
<file path=[Content_Types].xml><?xml version="1.0" encoding="utf-8"?>
<Types xmlns="http://schemas.openxmlformats.org/package/2006/content-types">
  <Default Extension="gif" ContentType="image/gif"/>
  <Default Extension="jfif" ContentType="image/jpeg"/>
  <Default Extension="jpe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327" r:id="rId2"/>
    <p:sldId id="697" r:id="rId3"/>
    <p:sldId id="700" r:id="rId4"/>
    <p:sldId id="701" r:id="rId5"/>
    <p:sldId id="620" r:id="rId6"/>
    <p:sldId id="702" r:id="rId7"/>
    <p:sldId id="703" r:id="rId8"/>
    <p:sldId id="704" r:id="rId9"/>
    <p:sldId id="705" r:id="rId10"/>
    <p:sldId id="706" r:id="rId11"/>
    <p:sldId id="666" r:id="rId12"/>
    <p:sldId id="667" r:id="rId13"/>
    <p:sldId id="260" r:id="rId14"/>
    <p:sldId id="668" r:id="rId15"/>
    <p:sldId id="338" r:id="rId16"/>
    <p:sldId id="707" r:id="rId17"/>
    <p:sldId id="340" r:id="rId18"/>
    <p:sldId id="708" r:id="rId19"/>
    <p:sldId id="342" r:id="rId20"/>
    <p:sldId id="538" r:id="rId21"/>
    <p:sldId id="539" r:id="rId22"/>
    <p:sldId id="543" r:id="rId23"/>
    <p:sldId id="544" r:id="rId24"/>
    <p:sldId id="547" r:id="rId25"/>
    <p:sldId id="709" r:id="rId26"/>
    <p:sldId id="710" r:id="rId27"/>
    <p:sldId id="711" r:id="rId28"/>
    <p:sldId id="712" r:id="rId29"/>
    <p:sldId id="682" r:id="rId30"/>
    <p:sldId id="713" r:id="rId31"/>
    <p:sldId id="714" r:id="rId32"/>
    <p:sldId id="303" r:id="rId33"/>
    <p:sldId id="304" r:id="rId34"/>
    <p:sldId id="715" r:id="rId35"/>
    <p:sldId id="716" r:id="rId36"/>
    <p:sldId id="717" r:id="rId37"/>
    <p:sldId id="718" r:id="rId38"/>
    <p:sldId id="719" r:id="rId39"/>
    <p:sldId id="724" r:id="rId40"/>
    <p:sldId id="268" r:id="rId41"/>
    <p:sldId id="725" r:id="rId42"/>
    <p:sldId id="726" r:id="rId43"/>
    <p:sldId id="271" r:id="rId44"/>
    <p:sldId id="727" r:id="rId45"/>
    <p:sldId id="504" r:id="rId46"/>
    <p:sldId id="505" r:id="rId47"/>
    <p:sldId id="739" r:id="rId48"/>
    <p:sldId id="506" r:id="rId49"/>
    <p:sldId id="740" r:id="rId50"/>
    <p:sldId id="741" r:id="rId51"/>
    <p:sldId id="680" r:id="rId52"/>
    <p:sldId id="742" r:id="rId53"/>
    <p:sldId id="744" r:id="rId54"/>
    <p:sldId id="745" r:id="rId55"/>
    <p:sldId id="746" r:id="rId56"/>
    <p:sldId id="747" r:id="rId57"/>
    <p:sldId id="748" r:id="rId58"/>
    <p:sldId id="749" r:id="rId59"/>
    <p:sldId id="750" r:id="rId60"/>
    <p:sldId id="751" r:id="rId61"/>
    <p:sldId id="752" r:id="rId62"/>
    <p:sldId id="753" r:id="rId63"/>
    <p:sldId id="754" r:id="rId64"/>
    <p:sldId id="755" r:id="rId65"/>
    <p:sldId id="756" r:id="rId66"/>
    <p:sldId id="784" r:id="rId67"/>
    <p:sldId id="785" r:id="rId68"/>
    <p:sldId id="786" r:id="rId69"/>
    <p:sldId id="787" r:id="rId70"/>
    <p:sldId id="788" r:id="rId71"/>
    <p:sldId id="789" r:id="rId72"/>
    <p:sldId id="790" r:id="rId73"/>
    <p:sldId id="760" r:id="rId74"/>
    <p:sldId id="791" r:id="rId75"/>
    <p:sldId id="792" r:id="rId76"/>
    <p:sldId id="793" r:id="rId77"/>
    <p:sldId id="794" r:id="rId78"/>
    <p:sldId id="795" r:id="rId79"/>
    <p:sldId id="796" r:id="rId80"/>
    <p:sldId id="831" r:id="rId81"/>
    <p:sldId id="832" r:id="rId82"/>
    <p:sldId id="280" r:id="rId83"/>
    <p:sldId id="282" r:id="rId84"/>
    <p:sldId id="932" r:id="rId85"/>
    <p:sldId id="933" r:id="rId86"/>
    <p:sldId id="934" r:id="rId87"/>
    <p:sldId id="935" r:id="rId88"/>
    <p:sldId id="936" r:id="rId89"/>
    <p:sldId id="954" r:id="rId90"/>
    <p:sldId id="955" r:id="rId91"/>
    <p:sldId id="287" r:id="rId92"/>
    <p:sldId id="884"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2904"/>
  </p:normalViewPr>
  <p:slideViewPr>
    <p:cSldViewPr snapToGrid="0" snapToObjects="1">
      <p:cViewPr varScale="1">
        <p:scale>
          <a:sx n="79" d="100"/>
          <a:sy n="79" d="100"/>
        </p:scale>
        <p:origin x="18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F98BDFF8-01D4-E748-A066-C0206C229680}" type="datetimeFigureOut">
              <a:rPr lang="en-US" smtClean="0"/>
              <a:pPr/>
              <a:t>6/21/22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EC58A0E7-C5AC-2B47-92D1-B8211131768E}" type="slidenum">
              <a:rPr lang="en-US" smtClean="0"/>
              <a:pPr/>
              <a:t>‹#›</a:t>
            </a:fld>
            <a:endParaRPr lang="en-US" dirty="0"/>
          </a:p>
        </p:txBody>
      </p:sp>
    </p:spTree>
    <p:extLst>
      <p:ext uri="{BB962C8B-B14F-4D97-AF65-F5344CB8AC3E}">
        <p14:creationId xmlns:p14="http://schemas.microsoft.com/office/powerpoint/2010/main" val="1370681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Prompt</a:t>
            </a:r>
            <a:r>
              <a:rPr lang="en-GB" baseline="0"/>
              <a:t> cards &amp; completed answer grid</a:t>
            </a:r>
            <a:endParaRPr lang="en-GB" dirty="0"/>
          </a:p>
          <a:p>
            <a:r>
              <a:rPr lang="en-GB" b="1" dirty="0"/>
              <a:t>DISPLAY</a:t>
            </a:r>
            <a:r>
              <a:rPr lang="en-GB" b="1" baseline="0" dirty="0"/>
              <a:t> FOR FEEDBACK</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5838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9.1.1.6</a:t>
            </a:r>
          </a:p>
          <a:p>
            <a:r>
              <a:rPr lang="en-GB" b="1" dirty="0"/>
              <a:t>Timing</a:t>
            </a:r>
            <a:r>
              <a:rPr lang="en-GB" dirty="0"/>
              <a:t>: 10</a:t>
            </a:r>
            <a:r>
              <a:rPr lang="en-GB" baseline="0" dirty="0"/>
              <a:t> minutes</a:t>
            </a:r>
            <a:endParaRPr lang="en-GB" dirty="0"/>
          </a:p>
          <a:p>
            <a:endParaRPr lang="en-GB" dirty="0"/>
          </a:p>
          <a:p>
            <a:r>
              <a:rPr lang="en-US" b="1" dirty="0"/>
              <a:t>Aim: </a:t>
            </a:r>
            <a:r>
              <a:rPr lang="en-GB" dirty="0"/>
              <a:t>to practise verbs with indirect object pronouns in singular and plural,</a:t>
            </a:r>
            <a:r>
              <a:rPr lang="en-GB" baseline="0" dirty="0"/>
              <a:t> both in speaking and listening</a:t>
            </a:r>
            <a:endParaRPr lang="en-GB" dirty="0"/>
          </a:p>
          <a:p>
            <a:endParaRPr lang="en-GB" b="1" baseline="0" dirty="0"/>
          </a:p>
          <a:p>
            <a:pPr marL="0" indent="0">
              <a:buFontTx/>
              <a:buNone/>
            </a:pPr>
            <a:r>
              <a:rPr lang="en-GB" b="1" baseline="0" dirty="0"/>
              <a:t>Procedure: </a:t>
            </a:r>
          </a:p>
          <a:p>
            <a:pPr marL="228600" indent="-228600">
              <a:buFontTx/>
              <a:buAutoNum type="arabicPeriod"/>
            </a:pPr>
            <a:r>
              <a:rPr lang="en-GB" baseline="0" dirty="0"/>
              <a:t>Person A reads aloud the beginning of a question on their prompt card. This will either have a verb with the ending –a or –an. </a:t>
            </a:r>
          </a:p>
          <a:p>
            <a:pPr marL="228600" indent="-228600">
              <a:buFontTx/>
              <a:buAutoNum type="arabicPeriod"/>
            </a:pPr>
            <a:r>
              <a:rPr lang="en-GB" baseline="0" dirty="0"/>
              <a:t>Student B listens and decides which of the two sentence endings matches the beginning of the questions that they heard.</a:t>
            </a:r>
          </a:p>
          <a:p>
            <a:pPr marL="228600" indent="-228600">
              <a:buFontTx/>
              <a:buAutoNum type="arabicPeriod"/>
            </a:pPr>
            <a:r>
              <a:rPr lang="en-GB" baseline="0" dirty="0"/>
              <a:t>Student B then says the corresponding answer in Spanish depending on the verb being singular or plural. </a:t>
            </a:r>
          </a:p>
          <a:p>
            <a:pPr marL="228600" indent="-228600">
              <a:buFontTx/>
              <a:buAutoNum type="arabicPeriod"/>
            </a:pPr>
            <a:r>
              <a:rPr lang="en-GB" baseline="0" dirty="0"/>
              <a:t>Student A listens and translates the sentence into English and writes this on their card.</a:t>
            </a:r>
          </a:p>
          <a:p>
            <a:pPr marL="228600" indent="-228600">
              <a:buFontTx/>
              <a:buAutoNum type="arabicPeriod"/>
            </a:pPr>
            <a:r>
              <a:rPr lang="en-GB" baseline="0" dirty="0"/>
              <a:t>Students then swap roles. </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1472131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a:t>
            </a:r>
            <a:r>
              <a:rPr lang="en-GB" b="0"/>
              <a:t>version.</a:t>
            </a:r>
          </a:p>
          <a:p>
            <a:endParaRPr lang="en-GB" b="0"/>
          </a:p>
          <a:p>
            <a:r>
              <a:rPr lang="en-GB" b="0"/>
              <a:t>The</a:t>
            </a:r>
            <a:r>
              <a:rPr lang="en-GB" b="0" baseline="0"/>
              <a:t> answer cards that match Person A’s questions are on the right hand side of the next slide.</a:t>
            </a:r>
            <a:endParaRPr lang="en-GB" b="0" dirty="0"/>
          </a:p>
          <a:p>
            <a:pPr marL="228600" indent="-228600">
              <a:buAutoNum type="arabicPeriod"/>
            </a:pPr>
            <a:endParaRPr lang="en-GB" b="0" baseline="0" dirty="0"/>
          </a:p>
          <a:p>
            <a:pPr marL="228600" indent="-228600">
              <a:buAutoNum type="arabicPeriod"/>
            </a:pPr>
            <a:endParaRPr lang="en-GB" b="0" baseline="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3796071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a:t>See accompanying </a:t>
            </a:r>
            <a:r>
              <a:rPr lang="en-GB" b="0" dirty="0"/>
              <a:t>Word doc for printable </a:t>
            </a:r>
            <a:r>
              <a:rPr lang="en-GB" b="0"/>
              <a:t>version.  </a:t>
            </a:r>
          </a:p>
          <a:p>
            <a:endParaRPr lang="en-GB" b="0"/>
          </a:p>
          <a:p>
            <a:r>
              <a:rPr lang="en-GB" b="0"/>
              <a:t>The answer cards that match Person B’s questions are on the right hand side of the previous slide.</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13</a:t>
            </a:fld>
            <a:endParaRPr lang="en-GB" dirty="0">
              <a:solidFill>
                <a:prstClr val="black"/>
              </a:solidFill>
            </a:endParaRPr>
          </a:p>
        </p:txBody>
      </p:sp>
    </p:spTree>
    <p:extLst>
      <p:ext uri="{BB962C8B-B14F-4D97-AF65-F5344CB8AC3E}">
        <p14:creationId xmlns:p14="http://schemas.microsoft.com/office/powerpoint/2010/main" val="335092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r>
              <a:rPr lang="en-GB" b="1" baseline="0" dirty="0"/>
              <a:t> – DISPLAY DURING FEEDBACK</a:t>
            </a:r>
            <a:endParaRPr lang="en-GB" b="0" baseline="0" dirty="0"/>
          </a:p>
          <a:p>
            <a:pPr marL="228600" indent="-228600">
              <a:buAutoNum type="arabicPeriod"/>
            </a:pPr>
            <a:endParaRPr lang="en-GB" b="0" baseline="0" dirty="0"/>
          </a:p>
          <a:p>
            <a:pPr marL="228600" indent="-228600">
              <a:buAutoNum type="arabicPeriod"/>
            </a:pPr>
            <a:endParaRPr lang="en-GB" b="0" baseline="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14</a:t>
            </a:fld>
            <a:endParaRPr lang="en-GB" dirty="0">
              <a:solidFill>
                <a:prstClr val="black"/>
              </a:solidFill>
            </a:endParaRPr>
          </a:p>
        </p:txBody>
      </p:sp>
    </p:spTree>
    <p:extLst>
      <p:ext uri="{BB962C8B-B14F-4D97-AF65-F5344CB8AC3E}">
        <p14:creationId xmlns:p14="http://schemas.microsoft.com/office/powerpoint/2010/main" val="3246200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9.1.1.7</a:t>
            </a:r>
          </a:p>
          <a:p>
            <a:pPr marL="0"/>
            <a:r>
              <a:rPr lang="en-US" b="1" dirty="0"/>
              <a:t>Timing: 12 minutes </a:t>
            </a:r>
            <a:r>
              <a:rPr lang="en-US" b="0" dirty="0"/>
              <a:t>(slides 27 – 31)</a:t>
            </a:r>
          </a:p>
          <a:p>
            <a:pPr marL="0"/>
            <a:endParaRPr lang="en-US" b="1" dirty="0"/>
          </a:p>
          <a:p>
            <a:pPr marL="0"/>
            <a:r>
              <a:rPr lang="en-US" b="1" dirty="0"/>
              <a:t>Aim: </a:t>
            </a:r>
          </a:p>
          <a:p>
            <a:pPr marL="57150" indent="-285750">
              <a:buAutoNum type="romanLcParenR"/>
            </a:pPr>
            <a:r>
              <a:rPr lang="en-US" b="0" dirty="0"/>
              <a:t>to produce and understand object and subject-first sentences </a:t>
            </a:r>
            <a:r>
              <a:rPr lang="en-US" b="0" baseline="0" dirty="0"/>
              <a:t>in the oral modality.</a:t>
            </a:r>
          </a:p>
          <a:p>
            <a:pPr marL="57150" indent="-285750">
              <a:buAutoNum type="romanLcParenR"/>
            </a:pPr>
            <a:r>
              <a:rPr lang="en-US" b="0" baseline="0" dirty="0"/>
              <a:t>to consolidate use of personal ‘a’ and indirect object pronoun ‘les’</a:t>
            </a:r>
            <a:endParaRPr lang="en-US" b="1" dirty="0"/>
          </a:p>
          <a:p>
            <a:endParaRPr lang="en-US" b="1" dirty="0"/>
          </a:p>
          <a:p>
            <a:pPr marL="0"/>
            <a:r>
              <a:rPr lang="en-US" b="1" dirty="0"/>
              <a:t>Procedure:</a:t>
            </a:r>
          </a:p>
          <a:p>
            <a:pPr marL="228600" indent="-228600">
              <a:buAutoNum type="arabicPeriod"/>
            </a:pPr>
            <a:r>
              <a:rPr lang="en-GB" sz="1200" kern="1200" dirty="0">
                <a:solidFill>
                  <a:schemeClr val="tx1"/>
                </a:solidFill>
                <a:effectLst/>
                <a:ea typeface="+mn-ea"/>
                <a:cs typeface="+mn-cs"/>
              </a:rPr>
              <a:t>Student A says the information on each card in Spanish, considering whether or</a:t>
            </a:r>
            <a:r>
              <a:rPr lang="en-GB" sz="1200" kern="1200" baseline="0" dirty="0">
                <a:solidFill>
                  <a:schemeClr val="tx1"/>
                </a:solidFill>
                <a:effectLst/>
                <a:ea typeface="+mn-ea"/>
                <a:cs typeface="+mn-cs"/>
              </a:rPr>
              <a:t> not to use </a:t>
            </a:r>
            <a:r>
              <a:rPr lang="en-GB" sz="1200" kern="1200" dirty="0">
                <a:solidFill>
                  <a:schemeClr val="tx1"/>
                </a:solidFill>
                <a:effectLst/>
                <a:ea typeface="+mn-ea"/>
                <a:cs typeface="+mn-cs"/>
              </a:rPr>
              <a:t>‘personal a’ at</a:t>
            </a:r>
            <a:r>
              <a:rPr lang="en-GB" sz="1200" kern="1200" baseline="0" dirty="0">
                <a:solidFill>
                  <a:schemeClr val="tx1"/>
                </a:solidFill>
                <a:effectLst/>
                <a:ea typeface="+mn-ea"/>
                <a:cs typeface="+mn-cs"/>
              </a:rPr>
              <a:t> the start of the sentence</a:t>
            </a:r>
            <a:r>
              <a:rPr lang="en-GB" sz="1200" kern="1200" dirty="0">
                <a:solidFill>
                  <a:schemeClr val="tx1"/>
                </a:solidFill>
                <a:effectLst/>
                <a:ea typeface="+mn-ea"/>
                <a:cs typeface="+mn-cs"/>
              </a:rPr>
              <a:t>. Sentences must start with ‘Lucía y Daniel...’ or ‘A Lucía y Daniel’.</a:t>
            </a:r>
          </a:p>
          <a:p>
            <a:pPr marL="228600" indent="-228600">
              <a:buAutoNum type="arabicPeriod"/>
            </a:pPr>
            <a:r>
              <a:rPr lang="en-GB" sz="1200" kern="1200" dirty="0">
                <a:solidFill>
                  <a:schemeClr val="tx1"/>
                </a:solidFill>
                <a:effectLst/>
                <a:ea typeface="+mn-ea"/>
                <a:cs typeface="+mn-cs"/>
              </a:rPr>
              <a:t>Student B notes down the information in English in the correct column.</a:t>
            </a:r>
          </a:p>
          <a:p>
            <a:pPr marL="228600" indent="-228600">
              <a:buAutoNum type="arabicPeriod"/>
            </a:pPr>
            <a:r>
              <a:rPr lang="en-GB" sz="1200" kern="1200" dirty="0">
                <a:solidFill>
                  <a:schemeClr val="tx1"/>
                </a:solidFill>
                <a:effectLst/>
                <a:ea typeface="+mn-ea"/>
                <a:cs typeface="+mn-cs"/>
              </a:rPr>
              <a:t>Students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ea typeface="+mn-ea"/>
                <a:cs typeface="+mn-cs"/>
              </a:rPr>
              <a:t>Student B </a:t>
            </a:r>
            <a:r>
              <a:rPr lang="en-GB" sz="1200" u="none" strike="noStrike" kern="1200" cap="none" dirty="0">
                <a:solidFill>
                  <a:schemeClr val="tx1"/>
                </a:solidFill>
                <a:effectLst/>
                <a:ea typeface="Calibri"/>
                <a:cs typeface="Calibri"/>
                <a:sym typeface="Calibri"/>
              </a:rPr>
              <a:t>says the information on each card in Spanish</a:t>
            </a:r>
            <a:r>
              <a:rPr lang="en-GB" sz="1200" kern="1200" dirty="0">
                <a:solidFill>
                  <a:schemeClr val="tx1"/>
                </a:solidFill>
                <a:effectLst/>
                <a:ea typeface="+mn-ea"/>
                <a:cs typeface="+mn-cs"/>
              </a:rPr>
              <a:t>, considering the use of the ‘personal a’ where necessary. Sentences must start with ‘Lucía y Daniel...’ or ‘A Lucía y Daniel...’.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ea typeface="+mn-ea"/>
                <a:cs typeface="+mn-cs"/>
              </a:rPr>
              <a:t>Use slides 30-31 for feedback. The</a:t>
            </a:r>
            <a:r>
              <a:rPr lang="en-GB" sz="1200" kern="1200" baseline="0" dirty="0">
                <a:solidFill>
                  <a:schemeClr val="tx1"/>
                </a:solidFill>
                <a:effectLst/>
                <a:ea typeface="+mn-ea"/>
                <a:cs typeface="+mn-cs"/>
              </a:rPr>
              <a:t> feedback slide includes both the Spanish sentence that students hear and the English answer, to allow for comparison.</a:t>
            </a:r>
            <a:endParaRPr lang="en-GB" sz="1200" kern="1200" dirty="0">
              <a:solidFill>
                <a:schemeClr val="tx1"/>
              </a:solidFill>
              <a:effectLst/>
              <a:ea typeface="+mn-ea"/>
              <a:cs typeface="+mn-cs"/>
            </a:endParaRPr>
          </a:p>
          <a:p>
            <a:pPr marL="228600" indent="-228600">
              <a:buAutoNum type="arabicPeriod"/>
            </a:pPr>
            <a:endParaRPr lang="es-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10883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n-GB" b="1" cap="all" baseline="0" dirty="0"/>
              <a:t>PROMPT CARDS - DO NOT DISPLAY DURING ACTIVITY</a:t>
            </a:r>
          </a:p>
          <a:p>
            <a:pPr marL="0" indent="0">
              <a:buNone/>
            </a:pPr>
            <a:endParaRPr lang="en-GB" b="0" cap="all" baseline="0" dirty="0"/>
          </a:p>
          <a:p>
            <a:pPr marL="0" indent="0">
              <a:buNone/>
            </a:pPr>
            <a:r>
              <a:rPr kumimoji="0" lang="en-GB" sz="1200" u="none" strike="noStrike" kern="1200" cap="none" spc="0" normalizeH="0" baseline="0" noProof="0" dirty="0">
                <a:ln>
                  <a:noFill/>
                </a:ln>
                <a:solidFill>
                  <a:srgbClr val="203864"/>
                </a:solidFill>
                <a:effectLst/>
                <a:uLnTx/>
                <a:uFillTx/>
                <a:latin typeface="Century Gothic" panose="020F0302020204030204"/>
                <a:cs typeface="Calibri"/>
                <a:sym typeface="Calibri"/>
              </a:rPr>
              <a:t>Target sentences (student A speaking):</a:t>
            </a:r>
            <a:endParaRPr lang="en-GB" b="1" cap="all" baseline="0" dirty="0"/>
          </a:p>
          <a:p>
            <a:pPr marL="0" indent="0">
              <a:buNone/>
            </a:pPr>
            <a:r>
              <a:rPr lang="en-GB" b="0" cap="all" baseline="0" dirty="0"/>
              <a:t>1. </a:t>
            </a:r>
            <a:r>
              <a:rPr lang="en-GB" b="0" cap="none" baseline="0" dirty="0"/>
              <a:t>Lucía y Daniel les </a:t>
            </a:r>
            <a:r>
              <a:rPr lang="en-GB" b="0" cap="none" baseline="0" dirty="0" err="1"/>
              <a:t>preparan</a:t>
            </a:r>
            <a:r>
              <a:rPr lang="en-GB" b="0" cap="none" baseline="0" dirty="0"/>
              <a:t> las camas</a:t>
            </a:r>
            <a:r>
              <a:rPr lang="es-GB" b="0" cap="none" baseline="0" dirty="0"/>
              <a:t>.</a:t>
            </a:r>
          </a:p>
          <a:p>
            <a:pPr marL="0" indent="0">
              <a:buNone/>
            </a:pPr>
            <a:r>
              <a:rPr lang="en-GB" b="0" cap="none" baseline="0" dirty="0"/>
              <a:t>2. </a:t>
            </a:r>
            <a:r>
              <a:rPr lang="es-GB" b="0" cap="none" baseline="0" dirty="0"/>
              <a:t>A </a:t>
            </a:r>
            <a:r>
              <a:rPr lang="en-GB" b="0" cap="none" baseline="0" dirty="0"/>
              <a:t>Lucía y Daniel les </a:t>
            </a:r>
            <a:r>
              <a:rPr lang="en-GB" b="0" cap="none" baseline="0" dirty="0" err="1"/>
              <a:t>ofrecen</a:t>
            </a:r>
            <a:r>
              <a:rPr lang="en-GB" b="0" cap="none" baseline="0" dirty="0"/>
              <a:t> </a:t>
            </a:r>
            <a:r>
              <a:rPr lang="en-GB" b="0" cap="none" baseline="0" dirty="0" err="1"/>
              <a:t>dulces</a:t>
            </a:r>
            <a:r>
              <a:rPr lang="es-GB" b="0" cap="none" baseline="0" dirty="0"/>
              <a:t>.</a:t>
            </a:r>
          </a:p>
          <a:p>
            <a:pPr marL="0" indent="0">
              <a:buNone/>
            </a:pPr>
            <a:r>
              <a:rPr lang="en-GB" b="0" cap="none" baseline="0" dirty="0"/>
              <a:t>3. A Lucía y Daniel les dan </a:t>
            </a:r>
            <a:r>
              <a:rPr lang="en-GB" b="0" cap="none" baseline="0" dirty="0" err="1"/>
              <a:t>dinero</a:t>
            </a:r>
            <a:r>
              <a:rPr lang="es-GB" b="0" cap="none" baseline="0" dirty="0"/>
              <a:t>.</a:t>
            </a:r>
          </a:p>
          <a:p>
            <a:pPr marL="0" indent="0">
              <a:buNone/>
            </a:pPr>
            <a:r>
              <a:rPr lang="en-GB" b="0" cap="none" baseline="0" dirty="0"/>
              <a:t>4. Lucía y Daniel les </a:t>
            </a:r>
            <a:r>
              <a:rPr lang="en-GB" b="0" cap="none" baseline="0" dirty="0" err="1"/>
              <a:t>limpian</a:t>
            </a:r>
            <a:r>
              <a:rPr lang="en-GB" b="0" cap="none" baseline="0" dirty="0"/>
              <a:t> las </a:t>
            </a:r>
            <a:r>
              <a:rPr lang="en-GB" b="0" cap="none" baseline="0" dirty="0" err="1"/>
              <a:t>gafas</a:t>
            </a:r>
            <a:r>
              <a:rPr lang="en-GB" b="0" cap="none" baseline="0" dirty="0"/>
              <a:t>.</a:t>
            </a:r>
            <a:endParaRPr lang="es-GB" b="0" cap="none" baseline="0" dirty="0"/>
          </a:p>
          <a:p>
            <a:pPr marL="0" indent="0">
              <a:buNone/>
            </a:pPr>
            <a:r>
              <a:rPr lang="en-GB" b="0" cap="none" baseline="0" dirty="0"/>
              <a:t>5. A Lucía y Daniel les </a:t>
            </a:r>
            <a:r>
              <a:rPr lang="en-GB" b="0" cap="none" baseline="0" dirty="0" err="1"/>
              <a:t>escriben</a:t>
            </a:r>
            <a:r>
              <a:rPr lang="en-GB" b="0" cap="none" baseline="0" dirty="0"/>
              <a:t> cartas</a:t>
            </a:r>
            <a:r>
              <a:rPr lang="es-GB" b="0" cap="none" baseline="0" dirty="0"/>
              <a:t>.</a:t>
            </a:r>
          </a:p>
          <a:p>
            <a:pPr marL="0" indent="0">
              <a:buNone/>
            </a:pPr>
            <a:r>
              <a:rPr lang="en-GB" b="0" cap="none" baseline="0" dirty="0"/>
              <a:t>6. Lucía y Daniel les </a:t>
            </a:r>
            <a:r>
              <a:rPr lang="en-GB" b="0" cap="none" baseline="0" dirty="0" err="1"/>
              <a:t>cuentan</a:t>
            </a:r>
            <a:r>
              <a:rPr lang="en-GB" b="0" cap="none" baseline="0" dirty="0"/>
              <a:t> </a:t>
            </a:r>
            <a:r>
              <a:rPr lang="en-GB" b="0" cap="none" baseline="0" dirty="0" err="1"/>
              <a:t>cosas</a:t>
            </a:r>
            <a:r>
              <a:rPr lang="en-GB" b="0" cap="none" baseline="0" dirty="0"/>
              <a:t> </a:t>
            </a:r>
            <a:r>
              <a:rPr lang="en-GB" b="0" cap="none" baseline="0" dirty="0" err="1"/>
              <a:t>sobre</a:t>
            </a:r>
            <a:r>
              <a:rPr lang="en-GB" b="0" cap="none" baseline="0" dirty="0"/>
              <a:t> el </a:t>
            </a:r>
            <a:r>
              <a:rPr lang="en-GB" b="0" cap="none" baseline="0" dirty="0" err="1"/>
              <a:t>partido</a:t>
            </a:r>
            <a:r>
              <a:rPr lang="en-GB" b="0" cap="none" baseline="0" dirty="0"/>
              <a:t>.</a:t>
            </a:r>
            <a:endParaRPr lang="es-GB" b="0" cap="none" baseline="0" dirty="0"/>
          </a:p>
          <a:p>
            <a:pPr marL="0" indent="0">
              <a:buNone/>
            </a:pPr>
            <a:r>
              <a:rPr lang="en-GB" b="0" cap="none" baseline="0" dirty="0"/>
              <a:t>7. Lucía y Daniel les </a:t>
            </a:r>
            <a:r>
              <a:rPr lang="en-GB" b="0" cap="none" baseline="0" dirty="0" err="1"/>
              <a:t>traen</a:t>
            </a:r>
            <a:r>
              <a:rPr lang="en-GB" b="0" cap="none" baseline="0" dirty="0"/>
              <a:t> </a:t>
            </a:r>
            <a:r>
              <a:rPr lang="en-GB" b="0" cap="none" baseline="0" dirty="0" err="1"/>
              <a:t>flores</a:t>
            </a:r>
            <a:r>
              <a:rPr lang="es-GB" b="0" cap="none" baseline="0" dirty="0"/>
              <a:t>.</a:t>
            </a:r>
          </a:p>
          <a:p>
            <a:pPr marL="0" indent="0">
              <a:buNone/>
            </a:pPr>
            <a:r>
              <a:rPr lang="en-GB" b="0" cap="none" baseline="0" dirty="0"/>
              <a:t>8. A Lucía y Daniel les </a:t>
            </a:r>
            <a:r>
              <a:rPr lang="en-GB" b="0" cap="none" baseline="0" dirty="0" err="1"/>
              <a:t>muestran</a:t>
            </a:r>
            <a:r>
              <a:rPr lang="en-GB" b="0" cap="none" baseline="0" dirty="0"/>
              <a:t> </a:t>
            </a:r>
            <a:r>
              <a:rPr lang="en-GB" b="0" cap="none" baseline="0" dirty="0" err="1"/>
              <a:t>fotos</a:t>
            </a:r>
            <a:r>
              <a:rPr lang="es-GB" b="0" cap="none" baseline="0" dirty="0"/>
              <a:t>.</a:t>
            </a:r>
            <a:endParaRPr lang="es-GB" b="0" cap="all"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25654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cap="all" baseline="0" dirty="0"/>
              <a:t>PROMPT CARDS - DO NOT DISPLAY DURING ACTIVITY</a:t>
            </a:r>
            <a:endParaRPr lang="en-GB" b="0" cap="none" baseline="0" dirty="0"/>
          </a:p>
          <a:p>
            <a:pPr marL="0" indent="0">
              <a:buNone/>
            </a:pPr>
            <a:endParaRPr lang="en-GB" b="0" cap="none"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u="none" strike="noStrike" kern="1200" cap="none" spc="0" normalizeH="0" baseline="0" noProof="0" dirty="0">
                <a:ln>
                  <a:noFill/>
                </a:ln>
                <a:solidFill>
                  <a:srgbClr val="203864"/>
                </a:solidFill>
                <a:effectLst/>
                <a:uLnTx/>
                <a:uFillTx/>
                <a:latin typeface="Century Gothic" panose="020F0302020204030204"/>
                <a:cs typeface="Calibri"/>
                <a:sym typeface="Calibri"/>
              </a:rPr>
              <a:t>Target sentences (student B speaking):</a:t>
            </a:r>
            <a:endParaRPr lang="en-GB" b="0" cap="none" baseline="0" dirty="0"/>
          </a:p>
          <a:p>
            <a:pPr marL="0" indent="0">
              <a:buNone/>
            </a:pPr>
            <a:r>
              <a:rPr lang="en-GB" b="0" cap="none" baseline="0" dirty="0"/>
              <a:t>1. Lucía y Daniel les </a:t>
            </a:r>
            <a:r>
              <a:rPr lang="en-GB" b="0" cap="none" baseline="0" dirty="0" err="1"/>
              <a:t>leen</a:t>
            </a:r>
            <a:r>
              <a:rPr lang="en-GB" b="0" cap="none" baseline="0" dirty="0"/>
              <a:t> los </a:t>
            </a:r>
            <a:r>
              <a:rPr lang="en-GB" b="0" cap="none" baseline="0" dirty="0" err="1"/>
              <a:t>periódicos</a:t>
            </a:r>
            <a:r>
              <a:rPr lang="en-GB" b="0" cap="none" baseline="0" dirty="0"/>
              <a:t>.</a:t>
            </a:r>
            <a:endParaRPr lang="es-GB" b="0" cap="none" baseline="0" dirty="0"/>
          </a:p>
          <a:p>
            <a:pPr marL="0" indent="0">
              <a:buNone/>
            </a:pPr>
            <a:r>
              <a:rPr lang="en-GB" b="0" cap="none" baseline="0" dirty="0"/>
              <a:t>2. A Lucía y Daniel les </a:t>
            </a:r>
            <a:r>
              <a:rPr lang="en-GB" b="0" cap="none" baseline="0" dirty="0" err="1"/>
              <a:t>cocinan</a:t>
            </a:r>
            <a:r>
              <a:rPr lang="en-GB" b="0" cap="none" baseline="0" dirty="0"/>
              <a:t> pollo.</a:t>
            </a:r>
          </a:p>
          <a:p>
            <a:pPr marL="0" indent="0">
              <a:buNone/>
            </a:pPr>
            <a:r>
              <a:rPr lang="en-GB" b="0" cap="none" baseline="0" dirty="0"/>
              <a:t>3. Lucía y Daniel les </a:t>
            </a:r>
            <a:r>
              <a:rPr lang="en-GB" b="0" cap="none" baseline="0" dirty="0" err="1"/>
              <a:t>mandan</a:t>
            </a:r>
            <a:r>
              <a:rPr lang="en-GB" b="0" cap="none" baseline="0" dirty="0"/>
              <a:t> / </a:t>
            </a:r>
            <a:r>
              <a:rPr lang="en-GB" b="0" cap="none" baseline="0" dirty="0" err="1"/>
              <a:t>envían</a:t>
            </a:r>
            <a:r>
              <a:rPr lang="en-GB" b="0" cap="none" baseline="0" dirty="0"/>
              <a:t> </a:t>
            </a:r>
            <a:r>
              <a:rPr lang="en-GB" b="0" cap="none" baseline="0" dirty="0" err="1"/>
              <a:t>fotos</a:t>
            </a:r>
            <a:r>
              <a:rPr lang="es-GB" b="0" cap="none" baseline="0" dirty="0"/>
              <a:t>.</a:t>
            </a:r>
          </a:p>
          <a:p>
            <a:pPr marL="0" indent="0">
              <a:buNone/>
            </a:pPr>
            <a:r>
              <a:rPr lang="en-GB" b="0" cap="none" baseline="0" dirty="0"/>
              <a:t>4. </a:t>
            </a:r>
            <a:r>
              <a:rPr lang="es-GB" b="0" cap="none" baseline="0" dirty="0"/>
              <a:t>A </a:t>
            </a:r>
            <a:r>
              <a:rPr lang="en-GB" b="0" cap="none" baseline="0" dirty="0"/>
              <a:t>Lucía y Daniel les </a:t>
            </a:r>
            <a:r>
              <a:rPr lang="en-GB" b="0" cap="none" baseline="0" dirty="0" err="1"/>
              <a:t>dejan</a:t>
            </a:r>
            <a:r>
              <a:rPr lang="en-GB" b="0" cap="none" baseline="0" dirty="0"/>
              <a:t> las </a:t>
            </a:r>
            <a:r>
              <a:rPr lang="en-GB" b="0" cap="none" baseline="0" dirty="0" err="1"/>
              <a:t>llaves</a:t>
            </a:r>
            <a:r>
              <a:rPr lang="en-GB" b="0" cap="none" baseline="0" dirty="0"/>
              <a:t>.</a:t>
            </a:r>
          </a:p>
          <a:p>
            <a:pPr marL="0" indent="0">
              <a:buNone/>
            </a:pPr>
            <a:r>
              <a:rPr lang="en-GB" b="0" cap="none" baseline="0" dirty="0"/>
              <a:t>5. Lucía y Daniel les </a:t>
            </a:r>
            <a:r>
              <a:rPr lang="en-GB" b="0" cap="none" baseline="0" dirty="0" err="1"/>
              <a:t>traen</a:t>
            </a:r>
            <a:r>
              <a:rPr lang="en-GB" b="0" cap="none" baseline="0" dirty="0"/>
              <a:t> </a:t>
            </a:r>
            <a:r>
              <a:rPr lang="en-GB" b="0" cap="none" baseline="0" dirty="0" err="1"/>
              <a:t>revistas</a:t>
            </a:r>
            <a:r>
              <a:rPr lang="en-GB" b="0" cap="none" baseline="0" dirty="0"/>
              <a:t>.</a:t>
            </a:r>
          </a:p>
          <a:p>
            <a:pPr marL="0" indent="0">
              <a:buNone/>
            </a:pPr>
            <a:r>
              <a:rPr lang="en-GB" b="0" cap="none" baseline="0" dirty="0"/>
              <a:t>6. Lucía y Daniel les </a:t>
            </a:r>
            <a:r>
              <a:rPr lang="en-GB" b="0" cap="none" baseline="0" dirty="0" err="1"/>
              <a:t>escriben</a:t>
            </a:r>
            <a:r>
              <a:rPr lang="en-GB" b="0" cap="none" baseline="0" dirty="0"/>
              <a:t> una </a:t>
            </a:r>
            <a:r>
              <a:rPr lang="en-GB" b="0" cap="none" baseline="0" dirty="0" err="1"/>
              <a:t>historia</a:t>
            </a:r>
            <a:r>
              <a:rPr lang="en-GB" b="0" cap="none" baseline="0" dirty="0"/>
              <a:t>.</a:t>
            </a:r>
            <a:endParaRPr lang="es-GB" b="0" cap="none" baseline="0" dirty="0"/>
          </a:p>
          <a:p>
            <a:pPr marL="0" indent="0">
              <a:buNone/>
            </a:pPr>
            <a:r>
              <a:rPr lang="en-GB" b="0" cap="none" baseline="0" dirty="0"/>
              <a:t>7. A Lucía y Daniel les </a:t>
            </a:r>
            <a:r>
              <a:rPr lang="en-GB" b="0" cap="none" baseline="0" dirty="0" err="1"/>
              <a:t>lavan</a:t>
            </a:r>
            <a:r>
              <a:rPr lang="en-GB" b="0" cap="none" baseline="0" dirty="0"/>
              <a:t> </a:t>
            </a:r>
            <a:r>
              <a:rPr lang="en-GB" b="0" cap="none" baseline="0" dirty="0" err="1"/>
              <a:t>unas</a:t>
            </a:r>
            <a:r>
              <a:rPr lang="en-GB" b="0" cap="none" baseline="0" dirty="0"/>
              <a:t> </a:t>
            </a:r>
            <a:r>
              <a:rPr lang="en-GB" b="0" cap="none" baseline="0" dirty="0" err="1"/>
              <a:t>camisetas</a:t>
            </a:r>
            <a:r>
              <a:rPr lang="es-GB" b="0" cap="none" baseline="0" dirty="0"/>
              <a:t>.</a:t>
            </a:r>
          </a:p>
          <a:p>
            <a:pPr marL="0" indent="0">
              <a:buNone/>
            </a:pPr>
            <a:r>
              <a:rPr lang="en-GB" b="0" cap="none" baseline="0" dirty="0"/>
              <a:t>8. A Lucía y Daniel les </a:t>
            </a:r>
            <a:r>
              <a:rPr lang="en-GB" b="0" cap="none" baseline="0" dirty="0" err="1"/>
              <a:t>quitan</a:t>
            </a:r>
            <a:r>
              <a:rPr lang="en-GB" b="0" cap="none" baseline="0" dirty="0"/>
              <a:t> las </a:t>
            </a:r>
            <a:r>
              <a:rPr lang="en-GB" b="0" cap="none" baseline="0" dirty="0" err="1"/>
              <a:t>bolsas</a:t>
            </a:r>
            <a:r>
              <a:rPr lang="es-GB" b="0" cap="none" baseline="0" dirty="0"/>
              <a:t>.</a:t>
            </a:r>
            <a:endParaRPr lang="es-GB" dirty="0"/>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70517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n-GB" b="1" cap="all" baseline="0" dirty="0"/>
              <a:t>ANSWERS</a:t>
            </a:r>
            <a:r>
              <a:rPr lang="es-GB" b="1" cap="all" baseline="0" dirty="0"/>
              <a:t> – Display during Feedback</a:t>
            </a:r>
          </a:p>
          <a:p>
            <a:endParaRPr lang="en-GB" b="1" cap="all"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00174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cap="all" baseline="0" dirty="0"/>
              <a:t>ANSWERS</a:t>
            </a:r>
            <a:r>
              <a:rPr lang="es-GB" b="1" cap="all" baseline="0" dirty="0"/>
              <a:t> – Display during Feedback</a:t>
            </a:r>
            <a:endParaRPr lang="en-GB" b="1" cap="none" baseline="0" dirty="0"/>
          </a:p>
          <a:p>
            <a:pPr marL="0" indent="0">
              <a:buNone/>
            </a:pPr>
            <a:endParaRPr lang="en-GB" b="1" cap="none"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20023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ea typeface="+mn-ea"/>
                <a:cs typeface="+mn-cs"/>
              </a:rPr>
              <a:t>9.1.1.1</a:t>
            </a:r>
          </a:p>
          <a:p>
            <a:r>
              <a:rPr lang="en-GB" sz="1200" kern="1200" noProof="0" dirty="0">
                <a:solidFill>
                  <a:schemeClr val="tx1"/>
                </a:solidFill>
                <a:effectLst/>
                <a:ea typeface="+mn-ea"/>
                <a:cs typeface="+mn-cs"/>
              </a:rPr>
              <a:t>Timing: 5 mins</a:t>
            </a:r>
          </a:p>
          <a:p>
            <a:endParaRPr lang="en-GB" b="1" noProof="0" dirty="0"/>
          </a:p>
          <a:p>
            <a:r>
              <a:rPr lang="en-GB" b="1" noProof="0" dirty="0"/>
              <a:t>Aim: </a:t>
            </a:r>
            <a:r>
              <a:rPr lang="en-GB" noProof="0" dirty="0"/>
              <a:t>to </a:t>
            </a:r>
            <a:r>
              <a:rPr lang="en-GB" b="0" baseline="0" noProof="0" dirty="0"/>
              <a:t>automatise knowledge of subject pronouns and –</a:t>
            </a:r>
            <a:r>
              <a:rPr lang="en-GB" b="0" baseline="0" noProof="0" dirty="0" err="1"/>
              <a:t>ar</a:t>
            </a:r>
            <a:r>
              <a:rPr lang="en-GB" b="0" baseline="0" noProof="0" dirty="0"/>
              <a:t> verbs in the </a:t>
            </a:r>
            <a:r>
              <a:rPr lang="en-GB" b="0" baseline="0" noProof="0" dirty="0" err="1"/>
              <a:t>preterite</a:t>
            </a:r>
            <a:r>
              <a:rPr lang="en-GB" b="0" baseline="0" noProof="0" dirty="0"/>
              <a:t> in oral production.</a:t>
            </a:r>
            <a:br>
              <a:rPr lang="en-GB" b="0" baseline="0" noProof="0" dirty="0"/>
            </a:b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a:t>
            </a:r>
            <a:r>
              <a:rPr lang="en-GB" b="0" baseline="0" noProof="0" dirty="0"/>
              <a:t>Students read the text aloud with a partner, translating the English prompts into Spanish as they go. After reading through it once, they can swap roles (the person reading as Daniel becoming Hugo and visa-versa).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2. The teacher may wish to do the first one together with the class to ensure understanding that two words (pronoun and verb) are needed for each prompt.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Note: </a:t>
            </a:r>
            <a:r>
              <a:rPr lang="en-GB" b="0" baseline="0" noProof="0" dirty="0"/>
              <a:t>to challenge a higher-level group, more words in the text could be given as prompts. At present the activity just focuses on verbs and pronouns as this is the main focus for this week’s teaching.</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05791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9.1.2.1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a:t>
            </a:r>
            <a:r>
              <a:rPr lang="en-US" b="0" baseline="0" dirty="0"/>
              <a:t>oral production and aural recognition of the present continuous with –</a:t>
            </a:r>
            <a:r>
              <a:rPr lang="en-US" b="0" baseline="0" dirty="0" err="1"/>
              <a:t>ar</a:t>
            </a:r>
            <a:r>
              <a:rPr lang="en-US" b="0" baseline="0" dirty="0"/>
              <a:t> verbs, using the 1</a:t>
            </a:r>
            <a:r>
              <a:rPr lang="en-US" b="0" baseline="30000" dirty="0"/>
              <a:t>st</a:t>
            </a:r>
            <a:r>
              <a:rPr lang="en-US" b="0" baseline="0" dirty="0"/>
              <a:t> and 3</a:t>
            </a:r>
            <a:r>
              <a:rPr lang="en-US" b="0" baseline="30000" dirty="0"/>
              <a:t>rd</a:t>
            </a:r>
            <a:r>
              <a:rPr lang="en-US" b="0" baseline="0" dirty="0"/>
              <a:t> person singular forms of ‘</a:t>
            </a:r>
            <a:r>
              <a:rPr lang="en-US" b="0" baseline="0" dirty="0" err="1"/>
              <a:t>estar</a:t>
            </a:r>
            <a:r>
              <a:rPr lang="en-US" b="0" baseline="0" dirty="0"/>
              <a:t>’</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a:t>
            </a:r>
            <a:r>
              <a:rPr lang="en-US" b="0" baseline="0" dirty="0"/>
              <a:t> A looks at their card and says the sentence aloud in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B listens and then translates the sentence by writing it in the correct column of their table.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After Student A has done their six sentences, it is Student B’s turn.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Answers are shown on slide 29. Slides 27 and 28 are the cards for the pairs and should not be shown during the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students have</a:t>
            </a:r>
            <a:r>
              <a:rPr lang="en-US" b="0" baseline="0" dirty="0"/>
              <a:t> the chance here to </a:t>
            </a:r>
            <a:r>
              <a:rPr lang="en-US" b="0" baseline="0" dirty="0" err="1"/>
              <a:t>practise</a:t>
            </a:r>
            <a:r>
              <a:rPr lang="en-US" b="0" baseline="0" dirty="0"/>
              <a:t> use of the definite article for body parts. Feedback can be given on accuracy, but this is only a secondary aim. Students will already be focusing on other things (i.e., vocabulary, forms of </a:t>
            </a:r>
            <a:r>
              <a:rPr lang="en-US" b="0" baseline="0" dirty="0" err="1"/>
              <a:t>estar</a:t>
            </a:r>
            <a:r>
              <a:rPr lang="en-US" b="0" baseline="0" dirty="0"/>
              <a:t>, use of -</a:t>
            </a:r>
            <a:r>
              <a:rPr lang="en-US" b="0" baseline="0" dirty="0" err="1"/>
              <a:t>ando</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45882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a:t>
            </a:r>
            <a:r>
              <a:rPr lang="en-GB" b="0"/>
              <a:t>version.</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4942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a:t>
            </a:r>
            <a:r>
              <a:rPr lang="en-GB" b="0"/>
              <a:t>version.</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56912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a:p>
            <a:r>
              <a:rPr lang="en-GB" b="0" dirty="0"/>
              <a:t>This slide displays the </a:t>
            </a:r>
            <a:r>
              <a:rPr lang="en-GB" b="1" dirty="0"/>
              <a:t>questions</a:t>
            </a:r>
            <a:r>
              <a:rPr lang="en-GB" b="0" dirty="0"/>
              <a:t> that students are expected to produce orally.</a:t>
            </a:r>
          </a:p>
          <a:p>
            <a:endParaRPr lang="en-GB" b="1" dirty="0"/>
          </a:p>
          <a:p>
            <a:r>
              <a:rPr lang="en-GB" b="1" dirty="0"/>
              <a:t>DO NOT DISPLAY DURING ACTIVITY</a:t>
            </a:r>
          </a:p>
          <a:p>
            <a:endParaRPr lang="en-GB" b="1"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03958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ANSWER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This slide displays the </a:t>
            </a:r>
            <a:r>
              <a:rPr lang="en-GB" b="1"/>
              <a:t>answers</a:t>
            </a:r>
            <a:r>
              <a:rPr lang="en-GB" b="0"/>
              <a:t> that students are expected to note</a:t>
            </a:r>
            <a:r>
              <a:rPr lang="en-GB" b="0" baseline="0"/>
              <a:t> down, based on their partner’s oral production.</a:t>
            </a:r>
            <a:endParaRPr lang="en-GB" b="1"/>
          </a:p>
          <a:p>
            <a:endParaRPr lang="en-GB" b="1" dirty="0"/>
          </a:p>
          <a:p>
            <a:r>
              <a:rPr lang="en-GB" b="1" dirty="0"/>
              <a:t>DO NOT DISPLAY DURING ACTIVITY</a:t>
            </a:r>
          </a:p>
          <a:p>
            <a:endParaRPr lang="en-GB" b="1"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7401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9.1.2.2Timing: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endParaRPr lang="en-GB" b="0" baseline="0" dirty="0"/>
          </a:p>
          <a:p>
            <a:pPr marL="285750" marR="0" lvl="0" indent="-285750" algn="l" defTabSz="914400" rtl="0" eaLnBrk="1" fontAlgn="auto" latinLnBrk="0" hangingPunct="1">
              <a:lnSpc>
                <a:spcPct val="100000"/>
              </a:lnSpc>
              <a:spcBef>
                <a:spcPts val="0"/>
              </a:spcBef>
              <a:spcAft>
                <a:spcPts val="0"/>
              </a:spcAft>
              <a:buClrTx/>
              <a:buSzTx/>
              <a:buFontTx/>
              <a:buAutoNum type="romanLcPeriod"/>
              <a:tabLst/>
              <a:defRPr/>
            </a:pPr>
            <a:r>
              <a:rPr lang="en-GB" b="0" baseline="0" dirty="0"/>
              <a:t>to practise producing and recognising ‘</a:t>
            </a:r>
            <a:r>
              <a:rPr lang="en-GB" b="0" baseline="0" dirty="0" err="1"/>
              <a:t>vuestro</a:t>
            </a:r>
            <a:r>
              <a:rPr lang="en-GB" b="0" baseline="0" dirty="0"/>
              <a:t>’ and ‘</a:t>
            </a:r>
            <a:r>
              <a:rPr lang="en-GB" b="0" baseline="0" dirty="0" err="1"/>
              <a:t>vuestra</a:t>
            </a:r>
            <a:r>
              <a:rPr lang="en-GB" b="0" baseline="0" dirty="0"/>
              <a:t>’.</a:t>
            </a:r>
          </a:p>
          <a:p>
            <a:pPr marL="285750" marR="0" lvl="0" indent="-285750" algn="l" defTabSz="914400" rtl="0" eaLnBrk="1" fontAlgn="auto" latinLnBrk="0" hangingPunct="1">
              <a:lnSpc>
                <a:spcPct val="100000"/>
              </a:lnSpc>
              <a:spcBef>
                <a:spcPts val="0"/>
              </a:spcBef>
              <a:spcAft>
                <a:spcPts val="0"/>
              </a:spcAft>
              <a:buClrTx/>
              <a:buSzTx/>
              <a:buFontTx/>
              <a:buAutoNum type="romanLcPeriod"/>
              <a:tabLst/>
              <a:defRPr/>
            </a:pPr>
            <a:r>
              <a:rPr lang="en-GB" b="0" baseline="0" dirty="0"/>
              <a:t>to produce orally and understand previously taught grammar and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is the example slide to explain the activity. Teachers click to go through the example stage by stage. It may be useful to give the pairs out their cards to help understand the task. The prompt cards for both Person A and Person B are on slide 26, and the picture cards are on slides 27 and 28 respectively. These slides should not be shown during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need to stress that students do not say the word that has been crossed out. It is there to indicate which gender of ‘your’ is needed.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Person B listens to Person A’s question and works out which image the ‘</a:t>
            </a:r>
            <a:r>
              <a:rPr lang="en-GB" b="0" baseline="0" dirty="0" err="1"/>
              <a:t>vuestro</a:t>
            </a:r>
            <a:r>
              <a:rPr lang="en-GB" b="0" baseline="0" dirty="0"/>
              <a:t>’ or ‘</a:t>
            </a:r>
            <a:r>
              <a:rPr lang="en-GB" b="0" baseline="0" dirty="0" err="1"/>
              <a:t>vuestra</a:t>
            </a:r>
            <a:r>
              <a:rPr lang="en-GB" b="0" baseline="0" dirty="0"/>
              <a:t>’ is referring to, and then orally translates the answer below the correct picture into Spanish. Person A writes this down in Spanish in their book.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swap roles after doing all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answers to the activity are shown on slides 29 and 30.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2314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Prompt</a:t>
            </a:r>
            <a:r>
              <a:rPr lang="en-GB" baseline="0" dirty="0"/>
              <a:t> cards</a:t>
            </a:r>
            <a:endParaRPr lang="en-GB" dirty="0"/>
          </a:p>
          <a:p>
            <a:r>
              <a:rPr lang="en-GB" b="1" dirty="0"/>
              <a:t>DO NOT DISPLAY</a:t>
            </a:r>
            <a:r>
              <a:rPr lang="en-GB" b="1" baseline="0" dirty="0"/>
              <a:t> IN CLASS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68966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Person A </a:t>
            </a:r>
          </a:p>
          <a:p>
            <a:r>
              <a:rPr lang="en-GB" sz="1200" kern="1200" dirty="0">
                <a:solidFill>
                  <a:schemeClr val="tx1"/>
                </a:solidFill>
                <a:effectLst/>
                <a:ea typeface="+mn-ea"/>
                <a:cs typeface="+mn-cs"/>
              </a:rPr>
              <a:t>DO</a:t>
            </a:r>
            <a:r>
              <a:rPr lang="en-GB" sz="1200" kern="1200" baseline="0" dirty="0">
                <a:solidFill>
                  <a:schemeClr val="tx1"/>
                </a:solidFill>
                <a:effectLst/>
                <a:ea typeface="+mn-ea"/>
                <a:cs typeface="+mn-cs"/>
              </a:rPr>
              <a:t> NOT SHOW THIS SLIDE DURING THE ACTIVITY</a:t>
            </a:r>
          </a:p>
          <a:p>
            <a:endParaRPr lang="en-GB" sz="1200" kern="1200" baseline="0" dirty="0">
              <a:solidFill>
                <a:schemeClr val="tx1"/>
              </a:solidFill>
              <a:effectLst/>
              <a:ea typeface="+mn-ea"/>
              <a:cs typeface="+mn-cs"/>
            </a:endParaRP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26320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Person 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DO</a:t>
            </a:r>
            <a:r>
              <a:rPr lang="en-GB" sz="1200" kern="1200" baseline="0" dirty="0">
                <a:solidFill>
                  <a:schemeClr val="tx1"/>
                </a:solidFill>
                <a:effectLst/>
                <a:ea typeface="+mn-ea"/>
                <a:cs typeface="+mn-cs"/>
              </a:rPr>
              <a:t> NOT SHOW THIS SLIDE DURING THE ACTIVITY</a:t>
            </a:r>
            <a:endParaRPr lang="en-GB" sz="1200" kern="1200" dirty="0">
              <a:solidFill>
                <a:schemeClr val="tx1"/>
              </a:solidFill>
              <a:effectLst/>
              <a:ea typeface="+mn-ea"/>
              <a:cs typeface="+mn-cs"/>
            </a:endParaRP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44551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Person A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SHOW FOR FEEDBACK</a:t>
            </a:r>
          </a:p>
          <a:p>
            <a:endParaRPr lang="en-GB" sz="1200" kern="1200" baseline="0" dirty="0">
              <a:solidFill>
                <a:schemeClr val="tx1"/>
              </a:solidFill>
              <a:effectLst/>
              <a:ea typeface="+mn-ea"/>
              <a:cs typeface="+mn-cs"/>
            </a:endParaRP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4671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9.1.1.4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a:t>
            </a:r>
            <a:r>
              <a:rPr lang="es-ES" b="0" dirty="0"/>
              <a:t>min (</a:t>
            </a:r>
            <a:r>
              <a:rPr lang="es-ES" b="0" dirty="0" err="1"/>
              <a:t>for</a:t>
            </a:r>
            <a:r>
              <a:rPr lang="es-ES" b="0" dirty="0"/>
              <a:t> </a:t>
            </a:r>
            <a:r>
              <a:rPr lang="es-ES" b="0" dirty="0" err="1"/>
              <a:t>slides</a:t>
            </a:r>
            <a:r>
              <a:rPr lang="es-ES" b="0" dirty="0"/>
              <a:t> 31-34)</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to practice distinguishing between ‘se’ and ‘</a:t>
            </a:r>
            <a:r>
              <a:rPr lang="en-US" b="0" baseline="0" dirty="0" err="1"/>
              <a:t>su</a:t>
            </a:r>
            <a:r>
              <a:rPr lang="en-US" b="0" baseline="0" dirty="0"/>
              <a:t>’ in oral production and listening.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to </a:t>
            </a:r>
            <a:r>
              <a:rPr lang="en-US" b="0" baseline="0" dirty="0" err="1"/>
              <a:t>practise</a:t>
            </a:r>
            <a:r>
              <a:rPr lang="en-US" b="0" baseline="0" dirty="0"/>
              <a:t> producing and understanding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a:t>
            </a:r>
            <a:r>
              <a:rPr lang="en-US" b="0" baseline="0" dirty="0"/>
              <a:t> should give out the cards and use this slide to explain the activity with an example</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A looks at their card and reads out the word (either ‘se’ or ‘</a:t>
            </a:r>
            <a:r>
              <a:rPr lang="en-US" b="0" baseline="0" dirty="0" err="1"/>
              <a:t>su</a:t>
            </a:r>
            <a:r>
              <a:rPr lang="en-US" b="0" baseline="0" dirty="0"/>
              <a:t>’). Student B listens and then reads out the correct sentence on their card, translating orally into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A listens and transcribes the sentence (writes it in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If student B reads out the wrong answer and it is clearly ungrammatical, student A should say ‘</a:t>
            </a:r>
            <a:r>
              <a:rPr lang="en-US" b="0" baseline="0" dirty="0" err="1"/>
              <a:t>Otra</a:t>
            </a:r>
            <a:r>
              <a:rPr lang="en-US" b="0" baseline="0" dirty="0"/>
              <a:t> </a:t>
            </a:r>
            <a:r>
              <a:rPr lang="en-US" b="0" baseline="0" dirty="0" err="1"/>
              <a:t>vez</a:t>
            </a:r>
            <a:r>
              <a:rPr lang="en-US" b="0" baseline="0" dirty="0"/>
              <a:t>, por favor’.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Then swap. Note that when Student B is speaking the contrast is between ‘se’ and ‘sus’. This facilitates use of other vocabulary items that have been introduced this week (</a:t>
            </a:r>
            <a:r>
              <a:rPr lang="en-US" b="0" baseline="0" dirty="0" err="1"/>
              <a:t>fotos</a:t>
            </a:r>
            <a:r>
              <a:rPr lang="en-US" b="0" baseline="0" dirty="0"/>
              <a:t>, </a:t>
            </a:r>
            <a:r>
              <a:rPr lang="en-US" b="0" baseline="0" dirty="0" err="1"/>
              <a:t>costumbres</a:t>
            </a:r>
            <a:r>
              <a:rPr lang="en-US" b="0" baseline="0" dirty="0"/>
              <a:t>, </a:t>
            </a:r>
            <a:r>
              <a:rPr lang="en-US" b="0" baseline="0" dirty="0" err="1"/>
              <a:t>platos</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Give feedback. Note that on slide 34, the English translations also appear (and are animated separately) so that understanding of every sentence can be checked.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673666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Person 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SHOW FOR FEEDBACK</a:t>
            </a: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14051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9.1.2.3</a:t>
            </a:r>
          </a:p>
          <a:p>
            <a:pPr marL="0"/>
            <a:r>
              <a:rPr lang="en-US" b="1" dirty="0"/>
              <a:t>Timing: </a:t>
            </a:r>
            <a:r>
              <a:rPr lang="en-US" b="0" dirty="0"/>
              <a:t>10 minutes</a:t>
            </a:r>
          </a:p>
          <a:p>
            <a:pPr marL="0"/>
            <a:endParaRPr lang="en-US" b="1" dirty="0"/>
          </a:p>
          <a:p>
            <a:pPr marL="0"/>
            <a:r>
              <a:rPr lang="en-US" b="1" dirty="0"/>
              <a:t>Aims:</a:t>
            </a:r>
          </a:p>
          <a:p>
            <a:pPr marL="57150" indent="-285750">
              <a:buAutoNum type="romanLcParenR"/>
            </a:pPr>
            <a:r>
              <a:rPr lang="en-US" b="0" baseline="0" dirty="0"/>
              <a:t>to successfully produce sentences with soy/</a:t>
            </a:r>
            <a:r>
              <a:rPr lang="en-US" b="0" baseline="0" dirty="0" err="1"/>
              <a:t>somos</a:t>
            </a:r>
            <a:r>
              <a:rPr lang="en-US" b="0" baseline="0" dirty="0"/>
              <a:t> and </a:t>
            </a:r>
            <a:r>
              <a:rPr lang="en-US" b="0" baseline="0" dirty="0" err="1"/>
              <a:t>estoy</a:t>
            </a:r>
            <a:r>
              <a:rPr lang="en-US" b="0" baseline="0" dirty="0"/>
              <a:t>/</a:t>
            </a:r>
            <a:r>
              <a:rPr lang="en-US" b="0" baseline="0" dirty="0" err="1"/>
              <a:t>estamos</a:t>
            </a:r>
            <a:r>
              <a:rPr lang="en-US" b="0" baseline="0" dirty="0"/>
              <a:t> with adjectives in oral production.</a:t>
            </a:r>
          </a:p>
          <a:p>
            <a:pPr marL="57150" indent="-285750">
              <a:buAutoNum type="romanLcParenR"/>
            </a:pPr>
            <a:r>
              <a:rPr lang="en-US" b="0" baseline="0" dirty="0"/>
              <a:t>to understand a partner’s sentences and use the information to complete the grid.</a:t>
            </a:r>
            <a:endParaRPr lang="en-US" b="0" dirty="0"/>
          </a:p>
          <a:p>
            <a:endParaRPr lang="en-US" b="1" dirty="0"/>
          </a:p>
          <a:p>
            <a:pPr marL="0"/>
            <a:r>
              <a:rPr lang="en-US" b="1" dirty="0"/>
              <a:t>Procedure:</a:t>
            </a:r>
          </a:p>
          <a:p>
            <a:pPr marL="228600" indent="-228600">
              <a:buAutoNum type="arabicPeriod"/>
            </a:pPr>
            <a:r>
              <a:rPr lang="en-GB" b="0" noProof="0" dirty="0"/>
              <a:t>Go</a:t>
            </a:r>
            <a:r>
              <a:rPr lang="en-GB" b="0" baseline="0" noProof="0" dirty="0"/>
              <a:t> through the instructions with students. </a:t>
            </a:r>
          </a:p>
          <a:p>
            <a:pPr marL="228600" indent="-228600">
              <a:buAutoNum type="arabicPeriod"/>
            </a:pPr>
            <a:r>
              <a:rPr lang="en-GB" b="0" noProof="0" dirty="0"/>
              <a:t>Student A speaks each sentence in Spanish.</a:t>
            </a:r>
          </a:p>
          <a:p>
            <a:pPr marL="228600" indent="-228600">
              <a:buAutoNum type="arabicPeriod"/>
            </a:pPr>
            <a:r>
              <a:rPr lang="en-GB" b="0" noProof="0" dirty="0"/>
              <a:t>Student B completes the grid.</a:t>
            </a:r>
          </a:p>
          <a:p>
            <a:pPr marL="228600" indent="-228600">
              <a:buAutoNum type="arabicPeriod"/>
            </a:pPr>
            <a:r>
              <a:rPr lang="en-GB" b="0" noProof="0" dirty="0"/>
              <a:t>Then students swap roles.</a:t>
            </a:r>
          </a:p>
          <a:p>
            <a:pPr marL="0" indent="0">
              <a:buNone/>
            </a:pPr>
            <a:endParaRPr lang="en-GB" b="0" noProof="0" dirty="0"/>
          </a:p>
          <a:p>
            <a:pPr marL="0" indent="0">
              <a:buNone/>
            </a:pPr>
            <a:endParaRPr lang="en-GB" b="0" noProof="0" dirty="0"/>
          </a:p>
          <a:p>
            <a:pPr marL="228600" indent="-228600">
              <a:buAutoNum type="arabicPeriod"/>
            </a:pP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34811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Target sentences (produced by Person A):</a:t>
            </a:r>
          </a:p>
          <a:p>
            <a:r>
              <a:rPr lang="en-GB" dirty="0"/>
              <a:t>1. </a:t>
            </a:r>
            <a:r>
              <a:rPr lang="en-GB" dirty="0" err="1"/>
              <a:t>Somos</a:t>
            </a:r>
            <a:r>
              <a:rPr lang="en-GB" dirty="0"/>
              <a:t> </a:t>
            </a:r>
            <a:r>
              <a:rPr lang="en-GB" dirty="0" err="1"/>
              <a:t>bastante</a:t>
            </a:r>
            <a:r>
              <a:rPr lang="en-GB" dirty="0"/>
              <a:t> </a:t>
            </a:r>
            <a:r>
              <a:rPr lang="en-GB" dirty="0" err="1"/>
              <a:t>morenos</a:t>
            </a:r>
            <a:r>
              <a:rPr lang="en-GB" dirty="0"/>
              <a:t>/</a:t>
            </a:r>
            <a:r>
              <a:rPr lang="en-GB" dirty="0" err="1"/>
              <a:t>morenas</a:t>
            </a:r>
            <a:r>
              <a:rPr lang="en-GB" dirty="0"/>
              <a:t>.</a:t>
            </a:r>
            <a:br>
              <a:rPr lang="en-GB" dirty="0"/>
            </a:br>
            <a:r>
              <a:rPr lang="en-GB" dirty="0"/>
              <a:t>2. Estamos </a:t>
            </a:r>
            <a:r>
              <a:rPr lang="en-GB" dirty="0" err="1"/>
              <a:t>emocionados</a:t>
            </a:r>
            <a:r>
              <a:rPr lang="en-GB" dirty="0"/>
              <a:t>/</a:t>
            </a:r>
            <a:r>
              <a:rPr lang="en-GB" dirty="0" err="1"/>
              <a:t>emocionadas</a:t>
            </a:r>
            <a:r>
              <a:rPr lang="en-GB" dirty="0"/>
              <a:t>.</a:t>
            </a:r>
            <a:br>
              <a:rPr lang="en-GB" dirty="0"/>
            </a:br>
            <a:r>
              <a:rPr lang="en-GB" dirty="0"/>
              <a:t>3. </a:t>
            </a:r>
            <a:r>
              <a:rPr lang="en-GB" dirty="0" err="1"/>
              <a:t>Estoy</a:t>
            </a:r>
            <a:r>
              <a:rPr lang="en-GB" dirty="0"/>
              <a:t> un </a:t>
            </a:r>
            <a:r>
              <a:rPr lang="en-GB" dirty="0" err="1"/>
              <a:t>poco</a:t>
            </a:r>
            <a:r>
              <a:rPr lang="en-GB" dirty="0"/>
              <a:t> </a:t>
            </a:r>
            <a:r>
              <a:rPr lang="en-GB" dirty="0" err="1"/>
              <a:t>enfermo</a:t>
            </a:r>
            <a:r>
              <a:rPr lang="en-GB" dirty="0"/>
              <a:t>/</a:t>
            </a:r>
            <a:r>
              <a:rPr lang="en-GB" dirty="0" err="1"/>
              <a:t>enferma</a:t>
            </a:r>
            <a:r>
              <a:rPr lang="en-GB" dirty="0"/>
              <a:t>.</a:t>
            </a:r>
          </a:p>
          <a:p>
            <a:r>
              <a:rPr lang="en-GB" dirty="0"/>
              <a:t>4. No </a:t>
            </a:r>
            <a:r>
              <a:rPr lang="en-GB" dirty="0" err="1"/>
              <a:t>somos</a:t>
            </a:r>
            <a:r>
              <a:rPr lang="en-GB" dirty="0"/>
              <a:t> </a:t>
            </a:r>
            <a:r>
              <a:rPr lang="en-GB" dirty="0" err="1"/>
              <a:t>muy</a:t>
            </a:r>
            <a:r>
              <a:rPr lang="en-GB" dirty="0"/>
              <a:t> </a:t>
            </a:r>
            <a:r>
              <a:rPr lang="en-GB" dirty="0" err="1"/>
              <a:t>aburridos</a:t>
            </a:r>
            <a:r>
              <a:rPr lang="en-GB" dirty="0"/>
              <a:t>/</a:t>
            </a:r>
            <a:r>
              <a:rPr lang="en-GB" dirty="0" err="1"/>
              <a:t>aburridas</a:t>
            </a:r>
            <a:r>
              <a:rPr lang="en-GB" dirty="0"/>
              <a:t>.</a:t>
            </a:r>
          </a:p>
          <a:p>
            <a:r>
              <a:rPr lang="en-GB" dirty="0"/>
              <a:t>5. Soy </a:t>
            </a:r>
            <a:r>
              <a:rPr lang="en-GB" dirty="0" err="1"/>
              <a:t>muy</a:t>
            </a:r>
            <a:r>
              <a:rPr lang="en-GB" dirty="0"/>
              <a:t> serio/</a:t>
            </a:r>
            <a:r>
              <a:rPr lang="en-GB" dirty="0" err="1"/>
              <a:t>seria</a:t>
            </a:r>
            <a:r>
              <a:rPr lang="en-GB" dirty="0"/>
              <a:t>.</a:t>
            </a:r>
          </a:p>
          <a:p>
            <a:r>
              <a:rPr lang="en-GB" dirty="0"/>
              <a:t>6. </a:t>
            </a:r>
            <a:r>
              <a:rPr lang="en-GB" dirty="0" err="1"/>
              <a:t>Estoy</a:t>
            </a:r>
            <a:r>
              <a:rPr lang="en-GB" dirty="0"/>
              <a:t> </a:t>
            </a:r>
            <a:r>
              <a:rPr lang="en-GB" dirty="0" err="1"/>
              <a:t>muy</a:t>
            </a:r>
            <a:r>
              <a:rPr lang="en-GB" dirty="0"/>
              <a:t> tonto/</a:t>
            </a:r>
            <a:r>
              <a:rPr lang="en-GB" dirty="0" err="1"/>
              <a:t>tonta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2461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Target sentences (produced by Person B):</a:t>
            </a:r>
            <a:br>
              <a:rPr lang="en-GB" b="1" dirty="0"/>
            </a:br>
            <a:r>
              <a:rPr lang="en-GB" b="0" dirty="0"/>
              <a:t>1. Soy </a:t>
            </a:r>
            <a:r>
              <a:rPr lang="en-GB" b="0" dirty="0" err="1"/>
              <a:t>bastante</a:t>
            </a:r>
            <a:r>
              <a:rPr lang="en-GB" b="0" dirty="0"/>
              <a:t> </a:t>
            </a:r>
            <a:r>
              <a:rPr lang="en-GB" b="0" dirty="0" err="1"/>
              <a:t>débil</a:t>
            </a:r>
            <a:r>
              <a:rPr lang="en-GB" b="0" dirty="0"/>
              <a:t>.</a:t>
            </a:r>
            <a:br>
              <a:rPr lang="en-GB" b="0" dirty="0"/>
            </a:br>
            <a:r>
              <a:rPr lang="en-GB" b="0" dirty="0"/>
              <a:t>2. </a:t>
            </a:r>
            <a:r>
              <a:rPr lang="en-GB" b="0" dirty="0" err="1"/>
              <a:t>Somos</a:t>
            </a:r>
            <a:r>
              <a:rPr lang="en-GB" b="0" dirty="0"/>
              <a:t> </a:t>
            </a:r>
            <a:r>
              <a:rPr lang="en-GB" b="0" dirty="0" err="1"/>
              <a:t>muy</a:t>
            </a:r>
            <a:r>
              <a:rPr lang="en-GB" b="0" dirty="0"/>
              <a:t> graciosos/</a:t>
            </a:r>
            <a:r>
              <a:rPr lang="en-GB" b="0" dirty="0" err="1"/>
              <a:t>graciosas</a:t>
            </a:r>
            <a:r>
              <a:rPr lang="en-GB" b="0" dirty="0"/>
              <a:t>.</a:t>
            </a:r>
            <a:br>
              <a:rPr lang="en-GB" b="0" dirty="0"/>
            </a:br>
            <a:r>
              <a:rPr lang="en-GB" b="0" dirty="0"/>
              <a:t>3. </a:t>
            </a:r>
            <a:r>
              <a:rPr lang="en-GB" b="0" dirty="0" err="1"/>
              <a:t>Estoy</a:t>
            </a:r>
            <a:r>
              <a:rPr lang="en-GB" b="0" dirty="0"/>
              <a:t> </a:t>
            </a:r>
            <a:r>
              <a:rPr lang="en-GB" b="0" dirty="0" err="1"/>
              <a:t>listo</a:t>
            </a:r>
            <a:r>
              <a:rPr lang="en-GB" b="0" dirty="0"/>
              <a:t>/</a:t>
            </a:r>
            <a:r>
              <a:rPr lang="en-GB" b="0" dirty="0" err="1"/>
              <a:t>lista</a:t>
            </a:r>
            <a:r>
              <a:rPr lang="en-GB" b="0" dirty="0"/>
              <a:t>.</a:t>
            </a:r>
            <a:br>
              <a:rPr lang="en-GB" b="0" dirty="0"/>
            </a:br>
            <a:r>
              <a:rPr lang="en-GB" b="0" dirty="0"/>
              <a:t>4. Estamos </a:t>
            </a:r>
            <a:r>
              <a:rPr lang="en-GB" b="0" dirty="0" err="1"/>
              <a:t>nerviosos</a:t>
            </a:r>
            <a:r>
              <a:rPr lang="en-GB" b="0" dirty="0"/>
              <a:t>/</a:t>
            </a:r>
            <a:r>
              <a:rPr lang="en-GB" b="0" dirty="0" err="1"/>
              <a:t>nerviosas</a:t>
            </a:r>
            <a:r>
              <a:rPr lang="en-GB" b="0" dirty="0"/>
              <a:t>.</a:t>
            </a:r>
            <a:br>
              <a:rPr lang="en-GB" b="0" dirty="0"/>
            </a:br>
            <a:r>
              <a:rPr lang="en-GB" b="0" dirty="0"/>
              <a:t>5. Estamos </a:t>
            </a:r>
            <a:r>
              <a:rPr lang="en-GB" b="0" dirty="0" err="1"/>
              <a:t>muy</a:t>
            </a:r>
            <a:r>
              <a:rPr lang="en-GB" b="0" dirty="0"/>
              <a:t> </a:t>
            </a:r>
            <a:r>
              <a:rPr lang="en-GB" b="0" dirty="0" err="1"/>
              <a:t>contentos</a:t>
            </a:r>
            <a:r>
              <a:rPr lang="en-GB" b="0" dirty="0"/>
              <a:t>/</a:t>
            </a:r>
            <a:r>
              <a:rPr lang="en-GB" b="0" dirty="0" err="1"/>
              <a:t>contentas</a:t>
            </a:r>
            <a:r>
              <a:rPr lang="en-GB" b="0" dirty="0"/>
              <a:t> (</a:t>
            </a:r>
            <a:r>
              <a:rPr lang="en-GB" b="0" dirty="0" err="1"/>
              <a:t>felices</a:t>
            </a:r>
            <a:r>
              <a:rPr lang="en-GB" b="0" dirty="0"/>
              <a:t>).</a:t>
            </a:r>
            <a:br>
              <a:rPr lang="en-GB" b="0" dirty="0"/>
            </a:br>
            <a:r>
              <a:rPr lang="en-GB" b="0" dirty="0"/>
              <a:t>6. No soy </a:t>
            </a:r>
            <a:r>
              <a:rPr lang="en-GB" b="0" dirty="0" err="1"/>
              <a:t>muy</a:t>
            </a:r>
            <a:r>
              <a:rPr lang="en-GB" b="0" dirty="0"/>
              <a:t> </a:t>
            </a:r>
            <a:r>
              <a:rPr lang="en-GB" b="0" dirty="0" err="1"/>
              <a:t>activo</a:t>
            </a:r>
            <a:r>
              <a:rPr lang="en-GB" b="0" dirty="0"/>
              <a:t>/</a:t>
            </a:r>
            <a:r>
              <a:rPr lang="en-GB" b="0" dirty="0" err="1"/>
              <a:t>activa</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22752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 SLIDE - 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63015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9.1.2.3</a:t>
            </a:r>
          </a:p>
          <a:p>
            <a:r>
              <a:rPr lang="en-US" b="1" dirty="0"/>
              <a:t>Timing: </a:t>
            </a:r>
            <a:r>
              <a:rPr lang="en-US" b="0" dirty="0"/>
              <a:t>10 minutes</a:t>
            </a:r>
          </a:p>
          <a:p>
            <a:endParaRPr lang="en-US" b="1" dirty="0"/>
          </a:p>
          <a:p>
            <a:r>
              <a:rPr lang="en-US" b="1" dirty="0"/>
              <a:t>Aim: </a:t>
            </a:r>
            <a:r>
              <a:rPr lang="en-US" b="0" dirty="0"/>
              <a:t>to </a:t>
            </a:r>
            <a:r>
              <a:rPr lang="en-US" b="0" dirty="0" err="1"/>
              <a:t>practise</a:t>
            </a:r>
            <a:r>
              <a:rPr lang="en-US" b="0" dirty="0"/>
              <a:t> </a:t>
            </a:r>
            <a:r>
              <a:rPr lang="en-US" b="0" baseline="0" dirty="0"/>
              <a:t>oral production and comprehension of comparatives (regular and irregular), 1</a:t>
            </a:r>
            <a:r>
              <a:rPr lang="en-US" b="0" baseline="30000" dirty="0"/>
              <a:t>st</a:t>
            </a:r>
            <a:r>
              <a:rPr lang="en-US" b="0" baseline="0" dirty="0"/>
              <a:t> persons singular and plural of ser and </a:t>
            </a:r>
            <a:r>
              <a:rPr lang="en-US" b="0" baseline="0" dirty="0" err="1"/>
              <a:t>estar</a:t>
            </a:r>
            <a:r>
              <a:rPr lang="en-US" b="0" baseline="0" dirty="0"/>
              <a:t>, and other vocabulary from this week’s set.</a:t>
            </a:r>
          </a:p>
          <a:p>
            <a:endParaRPr lang="en-US" b="1" dirty="0"/>
          </a:p>
          <a:p>
            <a:r>
              <a:rPr lang="en-US" b="1" dirty="0"/>
              <a:t>Procedure:</a:t>
            </a:r>
          </a:p>
          <a:p>
            <a:r>
              <a:rPr lang="en-US" b="0" dirty="0"/>
              <a:t>1. The</a:t>
            </a:r>
            <a:r>
              <a:rPr lang="en-US" b="0" baseline="0" dirty="0"/>
              <a:t> cards should be handed out to students before beginning the activity so they get an idea of what is going to happen.</a:t>
            </a:r>
            <a:endParaRPr lang="en-US" b="0" dirty="0"/>
          </a:p>
          <a:p>
            <a:r>
              <a:rPr lang="en-US" b="0" dirty="0"/>
              <a:t>2. The teacher clicks through the slide to show a worked </a:t>
            </a:r>
            <a:r>
              <a:rPr lang="en-US" b="0" baseline="0" dirty="0"/>
              <a:t>example of the activity. </a:t>
            </a:r>
          </a:p>
          <a:p>
            <a:endParaRPr lang="en-US" b="0" dirty="0"/>
          </a:p>
          <a:p>
            <a:r>
              <a:rPr lang="en-GB" b="1" dirty="0"/>
              <a:t>Notes</a:t>
            </a:r>
          </a:p>
          <a:p>
            <a:r>
              <a:rPr lang="en-GB" b="0" dirty="0"/>
              <a:t>The</a:t>
            </a:r>
            <a:r>
              <a:rPr lang="en-GB" b="0" baseline="0" dirty="0"/>
              <a:t> cards for this activity can be printed out from the separate word document accompanying this </a:t>
            </a:r>
            <a:r>
              <a:rPr lang="en-GB" b="0" baseline="0" dirty="0" err="1"/>
              <a:t>powerpoint</a:t>
            </a:r>
            <a:r>
              <a:rPr lang="en-GB" b="0" baseline="0" dirty="0"/>
              <a:t>.</a:t>
            </a:r>
          </a:p>
          <a:p>
            <a:endParaRPr lang="en-GB" b="0" baseline="0" dirty="0"/>
          </a:p>
          <a:p>
            <a:r>
              <a:rPr lang="en-GB" b="0" baseline="0" dirty="0"/>
              <a:t>Differentiation: </a:t>
            </a:r>
            <a:r>
              <a:rPr lang="en-US" sz="1200" kern="1200" baseline="0" dirty="0">
                <a:solidFill>
                  <a:schemeClr val="tx1"/>
                </a:solidFill>
                <a:effectLst/>
                <a:ea typeface="+mn-ea"/>
                <a:cs typeface="+mn-cs"/>
              </a:rPr>
              <a:t>t</a:t>
            </a:r>
            <a:r>
              <a:rPr lang="en-US" sz="1200" kern="1200" dirty="0">
                <a:solidFill>
                  <a:schemeClr val="tx1"/>
                </a:solidFill>
                <a:effectLst/>
                <a:ea typeface="+mn-ea"/>
                <a:cs typeface="+mn-cs"/>
              </a:rPr>
              <a:t>o challenge a higher-achieving</a:t>
            </a:r>
            <a:r>
              <a:rPr lang="en-US" sz="1200" kern="1200" baseline="0" dirty="0">
                <a:solidFill>
                  <a:schemeClr val="tx1"/>
                </a:solidFill>
                <a:effectLst/>
                <a:ea typeface="+mn-ea"/>
                <a:cs typeface="+mn-cs"/>
              </a:rPr>
              <a:t> group </a:t>
            </a:r>
            <a:r>
              <a:rPr lang="en-US" sz="1200" kern="1200" dirty="0">
                <a:solidFill>
                  <a:schemeClr val="tx1"/>
                </a:solidFill>
                <a:effectLst/>
                <a:ea typeface="+mn-ea"/>
                <a:cs typeface="+mn-cs"/>
              </a:rPr>
              <a:t>students could</a:t>
            </a:r>
            <a:r>
              <a:rPr lang="en-US" sz="1200" kern="1200" baseline="0" dirty="0">
                <a:solidFill>
                  <a:schemeClr val="tx1"/>
                </a:solidFill>
                <a:effectLst/>
                <a:ea typeface="+mn-ea"/>
                <a:cs typeface="+mn-cs"/>
              </a:rPr>
              <a:t> translate the full sentence. </a:t>
            </a:r>
            <a:endParaRPr lang="en-GB" sz="1200" kern="1200" dirty="0">
              <a:solidFill>
                <a:schemeClr val="tx1"/>
              </a:solidFill>
              <a:effectLs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92428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 prompt cards and sentences</a:t>
            </a:r>
            <a:r>
              <a:rPr lang="en-GB" b="0" baseline="0" dirty="0"/>
              <a:t> to complete</a:t>
            </a:r>
            <a:endParaRPr lang="en-GB" b="1" dirty="0"/>
          </a:p>
          <a:p>
            <a:endParaRPr lang="en-GB" b="1" dirty="0"/>
          </a:p>
          <a:p>
            <a:r>
              <a:rPr lang="en-GB" b="1" dirty="0"/>
              <a:t>DO NOT DISPLAY DURING ACTIVITY</a:t>
            </a:r>
          </a:p>
          <a:p>
            <a:pPr marL="0" marR="0" lvl="0" indent="0" algn="l" defTabSz="914400" rtl="0" eaLnBrk="1" fontAlgn="auto" latinLnBrk="0" hangingPunct="1">
              <a:lnSpc>
                <a:spcPct val="100000"/>
              </a:lnSpc>
              <a:spcBef>
                <a:spcPts val="0"/>
              </a:spcBef>
              <a:spcAft>
                <a:spcPts val="400"/>
              </a:spcAft>
              <a:buClrTx/>
              <a:buSzTx/>
              <a:buFontTx/>
              <a:buNone/>
              <a:tabLst/>
              <a:defRPr/>
            </a:pPr>
            <a:r>
              <a:rPr lang="en-GB" b="0" dirty="0"/>
              <a:t>See accompanying Word doc for printable version.</a:t>
            </a:r>
          </a:p>
          <a:p>
            <a:pPr marL="0" marR="0" lvl="0" indent="0" algn="l" defTabSz="914400" rtl="0" eaLnBrk="1" fontAlgn="auto" latinLnBrk="0" hangingPunct="1">
              <a:lnSpc>
                <a:spcPct val="100000"/>
              </a:lnSpc>
              <a:spcBef>
                <a:spcPts val="0"/>
              </a:spcBef>
              <a:spcAft>
                <a:spcPts val="40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400"/>
              </a:spcAft>
              <a:buClrTx/>
              <a:buSzTx/>
              <a:buFontTx/>
              <a:buNone/>
              <a:tabLst/>
              <a:defRPr/>
            </a:pPr>
            <a:r>
              <a:rPr lang="en-GB" b="0" dirty="0"/>
              <a:t>Target sentences for Persona A:</a:t>
            </a:r>
            <a:br>
              <a:rPr lang="en-GB" b="0" dirty="0"/>
            </a:br>
            <a:r>
              <a:rPr lang="en-GB" b="0" dirty="0"/>
              <a:t>1.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amigos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locos/as que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mamá</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papá</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2.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estoy</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menos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tonto/a que </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con mis amigos.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3.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soy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mejor</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que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tú</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montar</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 caballo.</a:t>
            </a:r>
            <a:endPar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4.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autobús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enfermos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/as que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coche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5.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Ahora</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estoy</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moreno</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/a que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fuimos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6.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Somos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activos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/as que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ellos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son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listos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62345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entury Gothic" panose="020B0502020202020204" pitchFamily="34" charset="0"/>
                <a:cs typeface="Arial" panose="020B0604020202020204" pitchFamily="34" charset="0"/>
              </a:rPr>
              <a:t>Person B prompt cards and sentences</a:t>
            </a:r>
            <a:r>
              <a:rPr lang="en-GB" baseline="0" dirty="0">
                <a:latin typeface="Century Gothic" panose="020B0502020202020204" pitchFamily="34" charset="0"/>
                <a:cs typeface="Arial" panose="020B0604020202020204" pitchFamily="34" charset="0"/>
              </a:rPr>
              <a:t> to complete</a:t>
            </a:r>
            <a:endParaRPr lang="en-GB" dirty="0">
              <a:latin typeface="Century Gothic" panose="020B0502020202020204" pitchFamily="34" charset="0"/>
              <a:cs typeface="Arial" panose="020B0604020202020204" pitchFamily="34" charset="0"/>
            </a:endParaRPr>
          </a:p>
          <a:p>
            <a:endParaRPr lang="en-GB" dirty="0">
              <a:latin typeface="Century Gothic" panose="020B0502020202020204" pitchFamily="34" charset="0"/>
              <a:cs typeface="Arial" panose="020B0604020202020204" pitchFamily="34" charset="0"/>
            </a:endParaRPr>
          </a:p>
          <a:p>
            <a:r>
              <a:rPr lang="en-GB" dirty="0">
                <a:latin typeface="Century Gothic" panose="020B0502020202020204" pitchFamily="34" charset="0"/>
                <a:cs typeface="Arial" panose="020B0604020202020204" pitchFamily="34" charset="0"/>
              </a:rPr>
              <a:t>DO NOT DISPLAY DURING ACTIVITY</a:t>
            </a:r>
          </a:p>
          <a:p>
            <a:r>
              <a:rPr lang="en-GB" dirty="0">
                <a:latin typeface="Century Gothic" panose="020B0502020202020204" pitchFamily="34" charset="0"/>
                <a:cs typeface="Arial" panose="020B0604020202020204" pitchFamily="34" charset="0"/>
              </a:rPr>
              <a:t>See accompanying Word doc for printable version.</a:t>
            </a:r>
          </a:p>
          <a:p>
            <a:endParaRPr lang="en-GB" dirty="0">
              <a:latin typeface="Century Gothic" panose="020B0502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00"/>
              </a:spcAft>
              <a:buClrTx/>
              <a:buSzTx/>
              <a:buFontTx/>
              <a:buNone/>
              <a:tabLst/>
              <a:defRPr/>
            </a:pPr>
            <a:r>
              <a:rPr lang="en-GB" dirty="0">
                <a:latin typeface="Century Gothic" panose="020B0502020202020204" pitchFamily="34" charset="0"/>
                <a:cs typeface="Arial" panose="020B0604020202020204" pitchFamily="34" charset="0"/>
              </a:rPr>
              <a:t>Target sentences for Persona B:</a:t>
            </a:r>
            <a:br>
              <a:rPr lang="en-GB" dirty="0">
                <a:latin typeface="Century Gothic" panose="020B0502020202020204" pitchFamily="34" charset="0"/>
                <a:cs typeface="Arial" panose="020B0604020202020204" pitchFamily="34" charset="0"/>
              </a:rPr>
            </a:br>
            <a:r>
              <a:rPr lang="en-GB" dirty="0">
                <a:latin typeface="Century Gothic" panose="020B0502020202020204" pitchFamily="34" charset="0"/>
                <a:cs typeface="Arial" panose="020B0604020202020204" pitchFamily="34" charset="0"/>
              </a:rPr>
              <a:t>1. </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Con mis padres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estoy</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menos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nervioso</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/a que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cuando</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vamos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de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viaje</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con la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escuela</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2.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En</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los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viajes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con la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escuela</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estamos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más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emocionados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/as que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en</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los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viajes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con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nuestros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padres.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3. Con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nuestros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padres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estamos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más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tranquilos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/as que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cuando</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estamos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con los amigos.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4.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En</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viajes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con la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escuela</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soy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peor</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que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tú</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en</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los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deportes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de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equipo</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5.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Cuando</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vamos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en</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familia</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soy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más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simpatico/a que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cuando</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vamos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con la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escuela</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6.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Cuando</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estamos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con los padres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estamos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menos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alegres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que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cuando</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US" sz="12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estamos</a:t>
            </a:r>
            <a:r>
              <a:rPr kumimoji="0" lang="en-US" sz="120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con los amigos.</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93577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a:t>
            </a:r>
            <a:r>
              <a:rPr lang="en-GB" b="1" baseline="0" dirty="0"/>
              <a:t> sheet </a:t>
            </a:r>
            <a:r>
              <a:rPr lang="en-GB" b="1" baseline="0"/>
              <a:t>for listening / writing part of the activity</a:t>
            </a:r>
            <a:endParaRPr lang="en-GB" b="1" dirty="0"/>
          </a:p>
          <a:p>
            <a:endParaRPr lang="en-GB" b="1" dirty="0"/>
          </a:p>
          <a:p>
            <a:r>
              <a:rPr lang="en-GB" b="1" dirty="0"/>
              <a:t>DO NOT DISPLAY DURING ACTIVITY</a:t>
            </a:r>
          </a:p>
          <a:p>
            <a:r>
              <a:rPr lang="en-GB" b="0" dirty="0"/>
              <a:t>See accompanying Word doc for printable </a:t>
            </a:r>
            <a:r>
              <a:rPr lang="en-GB" b="0"/>
              <a:t>version.</a:t>
            </a:r>
            <a:endParaRPr lang="en-GB" b="0" baseline="0" dirty="0"/>
          </a:p>
          <a:p>
            <a:pPr marL="0" indent="0">
              <a:buNone/>
            </a:pPr>
            <a:endParaRPr lang="en-GB" b="0" dirty="0"/>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30450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9.1.2.4</a:t>
            </a:r>
          </a:p>
          <a:p>
            <a:r>
              <a:rPr lang="en-GB" b="1" dirty="0"/>
              <a:t>Timing: 5 minutes</a:t>
            </a:r>
            <a:br>
              <a:rPr lang="en-GB" dirty="0"/>
            </a:br>
            <a:br>
              <a:rPr lang="en-GB" b="1" dirty="0"/>
            </a:br>
            <a:r>
              <a:rPr lang="en-GB" b="1" dirty="0"/>
              <a:t>Aim: </a:t>
            </a:r>
            <a:r>
              <a:rPr lang="en-GB" b="0" dirty="0"/>
              <a:t>to practise oral productive recall of 17 of this week’s vocabulary set; to practise reading aloud for fluency; to practise pronouncing cognates and near cognates with the correct stress.</a:t>
            </a:r>
            <a:br>
              <a:rPr lang="en-GB" b="0" dirty="0"/>
            </a:br>
            <a:br>
              <a:rPr lang="en-GB" dirty="0"/>
            </a:br>
            <a:r>
              <a:rPr lang="en-GB" b="1" dirty="0"/>
              <a:t>Procedure:</a:t>
            </a:r>
            <a:br>
              <a:rPr lang="en-GB" dirty="0"/>
            </a:br>
            <a:r>
              <a:rPr lang="en-GB" dirty="0"/>
              <a:t>1. Partner A reads the first part of the text aloud, translating the English words into Spanish.</a:t>
            </a:r>
          </a:p>
          <a:p>
            <a:r>
              <a:rPr lang="en-GB" dirty="0"/>
              <a:t>2. Partner B listens and gives feedback on word recall, pronunciation and word stress.</a:t>
            </a:r>
          </a:p>
          <a:p>
            <a:r>
              <a:rPr lang="en-GB" dirty="0"/>
              <a:t>3. Swap roles for the second part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or cognate words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caos</a:t>
            </a:r>
            <a:r>
              <a:rPr lang="en-GB" b="0" baseline="0" dirty="0"/>
              <a:t> [3474]; </a:t>
            </a:r>
            <a:r>
              <a:rPr lang="en-GB" b="0" baseline="0" dirty="0" err="1"/>
              <a:t>extraordinario</a:t>
            </a:r>
            <a:r>
              <a:rPr lang="en-GB" b="0" baseline="0" dirty="0"/>
              <a:t> [1346]; oasis [&gt;5000}; </a:t>
            </a:r>
            <a:r>
              <a:rPr lang="en-GB" b="0" baseline="0" dirty="0" err="1"/>
              <a:t>toalla</a:t>
            </a:r>
            <a:r>
              <a:rPr lang="en-GB" b="0" baseline="0" dirty="0"/>
              <a:t> [4242]; </a:t>
            </a:r>
            <a:br>
              <a:rPr lang="en-GB" baseline="0" dirty="0"/>
            </a:b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62924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a:t>
            </a:r>
            <a:r>
              <a:rPr lang="en-GB" b="1" baseline="0" dirty="0"/>
              <a:t> FOR PERSONA A</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p>
          <a:p>
            <a:endParaRPr lang="en-GB" sz="1200" b="0" baseline="0" dirty="0"/>
          </a:p>
          <a:p>
            <a:r>
              <a:rPr lang="en-GB" b="1" dirty="0"/>
              <a:t>Translations:</a:t>
            </a:r>
          </a:p>
          <a:p>
            <a:endParaRPr lang="en-GB" dirty="0"/>
          </a:p>
          <a:p>
            <a:pPr rtl="0" eaLnBrk="1" fontAlgn="ctr" latinLnBrk="0" hangingPunct="1"/>
            <a:r>
              <a:rPr lang="en-US" sz="1200" u="none" strike="noStrike" kern="1200" dirty="0">
                <a:solidFill>
                  <a:schemeClr val="tx1"/>
                </a:solidFill>
                <a:effectLst/>
                <a:ea typeface="+mn-ea"/>
                <a:cs typeface="+mn-cs"/>
              </a:rPr>
              <a:t>1.</a:t>
            </a:r>
          </a:p>
          <a:p>
            <a:pPr rtl="0" eaLnBrk="1" fontAlgn="ctr" latinLnBrk="0" hangingPunct="1"/>
            <a:r>
              <a:rPr lang="en-US" sz="1200" u="none" strike="noStrike" kern="1200" dirty="0">
                <a:solidFill>
                  <a:schemeClr val="tx1"/>
                </a:solidFill>
                <a:effectLst/>
                <a:ea typeface="+mn-ea"/>
                <a:cs typeface="+mn-cs"/>
              </a:rPr>
              <a:t>a. Se </a:t>
            </a:r>
            <a:r>
              <a:rPr lang="en-US" sz="1200" u="none" strike="noStrike" kern="1200" dirty="0" err="1">
                <a:solidFill>
                  <a:schemeClr val="tx1"/>
                </a:solidFill>
                <a:effectLst/>
                <a:ea typeface="+mn-ea"/>
                <a:cs typeface="+mn-cs"/>
              </a:rPr>
              <a:t>sienta</a:t>
            </a:r>
            <a:r>
              <a:rPr lang="en-US" sz="1200" u="none" strike="noStrike" kern="1200" dirty="0">
                <a:solidFill>
                  <a:schemeClr val="tx1"/>
                </a:solidFill>
                <a:effectLst/>
                <a:ea typeface="+mn-ea"/>
                <a:cs typeface="+mn-cs"/>
              </a:rPr>
              <a:t> para </a:t>
            </a:r>
            <a:r>
              <a:rPr lang="en-US" sz="1200" u="none" strike="noStrike" kern="1200" dirty="0" err="1">
                <a:solidFill>
                  <a:schemeClr val="tx1"/>
                </a:solidFill>
                <a:effectLst/>
                <a:ea typeface="+mn-ea"/>
                <a:cs typeface="+mn-cs"/>
              </a:rPr>
              <a:t>ver</a:t>
            </a:r>
            <a:r>
              <a:rPr lang="en-US" sz="1200" u="none" strike="noStrike" kern="1200" dirty="0">
                <a:solidFill>
                  <a:schemeClr val="tx1"/>
                </a:solidFill>
                <a:effectLst/>
                <a:ea typeface="+mn-ea"/>
                <a:cs typeface="+mn-cs"/>
              </a:rPr>
              <a:t> </a:t>
            </a:r>
            <a:r>
              <a:rPr lang="en-US" sz="1200" u="none" strike="noStrike" kern="1200" dirty="0" err="1">
                <a:solidFill>
                  <a:schemeClr val="tx1"/>
                </a:solidFill>
                <a:effectLst/>
                <a:ea typeface="+mn-ea"/>
                <a:cs typeface="+mn-cs"/>
              </a:rPr>
              <a:t>fotos</a:t>
            </a:r>
            <a:r>
              <a:rPr lang="en-US" sz="1200" u="none" strike="noStrike" kern="1200" dirty="0">
                <a:solidFill>
                  <a:schemeClr val="tx1"/>
                </a:solidFill>
                <a:effectLst/>
                <a:ea typeface="+mn-ea"/>
                <a:cs typeface="+mn-cs"/>
              </a:rPr>
              <a:t> de la </a:t>
            </a:r>
            <a:r>
              <a:rPr lang="en-US" sz="1200" u="none" strike="noStrike" kern="1200" dirty="0" err="1">
                <a:solidFill>
                  <a:schemeClr val="tx1"/>
                </a:solidFill>
                <a:effectLst/>
                <a:ea typeface="+mn-ea"/>
                <a:cs typeface="+mn-cs"/>
              </a:rPr>
              <a:t>familia</a:t>
            </a:r>
            <a:r>
              <a:rPr lang="en-US" sz="1200" u="none" strike="noStrike" kern="1200" dirty="0">
                <a:solidFill>
                  <a:schemeClr val="tx1"/>
                </a:solidFill>
                <a:effectLst/>
                <a:ea typeface="+mn-ea"/>
                <a:cs typeface="+mn-cs"/>
              </a:rPr>
              <a:t>.</a:t>
            </a:r>
            <a:endParaRPr lang="es-GB" sz="1200" u="none" strike="noStrike" kern="1200" dirty="0">
              <a:solidFill>
                <a:schemeClr val="tx1"/>
              </a:solidFill>
              <a:effectLst/>
              <a:ea typeface="+mn-ea"/>
              <a:cs typeface="+mn-cs"/>
            </a:endParaRPr>
          </a:p>
          <a:p>
            <a:pPr rtl="0" eaLnBrk="1" fontAlgn="ctr" latinLnBrk="0" hangingPunct="1"/>
            <a:r>
              <a:rPr lang="en-US" sz="1200" u="none" strike="noStrike" kern="1200" dirty="0">
                <a:solidFill>
                  <a:schemeClr val="tx1"/>
                </a:solidFill>
                <a:effectLst/>
                <a:ea typeface="+mn-ea"/>
                <a:cs typeface="+mn-cs"/>
              </a:rPr>
              <a:t>b. Sus </a:t>
            </a:r>
            <a:r>
              <a:rPr lang="en-US" sz="1200" u="none" strike="noStrike" kern="1200" dirty="0" err="1">
                <a:solidFill>
                  <a:schemeClr val="tx1"/>
                </a:solidFill>
                <a:effectLst/>
                <a:ea typeface="+mn-ea"/>
                <a:cs typeface="+mn-cs"/>
              </a:rPr>
              <a:t>fotos</a:t>
            </a:r>
            <a:r>
              <a:rPr lang="en-US" sz="1200" u="none" strike="noStrike" kern="1200" dirty="0">
                <a:solidFill>
                  <a:schemeClr val="tx1"/>
                </a:solidFill>
                <a:effectLst/>
                <a:ea typeface="+mn-ea"/>
                <a:cs typeface="+mn-cs"/>
              </a:rPr>
              <a:t> de la </a:t>
            </a:r>
            <a:r>
              <a:rPr lang="en-US" sz="1200" u="none" strike="noStrike" kern="1200" dirty="0" err="1">
                <a:solidFill>
                  <a:schemeClr val="tx1"/>
                </a:solidFill>
                <a:effectLst/>
                <a:ea typeface="+mn-ea"/>
                <a:cs typeface="+mn-cs"/>
              </a:rPr>
              <a:t>familia</a:t>
            </a:r>
            <a:r>
              <a:rPr lang="en-US" sz="1200" u="none" strike="noStrike" kern="1200" dirty="0">
                <a:solidFill>
                  <a:schemeClr val="tx1"/>
                </a:solidFill>
                <a:effectLst/>
                <a:ea typeface="+mn-ea"/>
                <a:cs typeface="+mn-cs"/>
              </a:rPr>
              <a:t> son </a:t>
            </a:r>
            <a:r>
              <a:rPr lang="en-US" sz="1200" u="none" strike="noStrike" kern="1200" dirty="0" err="1">
                <a:solidFill>
                  <a:schemeClr val="tx1"/>
                </a:solidFill>
                <a:effectLst/>
                <a:ea typeface="+mn-ea"/>
                <a:cs typeface="+mn-cs"/>
              </a:rPr>
              <a:t>especiales</a:t>
            </a:r>
            <a:r>
              <a:rPr lang="en-US" sz="1200" u="none" strike="noStrike" kern="1200" dirty="0">
                <a:solidFill>
                  <a:schemeClr val="tx1"/>
                </a:solidFill>
                <a:effectLst/>
                <a:ea typeface="+mn-ea"/>
                <a:cs typeface="+mn-cs"/>
              </a:rPr>
              <a:t>.</a:t>
            </a:r>
          </a:p>
          <a:p>
            <a:pPr rtl="0" eaLnBrk="1" fontAlgn="ctr" latinLnBrk="0" hangingPunct="1"/>
            <a:r>
              <a:rPr lang="en-US" sz="1200" u="none" strike="noStrike" kern="1200" dirty="0">
                <a:solidFill>
                  <a:schemeClr val="tx1"/>
                </a:solidFill>
                <a:effectLst/>
                <a:ea typeface="+mn-ea"/>
                <a:cs typeface="+mn-cs"/>
              </a:rPr>
              <a:t>2.</a:t>
            </a:r>
            <a:endParaRPr lang="es-GB" sz="1200" u="none" strike="noStrike" kern="1200" dirty="0">
              <a:solidFill>
                <a:schemeClr val="tx1"/>
              </a:solidFill>
              <a:effectLst/>
              <a:ea typeface="+mn-ea"/>
              <a:cs typeface="+mn-cs"/>
            </a:endParaRPr>
          </a:p>
          <a:p>
            <a:pPr rtl="0" eaLnBrk="1" fontAlgn="ctr" latinLnBrk="0" hangingPunct="1"/>
            <a:r>
              <a:rPr lang="en-US" sz="1200" u="none" strike="noStrike" kern="1200" dirty="0">
                <a:solidFill>
                  <a:schemeClr val="tx1"/>
                </a:solidFill>
                <a:effectLst/>
                <a:ea typeface="+mn-ea"/>
                <a:cs typeface="+mn-cs"/>
              </a:rPr>
              <a:t>a. Sus </a:t>
            </a:r>
            <a:r>
              <a:rPr lang="en-US" sz="1200" u="none" strike="noStrike" kern="1200" dirty="0" err="1">
                <a:solidFill>
                  <a:schemeClr val="tx1"/>
                </a:solidFill>
                <a:effectLst/>
                <a:ea typeface="+mn-ea"/>
                <a:cs typeface="+mn-cs"/>
              </a:rPr>
              <a:t>costumbres</a:t>
            </a:r>
            <a:r>
              <a:rPr lang="en-US" sz="1200" u="none" strike="noStrike" kern="1200" dirty="0">
                <a:solidFill>
                  <a:schemeClr val="tx1"/>
                </a:solidFill>
                <a:effectLst/>
                <a:ea typeface="+mn-ea"/>
                <a:cs typeface="+mn-cs"/>
              </a:rPr>
              <a:t> son </a:t>
            </a:r>
            <a:r>
              <a:rPr lang="en-US" sz="1200" u="none" strike="noStrike" kern="1200" dirty="0" err="1">
                <a:solidFill>
                  <a:schemeClr val="tx1"/>
                </a:solidFill>
                <a:effectLst/>
                <a:ea typeface="+mn-ea"/>
                <a:cs typeface="+mn-cs"/>
              </a:rPr>
              <a:t>únicas</a:t>
            </a:r>
            <a:r>
              <a:rPr lang="en-US" sz="1200" u="none" strike="noStrike" kern="1200" dirty="0">
                <a:solidFill>
                  <a:schemeClr val="tx1"/>
                </a:solidFill>
                <a:effectLst/>
                <a:ea typeface="+mn-ea"/>
                <a:cs typeface="+mn-cs"/>
              </a:rPr>
              <a:t>.</a:t>
            </a:r>
            <a:endParaRPr lang="es-GB" sz="1200" u="none" strike="noStrike" kern="1200" dirty="0">
              <a:solidFill>
                <a:schemeClr val="tx1"/>
              </a:solidFill>
              <a:effectLst/>
              <a:ea typeface="+mn-ea"/>
              <a:cs typeface="+mn-cs"/>
            </a:endParaRPr>
          </a:p>
          <a:p>
            <a:pPr rtl="0" eaLnBrk="1" fontAlgn="ctr" latinLnBrk="0" hangingPunct="1"/>
            <a:r>
              <a:rPr lang="en-US" sz="1200" u="none" strike="noStrike" kern="1200" dirty="0">
                <a:solidFill>
                  <a:schemeClr val="tx1"/>
                </a:solidFill>
                <a:effectLst/>
                <a:ea typeface="+mn-ea"/>
                <a:cs typeface="+mn-cs"/>
              </a:rPr>
              <a:t>b. Se </a:t>
            </a:r>
            <a:r>
              <a:rPr lang="en-US" sz="1200" u="none" strike="noStrike" kern="1200" dirty="0" err="1">
                <a:solidFill>
                  <a:schemeClr val="tx1"/>
                </a:solidFill>
                <a:effectLst/>
                <a:ea typeface="+mn-ea"/>
                <a:cs typeface="+mn-cs"/>
              </a:rPr>
              <a:t>acuerda</a:t>
            </a:r>
            <a:r>
              <a:rPr lang="en-US" sz="1200" u="none" strike="noStrike" kern="1200" dirty="0">
                <a:solidFill>
                  <a:schemeClr val="tx1"/>
                </a:solidFill>
                <a:effectLst/>
                <a:ea typeface="+mn-ea"/>
                <a:cs typeface="+mn-cs"/>
              </a:rPr>
              <a:t> de las </a:t>
            </a:r>
            <a:r>
              <a:rPr lang="en-US" sz="1200" u="none" strike="noStrike" kern="1200" dirty="0" err="1">
                <a:solidFill>
                  <a:schemeClr val="tx1"/>
                </a:solidFill>
                <a:effectLst/>
                <a:ea typeface="+mn-ea"/>
                <a:cs typeface="+mn-cs"/>
              </a:rPr>
              <a:t>costumbres</a:t>
            </a:r>
            <a:r>
              <a:rPr lang="en-US" sz="1200" u="none" strike="noStrike" kern="1200" dirty="0">
                <a:solidFill>
                  <a:schemeClr val="tx1"/>
                </a:solidFill>
                <a:effectLst/>
                <a:ea typeface="+mn-ea"/>
                <a:cs typeface="+mn-cs"/>
              </a:rPr>
              <a:t> del </a:t>
            </a:r>
            <a:r>
              <a:rPr lang="en-US" sz="1200" u="none" strike="noStrike" kern="1200" dirty="0" err="1">
                <a:solidFill>
                  <a:schemeClr val="tx1"/>
                </a:solidFill>
                <a:effectLst/>
                <a:ea typeface="+mn-ea"/>
                <a:cs typeface="+mn-cs"/>
              </a:rPr>
              <a:t>pasado</a:t>
            </a:r>
            <a:r>
              <a:rPr lang="en-US" sz="1200" u="none" strike="noStrike" kern="1200" dirty="0">
                <a:solidFill>
                  <a:schemeClr val="tx1"/>
                </a:solidFill>
                <a:effectLst/>
                <a:ea typeface="+mn-ea"/>
                <a:cs typeface="+mn-cs"/>
              </a:rPr>
              <a:t>.</a:t>
            </a:r>
          </a:p>
          <a:p>
            <a:pPr rtl="0" eaLnBrk="1" fontAlgn="ctr" latinLnBrk="0" hangingPunct="1"/>
            <a:r>
              <a:rPr lang="en-US" sz="1200" u="none" strike="noStrike" kern="1200" dirty="0">
                <a:solidFill>
                  <a:schemeClr val="tx1"/>
                </a:solidFill>
                <a:effectLst/>
                <a:ea typeface="+mn-ea"/>
                <a:cs typeface="+mn-cs"/>
              </a:rPr>
              <a:t>3.</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a. Se queda en la calle después del festival.</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b. Sus amigos quedan en la calle.</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4.</a:t>
            </a:r>
          </a:p>
          <a:p>
            <a:pPr rtl="0" eaLnBrk="1" fontAlgn="ctr" latinLnBrk="0" hangingPunct="1"/>
            <a:r>
              <a:rPr lang="es-ES" sz="1200" u="none" strike="noStrike" kern="1200" dirty="0">
                <a:solidFill>
                  <a:schemeClr val="tx1"/>
                </a:solidFill>
                <a:effectLst/>
                <a:ea typeface="+mn-ea"/>
                <a:cs typeface="+mn-cs"/>
              </a:rPr>
              <a:t>a. Sus platos son deliciosos.</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b. Se sienta en la cocina para preparar la comida.</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5.</a:t>
            </a:r>
          </a:p>
          <a:p>
            <a:pPr rtl="0" eaLnBrk="1" fontAlgn="ctr" latinLnBrk="0" hangingPunct="1"/>
            <a:r>
              <a:rPr lang="es-ES" sz="1200" u="none" strike="noStrike" kern="1200" dirty="0">
                <a:solidFill>
                  <a:schemeClr val="tx1"/>
                </a:solidFill>
                <a:effectLst/>
                <a:ea typeface="+mn-ea"/>
                <a:cs typeface="+mn-cs"/>
              </a:rPr>
              <a:t>a. Se pinta antes de ir a la calle.</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b. Sus primos pintan en la calle.</a:t>
            </a:r>
          </a:p>
          <a:p>
            <a:pPr rtl="0" eaLnBrk="1" fontAlgn="ctr" latinLnBrk="0" hangingPunct="1"/>
            <a:r>
              <a:rPr lang="es-ES" sz="1200" u="none" strike="noStrike" kern="1200" dirty="0">
                <a:solidFill>
                  <a:schemeClr val="tx1"/>
                </a:solidFill>
                <a:effectLst/>
                <a:ea typeface="+mn-ea"/>
                <a:cs typeface="+mn-cs"/>
              </a:rPr>
              <a:t>6.</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a. Sus abuelos son importantes.</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b. Se acuerda de gente importante.</a:t>
            </a:r>
            <a:endParaRPr lang="es-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44416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9.1.2.6</a:t>
            </a:r>
          </a:p>
          <a:p>
            <a:pPr marL="0" lvl="0" indent="0" algn="l" rtl="0">
              <a:spcBef>
                <a:spcPts val="0"/>
              </a:spcBef>
              <a:spcAft>
                <a:spcPts val="0"/>
              </a:spcAft>
              <a:buNone/>
            </a:pPr>
            <a:r>
              <a:rPr lang="en-GB" b="1" dirty="0"/>
              <a:t>Paired oral translation task</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i="0" dirty="0"/>
              <a:t>10 minutes</a:t>
            </a:r>
            <a:endParaRPr dirty="0"/>
          </a:p>
          <a:p>
            <a:pPr marL="0" lvl="0" indent="0" algn="l" rtl="0">
              <a:spcBef>
                <a:spcPts val="0"/>
              </a:spcBef>
              <a:spcAft>
                <a:spcPts val="0"/>
              </a:spcAft>
              <a:buNone/>
            </a:pPr>
            <a:endParaRPr b="0" i="0" dirty="0"/>
          </a:p>
          <a:p>
            <a:pPr marL="0" marR="0" lvl="0" indent="0" algn="l" rtl="0">
              <a:lnSpc>
                <a:spcPct val="100000"/>
              </a:lnSpc>
              <a:spcBef>
                <a:spcPts val="0"/>
              </a:spcBef>
              <a:spcAft>
                <a:spcPts val="0"/>
              </a:spcAft>
              <a:buClr>
                <a:schemeClr val="dk1"/>
              </a:buClr>
              <a:buSzPts val="1200"/>
              <a:buFont typeface="Calibri"/>
              <a:buNone/>
            </a:pPr>
            <a:r>
              <a:rPr lang="en-GB" b="1" i="0" dirty="0"/>
              <a:t>Aim: </a:t>
            </a:r>
            <a:r>
              <a:rPr lang="en-GB" sz="1200" dirty="0">
                <a:solidFill>
                  <a:schemeClr val="dk1"/>
                </a:solidFill>
                <a:ea typeface="Calibri"/>
                <a:cs typeface="Calibri"/>
                <a:sym typeface="Calibri"/>
              </a:rPr>
              <a:t>to correctly produce and understand ‘</a:t>
            </a:r>
            <a:r>
              <a:rPr lang="en-GB" sz="1200" dirty="0" err="1">
                <a:solidFill>
                  <a:schemeClr val="dk1"/>
                </a:solidFill>
                <a:ea typeface="Calibri"/>
                <a:cs typeface="Calibri"/>
                <a:sym typeface="Calibri"/>
              </a:rPr>
              <a:t>fui</a:t>
            </a:r>
            <a:r>
              <a:rPr lang="en-GB" sz="1200" dirty="0">
                <a:solidFill>
                  <a:schemeClr val="dk1"/>
                </a:solidFill>
                <a:ea typeface="Calibri"/>
                <a:cs typeface="Calibri"/>
                <a:sym typeface="Calibri"/>
              </a:rPr>
              <a:t>’ and ‘</a:t>
            </a:r>
            <a:r>
              <a:rPr lang="en-GB" sz="1200" dirty="0" err="1">
                <a:solidFill>
                  <a:schemeClr val="dk1"/>
                </a:solidFill>
                <a:ea typeface="Calibri"/>
                <a:cs typeface="Calibri"/>
                <a:sym typeface="Calibri"/>
              </a:rPr>
              <a:t>fuiste</a:t>
            </a:r>
            <a:r>
              <a:rPr lang="en-GB" sz="1200" dirty="0">
                <a:solidFill>
                  <a:schemeClr val="dk1"/>
                </a:solidFill>
                <a:ea typeface="Calibri"/>
                <a:cs typeface="Calibri"/>
                <a:sym typeface="Calibri"/>
              </a:rPr>
              <a:t>’ and vocabulary, including time markers.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ea typeface="Calibri"/>
                <a:cs typeface="Calibri"/>
                <a:sym typeface="Calibri"/>
              </a:rPr>
              <a:t>Student A is prompted in English to produce Spanish sentences with a time in the past, ‘</a:t>
            </a:r>
            <a:r>
              <a:rPr lang="en-GB" sz="1200" dirty="0" err="1">
                <a:solidFill>
                  <a:schemeClr val="dk1"/>
                </a:solidFill>
                <a:ea typeface="Calibri"/>
                <a:cs typeface="Calibri"/>
                <a:sym typeface="Calibri"/>
              </a:rPr>
              <a:t>fui</a:t>
            </a:r>
            <a:r>
              <a:rPr lang="en-GB" sz="1200" dirty="0">
                <a:solidFill>
                  <a:schemeClr val="dk1"/>
                </a:solidFill>
                <a:ea typeface="Calibri"/>
                <a:cs typeface="Calibri"/>
                <a:sym typeface="Calibri"/>
              </a:rPr>
              <a:t>’ or ‘</a:t>
            </a:r>
            <a:r>
              <a:rPr lang="en-GB" sz="1200" dirty="0" err="1">
                <a:solidFill>
                  <a:schemeClr val="dk1"/>
                </a:solidFill>
                <a:ea typeface="Calibri"/>
                <a:cs typeface="Calibri"/>
                <a:sym typeface="Calibri"/>
              </a:rPr>
              <a:t>fuiste</a:t>
            </a:r>
            <a:r>
              <a:rPr lang="en-GB" sz="1200" dirty="0">
                <a:solidFill>
                  <a:schemeClr val="dk1"/>
                </a:solidFill>
                <a:ea typeface="Calibri"/>
                <a:cs typeface="Calibri"/>
                <a:sym typeface="Calibri"/>
              </a:rPr>
              <a:t>’ and a noun. The task also encourages production of ‘al’ or ‘a la’, but this is secondary (see notes). Student A is encouraged to choose a random order in which to say the sentences (which means that the partner has to listen carefully to identify the correct card). However, this is optional; for some groups, it may be better to progress in numerical order.</a:t>
            </a:r>
            <a:endParaRPr sz="1200" dirty="0">
              <a:solidFill>
                <a:schemeClr val="dk1"/>
              </a:solidFill>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ea typeface="Calibri"/>
                <a:cs typeface="Calibri"/>
                <a:sym typeface="Calibri"/>
              </a:rPr>
              <a:t>Student B listens to the sentence and completes the corresponding sentence in English on the correct card. To choose the correct card, the correct time marker will need to be identified. </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ea typeface="Calibri"/>
                <a:cs typeface="Calibri"/>
                <a:sym typeface="Calibri"/>
              </a:rPr>
              <a:t>Students can compare their cards to check their answers afterwards. There is also an answer slide on slide 23 that can also be shown after the activity to facilitate feedback. Answers on that slide are animated to appear in order on each click.</a:t>
            </a:r>
            <a:endParaRPr dirty="0"/>
          </a:p>
          <a:p>
            <a:pPr marL="228600" lvl="0" indent="-152400" algn="l" rtl="0">
              <a:spcBef>
                <a:spcPts val="0"/>
              </a:spcBef>
              <a:spcAft>
                <a:spcPts val="0"/>
              </a:spcAft>
              <a:buClr>
                <a:schemeClr val="dk1"/>
              </a:buClr>
              <a:buSzPts val="1200"/>
              <a:buFont typeface="Calibri"/>
              <a:buNone/>
            </a:pPr>
            <a:endParaRPr sz="1200" dirty="0">
              <a:solidFill>
                <a:schemeClr val="dk1"/>
              </a:solidFill>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dirty="0">
                <a:solidFill>
                  <a:schemeClr val="dk1"/>
                </a:solidFill>
                <a:ea typeface="Calibri"/>
                <a:cs typeface="Calibri"/>
                <a:sym typeface="Calibri"/>
              </a:rPr>
              <a:t>Notes:</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ea typeface="Calibri"/>
                <a:cs typeface="Calibri"/>
                <a:sym typeface="Calibri"/>
              </a:rPr>
              <a:t>The activity is set up to allow students to continue practising ‘al’ vs ‘a la’ (now in production). These features are not an essential part of the task, but teachers can still monitor and give feedback on students’ accuracy in using them. </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ea typeface="Calibri"/>
                <a:cs typeface="Calibri"/>
                <a:sym typeface="Calibri"/>
              </a:rPr>
              <a:t>The activity could segue into a freer oral translation activity where students create their own sentences and share them with a partner.</a:t>
            </a:r>
            <a:endParaRPr dirty="0"/>
          </a:p>
          <a:p>
            <a:pPr marL="0" lvl="0" indent="0" algn="l" rtl="0">
              <a:spcBef>
                <a:spcPts val="0"/>
              </a:spcBef>
              <a:spcAft>
                <a:spcPts val="0"/>
              </a:spcAft>
              <a:buClr>
                <a:schemeClr val="dk1"/>
              </a:buClr>
              <a:buSzPts val="1200"/>
              <a:buFont typeface="Calibri"/>
              <a:buNone/>
            </a:pPr>
            <a:endParaRPr sz="1200" dirty="0">
              <a:solidFill>
                <a:schemeClr val="dk1"/>
              </a:solidFill>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dirty="0">
                <a:solidFill>
                  <a:schemeClr val="dk1"/>
                </a:solidFill>
                <a:ea typeface="Calibri"/>
                <a:cs typeface="Calibri"/>
                <a:sym typeface="Calibri"/>
              </a:rPr>
              <a:t>Frequency of unknown words/cognates:</a:t>
            </a:r>
            <a:endParaRPr dirty="0"/>
          </a:p>
          <a:p>
            <a:pPr marL="0" lvl="0" indent="0" algn="l" rtl="0">
              <a:spcBef>
                <a:spcPts val="0"/>
              </a:spcBef>
              <a:spcAft>
                <a:spcPts val="0"/>
              </a:spcAft>
              <a:buClr>
                <a:schemeClr val="dk1"/>
              </a:buClr>
              <a:buSzPts val="1200"/>
              <a:buFont typeface="Calibri"/>
              <a:buNone/>
            </a:pPr>
            <a:r>
              <a:rPr lang="en-GB" sz="1200" dirty="0" err="1">
                <a:solidFill>
                  <a:schemeClr val="dk1"/>
                </a:solidFill>
                <a:ea typeface="Calibri"/>
                <a:cs typeface="Calibri"/>
                <a:sym typeface="Calibri"/>
              </a:rPr>
              <a:t>orden</a:t>
            </a:r>
            <a:r>
              <a:rPr lang="en-GB" sz="1200" dirty="0">
                <a:solidFill>
                  <a:schemeClr val="dk1"/>
                </a:solidFill>
                <a:ea typeface="Calibri"/>
                <a:cs typeface="Calibri"/>
                <a:sym typeface="Calibri"/>
              </a:rPr>
              <a:t> [421]</a:t>
            </a:r>
            <a:endParaRPr sz="1200" dirty="0">
              <a:solidFill>
                <a:schemeClr val="dk1"/>
              </a:solidFill>
              <a:ea typeface="Calibri"/>
              <a:cs typeface="Calibri"/>
              <a:sym typeface="Calibri"/>
            </a:endParaRPr>
          </a:p>
        </p:txBody>
      </p:sp>
      <p:sp>
        <p:nvSpPr>
          <p:cNvPr id="467" name="Google Shape;46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DO NOT DISPLAY DURING ACTIVITY</a:t>
            </a:r>
            <a:endParaRPr/>
          </a:p>
        </p:txBody>
      </p:sp>
      <p:sp>
        <p:nvSpPr>
          <p:cNvPr id="490" name="Google Shape;4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DO NOT DISPLAY DURING ACTIVITY</a:t>
            </a:r>
            <a:endParaRPr/>
          </a:p>
        </p:txBody>
      </p:sp>
      <p:sp>
        <p:nvSpPr>
          <p:cNvPr id="525" name="Google Shape;52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 1 - DO NOT DISPLAY DURING ACTIVITY</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Target sentences are on the following slide.</a:t>
            </a:r>
            <a:endParaRPr b="0" dirty="0"/>
          </a:p>
          <a:p>
            <a:pPr marL="228600" marR="0" lvl="0" indent="-152400" algn="l" rtl="0">
              <a:lnSpc>
                <a:spcPct val="100000"/>
              </a:lnSpc>
              <a:spcBef>
                <a:spcPts val="0"/>
              </a:spcBef>
              <a:spcAft>
                <a:spcPts val="0"/>
              </a:spcAft>
              <a:buClr>
                <a:schemeClr val="dk1"/>
              </a:buClr>
              <a:buSzPts val="1200"/>
              <a:buFont typeface="Calibri"/>
              <a:buNone/>
            </a:pPr>
            <a:endParaRPr b="0" dirty="0"/>
          </a:p>
        </p:txBody>
      </p:sp>
      <p:sp>
        <p:nvSpPr>
          <p:cNvPr id="559" name="Google Shape;55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 2 - DO NOT DISPLAY DURING ACTIVITY</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228600" marR="0" lvl="0" indent="-152400" algn="l" rtl="0">
              <a:lnSpc>
                <a:spcPct val="100000"/>
              </a:lnSpc>
              <a:spcBef>
                <a:spcPts val="0"/>
              </a:spcBef>
              <a:spcAft>
                <a:spcPts val="0"/>
              </a:spcAft>
              <a:buClr>
                <a:schemeClr val="dk1"/>
              </a:buClr>
              <a:buSzPts val="1200"/>
              <a:buFont typeface="Calibri"/>
              <a:buNone/>
            </a:pPr>
            <a:endParaRPr b="0" dirty="0"/>
          </a:p>
        </p:txBody>
      </p:sp>
      <p:sp>
        <p:nvSpPr>
          <p:cNvPr id="559" name="Google Shape;55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Tree>
    <p:extLst>
      <p:ext uri="{BB962C8B-B14F-4D97-AF65-F5344CB8AC3E}">
        <p14:creationId xmlns:p14="http://schemas.microsoft.com/office/powerpoint/2010/main" val="36640162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 9.2.1.3</a:t>
            </a:r>
          </a:p>
          <a:p>
            <a:r>
              <a:rPr lang="en-US" b="1" dirty="0"/>
              <a:t>Timing: </a:t>
            </a:r>
            <a:r>
              <a:rPr lang="en-US" b="0" dirty="0"/>
              <a:t>12 min.</a:t>
            </a:r>
          </a:p>
          <a:p>
            <a:endParaRPr lang="en-US" b="1" dirty="0"/>
          </a:p>
          <a:p>
            <a:r>
              <a:rPr lang="en-US" b="1" dirty="0"/>
              <a:t>Aim: </a:t>
            </a:r>
            <a:r>
              <a:rPr lang="en-US" sz="1200" kern="1200" dirty="0">
                <a:solidFill>
                  <a:schemeClr val="tx1"/>
                </a:solidFill>
                <a:effectLst/>
                <a:ea typeface="+mn-ea"/>
                <a:cs typeface="+mn-cs"/>
              </a:rPr>
              <a:t>to use the new grammar</a:t>
            </a:r>
            <a:r>
              <a:rPr lang="en-US" sz="1200" kern="1200" baseline="0" dirty="0">
                <a:solidFill>
                  <a:schemeClr val="tx1"/>
                </a:solidFill>
                <a:effectLst/>
                <a:ea typeface="+mn-ea"/>
                <a:cs typeface="+mn-cs"/>
              </a:rPr>
              <a:t> and vocabulary in oral production</a:t>
            </a:r>
            <a:r>
              <a:rPr lang="en-US" sz="1200" kern="1200" dirty="0">
                <a:solidFill>
                  <a:schemeClr val="tx1"/>
                </a:solidFill>
                <a:effectLst/>
                <a:ea typeface="+mn-ea"/>
                <a:cs typeface="+mn-cs"/>
              </a:rPr>
              <a:t>; to</a:t>
            </a:r>
            <a:r>
              <a:rPr lang="en-US" sz="1200" kern="1200" baseline="0" dirty="0">
                <a:solidFill>
                  <a:schemeClr val="tx1"/>
                </a:solidFill>
                <a:effectLst/>
                <a:ea typeface="+mn-ea"/>
                <a:cs typeface="+mn-cs"/>
              </a:rPr>
              <a:t> further practise listening out for 3</a:t>
            </a:r>
            <a:r>
              <a:rPr lang="en-US" sz="1200" kern="1200" baseline="30000" dirty="0">
                <a:solidFill>
                  <a:schemeClr val="tx1"/>
                </a:solidFill>
                <a:effectLst/>
                <a:ea typeface="+mn-ea"/>
                <a:cs typeface="+mn-cs"/>
              </a:rPr>
              <a:t>rd</a:t>
            </a:r>
            <a:r>
              <a:rPr lang="en-US" sz="1200" kern="1200" baseline="0" dirty="0">
                <a:solidFill>
                  <a:schemeClr val="tx1"/>
                </a:solidFill>
                <a:effectLst/>
                <a:ea typeface="+mn-ea"/>
                <a:cs typeface="+mn-cs"/>
              </a:rPr>
              <a:t> person singular and plural verb endings –e and –en and connecting these with their meanings.</a:t>
            </a:r>
            <a:endParaRPr lang="en-US" sz="1200" kern="1200" dirty="0">
              <a:solidFill>
                <a:schemeClr val="tx1"/>
              </a:solidFill>
              <a:effectLst/>
              <a:ea typeface="+mn-ea"/>
              <a:cs typeface="+mn-cs"/>
            </a:endParaRPr>
          </a:p>
          <a:p>
            <a:endParaRPr lang="en-US" b="1" dirty="0"/>
          </a:p>
          <a:p>
            <a:r>
              <a:rPr lang="en-US" b="1" dirty="0"/>
              <a:t>Procedure:</a:t>
            </a:r>
          </a:p>
          <a:p>
            <a:pPr marL="228600" indent="-228600">
              <a:buAutoNum type="arabicPeriod"/>
            </a:pPr>
            <a:r>
              <a:rPr lang="en-US" b="0" dirty="0"/>
              <a:t>The</a:t>
            </a:r>
            <a:r>
              <a:rPr lang="en-US" b="0" baseline="0" dirty="0"/>
              <a:t> teacher runs through the worked example with students on this slide, making clear that students need to start each phrase with a verb, not a pronoun.</a:t>
            </a:r>
          </a:p>
          <a:p>
            <a:pPr marL="228600" indent="-228600">
              <a:buAutoNum type="arabicPeriod"/>
            </a:pPr>
            <a:r>
              <a:rPr lang="en-US" b="0" baseline="0" dirty="0"/>
              <a:t>In the paired activity, student A reads the sentences aloud in Spanish. Student B listens and writes the sentence in English.</a:t>
            </a:r>
          </a:p>
          <a:p>
            <a:pPr marL="228600" indent="-228600">
              <a:buAutoNum type="arabicPeriod"/>
            </a:pPr>
            <a:r>
              <a:rPr lang="en-US" b="0" baseline="0" dirty="0"/>
              <a:t>Students then swap roles.</a:t>
            </a:r>
          </a:p>
          <a:p>
            <a:pPr marL="228600" indent="-228600">
              <a:buAutoNum type="arabicPeriod"/>
            </a:pPr>
            <a:endParaRPr lang="en-US"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7003620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a:t>
            </a:r>
            <a:endParaRPr lang="en-GB" b="0" baseline="0" dirty="0"/>
          </a:p>
          <a:p>
            <a:pPr marL="228600" indent="-228600">
              <a:buAutoNum type="arabicPeriod"/>
            </a:pPr>
            <a:endParaRPr lang="en-GB" b="0" dirty="0"/>
          </a:p>
          <a:p>
            <a:pPr marL="0" indent="0">
              <a:buNone/>
            </a:pPr>
            <a:r>
              <a:rPr lang="en-GB" b="0" dirty="0"/>
              <a:t>Target phrases:</a:t>
            </a:r>
          </a:p>
          <a:p>
            <a:pPr marL="0" indent="0">
              <a:buNone/>
            </a:pPr>
            <a:endParaRPr lang="en-GB" b="0" dirty="0"/>
          </a:p>
          <a:p>
            <a:pPr marL="0" indent="0">
              <a:buNone/>
            </a:pPr>
            <a:r>
              <a:rPr lang="en-GB" b="1" dirty="0"/>
              <a:t>Persona A:</a:t>
            </a:r>
          </a:p>
          <a:p>
            <a:pPr marL="228600" indent="-228600">
              <a:buAutoNum type="arabicPeriod"/>
            </a:pPr>
            <a:r>
              <a:rPr lang="en-GB" b="0" dirty="0" err="1"/>
              <a:t>Pelearon</a:t>
            </a:r>
            <a:r>
              <a:rPr lang="en-GB" b="0" dirty="0"/>
              <a:t> contra los </a:t>
            </a:r>
            <a:r>
              <a:rPr lang="en-GB" b="0" dirty="0" err="1"/>
              <a:t>españoles</a:t>
            </a:r>
            <a:endParaRPr lang="en-GB" b="0" dirty="0"/>
          </a:p>
          <a:p>
            <a:pPr marL="228600" indent="-228600">
              <a:buAutoNum type="arabicPeriod"/>
            </a:pPr>
            <a:r>
              <a:rPr lang="en-GB" b="0" dirty="0" err="1"/>
              <a:t>Encontró</a:t>
            </a:r>
            <a:r>
              <a:rPr lang="en-GB" b="0" dirty="0"/>
              <a:t> un </a:t>
            </a:r>
            <a:r>
              <a:rPr lang="en-GB" b="0" dirty="0" err="1"/>
              <a:t>camino</a:t>
            </a:r>
            <a:r>
              <a:rPr lang="en-GB" b="0" dirty="0"/>
              <a:t> al pueblo </a:t>
            </a:r>
            <a:r>
              <a:rPr lang="en-GB" b="0" dirty="0" err="1"/>
              <a:t>en</a:t>
            </a:r>
            <a:r>
              <a:rPr lang="en-GB" b="0" dirty="0"/>
              <a:t> la </a:t>
            </a:r>
            <a:r>
              <a:rPr lang="en-GB" b="0" dirty="0" err="1"/>
              <a:t>montaña</a:t>
            </a:r>
            <a:r>
              <a:rPr lang="en-GB" b="0" dirty="0"/>
              <a:t>.</a:t>
            </a:r>
          </a:p>
          <a:p>
            <a:pPr marL="228600" indent="-228600">
              <a:buAutoNum type="arabicPeriod"/>
            </a:pPr>
            <a:r>
              <a:rPr lang="en-GB" b="0" dirty="0"/>
              <a:t>No </a:t>
            </a:r>
            <a:r>
              <a:rPr lang="en-GB" b="0" dirty="0" err="1"/>
              <a:t>atacaron</a:t>
            </a:r>
            <a:r>
              <a:rPr lang="en-GB" b="0" dirty="0"/>
              <a:t> a los </a:t>
            </a:r>
            <a:r>
              <a:rPr lang="en-GB" b="0" dirty="0" err="1"/>
              <a:t>incas</a:t>
            </a:r>
            <a:r>
              <a:rPr lang="en-GB" b="0" dirty="0"/>
              <a:t> </a:t>
            </a:r>
            <a:r>
              <a:rPr lang="en-GB" b="0" dirty="0" err="1"/>
              <a:t>cuando</a:t>
            </a:r>
            <a:r>
              <a:rPr lang="en-GB" b="0" dirty="0"/>
              <a:t> </a:t>
            </a:r>
            <a:r>
              <a:rPr lang="en-GB" b="0" dirty="0" err="1"/>
              <a:t>llegaron</a:t>
            </a:r>
            <a:r>
              <a:rPr lang="en-GB" b="0" dirty="0"/>
              <a:t>.</a:t>
            </a:r>
          </a:p>
          <a:p>
            <a:pPr marL="228600" indent="-228600">
              <a:buAutoNum type="arabicPeriod"/>
            </a:pPr>
            <a:r>
              <a:rPr lang="en-GB" b="0" dirty="0" err="1"/>
              <a:t>Pagó</a:t>
            </a:r>
            <a:r>
              <a:rPr lang="en-GB" b="0" dirty="0"/>
              <a:t> el </a:t>
            </a:r>
            <a:r>
              <a:rPr lang="en-GB" b="0" dirty="0" err="1"/>
              <a:t>costo</a:t>
            </a:r>
            <a:r>
              <a:rPr lang="en-GB" b="0" dirty="0"/>
              <a:t> de los </a:t>
            </a:r>
            <a:r>
              <a:rPr lang="en-GB" b="0" dirty="0" err="1"/>
              <a:t>viajes</a:t>
            </a:r>
            <a:r>
              <a:rPr lang="en-GB" b="0" dirty="0"/>
              <a:t> a América.</a:t>
            </a:r>
          </a:p>
          <a:p>
            <a:pPr marL="228600" indent="-228600">
              <a:buAutoNum type="arabicPeriod"/>
            </a:pPr>
            <a:r>
              <a:rPr lang="en-GB" b="0" dirty="0" err="1"/>
              <a:t>Ganaron</a:t>
            </a:r>
            <a:r>
              <a:rPr lang="en-GB" b="0" dirty="0"/>
              <a:t> una </a:t>
            </a:r>
            <a:r>
              <a:rPr lang="en-GB" b="0" dirty="0" err="1"/>
              <a:t>guerra</a:t>
            </a:r>
            <a:r>
              <a:rPr lang="en-GB" b="0" dirty="0"/>
              <a:t> </a:t>
            </a:r>
            <a:r>
              <a:rPr lang="en-GB" b="0" dirty="0" err="1"/>
              <a:t>después</a:t>
            </a:r>
            <a:r>
              <a:rPr lang="en-GB" b="0" dirty="0"/>
              <a:t> de </a:t>
            </a:r>
            <a:r>
              <a:rPr lang="en-GB" b="0" dirty="0" err="1"/>
              <a:t>muchos</a:t>
            </a:r>
            <a:r>
              <a:rPr lang="en-GB" b="0" dirty="0"/>
              <a:t> </a:t>
            </a:r>
            <a:r>
              <a:rPr lang="en-GB" b="0" dirty="0" err="1"/>
              <a:t>años</a:t>
            </a:r>
            <a:r>
              <a:rPr lang="en-GB" b="0" dirty="0"/>
              <a:t>.</a:t>
            </a:r>
          </a:p>
          <a:p>
            <a:pPr marL="228600" indent="-228600">
              <a:buAutoNum type="arabicPeriod"/>
            </a:pPr>
            <a:endParaRPr lang="en-GB" b="0" dirty="0"/>
          </a:p>
          <a:p>
            <a:pPr marL="0" indent="0">
              <a:buNone/>
            </a:pPr>
            <a:r>
              <a:rPr lang="en-GB" b="1" dirty="0"/>
              <a:t>Persona B:</a:t>
            </a:r>
          </a:p>
          <a:p>
            <a:pPr marL="228600" indent="-228600">
              <a:buAutoNum type="arabicPeriod"/>
            </a:pPr>
            <a:r>
              <a:rPr lang="en-GB" b="0" dirty="0" err="1"/>
              <a:t>Estudió</a:t>
            </a:r>
            <a:r>
              <a:rPr lang="en-GB" b="0" dirty="0"/>
              <a:t> a los </a:t>
            </a:r>
            <a:r>
              <a:rPr lang="en-GB" b="0" dirty="0" err="1"/>
              <a:t>incas</a:t>
            </a:r>
            <a:r>
              <a:rPr lang="en-GB" b="0" dirty="0"/>
              <a:t> para </a:t>
            </a:r>
            <a:r>
              <a:rPr lang="en-GB" b="0" dirty="0" err="1"/>
              <a:t>aprender</a:t>
            </a:r>
            <a:r>
              <a:rPr lang="en-GB" b="0" dirty="0"/>
              <a:t> </a:t>
            </a:r>
            <a:r>
              <a:rPr lang="en-GB" b="0" dirty="0" err="1"/>
              <a:t>sobre</a:t>
            </a:r>
            <a:r>
              <a:rPr lang="en-GB" b="0" dirty="0"/>
              <a:t> la </a:t>
            </a:r>
            <a:r>
              <a:rPr lang="en-GB" b="0" dirty="0" err="1"/>
              <a:t>cultura</a:t>
            </a:r>
            <a:r>
              <a:rPr lang="en-GB" b="0" dirty="0"/>
              <a:t>.</a:t>
            </a:r>
          </a:p>
          <a:p>
            <a:pPr marL="228600" indent="-228600">
              <a:buAutoNum type="arabicPeriod"/>
            </a:pPr>
            <a:r>
              <a:rPr lang="en-GB" b="0" dirty="0" err="1"/>
              <a:t>Viajó</a:t>
            </a:r>
            <a:r>
              <a:rPr lang="en-GB" b="0" dirty="0"/>
              <a:t> </a:t>
            </a:r>
            <a:r>
              <a:rPr lang="en-GB" b="0" dirty="0" err="1"/>
              <a:t>en</a:t>
            </a:r>
            <a:r>
              <a:rPr lang="en-GB" b="0" dirty="0"/>
              <a:t> </a:t>
            </a:r>
            <a:r>
              <a:rPr lang="en-GB" b="0" dirty="0" err="1"/>
              <a:t>barco</a:t>
            </a:r>
            <a:r>
              <a:rPr lang="en-GB" b="0" dirty="0"/>
              <a:t> para </a:t>
            </a:r>
            <a:r>
              <a:rPr lang="en-GB" b="0" dirty="0" err="1"/>
              <a:t>buscar</a:t>
            </a:r>
            <a:r>
              <a:rPr lang="en-GB" b="0" dirty="0"/>
              <a:t> </a:t>
            </a:r>
            <a:r>
              <a:rPr lang="en-GB" b="0" dirty="0" err="1"/>
              <a:t>oro</a:t>
            </a:r>
            <a:r>
              <a:rPr lang="en-GB" b="0" dirty="0"/>
              <a:t>.</a:t>
            </a:r>
          </a:p>
          <a:p>
            <a:pPr marL="228600" indent="-228600">
              <a:buAutoNum type="arabicPeriod"/>
            </a:pPr>
            <a:r>
              <a:rPr lang="en-GB" b="0" dirty="0" err="1"/>
              <a:t>Caminaron</a:t>
            </a:r>
            <a:r>
              <a:rPr lang="en-GB" b="0" dirty="0"/>
              <a:t> a la costa para </a:t>
            </a:r>
            <a:r>
              <a:rPr lang="en-GB" b="0" dirty="0" err="1"/>
              <a:t>hablar</a:t>
            </a:r>
            <a:r>
              <a:rPr lang="en-GB" b="0" dirty="0"/>
              <a:t> con los </a:t>
            </a:r>
            <a:r>
              <a:rPr lang="en-GB" b="0" dirty="0" err="1"/>
              <a:t>españoles</a:t>
            </a:r>
            <a:r>
              <a:rPr lang="en-GB" b="0" dirty="0"/>
              <a:t>.</a:t>
            </a:r>
          </a:p>
          <a:p>
            <a:pPr marL="228600" indent="-228600">
              <a:buAutoNum type="arabicPeriod"/>
            </a:pPr>
            <a:r>
              <a:rPr lang="en-GB" b="0" dirty="0" err="1"/>
              <a:t>Lloraron</a:t>
            </a:r>
            <a:r>
              <a:rPr lang="en-GB" b="0" dirty="0"/>
              <a:t> y </a:t>
            </a:r>
            <a:r>
              <a:rPr lang="en-GB" b="0" dirty="0" err="1"/>
              <a:t>gritaron</a:t>
            </a:r>
            <a:r>
              <a:rPr lang="en-GB" b="0" dirty="0"/>
              <a:t> por los caballos.</a:t>
            </a:r>
          </a:p>
          <a:p>
            <a:pPr marL="228600" indent="-228600">
              <a:buAutoNum type="arabicPeriod"/>
            </a:pPr>
            <a:r>
              <a:rPr lang="en-GB" b="0" dirty="0" err="1"/>
              <a:t>Envió</a:t>
            </a:r>
            <a:r>
              <a:rPr lang="en-GB" b="0" dirty="0"/>
              <a:t> a un </a:t>
            </a:r>
            <a:r>
              <a:rPr lang="en-GB" b="0" dirty="0" err="1"/>
              <a:t>grupo</a:t>
            </a:r>
            <a:r>
              <a:rPr lang="en-GB" b="0" dirty="0"/>
              <a:t> de hombres para </a:t>
            </a:r>
            <a:r>
              <a:rPr lang="en-GB" b="0" dirty="0" err="1"/>
              <a:t>conocer</a:t>
            </a:r>
            <a:r>
              <a:rPr lang="en-GB" b="0" dirty="0"/>
              <a:t> al </a:t>
            </a:r>
            <a:r>
              <a:rPr lang="en-GB" b="0" dirty="0" err="1"/>
              <a:t>rey</a:t>
            </a:r>
            <a:r>
              <a:rPr lang="en-GB" b="0" dirty="0"/>
              <a:t>.</a:t>
            </a:r>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539612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teacher can use this slide to give students feedback on their answers. Answers are animated to appear one by one.</a:t>
            </a:r>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738486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teacher can use this slide to give students feedback on their answers. Answers are animated to appear one by one.</a:t>
            </a:r>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4453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9.2.1.3</a:t>
            </a:r>
          </a:p>
          <a:p>
            <a:r>
              <a:rPr lang="en-US" b="1" dirty="0"/>
              <a:t>Timing: </a:t>
            </a:r>
            <a:r>
              <a:rPr lang="en-US" b="0" dirty="0"/>
              <a:t>10 minutes</a:t>
            </a:r>
          </a:p>
          <a:p>
            <a:endParaRPr lang="en-US" b="1" dirty="0"/>
          </a:p>
          <a:p>
            <a:r>
              <a:rPr lang="en-US" b="1" dirty="0"/>
              <a:t>Aim: </a:t>
            </a:r>
            <a:r>
              <a:rPr lang="en-US" sz="900" kern="1200" dirty="0">
                <a:solidFill>
                  <a:schemeClr val="tx1"/>
                </a:solidFill>
                <a:effectLst/>
                <a:ea typeface="+mn-ea"/>
                <a:cs typeface="+mn-cs"/>
              </a:rPr>
              <a:t>to produce and understand sentences including 3</a:t>
            </a:r>
            <a:r>
              <a:rPr lang="en-US" sz="900" kern="1200" baseline="30000" dirty="0">
                <a:solidFill>
                  <a:schemeClr val="tx1"/>
                </a:solidFill>
                <a:effectLst/>
                <a:ea typeface="+mn-ea"/>
                <a:cs typeface="+mn-cs"/>
              </a:rPr>
              <a:t>rd</a:t>
            </a:r>
            <a:r>
              <a:rPr lang="en-US" sz="900" kern="1200" dirty="0">
                <a:solidFill>
                  <a:schemeClr val="tx1"/>
                </a:solidFill>
                <a:effectLst/>
                <a:ea typeface="+mn-ea"/>
                <a:cs typeface="+mn-cs"/>
              </a:rPr>
              <a:t> person singular and plural verbs in </a:t>
            </a:r>
            <a:r>
              <a:rPr lang="en-US" sz="900" kern="1200" dirty="0" err="1">
                <a:solidFill>
                  <a:schemeClr val="tx1"/>
                </a:solidFill>
                <a:effectLst/>
                <a:ea typeface="+mn-ea"/>
                <a:cs typeface="+mn-cs"/>
              </a:rPr>
              <a:t>preterite</a:t>
            </a:r>
            <a:r>
              <a:rPr lang="en-US" sz="900" kern="1200" dirty="0">
                <a:solidFill>
                  <a:schemeClr val="tx1"/>
                </a:solidFill>
                <a:effectLst/>
                <a:ea typeface="+mn-ea"/>
                <a:cs typeface="+mn-cs"/>
              </a:rPr>
              <a:t> in the oral modality.</a:t>
            </a:r>
            <a:endParaRPr lang="es-GB" dirty="0">
              <a:effectLst/>
            </a:endParaRPr>
          </a:p>
          <a:p>
            <a:endParaRPr lang="en-US" b="1" dirty="0"/>
          </a:p>
          <a:p>
            <a:r>
              <a:rPr lang="en-US" b="1" dirty="0"/>
              <a:t>Procedure:</a:t>
            </a:r>
          </a:p>
          <a:p>
            <a:pPr marL="228600" indent="-228600">
              <a:buAutoNum type="arabicPeriod"/>
            </a:pPr>
            <a:r>
              <a:rPr lang="en-GB" sz="1200" kern="1200" dirty="0">
                <a:solidFill>
                  <a:schemeClr val="tx1"/>
                </a:solidFill>
                <a:effectLst/>
                <a:ea typeface="+mn-ea"/>
                <a:cs typeface="+mn-cs"/>
              </a:rPr>
              <a:t>Student A looks</a:t>
            </a:r>
            <a:r>
              <a:rPr lang="en-GB" sz="1200" kern="1200" baseline="0" dirty="0">
                <a:solidFill>
                  <a:schemeClr val="tx1"/>
                </a:solidFill>
                <a:effectLst/>
                <a:ea typeface="+mn-ea"/>
                <a:cs typeface="+mn-cs"/>
              </a:rPr>
              <a:t> at their card and reads out loud the text in Spanish, focusing on translating the verbs correctly, depending on the person on the subject of each verb.</a:t>
            </a:r>
            <a:endParaRPr lang="en-GB" sz="1200" kern="1200" dirty="0">
              <a:solidFill>
                <a:schemeClr val="tx1"/>
              </a:solidFill>
              <a:effectLst/>
              <a:ea typeface="+mn-ea"/>
              <a:cs typeface="+mn-cs"/>
            </a:endParaRPr>
          </a:p>
          <a:p>
            <a:pPr marL="228600" indent="-228600">
              <a:buAutoNum type="arabicPeriod"/>
            </a:pPr>
            <a:r>
              <a:rPr lang="en-GB" sz="1200" kern="1200" dirty="0">
                <a:solidFill>
                  <a:schemeClr val="tx1"/>
                </a:solidFill>
                <a:effectLst/>
                <a:ea typeface="+mn-ea"/>
                <a:cs typeface="+mn-cs"/>
              </a:rPr>
              <a:t>Student B notes down who the subject is </a:t>
            </a:r>
            <a:r>
              <a:rPr lang="en-GB" sz="1200" kern="1200" baseline="0" dirty="0">
                <a:solidFill>
                  <a:schemeClr val="tx1"/>
                </a:solidFill>
                <a:effectLst/>
                <a:ea typeface="+mn-ea"/>
                <a:cs typeface="+mn-cs"/>
              </a:rPr>
              <a:t>and translates the activity into English.</a:t>
            </a:r>
            <a:endParaRPr lang="en-GB" sz="1200" kern="1200" dirty="0">
              <a:solidFill>
                <a:schemeClr val="tx1"/>
              </a:solidFill>
              <a:effectLst/>
              <a:ea typeface="+mn-ea"/>
              <a:cs typeface="+mn-cs"/>
            </a:endParaRPr>
          </a:p>
          <a:p>
            <a:pPr marL="228600" indent="-228600">
              <a:buAutoNum type="arabicPeriod"/>
            </a:pPr>
            <a:r>
              <a:rPr lang="en-GB" sz="1200" kern="1200" dirty="0">
                <a:solidFill>
                  <a:schemeClr val="tx1"/>
                </a:solidFill>
                <a:effectLst/>
                <a:ea typeface="+mn-ea"/>
                <a:cs typeface="+mn-cs"/>
              </a:rPr>
              <a:t>Students swap roles.</a:t>
            </a:r>
          </a:p>
          <a:p>
            <a:pPr marL="228600" indent="-228600">
              <a:buAutoNum type="arabicPeriod"/>
            </a:pPr>
            <a:r>
              <a:rPr lang="en-GB" sz="1200" kern="1200" dirty="0">
                <a:solidFill>
                  <a:schemeClr val="tx1"/>
                </a:solidFill>
                <a:effectLst/>
                <a:ea typeface="+mn-ea"/>
                <a:cs typeface="+mn-cs"/>
              </a:rPr>
              <a:t>The</a:t>
            </a:r>
            <a:r>
              <a:rPr lang="en-GB" sz="1200" kern="1200" baseline="0" dirty="0">
                <a:solidFill>
                  <a:schemeClr val="tx1"/>
                </a:solidFill>
                <a:effectLst/>
                <a:ea typeface="+mn-ea"/>
                <a:cs typeface="+mn-cs"/>
              </a:rPr>
              <a:t> cards are shown on the next two slides which should not be shown during the activity.</a:t>
            </a:r>
          </a:p>
          <a:p>
            <a:pPr marL="228600" indent="-228600">
              <a:buAutoNum type="arabicPeriod"/>
            </a:pPr>
            <a:r>
              <a:rPr lang="en-GB" sz="1200" kern="1200" baseline="0" dirty="0">
                <a:solidFill>
                  <a:schemeClr val="tx1"/>
                </a:solidFill>
                <a:effectLst/>
                <a:ea typeface="+mn-ea"/>
                <a:cs typeface="+mn-cs"/>
              </a:rPr>
              <a:t>Answers are shown on the slide after that for both students. </a:t>
            </a:r>
          </a:p>
          <a:p>
            <a:pPr marL="228600" indent="-228600">
              <a:buAutoNum type="arabicPeriod"/>
            </a:pPr>
            <a:r>
              <a:rPr lang="en-GB" sz="1200" kern="1200" baseline="0" dirty="0">
                <a:solidFill>
                  <a:schemeClr val="tx1"/>
                </a:solidFill>
                <a:effectLst/>
                <a:ea typeface="+mn-ea"/>
                <a:cs typeface="+mn-cs"/>
              </a:rPr>
              <a:t>Then, students can work together to understand the meaning of the full summary (both parts).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97851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a:t>
            </a:r>
            <a:r>
              <a:rPr lang="en-GB" b="1" baseline="0" dirty="0"/>
              <a:t> FOR PERSONA B</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p>
          <a:p>
            <a:endParaRPr lang="en-GB" sz="1200" b="0" dirty="0"/>
          </a:p>
          <a:p>
            <a:r>
              <a:rPr lang="en-GB" sz="1200" b="1" baseline="0" dirty="0"/>
              <a:t>Translations:</a:t>
            </a:r>
          </a:p>
          <a:p>
            <a:endParaRPr lang="en-GB" sz="1200" b="1" baseline="0" dirty="0"/>
          </a:p>
          <a:p>
            <a:pPr rtl="0" eaLnBrk="1" fontAlgn="ctr" latinLnBrk="0" hangingPunct="1"/>
            <a:r>
              <a:rPr lang="en-US" sz="1200" u="none" strike="noStrike" kern="1200" dirty="0">
                <a:solidFill>
                  <a:schemeClr val="tx1"/>
                </a:solidFill>
                <a:effectLst/>
                <a:ea typeface="+mn-ea"/>
                <a:cs typeface="+mn-cs"/>
              </a:rPr>
              <a:t>1.</a:t>
            </a:r>
          </a:p>
          <a:p>
            <a:pPr rtl="0" eaLnBrk="1" fontAlgn="ctr" latinLnBrk="0" hangingPunct="1"/>
            <a:r>
              <a:rPr lang="en-US" sz="1200" u="none" strike="noStrike" kern="1200" dirty="0">
                <a:solidFill>
                  <a:schemeClr val="tx1"/>
                </a:solidFill>
                <a:effectLst/>
                <a:ea typeface="+mn-ea"/>
                <a:cs typeface="+mn-cs"/>
              </a:rPr>
              <a:t>a. Se </a:t>
            </a:r>
            <a:r>
              <a:rPr lang="en-US" sz="1200" u="none" strike="noStrike" kern="1200" dirty="0" err="1">
                <a:solidFill>
                  <a:schemeClr val="tx1"/>
                </a:solidFill>
                <a:effectLst/>
                <a:ea typeface="+mn-ea"/>
                <a:cs typeface="+mn-cs"/>
              </a:rPr>
              <a:t>levanta</a:t>
            </a:r>
            <a:r>
              <a:rPr lang="en-US" sz="1200" u="none" strike="noStrike" kern="1200" dirty="0">
                <a:solidFill>
                  <a:schemeClr val="tx1"/>
                </a:solidFill>
                <a:effectLst/>
                <a:ea typeface="+mn-ea"/>
                <a:cs typeface="+mn-cs"/>
              </a:rPr>
              <a:t> </a:t>
            </a:r>
            <a:r>
              <a:rPr lang="en-US" sz="1200" u="none" strike="noStrike" kern="1200" dirty="0" err="1">
                <a:solidFill>
                  <a:schemeClr val="tx1"/>
                </a:solidFill>
                <a:effectLst/>
                <a:ea typeface="+mn-ea"/>
                <a:cs typeface="+mn-cs"/>
              </a:rPr>
              <a:t>temprano</a:t>
            </a:r>
            <a:r>
              <a:rPr lang="en-US" sz="1200" u="none" strike="noStrike" kern="1200" dirty="0">
                <a:solidFill>
                  <a:schemeClr val="tx1"/>
                </a:solidFill>
                <a:effectLst/>
                <a:ea typeface="+mn-ea"/>
                <a:cs typeface="+mn-cs"/>
              </a:rPr>
              <a:t> para </a:t>
            </a:r>
            <a:r>
              <a:rPr lang="en-US" sz="1200" u="none" strike="noStrike" kern="1200" dirty="0" err="1">
                <a:solidFill>
                  <a:schemeClr val="tx1"/>
                </a:solidFill>
                <a:effectLst/>
                <a:ea typeface="+mn-ea"/>
                <a:cs typeface="+mn-cs"/>
              </a:rPr>
              <a:t>ayudar</a:t>
            </a:r>
            <a:r>
              <a:rPr lang="en-US" sz="1200" u="none" strike="noStrike" kern="1200" dirty="0">
                <a:solidFill>
                  <a:schemeClr val="tx1"/>
                </a:solidFill>
                <a:effectLst/>
                <a:ea typeface="+mn-ea"/>
                <a:cs typeface="+mn-cs"/>
              </a:rPr>
              <a:t>.</a:t>
            </a:r>
            <a:endParaRPr lang="es-GB" sz="1200" u="none" strike="noStrike" kern="1200" dirty="0">
              <a:solidFill>
                <a:schemeClr val="tx1"/>
              </a:solidFill>
              <a:effectLst/>
              <a:ea typeface="+mn-ea"/>
              <a:cs typeface="+mn-cs"/>
            </a:endParaRPr>
          </a:p>
          <a:p>
            <a:pPr rtl="0" eaLnBrk="1" fontAlgn="ctr" latinLnBrk="0" hangingPunct="1"/>
            <a:r>
              <a:rPr lang="en-US" sz="1200" u="none" strike="noStrike" kern="1200" dirty="0">
                <a:solidFill>
                  <a:schemeClr val="tx1"/>
                </a:solidFill>
                <a:effectLst/>
                <a:ea typeface="+mn-ea"/>
                <a:cs typeface="+mn-cs"/>
              </a:rPr>
              <a:t>b. </a:t>
            </a:r>
            <a:r>
              <a:rPr lang="en-US" sz="1200" u="none" strike="noStrike" kern="1200" dirty="0" err="1">
                <a:solidFill>
                  <a:schemeClr val="tx1"/>
                </a:solidFill>
                <a:effectLst/>
                <a:ea typeface="+mn-ea"/>
                <a:cs typeface="+mn-cs"/>
              </a:rPr>
              <a:t>Su</a:t>
            </a:r>
            <a:r>
              <a:rPr lang="en-US" sz="1200" u="none" strike="noStrike" kern="1200" dirty="0">
                <a:solidFill>
                  <a:schemeClr val="tx1"/>
                </a:solidFill>
                <a:effectLst/>
                <a:ea typeface="+mn-ea"/>
                <a:cs typeface="+mn-cs"/>
              </a:rPr>
              <a:t> </a:t>
            </a:r>
            <a:r>
              <a:rPr lang="en-US" sz="1200" u="none" strike="noStrike" kern="1200" dirty="0" err="1">
                <a:solidFill>
                  <a:schemeClr val="tx1"/>
                </a:solidFill>
                <a:effectLst/>
                <a:ea typeface="+mn-ea"/>
                <a:cs typeface="+mn-cs"/>
              </a:rPr>
              <a:t>hermano</a:t>
            </a:r>
            <a:r>
              <a:rPr lang="en-US" sz="1200" u="none" strike="noStrike" kern="1200" dirty="0">
                <a:solidFill>
                  <a:schemeClr val="tx1"/>
                </a:solidFill>
                <a:effectLst/>
                <a:ea typeface="+mn-ea"/>
                <a:cs typeface="+mn-cs"/>
              </a:rPr>
              <a:t> </a:t>
            </a:r>
            <a:r>
              <a:rPr lang="en-US" sz="1200" u="none" strike="noStrike" kern="1200" dirty="0" err="1">
                <a:solidFill>
                  <a:schemeClr val="tx1"/>
                </a:solidFill>
                <a:effectLst/>
                <a:ea typeface="+mn-ea"/>
                <a:cs typeface="+mn-cs"/>
              </a:rPr>
              <a:t>ayuda</a:t>
            </a:r>
            <a:r>
              <a:rPr lang="en-US" sz="1200" u="none" strike="noStrike" kern="1200" dirty="0">
                <a:solidFill>
                  <a:schemeClr val="tx1"/>
                </a:solidFill>
                <a:effectLst/>
                <a:ea typeface="+mn-ea"/>
                <a:cs typeface="+mn-cs"/>
              </a:rPr>
              <a:t> </a:t>
            </a:r>
            <a:r>
              <a:rPr lang="en-US" sz="1200" u="none" strike="noStrike" kern="1200" dirty="0" err="1">
                <a:solidFill>
                  <a:schemeClr val="tx1"/>
                </a:solidFill>
                <a:effectLst/>
                <a:ea typeface="+mn-ea"/>
                <a:cs typeface="+mn-cs"/>
              </a:rPr>
              <a:t>temprano</a:t>
            </a:r>
            <a:r>
              <a:rPr lang="en-US" sz="1200" u="none" strike="noStrike" kern="1200" dirty="0">
                <a:solidFill>
                  <a:schemeClr val="tx1"/>
                </a:solidFill>
                <a:effectLst/>
                <a:ea typeface="+mn-ea"/>
                <a:cs typeface="+mn-cs"/>
              </a:rPr>
              <a:t>.</a:t>
            </a:r>
            <a:endParaRPr lang="es-GB" sz="1200" u="none" strike="noStrike" kern="1200" dirty="0">
              <a:solidFill>
                <a:schemeClr val="tx1"/>
              </a:solidFill>
              <a:effectLst/>
              <a:ea typeface="+mn-ea"/>
              <a:cs typeface="+mn-cs"/>
            </a:endParaRPr>
          </a:p>
          <a:p>
            <a:pPr rtl="0" eaLnBrk="1" fontAlgn="ctr" latinLnBrk="0" hangingPunct="1"/>
            <a:r>
              <a:rPr lang="en-US" sz="1200" u="none" strike="noStrike" kern="1200" dirty="0">
                <a:solidFill>
                  <a:schemeClr val="tx1"/>
                </a:solidFill>
                <a:effectLst/>
                <a:ea typeface="+mn-ea"/>
                <a:cs typeface="+mn-cs"/>
              </a:rPr>
              <a:t>2.</a:t>
            </a:r>
          </a:p>
          <a:p>
            <a:pPr rtl="0" eaLnBrk="1" fontAlgn="ctr" latinLnBrk="0" hangingPunct="1"/>
            <a:r>
              <a:rPr lang="en-US" sz="1200" u="none" strike="noStrike" kern="1200" dirty="0">
                <a:solidFill>
                  <a:schemeClr val="tx1"/>
                </a:solidFill>
                <a:effectLst/>
                <a:ea typeface="+mn-ea"/>
                <a:cs typeface="+mn-cs"/>
              </a:rPr>
              <a:t>a. </a:t>
            </a:r>
            <a:r>
              <a:rPr lang="en-US" sz="1200" u="none" strike="noStrike" kern="1200" dirty="0" err="1">
                <a:solidFill>
                  <a:schemeClr val="tx1"/>
                </a:solidFill>
                <a:effectLst/>
                <a:ea typeface="+mn-ea"/>
                <a:cs typeface="+mn-cs"/>
              </a:rPr>
              <a:t>Su</a:t>
            </a:r>
            <a:r>
              <a:rPr lang="en-US" sz="1200" u="none" strike="noStrike" kern="1200" dirty="0">
                <a:solidFill>
                  <a:schemeClr val="tx1"/>
                </a:solidFill>
                <a:effectLst/>
                <a:ea typeface="+mn-ea"/>
                <a:cs typeface="+mn-cs"/>
              </a:rPr>
              <a:t> casa </a:t>
            </a:r>
            <a:r>
              <a:rPr lang="en-US" sz="1200" u="none" strike="noStrike" kern="1200" dirty="0" err="1">
                <a:solidFill>
                  <a:schemeClr val="tx1"/>
                </a:solidFill>
                <a:effectLst/>
                <a:ea typeface="+mn-ea"/>
                <a:cs typeface="+mn-cs"/>
              </a:rPr>
              <a:t>está</a:t>
            </a:r>
            <a:r>
              <a:rPr lang="en-US" sz="1200" u="none" strike="noStrike" kern="1200" dirty="0">
                <a:solidFill>
                  <a:schemeClr val="tx1"/>
                </a:solidFill>
                <a:effectLst/>
                <a:ea typeface="+mn-ea"/>
                <a:cs typeface="+mn-cs"/>
              </a:rPr>
              <a:t> </a:t>
            </a:r>
            <a:r>
              <a:rPr lang="en-US" sz="1200" u="none" strike="noStrike" kern="1200" dirty="0" err="1">
                <a:solidFill>
                  <a:schemeClr val="tx1"/>
                </a:solidFill>
                <a:effectLst/>
                <a:ea typeface="+mn-ea"/>
                <a:cs typeface="+mn-cs"/>
              </a:rPr>
              <a:t>llena</a:t>
            </a:r>
            <a:r>
              <a:rPr lang="en-US" sz="1200" u="none" strike="noStrike" kern="1200" dirty="0">
                <a:solidFill>
                  <a:schemeClr val="tx1"/>
                </a:solidFill>
                <a:effectLst/>
                <a:ea typeface="+mn-ea"/>
                <a:cs typeface="+mn-cs"/>
              </a:rPr>
              <a:t> de </a:t>
            </a:r>
            <a:r>
              <a:rPr lang="en-US" sz="1200" u="none" strike="noStrike" kern="1200" dirty="0" err="1">
                <a:solidFill>
                  <a:schemeClr val="tx1"/>
                </a:solidFill>
                <a:effectLst/>
                <a:ea typeface="+mn-ea"/>
                <a:cs typeface="+mn-cs"/>
              </a:rPr>
              <a:t>gente</a:t>
            </a:r>
            <a:r>
              <a:rPr lang="en-US" sz="1200" u="none" strike="noStrike" kern="1200" dirty="0">
                <a:solidFill>
                  <a:schemeClr val="tx1"/>
                </a:solidFill>
                <a:effectLst/>
                <a:ea typeface="+mn-ea"/>
                <a:cs typeface="+mn-cs"/>
              </a:rPr>
              <a:t>.</a:t>
            </a:r>
            <a:endParaRPr lang="es-GB" sz="1200" u="none" strike="noStrike" kern="1200" dirty="0">
              <a:solidFill>
                <a:schemeClr val="tx1"/>
              </a:solidFill>
              <a:effectLst/>
              <a:ea typeface="+mn-ea"/>
              <a:cs typeface="+mn-cs"/>
            </a:endParaRPr>
          </a:p>
          <a:p>
            <a:pPr rtl="0" eaLnBrk="1" fontAlgn="ctr" latinLnBrk="0" hangingPunct="1"/>
            <a:r>
              <a:rPr lang="en-US" sz="1200" u="none" strike="noStrike" kern="1200" dirty="0">
                <a:solidFill>
                  <a:schemeClr val="tx1"/>
                </a:solidFill>
                <a:effectLst/>
                <a:ea typeface="+mn-ea"/>
                <a:cs typeface="+mn-cs"/>
              </a:rPr>
              <a:t>b. Se </a:t>
            </a:r>
            <a:r>
              <a:rPr lang="en-US" sz="1200" u="none" strike="noStrike" kern="1200" dirty="0" err="1">
                <a:solidFill>
                  <a:schemeClr val="tx1"/>
                </a:solidFill>
                <a:effectLst/>
                <a:ea typeface="+mn-ea"/>
                <a:cs typeface="+mn-cs"/>
              </a:rPr>
              <a:t>queda</a:t>
            </a:r>
            <a:r>
              <a:rPr lang="en-US" sz="1200" u="none" strike="noStrike" kern="1200" dirty="0">
                <a:solidFill>
                  <a:schemeClr val="tx1"/>
                </a:solidFill>
                <a:effectLst/>
                <a:ea typeface="+mn-ea"/>
                <a:cs typeface="+mn-cs"/>
              </a:rPr>
              <a:t> </a:t>
            </a:r>
            <a:r>
              <a:rPr lang="en-US" sz="1200" u="none" strike="noStrike" kern="1200" dirty="0" err="1">
                <a:solidFill>
                  <a:schemeClr val="tx1"/>
                </a:solidFill>
                <a:effectLst/>
                <a:ea typeface="+mn-ea"/>
                <a:cs typeface="+mn-cs"/>
              </a:rPr>
              <a:t>en</a:t>
            </a:r>
            <a:r>
              <a:rPr lang="en-US" sz="1200" u="none" strike="noStrike" kern="1200" dirty="0">
                <a:solidFill>
                  <a:schemeClr val="tx1"/>
                </a:solidFill>
                <a:effectLst/>
                <a:ea typeface="+mn-ea"/>
                <a:cs typeface="+mn-cs"/>
              </a:rPr>
              <a:t> casa por la </a:t>
            </a:r>
            <a:r>
              <a:rPr lang="en-US" sz="1200" u="none" strike="noStrike" kern="1200" dirty="0" err="1">
                <a:solidFill>
                  <a:schemeClr val="tx1"/>
                </a:solidFill>
                <a:effectLst/>
                <a:ea typeface="+mn-ea"/>
                <a:cs typeface="+mn-cs"/>
              </a:rPr>
              <a:t>tarde</a:t>
            </a:r>
            <a:r>
              <a:rPr lang="en-US" sz="1200" u="none" strike="noStrike" kern="1200" dirty="0">
                <a:solidFill>
                  <a:schemeClr val="tx1"/>
                </a:solidFill>
                <a:effectLst/>
                <a:ea typeface="+mn-ea"/>
                <a:cs typeface="+mn-cs"/>
              </a:rPr>
              <a:t>.</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3.</a:t>
            </a:r>
          </a:p>
          <a:p>
            <a:pPr rtl="0" eaLnBrk="1" fontAlgn="ctr" latinLnBrk="0" hangingPunct="1"/>
            <a:r>
              <a:rPr lang="es-ES" sz="1200" u="none" strike="noStrike" kern="1200" dirty="0">
                <a:solidFill>
                  <a:schemeClr val="tx1"/>
                </a:solidFill>
                <a:effectLst/>
                <a:ea typeface="+mn-ea"/>
                <a:cs typeface="+mn-cs"/>
              </a:rPr>
              <a:t>a. Se acuerda de los muertos.</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b. Su familia viene a la fiesta.</a:t>
            </a:r>
          </a:p>
          <a:p>
            <a:pPr rtl="0" eaLnBrk="1" fontAlgn="ctr" latinLnBrk="0" hangingPunct="1"/>
            <a:r>
              <a:rPr lang="es-ES" sz="1200" u="none" strike="noStrike" kern="1200" dirty="0">
                <a:solidFill>
                  <a:schemeClr val="tx1"/>
                </a:solidFill>
                <a:effectLst/>
                <a:ea typeface="+mn-ea"/>
                <a:cs typeface="+mn-cs"/>
              </a:rPr>
              <a:t>4.</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a. Se sienta con la comunidad.</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b. Su comunidad es muy especial.</a:t>
            </a:r>
          </a:p>
          <a:p>
            <a:pPr rtl="0" eaLnBrk="1" fontAlgn="ctr" latinLnBrk="0" hangingPunct="1"/>
            <a:r>
              <a:rPr lang="es-ES" sz="1200" u="none" strike="noStrike" kern="1200" dirty="0">
                <a:solidFill>
                  <a:schemeClr val="tx1"/>
                </a:solidFill>
                <a:effectLst/>
                <a:ea typeface="+mn-ea"/>
                <a:cs typeface="+mn-cs"/>
              </a:rPr>
              <a:t>5.</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a. Su comunidad organiza un festival.</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b. Se pinta antes de ir al festival.</a:t>
            </a:r>
          </a:p>
          <a:p>
            <a:pPr rtl="0" eaLnBrk="1" fontAlgn="ctr" latinLnBrk="0" hangingPunct="1"/>
            <a:r>
              <a:rPr lang="es-ES" sz="1200" u="none" strike="noStrike" kern="1200" dirty="0">
                <a:solidFill>
                  <a:schemeClr val="tx1"/>
                </a:solidFill>
                <a:effectLst/>
                <a:ea typeface="+mn-ea"/>
                <a:cs typeface="+mn-cs"/>
              </a:rPr>
              <a:t>6.</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a. Su ropa es única.</a:t>
            </a:r>
            <a:endParaRPr lang="es-GB" sz="1200" u="none" strike="noStrike" kern="1200" dirty="0">
              <a:solidFill>
                <a:schemeClr val="tx1"/>
              </a:solidFill>
              <a:effectLst/>
              <a:ea typeface="+mn-ea"/>
              <a:cs typeface="+mn-cs"/>
            </a:endParaRPr>
          </a:p>
          <a:p>
            <a:pPr rtl="0" eaLnBrk="1" fontAlgn="ctr" latinLnBrk="0" hangingPunct="1"/>
            <a:r>
              <a:rPr lang="es-ES" sz="1200" u="none" strike="noStrike" kern="1200" dirty="0">
                <a:solidFill>
                  <a:schemeClr val="tx1"/>
                </a:solidFill>
                <a:effectLst/>
                <a:ea typeface="+mn-ea"/>
                <a:cs typeface="+mn-cs"/>
              </a:rPr>
              <a:t>b. Se pone ropa especial este día.</a:t>
            </a:r>
            <a:endParaRPr lang="en-GB" dirty="0"/>
          </a:p>
          <a:p>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58560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12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s-ES" sz="1200" b="0" dirty="0"/>
              <a:t>consideraron</a:t>
            </a:r>
          </a:p>
          <a:p>
            <a:pPr marL="228600" indent="-228600">
              <a:buAutoNum type="arabicPeriod"/>
            </a:pPr>
            <a:r>
              <a:rPr lang="es-ES" sz="1200" b="0" dirty="0"/>
              <a:t>enviaron</a:t>
            </a:r>
          </a:p>
          <a:p>
            <a:pPr marL="228600" indent="-228600">
              <a:buAutoNum type="arabicPeriod"/>
            </a:pPr>
            <a:r>
              <a:rPr lang="es-ES" sz="1200" b="0" dirty="0"/>
              <a:t>organizó</a:t>
            </a:r>
          </a:p>
          <a:p>
            <a:pPr marL="228600" indent="-228600">
              <a:buAutoNum type="arabicPeriod"/>
            </a:pPr>
            <a:r>
              <a:rPr lang="es-ES" sz="1200" b="0" dirty="0"/>
              <a:t>encontró</a:t>
            </a:r>
          </a:p>
          <a:p>
            <a:pPr marL="228600" indent="-228600">
              <a:buAutoNum type="arabicPeriod"/>
            </a:pPr>
            <a:r>
              <a:rPr lang="es-ES" sz="1200" b="0" dirty="0"/>
              <a:t>caminaron</a:t>
            </a:r>
          </a:p>
          <a:p>
            <a:pPr marL="228600" indent="-228600">
              <a:buAutoNum type="arabicPeriod"/>
            </a:pPr>
            <a:r>
              <a:rPr lang="es-ES" sz="1200" b="0" dirty="0"/>
              <a:t>buscaron</a:t>
            </a: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34880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12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s-ES" sz="1200" b="0" dirty="0"/>
              <a:t>llamó</a:t>
            </a:r>
          </a:p>
          <a:p>
            <a:pPr marL="228600" indent="-228600">
              <a:buAutoNum type="arabicPeriod"/>
            </a:pPr>
            <a:r>
              <a:rPr lang="es-ES" sz="1200" b="0" dirty="0"/>
              <a:t>aceptó</a:t>
            </a:r>
          </a:p>
          <a:p>
            <a:pPr marL="228600" indent="-228600">
              <a:buAutoNum type="arabicPeriod"/>
            </a:pPr>
            <a:r>
              <a:rPr lang="es-ES" sz="1200" b="0" dirty="0"/>
              <a:t>llegó</a:t>
            </a:r>
          </a:p>
          <a:p>
            <a:pPr marL="228600" indent="-228600">
              <a:buAutoNum type="arabicPeriod"/>
            </a:pPr>
            <a:r>
              <a:rPr lang="es-ES" sz="1200" b="0" dirty="0"/>
              <a:t>atacaron</a:t>
            </a:r>
          </a:p>
          <a:p>
            <a:pPr marL="228600" indent="-228600">
              <a:buAutoNum type="arabicPeriod"/>
            </a:pPr>
            <a:r>
              <a:rPr lang="es-ES" sz="1200" b="0" dirty="0"/>
              <a:t>pelearon</a:t>
            </a:r>
          </a:p>
          <a:p>
            <a:pPr marL="228600" indent="-228600">
              <a:buAutoNum type="arabicPeriod"/>
            </a:pPr>
            <a:r>
              <a:rPr lang="es-ES" sz="1200" b="0" dirty="0"/>
              <a:t>ganaron</a:t>
            </a: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02758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SHOW DURING FEEDBACK</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20719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9.2.1.5</a:t>
            </a:r>
          </a:p>
          <a:p>
            <a:r>
              <a:rPr lang="en-GB" b="1" dirty="0"/>
              <a:t>[1/2]</a:t>
            </a:r>
          </a:p>
          <a:p>
            <a:r>
              <a:rPr lang="es-GB" b="1" dirty="0"/>
              <a:t>Timing</a:t>
            </a:r>
            <a:r>
              <a:rPr lang="es-GB" dirty="0"/>
              <a:t>: 10 min</a:t>
            </a:r>
          </a:p>
          <a:p>
            <a:endParaRPr lang="es-GB" dirty="0"/>
          </a:p>
          <a:p>
            <a:r>
              <a:rPr lang="es-GB" b="1" dirty="0"/>
              <a:t>Aim: </a:t>
            </a:r>
            <a:endParaRPr lang="en-GB" b="1" dirty="0"/>
          </a:p>
          <a:p>
            <a:r>
              <a:rPr lang="en-GB" dirty="0" err="1"/>
              <a:t>i</a:t>
            </a:r>
            <a:r>
              <a:rPr lang="en-GB" dirty="0"/>
              <a:t>) </a:t>
            </a:r>
            <a:r>
              <a:rPr lang="es-GB" dirty="0"/>
              <a:t>to practise </a:t>
            </a:r>
            <a:r>
              <a:rPr lang="en-GB" dirty="0"/>
              <a:t>oral production and aural</a:t>
            </a:r>
            <a:r>
              <a:rPr lang="en-GB" baseline="0" dirty="0"/>
              <a:t> recognition of </a:t>
            </a:r>
            <a:r>
              <a:rPr lang="es-GB" dirty="0"/>
              <a:t>3rd person singular and plural verb endings in preterite (–ió / –ieron).</a:t>
            </a:r>
            <a:endParaRPr lang="en-GB" dirty="0"/>
          </a:p>
          <a:p>
            <a:r>
              <a:rPr lang="en-GB" dirty="0"/>
              <a:t>ii) to</a:t>
            </a:r>
            <a:r>
              <a:rPr lang="en-GB" baseline="0" dirty="0"/>
              <a:t> understand the vocabulary in the text.</a:t>
            </a:r>
          </a:p>
          <a:p>
            <a:r>
              <a:rPr lang="en-GB" baseline="0" dirty="0"/>
              <a:t>iii) to gain confidence and fluency in reading aloud longer passages of text.</a:t>
            </a:r>
            <a:endParaRPr lang="es-GB" dirty="0"/>
          </a:p>
          <a:p>
            <a:endParaRPr lang="es-GB" dirty="0"/>
          </a:p>
          <a:p>
            <a:r>
              <a:rPr lang="es-GB" b="1" dirty="0"/>
              <a:t>Procedure</a:t>
            </a:r>
            <a:r>
              <a:rPr lang="es-GB" dirty="0"/>
              <a:t>:</a:t>
            </a:r>
          </a:p>
          <a:p>
            <a:pPr marL="228600" indent="-228600">
              <a:buAutoNum type="arabicPeriod"/>
            </a:pPr>
            <a:r>
              <a:rPr lang="en-GB" dirty="0"/>
              <a:t>Hand out</a:t>
            </a:r>
            <a:r>
              <a:rPr lang="en-GB" baseline="0" dirty="0"/>
              <a:t> the printed speaking cards. Students should be in pairs for the activity.</a:t>
            </a:r>
            <a:endParaRPr lang="en-GB" dirty="0"/>
          </a:p>
          <a:p>
            <a:pPr marL="228600" indent="-228600">
              <a:buAutoNum type="arabicPeriod"/>
            </a:pPr>
            <a:r>
              <a:rPr lang="es-GB" dirty="0"/>
              <a:t>In pairs, student A reads out part 1</a:t>
            </a:r>
            <a:r>
              <a:rPr lang="en-GB" dirty="0"/>
              <a:t> (this slide) </a:t>
            </a:r>
            <a:r>
              <a:rPr lang="es-GB" dirty="0"/>
              <a:t>translating the English prompts in their speaking card into Spanish, whilst student B </a:t>
            </a:r>
            <a:r>
              <a:rPr lang="en-GB" dirty="0"/>
              <a:t>completes the missing words on their</a:t>
            </a:r>
            <a:r>
              <a:rPr lang="en-GB" baseline="0" dirty="0"/>
              <a:t> cards</a:t>
            </a:r>
            <a:r>
              <a:rPr lang="es-GB" dirty="0"/>
              <a:t>. </a:t>
            </a:r>
            <a:endParaRPr lang="en-GB" dirty="0"/>
          </a:p>
          <a:p>
            <a:pPr marL="228600" indent="-228600">
              <a:buAutoNum type="arabicPeriod"/>
            </a:pPr>
            <a:r>
              <a:rPr lang="es-GB" dirty="0"/>
              <a:t>Then, students swap roles.</a:t>
            </a:r>
            <a:r>
              <a:rPr lang="en-GB" dirty="0"/>
              <a:t> Student B reads out part 2 (next slide) </a:t>
            </a:r>
            <a:r>
              <a:rPr lang="es-GB" dirty="0"/>
              <a:t>translating the English prompts in their speaking card into Spanish</a:t>
            </a:r>
            <a:r>
              <a:rPr lang="en-GB" dirty="0"/>
              <a:t>, whilst student A writes the missing words on their</a:t>
            </a:r>
            <a:r>
              <a:rPr lang="en-GB" baseline="0" dirty="0"/>
              <a:t> cards</a:t>
            </a:r>
            <a:r>
              <a:rPr lang="en-GB" dirty="0"/>
              <a:t>.</a:t>
            </a:r>
          </a:p>
          <a:p>
            <a:pPr marL="228600" indent="-228600">
              <a:buAutoNum type="arabicPeriod"/>
            </a:pPr>
            <a:r>
              <a:rPr lang="en-GB" dirty="0"/>
              <a:t>Use this slide and the next slide</a:t>
            </a:r>
            <a:r>
              <a:rPr lang="en-GB" baseline="0" dirty="0"/>
              <a:t> of the PPT to give feedback. Each click reveals a word that had to be produced orally by one student and written down by the other student.</a:t>
            </a:r>
            <a:endParaRPr lang="es-GB" dirty="0"/>
          </a:p>
          <a:p>
            <a:pPr marL="228600" indent="-228600">
              <a:buAutoNum type="arabicPeriod"/>
            </a:pPr>
            <a:endParaRPr lang="es-GB" dirty="0"/>
          </a:p>
          <a:p>
            <a:pPr marL="0" indent="0">
              <a:buNone/>
            </a:pPr>
            <a:r>
              <a:rPr lang="es-GB" b="1" dirty="0"/>
              <a:t>Notes</a:t>
            </a:r>
            <a:r>
              <a:rPr lang="es-GB" dirty="0"/>
              <a:t>:</a:t>
            </a:r>
          </a:p>
          <a:p>
            <a:pPr marL="228600" indent="-228600">
              <a:buAutoNum type="arabicPeriod"/>
            </a:pPr>
            <a:r>
              <a:rPr lang="es-GB" dirty="0"/>
              <a:t>Teachers can click on the box ‘Ayuda’ to see the verbs in infinitive used in this activity. </a:t>
            </a:r>
            <a:r>
              <a:rPr lang="en-GB" dirty="0"/>
              <a:t>Clicking</a:t>
            </a:r>
            <a:r>
              <a:rPr lang="es-GB" dirty="0"/>
              <a:t> the bo</a:t>
            </a:r>
            <a:r>
              <a:rPr lang="en-GB" dirty="0"/>
              <a:t>x</a:t>
            </a:r>
            <a:r>
              <a:rPr lang="es-GB" dirty="0"/>
              <a:t> again will make the callout disappear.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Note </a:t>
            </a:r>
            <a:r>
              <a:rPr lang="es-ES" dirty="0" err="1"/>
              <a:t>that</a:t>
            </a:r>
            <a:r>
              <a:rPr lang="es-ES" dirty="0"/>
              <a:t> </a:t>
            </a:r>
            <a:r>
              <a:rPr lang="es-ES" dirty="0" err="1"/>
              <a:t>there</a:t>
            </a:r>
            <a:r>
              <a:rPr lang="es-ES" dirty="0"/>
              <a:t> </a:t>
            </a:r>
            <a:r>
              <a:rPr lang="es-ES" dirty="0" err="1"/>
              <a:t>is</a:t>
            </a:r>
            <a:r>
              <a:rPr lang="es-ES" dirty="0"/>
              <a:t> </a:t>
            </a:r>
            <a:r>
              <a:rPr lang="es-ES" dirty="0" err="1"/>
              <a:t>an</a:t>
            </a:r>
            <a:r>
              <a:rPr lang="es-ES" dirty="0"/>
              <a:t> </a:t>
            </a:r>
            <a:r>
              <a:rPr lang="es-ES" dirty="0" err="1"/>
              <a:t>alternative</a:t>
            </a:r>
            <a:r>
              <a:rPr lang="es-ES" dirty="0"/>
              <a:t> </a:t>
            </a:r>
            <a:r>
              <a:rPr lang="es-ES" dirty="0" err="1"/>
              <a:t>activity</a:t>
            </a:r>
            <a:r>
              <a:rPr lang="es-ES" dirty="0"/>
              <a:t> </a:t>
            </a:r>
            <a:r>
              <a:rPr lang="es-ES" dirty="0" err="1"/>
              <a:t>for</a:t>
            </a:r>
            <a:r>
              <a:rPr lang="es-ES" dirty="0"/>
              <a:t> </a:t>
            </a:r>
            <a:r>
              <a:rPr lang="es-ES" dirty="0" err="1"/>
              <a:t>higher</a:t>
            </a:r>
            <a:r>
              <a:rPr lang="es-ES" dirty="0"/>
              <a:t> </a:t>
            </a:r>
            <a:r>
              <a:rPr lang="es-ES" dirty="0" err="1"/>
              <a:t>achieving</a:t>
            </a:r>
            <a:r>
              <a:rPr lang="es-ES" dirty="0"/>
              <a:t> </a:t>
            </a:r>
            <a:r>
              <a:rPr lang="es-ES" dirty="0" err="1"/>
              <a:t>students</a:t>
            </a:r>
            <a:r>
              <a:rPr lang="es-ES" dirty="0"/>
              <a:t>.</a:t>
            </a:r>
            <a:endParaRPr lang="es-ES" sz="1200" dirty="0">
              <a:solidFill>
                <a:schemeClr val="accent5">
                  <a:lumMod val="50000"/>
                </a:scheme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err="1">
                <a:solidFill>
                  <a:schemeClr val="accent5">
                    <a:lumMod val="50000"/>
                  </a:schemeClr>
                </a:solidFill>
                <a:latin typeface="Century Gothic" panose="020B0502020202020204" pitchFamily="34" charset="0"/>
              </a:rPr>
              <a:t>Sources</a:t>
            </a:r>
            <a:r>
              <a:rPr lang="es-ES" sz="1200" b="1" dirty="0">
                <a:solidFill>
                  <a:schemeClr val="accent5">
                    <a:lumMod val="50000"/>
                  </a:schemeClr>
                </a:solidFill>
                <a:latin typeface="Century Gothic" panose="020B0502020202020204" pitchFamily="34" charset="0"/>
              </a:rPr>
              <a:t> of </a:t>
            </a:r>
            <a:r>
              <a:rPr lang="es-ES" sz="1200" b="1" dirty="0" err="1">
                <a:solidFill>
                  <a:schemeClr val="accent5">
                    <a:lumMod val="50000"/>
                  </a:schemeClr>
                </a:solidFill>
                <a:latin typeface="Century Gothic" panose="020B0502020202020204" pitchFamily="34" charset="0"/>
              </a:rPr>
              <a:t>information</a:t>
            </a:r>
            <a:r>
              <a:rPr lang="es-ES" sz="1200" b="1" dirty="0">
                <a:solidFill>
                  <a:schemeClr val="accent5">
                    <a:lumMod val="50000"/>
                  </a:schemeClr>
                </a:solidFill>
                <a:latin typeface="Century Gothic" panose="020B0502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ea typeface="+mn-ea"/>
                <a:cs typeface="+mn-cs"/>
              </a:rPr>
              <a:t>BBC News Mundo. </a:t>
            </a:r>
            <a:r>
              <a:rPr lang="es-ES" sz="1200" kern="1200" dirty="0" err="1">
                <a:solidFill>
                  <a:schemeClr val="tx1"/>
                </a:solidFill>
                <a:effectLst/>
                <a:ea typeface="+mn-ea"/>
                <a:cs typeface="+mn-cs"/>
              </a:rPr>
              <a:t>n.d</a:t>
            </a:r>
            <a:r>
              <a:rPr lang="es-ES" sz="1200" kern="1200" dirty="0">
                <a:solidFill>
                  <a:schemeClr val="tx1"/>
                </a:solidFill>
                <a:effectLst/>
                <a:ea typeface="+mn-ea"/>
                <a:cs typeface="+mn-cs"/>
              </a:rPr>
              <a:t>. 4 efectos del cambio climático que ya se pueden ver en América Latina - BBC News Mundo. [online] </a:t>
            </a:r>
            <a:r>
              <a:rPr lang="es-ES" sz="1200" kern="1200" dirty="0" err="1">
                <a:solidFill>
                  <a:schemeClr val="tx1"/>
                </a:solidFill>
                <a:effectLst/>
                <a:ea typeface="+mn-ea"/>
                <a:cs typeface="+mn-cs"/>
              </a:rPr>
              <a:t>Available</a:t>
            </a:r>
            <a:r>
              <a:rPr lang="es-ES" sz="1200" kern="1200" dirty="0">
                <a:solidFill>
                  <a:schemeClr val="tx1"/>
                </a:solidFill>
                <a:effectLst/>
                <a:ea typeface="+mn-ea"/>
                <a:cs typeface="+mn-cs"/>
              </a:rPr>
              <a:t> at: &lt;https://</a:t>
            </a:r>
            <a:r>
              <a:rPr lang="es-ES" sz="1200" kern="1200" dirty="0" err="1">
                <a:solidFill>
                  <a:schemeClr val="tx1"/>
                </a:solidFill>
                <a:effectLst/>
                <a:ea typeface="+mn-ea"/>
                <a:cs typeface="+mn-cs"/>
              </a:rPr>
              <a:t>www.bbc.com</a:t>
            </a:r>
            <a:r>
              <a:rPr lang="es-ES" sz="1200" kern="1200" dirty="0">
                <a:solidFill>
                  <a:schemeClr val="tx1"/>
                </a:solidFill>
                <a:effectLst/>
                <a:ea typeface="+mn-ea"/>
                <a:cs typeface="+mn-cs"/>
              </a:rPr>
              <a:t>/mundo/noticias-america-latina-50634600&gt;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ea typeface="+mn-ea"/>
                <a:cs typeface="+mn-cs"/>
              </a:rPr>
              <a:t>Alejandra, M., 2021. Los fenómenos climáticos adversos a los que se enfrentará América Latina, según el contundente informe de la ONU - BBC News Mundo. [online] BBC News Mundo. </a:t>
            </a:r>
            <a:r>
              <a:rPr lang="es-ES" sz="1200" kern="1200" dirty="0" err="1">
                <a:solidFill>
                  <a:schemeClr val="tx1"/>
                </a:solidFill>
                <a:effectLst/>
                <a:ea typeface="+mn-ea"/>
                <a:cs typeface="+mn-cs"/>
              </a:rPr>
              <a:t>Available</a:t>
            </a:r>
            <a:r>
              <a:rPr lang="es-ES" sz="1200" kern="1200" dirty="0">
                <a:solidFill>
                  <a:schemeClr val="tx1"/>
                </a:solidFill>
                <a:effectLst/>
                <a:ea typeface="+mn-ea"/>
                <a:cs typeface="+mn-cs"/>
              </a:rPr>
              <a:t> at: &lt;https://</a:t>
            </a:r>
            <a:r>
              <a:rPr lang="es-ES" sz="1200" kern="1200" dirty="0" err="1">
                <a:solidFill>
                  <a:schemeClr val="tx1"/>
                </a:solidFill>
                <a:effectLst/>
                <a:ea typeface="+mn-ea"/>
                <a:cs typeface="+mn-cs"/>
              </a:rPr>
              <a:t>www.bbc.com</a:t>
            </a:r>
            <a:r>
              <a:rPr lang="es-ES" sz="1200" kern="1200" dirty="0">
                <a:solidFill>
                  <a:schemeClr val="tx1"/>
                </a:solidFill>
                <a:effectLst/>
                <a:ea typeface="+mn-ea"/>
                <a:cs typeface="+mn-cs"/>
              </a:rPr>
              <a:t>/mundo/noticias-58191363&gt;</a:t>
            </a:r>
            <a:endParaRPr lang="es-GB"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u="none" strike="noStrike" cap="none" smtClean="0">
                <a:solidFill>
                  <a:schemeClr val="dk1"/>
                </a:solidFill>
                <a:ea typeface="Calibri"/>
                <a:cs typeface="Calibri"/>
                <a:sym typeface="Calibri"/>
              </a:rPr>
              <a:t>53</a:t>
            </a:fld>
            <a:endParaRPr lang="en-GB" sz="120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1995824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[2/2]</a:t>
            </a:r>
          </a:p>
          <a:p>
            <a:endParaRPr lang="es-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a:t>
            </a:r>
            <a:r>
              <a:rPr lang="en-GB" b="1" baseline="0" dirty="0"/>
              <a:t> cognates:</a:t>
            </a:r>
          </a:p>
          <a:p>
            <a:r>
              <a:rPr lang="es-GB" b="0" dirty="0"/>
              <a:t>polo [3886]; glaciar [&lt;5000]</a:t>
            </a:r>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u="none" strike="noStrike" cap="none" smtClean="0">
                <a:solidFill>
                  <a:schemeClr val="dk1"/>
                </a:solidFill>
                <a:ea typeface="Calibri"/>
                <a:cs typeface="Calibri"/>
                <a:sym typeface="Calibri"/>
              </a:rPr>
              <a:t>54</a:t>
            </a:fld>
            <a:endParaRPr lang="en-GB" sz="120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3472996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OPTIONAL – different version for higher achieveing students </a:t>
            </a:r>
          </a:p>
          <a:p>
            <a:r>
              <a:rPr lang="es-GB" b="1" dirty="0"/>
              <a:t>[1/2]</a:t>
            </a:r>
          </a:p>
          <a:p>
            <a:r>
              <a:rPr lang="es-GB" b="1" dirty="0"/>
              <a:t>Timing</a:t>
            </a:r>
            <a:r>
              <a:rPr lang="es-GB" dirty="0"/>
              <a:t>: 10 min</a:t>
            </a:r>
          </a:p>
          <a:p>
            <a:endParaRPr lang="es-GB" dirty="0"/>
          </a:p>
          <a:p>
            <a:r>
              <a:rPr lang="es-GB" b="1" dirty="0"/>
              <a:t>Aim: </a:t>
            </a:r>
          </a:p>
          <a:p>
            <a:r>
              <a:rPr lang="es-GB" dirty="0"/>
              <a:t>to practise gender and number agreement of possessive adjectives ‘nuestro(s)’ and ‘nuestra(s)’.</a:t>
            </a:r>
          </a:p>
          <a:p>
            <a:r>
              <a:rPr lang="es-GB" dirty="0"/>
              <a:t>to practise 3rd person singular and plural verb endings in preterite (–ió / –ieron).</a:t>
            </a:r>
          </a:p>
          <a:p>
            <a:endParaRPr lang="es-GB" dirty="0"/>
          </a:p>
          <a:p>
            <a:r>
              <a:rPr lang="es-GB" b="1" dirty="0"/>
              <a:t>Procedure</a:t>
            </a:r>
            <a:r>
              <a:rPr lang="es-GB" dirty="0"/>
              <a:t>:</a:t>
            </a:r>
          </a:p>
          <a:p>
            <a:pPr marL="228600" indent="-228600">
              <a:buAutoNum type="arabicPeriod"/>
            </a:pPr>
            <a:r>
              <a:rPr lang="es-GB" dirty="0"/>
              <a:t>In pairs, students read out the text, translating the words in English into Spanish. Depending on the group’s ability, they could write down each word first.</a:t>
            </a:r>
          </a:p>
          <a:p>
            <a:pPr marL="228600" indent="-228600">
              <a:buAutoNum type="arabicPeriod"/>
            </a:pPr>
            <a:r>
              <a:rPr lang="es-GB" dirty="0"/>
              <a:t>Then, students listen to the recording to check their answers.</a:t>
            </a:r>
          </a:p>
          <a:p>
            <a:pPr marL="228600" indent="-228600">
              <a:buAutoNum type="arabicPeriod"/>
            </a:pPr>
            <a:r>
              <a:rPr lang="es-GB" dirty="0"/>
              <a:t>Finally, teachers can show the answers one by one.</a:t>
            </a:r>
          </a:p>
          <a:p>
            <a:pPr marL="228600" indent="-228600">
              <a:buAutoNum type="arabicPeriod"/>
            </a:pPr>
            <a:endParaRPr lang="es-GB" dirty="0"/>
          </a:p>
          <a:p>
            <a:pPr marL="0" indent="0">
              <a:buNone/>
            </a:pPr>
            <a:r>
              <a:rPr lang="es-GB" b="1" dirty="0"/>
              <a:t>Transcript:</a:t>
            </a:r>
          </a:p>
          <a:p>
            <a:pPr algn="just"/>
            <a:r>
              <a:rPr lang="es-ES" sz="1200" b="1" dirty="0">
                <a:solidFill>
                  <a:schemeClr val="accent5">
                    <a:lumMod val="50000"/>
                  </a:schemeClr>
                </a:solidFill>
              </a:rPr>
              <a:t>Cuatro efectos graves del cambio climático en Latinoamérica [1/2]</a:t>
            </a:r>
            <a:endParaRPr lang="es-GB" sz="1200" b="1" dirty="0">
              <a:solidFill>
                <a:schemeClr val="accent5">
                  <a:lumMod val="50000"/>
                </a:schemeClr>
              </a:solidFill>
            </a:endParaRPr>
          </a:p>
          <a:p>
            <a:pPr algn="just"/>
            <a:endParaRPr lang="es-GB" sz="1200" dirty="0">
              <a:solidFill>
                <a:schemeClr val="accent5">
                  <a:lumMod val="50000"/>
                </a:schemeClr>
              </a:solidFill>
            </a:endParaRPr>
          </a:p>
          <a:p>
            <a:pPr algn="just"/>
            <a:r>
              <a:rPr lang="es-ES" sz="1200" dirty="0">
                <a:solidFill>
                  <a:schemeClr val="accent5">
                    <a:lumMod val="50000"/>
                  </a:schemeClr>
                </a:solidFill>
              </a:rPr>
              <a:t>Los efectos del cambio climático ya son visibles en muchas partes de Latinoamérica, aunque mucha gente todavía no los reconoce.</a:t>
            </a:r>
            <a:r>
              <a:rPr lang="es-GB" sz="1200" dirty="0">
                <a:solidFill>
                  <a:schemeClr val="accent5">
                    <a:lumMod val="50000"/>
                  </a:schemeClr>
                </a:solidFill>
              </a:rPr>
              <a:t> </a:t>
            </a:r>
            <a:r>
              <a:rPr lang="es-ES" sz="1200" dirty="0">
                <a:solidFill>
                  <a:schemeClr val="accent5">
                    <a:lumMod val="50000"/>
                  </a:schemeClr>
                </a:solidFill>
              </a:rPr>
              <a:t>El calor de la Tierra   </a:t>
            </a:r>
            <a:r>
              <a:rPr lang="es-ES" sz="1200" b="1" dirty="0">
                <a:solidFill>
                  <a:schemeClr val="accent5">
                    <a:lumMod val="50000"/>
                  </a:schemeClr>
                </a:solidFill>
              </a:rPr>
              <a:t>subió   </a:t>
            </a:r>
            <a:r>
              <a:rPr lang="es-ES" sz="1200" dirty="0">
                <a:solidFill>
                  <a:schemeClr val="accent5">
                    <a:lumMod val="50000"/>
                  </a:schemeClr>
                </a:solidFill>
              </a:rPr>
              <a:t>considerablemente después de la Revolución Industrial, y ahora sube cada año. Además, los gases en </a:t>
            </a:r>
            <a:r>
              <a:rPr lang="es-ES" sz="1200" b="1" dirty="0">
                <a:solidFill>
                  <a:schemeClr val="accent5">
                    <a:lumMod val="50000"/>
                  </a:schemeClr>
                </a:solidFill>
              </a:rPr>
              <a:t>nuestro </a:t>
            </a:r>
            <a:r>
              <a:rPr lang="es-ES" sz="1200" dirty="0">
                <a:solidFill>
                  <a:schemeClr val="accent5">
                    <a:lumMod val="50000"/>
                  </a:schemeClr>
                </a:solidFill>
              </a:rPr>
              <a:t>planeta</a:t>
            </a:r>
            <a:r>
              <a:rPr lang="es-ES" sz="1200" b="1" dirty="0">
                <a:solidFill>
                  <a:schemeClr val="accent5">
                    <a:lumMod val="50000"/>
                  </a:schemeClr>
                </a:solidFill>
              </a:rPr>
              <a:t> parecieron </a:t>
            </a:r>
            <a:r>
              <a:rPr lang="es-ES" sz="1200" dirty="0">
                <a:solidFill>
                  <a:schemeClr val="accent5">
                    <a:lumMod val="50000"/>
                  </a:schemeClr>
                </a:solidFill>
              </a:rPr>
              <a:t>aumentar a un nivel máximo en 2018.</a:t>
            </a:r>
            <a:endParaRPr lang="es-GB" sz="1200" dirty="0">
              <a:solidFill>
                <a:schemeClr val="accent5">
                  <a:lumMod val="50000"/>
                </a:schemeClr>
              </a:solidFill>
            </a:endParaRPr>
          </a:p>
          <a:p>
            <a:pPr algn="just"/>
            <a:r>
              <a:rPr lang="es-ES" sz="1200" dirty="0">
                <a:solidFill>
                  <a:schemeClr val="accent5">
                    <a:lumMod val="50000"/>
                  </a:schemeClr>
                </a:solidFill>
              </a:rPr>
              <a:t> </a:t>
            </a:r>
            <a:endParaRPr lang="es-GB" sz="1200" dirty="0">
              <a:solidFill>
                <a:schemeClr val="accent5">
                  <a:lumMod val="50000"/>
                </a:schemeClr>
              </a:solidFill>
            </a:endParaRPr>
          </a:p>
          <a:p>
            <a:pPr algn="just"/>
            <a:r>
              <a:rPr lang="es-ES" sz="1200" dirty="0">
                <a:solidFill>
                  <a:schemeClr val="accent5">
                    <a:lumMod val="50000"/>
                  </a:schemeClr>
                </a:solidFill>
              </a:rPr>
              <a:t>En la última celebración del evento “Clima y Medioambiente” los científicos </a:t>
            </a:r>
            <a:r>
              <a:rPr lang="es-ES" sz="1200" b="1" dirty="0">
                <a:solidFill>
                  <a:schemeClr val="accent5">
                    <a:lumMod val="50000"/>
                  </a:schemeClr>
                </a:solidFill>
              </a:rPr>
              <a:t>describieron </a:t>
            </a:r>
            <a:r>
              <a:rPr lang="es-ES" sz="1200" dirty="0">
                <a:solidFill>
                  <a:schemeClr val="accent5">
                    <a:lumMod val="50000"/>
                  </a:schemeClr>
                </a:solidFill>
              </a:rPr>
              <a:t>los cuatro efectos principales del cambio climático en Latinoamérica:</a:t>
            </a:r>
            <a:endParaRPr lang="es-GB" sz="1200" dirty="0">
              <a:solidFill>
                <a:schemeClr val="accent5">
                  <a:lumMod val="50000"/>
                </a:schemeClr>
              </a:solidFill>
            </a:endParaRPr>
          </a:p>
          <a:p>
            <a:pPr algn="just"/>
            <a:r>
              <a:rPr lang="es-ES" sz="1200" dirty="0">
                <a:solidFill>
                  <a:schemeClr val="accent5">
                    <a:lumMod val="50000"/>
                  </a:schemeClr>
                </a:solidFill>
              </a:rPr>
              <a:t>   </a:t>
            </a:r>
            <a:endParaRPr lang="es-GB" sz="1200" dirty="0">
              <a:solidFill>
                <a:schemeClr val="accent5">
                  <a:lumMod val="50000"/>
                </a:schemeClr>
              </a:solidFill>
            </a:endParaRPr>
          </a:p>
          <a:p>
            <a:pPr lvl="0" algn="just"/>
            <a:r>
              <a:rPr lang="es-ES" sz="1200" b="1" dirty="0">
                <a:solidFill>
                  <a:schemeClr val="accent5">
                    <a:lumMod val="50000"/>
                  </a:schemeClr>
                </a:solidFill>
              </a:rPr>
              <a:t>1. Lluvias</a:t>
            </a:r>
            <a:r>
              <a:rPr lang="es-ES" sz="1200" dirty="0">
                <a:solidFill>
                  <a:schemeClr val="accent5">
                    <a:lumMod val="50000"/>
                  </a:schemeClr>
                </a:solidFill>
              </a:rPr>
              <a:t>. El año pasado muchos países </a:t>
            </a:r>
            <a:r>
              <a:rPr lang="es-ES" sz="1200" b="1" dirty="0">
                <a:solidFill>
                  <a:schemeClr val="accent5">
                    <a:lumMod val="50000"/>
                  </a:schemeClr>
                </a:solidFill>
              </a:rPr>
              <a:t>sufrieron </a:t>
            </a:r>
            <a:r>
              <a:rPr lang="es-ES" sz="1200" dirty="0">
                <a:solidFill>
                  <a:schemeClr val="accent5">
                    <a:lumMod val="50000"/>
                  </a:schemeClr>
                </a:solidFill>
              </a:rPr>
              <a:t>demasiadas lluvias, los ríos </a:t>
            </a:r>
            <a:r>
              <a:rPr lang="es-ES" sz="1200" b="1" dirty="0">
                <a:solidFill>
                  <a:schemeClr val="accent5">
                    <a:lumMod val="50000"/>
                  </a:schemeClr>
                </a:solidFill>
              </a:rPr>
              <a:t>crecieron </a:t>
            </a:r>
            <a:r>
              <a:rPr lang="es-ES" sz="1200" dirty="0">
                <a:solidFill>
                  <a:schemeClr val="accent5">
                    <a:lumMod val="50000"/>
                  </a:schemeClr>
                </a:solidFill>
              </a:rPr>
              <a:t>rápidamente y el agua </a:t>
            </a:r>
            <a:r>
              <a:rPr lang="es-ES" sz="1200" b="1" dirty="0">
                <a:solidFill>
                  <a:schemeClr val="accent5">
                    <a:lumMod val="50000"/>
                  </a:schemeClr>
                </a:solidFill>
              </a:rPr>
              <a:t>rompió </a:t>
            </a:r>
            <a:r>
              <a:rPr lang="es-ES" sz="1200" dirty="0">
                <a:solidFill>
                  <a:schemeClr val="accent5">
                    <a:lumMod val="50000"/>
                  </a:schemeClr>
                </a:solidFill>
              </a:rPr>
              <a:t>una gran cantidad de edificios.</a:t>
            </a:r>
            <a:endParaRPr lang="es-GB" sz="1200" dirty="0">
              <a:solidFill>
                <a:schemeClr val="accent5">
                  <a:lumMod val="50000"/>
                </a:schemeClr>
              </a:solidFill>
            </a:endParaRPr>
          </a:p>
          <a:p>
            <a:pPr algn="just"/>
            <a:r>
              <a:rPr lang="es-ES" sz="1200" dirty="0">
                <a:solidFill>
                  <a:schemeClr val="accent5">
                    <a:lumMod val="50000"/>
                  </a:schemeClr>
                </a:solidFill>
              </a:rPr>
              <a:t> </a:t>
            </a:r>
            <a:endParaRPr lang="es-GB" dirty="0"/>
          </a:p>
          <a:p>
            <a:pPr marL="0" indent="0">
              <a:buNone/>
            </a:pPr>
            <a:r>
              <a:rPr lang="es-GB" b="1" dirty="0"/>
              <a:t>Notes</a:t>
            </a:r>
            <a:r>
              <a:rPr lang="es-GB" dirty="0"/>
              <a:t>:</a:t>
            </a:r>
          </a:p>
          <a:p>
            <a:pPr marL="228600" indent="-228600">
              <a:buAutoNum type="arabicPeriod"/>
            </a:pPr>
            <a:r>
              <a:rPr lang="es-GB" dirty="0"/>
              <a:t>Teachers can click on the box ‘Ayuda’ to see the verbs in infinitive used in this activity. Clikcing the boc again will make the callout disappear.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dirty="0"/>
              <a:t>As an extra activity, and with the text fully in Spanish, students could </a:t>
            </a:r>
            <a:r>
              <a:rPr lang="es-GB" sz="1200" dirty="0">
                <a:solidFill>
                  <a:schemeClr val="accent5">
                    <a:lumMod val="50000"/>
                  </a:schemeClr>
                </a:solidFill>
                <a:latin typeface="Century Gothic" panose="020B0502020202020204" pitchFamily="34" charset="0"/>
              </a:rPr>
              <a:t>work in pairs verbally translating the text into English, imagining they are interpreting a piece of news from Spanish as part of their job in an office. This is called ”</a:t>
            </a:r>
            <a:r>
              <a:rPr lang="es-ES" sz="1200" dirty="0" err="1">
                <a:solidFill>
                  <a:schemeClr val="accent5">
                    <a:lumMod val="50000"/>
                  </a:schemeClr>
                </a:solidFill>
                <a:latin typeface="Century Gothic" panose="020B0502020202020204" pitchFamily="34" charset="0"/>
              </a:rPr>
              <a:t>sight</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interpreting</a:t>
            </a:r>
            <a:r>
              <a:rPr lang="es-ES" sz="1200" dirty="0">
                <a:solidFill>
                  <a:schemeClr val="accent5">
                    <a:lumMod val="50000"/>
                  </a:schemeClr>
                </a:solidFill>
                <a:latin typeface="Century Gothic" panose="020B0502020202020204" pitchFamily="34" charset="0"/>
              </a:rPr>
              <a:t>" - </a:t>
            </a:r>
            <a:r>
              <a:rPr lang="es-ES" sz="1200" dirty="0" err="1">
                <a:solidFill>
                  <a:schemeClr val="accent5">
                    <a:lumMod val="50000"/>
                  </a:schemeClr>
                </a:solidFill>
                <a:latin typeface="Century Gothic" panose="020B0502020202020204" pitchFamily="34" charset="0"/>
              </a:rPr>
              <a:t>from</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written</a:t>
            </a:r>
            <a:r>
              <a:rPr lang="es-ES" sz="1200" dirty="0">
                <a:solidFill>
                  <a:schemeClr val="accent5">
                    <a:lumMod val="50000"/>
                  </a:schemeClr>
                </a:solidFill>
                <a:latin typeface="Century Gothic" panose="020B0502020202020204" pitchFamily="34" charset="0"/>
              </a:rPr>
              <a:t> to oral, in real time! </a:t>
            </a:r>
            <a:r>
              <a:rPr lang="es-ES" sz="1200" dirty="0" err="1">
                <a:solidFill>
                  <a:schemeClr val="accent5">
                    <a:lumMod val="50000"/>
                  </a:schemeClr>
                </a:solidFill>
                <a:latin typeface="Century Gothic" panose="020B0502020202020204" pitchFamily="34" charset="0"/>
              </a:rPr>
              <a:t>It</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helps</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automatisation</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practice</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with</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simulated</a:t>
            </a:r>
            <a:r>
              <a:rPr lang="es-ES" sz="1200" dirty="0">
                <a:solidFill>
                  <a:schemeClr val="accent5">
                    <a:lumMod val="50000"/>
                  </a:schemeClr>
                </a:solidFill>
                <a:latin typeface="Century Gothic" panose="020B0502020202020204" pitchFamily="34" charset="0"/>
              </a:rPr>
              <a:t>) real </a:t>
            </a:r>
            <a:r>
              <a:rPr lang="es-ES" sz="1200" dirty="0" err="1">
                <a:solidFill>
                  <a:schemeClr val="accent5">
                    <a:lumMod val="50000"/>
                  </a:schemeClr>
                </a:solidFill>
                <a:latin typeface="Century Gothic" panose="020B0502020202020204" pitchFamily="34" charset="0"/>
              </a:rPr>
              <a:t>life</a:t>
            </a:r>
            <a:r>
              <a:rPr lang="es-ES" sz="1200" dirty="0">
                <a:solidFill>
                  <a:schemeClr val="accent5">
                    <a:lumMod val="50000"/>
                  </a:schemeClr>
                </a:solidFill>
                <a:latin typeface="Century Gothic" panose="020B0502020202020204" pitchFamily="34" charset="0"/>
              </a:rPr>
              <a:t> </a:t>
            </a:r>
            <a:r>
              <a:rPr lang="es-ES" sz="1200" dirty="0" err="1">
                <a:solidFill>
                  <a:schemeClr val="accent5">
                    <a:lumMod val="50000"/>
                  </a:schemeClr>
                </a:solidFill>
                <a:latin typeface="Century Gothic" panose="020B0502020202020204" pitchFamily="34" charset="0"/>
              </a:rPr>
              <a:t>purpose</a:t>
            </a:r>
            <a:r>
              <a:rPr lang="es-ES" sz="1200" dirty="0">
                <a:solidFill>
                  <a:schemeClr val="accent5">
                    <a:lumMod val="50000"/>
                  </a:scheme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err="1">
                <a:solidFill>
                  <a:schemeClr val="accent5">
                    <a:lumMod val="50000"/>
                  </a:schemeClr>
                </a:solidFill>
                <a:latin typeface="Century Gothic" panose="020B0502020202020204" pitchFamily="34" charset="0"/>
              </a:rPr>
              <a:t>Sources</a:t>
            </a:r>
            <a:r>
              <a:rPr lang="es-ES" sz="1200" b="1" dirty="0">
                <a:solidFill>
                  <a:schemeClr val="accent5">
                    <a:lumMod val="50000"/>
                  </a:schemeClr>
                </a:solidFill>
                <a:latin typeface="Century Gothic" panose="020B0502020202020204" pitchFamily="34" charset="0"/>
              </a:rPr>
              <a:t> of </a:t>
            </a:r>
            <a:r>
              <a:rPr lang="es-ES" sz="1200" b="1" dirty="0" err="1">
                <a:solidFill>
                  <a:schemeClr val="accent5">
                    <a:lumMod val="50000"/>
                  </a:schemeClr>
                </a:solidFill>
                <a:latin typeface="Century Gothic" panose="020B0502020202020204" pitchFamily="34" charset="0"/>
              </a:rPr>
              <a:t>information</a:t>
            </a:r>
            <a:r>
              <a:rPr lang="es-ES" sz="1200" b="1" dirty="0">
                <a:solidFill>
                  <a:schemeClr val="accent5">
                    <a:lumMod val="50000"/>
                  </a:schemeClr>
                </a:solidFill>
                <a:latin typeface="Century Gothic" panose="020B0502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ea typeface="+mn-ea"/>
                <a:cs typeface="+mn-cs"/>
              </a:rPr>
              <a:t>BBC News Mundo. </a:t>
            </a:r>
            <a:r>
              <a:rPr lang="es-ES" sz="1200" kern="1200" dirty="0" err="1">
                <a:solidFill>
                  <a:schemeClr val="tx1"/>
                </a:solidFill>
                <a:effectLst/>
                <a:ea typeface="+mn-ea"/>
                <a:cs typeface="+mn-cs"/>
              </a:rPr>
              <a:t>n.d</a:t>
            </a:r>
            <a:r>
              <a:rPr lang="es-ES" sz="1200" kern="1200" dirty="0">
                <a:solidFill>
                  <a:schemeClr val="tx1"/>
                </a:solidFill>
                <a:effectLst/>
                <a:ea typeface="+mn-ea"/>
                <a:cs typeface="+mn-cs"/>
              </a:rPr>
              <a:t>. 4 efectos del cambio climático que ya se pueden ver en América Latina - BBC News Mundo. [online] </a:t>
            </a:r>
            <a:r>
              <a:rPr lang="es-ES" sz="1200" kern="1200" dirty="0" err="1">
                <a:solidFill>
                  <a:schemeClr val="tx1"/>
                </a:solidFill>
                <a:effectLst/>
                <a:ea typeface="+mn-ea"/>
                <a:cs typeface="+mn-cs"/>
              </a:rPr>
              <a:t>Available</a:t>
            </a:r>
            <a:r>
              <a:rPr lang="es-ES" sz="1200" kern="1200" dirty="0">
                <a:solidFill>
                  <a:schemeClr val="tx1"/>
                </a:solidFill>
                <a:effectLst/>
                <a:ea typeface="+mn-ea"/>
                <a:cs typeface="+mn-cs"/>
              </a:rPr>
              <a:t> at: &lt;https://</a:t>
            </a:r>
            <a:r>
              <a:rPr lang="es-ES" sz="1200" kern="1200" dirty="0" err="1">
                <a:solidFill>
                  <a:schemeClr val="tx1"/>
                </a:solidFill>
                <a:effectLst/>
                <a:ea typeface="+mn-ea"/>
                <a:cs typeface="+mn-cs"/>
              </a:rPr>
              <a:t>www.bbc.com</a:t>
            </a:r>
            <a:r>
              <a:rPr lang="es-ES" sz="1200" kern="1200" dirty="0">
                <a:solidFill>
                  <a:schemeClr val="tx1"/>
                </a:solidFill>
                <a:effectLst/>
                <a:ea typeface="+mn-ea"/>
                <a:cs typeface="+mn-cs"/>
              </a:rPr>
              <a:t>/mundo/noticias-america-latina-50634600&gt;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ea typeface="+mn-ea"/>
                <a:cs typeface="+mn-cs"/>
              </a:rPr>
              <a:t>Alejandra, M., 2021. Los fenómenos climáticos adversos a los que se enfrentará América Latina, según el contundente informe de la ONU - BBC News Mundo. [online] BBC News Mundo. </a:t>
            </a:r>
            <a:r>
              <a:rPr lang="es-ES" sz="1200" kern="1200" dirty="0" err="1">
                <a:solidFill>
                  <a:schemeClr val="tx1"/>
                </a:solidFill>
                <a:effectLst/>
                <a:ea typeface="+mn-ea"/>
                <a:cs typeface="+mn-cs"/>
              </a:rPr>
              <a:t>Available</a:t>
            </a:r>
            <a:r>
              <a:rPr lang="es-ES" sz="1200" kern="1200" dirty="0">
                <a:solidFill>
                  <a:schemeClr val="tx1"/>
                </a:solidFill>
                <a:effectLst/>
                <a:ea typeface="+mn-ea"/>
                <a:cs typeface="+mn-cs"/>
              </a:rPr>
              <a:t> at: &lt;https://</a:t>
            </a:r>
            <a:r>
              <a:rPr lang="es-ES" sz="1200" kern="1200" dirty="0" err="1">
                <a:solidFill>
                  <a:schemeClr val="tx1"/>
                </a:solidFill>
                <a:effectLst/>
                <a:ea typeface="+mn-ea"/>
                <a:cs typeface="+mn-cs"/>
              </a:rPr>
              <a:t>www.bbc.com</a:t>
            </a:r>
            <a:r>
              <a:rPr lang="es-ES" sz="1200" kern="1200" dirty="0">
                <a:solidFill>
                  <a:schemeClr val="tx1"/>
                </a:solidFill>
                <a:effectLst/>
                <a:ea typeface="+mn-ea"/>
                <a:cs typeface="+mn-cs"/>
              </a:rPr>
              <a:t>/mundo/noticias-58191363&gt;</a:t>
            </a:r>
            <a:endParaRPr lang="es-GB"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u="none" strike="noStrike" cap="none" smtClean="0">
                <a:solidFill>
                  <a:schemeClr val="dk1"/>
                </a:solidFill>
                <a:ea typeface="Calibri"/>
                <a:cs typeface="Calibri"/>
                <a:sym typeface="Calibri"/>
              </a:rPr>
              <a:t>55</a:t>
            </a:fld>
            <a:endParaRPr lang="en-GB" sz="120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7134288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[2/2]</a:t>
            </a:r>
          </a:p>
          <a:p>
            <a:endParaRPr lang="es-GB" b="1" dirty="0"/>
          </a:p>
          <a:p>
            <a:r>
              <a:rPr lang="es-GB" b="1" dirty="0"/>
              <a:t>Transcript: </a:t>
            </a:r>
            <a:r>
              <a:rPr lang="es-ES" sz="1200" b="1" dirty="0">
                <a:solidFill>
                  <a:schemeClr val="accent5">
                    <a:lumMod val="50000"/>
                  </a:schemeClr>
                </a:solidFill>
              </a:rPr>
              <a:t>[2/2]</a:t>
            </a:r>
            <a:endParaRPr lang="es-GB" sz="1200" b="1" dirty="0">
              <a:solidFill>
                <a:schemeClr val="accent5">
                  <a:lumMod val="50000"/>
                </a:schemeClr>
              </a:solidFill>
            </a:endParaRPr>
          </a:p>
          <a:p>
            <a:pPr algn="just"/>
            <a:endParaRPr lang="es-GB" sz="1200" dirty="0">
              <a:solidFill>
                <a:schemeClr val="accent5">
                  <a:lumMod val="50000"/>
                </a:schemeClr>
              </a:solidFill>
            </a:endParaRPr>
          </a:p>
          <a:p>
            <a:pPr algn="just"/>
            <a:r>
              <a:rPr lang="es-ES" sz="1200" b="1" dirty="0">
                <a:solidFill>
                  <a:schemeClr val="accent5">
                    <a:lumMod val="50000"/>
                  </a:schemeClr>
                </a:solidFill>
              </a:rPr>
              <a:t>2. Zonas muy secas.</a:t>
            </a:r>
            <a:r>
              <a:rPr lang="es-GB" sz="1200" b="1" dirty="0">
                <a:solidFill>
                  <a:schemeClr val="accent5">
                    <a:lumMod val="50000"/>
                  </a:schemeClr>
                </a:solidFill>
              </a:rPr>
              <a:t> </a:t>
            </a:r>
            <a:r>
              <a:rPr lang="es-ES" sz="1200" dirty="0">
                <a:solidFill>
                  <a:schemeClr val="accent5">
                    <a:lumMod val="50000"/>
                  </a:schemeClr>
                </a:solidFill>
              </a:rPr>
              <a:t>En segundo lugar, en otras zonas de los mismos países los campos no </a:t>
            </a:r>
            <a:r>
              <a:rPr lang="es-ES" sz="1200" b="1" dirty="0">
                <a:solidFill>
                  <a:schemeClr val="accent5">
                    <a:lumMod val="50000"/>
                  </a:schemeClr>
                </a:solidFill>
              </a:rPr>
              <a:t>recibieron </a:t>
            </a:r>
            <a:r>
              <a:rPr lang="es-ES" sz="1200" dirty="0">
                <a:solidFill>
                  <a:schemeClr val="accent5">
                    <a:lumMod val="50000"/>
                  </a:schemeClr>
                </a:solidFill>
              </a:rPr>
              <a:t>suficientes lluvias, un problema para </a:t>
            </a:r>
            <a:r>
              <a:rPr lang="es-ES" sz="1200" b="1" dirty="0">
                <a:solidFill>
                  <a:schemeClr val="accent5">
                    <a:lumMod val="50000"/>
                  </a:schemeClr>
                </a:solidFill>
              </a:rPr>
              <a:t>nuestras </a:t>
            </a:r>
            <a:r>
              <a:rPr lang="es-ES" sz="1200" dirty="0">
                <a:solidFill>
                  <a:schemeClr val="accent5">
                    <a:lumMod val="50000"/>
                  </a:schemeClr>
                </a:solidFill>
              </a:rPr>
              <a:t>frutas y verduras. Además, muchos bosques </a:t>
            </a:r>
            <a:r>
              <a:rPr lang="es-ES" sz="1200" b="1" dirty="0">
                <a:solidFill>
                  <a:schemeClr val="accent5">
                    <a:lumMod val="50000"/>
                  </a:schemeClr>
                </a:solidFill>
              </a:rPr>
              <a:t>desaparecieron</a:t>
            </a:r>
            <a:r>
              <a:rPr lang="es-ES" sz="1200" dirty="0">
                <a:solidFill>
                  <a:schemeClr val="accent5">
                    <a:lumMod val="50000"/>
                  </a:schemeClr>
                </a:solidFill>
              </a:rPr>
              <a:t>.</a:t>
            </a:r>
            <a:endParaRPr lang="es-GB" sz="1200" dirty="0">
              <a:solidFill>
                <a:schemeClr val="accent5">
                  <a:lumMod val="50000"/>
                </a:schemeClr>
              </a:solidFill>
            </a:endParaRPr>
          </a:p>
          <a:p>
            <a:pPr algn="just"/>
            <a:endParaRPr lang="es-ES" sz="1200" dirty="0">
              <a:solidFill>
                <a:schemeClr val="accent5">
                  <a:lumMod val="50000"/>
                </a:schemeClr>
              </a:solidFill>
            </a:endParaRPr>
          </a:p>
          <a:p>
            <a:pPr algn="just"/>
            <a:r>
              <a:rPr lang="es-ES" sz="1200" b="1" dirty="0">
                <a:solidFill>
                  <a:schemeClr val="accent5">
                    <a:lumMod val="50000"/>
                  </a:schemeClr>
                </a:solidFill>
              </a:rPr>
              <a:t>3. Nivel del mar. </a:t>
            </a:r>
            <a:r>
              <a:rPr lang="es-ES" sz="1200" dirty="0">
                <a:solidFill>
                  <a:schemeClr val="accent5">
                    <a:lumMod val="50000"/>
                  </a:schemeClr>
                </a:solidFill>
              </a:rPr>
              <a:t>El calor </a:t>
            </a:r>
            <a:r>
              <a:rPr lang="es-ES" sz="1200" b="1" dirty="0">
                <a:solidFill>
                  <a:schemeClr val="accent5">
                    <a:lumMod val="50000"/>
                  </a:schemeClr>
                </a:solidFill>
              </a:rPr>
              <a:t>cubrió</a:t>
            </a:r>
            <a:r>
              <a:rPr lang="es-ES" sz="1200" dirty="0">
                <a:solidFill>
                  <a:schemeClr val="accent5">
                    <a:lumMod val="50000"/>
                  </a:schemeClr>
                </a:solidFill>
              </a:rPr>
              <a:t> </a:t>
            </a:r>
            <a:r>
              <a:rPr lang="es-ES" sz="1200" b="1" dirty="0">
                <a:solidFill>
                  <a:schemeClr val="accent5">
                    <a:lumMod val="50000"/>
                  </a:schemeClr>
                </a:solidFill>
              </a:rPr>
              <a:t>nuestros</a:t>
            </a:r>
            <a:r>
              <a:rPr lang="es-ES" sz="1200" dirty="0">
                <a:solidFill>
                  <a:schemeClr val="accent5">
                    <a:lumMod val="50000"/>
                  </a:schemeClr>
                </a:solidFill>
              </a:rPr>
              <a:t> polos* y los glaciares* no </a:t>
            </a:r>
            <a:r>
              <a:rPr lang="es-ES" sz="1200" b="1" dirty="0">
                <a:solidFill>
                  <a:schemeClr val="accent5">
                    <a:lumMod val="50000"/>
                  </a:schemeClr>
                </a:solidFill>
              </a:rPr>
              <a:t>sobrevivieron</a:t>
            </a:r>
            <a:r>
              <a:rPr lang="es-ES" sz="1200" dirty="0">
                <a:solidFill>
                  <a:schemeClr val="accent5">
                    <a:lumMod val="50000"/>
                  </a:schemeClr>
                </a:solidFill>
              </a:rPr>
              <a:t>, así que el nivel del mar </a:t>
            </a:r>
            <a:r>
              <a:rPr lang="es-ES" sz="1200" b="1" dirty="0">
                <a:solidFill>
                  <a:schemeClr val="accent5">
                    <a:lumMod val="50000"/>
                  </a:schemeClr>
                </a:solidFill>
              </a:rPr>
              <a:t>subió</a:t>
            </a:r>
            <a:r>
              <a:rPr lang="es-ES" sz="1200" dirty="0">
                <a:solidFill>
                  <a:schemeClr val="accent5">
                    <a:lumMod val="50000"/>
                  </a:schemeClr>
                </a:solidFill>
              </a:rPr>
              <a:t>.</a:t>
            </a:r>
          </a:p>
          <a:p>
            <a:pPr algn="just"/>
            <a:endParaRPr lang="es-ES" sz="1200" dirty="0">
              <a:solidFill>
                <a:schemeClr val="accent5">
                  <a:lumMod val="50000"/>
                </a:schemeClr>
              </a:solidFill>
            </a:endParaRPr>
          </a:p>
          <a:p>
            <a:pPr algn="just"/>
            <a:r>
              <a:rPr lang="es-ES" sz="1200" b="1" dirty="0">
                <a:solidFill>
                  <a:schemeClr val="accent5">
                    <a:lumMod val="50000"/>
                  </a:schemeClr>
                </a:solidFill>
              </a:rPr>
              <a:t>4. Vientos fuertes. </a:t>
            </a:r>
            <a:r>
              <a:rPr lang="es-ES" sz="1200" dirty="0">
                <a:solidFill>
                  <a:schemeClr val="accent5">
                    <a:lumMod val="50000"/>
                  </a:schemeClr>
                </a:solidFill>
              </a:rPr>
              <a:t>Los cambios en el clima </a:t>
            </a:r>
            <a:r>
              <a:rPr lang="es-ES" sz="1200" b="1" dirty="0">
                <a:solidFill>
                  <a:schemeClr val="accent5">
                    <a:lumMod val="50000"/>
                  </a:schemeClr>
                </a:solidFill>
              </a:rPr>
              <a:t>promovieron</a:t>
            </a:r>
            <a:r>
              <a:rPr lang="es-ES" sz="1200" dirty="0">
                <a:solidFill>
                  <a:schemeClr val="accent5">
                    <a:lumMod val="50000"/>
                  </a:schemeClr>
                </a:solidFill>
              </a:rPr>
              <a:t> vientos más fuertes y muchas personas </a:t>
            </a:r>
            <a:r>
              <a:rPr lang="es-ES" sz="1200" b="1" dirty="0">
                <a:solidFill>
                  <a:schemeClr val="accent5">
                    <a:lumMod val="50000"/>
                  </a:schemeClr>
                </a:solidFill>
              </a:rPr>
              <a:t>perdieron</a:t>
            </a:r>
            <a:r>
              <a:rPr lang="es-ES" sz="1200" dirty="0">
                <a:solidFill>
                  <a:schemeClr val="accent5">
                    <a:lumMod val="50000"/>
                  </a:schemeClr>
                </a:solidFill>
              </a:rPr>
              <a:t> todo, especialmente en la costa.</a:t>
            </a:r>
          </a:p>
          <a:p>
            <a:pPr algn="just"/>
            <a:endParaRPr lang="es-ES" sz="1200" dirty="0">
              <a:solidFill>
                <a:schemeClr val="accent5">
                  <a:lumMod val="50000"/>
                </a:schemeClr>
              </a:solidFill>
            </a:endParaRPr>
          </a:p>
          <a:p>
            <a:pPr algn="just"/>
            <a:r>
              <a:rPr lang="es-ES" sz="1200" dirty="0">
                <a:solidFill>
                  <a:schemeClr val="accent5">
                    <a:lumMod val="50000"/>
                  </a:schemeClr>
                </a:solidFill>
              </a:rPr>
              <a:t>Es esencial proteger el medioambiente para evitar estos daños. Cuidar la naturaleza es importante para </a:t>
            </a:r>
            <a:r>
              <a:rPr lang="es-ES" sz="1200" b="1" dirty="0">
                <a:solidFill>
                  <a:schemeClr val="accent5">
                    <a:lumMod val="50000"/>
                  </a:schemeClr>
                </a:solidFill>
              </a:rPr>
              <a:t>nuestra</a:t>
            </a:r>
            <a:r>
              <a:rPr lang="es-ES" sz="1200" dirty="0">
                <a:solidFill>
                  <a:schemeClr val="accent5">
                    <a:lumMod val="50000"/>
                  </a:schemeClr>
                </a:solidFill>
              </a:rPr>
              <a:t> vida y para </a:t>
            </a:r>
            <a:r>
              <a:rPr lang="es-ES" sz="1200" b="1" dirty="0">
                <a:solidFill>
                  <a:schemeClr val="accent5">
                    <a:lumMod val="50000"/>
                  </a:schemeClr>
                </a:solidFill>
              </a:rPr>
              <a:t>nuestro</a:t>
            </a:r>
            <a:r>
              <a:rPr lang="es-ES" sz="1200" dirty="0">
                <a:solidFill>
                  <a:schemeClr val="accent5">
                    <a:lumMod val="50000"/>
                  </a:schemeClr>
                </a:solidFill>
              </a:rPr>
              <a:t> futuro en el planeta.</a:t>
            </a:r>
          </a:p>
          <a:p>
            <a:endParaRPr lang="es-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a:t>
            </a:r>
            <a:r>
              <a:rPr lang="en-GB" b="1" baseline="0" dirty="0"/>
              <a:t> cognates:</a:t>
            </a:r>
          </a:p>
          <a:p>
            <a:r>
              <a:rPr lang="es-GB" b="0" dirty="0"/>
              <a:t>polo [3886]; glaciar [&lt;5000]</a:t>
            </a:r>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u="none" strike="noStrike" cap="none" smtClean="0">
                <a:solidFill>
                  <a:schemeClr val="dk1"/>
                </a:solidFill>
                <a:ea typeface="Calibri"/>
                <a:cs typeface="Calibri"/>
                <a:sym typeface="Calibri"/>
              </a:rPr>
              <a:t>56</a:t>
            </a:fld>
            <a:endParaRPr lang="en-GB" sz="120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1014686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9.2.1.6</a:t>
            </a:r>
          </a:p>
          <a:p>
            <a:r>
              <a:rPr lang="en-GB" b="1" dirty="0"/>
              <a:t>Narration</a:t>
            </a:r>
            <a:r>
              <a:rPr lang="en-GB" b="1" baseline="0" dirty="0"/>
              <a:t> activity [1/2]</a:t>
            </a:r>
          </a:p>
          <a:p>
            <a:endParaRPr lang="en-GB" b="1" baseline="0" dirty="0"/>
          </a:p>
          <a:p>
            <a:r>
              <a:rPr lang="en-GB" b="1" baseline="0" dirty="0"/>
              <a:t>Timing: </a:t>
            </a:r>
            <a:r>
              <a:rPr lang="en-GB" b="0" baseline="0" dirty="0"/>
              <a:t>10 minutes</a:t>
            </a:r>
            <a:endParaRPr lang="en-GB" b="0" dirty="0"/>
          </a:p>
          <a:p>
            <a:endParaRPr lang="en-GB" b="1" dirty="0"/>
          </a:p>
          <a:p>
            <a:r>
              <a:rPr lang="en-GB" b="1" dirty="0"/>
              <a:t>Aims: </a:t>
            </a:r>
          </a:p>
          <a:p>
            <a:pPr marL="285750" indent="-285750">
              <a:buAutoNum type="romanLcParenR"/>
            </a:pPr>
            <a:r>
              <a:rPr lang="en-GB" dirty="0"/>
              <a:t>to practise the</a:t>
            </a:r>
            <a:r>
              <a:rPr lang="en-GB" baseline="0" dirty="0"/>
              <a:t> use of –</a:t>
            </a:r>
            <a:r>
              <a:rPr lang="en-GB" baseline="0" dirty="0" err="1"/>
              <a:t>aron</a:t>
            </a:r>
            <a:r>
              <a:rPr lang="en-GB" baseline="0" dirty="0"/>
              <a:t> and –</a:t>
            </a:r>
            <a:r>
              <a:rPr lang="en-GB" baseline="0" dirty="0" err="1"/>
              <a:t>amos</a:t>
            </a:r>
            <a:r>
              <a:rPr lang="en-GB" baseline="0" dirty="0"/>
              <a:t> (</a:t>
            </a:r>
            <a:r>
              <a:rPr lang="en-GB" baseline="0" dirty="0" err="1"/>
              <a:t>preterite</a:t>
            </a:r>
            <a:r>
              <a:rPr lang="en-GB" baseline="0" dirty="0"/>
              <a:t>) in oral production.</a:t>
            </a:r>
          </a:p>
          <a:p>
            <a:pPr marL="285750" indent="-285750">
              <a:buAutoNum type="romanLcParenR"/>
            </a:pPr>
            <a:r>
              <a:rPr lang="en-GB" baseline="0" dirty="0"/>
              <a:t>to give students the opportunity to also use ‘</a:t>
            </a:r>
            <a:r>
              <a:rPr lang="en-GB" baseline="0" dirty="0" err="1"/>
              <a:t>nuestro</a:t>
            </a:r>
            <a:r>
              <a:rPr lang="en-GB" baseline="0" dirty="0"/>
              <a:t>/a/</a:t>
            </a:r>
            <a:r>
              <a:rPr lang="en-GB" baseline="0" dirty="0" err="1"/>
              <a:t>os</a:t>
            </a:r>
            <a:r>
              <a:rPr lang="en-GB" baseline="0" dirty="0"/>
              <a:t>/as’ in oral production (secondary aim)</a:t>
            </a:r>
          </a:p>
          <a:p>
            <a:pPr marL="285750" indent="-285750">
              <a:buAutoNum type="romanLcParenR"/>
            </a:pPr>
            <a:r>
              <a:rPr lang="en-GB" baseline="0" dirty="0"/>
              <a:t>to use the language in a slightly freer, more creative way.</a:t>
            </a:r>
          </a:p>
          <a:p>
            <a:endParaRPr lang="en-GB" baseline="0" dirty="0"/>
          </a:p>
          <a:p>
            <a:r>
              <a:rPr lang="en-GB" b="1" baseline="0" dirty="0"/>
              <a:t>Procedure:</a:t>
            </a:r>
          </a:p>
          <a:p>
            <a:pPr marL="228600" indent="-228600">
              <a:buAutoNum type="arabicPeriod"/>
            </a:pPr>
            <a:r>
              <a:rPr lang="en-GB" baseline="0" dirty="0"/>
              <a:t>Student A writes down the letters a-h in any preferred order without showing these to his/her partner. The order could be quite imaginative and doesn’t necessarily need to be based on what seems most likely.</a:t>
            </a:r>
          </a:p>
          <a:p>
            <a:pPr marL="228600" indent="-228600">
              <a:buAutoNum type="arabicPeriod"/>
            </a:pPr>
            <a:r>
              <a:rPr lang="en-GB" baseline="0" dirty="0"/>
              <a:t>Student A then reads out the eight activities in Spanish in this same order. </a:t>
            </a:r>
          </a:p>
          <a:p>
            <a:pPr marL="228600" indent="-228600">
              <a:buAutoNum type="arabicPeriod"/>
            </a:pPr>
            <a:r>
              <a:rPr lang="en-GB" baseline="0" dirty="0"/>
              <a:t>Student B listens and writes the number of the card that matches what the partner says for each of the eight utterances (e.g., 1=f, 2=e, etc.)</a:t>
            </a:r>
          </a:p>
          <a:p>
            <a:pPr marL="228600" indent="-228600">
              <a:buAutoNum type="arabicPeriod"/>
            </a:pPr>
            <a:r>
              <a:rPr lang="en-GB" baseline="0" dirty="0"/>
              <a:t>The two students then compare answers to check that student B correctly understood the sequence of events.</a:t>
            </a:r>
          </a:p>
          <a:p>
            <a:pPr marL="228600" indent="-228600">
              <a:buAutoNum type="arabicPeriod"/>
            </a:pPr>
            <a:r>
              <a:rPr lang="en-GB" baseline="0" dirty="0"/>
              <a:t>Students swap roles. Student B does the same, but this time describes the students’ activities during the festival.</a:t>
            </a:r>
          </a:p>
          <a:p>
            <a:pPr marL="228600" indent="-228600">
              <a:buAutoNum type="arabicPeriod"/>
            </a:pPr>
            <a:r>
              <a:rPr lang="en-GB" baseline="0" dirty="0"/>
              <a:t>In giving feedback, it may be useful to refer to the accuracy of ‘</a:t>
            </a:r>
            <a:r>
              <a:rPr lang="en-GB" baseline="0" dirty="0" err="1"/>
              <a:t>nuestro</a:t>
            </a:r>
            <a:r>
              <a:rPr lang="en-GB" baseline="0" dirty="0"/>
              <a:t>/a/</a:t>
            </a:r>
            <a:r>
              <a:rPr lang="en-GB" baseline="0" dirty="0" err="1"/>
              <a:t>os</a:t>
            </a:r>
            <a:r>
              <a:rPr lang="en-GB" baseline="0" dirty="0"/>
              <a:t>/as’, though this is a secondary aim of the activity and students may still successfully communicate meaning even if there are mistakes in the adjectival agreement.</a:t>
            </a:r>
          </a:p>
          <a:p>
            <a:pPr marL="228600" indent="-228600">
              <a:buAutoNum type="arabicPeriod"/>
            </a:pPr>
            <a:endParaRPr lang="en-GB" baseline="0" dirty="0"/>
          </a:p>
          <a:p>
            <a:pPr marL="0" indent="0">
              <a:buNone/>
            </a:pPr>
            <a:r>
              <a:rPr lang="en-GB" b="1" baseline="0" dirty="0"/>
              <a:t>Notes: </a:t>
            </a:r>
            <a:r>
              <a:rPr lang="en-GB" b="0" baseline="0" dirty="0"/>
              <a:t>should teachers wish to further increase the level of difficulty for a higher-ability group, the listener could be required to listen and take notes, rather than look at the options on the board.</a:t>
            </a:r>
          </a:p>
          <a:p>
            <a:pPr marL="0" indent="0">
              <a:buNone/>
            </a:pPr>
            <a:r>
              <a:rPr lang="en-GB" b="0" baseline="0" dirty="0"/>
              <a:t>Glosses are provided for previously untaught words on the prompt cards themselves (e.g. menu, </a:t>
            </a:r>
            <a:r>
              <a:rPr lang="en-GB" b="0" baseline="0" dirty="0" err="1"/>
              <a:t>tailandés</a:t>
            </a:r>
            <a:r>
              <a:rPr lang="en-GB" b="0" baseline="0" dirty="0"/>
              <a:t>).</a:t>
            </a:r>
          </a:p>
          <a:p>
            <a:pPr marL="0" indent="0">
              <a:buNone/>
            </a:pPr>
            <a:endParaRPr lang="en-GB" b="0" baseline="0" dirty="0"/>
          </a:p>
          <a:p>
            <a:pPr marL="0" indent="0">
              <a:buNone/>
            </a:pPr>
            <a:r>
              <a:rPr lang="en-GB" b="1" baseline="0" dirty="0"/>
              <a:t>Frequency of unknown words:</a:t>
            </a:r>
          </a:p>
          <a:p>
            <a:pPr marL="0" indent="0">
              <a:buNone/>
            </a:pPr>
            <a:r>
              <a:rPr lang="en-GB" baseline="0" dirty="0" err="1"/>
              <a:t>orden</a:t>
            </a:r>
            <a:r>
              <a:rPr lang="en-GB" baseline="0" dirty="0"/>
              <a:t> [421]; </a:t>
            </a:r>
            <a:r>
              <a:rPr lang="en-GB" baseline="0" dirty="0" err="1"/>
              <a:t>menú</a:t>
            </a:r>
            <a:r>
              <a:rPr lang="en-GB" baseline="0" dirty="0"/>
              <a:t> [4112]; </a:t>
            </a:r>
            <a:r>
              <a:rPr lang="en-GB" baseline="0" dirty="0" err="1"/>
              <a:t>baile</a:t>
            </a:r>
            <a:r>
              <a:rPr lang="en-GB" baseline="0" dirty="0"/>
              <a:t> [2040]; </a:t>
            </a:r>
            <a:r>
              <a:rPr lang="en-GB" b="0" baseline="0" dirty="0" err="1"/>
              <a:t>té</a:t>
            </a:r>
            <a:r>
              <a:rPr lang="en-GB" b="0" baseline="0" dirty="0"/>
              <a:t> [2552]; </a:t>
            </a:r>
            <a:r>
              <a:rPr lang="en-GB" b="0" baseline="0" dirty="0" err="1"/>
              <a:t>tailandés</a:t>
            </a:r>
            <a:r>
              <a:rPr lang="en-GB" b="0" baseline="0" dirty="0"/>
              <a:t> [&gt;5000]; </a:t>
            </a:r>
            <a:r>
              <a:rPr lang="en-GB" b="0" baseline="0" dirty="0" err="1"/>
              <a:t>información</a:t>
            </a:r>
            <a:r>
              <a:rPr lang="en-GB" b="0" baseline="0" dirty="0"/>
              <a:t> [326]; </a:t>
            </a:r>
            <a:r>
              <a:rPr lang="en-GB" baseline="0" dirty="0"/>
              <a:t>salon [1722]</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190673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876711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a:t>
            </a:r>
            <a:r>
              <a:rPr lang="en-GB" b="1" baseline="0" dirty="0"/>
              <a:t> NOT DISPLAY DURING ACTIVITY</a:t>
            </a:r>
            <a:endParaRPr lang="en-GB" b="1" dirty="0"/>
          </a:p>
          <a:p>
            <a:r>
              <a:rPr lang="en-GB" b="1" dirty="0"/>
              <a:t>Slide with Spanish translations of the Person A’s English prompts.</a:t>
            </a:r>
            <a:r>
              <a:rPr lang="en-GB" b="1" baseline="0" dirty="0"/>
              <a:t> This can be used to give feedback after the activity.</a:t>
            </a:r>
            <a:endParaRPr lang="en-GB" b="1" dirty="0"/>
          </a:p>
        </p:txBody>
      </p:sp>
      <p:sp>
        <p:nvSpPr>
          <p:cNvPr id="4" name="Slide Number Placeholder 3"/>
          <p:cNvSpPr>
            <a:spLocks noGrp="1"/>
          </p:cNvSpPr>
          <p:nvPr>
            <p:ph type="sldNum" sz="quarter" idx="10"/>
          </p:nvPr>
        </p:nvSpPr>
        <p:spPr/>
        <p:txBody>
          <a:bodyPr/>
          <a:lstStyle/>
          <a:p>
            <a:fld id="{6D5A7CE6-FC2E-5844-8E3C-E71D91EF3FB1}" type="slidenum">
              <a:rPr lang="en-US" smtClean="0"/>
              <a:t>59</a:t>
            </a:fld>
            <a:endParaRPr lang="en-US"/>
          </a:p>
        </p:txBody>
      </p:sp>
    </p:spTree>
    <p:extLst>
      <p:ext uri="{BB962C8B-B14F-4D97-AF65-F5344CB8AC3E}">
        <p14:creationId xmlns:p14="http://schemas.microsoft.com/office/powerpoint/2010/main" val="4116530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baseline="0" dirty="0"/>
              <a:t>ANSWER SLIDE FOR SPEAKING / LISTENING ACTIVITY</a:t>
            </a:r>
          </a:p>
          <a:p>
            <a:r>
              <a:rPr lang="en-GB" sz="1200" b="0" baseline="0" dirty="0"/>
              <a:t>Do not show during the exercise.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116395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DO</a:t>
            </a:r>
            <a:r>
              <a:rPr lang="en-GB" b="1" baseline="0"/>
              <a:t> NOT DISPLAY DURING ACTIVITY</a:t>
            </a:r>
            <a:endParaRPr lang="en-GB" b="1"/>
          </a:p>
          <a:p>
            <a:r>
              <a:rPr lang="en-GB" b="1"/>
              <a:t>Slide with Spanish translations of the Person B’s English prompts.</a:t>
            </a:r>
            <a:r>
              <a:rPr lang="en-GB" b="1" baseline="0"/>
              <a:t> This can be used to give feedback after the activity.</a:t>
            </a:r>
            <a:endParaRPr lang="en-GB" b="1"/>
          </a:p>
        </p:txBody>
      </p:sp>
      <p:sp>
        <p:nvSpPr>
          <p:cNvPr id="4" name="Slide Number Placeholder 3"/>
          <p:cNvSpPr>
            <a:spLocks noGrp="1"/>
          </p:cNvSpPr>
          <p:nvPr>
            <p:ph type="sldNum" sz="quarter" idx="10"/>
          </p:nvPr>
        </p:nvSpPr>
        <p:spPr/>
        <p:txBody>
          <a:bodyPr/>
          <a:lstStyle/>
          <a:p>
            <a:fld id="{6D5A7CE6-FC2E-5844-8E3C-E71D91EF3FB1}" type="slidenum">
              <a:rPr lang="en-US" smtClean="0"/>
              <a:t>60</a:t>
            </a:fld>
            <a:endParaRPr lang="en-US"/>
          </a:p>
        </p:txBody>
      </p:sp>
    </p:spTree>
    <p:extLst>
      <p:ext uri="{BB962C8B-B14F-4D97-AF65-F5344CB8AC3E}">
        <p14:creationId xmlns:p14="http://schemas.microsoft.com/office/powerpoint/2010/main" val="23696527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9.2.2.1</a:t>
            </a:r>
          </a:p>
          <a:p>
            <a:r>
              <a:rPr lang="en-GB" b="1" dirty="0"/>
              <a:t>Timing</a:t>
            </a:r>
            <a:r>
              <a:rPr lang="en-GB" dirty="0"/>
              <a:t>: 10</a:t>
            </a:r>
            <a:r>
              <a:rPr lang="en-GB" baseline="0" dirty="0"/>
              <a:t> minutes</a:t>
            </a:r>
            <a:endParaRPr lang="en-GB" dirty="0"/>
          </a:p>
          <a:p>
            <a:endParaRPr lang="en-GB" dirty="0"/>
          </a:p>
          <a:p>
            <a:r>
              <a:rPr lang="en-US" b="1" dirty="0"/>
              <a:t>Aims: </a:t>
            </a:r>
          </a:p>
          <a:p>
            <a:r>
              <a:rPr lang="en-GB" b="0" noProof="0" dirty="0"/>
              <a:t>t</a:t>
            </a:r>
            <a:r>
              <a:rPr lang="en-GB" noProof="0" dirty="0"/>
              <a:t>o connect ‘</a:t>
            </a:r>
            <a:r>
              <a:rPr lang="en-GB" noProof="0" dirty="0" err="1"/>
              <a:t>tienes</a:t>
            </a:r>
            <a:r>
              <a:rPr lang="en-GB" noProof="0" dirty="0"/>
              <a:t> que’ and ‘</a:t>
            </a:r>
            <a:r>
              <a:rPr lang="en-GB" noProof="0" dirty="0" err="1"/>
              <a:t>tiene</a:t>
            </a:r>
            <a:r>
              <a:rPr lang="en-GB" noProof="0" dirty="0"/>
              <a:t> que’ with the correct subject.</a:t>
            </a:r>
          </a:p>
          <a:p>
            <a:r>
              <a:rPr lang="en-GB" noProof="0" dirty="0"/>
              <a:t>to practise gender agreement between ‘</a:t>
            </a:r>
            <a:r>
              <a:rPr lang="en-GB" noProof="0" dirty="0" err="1"/>
              <a:t>este</a:t>
            </a:r>
            <a:r>
              <a:rPr lang="en-GB" noProof="0" dirty="0"/>
              <a:t>/</a:t>
            </a:r>
            <a:r>
              <a:rPr lang="en-GB" noProof="0" dirty="0" err="1"/>
              <a:t>esta</a:t>
            </a:r>
            <a:r>
              <a:rPr lang="en-GB" noProof="0" dirty="0"/>
              <a:t>’ and the noun.</a:t>
            </a:r>
          </a:p>
          <a:p>
            <a:endParaRPr lang="en-GB" b="1" baseline="0" dirty="0"/>
          </a:p>
          <a:p>
            <a:pPr marL="0" indent="0">
              <a:buFontTx/>
              <a:buNone/>
            </a:pPr>
            <a:r>
              <a:rPr lang="en-GB" b="1" baseline="0" dirty="0"/>
              <a:t>Procedure: </a:t>
            </a:r>
          </a:p>
          <a:p>
            <a:pPr marL="228600" indent="-228600">
              <a:buFontTx/>
              <a:buAutoNum type="arabicPeriod"/>
            </a:pPr>
            <a:r>
              <a:rPr lang="en-GB" baseline="0" dirty="0"/>
              <a:t>Person A uses their cards ask the English questions in Spanish.</a:t>
            </a:r>
          </a:p>
          <a:p>
            <a:pPr marL="228600" indent="-228600">
              <a:buFontTx/>
              <a:buAutoNum type="arabicPeriod"/>
            </a:pPr>
            <a:r>
              <a:rPr lang="en-GB" baseline="0" dirty="0"/>
              <a:t>Student B listens gives the correct answer in Spanish, depending on the verb form they hear.</a:t>
            </a:r>
          </a:p>
          <a:p>
            <a:pPr marL="228600" indent="-228600">
              <a:buFontTx/>
              <a:buAutoNum type="arabicPeriod"/>
            </a:pPr>
            <a:r>
              <a:rPr lang="en-GB" baseline="0" dirty="0"/>
              <a:t>Then, students swap roles.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689630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sz="1200" kern="1200" dirty="0">
                <a:solidFill>
                  <a:schemeClr val="tx1"/>
                </a:solidFill>
                <a:effectLst/>
                <a:ea typeface="+mn-ea"/>
                <a:cs typeface="+mn-cs"/>
              </a:rPr>
              <a:t>Target questions for Person A to produce based on the prompt cards:</a:t>
            </a:r>
            <a:endParaRPr lang="es-GB" b="1" dirty="0">
              <a:effectLst/>
            </a:endParaRPr>
          </a:p>
          <a:p>
            <a:pPr marL="228600" indent="-228600">
              <a:buAutoNum type="arabicPeriod"/>
            </a:pPr>
            <a:r>
              <a:rPr lang="en-GB" b="0" baseline="0" dirty="0"/>
              <a:t>¿Tiene que </a:t>
            </a:r>
            <a:r>
              <a:rPr lang="en-GB" b="0" baseline="0" dirty="0" err="1"/>
              <a:t>tratar</a:t>
            </a:r>
            <a:r>
              <a:rPr lang="en-GB" b="0" baseline="0" dirty="0"/>
              <a:t> </a:t>
            </a:r>
            <a:r>
              <a:rPr lang="en-GB" b="0" baseline="0" dirty="0" err="1"/>
              <a:t>este</a:t>
            </a:r>
            <a:r>
              <a:rPr lang="en-GB" b="0" baseline="0" dirty="0"/>
              <a:t> </a:t>
            </a:r>
            <a:r>
              <a:rPr lang="en-GB" b="0" baseline="0" dirty="0" err="1"/>
              <a:t>tema</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considerar</a:t>
            </a:r>
            <a:r>
              <a:rPr lang="en-GB" b="0" baseline="0" dirty="0"/>
              <a:t> </a:t>
            </a:r>
            <a:r>
              <a:rPr lang="en-GB" b="0" baseline="0" dirty="0" err="1"/>
              <a:t>esta</a:t>
            </a:r>
            <a:r>
              <a:rPr lang="en-GB" b="0" baseline="0" dirty="0"/>
              <a:t> idea?</a:t>
            </a:r>
          </a:p>
          <a:p>
            <a:pPr marL="228600" indent="-228600">
              <a:buAutoNum type="arabicPeriod"/>
            </a:pPr>
            <a:r>
              <a:rPr lang="en-GB" b="0" baseline="0" dirty="0"/>
              <a:t>¿Tiene que </a:t>
            </a:r>
            <a:r>
              <a:rPr lang="en-GB" b="0" baseline="0" dirty="0" err="1"/>
              <a:t>relizar</a:t>
            </a:r>
            <a:r>
              <a:rPr lang="en-GB" b="0" baseline="0" dirty="0"/>
              <a:t> </a:t>
            </a:r>
            <a:r>
              <a:rPr lang="en-GB" b="0" baseline="0" dirty="0" err="1"/>
              <a:t>esta</a:t>
            </a:r>
            <a:r>
              <a:rPr lang="en-GB" b="0" baseline="0" dirty="0"/>
              <a:t> </a:t>
            </a:r>
            <a:r>
              <a:rPr lang="en-GB" b="0" baseline="0" dirty="0" err="1"/>
              <a:t>escena</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incluir</a:t>
            </a:r>
            <a:r>
              <a:rPr lang="en-GB" b="0" baseline="0" dirty="0"/>
              <a:t> </a:t>
            </a:r>
            <a:r>
              <a:rPr lang="en-GB" b="0" baseline="0" dirty="0" err="1"/>
              <a:t>esta</a:t>
            </a:r>
            <a:r>
              <a:rPr lang="en-GB" b="0" baseline="0" dirty="0"/>
              <a:t> </a:t>
            </a:r>
            <a:r>
              <a:rPr lang="en-GB" b="0" baseline="0" dirty="0" err="1"/>
              <a:t>historia</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conseguir</a:t>
            </a:r>
            <a:r>
              <a:rPr lang="en-GB" b="0" baseline="0" dirty="0"/>
              <a:t> </a:t>
            </a:r>
            <a:r>
              <a:rPr lang="en-GB" b="0" baseline="0" dirty="0" err="1"/>
              <a:t>esta</a:t>
            </a:r>
            <a:r>
              <a:rPr lang="en-GB" b="0" baseline="0" dirty="0"/>
              <a:t> </a:t>
            </a:r>
            <a:r>
              <a:rPr lang="en-GB" b="0" baseline="0" dirty="0" err="1"/>
              <a:t>cámara</a:t>
            </a:r>
            <a:r>
              <a:rPr lang="en-GB" b="0" baseline="0" dirty="0"/>
              <a:t>?</a:t>
            </a:r>
          </a:p>
          <a:p>
            <a:pPr marL="228600" indent="-228600">
              <a:buAutoNum type="arabicPeriod"/>
            </a:pPr>
            <a:r>
              <a:rPr lang="en-GB" b="0" baseline="0" dirty="0"/>
              <a:t>¿Tiene que </a:t>
            </a:r>
            <a:r>
              <a:rPr lang="en-GB" b="0" baseline="0" dirty="0" err="1"/>
              <a:t>escapar</a:t>
            </a:r>
            <a:r>
              <a:rPr lang="en-GB" b="0" baseline="0" dirty="0"/>
              <a:t> de </a:t>
            </a:r>
            <a:r>
              <a:rPr lang="en-GB" b="0" baseline="0" dirty="0" err="1"/>
              <a:t>este</a:t>
            </a:r>
            <a:r>
              <a:rPr lang="en-GB" b="0" baseline="0" dirty="0"/>
              <a:t> </a:t>
            </a:r>
            <a:r>
              <a:rPr lang="en-GB" b="0" baseline="0" dirty="0" err="1"/>
              <a:t>edificio</a:t>
            </a:r>
            <a:r>
              <a:rPr lang="en-GB" b="0" baseline="0" dirty="0"/>
              <a:t>?</a:t>
            </a:r>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356199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sz="1200" kern="1200" dirty="0">
                <a:solidFill>
                  <a:schemeClr val="tx1"/>
                </a:solidFill>
                <a:effectLst/>
                <a:ea typeface="+mn-ea"/>
                <a:cs typeface="+mn-cs"/>
              </a:rPr>
              <a:t>Target questions for Person B to produce based on the prompt cards:</a:t>
            </a:r>
            <a:endParaRPr lang="es-GB" b="1" dirty="0">
              <a:effectLst/>
            </a:endParaRPr>
          </a:p>
          <a:p>
            <a:pPr marL="228600" indent="-228600">
              <a:buAutoNum type="arabicPeriod"/>
            </a:pPr>
            <a:r>
              <a:rPr lang="en-GB" b="0" baseline="0" dirty="0"/>
              <a:t>¿Tiene que </a:t>
            </a:r>
            <a:r>
              <a:rPr lang="en-GB" b="0" baseline="0" dirty="0" err="1"/>
              <a:t>realizar</a:t>
            </a:r>
            <a:r>
              <a:rPr lang="en-GB" b="0" baseline="0" dirty="0"/>
              <a:t> </a:t>
            </a:r>
            <a:r>
              <a:rPr lang="en-GB" b="0" baseline="0" dirty="0" err="1"/>
              <a:t>esta</a:t>
            </a:r>
            <a:r>
              <a:rPr lang="en-GB" b="0" baseline="0" dirty="0"/>
              <a:t> </a:t>
            </a:r>
            <a:r>
              <a:rPr lang="en-GB" b="0" baseline="0" dirty="0" err="1"/>
              <a:t>acción</a:t>
            </a:r>
            <a:r>
              <a:rPr lang="en-GB" b="0" baseline="0" dirty="0"/>
              <a:t>?</a:t>
            </a:r>
          </a:p>
          <a:p>
            <a:pPr marL="228600" indent="-228600">
              <a:buAutoNum type="arabicPeriod"/>
            </a:pPr>
            <a:r>
              <a:rPr lang="en-GB" b="0" baseline="0" dirty="0"/>
              <a:t>¿Tiene que </a:t>
            </a:r>
            <a:r>
              <a:rPr lang="en-GB" b="0" baseline="0" dirty="0" err="1"/>
              <a:t>incluir</a:t>
            </a:r>
            <a:r>
              <a:rPr lang="en-GB" b="0" baseline="0" dirty="0"/>
              <a:t> a </a:t>
            </a:r>
            <a:r>
              <a:rPr lang="en-GB" b="0" baseline="0" dirty="0" err="1"/>
              <a:t>esta</a:t>
            </a:r>
            <a:r>
              <a:rPr lang="en-GB" b="0" baseline="0" dirty="0"/>
              <a:t> </a:t>
            </a:r>
            <a:r>
              <a:rPr lang="en-GB" b="0" baseline="0" dirty="0" err="1"/>
              <a:t>actriz</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tratar</a:t>
            </a:r>
            <a:r>
              <a:rPr lang="en-GB" b="0" baseline="0" dirty="0"/>
              <a:t> </a:t>
            </a:r>
            <a:r>
              <a:rPr lang="en-GB" b="0" baseline="0" dirty="0" err="1"/>
              <a:t>esta</a:t>
            </a:r>
            <a:r>
              <a:rPr lang="en-GB" b="0" baseline="0" dirty="0"/>
              <a:t> idea?</a:t>
            </a:r>
          </a:p>
          <a:p>
            <a:pPr marL="228600" indent="-228600">
              <a:buAutoNum type="arabicPeriod"/>
            </a:pPr>
            <a:r>
              <a:rPr lang="en-GB" b="0" baseline="0" dirty="0"/>
              <a:t>¿Tiene que </a:t>
            </a:r>
            <a:r>
              <a:rPr lang="en-GB" b="0" baseline="0" dirty="0" err="1"/>
              <a:t>conseguir</a:t>
            </a:r>
            <a:r>
              <a:rPr lang="en-GB" b="0" baseline="0" dirty="0"/>
              <a:t> </a:t>
            </a:r>
            <a:r>
              <a:rPr lang="en-GB" b="0" baseline="0" dirty="0" err="1"/>
              <a:t>este</a:t>
            </a:r>
            <a:r>
              <a:rPr lang="en-GB" b="0" baseline="0" dirty="0"/>
              <a:t> </a:t>
            </a:r>
            <a:r>
              <a:rPr lang="en-GB" b="0" baseline="0" dirty="0" err="1"/>
              <a:t>plano</a:t>
            </a:r>
            <a:r>
              <a:rPr lang="en-GB" b="0" baseline="0" dirty="0"/>
              <a:t>?</a:t>
            </a:r>
          </a:p>
          <a:p>
            <a:pPr marL="228600" indent="-228600">
              <a:buAutoNum type="arabicPeriod"/>
            </a:pPr>
            <a:r>
              <a:rPr lang="en-GB" b="0" baseline="0" dirty="0"/>
              <a:t>¿</a:t>
            </a:r>
            <a:r>
              <a:rPr lang="en-GB" b="0" baseline="0" dirty="0" err="1"/>
              <a:t>Tienes</a:t>
            </a:r>
            <a:r>
              <a:rPr lang="en-GB" b="0" baseline="0" dirty="0"/>
              <a:t> que leer </a:t>
            </a:r>
            <a:r>
              <a:rPr lang="en-GB" b="0" baseline="0" dirty="0" err="1"/>
              <a:t>esta</a:t>
            </a:r>
            <a:r>
              <a:rPr lang="en-GB" b="0" baseline="0" dirty="0"/>
              <a:t> </a:t>
            </a:r>
            <a:r>
              <a:rPr lang="en-GB" b="0" baseline="0" dirty="0" err="1"/>
              <a:t>instrucción</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considerar</a:t>
            </a:r>
            <a:r>
              <a:rPr lang="en-GB" b="0" baseline="0" dirty="0"/>
              <a:t> </a:t>
            </a:r>
            <a:r>
              <a:rPr lang="en-GB" b="0" baseline="0" dirty="0" err="1"/>
              <a:t>este</a:t>
            </a:r>
            <a:r>
              <a:rPr lang="en-GB" b="0" baseline="0" dirty="0"/>
              <a:t> </a:t>
            </a:r>
            <a:r>
              <a:rPr lang="en-GB" b="0" baseline="0" dirty="0" err="1"/>
              <a:t>protagonista</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45892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DISPLAY DURING FEEDBACK</a:t>
            </a:r>
          </a:p>
          <a:p>
            <a:r>
              <a:rPr lang="en-GB" b="0" dirty="0"/>
              <a:t>See accompanying Word doc for printable version.</a:t>
            </a:r>
          </a:p>
          <a:p>
            <a:endParaRPr lang="en-GB" b="1" dirty="0"/>
          </a:p>
          <a:p>
            <a:r>
              <a:rPr lang="en-GB" sz="1200" kern="1200" dirty="0">
                <a:solidFill>
                  <a:schemeClr val="tx1"/>
                </a:solidFill>
                <a:effectLst/>
                <a:ea typeface="+mn-ea"/>
                <a:cs typeface="+mn-cs"/>
              </a:rPr>
              <a:t>Target answers for Person A to produce based on the questions from B:</a:t>
            </a:r>
            <a:endParaRPr lang="es-GB" b="1" dirty="0">
              <a:effectLst/>
            </a:endParaRPr>
          </a:p>
          <a:p>
            <a:pPr marL="228600" indent="-228600">
              <a:buAutoNum type="arabicPeriod"/>
            </a:pPr>
            <a:r>
              <a:rPr lang="en-GB" b="0" baseline="0" dirty="0"/>
              <a:t>No, es </a:t>
            </a:r>
            <a:r>
              <a:rPr lang="en-GB" b="0" baseline="0" dirty="0" err="1"/>
              <a:t>peligroso</a:t>
            </a:r>
            <a:r>
              <a:rPr lang="en-GB" b="0" baseline="0" dirty="0"/>
              <a:t>.</a:t>
            </a:r>
          </a:p>
          <a:p>
            <a:pPr marL="228600" indent="-228600">
              <a:buAutoNum type="arabicPeriod"/>
            </a:pPr>
            <a:r>
              <a:rPr lang="en-GB" b="0" baseline="0" dirty="0"/>
              <a:t>No, es </a:t>
            </a:r>
            <a:r>
              <a:rPr lang="en-GB" b="0" baseline="0" dirty="0" err="1"/>
              <a:t>aburrida</a:t>
            </a:r>
            <a:r>
              <a:rPr lang="en-GB" b="0" baseline="0" dirty="0"/>
              <a:t>.</a:t>
            </a:r>
          </a:p>
          <a:p>
            <a:pPr marL="228600" indent="-228600">
              <a:buAutoNum type="arabicPeriod"/>
            </a:pPr>
            <a:r>
              <a:rPr lang="en-GB" b="0" baseline="0" dirty="0"/>
              <a:t>No, hay </a:t>
            </a:r>
            <a:r>
              <a:rPr lang="en-GB" b="0" baseline="0" dirty="0" err="1"/>
              <a:t>más</a:t>
            </a:r>
            <a:r>
              <a:rPr lang="en-GB" b="0" baseline="0" dirty="0"/>
              <a:t> </a:t>
            </a:r>
            <a:r>
              <a:rPr lang="en-GB" b="0" baseline="0" dirty="0" err="1"/>
              <a:t>opciones</a:t>
            </a:r>
            <a:r>
              <a:rPr lang="en-GB" b="0" baseline="0" dirty="0"/>
              <a:t>.</a:t>
            </a:r>
          </a:p>
          <a:p>
            <a:pPr marL="228600" indent="-228600">
              <a:buAutoNum type="arabicPeriod"/>
            </a:pPr>
            <a:r>
              <a:rPr lang="en-GB" b="0" baseline="0" dirty="0" err="1"/>
              <a:t>Sí</a:t>
            </a:r>
            <a:r>
              <a:rPr lang="en-GB" b="0" baseline="0" dirty="0"/>
              <a:t>, es </a:t>
            </a:r>
            <a:r>
              <a:rPr lang="en-GB" b="0" baseline="0" dirty="0" err="1"/>
              <a:t>mejor</a:t>
            </a:r>
            <a:r>
              <a:rPr lang="en-GB" b="0" baseline="0" dirty="0"/>
              <a:t>.</a:t>
            </a:r>
          </a:p>
          <a:p>
            <a:pPr marL="228600" indent="-228600">
              <a:buAutoNum type="arabicPeriod"/>
            </a:pPr>
            <a:r>
              <a:rPr lang="en-GB" b="0" baseline="0" dirty="0" err="1"/>
              <a:t>Sí</a:t>
            </a:r>
            <a:r>
              <a:rPr lang="en-GB" b="0" baseline="0" dirty="0"/>
              <a:t>, </a:t>
            </a:r>
            <a:r>
              <a:rPr lang="en-GB" b="0" baseline="0" dirty="0" err="1"/>
              <a:t>ayuda</a:t>
            </a:r>
            <a:r>
              <a:rPr lang="en-GB" b="0" baseline="0" dirty="0"/>
              <a:t>.</a:t>
            </a:r>
          </a:p>
          <a:p>
            <a:pPr marL="228600" indent="-228600">
              <a:buAutoNum type="arabicPeriod"/>
            </a:pPr>
            <a:r>
              <a:rPr lang="en-GB" b="0" baseline="0" dirty="0"/>
              <a:t>No, </a:t>
            </a:r>
            <a:r>
              <a:rPr lang="en-GB" b="0" baseline="0" dirty="0" err="1"/>
              <a:t>puedo</a:t>
            </a:r>
            <a:r>
              <a:rPr lang="en-GB" b="0" baseline="0" dirty="0"/>
              <a:t> </a:t>
            </a:r>
            <a:r>
              <a:rPr lang="en-GB" b="0" baseline="0" dirty="0" err="1"/>
              <a:t>cambiar</a:t>
            </a:r>
            <a:r>
              <a:rPr lang="en-GB" b="0" baseline="0" dirty="0"/>
              <a:t> la </a:t>
            </a:r>
            <a:r>
              <a:rPr lang="en-GB" b="0" baseline="0" dirty="0" err="1"/>
              <a:t>historia</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317580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sz="1200" kern="1200" dirty="0">
                <a:solidFill>
                  <a:schemeClr val="tx1"/>
                </a:solidFill>
                <a:effectLst/>
                <a:ea typeface="+mn-ea"/>
                <a:cs typeface="+mn-cs"/>
              </a:rPr>
              <a:t>Target answers for Person B to produce based on the questions from A:</a:t>
            </a:r>
            <a:endParaRPr lang="es-GB" b="1" dirty="0">
              <a:effectLst/>
            </a:endParaRPr>
          </a:p>
          <a:p>
            <a:pPr marL="228600" indent="-228600">
              <a:buAutoNum type="arabicPeriod"/>
            </a:pPr>
            <a:r>
              <a:rPr lang="en-GB" b="0" baseline="0" dirty="0" err="1"/>
              <a:t>Sí</a:t>
            </a:r>
            <a:r>
              <a:rPr lang="en-GB" b="0" baseline="0" dirty="0"/>
              <a:t>, es </a:t>
            </a:r>
            <a:r>
              <a:rPr lang="en-GB" b="0" baseline="0" dirty="0" err="1"/>
              <a:t>importante</a:t>
            </a:r>
            <a:r>
              <a:rPr lang="en-GB" b="0" baseline="0" dirty="0"/>
              <a:t>.</a:t>
            </a:r>
          </a:p>
          <a:p>
            <a:pPr marL="228600" indent="-228600">
              <a:buAutoNum type="arabicPeriod"/>
            </a:pPr>
            <a:r>
              <a:rPr lang="en-GB" b="0" baseline="0" dirty="0" err="1"/>
              <a:t>Sí</a:t>
            </a:r>
            <a:r>
              <a:rPr lang="en-GB" b="0" baseline="0" dirty="0"/>
              <a:t>, me </a:t>
            </a:r>
            <a:r>
              <a:rPr lang="en-GB" b="0" baseline="0" dirty="0" err="1"/>
              <a:t>gusta</a:t>
            </a:r>
            <a:r>
              <a:rPr lang="en-GB" b="0" baseline="0" dirty="0"/>
              <a:t>.</a:t>
            </a:r>
          </a:p>
          <a:p>
            <a:pPr marL="228600" indent="-228600">
              <a:buAutoNum type="arabicPeriod"/>
            </a:pPr>
            <a:r>
              <a:rPr lang="en-GB" b="0" baseline="0" dirty="0"/>
              <a:t>No, </a:t>
            </a:r>
            <a:r>
              <a:rPr lang="en-GB" b="0" baseline="0" dirty="0" err="1"/>
              <a:t>quizás</a:t>
            </a:r>
            <a:r>
              <a:rPr lang="en-GB" b="0" baseline="0" dirty="0"/>
              <a:t> </a:t>
            </a:r>
            <a:r>
              <a:rPr lang="en-GB" b="0" baseline="0" dirty="0" err="1"/>
              <a:t>mañana</a:t>
            </a:r>
            <a:r>
              <a:rPr lang="en-GB" b="0" baseline="0" dirty="0"/>
              <a:t>.</a:t>
            </a:r>
          </a:p>
          <a:p>
            <a:pPr marL="228600" indent="-228600">
              <a:buAutoNum type="arabicPeriod"/>
            </a:pPr>
            <a:r>
              <a:rPr lang="en-GB" b="0" baseline="0" dirty="0" err="1"/>
              <a:t>Sí</a:t>
            </a:r>
            <a:r>
              <a:rPr lang="en-GB" b="0" baseline="0" dirty="0"/>
              <a:t>, es </a:t>
            </a:r>
            <a:r>
              <a:rPr lang="en-GB" b="0" baseline="0" dirty="0" err="1"/>
              <a:t>divertido</a:t>
            </a:r>
            <a:r>
              <a:rPr lang="en-GB" b="0" baseline="0" dirty="0"/>
              <a:t>.</a:t>
            </a:r>
          </a:p>
          <a:p>
            <a:pPr marL="228600" indent="-228600">
              <a:buAutoNum type="arabicPeriod"/>
            </a:pPr>
            <a:r>
              <a:rPr lang="en-GB" b="0" baseline="0" dirty="0"/>
              <a:t>No, mi </a:t>
            </a:r>
            <a:r>
              <a:rPr lang="en-GB" b="0" baseline="0" dirty="0" err="1"/>
              <a:t>móvil</a:t>
            </a:r>
            <a:r>
              <a:rPr lang="en-GB" b="0" baseline="0" dirty="0"/>
              <a:t> es </a:t>
            </a:r>
            <a:r>
              <a:rPr lang="en-GB" b="0" baseline="0" dirty="0" err="1"/>
              <a:t>bueno</a:t>
            </a:r>
            <a:r>
              <a:rPr lang="en-GB" b="0" baseline="0" dirty="0"/>
              <a:t>.</a:t>
            </a:r>
          </a:p>
          <a:p>
            <a:pPr marL="228600" indent="-228600">
              <a:buAutoNum type="arabicPeriod"/>
            </a:pPr>
            <a:r>
              <a:rPr lang="en-GB" b="0" baseline="0" dirty="0"/>
              <a:t>No, </a:t>
            </a:r>
            <a:r>
              <a:rPr lang="en-GB" b="0" baseline="0" dirty="0" err="1"/>
              <a:t>pero</a:t>
            </a:r>
            <a:r>
              <a:rPr lang="en-GB" b="0" baseline="0" dirty="0"/>
              <a:t> es </a:t>
            </a:r>
            <a:r>
              <a:rPr lang="en-GB" b="0" baseline="0" dirty="0" err="1"/>
              <a:t>diferente</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152347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9.2.2.2</a:t>
            </a:r>
          </a:p>
          <a:p>
            <a:r>
              <a:rPr lang="en-US" b="1" dirty="0"/>
              <a:t>Note: there are two options for the final activity.</a:t>
            </a:r>
            <a:r>
              <a:rPr lang="en-US" b="1" baseline="0" dirty="0"/>
              <a:t> We recommend doing one of these.</a:t>
            </a:r>
            <a:endParaRPr lang="en-US" b="1" dirty="0"/>
          </a:p>
          <a:p>
            <a:r>
              <a:rPr lang="en-US" b="1" dirty="0"/>
              <a:t>Option 1</a:t>
            </a:r>
            <a:r>
              <a:rPr lang="en-US" b="0" baseline="0" dirty="0"/>
              <a:t>: s</a:t>
            </a:r>
            <a:r>
              <a:rPr lang="en-US" b="0" dirty="0"/>
              <a:t>lides 20-24:</a:t>
            </a:r>
            <a:r>
              <a:rPr lang="en-US" b="0" baseline="0" dirty="0"/>
              <a:t> paired speaking and listening involving production and comprehension of </a:t>
            </a:r>
            <a:r>
              <a:rPr lang="en-US" b="0" baseline="0" dirty="0" err="1"/>
              <a:t>estoy</a:t>
            </a:r>
            <a:r>
              <a:rPr lang="en-US" b="0" baseline="0" dirty="0"/>
              <a:t> vs </a:t>
            </a:r>
            <a:r>
              <a:rPr lang="en-US" b="0" baseline="0" dirty="0" err="1"/>
              <a:t>estaba</a:t>
            </a:r>
            <a:r>
              <a:rPr lang="en-US" b="0" baseline="0" dirty="0"/>
              <a:t> + comparatives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Option 2</a:t>
            </a:r>
            <a:r>
              <a:rPr lang="en-US" b="0" baseline="0" dirty="0"/>
              <a:t>: slides 25-30: paired speaking and listening involving production and comprehension of </a:t>
            </a:r>
            <a:r>
              <a:rPr lang="en-US" b="0" baseline="0" dirty="0" err="1"/>
              <a:t>estoy</a:t>
            </a:r>
            <a:r>
              <a:rPr lang="en-US" b="0" baseline="0" dirty="0"/>
              <a:t> vs </a:t>
            </a:r>
            <a:r>
              <a:rPr lang="en-US" b="0" baseline="0" dirty="0" err="1"/>
              <a:t>estaba</a:t>
            </a:r>
            <a:r>
              <a:rPr lang="en-US" b="0" baseline="0" dirty="0"/>
              <a:t> + adjective </a:t>
            </a:r>
            <a:r>
              <a:rPr lang="en-US" b="0" u="none" baseline="0" dirty="0"/>
              <a:t>(more suitable for a lower ability group)</a:t>
            </a:r>
            <a:endParaRPr lang="en-US" b="0" u="sng" dirty="0"/>
          </a:p>
          <a:p>
            <a:endParaRPr lang="en-US" b="1" dirty="0"/>
          </a:p>
          <a:p>
            <a:r>
              <a:rPr lang="en-US" b="1" dirty="0"/>
              <a:t>Timing: </a:t>
            </a:r>
            <a:r>
              <a:rPr lang="en-US" b="0" dirty="0"/>
              <a:t>10 minutes</a:t>
            </a:r>
          </a:p>
          <a:p>
            <a:endParaRPr lang="en-US" b="1" dirty="0"/>
          </a:p>
          <a:p>
            <a:r>
              <a:rPr lang="en-US" b="1" dirty="0"/>
              <a:t>Aims: </a:t>
            </a:r>
          </a:p>
          <a:p>
            <a:r>
              <a:rPr lang="en-US" b="0" baseline="0" dirty="0" err="1"/>
              <a:t>i</a:t>
            </a:r>
            <a:r>
              <a:rPr lang="en-US" b="0" baseline="0" dirty="0"/>
              <a:t>) oral production and comprehension of ‘</a:t>
            </a:r>
            <a:r>
              <a:rPr lang="en-US" b="0" baseline="0" dirty="0" err="1"/>
              <a:t>estoy</a:t>
            </a:r>
            <a:r>
              <a:rPr lang="en-US" b="0" baseline="0" dirty="0"/>
              <a:t>’ and ‘</a:t>
            </a:r>
            <a:r>
              <a:rPr lang="en-US" b="0" baseline="0" dirty="0" err="1"/>
              <a:t>estaba</a:t>
            </a:r>
            <a:r>
              <a:rPr lang="en-US" b="0" baseline="0" dirty="0"/>
              <a:t>’ </a:t>
            </a:r>
          </a:p>
          <a:p>
            <a:r>
              <a:rPr lang="en-US" b="0" baseline="0" dirty="0"/>
              <a:t>ii) comparatives (regular and irregular) and vocabulary</a:t>
            </a:r>
          </a:p>
          <a:p>
            <a:endParaRPr lang="en-US" b="1" dirty="0"/>
          </a:p>
          <a:p>
            <a:r>
              <a:rPr lang="en-US" b="1" dirty="0"/>
              <a:t>Procedure:</a:t>
            </a:r>
          </a:p>
          <a:p>
            <a:r>
              <a:rPr lang="en-US" b="0" dirty="0"/>
              <a:t>1. The</a:t>
            </a:r>
            <a:r>
              <a:rPr lang="en-US" b="0" baseline="0" dirty="0"/>
              <a:t> cards should be handed out to students before beginning the activity so they get an idea of what is going to happen.</a:t>
            </a:r>
            <a:endParaRPr lang="en-US" b="0" dirty="0"/>
          </a:p>
          <a:p>
            <a:r>
              <a:rPr lang="en-US" b="0" dirty="0"/>
              <a:t>2. The teacher clicks through the slide to show a worked </a:t>
            </a:r>
            <a:r>
              <a:rPr lang="en-US" b="0" baseline="0" dirty="0"/>
              <a:t>example of the activity.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462424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 prompt </a:t>
            </a:r>
            <a:r>
              <a:rPr lang="en-GB" b="0"/>
              <a:t>cards and sentences</a:t>
            </a:r>
            <a:r>
              <a:rPr lang="en-GB" b="0" baseline="0"/>
              <a:t> to complete</a:t>
            </a:r>
            <a:endParaRPr lang="en-GB" b="1"/>
          </a:p>
          <a:p>
            <a:endParaRPr lang="en-GB" b="1" dirty="0"/>
          </a:p>
          <a:p>
            <a:r>
              <a:rPr lang="en-GB" b="1" dirty="0"/>
              <a:t>DO NOT DISPLAY DURING ACTIVITY</a:t>
            </a:r>
          </a:p>
          <a:p>
            <a:r>
              <a:rPr lang="en-GB" b="0" dirty="0"/>
              <a:t>See accompanying Word doc for printable version.</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557917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Person B </a:t>
            </a:r>
            <a:r>
              <a:rPr lang="en-GB" b="0" dirty="0"/>
              <a:t>prompt cards </a:t>
            </a:r>
            <a:r>
              <a:rPr lang="en-GB" b="0"/>
              <a:t>and sentences</a:t>
            </a:r>
            <a:r>
              <a:rPr lang="en-GB" b="0" baseline="0"/>
              <a:t> to complete</a:t>
            </a:r>
            <a:endParaRPr lang="en-GB" b="1" dirty="0"/>
          </a:p>
          <a:p>
            <a:endParaRPr lang="en-GB" b="1" dirty="0"/>
          </a:p>
          <a:p>
            <a:r>
              <a:rPr lang="en-GB" b="1" dirty="0"/>
              <a:t>DO NOT DISPLAY DURING ACTIVITY</a:t>
            </a:r>
          </a:p>
          <a:p>
            <a:r>
              <a:rPr lang="en-GB" b="0" dirty="0"/>
              <a:t>See accompanying Word doc for printable version.</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058651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a:t>
            </a:r>
            <a:r>
              <a:rPr lang="en-GB" b="1" baseline="0" dirty="0"/>
              <a:t> sheet </a:t>
            </a:r>
            <a:r>
              <a:rPr lang="en-GB" b="1" baseline="0"/>
              <a:t>for listening / writing part of the activity</a:t>
            </a:r>
            <a:endParaRPr lang="en-GB" b="1" dirty="0"/>
          </a:p>
          <a:p>
            <a:endParaRPr lang="en-GB" b="1" dirty="0"/>
          </a:p>
          <a:p>
            <a:r>
              <a:rPr lang="en-GB" b="1" dirty="0"/>
              <a:t>DO NOT DISPLAY DURING ACTIVITY</a:t>
            </a:r>
          </a:p>
          <a:p>
            <a:r>
              <a:rPr lang="en-GB" b="0" dirty="0"/>
              <a:t>See accompanying Word doc for printable </a:t>
            </a:r>
            <a:r>
              <a:rPr lang="en-GB" b="0"/>
              <a:t>version.</a:t>
            </a:r>
            <a:endParaRPr lang="en-GB" b="0" baseline="0" dirty="0"/>
          </a:p>
          <a:p>
            <a:pPr marL="0" indent="0">
              <a:buNone/>
            </a:pPr>
            <a:endParaRPr lang="en-GB" b="0" dirty="0"/>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371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9.1.1.5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0" baseline="0" dirty="0"/>
              <a:t>to practise producing the direct object pronouns ‘lo’ and ‘la’.</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0" baseline="0" dirty="0"/>
              <a:t>to practise producing vocabulary.</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0" baseline="0" dirty="0"/>
              <a:t>to practise understanding the gender of the pronoun and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is the example slide to explain the activity. Teachers click to go through the example stage by stage. It may be useful to give the pairs out their cards to help understand the task. The prompt cards for both Person A and Person B are on slide 14, and the picture cards (the answer options) are on slide 13. The answer options </a:t>
            </a:r>
            <a:r>
              <a:rPr lang="en-GB" b="0" i="0" baseline="0" dirty="0"/>
              <a:t>should be displayed on the board during the activity</a:t>
            </a:r>
            <a:r>
              <a:rPr lang="en-GB" b="0"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Person B listens to Person A’s question and decides which image ‘lo’ or ‘la’ is referring to. This will be the image that matches the gender of the pronoun. Person B then writes ‘A’ or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swap roles after doing all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answers to the activity are shown on slide 15.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It may be useful to remind students that ‘</a:t>
            </a:r>
            <a:r>
              <a:rPr lang="en-GB" b="0" baseline="0" dirty="0" err="1"/>
              <a:t>agua</a:t>
            </a:r>
            <a:r>
              <a:rPr lang="en-GB" b="0" baseline="0" dirty="0"/>
              <a:t>’ is a feminine noun (see next slide, where it appears with ‘(f)’). However, it takes the masculine article ‘el’ as it would be difficult to say *la </a:t>
            </a:r>
            <a:r>
              <a:rPr lang="en-GB" b="0" baseline="0" dirty="0" err="1"/>
              <a:t>agua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Most of the food items on slide 14 are known vocabulary items. ‘Sweet pastry’ could be translated as ‘dulce’, which was taught earlier in the lesson. To challenge higher achieving groups, students could be required to write the food itself (rather than only the letter that matches the pronoun).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67357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OPTIONAL</a:t>
            </a:r>
          </a:p>
          <a:p>
            <a:r>
              <a:rPr lang="en-GB" b="0"/>
              <a:t>Teachers</a:t>
            </a:r>
            <a:r>
              <a:rPr lang="en-GB" b="0" baseline="0"/>
              <a:t> may wish to use this additional slide to give feedback on the oral production part of the activity.</a:t>
            </a:r>
          </a:p>
          <a:p>
            <a:r>
              <a:rPr lang="en-GB" b="0" baseline="0"/>
              <a:t>Answers begin with Person A and appear individually on each click.</a:t>
            </a:r>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877224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9.2.2.3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baseline="0" dirty="0"/>
              <a:t>to </a:t>
            </a:r>
            <a:r>
              <a:rPr lang="en-US" b="0" baseline="0" dirty="0" err="1"/>
              <a:t>practise</a:t>
            </a:r>
            <a:r>
              <a:rPr lang="en-US" b="0" baseline="0" dirty="0"/>
              <a:t> oral production and aural recognition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err="1"/>
              <a:t>estoy</a:t>
            </a:r>
            <a:r>
              <a:rPr lang="en-US" b="0" baseline="0" dirty="0"/>
              <a:t>/</a:t>
            </a:r>
            <a:r>
              <a:rPr lang="en-US" b="0" baseline="0" dirty="0" err="1"/>
              <a:t>estás</a:t>
            </a:r>
            <a:r>
              <a:rPr lang="en-US" b="0" baseline="0" dirty="0"/>
              <a:t>/</a:t>
            </a:r>
            <a:r>
              <a:rPr lang="en-US" b="0" baseline="0" dirty="0" err="1"/>
              <a:t>está</a:t>
            </a:r>
            <a:r>
              <a:rPr lang="en-US" b="0" baseline="0" dirty="0"/>
              <a:t> + –</a:t>
            </a:r>
            <a:r>
              <a:rPr lang="en-US" b="0" baseline="0" dirty="0" err="1"/>
              <a:t>ando</a:t>
            </a:r>
            <a:r>
              <a:rPr lang="en-US" b="0" baseline="0" dirty="0"/>
              <a:t>/–</a:t>
            </a:r>
            <a:r>
              <a:rPr lang="en-US" b="0" baseline="0" dirty="0" err="1"/>
              <a:t>iendo</a:t>
            </a:r>
            <a:endParaRPr lang="en-US"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demonstrative adjectives </a:t>
            </a:r>
            <a:r>
              <a:rPr lang="en-US" b="0" baseline="0" dirty="0" err="1"/>
              <a:t>estas</a:t>
            </a:r>
            <a:r>
              <a:rPr lang="en-US" b="0" baseline="0" dirty="0"/>
              <a:t>/</a:t>
            </a:r>
            <a:r>
              <a:rPr lang="en-US" b="0" baseline="0" dirty="0" err="1"/>
              <a:t>estos</a:t>
            </a:r>
            <a:endParaRPr lang="en-US"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use of the relative pronoun ‘</a:t>
            </a:r>
            <a:r>
              <a:rPr lang="en-US" b="0" baseline="0" dirty="0" err="1"/>
              <a:t>donde</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Hand </a:t>
            </a:r>
            <a:r>
              <a:rPr lang="en-US" b="0" baseline="0" dirty="0"/>
              <a:t>out the cards and use this slide to explain the activity with an example.</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A looks at their card and translates the phrase into Spanish. Student B listens and decides whether they heard ‘</a:t>
            </a:r>
            <a:r>
              <a:rPr lang="en-US" b="0" baseline="0" dirty="0" err="1"/>
              <a:t>estoy</a:t>
            </a:r>
            <a:r>
              <a:rPr lang="en-US" b="0" baseline="0" dirty="0"/>
              <a:t>’, ‘</a:t>
            </a:r>
            <a:r>
              <a:rPr lang="en-US" b="0" baseline="0" dirty="0" err="1"/>
              <a:t>estás</a:t>
            </a:r>
            <a:r>
              <a:rPr lang="en-US" b="0" baseline="0" dirty="0"/>
              <a:t>’ or ‘</a:t>
            </a:r>
            <a:r>
              <a:rPr lang="en-US" b="0" baseline="0" dirty="0" err="1"/>
              <a:t>está</a:t>
            </a:r>
            <a:r>
              <a:rPr lang="en-US" b="0" baseline="0" dirty="0"/>
              <a:t>’ and tick the correct column. Then, they will write the action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After the 6 sentences have been completed, students swap roles. </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71</a:t>
            </a:fld>
            <a:endParaRPr lang="en-GB"/>
          </a:p>
        </p:txBody>
      </p:sp>
    </p:spTree>
    <p:extLst>
      <p:ext uri="{BB962C8B-B14F-4D97-AF65-F5344CB8AC3E}">
        <p14:creationId xmlns:p14="http://schemas.microsoft.com/office/powerpoint/2010/main" val="39879941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a:t>
            </a:r>
            <a:r>
              <a:rPr lang="en-GB" b="1" baseline="0" dirty="0"/>
              <a:t> FOR PERSONA A</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131277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a:t>
            </a:r>
            <a:r>
              <a:rPr lang="en-GB" b="1" baseline="0" dirty="0"/>
              <a:t> FOR PERSONA B</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27455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baseline="0" dirty="0"/>
              <a:t>ANSWER SLIDE FOR SPEAKING / LISTENING ACTIVITY</a:t>
            </a:r>
          </a:p>
          <a:p>
            <a:r>
              <a:rPr lang="en-GB" sz="1200" b="0" baseline="0" dirty="0"/>
              <a:t>Do not show during the exercise.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436188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a:latin typeface="Century Gothic" panose="020B0502020202020204" pitchFamily="34" charset="0"/>
              </a:rPr>
              <a:t>9.2.2.4</a:t>
            </a:r>
          </a:p>
          <a:p>
            <a:pPr marL="0" indent="0">
              <a:buNone/>
            </a:pPr>
            <a:r>
              <a:rPr lang="es-GB" b="1">
                <a:latin typeface="Century Gothic" panose="020B0502020202020204" pitchFamily="34" charset="0"/>
              </a:rPr>
              <a:t>Timing</a:t>
            </a:r>
            <a:r>
              <a:rPr lang="es-GB" dirty="0">
                <a:latin typeface="Century Gothic" panose="020B0502020202020204" pitchFamily="34" charset="0"/>
              </a:rPr>
              <a:t>: 10 minutes</a:t>
            </a:r>
          </a:p>
          <a:p>
            <a:pPr marL="0" indent="0">
              <a:buNone/>
            </a:pPr>
            <a:endParaRPr lang="es-GB" dirty="0">
              <a:latin typeface="Century Gothic" panose="020B0502020202020204" pitchFamily="34" charset="0"/>
            </a:endParaRPr>
          </a:p>
          <a:p>
            <a:pPr marL="0" indent="0">
              <a:buNone/>
            </a:pPr>
            <a:r>
              <a:rPr lang="es-GB" b="1" dirty="0">
                <a:latin typeface="Century Gothic" panose="020B0502020202020204" pitchFamily="34" charset="0"/>
              </a:rPr>
              <a:t>Aim</a:t>
            </a:r>
            <a:r>
              <a:rPr lang="es-GB" dirty="0">
                <a:latin typeface="Century Gothic" panose="020B0502020202020204" pitchFamily="34" charset="0"/>
              </a:rPr>
              <a:t>: </a:t>
            </a:r>
          </a:p>
          <a:p>
            <a:pPr marL="0" indent="0">
              <a:buNone/>
            </a:pPr>
            <a:r>
              <a:rPr lang="es-GB" dirty="0">
                <a:latin typeface="Century Gothic" panose="020B0502020202020204" pitchFamily="34" charset="0"/>
              </a:rPr>
              <a:t>to practise differentiating between the 1st and the 3rd person singular forms of ‘estar’ + ‘–ando/–iendo’ in the present and the past.</a:t>
            </a:r>
          </a:p>
          <a:p>
            <a:pPr marL="0" indent="0">
              <a:buNone/>
            </a:pPr>
            <a:r>
              <a:rPr lang="es-GB" dirty="0">
                <a:latin typeface="Century Gothic" panose="020B0502020202020204" pitchFamily="34" charset="0"/>
              </a:rPr>
              <a:t>to revise this week’s vocabulary.</a:t>
            </a:r>
          </a:p>
          <a:p>
            <a:pPr marL="0" indent="0">
              <a:buNone/>
            </a:pPr>
            <a:endParaRPr lang="es-GB" dirty="0">
              <a:latin typeface="Century Gothic" panose="020B0502020202020204" pitchFamily="34" charset="0"/>
            </a:endParaRPr>
          </a:p>
          <a:p>
            <a:pPr marL="0" indent="0">
              <a:buNone/>
            </a:pPr>
            <a:r>
              <a:rPr lang="es-GB" b="1" dirty="0">
                <a:latin typeface="Century Gothic" panose="020B0502020202020204" pitchFamily="34" charset="0"/>
              </a:rPr>
              <a:t>Procedure</a:t>
            </a:r>
            <a:r>
              <a:rPr lang="es-GB" dirty="0">
                <a:latin typeface="Century Gothic" panose="020B0502020202020204" pitchFamily="34" charset="0"/>
              </a:rPr>
              <a:t>:</a:t>
            </a:r>
          </a:p>
          <a:p>
            <a:pPr marL="228600" indent="-228600">
              <a:buAutoNum type="arabicPeriod"/>
            </a:pPr>
            <a:r>
              <a:rPr lang="es-GB" dirty="0">
                <a:latin typeface="Century Gothic" panose="020B0502020202020204" pitchFamily="34" charset="0"/>
              </a:rPr>
              <a:t>Student A reads out each phrase in Spanish to Student B.</a:t>
            </a:r>
          </a:p>
          <a:p>
            <a:pPr marL="228600" indent="-228600">
              <a:buAutoNum type="arabicPeriod"/>
            </a:pPr>
            <a:r>
              <a:rPr lang="es-GB" dirty="0">
                <a:latin typeface="Century Gothic" panose="020B0502020202020204" pitchFamily="34" charset="0"/>
              </a:rPr>
              <a:t>Student B decides whether the sentence refers to something that is happening now or to something that was happening in the past. Student B also listens out for the verb ending to decide who is the person (‘I’, ‘s/he’ or ‘it could be I or s/he’). Finally, Student B writes the activity in English.</a:t>
            </a:r>
          </a:p>
          <a:p>
            <a:pPr marL="228600" indent="-228600">
              <a:buAutoNum type="arabicPeriod"/>
            </a:pPr>
            <a:r>
              <a:rPr lang="es-GB" dirty="0">
                <a:latin typeface="Century Gothic" panose="020B0502020202020204" pitchFamily="34" charset="0"/>
              </a:rPr>
              <a:t>Students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973788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GB" dirty="0"/>
              <a:t>DO NOT SHOW DURING ACTIVITY</a:t>
            </a:r>
          </a:p>
          <a:p>
            <a:pPr marL="0" indent="0">
              <a:buNone/>
            </a:pPr>
            <a:endParaRPr lang="es-GB" dirty="0"/>
          </a:p>
          <a:p>
            <a:pPr marL="0" indent="0">
              <a:buNone/>
            </a:pPr>
            <a:r>
              <a:rPr lang="es-GB" dirty="0"/>
              <a:t>Target answers:</a:t>
            </a:r>
          </a:p>
          <a:p>
            <a:pPr marL="228600" indent="-228600">
              <a:buAutoNum type="arabicPeriod"/>
            </a:pPr>
            <a:r>
              <a:rPr lang="es-GB" dirty="0"/>
              <a:t>Está hablando con la policía.</a:t>
            </a:r>
            <a:endParaRPr lang="es-ES" dirty="0"/>
          </a:p>
          <a:p>
            <a:pPr marL="228600" indent="-228600">
              <a:buAutoNum type="arabicPeriod"/>
            </a:pPr>
            <a:r>
              <a:rPr lang="es-ES" dirty="0"/>
              <a:t>Estoy escribiendo sobre el accidente.</a:t>
            </a:r>
          </a:p>
          <a:p>
            <a:pPr marL="228600" indent="-228600">
              <a:buAutoNum type="arabicPeriod"/>
            </a:pPr>
            <a:r>
              <a:rPr lang="es-ES" dirty="0"/>
              <a:t>Estaba jugando con unos compañeros.</a:t>
            </a:r>
          </a:p>
          <a:p>
            <a:pPr marL="228600" indent="-228600">
              <a:buAutoNum type="arabicPeriod"/>
            </a:pPr>
            <a:r>
              <a:rPr lang="en-GB" dirty="0" err="1"/>
              <a:t>Estoy</a:t>
            </a:r>
            <a:r>
              <a:rPr lang="en-GB" dirty="0"/>
              <a:t> </a:t>
            </a:r>
            <a:r>
              <a:rPr lang="en-GB" dirty="0" err="1"/>
              <a:t>tomando</a:t>
            </a:r>
            <a:r>
              <a:rPr lang="en-GB" dirty="0"/>
              <a:t> </a:t>
            </a:r>
            <a:r>
              <a:rPr lang="en-GB" dirty="0" err="1"/>
              <a:t>fotos</a:t>
            </a:r>
            <a:r>
              <a:rPr lang="en-GB" dirty="0"/>
              <a:t> de la </a:t>
            </a:r>
            <a:r>
              <a:rPr lang="en-GB" dirty="0" err="1"/>
              <a:t>escena</a:t>
            </a:r>
            <a:r>
              <a:rPr lang="en-GB" dirty="0"/>
              <a:t>.</a:t>
            </a:r>
          </a:p>
          <a:p>
            <a:pPr marL="228600" indent="-228600">
              <a:buAutoNum type="arabicPeriod"/>
            </a:pPr>
            <a:r>
              <a:rPr lang="en-GB" dirty="0" err="1"/>
              <a:t>Está</a:t>
            </a:r>
            <a:r>
              <a:rPr lang="en-GB" dirty="0"/>
              <a:t> </a:t>
            </a:r>
            <a:r>
              <a:rPr lang="en-GB" dirty="0" err="1"/>
              <a:t>repartiendo</a:t>
            </a:r>
            <a:r>
              <a:rPr lang="en-GB" dirty="0"/>
              <a:t> </a:t>
            </a:r>
            <a:r>
              <a:rPr lang="en-GB" dirty="0" err="1"/>
              <a:t>periódicos</a:t>
            </a:r>
            <a:r>
              <a:rPr lang="en-GB" dirty="0"/>
              <a:t>.</a:t>
            </a:r>
          </a:p>
          <a:p>
            <a:pPr marL="228600" indent="-228600">
              <a:buAutoNum type="arabicPeriod"/>
            </a:pPr>
            <a:r>
              <a:rPr lang="en-GB" dirty="0" err="1"/>
              <a:t>Estaba</a:t>
            </a:r>
            <a:r>
              <a:rPr lang="en-GB" dirty="0"/>
              <a:t> </a:t>
            </a:r>
            <a:r>
              <a:rPr lang="en-GB" dirty="0" err="1"/>
              <a:t>corriendo</a:t>
            </a:r>
            <a:r>
              <a:rPr lang="en-GB" dirty="0"/>
              <a:t> entre dos </a:t>
            </a:r>
            <a:r>
              <a:rPr lang="en-GB" dirty="0" err="1"/>
              <a:t>edificios</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922505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GB" b="1" dirty="0">
                <a:latin typeface="Century Gothic" panose="020B0502020202020204" pitchFamily="34" charset="0"/>
              </a:rPr>
              <a:t>DO NOT SHOW DURING ACTIVITY</a:t>
            </a:r>
          </a:p>
          <a:p>
            <a:pPr marL="0" indent="0">
              <a:buNone/>
            </a:pPr>
            <a:endParaRPr lang="es-GB" b="1" dirty="0">
              <a:latin typeface="Century Gothic" panose="020B0502020202020204" pitchFamily="34" charset="0"/>
            </a:endParaRPr>
          </a:p>
          <a:p>
            <a:pPr marL="0" indent="0">
              <a:buNone/>
            </a:pPr>
            <a:r>
              <a:rPr lang="es-GB" b="1" dirty="0">
                <a:latin typeface="Century Gothic" panose="020B0502020202020204" pitchFamily="34" charset="0"/>
              </a:rPr>
              <a:t>Target answers:</a:t>
            </a:r>
          </a:p>
          <a:p>
            <a:pPr marL="228600" indent="-228600">
              <a:buAutoNum type="arabicPeriod"/>
            </a:pPr>
            <a:r>
              <a:rPr lang="es-ES" b="0" dirty="0">
                <a:latin typeface="Century Gothic" panose="020B0502020202020204" pitchFamily="34" charset="0"/>
              </a:rPr>
              <a:t>Estaba gritando con rabia.</a:t>
            </a:r>
          </a:p>
          <a:p>
            <a:pPr marL="228600" indent="-228600">
              <a:buAutoNum type="arabicPeriod"/>
            </a:pPr>
            <a:r>
              <a:rPr lang="es-ES" b="0" dirty="0">
                <a:latin typeface="Century Gothic" panose="020B0502020202020204" pitchFamily="34" charset="0"/>
              </a:rPr>
              <a:t>Estaba haciendo un dibujo del edificio.</a:t>
            </a:r>
          </a:p>
          <a:p>
            <a:pPr marL="228600" indent="-228600">
              <a:buAutoNum type="arabicPeriod"/>
            </a:pPr>
            <a:r>
              <a:rPr lang="es-ES" b="0" dirty="0">
                <a:latin typeface="Century Gothic" panose="020B0502020202020204" pitchFamily="34" charset="0"/>
              </a:rPr>
              <a:t>Estaba rompiendo la ventana.</a:t>
            </a:r>
          </a:p>
          <a:p>
            <a:pPr marL="228600" indent="-228600">
              <a:buAutoNum type="arabicPeriod"/>
            </a:pPr>
            <a:r>
              <a:rPr lang="es-ES" b="0" dirty="0">
                <a:latin typeface="Century Gothic" panose="020B0502020202020204" pitchFamily="34" charset="0"/>
              </a:rPr>
              <a:t>Está hablando en alemán.</a:t>
            </a:r>
          </a:p>
          <a:p>
            <a:pPr marL="228600" indent="-228600">
              <a:buAutoNum type="arabicPeriod"/>
            </a:pPr>
            <a:r>
              <a:rPr lang="es-ES" b="0" dirty="0">
                <a:latin typeface="Century Gothic" panose="020B0502020202020204" pitchFamily="34" charset="0"/>
              </a:rPr>
              <a:t>Estoy mirando las acciones de su hija.</a:t>
            </a:r>
          </a:p>
          <a:p>
            <a:pPr marL="228600" indent="-228600">
              <a:buAutoNum type="arabicPeriod"/>
            </a:pPr>
            <a:r>
              <a:rPr lang="es-ES" b="0" dirty="0">
                <a:latin typeface="Century Gothic" panose="020B0502020202020204" pitchFamily="34" charset="0"/>
              </a:rPr>
              <a:t>Estoy poniendo su número en mi teléfono.</a:t>
            </a:r>
          </a:p>
          <a:p>
            <a:pPr marL="228600" indent="-228600">
              <a:buAutoNum type="arabicPeriod"/>
            </a:pPr>
            <a:endParaRPr lang="en-GB" b="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666716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ES" b="1" dirty="0">
                <a:latin typeface="Century Gothic" panose="020B0502020202020204" pitchFamily="34" charset="0"/>
              </a:rPr>
              <a:t>ANSWER SLIDE</a:t>
            </a:r>
            <a:endParaRPr lang="es-GB" b="1" dirty="0">
              <a:latin typeface="Century Gothic" panose="020B0502020202020204" pitchFamily="34" charset="0"/>
            </a:endParaRPr>
          </a:p>
          <a:p>
            <a:pPr marL="0" indent="0">
              <a:buNone/>
            </a:pPr>
            <a:endParaRPr lang="es-GB" b="1" dirty="0">
              <a:latin typeface="Century Gothic" panose="020B0502020202020204" pitchFamily="34" charset="0"/>
            </a:endParaRPr>
          </a:p>
          <a:p>
            <a:pPr marL="228600" indent="-228600">
              <a:buAutoNum type="arabicPeriod"/>
            </a:pPr>
            <a:endParaRPr lang="en-GB" b="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308766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ES" b="1" dirty="0">
                <a:latin typeface="Century Gothic" panose="020B0502020202020204" pitchFamily="34" charset="0"/>
              </a:rPr>
              <a:t>ANSWER SLIDE</a:t>
            </a:r>
            <a:endParaRPr lang="es-GB" b="1" dirty="0">
              <a:latin typeface="Century Gothic" panose="020B0502020202020204" pitchFamily="34" charset="0"/>
            </a:endParaRPr>
          </a:p>
          <a:p>
            <a:pPr marL="0" indent="0">
              <a:buNone/>
            </a:pPr>
            <a:endParaRPr lang="es-GB" b="1"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05135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Person A </a:t>
            </a:r>
          </a:p>
          <a:p>
            <a:r>
              <a:rPr lang="en-GB" sz="1200" kern="1200" baseline="0" dirty="0">
                <a:solidFill>
                  <a:schemeClr val="tx1"/>
                </a:solidFill>
                <a:effectLst/>
                <a:ea typeface="+mn-ea"/>
                <a:cs typeface="+mn-cs"/>
              </a:rPr>
              <a:t>DISPLAY THIS SLIDE DURING THE ACTIVITY</a:t>
            </a:r>
          </a:p>
          <a:p>
            <a:endParaRPr lang="en-GB" sz="1200" kern="1200" baseline="0" dirty="0">
              <a:solidFill>
                <a:schemeClr val="tx1"/>
              </a:solidFill>
              <a:effectLst/>
              <a:ea typeface="+mn-ea"/>
              <a:cs typeface="+mn-cs"/>
            </a:endParaRP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93531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s-ES" b="1" dirty="0"/>
              <a:t>9.3.1.3</a:t>
            </a:r>
            <a:endParaRPr lang="en-US" b="1" dirty="0"/>
          </a:p>
          <a:p>
            <a:pPr marL="0"/>
            <a:r>
              <a:rPr lang="en-US" b="1" dirty="0"/>
              <a:t>OPTIONAL HOMEWORK</a:t>
            </a:r>
          </a:p>
          <a:p>
            <a:endParaRPr lang="en-US" b="1" dirty="0"/>
          </a:p>
          <a:p>
            <a:pPr marL="0"/>
            <a:r>
              <a:rPr lang="en-US" b="1" dirty="0"/>
              <a:t>Aim: </a:t>
            </a:r>
            <a:r>
              <a:rPr lang="en-US" b="0" dirty="0"/>
              <a:t>to </a:t>
            </a:r>
            <a:r>
              <a:rPr lang="en-GB" sz="1200" kern="1200" dirty="0">
                <a:solidFill>
                  <a:schemeClr val="tx1"/>
                </a:solidFill>
                <a:effectLst/>
                <a:ea typeface="+mn-ea"/>
                <a:cs typeface="+mn-cs"/>
              </a:rPr>
              <a:t>produce</a:t>
            </a:r>
            <a:r>
              <a:rPr lang="en-GB" sz="1200" kern="1200" baseline="0" dirty="0">
                <a:solidFill>
                  <a:schemeClr val="tx1"/>
                </a:solidFill>
                <a:effectLst/>
                <a:ea typeface="+mn-ea"/>
                <a:cs typeface="+mn-cs"/>
              </a:rPr>
              <a:t> the new and revisited features in writing about the past of another Spanish speaking country. </a:t>
            </a:r>
            <a:endParaRPr lang="x-none" sz="1200" kern="1200" dirty="0">
              <a:solidFill>
                <a:schemeClr val="tx1"/>
              </a:solidFill>
              <a:effectLst/>
              <a:ea typeface="+mn-ea"/>
              <a:cs typeface="+mn-cs"/>
            </a:endParaRPr>
          </a:p>
          <a:p>
            <a:endParaRPr lang="en-US" b="1" dirty="0"/>
          </a:p>
          <a:p>
            <a:pPr marL="0"/>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Go</a:t>
            </a:r>
            <a:r>
              <a:rPr lang="es-ES" dirty="0"/>
              <a:t> </a:t>
            </a:r>
            <a:r>
              <a:rPr lang="es-ES" dirty="0" err="1"/>
              <a:t>through</a:t>
            </a:r>
            <a:r>
              <a:rPr lang="es-ES" dirty="0"/>
              <a:t> all </a:t>
            </a:r>
            <a:r>
              <a:rPr lang="es-ES" dirty="0" err="1"/>
              <a:t>the</a:t>
            </a:r>
            <a:r>
              <a:rPr lang="es-ES" dirty="0"/>
              <a:t> </a:t>
            </a:r>
            <a:r>
              <a:rPr lang="es-ES" dirty="0" err="1"/>
              <a:t>prompts</a:t>
            </a:r>
            <a:r>
              <a:rPr lang="es-ES" dirty="0"/>
              <a:t> to </a:t>
            </a:r>
            <a:r>
              <a:rPr lang="es-ES" dirty="0" err="1"/>
              <a:t>ensure</a:t>
            </a:r>
            <a:r>
              <a:rPr lang="es-ES" dirty="0"/>
              <a:t> </a:t>
            </a:r>
            <a:r>
              <a:rPr lang="es-ES" dirty="0" err="1"/>
              <a:t>that</a:t>
            </a:r>
            <a:r>
              <a:rPr lang="es-ES" dirty="0"/>
              <a:t> </a:t>
            </a:r>
            <a:r>
              <a:rPr lang="es-ES" dirty="0" err="1"/>
              <a:t>each</a:t>
            </a:r>
            <a:r>
              <a:rPr lang="es-ES" dirty="0"/>
              <a:t> </a:t>
            </a:r>
            <a:r>
              <a:rPr lang="es-ES" dirty="0" err="1"/>
              <a:t>is</a:t>
            </a:r>
            <a:r>
              <a:rPr lang="es-ES" dirty="0"/>
              <a:t> </a:t>
            </a:r>
            <a:r>
              <a:rPr lang="es-ES" dirty="0" err="1"/>
              <a:t>understood</a:t>
            </a:r>
            <a:r>
              <a:rPr lang="es-E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Encourage</a:t>
            </a:r>
            <a:r>
              <a:rPr lang="es-ES" dirty="0"/>
              <a:t> </a:t>
            </a:r>
            <a:r>
              <a:rPr lang="es-ES" dirty="0" err="1"/>
              <a:t>students</a:t>
            </a:r>
            <a:r>
              <a:rPr lang="es-ES" dirty="0"/>
              <a:t> to </a:t>
            </a:r>
            <a:r>
              <a:rPr lang="es-ES" dirty="0" err="1"/>
              <a:t>write</a:t>
            </a:r>
            <a:r>
              <a:rPr lang="es-ES" dirty="0"/>
              <a:t> </a:t>
            </a:r>
            <a:r>
              <a:rPr lang="es-ES" dirty="0" err="1"/>
              <a:t>their</a:t>
            </a:r>
            <a:r>
              <a:rPr lang="es-ES" dirty="0"/>
              <a:t> </a:t>
            </a:r>
            <a:r>
              <a:rPr lang="es-ES" dirty="0" err="1"/>
              <a:t>own</a:t>
            </a:r>
            <a:r>
              <a:rPr lang="es-ES" dirty="0"/>
              <a:t> </a:t>
            </a:r>
            <a:r>
              <a:rPr lang="es-ES" dirty="0" err="1"/>
              <a:t>text</a:t>
            </a:r>
            <a:r>
              <a:rPr lang="es-ES" dirty="0"/>
              <a:t> </a:t>
            </a:r>
            <a:r>
              <a:rPr lang="es-ES" dirty="0" err="1"/>
              <a:t>about</a:t>
            </a:r>
            <a:r>
              <a:rPr lang="es-ES" dirty="0"/>
              <a:t> </a:t>
            </a:r>
            <a:r>
              <a:rPr lang="es-ES" dirty="0" err="1"/>
              <a:t>another</a:t>
            </a:r>
            <a:r>
              <a:rPr lang="es-ES" dirty="0"/>
              <a:t> </a:t>
            </a:r>
            <a:r>
              <a:rPr lang="es-ES" dirty="0" err="1"/>
              <a:t>Spanish-speaking</a:t>
            </a:r>
            <a:r>
              <a:rPr lang="es-ES" dirty="0"/>
              <a:t> </a:t>
            </a:r>
            <a:r>
              <a:rPr lang="es-ES" dirty="0" err="1"/>
              <a:t>city</a:t>
            </a:r>
            <a:r>
              <a:rPr lang="es-ES" dirty="0"/>
              <a:t>, </a:t>
            </a:r>
            <a:r>
              <a:rPr lang="es-ES" dirty="0" err="1"/>
              <a:t>comparing</a:t>
            </a:r>
            <a:r>
              <a:rPr lang="es-ES" dirty="0"/>
              <a:t> </a:t>
            </a:r>
            <a:r>
              <a:rPr lang="es-ES" dirty="0" err="1"/>
              <a:t>it</a:t>
            </a:r>
            <a:r>
              <a:rPr lang="es-ES" dirty="0"/>
              <a:t> in </a:t>
            </a:r>
            <a:r>
              <a:rPr lang="es-ES" dirty="0" err="1"/>
              <a:t>the</a:t>
            </a:r>
            <a:r>
              <a:rPr lang="es-ES" dirty="0"/>
              <a:t> </a:t>
            </a:r>
            <a:r>
              <a:rPr lang="es-ES" dirty="0" err="1"/>
              <a:t>past</a:t>
            </a:r>
            <a:r>
              <a:rPr lang="es-ES" dirty="0"/>
              <a:t> and </a:t>
            </a:r>
            <a:r>
              <a:rPr lang="es-ES" dirty="0" err="1"/>
              <a:t>present</a:t>
            </a:r>
            <a:r>
              <a:rPr lang="es-ES" dirty="0"/>
              <a: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087575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9.3.1.4</a:t>
            </a:r>
          </a:p>
          <a:p>
            <a:r>
              <a:rPr lang="en-US" b="1" dirty="0"/>
              <a:t>Timing: </a:t>
            </a:r>
            <a:r>
              <a:rPr lang="en-US" b="0" dirty="0"/>
              <a:t>8 min.</a:t>
            </a:r>
          </a:p>
          <a:p>
            <a:endParaRPr lang="en-US" b="1" dirty="0"/>
          </a:p>
          <a:p>
            <a:r>
              <a:rPr lang="en-US" b="1" dirty="0"/>
              <a:t>Aim: </a:t>
            </a:r>
            <a:r>
              <a:rPr lang="en-US" sz="1200" kern="1200" dirty="0">
                <a:solidFill>
                  <a:schemeClr val="tx1"/>
                </a:solidFill>
                <a:effectLst/>
                <a:ea typeface="+mn-ea"/>
                <a:cs typeface="+mn-cs"/>
              </a:rPr>
              <a:t>to </a:t>
            </a:r>
            <a:r>
              <a:rPr lang="en-US" sz="1200" kern="1200" dirty="0" err="1">
                <a:solidFill>
                  <a:schemeClr val="tx1"/>
                </a:solidFill>
                <a:effectLst/>
                <a:ea typeface="+mn-ea"/>
                <a:cs typeface="+mn-cs"/>
              </a:rPr>
              <a:t>practise</a:t>
            </a:r>
            <a:r>
              <a:rPr lang="en-US" sz="1200" kern="1200" dirty="0">
                <a:solidFill>
                  <a:schemeClr val="tx1"/>
                </a:solidFill>
                <a:effectLst/>
                <a:ea typeface="+mn-ea"/>
                <a:cs typeface="+mn-cs"/>
              </a:rPr>
              <a:t> the use of phrases following the structure ‘</a:t>
            </a:r>
            <a:r>
              <a:rPr lang="en-US" sz="1200" kern="1200" dirty="0" err="1">
                <a:solidFill>
                  <a:schemeClr val="tx1"/>
                </a:solidFill>
                <a:effectLst/>
                <a:ea typeface="+mn-ea"/>
                <a:cs typeface="+mn-cs"/>
              </a:rPr>
              <a:t>estaba</a:t>
            </a:r>
            <a:r>
              <a:rPr lang="en-US" sz="1200" kern="1200" dirty="0">
                <a:solidFill>
                  <a:schemeClr val="tx1"/>
                </a:solidFill>
                <a:effectLst/>
                <a:ea typeface="+mn-ea"/>
                <a:cs typeface="+mn-cs"/>
              </a:rPr>
              <a:t>/</a:t>
            </a:r>
            <a:r>
              <a:rPr lang="en-US" sz="1200" kern="1200" dirty="0" err="1">
                <a:solidFill>
                  <a:schemeClr val="tx1"/>
                </a:solidFill>
                <a:effectLst/>
                <a:ea typeface="+mn-ea"/>
                <a:cs typeface="+mn-cs"/>
              </a:rPr>
              <a:t>estabas</a:t>
            </a:r>
            <a:r>
              <a:rPr lang="en-US" sz="1200" kern="1200" dirty="0">
                <a:solidFill>
                  <a:schemeClr val="tx1"/>
                </a:solidFill>
                <a:effectLst/>
                <a:ea typeface="+mn-ea"/>
                <a:cs typeface="+mn-cs"/>
              </a:rPr>
              <a:t>’ + -</a:t>
            </a:r>
            <a:r>
              <a:rPr lang="en-US" sz="1200" kern="1200" dirty="0" err="1">
                <a:solidFill>
                  <a:schemeClr val="tx1"/>
                </a:solidFill>
                <a:effectLst/>
                <a:ea typeface="+mn-ea"/>
                <a:cs typeface="+mn-cs"/>
              </a:rPr>
              <a:t>ando</a:t>
            </a:r>
            <a:r>
              <a:rPr lang="en-US" sz="1200" kern="1200" dirty="0">
                <a:solidFill>
                  <a:schemeClr val="tx1"/>
                </a:solidFill>
                <a:effectLst/>
                <a:ea typeface="+mn-ea"/>
                <a:cs typeface="+mn-cs"/>
              </a:rPr>
              <a:t>/</a:t>
            </a:r>
            <a:r>
              <a:rPr lang="en-US" sz="1200" kern="1200" dirty="0" err="1">
                <a:solidFill>
                  <a:schemeClr val="tx1"/>
                </a:solidFill>
                <a:effectLst/>
                <a:ea typeface="+mn-ea"/>
                <a:cs typeface="+mn-cs"/>
              </a:rPr>
              <a:t>iendo</a:t>
            </a:r>
            <a:r>
              <a:rPr lang="en-US" sz="1200" kern="1200" dirty="0">
                <a:solidFill>
                  <a:schemeClr val="tx1"/>
                </a:solidFill>
                <a:effectLst/>
                <a:ea typeface="+mn-ea"/>
                <a:cs typeface="+mn-cs"/>
              </a:rPr>
              <a:t> + </a:t>
            </a:r>
            <a:r>
              <a:rPr lang="en-US" sz="1200" kern="1200" dirty="0" err="1">
                <a:solidFill>
                  <a:schemeClr val="tx1"/>
                </a:solidFill>
                <a:effectLst/>
                <a:ea typeface="+mn-ea"/>
                <a:cs typeface="+mn-cs"/>
              </a:rPr>
              <a:t>cuando</a:t>
            </a:r>
            <a:r>
              <a:rPr lang="en-US" sz="1200" kern="1200" dirty="0">
                <a:solidFill>
                  <a:schemeClr val="tx1"/>
                </a:solidFill>
                <a:effectLst/>
                <a:ea typeface="+mn-ea"/>
                <a:cs typeface="+mn-cs"/>
              </a:rPr>
              <a:t> as a relative pronoun + a sentence with a verb in the </a:t>
            </a:r>
            <a:r>
              <a:rPr lang="en-US" sz="1200" kern="1200" dirty="0" err="1">
                <a:solidFill>
                  <a:schemeClr val="tx1"/>
                </a:solidFill>
                <a:effectLst/>
                <a:ea typeface="+mn-ea"/>
                <a:cs typeface="+mn-cs"/>
              </a:rPr>
              <a:t>preterite</a:t>
            </a:r>
            <a:r>
              <a:rPr lang="en-US" sz="1200" kern="1200" dirty="0">
                <a:solidFill>
                  <a:schemeClr val="tx1"/>
                </a:solidFill>
                <a:effectLst/>
                <a:ea typeface="+mn-ea"/>
                <a:cs typeface="+mn-cs"/>
              </a:rPr>
              <a:t>.</a:t>
            </a:r>
          </a:p>
          <a:p>
            <a:endParaRPr lang="en-US" b="1" dirty="0"/>
          </a:p>
          <a:p>
            <a:r>
              <a:rPr lang="en-US" b="1" dirty="0"/>
              <a:t>Procedure:</a:t>
            </a:r>
          </a:p>
          <a:p>
            <a:pPr marL="228600" indent="-228600">
              <a:buAutoNum type="arabicPeriod"/>
            </a:pPr>
            <a:r>
              <a:rPr lang="en-US" b="0" dirty="0"/>
              <a:t>The</a:t>
            </a:r>
            <a:r>
              <a:rPr lang="en-US" b="0" baseline="0" dirty="0"/>
              <a:t> teacher explains that each student must write a phrase using ‘</a:t>
            </a:r>
            <a:r>
              <a:rPr lang="en-US" b="0" baseline="0" dirty="0" err="1"/>
              <a:t>estaba</a:t>
            </a:r>
            <a:r>
              <a:rPr lang="en-US" b="0" baseline="0" dirty="0"/>
              <a:t>’ or ’</a:t>
            </a:r>
            <a:r>
              <a:rPr lang="en-US" b="0" baseline="0" dirty="0" err="1"/>
              <a:t>estabas</a:t>
            </a:r>
            <a:r>
              <a:rPr lang="en-US" b="0" baseline="0" dirty="0"/>
              <a:t>’ + -</a:t>
            </a:r>
            <a:r>
              <a:rPr lang="en-US" b="0" baseline="0" dirty="0" err="1"/>
              <a:t>ando</a:t>
            </a:r>
            <a:r>
              <a:rPr lang="en-US" b="0" baseline="0" dirty="0"/>
              <a:t>/</a:t>
            </a:r>
            <a:r>
              <a:rPr lang="en-US" b="0" baseline="0" dirty="0" err="1"/>
              <a:t>iendo</a:t>
            </a:r>
            <a:r>
              <a:rPr lang="en-US" b="0" baseline="0" dirty="0"/>
              <a:t>. </a:t>
            </a:r>
          </a:p>
          <a:p>
            <a:pPr marL="228600" indent="-228600">
              <a:buAutoNum type="arabicPeriod"/>
            </a:pPr>
            <a:r>
              <a:rPr lang="en-US" b="0" baseline="0" dirty="0"/>
              <a:t>Then, students swap their sentences. They will have to complete each sentence with ‘</a:t>
            </a:r>
            <a:r>
              <a:rPr lang="en-US" b="0" baseline="0" dirty="0" err="1"/>
              <a:t>cuando</a:t>
            </a:r>
            <a:r>
              <a:rPr lang="en-US" b="0" baseline="0" dirty="0"/>
              <a:t>’ and an interrupted action using a verb in the </a:t>
            </a:r>
            <a:r>
              <a:rPr lang="en-US" b="0" baseline="0" dirty="0" err="1"/>
              <a:t>preterite</a:t>
            </a:r>
            <a:r>
              <a:rPr lang="en-US" b="0" baseline="0" dirty="0"/>
              <a:t>.</a:t>
            </a:r>
          </a:p>
          <a:p>
            <a:pPr marL="228600" indent="-228600">
              <a:buAutoNum type="arabicPeriod"/>
            </a:pPr>
            <a:r>
              <a:rPr lang="en-US" b="0" baseline="0" dirty="0"/>
              <a:t>Students look at all the phrases together and try to say their meaning in English.</a:t>
            </a:r>
          </a:p>
          <a:p>
            <a:pPr marL="0" indent="0">
              <a:buNone/>
            </a:pPr>
            <a:endParaRPr lang="en-US" b="1" dirty="0"/>
          </a:p>
          <a:p>
            <a:pPr marL="0" indent="0">
              <a:buNone/>
            </a:pPr>
            <a:r>
              <a:rPr lang="en-US" b="1" dirty="0"/>
              <a:t>Note:</a:t>
            </a:r>
            <a:br>
              <a:rPr lang="en-US" b="1" dirty="0"/>
            </a:br>
            <a:r>
              <a:rPr lang="en-US" b="0" dirty="0"/>
              <a:t>Students could do this activity ‘blind’ if their partners folds over the beginning of the sentence and the sentence completing student just writes an imagined action in the </a:t>
            </a:r>
            <a:r>
              <a:rPr lang="en-US" b="0" dirty="0" err="1"/>
              <a:t>preterite</a:t>
            </a:r>
            <a:r>
              <a:rPr lang="en-US" b="0" dirty="0"/>
              <a:t>.  This can heighten the interest in interpreting the meaning of the sentences, when finished.</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81</a:t>
            </a:fld>
            <a:endParaRPr lang="en-GB"/>
          </a:p>
        </p:txBody>
      </p:sp>
    </p:spTree>
    <p:extLst>
      <p:ext uri="{BB962C8B-B14F-4D97-AF65-F5344CB8AC3E}">
        <p14:creationId xmlns:p14="http://schemas.microsoft.com/office/powerpoint/2010/main" val="11172008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dk1"/>
                </a:solidFill>
                <a:ea typeface="Calibri"/>
                <a:cs typeface="Calibri"/>
                <a:sym typeface="Calibri"/>
              </a:rPr>
              <a:t>9.3.2.2</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OPTIONAL – ALTERNATIVE FINAL ACTIVITY</a:t>
            </a:r>
            <a:endParaRPr dirty="0"/>
          </a:p>
          <a:p>
            <a:pPr marL="0" lvl="0" indent="0" algn="l" rtl="0">
              <a:spcBef>
                <a:spcPts val="0"/>
              </a:spcBef>
              <a:spcAft>
                <a:spcPts val="0"/>
              </a:spcAft>
              <a:buNone/>
            </a:pPr>
            <a:r>
              <a:rPr lang="en-GB" b="1" dirty="0"/>
              <a:t>This alternative final activity gives the option for students to be more creative with their language.</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dirty="0"/>
              <a:t>10 min.</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endParaRPr dirty="0"/>
          </a:p>
          <a:p>
            <a:pPr marL="0" lvl="0" indent="0" algn="l" rtl="0">
              <a:spcBef>
                <a:spcPts val="0"/>
              </a:spcBef>
              <a:spcAft>
                <a:spcPts val="0"/>
              </a:spcAft>
              <a:buNone/>
            </a:pPr>
            <a:r>
              <a:rPr lang="en-GB" b="0" dirty="0" err="1"/>
              <a:t>i</a:t>
            </a:r>
            <a:r>
              <a:rPr lang="en-GB" b="0" dirty="0"/>
              <a:t>) to practise producing and understanding sentences describing a person’s appearance, personality and/or mood</a:t>
            </a:r>
            <a:endParaRPr dirty="0"/>
          </a:p>
          <a:p>
            <a:pPr marL="0" lvl="0" indent="0" algn="l" rtl="0">
              <a:spcBef>
                <a:spcPts val="0"/>
              </a:spcBef>
              <a:spcAft>
                <a:spcPts val="0"/>
              </a:spcAft>
              <a:buNone/>
            </a:pPr>
            <a:r>
              <a:rPr lang="en-GB" b="0" dirty="0"/>
              <a:t>ii) to practise producing and understanding vocabulary</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AutoNum type="arabicPeriod"/>
            </a:pPr>
            <a:r>
              <a:rPr lang="en-GB" b="0" dirty="0"/>
              <a:t>After</a:t>
            </a:r>
            <a:r>
              <a:rPr lang="en-GB" b="0" baseline="0" dirty="0"/>
              <a:t> going through this instruction slide, display the following slide. </a:t>
            </a:r>
            <a:r>
              <a:rPr lang="en-GB" b="0" dirty="0"/>
              <a:t>Students choose a character and write down 3 clues on a piece of paper which will describe the character they have chosen.  They should write the clues in order of difficulty, i.e., with the least obvious clue first and the most obvious clue last.  They should also write the character’s name. They should not show their work their classmates.</a:t>
            </a:r>
          </a:p>
          <a:p>
            <a:pPr marL="228600" lvl="0" indent="-228600" algn="l" rtl="0">
              <a:spcBef>
                <a:spcPts val="0"/>
              </a:spcBef>
              <a:spcAft>
                <a:spcPts val="0"/>
              </a:spcAft>
              <a:buAutoNum type="arabicPeriod"/>
            </a:pPr>
            <a:r>
              <a:rPr lang="en-GB" b="0" dirty="0"/>
              <a:t>Students then move around the room with their clues and find somebody to speak to.  </a:t>
            </a:r>
          </a:p>
          <a:p>
            <a:pPr marL="228600" lvl="0" indent="-228600" algn="l" rtl="0">
              <a:spcBef>
                <a:spcPts val="0"/>
              </a:spcBef>
              <a:spcAft>
                <a:spcPts val="0"/>
              </a:spcAft>
              <a:buAutoNum type="arabicPeriod"/>
            </a:pPr>
            <a:r>
              <a:rPr lang="en-GB" b="0" dirty="0"/>
              <a:t>Student A reads their clues to Student B.</a:t>
            </a:r>
          </a:p>
          <a:p>
            <a:pPr marL="228600" lvl="0" indent="-228600" algn="l" rtl="0">
              <a:spcBef>
                <a:spcPts val="0"/>
              </a:spcBef>
              <a:spcAft>
                <a:spcPts val="0"/>
              </a:spcAft>
              <a:buAutoNum type="arabicPeriod"/>
            </a:pPr>
            <a:r>
              <a:rPr lang="en-GB" b="0" dirty="0"/>
              <a:t>After each clue, the student B can guess which character they think is being described.</a:t>
            </a:r>
          </a:p>
          <a:p>
            <a:pPr marL="228600" lvl="0" indent="-228600" algn="l" rtl="0">
              <a:spcBef>
                <a:spcPts val="0"/>
              </a:spcBef>
              <a:spcAft>
                <a:spcPts val="0"/>
              </a:spcAft>
              <a:buAutoNum type="arabicPeriod"/>
            </a:pPr>
            <a:r>
              <a:rPr lang="en-GB" b="0" dirty="0"/>
              <a:t>Students then swap roles.</a:t>
            </a:r>
          </a:p>
          <a:p>
            <a:pPr marL="228600" lvl="0" indent="-228600" algn="l" rtl="0">
              <a:spcBef>
                <a:spcPts val="0"/>
              </a:spcBef>
              <a:spcAft>
                <a:spcPts val="0"/>
              </a:spcAft>
              <a:buAutoNum type="arabicPeriod"/>
            </a:pPr>
            <a:r>
              <a:rPr lang="en-GB" b="0" dirty="0"/>
              <a:t>Once both students have read out their clues, they swap their pieces of paper and then move on to another student in the class and repeat steps 3-6.</a:t>
            </a:r>
            <a:endParaRPr dirty="0"/>
          </a:p>
          <a:p>
            <a:pPr marL="0" lvl="0" indent="0" algn="l" rtl="0">
              <a:spcBef>
                <a:spcPts val="0"/>
              </a:spcBef>
              <a:spcAft>
                <a:spcPts val="0"/>
              </a:spcAft>
              <a:buNone/>
            </a:pPr>
            <a:endParaRPr sz="1200" dirty="0">
              <a:solidFill>
                <a:schemeClr val="dk1"/>
              </a:solidFill>
              <a:ea typeface="Calibri"/>
              <a:cs typeface="Calibri"/>
              <a:sym typeface="Calibri"/>
            </a:endParaRPr>
          </a:p>
          <a:p>
            <a:pPr marL="0" lvl="0" indent="0" algn="l" rtl="0">
              <a:spcBef>
                <a:spcPts val="0"/>
              </a:spcBef>
              <a:spcAft>
                <a:spcPts val="0"/>
              </a:spcAft>
              <a:buNone/>
            </a:pPr>
            <a:r>
              <a:rPr lang="en-GB" sz="1200" dirty="0">
                <a:solidFill>
                  <a:schemeClr val="dk1"/>
                </a:solidFill>
                <a:ea typeface="Calibri"/>
                <a:cs typeface="Calibri"/>
                <a:sym typeface="Calibri"/>
              </a:rPr>
              <a:t>Notes: </a:t>
            </a:r>
          </a:p>
          <a:p>
            <a:pPr marL="228600" lvl="0" indent="-228600" algn="l" rtl="0">
              <a:spcBef>
                <a:spcPts val="0"/>
              </a:spcBef>
              <a:spcAft>
                <a:spcPts val="0"/>
              </a:spcAft>
              <a:buFont typeface="+mj-lt"/>
              <a:buAutoNum type="arabicPeriod"/>
            </a:pPr>
            <a:r>
              <a:rPr lang="en-GB" sz="1200" dirty="0">
                <a:solidFill>
                  <a:schemeClr val="dk1"/>
                </a:solidFill>
                <a:ea typeface="Calibri"/>
                <a:cs typeface="Calibri"/>
                <a:sym typeface="Calibri"/>
              </a:rPr>
              <a:t>Alternatively, rather than using the characters on the following slide, students could describe another member of their class.</a:t>
            </a:r>
          </a:p>
          <a:p>
            <a:pPr marL="228600" lvl="0" indent="-228600" algn="l" rtl="0">
              <a:spcBef>
                <a:spcPts val="0"/>
              </a:spcBef>
              <a:spcAft>
                <a:spcPts val="0"/>
              </a:spcAft>
              <a:buFont typeface="+mj-lt"/>
              <a:buAutoNum type="arabicPeriod"/>
            </a:pPr>
            <a:r>
              <a:rPr lang="en-GB" sz="1200" dirty="0">
                <a:solidFill>
                  <a:schemeClr val="dk1"/>
                </a:solidFill>
                <a:ea typeface="Calibri"/>
                <a:cs typeface="Calibri"/>
                <a:sym typeface="Calibri"/>
              </a:rPr>
              <a:t>Slide 16 is an optional support slide that gives students ideas of what clues they could give and slide 17 gives the answers to those clues.</a:t>
            </a:r>
          </a:p>
          <a:p>
            <a:pPr marL="228600" lvl="0" indent="-228600" algn="l" rtl="0">
              <a:spcBef>
                <a:spcPts val="0"/>
              </a:spcBef>
              <a:spcAft>
                <a:spcPts val="0"/>
              </a:spcAft>
              <a:buFont typeface="+mj-lt"/>
              <a:buAutoNum type="arabicPeriod"/>
            </a:pPr>
            <a:r>
              <a:rPr lang="en-GB" sz="1200" dirty="0">
                <a:solidFill>
                  <a:schemeClr val="dk1"/>
                </a:solidFill>
                <a:ea typeface="Calibri"/>
                <a:cs typeface="Calibri"/>
                <a:sym typeface="Calibri"/>
              </a:rPr>
              <a:t>Students can challenge themselves to refer</a:t>
            </a:r>
            <a:r>
              <a:rPr lang="en-GB" sz="1200" baseline="0" dirty="0">
                <a:solidFill>
                  <a:schemeClr val="dk1"/>
                </a:solidFill>
                <a:ea typeface="Calibri"/>
                <a:cs typeface="Calibri"/>
                <a:sym typeface="Calibri"/>
              </a:rPr>
              <a:t> less to their written notes as they go through the activity. </a:t>
            </a:r>
          </a:p>
          <a:p>
            <a:pPr marL="228600" lvl="0" indent="-228600" algn="l" rtl="0">
              <a:spcBef>
                <a:spcPts val="0"/>
              </a:spcBef>
              <a:spcAft>
                <a:spcPts val="0"/>
              </a:spcAft>
              <a:buFont typeface="+mj-lt"/>
              <a:buAutoNum type="arabicPeriod"/>
            </a:pPr>
            <a:r>
              <a:rPr lang="en-GB" sz="1200" baseline="0" dirty="0">
                <a:solidFill>
                  <a:schemeClr val="dk1"/>
                </a:solidFill>
                <a:ea typeface="Calibri"/>
                <a:cs typeface="Calibri"/>
                <a:sym typeface="Calibri"/>
              </a:rPr>
              <a:t>Slide 18 has an alternative version of the activity using characters from the film ‘Encanto’.</a:t>
            </a:r>
          </a:p>
          <a:p>
            <a:pPr marL="0" lvl="0" indent="0" algn="l" rtl="0">
              <a:spcBef>
                <a:spcPts val="0"/>
              </a:spcBef>
              <a:spcAft>
                <a:spcPts val="0"/>
              </a:spcAft>
              <a:buFont typeface="+mj-lt"/>
              <a:buNone/>
            </a:pPr>
            <a:r>
              <a:rPr lang="en-GB" sz="1200" dirty="0">
                <a:solidFill>
                  <a:schemeClr val="dk1"/>
                </a:solidFill>
                <a:ea typeface="Calibri"/>
                <a:cs typeface="Calibri"/>
                <a:sym typeface="Calibri"/>
              </a:rPr>
              <a:t>Frequency of unknown</a:t>
            </a:r>
            <a:r>
              <a:rPr lang="en-GB" sz="1200" baseline="0" dirty="0">
                <a:solidFill>
                  <a:schemeClr val="dk1"/>
                </a:solidFill>
                <a:ea typeface="Calibri"/>
                <a:cs typeface="Calibri"/>
                <a:sym typeface="Calibri"/>
              </a:rPr>
              <a:t> words:</a:t>
            </a:r>
          </a:p>
          <a:p>
            <a:pPr marL="0" lvl="0" indent="0" algn="l" rtl="0">
              <a:spcBef>
                <a:spcPts val="0"/>
              </a:spcBef>
              <a:spcAft>
                <a:spcPts val="0"/>
              </a:spcAft>
              <a:buFont typeface="+mj-lt"/>
              <a:buNone/>
            </a:pPr>
            <a:r>
              <a:rPr lang="en-GB" sz="1200" baseline="0" dirty="0" err="1">
                <a:solidFill>
                  <a:schemeClr val="dk1"/>
                </a:solidFill>
                <a:ea typeface="Calibri"/>
                <a:cs typeface="Calibri"/>
                <a:sym typeface="Calibri"/>
              </a:rPr>
              <a:t>pista</a:t>
            </a:r>
            <a:r>
              <a:rPr lang="en-GB" sz="1200" baseline="0" dirty="0">
                <a:solidFill>
                  <a:schemeClr val="dk1"/>
                </a:solidFill>
                <a:ea typeface="Calibri"/>
                <a:cs typeface="Calibri"/>
                <a:sym typeface="Calibri"/>
              </a:rPr>
              <a:t> [2150]</a:t>
            </a:r>
            <a:endParaRPr sz="1200" dirty="0">
              <a:solidFill>
                <a:schemeClr val="dk1"/>
              </a:solidFill>
              <a:ea typeface="Calibri"/>
              <a:cs typeface="Calibri"/>
              <a:sym typeface="Calibri"/>
            </a:endParaRPr>
          </a:p>
        </p:txBody>
      </p:sp>
      <p:sp>
        <p:nvSpPr>
          <p:cNvPr id="760" name="Google Shape;76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u="none" strike="noStrike" kern="0" cap="none" spc="0" normalizeH="0" baseline="0" noProof="0">
                <a:ln>
                  <a:noFill/>
                </a:ln>
                <a:solidFill>
                  <a:srgbClr val="000000"/>
                </a:solidFill>
                <a:effectLst/>
                <a:uLnTx/>
                <a:uFillTx/>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82</a:t>
            </a:fld>
            <a:endParaRPr kumimoji="0" sz="1200" u="none" strike="noStrike" kern="0" cap="none" spc="0" normalizeH="0" baseline="0" noProof="0" dirty="0">
              <a:ln>
                <a:noFill/>
              </a:ln>
              <a:solidFill>
                <a:srgbClr val="000000"/>
              </a:solidFill>
              <a:effectLst/>
              <a:uLnTx/>
              <a:uFillTx/>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DISPLAY THIS SLIDE DURING THE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See previous slide for task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rubio [2861]; </a:t>
            </a:r>
            <a:r>
              <a:rPr lang="en-GB" dirty="0" err="1"/>
              <a:t>gafas</a:t>
            </a:r>
            <a:r>
              <a:rPr lang="en-GB" dirty="0"/>
              <a:t> [&gt;5000]</a:t>
            </a:r>
          </a:p>
          <a:p>
            <a:pPr marL="0" lvl="0" indent="0" algn="l" rtl="0">
              <a:spcBef>
                <a:spcPts val="0"/>
              </a:spcBef>
              <a:spcAft>
                <a:spcPts val="0"/>
              </a:spcAft>
              <a:buNone/>
            </a:pPr>
            <a:r>
              <a:rPr lang="en-GB" dirty="0"/>
              <a:t>Lesson: 9.3.2.2</a:t>
            </a:r>
            <a:endParaRPr dirty="0"/>
          </a:p>
        </p:txBody>
      </p:sp>
      <p:sp>
        <p:nvSpPr>
          <p:cNvPr id="846" name="Google Shape;84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u="none" strike="noStrike" kern="0" cap="none" spc="0" normalizeH="0" baseline="0" noProof="0">
                <a:ln>
                  <a:noFill/>
                </a:ln>
                <a:solidFill>
                  <a:srgbClr val="000000"/>
                </a:solidFill>
                <a:effectLst/>
                <a:uLnTx/>
                <a:uFillTx/>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83</a:t>
            </a:fld>
            <a:endParaRPr kumimoji="0" sz="1200" u="none" strike="noStrike" kern="0" cap="none" spc="0" normalizeH="0" baseline="0" noProof="0" dirty="0">
              <a:ln>
                <a:noFill/>
              </a:ln>
              <a:solidFill>
                <a:srgbClr val="000000"/>
              </a:solidFill>
              <a:effectLst/>
              <a:uLnTx/>
              <a:uFillTx/>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OPTIONAL SUPPORT SLIDE</a:t>
            </a:r>
          </a:p>
          <a:p>
            <a:pPr marL="0" lvl="0" indent="0" algn="l" rtl="0">
              <a:spcBef>
                <a:spcPts val="0"/>
              </a:spcBef>
              <a:spcAft>
                <a:spcPts val="0"/>
              </a:spcAft>
              <a:buNone/>
            </a:pPr>
            <a:r>
              <a:rPr lang="en-GB" b="0" dirty="0"/>
              <a:t>This</a:t>
            </a:r>
            <a:r>
              <a:rPr lang="en-GB" b="0" baseline="0" dirty="0"/>
              <a:t> slide can be used to give students ideas for the descriptions that they could give in Spanish.</a:t>
            </a:r>
            <a:endParaRPr lang="en-GB" b="0"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endParaRPr lang="en-GB" dirty="0"/>
          </a:p>
          <a:p>
            <a:pPr marL="0" lvl="0" indent="0" algn="l" rtl="0">
              <a:spcBef>
                <a:spcPts val="0"/>
              </a:spcBef>
              <a:spcAft>
                <a:spcPts val="0"/>
              </a:spcAft>
              <a:buNone/>
            </a:pPr>
            <a:r>
              <a:rPr lang="en-GB" dirty="0"/>
              <a:t>rubio [2861]; </a:t>
            </a:r>
            <a:r>
              <a:rPr lang="en-GB" dirty="0" err="1"/>
              <a:t>gafas</a:t>
            </a:r>
            <a:r>
              <a:rPr lang="en-GB" dirty="0"/>
              <a:t> [&gt;5000]</a:t>
            </a:r>
          </a:p>
          <a:p>
            <a:pPr marL="0" lvl="0" indent="0" algn="l" rtl="0">
              <a:spcBef>
                <a:spcPts val="0"/>
              </a:spcBef>
              <a:spcAft>
                <a:spcPts val="0"/>
              </a:spcAft>
              <a:buNone/>
            </a:pPr>
            <a:r>
              <a:rPr lang="en-GB" dirty="0"/>
              <a:t>Lesson: 9.3.2.2</a:t>
            </a:r>
            <a:endParaRPr dirty="0"/>
          </a:p>
        </p:txBody>
      </p:sp>
      <p:sp>
        <p:nvSpPr>
          <p:cNvPr id="846" name="Google Shape;84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u="none" strike="noStrike" kern="0" cap="none" spc="0" normalizeH="0" baseline="0" noProof="0">
                <a:ln>
                  <a:noFill/>
                </a:ln>
                <a:solidFill>
                  <a:srgbClr val="000000"/>
                </a:solidFill>
                <a:effectLst/>
                <a:uLnTx/>
                <a:uFillTx/>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84</a:t>
            </a:fld>
            <a:endParaRPr kumimoji="0" sz="1200" u="none" strike="noStrike" kern="0" cap="none" spc="0" normalizeH="0" baseline="0" noProof="0" dirty="0">
              <a:ln>
                <a:noFill/>
              </a:ln>
              <a:solidFill>
                <a:srgbClr val="000000"/>
              </a:solidFill>
              <a:effectLst/>
              <a:uLnTx/>
              <a:uFillTx/>
              <a:ea typeface="Calibri"/>
              <a:cs typeface="Calibri"/>
              <a:sym typeface="Calibri"/>
            </a:endParaRPr>
          </a:p>
        </p:txBody>
      </p:sp>
    </p:spTree>
    <p:extLst>
      <p:ext uri="{BB962C8B-B14F-4D97-AF65-F5344CB8AC3E}">
        <p14:creationId xmlns:p14="http://schemas.microsoft.com/office/powerpoint/2010/main" val="32451382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POSSIBLE ANSWERS</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endParaRPr lang="en-GB" dirty="0"/>
          </a:p>
          <a:p>
            <a:pPr marL="0" lvl="0" indent="0" algn="l" rtl="0">
              <a:spcBef>
                <a:spcPts val="0"/>
              </a:spcBef>
              <a:spcAft>
                <a:spcPts val="0"/>
              </a:spcAft>
              <a:buNone/>
            </a:pPr>
            <a:r>
              <a:rPr lang="en-GB" dirty="0"/>
              <a:t>Rubio [2861]; </a:t>
            </a:r>
            <a:r>
              <a:rPr lang="en-GB" dirty="0" err="1"/>
              <a:t>gafas</a:t>
            </a:r>
            <a:r>
              <a:rPr lang="en-GB" dirty="0"/>
              <a:t> [&gt;5000]</a:t>
            </a:r>
          </a:p>
          <a:p>
            <a:pPr marL="0" lvl="0" indent="0" algn="l" rtl="0">
              <a:spcBef>
                <a:spcPts val="0"/>
              </a:spcBef>
              <a:spcAft>
                <a:spcPts val="0"/>
              </a:spcAft>
              <a:buNone/>
            </a:pPr>
            <a:r>
              <a:rPr lang="en-GB" dirty="0"/>
              <a:t>Lesson: 9.3.2.2</a:t>
            </a:r>
            <a:endParaRPr dirty="0"/>
          </a:p>
        </p:txBody>
      </p:sp>
      <p:sp>
        <p:nvSpPr>
          <p:cNvPr id="846" name="Google Shape;84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u="none" strike="noStrike" kern="0" cap="none" spc="0" normalizeH="0" baseline="0" noProof="0">
                <a:ln>
                  <a:noFill/>
                </a:ln>
                <a:solidFill>
                  <a:srgbClr val="000000"/>
                </a:solidFill>
                <a:effectLst/>
                <a:uLnTx/>
                <a:uFillTx/>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85</a:t>
            </a:fld>
            <a:endParaRPr kumimoji="0" sz="1200" u="none" strike="noStrike" kern="0" cap="none" spc="0" normalizeH="0" baseline="0" noProof="0" dirty="0">
              <a:ln>
                <a:noFill/>
              </a:ln>
              <a:solidFill>
                <a:srgbClr val="000000"/>
              </a:solidFill>
              <a:effectLst/>
              <a:uLnTx/>
              <a:uFillTx/>
              <a:ea typeface="Calibri"/>
              <a:cs typeface="Calibri"/>
              <a:sym typeface="Calibri"/>
            </a:endParaRPr>
          </a:p>
        </p:txBody>
      </p:sp>
    </p:spTree>
    <p:extLst>
      <p:ext uri="{BB962C8B-B14F-4D97-AF65-F5344CB8AC3E}">
        <p14:creationId xmlns:p14="http://schemas.microsoft.com/office/powerpoint/2010/main" val="36544031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 – ALTERNATIVE FINAL ACTIVITY</a:t>
            </a:r>
            <a:r>
              <a:rPr lang="en-GB" b="0" baseline="0" dirty="0"/>
              <a:t> </a:t>
            </a:r>
            <a:r>
              <a:rPr lang="en-GB" b="1" dirty="0"/>
              <a:t>WITH ENCANTO CHARACTERS</a:t>
            </a:r>
          </a:p>
          <a:p>
            <a:pPr marL="0" lvl="0" indent="0" algn="l" rtl="0">
              <a:spcBef>
                <a:spcPts val="0"/>
              </a:spcBef>
              <a:spcAft>
                <a:spcPts val="0"/>
              </a:spcAft>
              <a:buNone/>
            </a:pPr>
            <a:r>
              <a:rPr lang="en-GB" dirty="0"/>
              <a:t>Procedure as described on</a:t>
            </a:r>
            <a:r>
              <a:rPr lang="en-GB" baseline="0" dirty="0"/>
              <a:t> slide 15</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endParaRPr lang="en-GB" dirty="0"/>
          </a:p>
          <a:p>
            <a:pPr marL="0" lvl="0" indent="0" algn="l" rtl="0">
              <a:spcBef>
                <a:spcPts val="0"/>
              </a:spcBef>
              <a:spcAft>
                <a:spcPts val="0"/>
              </a:spcAft>
              <a:buNone/>
            </a:pPr>
            <a:r>
              <a:rPr lang="en-GB" dirty="0"/>
              <a:t>rubio [2861]</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of Mirabel by Disney at: https://</a:t>
            </a:r>
            <a:r>
              <a:rPr lang="en-GB" dirty="0" err="1"/>
              <a:t>en.wikipedia.org</a:t>
            </a:r>
            <a:r>
              <a:rPr lang="en-GB" dirty="0"/>
              <a:t>/wiki/</a:t>
            </a:r>
            <a:r>
              <a:rPr lang="en-GB" dirty="0" err="1"/>
              <a:t>Mirabel_Madrigal</a:t>
            </a:r>
            <a:r>
              <a:rPr lang="en-GB" dirty="0"/>
              <a:t>#/media/</a:t>
            </a:r>
            <a:r>
              <a:rPr lang="en-GB" dirty="0" err="1"/>
              <a:t>File:Mirabel_Madrigal.png</a:t>
            </a:r>
            <a:endParaRPr lang="en-GB" dirty="0"/>
          </a:p>
          <a:p>
            <a:pPr marL="0" lvl="0" indent="0" algn="l" rtl="0">
              <a:spcBef>
                <a:spcPts val="0"/>
              </a:spcBef>
              <a:spcAft>
                <a:spcPts val="0"/>
              </a:spcAft>
              <a:buNone/>
            </a:pPr>
            <a:r>
              <a:rPr lang="en-GB" dirty="0"/>
              <a:t>Image of Bruno by Disney at: https://</a:t>
            </a:r>
            <a:r>
              <a:rPr lang="en-GB" dirty="0" err="1"/>
              <a:t>en.wikipedia.org</a:t>
            </a:r>
            <a:r>
              <a:rPr lang="en-GB" dirty="0"/>
              <a:t>/wiki/</a:t>
            </a:r>
            <a:r>
              <a:rPr lang="en-GB" dirty="0" err="1"/>
              <a:t>Bruno_Madrigal</a:t>
            </a:r>
            <a:r>
              <a:rPr lang="en-GB" dirty="0"/>
              <a:t>#/media/</a:t>
            </a:r>
            <a:r>
              <a:rPr lang="en-GB" dirty="0" err="1"/>
              <a:t>File:Bruno_Madrigal.png</a:t>
            </a:r>
            <a:endParaRPr lang="en-GB" dirty="0"/>
          </a:p>
          <a:p>
            <a:pPr marL="0" lvl="0" indent="0" algn="l" rtl="0">
              <a:spcBef>
                <a:spcPts val="0"/>
              </a:spcBef>
              <a:spcAft>
                <a:spcPts val="0"/>
              </a:spcAft>
              <a:buNone/>
            </a:pPr>
            <a:r>
              <a:rPr lang="en-GB" dirty="0"/>
              <a:t>Image of other family members </a:t>
            </a:r>
            <a:r>
              <a:rPr lang="es-ES" sz="1200" b="0" baseline="0" dirty="0" err="1"/>
              <a:t>by</a:t>
            </a:r>
            <a:r>
              <a:rPr lang="es-ES" sz="1200" b="0" baseline="0" dirty="0"/>
              <a:t> Disney at: https://</a:t>
            </a:r>
            <a:r>
              <a:rPr lang="es-ES" sz="1200" b="0" baseline="0" dirty="0" err="1"/>
              <a:t>en.wikipedia.org</a:t>
            </a:r>
            <a:r>
              <a:rPr lang="es-ES" sz="1200" b="0" baseline="0" dirty="0"/>
              <a:t>/wiki/Encanto_(film) </a:t>
            </a:r>
          </a:p>
          <a:p>
            <a:pPr marL="0" lvl="0" indent="0" algn="l" rtl="0">
              <a:spcBef>
                <a:spcPts val="0"/>
              </a:spcBef>
              <a:spcAft>
                <a:spcPts val="0"/>
              </a:spcAft>
              <a:buNone/>
            </a:pPr>
            <a:r>
              <a:rPr lang="es-ES" sz="1200" b="0" baseline="0" dirty="0" err="1"/>
              <a:t>These</a:t>
            </a:r>
            <a:r>
              <a:rPr lang="es-ES" sz="1200" b="0" baseline="0" dirty="0"/>
              <a:t> are </a:t>
            </a:r>
            <a:r>
              <a:rPr lang="es-ES" sz="1200" b="0" baseline="0" dirty="0" err="1"/>
              <a:t>low</a:t>
            </a:r>
            <a:r>
              <a:rPr lang="es-ES" sz="1200" b="0" baseline="0" dirty="0"/>
              <a:t> </a:t>
            </a:r>
            <a:r>
              <a:rPr lang="es-ES" sz="1200" b="0" baseline="0" dirty="0" err="1"/>
              <a:t>resolution</a:t>
            </a:r>
            <a:r>
              <a:rPr lang="es-ES" sz="1200" b="0" baseline="0" dirty="0"/>
              <a:t> </a:t>
            </a:r>
            <a:r>
              <a:rPr lang="es-ES" sz="1200" b="0" baseline="0" dirty="0" err="1"/>
              <a:t>images</a:t>
            </a:r>
            <a:r>
              <a:rPr lang="es-ES" sz="1200" b="0" baseline="0" dirty="0"/>
              <a:t> usable </a:t>
            </a:r>
            <a:r>
              <a:rPr lang="es-ES" sz="1200" b="0" baseline="0" dirty="0" err="1"/>
              <a:t>under</a:t>
            </a:r>
            <a:r>
              <a:rPr lang="es-ES" sz="1200" b="0" baseline="0" dirty="0"/>
              <a:t> </a:t>
            </a:r>
            <a:r>
              <a:rPr lang="es-ES" sz="1200" b="0" baseline="0" dirty="0" err="1"/>
              <a:t>the</a:t>
            </a:r>
            <a:r>
              <a:rPr lang="es-ES" sz="1200" b="0" baseline="0" dirty="0"/>
              <a:t> </a:t>
            </a:r>
            <a:r>
              <a:rPr lang="es-ES" sz="1200" b="0" baseline="0" dirty="0" err="1"/>
              <a:t>Fair</a:t>
            </a:r>
            <a:r>
              <a:rPr lang="es-ES" sz="1200" b="0" baseline="0" dirty="0"/>
              <a:t> </a:t>
            </a:r>
            <a:r>
              <a:rPr lang="es-ES" sz="1200" b="0" baseline="0" dirty="0" err="1"/>
              <a:t>Dealing</a:t>
            </a:r>
            <a:r>
              <a:rPr lang="es-ES" sz="1200" b="0" baseline="0" dirty="0"/>
              <a:t> </a:t>
            </a:r>
            <a:r>
              <a:rPr lang="es-ES" sz="1200" b="0" baseline="0" dirty="0" err="1"/>
              <a:t>Law</a:t>
            </a:r>
            <a:r>
              <a:rPr lang="es-ES" sz="1200" b="0" baseline="0" dirty="0"/>
              <a:t> in </a:t>
            </a:r>
            <a:r>
              <a:rPr lang="es-ES" sz="1200" b="0" baseline="0" dirty="0" err="1"/>
              <a:t>the</a:t>
            </a:r>
            <a:r>
              <a:rPr lang="es-ES" sz="1200" b="0" baseline="0" dirty="0"/>
              <a:t> UK.</a:t>
            </a:r>
          </a:p>
          <a:p>
            <a:pPr marL="0" lvl="0" indent="0" algn="l" rtl="0">
              <a:spcBef>
                <a:spcPts val="0"/>
              </a:spcBef>
              <a:spcAft>
                <a:spcPts val="0"/>
              </a:spcAft>
              <a:buNone/>
            </a:pPr>
            <a:r>
              <a:rPr lang="es-ES" sz="1200" b="0" baseline="0" dirty="0"/>
              <a:t>Lesson:9.3.2.2</a:t>
            </a:r>
            <a:endParaRPr dirty="0"/>
          </a:p>
        </p:txBody>
      </p:sp>
      <p:sp>
        <p:nvSpPr>
          <p:cNvPr id="846" name="Google Shape;84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u="none" strike="noStrike" kern="0" cap="none" spc="0" normalizeH="0" baseline="0" noProof="0">
                <a:ln>
                  <a:noFill/>
                </a:ln>
                <a:solidFill>
                  <a:srgbClr val="000000"/>
                </a:solidFill>
                <a:effectLst/>
                <a:uLnTx/>
                <a:uFillTx/>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86</a:t>
            </a:fld>
            <a:endParaRPr kumimoji="0" sz="1200" u="none" strike="noStrike" kern="0" cap="none" spc="0" normalizeH="0" baseline="0" noProof="0" dirty="0">
              <a:ln>
                <a:noFill/>
              </a:ln>
              <a:solidFill>
                <a:srgbClr val="000000"/>
              </a:solidFill>
              <a:effectLst/>
              <a:uLnTx/>
              <a:uFillTx/>
              <a:ea typeface="Calibri"/>
              <a:cs typeface="Calibri"/>
              <a:sym typeface="Calibri"/>
            </a:endParaRPr>
          </a:p>
        </p:txBody>
      </p:sp>
    </p:spTree>
    <p:extLst>
      <p:ext uri="{BB962C8B-B14F-4D97-AF65-F5344CB8AC3E}">
        <p14:creationId xmlns:p14="http://schemas.microsoft.com/office/powerpoint/2010/main" val="31590108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OPTIONAL SUPPORT SLIDE</a:t>
            </a:r>
          </a:p>
          <a:p>
            <a:pPr marL="0" lvl="0" indent="0" algn="l" rtl="0">
              <a:spcBef>
                <a:spcPts val="0"/>
              </a:spcBef>
              <a:spcAft>
                <a:spcPts val="0"/>
              </a:spcAft>
              <a:buNone/>
            </a:pPr>
            <a:r>
              <a:rPr lang="en-GB" b="0" dirty="0"/>
              <a:t>This</a:t>
            </a:r>
            <a:r>
              <a:rPr lang="en-GB" b="0" baseline="0" dirty="0"/>
              <a:t> slide can be used to give students ideas for the descriptions that they could give in Spanish.</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lvl="0" indent="0" algn="l" rtl="0">
              <a:spcBef>
                <a:spcPts val="0"/>
              </a:spcBef>
              <a:spcAft>
                <a:spcPts val="0"/>
              </a:spcAft>
              <a:buNone/>
            </a:pPr>
            <a:r>
              <a:rPr lang="en-GB" dirty="0"/>
              <a:t>rubio [2861]; </a:t>
            </a:r>
            <a:r>
              <a:rPr lang="en-GB" dirty="0" err="1"/>
              <a:t>emoción</a:t>
            </a:r>
            <a:r>
              <a:rPr lang="en-GB" dirty="0"/>
              <a:t> [1448]</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of Mirabel by Disney at: https://</a:t>
            </a:r>
            <a:r>
              <a:rPr lang="en-GB" dirty="0" err="1"/>
              <a:t>en.wikipedia.org</a:t>
            </a:r>
            <a:r>
              <a:rPr lang="en-GB" dirty="0"/>
              <a:t>/wiki/</a:t>
            </a:r>
            <a:r>
              <a:rPr lang="en-GB" dirty="0" err="1"/>
              <a:t>Mirabel_Madrigal</a:t>
            </a:r>
            <a:r>
              <a:rPr lang="en-GB" dirty="0"/>
              <a:t>#/media/</a:t>
            </a:r>
            <a:r>
              <a:rPr lang="en-GB" dirty="0" err="1"/>
              <a:t>File:Mirabel_Madrigal.png</a:t>
            </a:r>
            <a:endParaRPr lang="en-GB" dirty="0"/>
          </a:p>
          <a:p>
            <a:pPr marL="0" lvl="0" indent="0" algn="l" rtl="0">
              <a:spcBef>
                <a:spcPts val="0"/>
              </a:spcBef>
              <a:spcAft>
                <a:spcPts val="0"/>
              </a:spcAft>
              <a:buNone/>
            </a:pPr>
            <a:r>
              <a:rPr lang="en-GB" dirty="0"/>
              <a:t>Image of Bruno by Disney at: https://</a:t>
            </a:r>
            <a:r>
              <a:rPr lang="en-GB" dirty="0" err="1"/>
              <a:t>en.wikipedia.org</a:t>
            </a:r>
            <a:r>
              <a:rPr lang="en-GB" dirty="0"/>
              <a:t>/wiki/</a:t>
            </a:r>
            <a:r>
              <a:rPr lang="en-GB" dirty="0" err="1"/>
              <a:t>Bruno_Madrigal</a:t>
            </a:r>
            <a:r>
              <a:rPr lang="en-GB" dirty="0"/>
              <a:t>#/media/</a:t>
            </a:r>
            <a:r>
              <a:rPr lang="en-GB" dirty="0" err="1"/>
              <a:t>File:Bruno_Madrigal.png</a:t>
            </a:r>
            <a:endParaRPr lang="en-GB" dirty="0"/>
          </a:p>
          <a:p>
            <a:pPr marL="0" lvl="0" indent="0" algn="l" rtl="0">
              <a:spcBef>
                <a:spcPts val="0"/>
              </a:spcBef>
              <a:spcAft>
                <a:spcPts val="0"/>
              </a:spcAft>
              <a:buNone/>
            </a:pPr>
            <a:r>
              <a:rPr lang="en-GB" dirty="0"/>
              <a:t>Image of other family members </a:t>
            </a:r>
            <a:r>
              <a:rPr lang="en-GB" sz="1200" b="0" baseline="0" dirty="0"/>
              <a:t>by Disney at: https://</a:t>
            </a:r>
            <a:r>
              <a:rPr lang="en-GB" sz="1200" b="0" baseline="0" dirty="0" err="1"/>
              <a:t>en.wikipedia.org</a:t>
            </a:r>
            <a:r>
              <a:rPr lang="en-GB" sz="1200" b="0" baseline="0" dirty="0"/>
              <a:t>/wiki/Encanto_(film) </a:t>
            </a:r>
          </a:p>
          <a:p>
            <a:pPr marL="0" lvl="0" indent="0" algn="l" rtl="0">
              <a:spcBef>
                <a:spcPts val="0"/>
              </a:spcBef>
              <a:spcAft>
                <a:spcPts val="0"/>
              </a:spcAft>
              <a:buNone/>
            </a:pPr>
            <a:r>
              <a:rPr lang="en-GB" sz="1200" b="0" baseline="0" dirty="0"/>
              <a:t>These are low resolution images usable under the Fair Dealing Law in the UK.</a:t>
            </a:r>
          </a:p>
          <a:p>
            <a:pPr marL="0" lvl="0" indent="0" algn="l" rtl="0">
              <a:spcBef>
                <a:spcPts val="0"/>
              </a:spcBef>
              <a:spcAft>
                <a:spcPts val="0"/>
              </a:spcAft>
              <a:buNone/>
            </a:pPr>
            <a:r>
              <a:rPr lang="en-GB" sz="1200" b="0" baseline="0" dirty="0"/>
              <a:t>Lesson:9.3.2.2</a:t>
            </a:r>
            <a:endParaRPr lang="en-GB" dirty="0"/>
          </a:p>
          <a:p>
            <a:pPr marL="0" lvl="0" indent="0" algn="l" rtl="0">
              <a:spcBef>
                <a:spcPts val="0"/>
              </a:spcBef>
              <a:spcAft>
                <a:spcPts val="0"/>
              </a:spcAft>
              <a:buNone/>
            </a:pPr>
            <a:endParaRPr dirty="0"/>
          </a:p>
        </p:txBody>
      </p:sp>
      <p:sp>
        <p:nvSpPr>
          <p:cNvPr id="846" name="Google Shape;84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u="none" strike="noStrike" kern="0" cap="none" spc="0" normalizeH="0" baseline="0" noProof="0">
                <a:ln>
                  <a:noFill/>
                </a:ln>
                <a:solidFill>
                  <a:srgbClr val="000000"/>
                </a:solidFill>
                <a:effectLst/>
                <a:uLnTx/>
                <a:uFillTx/>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87</a:t>
            </a:fld>
            <a:endParaRPr kumimoji="0" sz="1200" u="none" strike="noStrike" kern="0" cap="none" spc="0" normalizeH="0" baseline="0" noProof="0" dirty="0">
              <a:ln>
                <a:noFill/>
              </a:ln>
              <a:solidFill>
                <a:srgbClr val="000000"/>
              </a:solidFill>
              <a:effectLst/>
              <a:uLnTx/>
              <a:uFillTx/>
              <a:ea typeface="Calibri"/>
              <a:cs typeface="Calibri"/>
              <a:sym typeface="Calibri"/>
            </a:endParaRPr>
          </a:p>
        </p:txBody>
      </p:sp>
    </p:spTree>
    <p:extLst>
      <p:ext uri="{BB962C8B-B14F-4D97-AF65-F5344CB8AC3E}">
        <p14:creationId xmlns:p14="http://schemas.microsoft.com/office/powerpoint/2010/main" val="16224131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POSSIBLE ANSWERS</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lvl="0" indent="0" algn="l" rtl="0">
              <a:spcBef>
                <a:spcPts val="0"/>
              </a:spcBef>
              <a:spcAft>
                <a:spcPts val="0"/>
              </a:spcAft>
              <a:buNone/>
            </a:pPr>
            <a:r>
              <a:rPr lang="en-GB" dirty="0"/>
              <a:t>rubio [2861]; </a:t>
            </a:r>
            <a:r>
              <a:rPr lang="en-GB" dirty="0" err="1"/>
              <a:t>emoción</a:t>
            </a:r>
            <a:r>
              <a:rPr lang="en-GB" dirty="0"/>
              <a:t> [1448]</a:t>
            </a:r>
          </a:p>
          <a:p>
            <a:pPr marL="0" lvl="0" indent="0" algn="l" rtl="0">
              <a:spcBef>
                <a:spcPts val="0"/>
              </a:spcBef>
              <a:spcAft>
                <a:spcPts val="0"/>
              </a:spcAft>
              <a:buNone/>
            </a:pPr>
            <a:r>
              <a:rPr lang="en-GB" dirty="0"/>
              <a:t>Lesson: 9.3.2.2</a:t>
            </a:r>
          </a:p>
        </p:txBody>
      </p:sp>
      <p:sp>
        <p:nvSpPr>
          <p:cNvPr id="846" name="Google Shape;84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u="none" strike="noStrike" kern="0" cap="none" spc="0" normalizeH="0" baseline="0" noProof="0">
                <a:ln>
                  <a:noFill/>
                </a:ln>
                <a:solidFill>
                  <a:srgbClr val="000000"/>
                </a:solidFill>
                <a:effectLst/>
                <a:uLnTx/>
                <a:uFillTx/>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88</a:t>
            </a:fld>
            <a:endParaRPr kumimoji="0" sz="1200" u="none" strike="noStrike" kern="0" cap="none" spc="0" normalizeH="0" baseline="0" noProof="0" dirty="0">
              <a:ln>
                <a:noFill/>
              </a:ln>
              <a:solidFill>
                <a:srgbClr val="000000"/>
              </a:solidFill>
              <a:effectLst/>
              <a:uLnTx/>
              <a:uFillTx/>
              <a:ea typeface="Calibri"/>
              <a:cs typeface="Calibri"/>
              <a:sym typeface="Calibri"/>
            </a:endParaRPr>
          </a:p>
        </p:txBody>
      </p:sp>
    </p:spTree>
    <p:extLst>
      <p:ext uri="{BB962C8B-B14F-4D97-AF65-F5344CB8AC3E}">
        <p14:creationId xmlns:p14="http://schemas.microsoft.com/office/powerpoint/2010/main" val="35731583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9.3.2.5</a:t>
            </a:r>
            <a:endParaRPr lang="en-GB" b="1" dirty="0"/>
          </a:p>
          <a:p>
            <a:r>
              <a:rPr lang="en-GB" b="1" dirty="0"/>
              <a:t>Timing:</a:t>
            </a:r>
            <a:r>
              <a:rPr lang="en-GB" b="1" baseline="0" dirty="0"/>
              <a:t> </a:t>
            </a:r>
            <a:r>
              <a:rPr lang="en-GB" baseline="0" dirty="0"/>
              <a:t>3 minutes</a:t>
            </a:r>
          </a:p>
          <a:p>
            <a:endParaRPr lang="en-GB" baseline="0" dirty="0"/>
          </a:p>
          <a:p>
            <a:r>
              <a:rPr lang="en-GB" b="1" baseline="0" dirty="0"/>
              <a:t>Aim: </a:t>
            </a:r>
            <a:r>
              <a:rPr lang="en-GB" baseline="0" dirty="0"/>
              <a:t>to allow students to give an affective response to the text.</a:t>
            </a:r>
          </a:p>
          <a:p>
            <a:endParaRPr lang="en-GB" baseline="0" dirty="0"/>
          </a:p>
          <a:p>
            <a:r>
              <a:rPr lang="en-GB" b="1" baseline="0" dirty="0"/>
              <a:t>Procedure:</a:t>
            </a:r>
          </a:p>
          <a:p>
            <a:pPr marL="228600" indent="-228600">
              <a:buAutoNum type="arabicPeriod"/>
            </a:pPr>
            <a:r>
              <a:rPr lang="en-GB" b="0" baseline="0" dirty="0"/>
              <a:t>Click to bring up the picture and Spanish phrase. It may be possible to elicit the Spanish.</a:t>
            </a:r>
          </a:p>
          <a:p>
            <a:pPr marL="228600" indent="-228600">
              <a:buAutoNum type="arabicPeriod"/>
            </a:pPr>
            <a:r>
              <a:rPr lang="en-GB" b="0" baseline="0" dirty="0"/>
              <a:t>Ask students for the English meaning of each phrase.</a:t>
            </a:r>
          </a:p>
          <a:p>
            <a:pPr marL="228600" indent="-228600">
              <a:buAutoNum type="arabicPeriod"/>
            </a:pPr>
            <a:r>
              <a:rPr lang="en-GB" b="0" baseline="0" dirty="0"/>
              <a:t>Either in whole-class format, or working in pairs, ask students to give their response to the text.</a:t>
            </a:r>
          </a:p>
          <a:p>
            <a:pPr marL="228600" indent="-228600">
              <a:buAutoNum type="arabicPeriod"/>
            </a:pPr>
            <a:r>
              <a:rPr lang="en-GB" b="0" baseline="0" dirty="0"/>
              <a:t>To provide some structure, several extracts from the text are also provided. Students could also be asked to give their opinion to teach of these, individually. They could also justify their opinion using a conjunction like ‘</a:t>
            </a:r>
            <a:r>
              <a:rPr lang="en-GB" b="0" baseline="0" dirty="0" err="1"/>
              <a:t>porque</a:t>
            </a:r>
            <a:r>
              <a:rPr lang="en-GB" b="0" baseline="0" dirty="0"/>
              <a:t>’. If so, it may be worth giving them a little extra time to consider their ideas and write notes, rather than expecting unprompted oral production.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46405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Prompt</a:t>
            </a:r>
            <a:r>
              <a:rPr lang="en-GB" baseline="0"/>
              <a:t> cards &amp; blank answer grid</a:t>
            </a:r>
            <a:endParaRPr lang="en-GB" dirty="0"/>
          </a:p>
          <a:p>
            <a:r>
              <a:rPr lang="en-GB" b="1" dirty="0"/>
              <a:t>DO NOT </a:t>
            </a:r>
            <a:r>
              <a:rPr lang="en-GB" b="1"/>
              <a:t>DISPLAY</a:t>
            </a:r>
            <a:r>
              <a:rPr lang="en-GB" b="1" baseline="0"/>
              <a:t> DURING THE ACTIVITY</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44299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a:t>9.3.2.5</a:t>
            </a:r>
            <a:endParaRPr lang="en-US" b="1" dirty="0"/>
          </a:p>
          <a:p>
            <a:r>
              <a:rPr lang="en-US" b="1" dirty="0"/>
              <a:t>Timing: </a:t>
            </a:r>
            <a:r>
              <a:rPr lang="en-US" b="0" dirty="0"/>
              <a:t>10 minutes (to start the task, which can then be continued for homework)</a:t>
            </a:r>
          </a:p>
          <a:p>
            <a:endParaRPr lang="en-US" b="1" dirty="0"/>
          </a:p>
          <a:p>
            <a:r>
              <a:rPr lang="en-US" b="1" dirty="0"/>
              <a:t>Aim:</a:t>
            </a:r>
            <a:r>
              <a:rPr lang="en-US" b="0" dirty="0"/>
              <a:t> </a:t>
            </a:r>
          </a:p>
          <a:p>
            <a:pPr marL="285750" indent="-285750">
              <a:buAutoNum type="romanLcParenR"/>
            </a:pPr>
            <a:r>
              <a:rPr lang="en-US" b="0" dirty="0"/>
              <a:t>to </a:t>
            </a:r>
            <a:r>
              <a:rPr lang="en-US" b="0" dirty="0" err="1"/>
              <a:t>practise</a:t>
            </a:r>
            <a:r>
              <a:rPr lang="en-US" b="0" dirty="0"/>
              <a:t> writing more</a:t>
            </a:r>
            <a:r>
              <a:rPr lang="en-US" b="0" baseline="0" dirty="0"/>
              <a:t> </a:t>
            </a:r>
            <a:r>
              <a:rPr lang="en-US" b="0" dirty="0"/>
              <a:t>freely</a:t>
            </a:r>
            <a:r>
              <a:rPr lang="en-US" b="0" baseline="0" dirty="0"/>
              <a:t> with the 1</a:t>
            </a:r>
            <a:r>
              <a:rPr lang="en-US" b="0" baseline="30000" dirty="0"/>
              <a:t>st</a:t>
            </a:r>
            <a:r>
              <a:rPr lang="en-US" b="0" baseline="0" dirty="0"/>
              <a:t> person singular form of –er and –</a:t>
            </a:r>
            <a:r>
              <a:rPr lang="en-US" b="0" baseline="0" dirty="0" err="1"/>
              <a:t>ir</a:t>
            </a:r>
            <a:r>
              <a:rPr lang="en-US" b="0" baseline="0" dirty="0"/>
              <a:t> verbs (-í)</a:t>
            </a:r>
          </a:p>
          <a:p>
            <a:pPr marL="285750" indent="-285750">
              <a:buAutoNum type="romanLcParenR"/>
            </a:pPr>
            <a:r>
              <a:rPr lang="en-US" b="0" baseline="0" dirty="0"/>
              <a:t>to understand a range of questions using –</a:t>
            </a:r>
            <a:r>
              <a:rPr lang="en-US" b="0" baseline="0" dirty="0" err="1"/>
              <a:t>er</a:t>
            </a:r>
            <a:r>
              <a:rPr lang="en-US" b="0" baseline="0" dirty="0"/>
              <a:t> and –</a:t>
            </a:r>
            <a:r>
              <a:rPr lang="en-US" b="0" baseline="0" dirty="0" err="1"/>
              <a:t>ir</a:t>
            </a:r>
            <a:r>
              <a:rPr lang="en-US" b="0" baseline="0" dirty="0"/>
              <a:t> verbs in the 2</a:t>
            </a:r>
            <a:r>
              <a:rPr lang="en-US" b="0" baseline="30000" dirty="0"/>
              <a:t>nd</a:t>
            </a:r>
            <a:r>
              <a:rPr lang="en-US" b="0" baseline="0" dirty="0"/>
              <a:t> person singular </a:t>
            </a:r>
            <a:r>
              <a:rPr lang="en-US" b="0" baseline="0" dirty="0" err="1"/>
              <a:t>preterite</a:t>
            </a:r>
            <a:r>
              <a:rPr lang="en-US" b="0" baseline="0" dirty="0"/>
              <a:t> (-</a:t>
            </a:r>
            <a:r>
              <a:rPr lang="en-US" b="0" baseline="0" dirty="0" err="1"/>
              <a:t>iste</a:t>
            </a:r>
            <a:r>
              <a:rPr lang="en-US" b="0" baseline="0" dirty="0"/>
              <a:t>)</a:t>
            </a:r>
            <a:endParaRPr lang="en-US" b="0" dirty="0"/>
          </a:p>
          <a:p>
            <a:endParaRPr lang="en-US" b="1" dirty="0"/>
          </a:p>
          <a:p>
            <a:r>
              <a:rPr lang="en-US" b="1" dirty="0"/>
              <a:t>Procedure:</a:t>
            </a:r>
            <a:r>
              <a:rPr lang="en-US" b="1" baseline="0" dirty="0"/>
              <a:t> </a:t>
            </a:r>
          </a:p>
          <a:p>
            <a:pPr marL="228600" indent="-228600">
              <a:buAutoNum type="arabicPeriod"/>
            </a:pPr>
            <a:r>
              <a:rPr lang="en-US" b="0" dirty="0"/>
              <a:t>Teachers can set up the creative writing</a:t>
            </a:r>
            <a:r>
              <a:rPr lang="en-US" b="0" baseline="0" dirty="0"/>
              <a:t> activity by going through this slide. Explain that they’ll be writing about someone’s life experiences. They must choose one of the Spanish-speaking indigenous people on the right and do some research.</a:t>
            </a:r>
          </a:p>
          <a:p>
            <a:pPr marL="228600" indent="-228600">
              <a:buAutoNum type="arabicPeriod"/>
            </a:pPr>
            <a:r>
              <a:rPr lang="en-US" b="0" baseline="0" dirty="0"/>
              <a:t>They can use the suggested vocabulary, or they can use any other known vocabulary.</a:t>
            </a:r>
          </a:p>
          <a:p>
            <a:pPr marL="228600" indent="-228600">
              <a:buAutoNum type="arabicPeriod"/>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560901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a:t>9.3.2.6</a:t>
            </a:r>
            <a:endParaRPr lang="en-US" b="1" dirty="0"/>
          </a:p>
          <a:p>
            <a:r>
              <a:rPr lang="en-US" b="1" dirty="0"/>
              <a:t>Creative writing exercise</a:t>
            </a:r>
          </a:p>
          <a:p>
            <a:endParaRPr lang="en-US" b="1" dirty="0"/>
          </a:p>
          <a:p>
            <a:r>
              <a:rPr lang="en-US" b="1" dirty="0"/>
              <a:t>Timing: </a:t>
            </a:r>
            <a:r>
              <a:rPr lang="en-US" b="0" dirty="0"/>
              <a:t>8 minutes (to start the task, which can then be continued for homework)</a:t>
            </a:r>
          </a:p>
          <a:p>
            <a:endParaRPr lang="en-US" b="1" dirty="0"/>
          </a:p>
          <a:p>
            <a:r>
              <a:rPr lang="en-US" b="1" dirty="0"/>
              <a:t>Aim:</a:t>
            </a:r>
            <a:r>
              <a:rPr lang="en-US" b="0" dirty="0"/>
              <a:t> creative</a:t>
            </a:r>
            <a:r>
              <a:rPr lang="en-US" b="1" dirty="0"/>
              <a:t> </a:t>
            </a:r>
            <a:r>
              <a:rPr lang="en-US" b="0" dirty="0"/>
              <a:t>writing</a:t>
            </a:r>
            <a:r>
              <a:rPr lang="en-US" b="0" baseline="0" dirty="0"/>
              <a:t> activity to </a:t>
            </a:r>
            <a:r>
              <a:rPr lang="en-US" b="0" baseline="0" dirty="0" err="1"/>
              <a:t>practise</a:t>
            </a:r>
            <a:r>
              <a:rPr lang="en-US" b="0" baseline="0" dirty="0"/>
              <a:t> using ‘</a:t>
            </a:r>
            <a:r>
              <a:rPr lang="en-US" b="0" baseline="0" dirty="0" err="1"/>
              <a:t>fue</a:t>
            </a:r>
            <a:r>
              <a:rPr lang="en-US" b="0" baseline="0" dirty="0"/>
              <a:t>’, ‘</a:t>
            </a:r>
            <a:r>
              <a:rPr lang="en-US" b="0" baseline="0" dirty="0" err="1"/>
              <a:t>hizo</a:t>
            </a:r>
            <a:r>
              <a:rPr lang="en-US" b="0" baseline="0" dirty="0"/>
              <a:t>’, ‘</a:t>
            </a:r>
            <a:r>
              <a:rPr lang="en-US" b="0" baseline="0" dirty="0" err="1"/>
              <a:t>tuvo</a:t>
            </a:r>
            <a:r>
              <a:rPr lang="en-US" b="0" baseline="0" dirty="0"/>
              <a:t>’ and other 3</a:t>
            </a:r>
            <a:r>
              <a:rPr lang="en-US" b="0" baseline="30000" dirty="0"/>
              <a:t>rd</a:t>
            </a:r>
            <a:r>
              <a:rPr lang="en-US" b="0" baseline="0" dirty="0"/>
              <a:t> person singular verbs and encourage some research into Spanish-speaking female scientists.</a:t>
            </a:r>
            <a:endParaRPr lang="en-US" b="1" dirty="0"/>
          </a:p>
          <a:p>
            <a:endParaRPr lang="en-US" b="1" dirty="0"/>
          </a:p>
          <a:p>
            <a:r>
              <a:rPr lang="en-US" b="1" dirty="0"/>
              <a:t>Procedure:</a:t>
            </a:r>
          </a:p>
          <a:p>
            <a:r>
              <a:rPr lang="en-US" b="0" dirty="0"/>
              <a:t>1. Teachers can set up the creative writing</a:t>
            </a:r>
            <a:r>
              <a:rPr lang="en-US" b="0" baseline="0" dirty="0"/>
              <a:t> activity by going through this slide. Teachers can either ask students to select from the names on this slide or encourage students to find other Spanish speaking female scientists to write about.</a:t>
            </a:r>
            <a:endParaRPr lang="en-US" b="0" dirty="0"/>
          </a:p>
          <a:p>
            <a:r>
              <a:rPr lang="en-US" b="0" dirty="0"/>
              <a:t>2. It is worth going through the suggested</a:t>
            </a:r>
            <a:r>
              <a:rPr lang="en-US" b="0" baseline="0" dirty="0"/>
              <a:t> verbs and time phrases provided on this slide and suggesting students model their writing by using verbs from this list. This will avoid the chance of students using verbs with irregular </a:t>
            </a:r>
            <a:r>
              <a:rPr lang="en-US" b="0" baseline="0" dirty="0" err="1"/>
              <a:t>preterite</a:t>
            </a:r>
            <a:r>
              <a:rPr lang="en-US" b="0" baseline="0" dirty="0"/>
              <a:t> endings.</a:t>
            </a:r>
          </a:p>
          <a:p>
            <a:endParaRPr lang="en-US" b="0" baseline="0" dirty="0"/>
          </a:p>
          <a:p>
            <a:r>
              <a:rPr lang="en-US" b="1" baseline="0" dirty="0"/>
              <a:t>Sources</a:t>
            </a:r>
            <a:r>
              <a:rPr lang="en-US" b="0" baseline="0" dirty="0"/>
              <a:t>:</a:t>
            </a:r>
          </a:p>
          <a:p>
            <a:r>
              <a:rPr lang="en-US" b="0" baseline="0" dirty="0"/>
              <a:t>Photos taken from Wikipedia.org.</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651514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9.3.2.6</a:t>
            </a:r>
          </a:p>
          <a:p>
            <a:r>
              <a:rPr lang="es-GB" b="1"/>
              <a:t>Timing</a:t>
            </a:r>
            <a:r>
              <a:rPr lang="es-GB" b="1" dirty="0"/>
              <a:t>: </a:t>
            </a:r>
            <a:r>
              <a:rPr lang="es-GB" b="0" dirty="0"/>
              <a:t>8 minutes</a:t>
            </a:r>
          </a:p>
          <a:p>
            <a:endParaRPr lang="es-GB" b="1" dirty="0"/>
          </a:p>
          <a:p>
            <a:r>
              <a:rPr lang="es-GB" b="1" dirty="0"/>
              <a:t>Aim: </a:t>
            </a:r>
            <a:r>
              <a:rPr lang="es-GB" b="0" dirty="0"/>
              <a:t>to practise the use of verb forms in the 3rd person plural, both in present and in preterite.</a:t>
            </a:r>
            <a:endParaRPr lang="es-GB" b="1" dirty="0"/>
          </a:p>
          <a:p>
            <a:endParaRPr lang="es-GB" b="1" dirty="0"/>
          </a:p>
          <a:p>
            <a:r>
              <a:rPr lang="es-GB" b="1" dirty="0"/>
              <a:t>Procedure:</a:t>
            </a:r>
          </a:p>
          <a:p>
            <a:pPr marL="228600" indent="-228600">
              <a:buAutoNum type="arabicPeriod"/>
            </a:pPr>
            <a:r>
              <a:rPr lang="es-GB" b="0" dirty="0"/>
              <a:t>Students look at the images and write phrases using the 3rd person plural in the corresponding tense.</a:t>
            </a:r>
          </a:p>
          <a:p>
            <a:pPr marL="228600" indent="-228600">
              <a:buAutoNum type="arabicPeriod"/>
            </a:pPr>
            <a:r>
              <a:rPr lang="es-GB" b="0" dirty="0"/>
              <a:t>Teachers walk around the classroom monitoring students’ work.</a:t>
            </a:r>
          </a:p>
          <a:p>
            <a:endParaRPr lang="es-GB" dirty="0"/>
          </a:p>
          <a:p>
            <a:r>
              <a:rPr lang="es-GB" b="1" dirty="0"/>
              <a:t>Notes</a:t>
            </a:r>
            <a:r>
              <a:rPr lang="es-GB" dirty="0"/>
              <a:t>:</a:t>
            </a:r>
          </a:p>
          <a:p>
            <a:pPr marL="228600" indent="-228600">
              <a:buAutoNum type="arabicPeriod"/>
            </a:pPr>
            <a:r>
              <a:rPr lang="es-GB" dirty="0"/>
              <a:t>Students can be encouraged to make up some extra information. They can expand</a:t>
            </a:r>
            <a:r>
              <a:rPr lang="en-GB" dirty="0"/>
              <a:t> their answers </a:t>
            </a:r>
            <a:r>
              <a:rPr lang="es-GB" dirty="0"/>
              <a:t>as much as they like</a:t>
            </a:r>
            <a:r>
              <a:rPr lang="en-GB" dirty="0"/>
              <a:t>/are able.</a:t>
            </a:r>
            <a:endParaRPr lang="es-GB" dirty="0"/>
          </a:p>
          <a:p>
            <a:pPr marL="228600" indent="-228600">
              <a:buAutoNum type="arabicPeriod"/>
            </a:pPr>
            <a:r>
              <a:rPr lang="es-GB" dirty="0"/>
              <a:t>Note that this activity is </a:t>
            </a:r>
            <a:r>
              <a:rPr lang="en-GB" dirty="0"/>
              <a:t>in a similar format to the  NCELP </a:t>
            </a:r>
            <a:r>
              <a:rPr lang="es-GB" dirty="0"/>
              <a:t>Applying your Knowledge Test.</a:t>
            </a:r>
          </a:p>
          <a:p>
            <a:pPr marL="228600" indent="-228600">
              <a:buAutoNum type="arabicPeriod"/>
            </a:pPr>
            <a:endParaRPr lang="es-GB" dirty="0"/>
          </a:p>
          <a:p>
            <a:r>
              <a:rPr lang="es-GB" b="1" dirty="0"/>
              <a:t>Example phrases:</a:t>
            </a:r>
          </a:p>
          <a:p>
            <a:endParaRPr lang="es-GB" b="1" dirty="0"/>
          </a:p>
          <a:p>
            <a:r>
              <a:rPr lang="es-GB" u="sng" dirty="0"/>
              <a:t>Pasado</a:t>
            </a:r>
          </a:p>
          <a:p>
            <a:r>
              <a:rPr lang="es-GB" dirty="0"/>
              <a:t>Estudiaron/aprendieron ciencias.</a:t>
            </a:r>
          </a:p>
          <a:p>
            <a:r>
              <a:rPr lang="es-GB" dirty="0"/>
              <a:t>Destacaron en clase por sus buenas notas.</a:t>
            </a:r>
          </a:p>
          <a:p>
            <a:r>
              <a:rPr lang="es-GB" dirty="0"/>
              <a:t>Aprobaron los exámenes con buenas notas.</a:t>
            </a:r>
          </a:p>
          <a:p>
            <a:r>
              <a:rPr lang="es-GB" dirty="0"/>
              <a:t>Practicaron deporte.</a:t>
            </a:r>
          </a:p>
          <a:p>
            <a:r>
              <a:rPr lang="es-GB" dirty="0"/>
              <a:t>Jugaron a fútbol.</a:t>
            </a:r>
          </a:p>
          <a:p>
            <a:r>
              <a:rPr lang="es-GB" dirty="0"/>
              <a:t>Ganaron premios.</a:t>
            </a:r>
          </a:p>
          <a:p>
            <a:r>
              <a:rPr lang="es-GB" dirty="0"/>
              <a:t>Trabajaron en un bar/restaurante.</a:t>
            </a:r>
          </a:p>
          <a:p>
            <a:r>
              <a:rPr lang="es-GB" dirty="0"/>
              <a:t>Ganaron dinero para...</a:t>
            </a:r>
          </a:p>
          <a:p>
            <a:endParaRPr lang="es-GB" dirty="0"/>
          </a:p>
          <a:p>
            <a:r>
              <a:rPr lang="es-GB" u="sng" dirty="0"/>
              <a:t>Presente</a:t>
            </a:r>
          </a:p>
          <a:p>
            <a:r>
              <a:rPr lang="es-GB" u="none" dirty="0"/>
              <a:t>Trabajan en una oficina/en el ordenador.</a:t>
            </a:r>
          </a:p>
          <a:p>
            <a:r>
              <a:rPr lang="es-GB" u="none" dirty="0"/>
              <a:t>Explican objetivos/información a su equipo.</a:t>
            </a:r>
          </a:p>
          <a:p>
            <a:r>
              <a:rPr lang="es-GB" u="none" dirty="0"/>
              <a:t>Enseñan ciencias/tecnología.</a:t>
            </a:r>
          </a:p>
          <a:p>
            <a:r>
              <a:rPr lang="es-GB" u="none" dirty="0"/>
              <a:t>Analizan plantas/flores/la naturaleza.</a:t>
            </a:r>
            <a:br>
              <a:rPr lang="es-GB" u="none" dirty="0"/>
            </a:br>
            <a:r>
              <a:rPr lang="es-GB" u="none" dirty="0"/>
              <a:t>Descubren información </a:t>
            </a:r>
            <a:r>
              <a:rPr lang="es-GB" u="none"/>
              <a:t>nueva.</a:t>
            </a:r>
            <a:endParaRPr lang="es-GB" u="non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52666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D9617-F5C0-67D8-A46E-020E51420C9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C9532F6-6903-AA1E-A5E8-D5461C7A5F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160FCC9-BF81-2185-438C-531EB12E9508}"/>
              </a:ext>
            </a:extLst>
          </p:cNvPr>
          <p:cNvSpPr>
            <a:spLocks noGrp="1"/>
          </p:cNvSpPr>
          <p:nvPr>
            <p:ph type="dt" sz="half" idx="10"/>
          </p:nvPr>
        </p:nvSpPr>
        <p:spPr/>
        <p:txBody>
          <a:bodyPr/>
          <a:lstStyle/>
          <a:p>
            <a:fld id="{8319E13E-4713-D64F-9A43-63332C07849D}" type="datetimeFigureOut">
              <a:rPr lang="en-US" smtClean="0"/>
              <a:t>6/21/22</a:t>
            </a:fld>
            <a:endParaRPr lang="en-US"/>
          </a:p>
        </p:txBody>
      </p:sp>
      <p:sp>
        <p:nvSpPr>
          <p:cNvPr id="5" name="Footer Placeholder 4">
            <a:extLst>
              <a:ext uri="{FF2B5EF4-FFF2-40B4-BE49-F238E27FC236}">
                <a16:creationId xmlns:a16="http://schemas.microsoft.com/office/drawing/2014/main" id="{0929D5BC-2268-0074-BF55-B45241ADC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53692-1978-1CDE-8C94-462B0EF97DCF}"/>
              </a:ext>
            </a:extLst>
          </p:cNvPr>
          <p:cNvSpPr>
            <a:spLocks noGrp="1"/>
          </p:cNvSpPr>
          <p:nvPr>
            <p:ph type="sldNum" sz="quarter" idx="12"/>
          </p:nvPr>
        </p:nvSpPr>
        <p:spPr/>
        <p:txBody>
          <a:bodyPr/>
          <a:lstStyle/>
          <a:p>
            <a:fld id="{59651715-B36D-594D-83D8-2DED98E01F2C}" type="slidenum">
              <a:rPr lang="en-US" smtClean="0"/>
              <a:t>‹#›</a:t>
            </a:fld>
            <a:endParaRPr lang="en-US"/>
          </a:p>
        </p:txBody>
      </p:sp>
    </p:spTree>
    <p:extLst>
      <p:ext uri="{BB962C8B-B14F-4D97-AF65-F5344CB8AC3E}">
        <p14:creationId xmlns:p14="http://schemas.microsoft.com/office/powerpoint/2010/main" val="1984583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9D520-D260-B452-B78D-EB9F2AE7B66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5FBFD3-A82E-81FA-C17F-23E70D26319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FDE8C45-F8B2-6B32-DC74-59A48E50EFBF}"/>
              </a:ext>
            </a:extLst>
          </p:cNvPr>
          <p:cNvSpPr>
            <a:spLocks noGrp="1"/>
          </p:cNvSpPr>
          <p:nvPr>
            <p:ph type="dt" sz="half" idx="10"/>
          </p:nvPr>
        </p:nvSpPr>
        <p:spPr/>
        <p:txBody>
          <a:bodyPr/>
          <a:lstStyle/>
          <a:p>
            <a:fld id="{8319E13E-4713-D64F-9A43-63332C07849D}" type="datetimeFigureOut">
              <a:rPr lang="en-US" smtClean="0"/>
              <a:t>6/21/22</a:t>
            </a:fld>
            <a:endParaRPr lang="en-US"/>
          </a:p>
        </p:txBody>
      </p:sp>
      <p:sp>
        <p:nvSpPr>
          <p:cNvPr id="5" name="Footer Placeholder 4">
            <a:extLst>
              <a:ext uri="{FF2B5EF4-FFF2-40B4-BE49-F238E27FC236}">
                <a16:creationId xmlns:a16="http://schemas.microsoft.com/office/drawing/2014/main" id="{15752E96-DE96-A01F-EF35-B19F1FFD1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3B654-0008-4EA6-C8AE-6C309CFCDDE3}"/>
              </a:ext>
            </a:extLst>
          </p:cNvPr>
          <p:cNvSpPr>
            <a:spLocks noGrp="1"/>
          </p:cNvSpPr>
          <p:nvPr>
            <p:ph type="sldNum" sz="quarter" idx="12"/>
          </p:nvPr>
        </p:nvSpPr>
        <p:spPr/>
        <p:txBody>
          <a:bodyPr/>
          <a:lstStyle/>
          <a:p>
            <a:fld id="{59651715-B36D-594D-83D8-2DED98E01F2C}" type="slidenum">
              <a:rPr lang="en-US" smtClean="0"/>
              <a:t>‹#›</a:t>
            </a:fld>
            <a:endParaRPr lang="en-US"/>
          </a:p>
        </p:txBody>
      </p:sp>
    </p:spTree>
    <p:extLst>
      <p:ext uri="{BB962C8B-B14F-4D97-AF65-F5344CB8AC3E}">
        <p14:creationId xmlns:p14="http://schemas.microsoft.com/office/powerpoint/2010/main" val="2368927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8FFE8F-A567-64D7-6FDA-9EA370CE1FE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5C35B6-AAF1-0947-E531-A8043598D58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B878B5-FE57-9DAE-CA5E-8CA0F2C9E5F0}"/>
              </a:ext>
            </a:extLst>
          </p:cNvPr>
          <p:cNvSpPr>
            <a:spLocks noGrp="1"/>
          </p:cNvSpPr>
          <p:nvPr>
            <p:ph type="dt" sz="half" idx="10"/>
          </p:nvPr>
        </p:nvSpPr>
        <p:spPr/>
        <p:txBody>
          <a:bodyPr/>
          <a:lstStyle/>
          <a:p>
            <a:fld id="{8319E13E-4713-D64F-9A43-63332C07849D}" type="datetimeFigureOut">
              <a:rPr lang="en-US" smtClean="0"/>
              <a:t>6/21/22</a:t>
            </a:fld>
            <a:endParaRPr lang="en-US"/>
          </a:p>
        </p:txBody>
      </p:sp>
      <p:sp>
        <p:nvSpPr>
          <p:cNvPr id="5" name="Footer Placeholder 4">
            <a:extLst>
              <a:ext uri="{FF2B5EF4-FFF2-40B4-BE49-F238E27FC236}">
                <a16:creationId xmlns:a16="http://schemas.microsoft.com/office/drawing/2014/main" id="{3649849C-2F64-1B95-47E1-57B52EE19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70CD21-A9EB-2248-D699-A6EDDAFA19C7}"/>
              </a:ext>
            </a:extLst>
          </p:cNvPr>
          <p:cNvSpPr>
            <a:spLocks noGrp="1"/>
          </p:cNvSpPr>
          <p:nvPr>
            <p:ph type="sldNum" sz="quarter" idx="12"/>
          </p:nvPr>
        </p:nvSpPr>
        <p:spPr/>
        <p:txBody>
          <a:bodyPr/>
          <a:lstStyle/>
          <a:p>
            <a:fld id="{59651715-B36D-594D-83D8-2DED98E01F2C}" type="slidenum">
              <a:rPr lang="en-US" smtClean="0"/>
              <a:t>‹#›</a:t>
            </a:fld>
            <a:endParaRPr lang="en-US"/>
          </a:p>
        </p:txBody>
      </p:sp>
    </p:spTree>
    <p:extLst>
      <p:ext uri="{BB962C8B-B14F-4D97-AF65-F5344CB8AC3E}">
        <p14:creationId xmlns:p14="http://schemas.microsoft.com/office/powerpoint/2010/main" val="3615693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3B55C-D036-267F-C1B1-3F1F48A11F1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5DA37A1-F322-E852-ADB0-61918CBFD9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CAB067-5FDE-86B8-3637-A201CB50A5FE}"/>
              </a:ext>
            </a:extLst>
          </p:cNvPr>
          <p:cNvSpPr>
            <a:spLocks noGrp="1"/>
          </p:cNvSpPr>
          <p:nvPr>
            <p:ph type="dt" sz="half" idx="10"/>
          </p:nvPr>
        </p:nvSpPr>
        <p:spPr/>
        <p:txBody>
          <a:bodyPr/>
          <a:lstStyle/>
          <a:p>
            <a:fld id="{8319E13E-4713-D64F-9A43-63332C07849D}" type="datetimeFigureOut">
              <a:rPr lang="en-US" smtClean="0"/>
              <a:t>6/21/22</a:t>
            </a:fld>
            <a:endParaRPr lang="en-US"/>
          </a:p>
        </p:txBody>
      </p:sp>
      <p:sp>
        <p:nvSpPr>
          <p:cNvPr id="5" name="Footer Placeholder 4">
            <a:extLst>
              <a:ext uri="{FF2B5EF4-FFF2-40B4-BE49-F238E27FC236}">
                <a16:creationId xmlns:a16="http://schemas.microsoft.com/office/drawing/2014/main" id="{329EE671-D560-D54A-1FE2-F6A04312E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D8AAD-1826-F55C-B621-AD14F72BC4BA}"/>
              </a:ext>
            </a:extLst>
          </p:cNvPr>
          <p:cNvSpPr>
            <a:spLocks noGrp="1"/>
          </p:cNvSpPr>
          <p:nvPr>
            <p:ph type="sldNum" sz="quarter" idx="12"/>
          </p:nvPr>
        </p:nvSpPr>
        <p:spPr/>
        <p:txBody>
          <a:bodyPr/>
          <a:lstStyle/>
          <a:p>
            <a:fld id="{59651715-B36D-594D-83D8-2DED98E01F2C}" type="slidenum">
              <a:rPr lang="en-US" smtClean="0"/>
              <a:t>‹#›</a:t>
            </a:fld>
            <a:endParaRPr lang="en-US"/>
          </a:p>
        </p:txBody>
      </p:sp>
    </p:spTree>
    <p:extLst>
      <p:ext uri="{BB962C8B-B14F-4D97-AF65-F5344CB8AC3E}">
        <p14:creationId xmlns:p14="http://schemas.microsoft.com/office/powerpoint/2010/main" val="138328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C16F-B698-C34B-672A-6F800EDD8FD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C114A8B-2EA0-84D0-DA50-21B580EAB5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01B395B-2FE1-8B23-D288-F3B0403613F9}"/>
              </a:ext>
            </a:extLst>
          </p:cNvPr>
          <p:cNvSpPr>
            <a:spLocks noGrp="1"/>
          </p:cNvSpPr>
          <p:nvPr>
            <p:ph type="dt" sz="half" idx="10"/>
          </p:nvPr>
        </p:nvSpPr>
        <p:spPr/>
        <p:txBody>
          <a:bodyPr/>
          <a:lstStyle/>
          <a:p>
            <a:fld id="{8319E13E-4713-D64F-9A43-63332C07849D}" type="datetimeFigureOut">
              <a:rPr lang="en-US" smtClean="0"/>
              <a:t>6/21/22</a:t>
            </a:fld>
            <a:endParaRPr lang="en-US"/>
          </a:p>
        </p:txBody>
      </p:sp>
      <p:sp>
        <p:nvSpPr>
          <p:cNvPr id="5" name="Footer Placeholder 4">
            <a:extLst>
              <a:ext uri="{FF2B5EF4-FFF2-40B4-BE49-F238E27FC236}">
                <a16:creationId xmlns:a16="http://schemas.microsoft.com/office/drawing/2014/main" id="{7A803F47-5E05-4490-1841-26E04F1FC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33D17-CB32-1A0F-533D-04AB909439D0}"/>
              </a:ext>
            </a:extLst>
          </p:cNvPr>
          <p:cNvSpPr>
            <a:spLocks noGrp="1"/>
          </p:cNvSpPr>
          <p:nvPr>
            <p:ph type="sldNum" sz="quarter" idx="12"/>
          </p:nvPr>
        </p:nvSpPr>
        <p:spPr/>
        <p:txBody>
          <a:bodyPr/>
          <a:lstStyle/>
          <a:p>
            <a:fld id="{59651715-B36D-594D-83D8-2DED98E01F2C}" type="slidenum">
              <a:rPr lang="en-US" smtClean="0"/>
              <a:t>‹#›</a:t>
            </a:fld>
            <a:endParaRPr lang="en-US"/>
          </a:p>
        </p:txBody>
      </p:sp>
    </p:spTree>
    <p:extLst>
      <p:ext uri="{BB962C8B-B14F-4D97-AF65-F5344CB8AC3E}">
        <p14:creationId xmlns:p14="http://schemas.microsoft.com/office/powerpoint/2010/main" val="1692209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AA7CC-2727-B345-1A9D-A44063C0CF4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0152CD1-35F5-7B3A-EB96-35F620480D7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D569A6E-FBFE-A33D-016A-36E1843DC0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0F77C38-45B6-C162-3C50-FA07A5356557}"/>
              </a:ext>
            </a:extLst>
          </p:cNvPr>
          <p:cNvSpPr>
            <a:spLocks noGrp="1"/>
          </p:cNvSpPr>
          <p:nvPr>
            <p:ph type="dt" sz="half" idx="10"/>
          </p:nvPr>
        </p:nvSpPr>
        <p:spPr/>
        <p:txBody>
          <a:bodyPr/>
          <a:lstStyle/>
          <a:p>
            <a:fld id="{8319E13E-4713-D64F-9A43-63332C07849D}" type="datetimeFigureOut">
              <a:rPr lang="en-US" smtClean="0"/>
              <a:t>6/21/22</a:t>
            </a:fld>
            <a:endParaRPr lang="en-US"/>
          </a:p>
        </p:txBody>
      </p:sp>
      <p:sp>
        <p:nvSpPr>
          <p:cNvPr id="6" name="Footer Placeholder 5">
            <a:extLst>
              <a:ext uri="{FF2B5EF4-FFF2-40B4-BE49-F238E27FC236}">
                <a16:creationId xmlns:a16="http://schemas.microsoft.com/office/drawing/2014/main" id="{F1FADE94-8AE7-1E09-082D-BB680EF5A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721F0-394E-0740-8DDE-58162E01AAD1}"/>
              </a:ext>
            </a:extLst>
          </p:cNvPr>
          <p:cNvSpPr>
            <a:spLocks noGrp="1"/>
          </p:cNvSpPr>
          <p:nvPr>
            <p:ph type="sldNum" sz="quarter" idx="12"/>
          </p:nvPr>
        </p:nvSpPr>
        <p:spPr/>
        <p:txBody>
          <a:bodyPr/>
          <a:lstStyle/>
          <a:p>
            <a:fld id="{59651715-B36D-594D-83D8-2DED98E01F2C}" type="slidenum">
              <a:rPr lang="en-US" smtClean="0"/>
              <a:t>‹#›</a:t>
            </a:fld>
            <a:endParaRPr lang="en-US"/>
          </a:p>
        </p:txBody>
      </p:sp>
    </p:spTree>
    <p:extLst>
      <p:ext uri="{BB962C8B-B14F-4D97-AF65-F5344CB8AC3E}">
        <p14:creationId xmlns:p14="http://schemas.microsoft.com/office/powerpoint/2010/main" val="3801802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DDF1D-282A-716D-E23A-1207C0E93BA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6F6C43-11F1-2E8F-0AD8-99D6F2EC9A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AC3D1E-7017-78C7-CF8D-EBE5D74E6ED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789DA3B-37A1-0292-6C34-64CB33F5B8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4C43C30-65C3-9D11-7921-B901FBEC780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93979F1-49A0-5160-C521-CE0F0C6433AA}"/>
              </a:ext>
            </a:extLst>
          </p:cNvPr>
          <p:cNvSpPr>
            <a:spLocks noGrp="1"/>
          </p:cNvSpPr>
          <p:nvPr>
            <p:ph type="dt" sz="half" idx="10"/>
          </p:nvPr>
        </p:nvSpPr>
        <p:spPr/>
        <p:txBody>
          <a:bodyPr/>
          <a:lstStyle/>
          <a:p>
            <a:fld id="{8319E13E-4713-D64F-9A43-63332C07849D}" type="datetimeFigureOut">
              <a:rPr lang="en-US" smtClean="0"/>
              <a:t>6/21/22</a:t>
            </a:fld>
            <a:endParaRPr lang="en-US"/>
          </a:p>
        </p:txBody>
      </p:sp>
      <p:sp>
        <p:nvSpPr>
          <p:cNvPr id="8" name="Footer Placeholder 7">
            <a:extLst>
              <a:ext uri="{FF2B5EF4-FFF2-40B4-BE49-F238E27FC236}">
                <a16:creationId xmlns:a16="http://schemas.microsoft.com/office/drawing/2014/main" id="{C546F9F0-8448-9C9F-AE15-42E5F78F27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F5DE55-9BB6-1E2A-C52B-231A0E0791B6}"/>
              </a:ext>
            </a:extLst>
          </p:cNvPr>
          <p:cNvSpPr>
            <a:spLocks noGrp="1"/>
          </p:cNvSpPr>
          <p:nvPr>
            <p:ph type="sldNum" sz="quarter" idx="12"/>
          </p:nvPr>
        </p:nvSpPr>
        <p:spPr/>
        <p:txBody>
          <a:bodyPr/>
          <a:lstStyle/>
          <a:p>
            <a:fld id="{59651715-B36D-594D-83D8-2DED98E01F2C}" type="slidenum">
              <a:rPr lang="en-US" smtClean="0"/>
              <a:t>‹#›</a:t>
            </a:fld>
            <a:endParaRPr lang="en-US"/>
          </a:p>
        </p:txBody>
      </p:sp>
    </p:spTree>
    <p:extLst>
      <p:ext uri="{BB962C8B-B14F-4D97-AF65-F5344CB8AC3E}">
        <p14:creationId xmlns:p14="http://schemas.microsoft.com/office/powerpoint/2010/main" val="147789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C477A-407C-AF33-B8F9-A087167E924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4547609-4E7D-F1F2-4EF4-EEFEE4CCE565}"/>
              </a:ext>
            </a:extLst>
          </p:cNvPr>
          <p:cNvSpPr>
            <a:spLocks noGrp="1"/>
          </p:cNvSpPr>
          <p:nvPr>
            <p:ph type="dt" sz="half" idx="10"/>
          </p:nvPr>
        </p:nvSpPr>
        <p:spPr/>
        <p:txBody>
          <a:bodyPr/>
          <a:lstStyle/>
          <a:p>
            <a:fld id="{8319E13E-4713-D64F-9A43-63332C07849D}" type="datetimeFigureOut">
              <a:rPr lang="en-US" smtClean="0"/>
              <a:t>6/21/22</a:t>
            </a:fld>
            <a:endParaRPr lang="en-US"/>
          </a:p>
        </p:txBody>
      </p:sp>
      <p:sp>
        <p:nvSpPr>
          <p:cNvPr id="4" name="Footer Placeholder 3">
            <a:extLst>
              <a:ext uri="{FF2B5EF4-FFF2-40B4-BE49-F238E27FC236}">
                <a16:creationId xmlns:a16="http://schemas.microsoft.com/office/drawing/2014/main" id="{E3AEF67C-C2D4-4316-AC20-BFE7D43B2F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041F4F-262F-B5AA-6AEF-34B61B707DB9}"/>
              </a:ext>
            </a:extLst>
          </p:cNvPr>
          <p:cNvSpPr>
            <a:spLocks noGrp="1"/>
          </p:cNvSpPr>
          <p:nvPr>
            <p:ph type="sldNum" sz="quarter" idx="12"/>
          </p:nvPr>
        </p:nvSpPr>
        <p:spPr/>
        <p:txBody>
          <a:bodyPr/>
          <a:lstStyle/>
          <a:p>
            <a:fld id="{59651715-B36D-594D-83D8-2DED98E01F2C}" type="slidenum">
              <a:rPr lang="en-US" smtClean="0"/>
              <a:t>‹#›</a:t>
            </a:fld>
            <a:endParaRPr lang="en-US"/>
          </a:p>
        </p:txBody>
      </p:sp>
    </p:spTree>
    <p:extLst>
      <p:ext uri="{BB962C8B-B14F-4D97-AF65-F5344CB8AC3E}">
        <p14:creationId xmlns:p14="http://schemas.microsoft.com/office/powerpoint/2010/main" val="60892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F9713D-5EF0-46EA-9E81-F08666A19E16}"/>
              </a:ext>
            </a:extLst>
          </p:cNvPr>
          <p:cNvSpPr>
            <a:spLocks noGrp="1"/>
          </p:cNvSpPr>
          <p:nvPr>
            <p:ph type="dt" sz="half" idx="10"/>
          </p:nvPr>
        </p:nvSpPr>
        <p:spPr/>
        <p:txBody>
          <a:bodyPr/>
          <a:lstStyle/>
          <a:p>
            <a:fld id="{8319E13E-4713-D64F-9A43-63332C07849D}" type="datetimeFigureOut">
              <a:rPr lang="en-US" smtClean="0"/>
              <a:t>6/21/22</a:t>
            </a:fld>
            <a:endParaRPr lang="en-US"/>
          </a:p>
        </p:txBody>
      </p:sp>
      <p:sp>
        <p:nvSpPr>
          <p:cNvPr id="3" name="Footer Placeholder 2">
            <a:extLst>
              <a:ext uri="{FF2B5EF4-FFF2-40B4-BE49-F238E27FC236}">
                <a16:creationId xmlns:a16="http://schemas.microsoft.com/office/drawing/2014/main" id="{E0235267-8D88-9028-8C15-ED627AD24A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54E28E-B76D-A164-E1A7-B1F27C34A336}"/>
              </a:ext>
            </a:extLst>
          </p:cNvPr>
          <p:cNvSpPr>
            <a:spLocks noGrp="1"/>
          </p:cNvSpPr>
          <p:nvPr>
            <p:ph type="sldNum" sz="quarter" idx="12"/>
          </p:nvPr>
        </p:nvSpPr>
        <p:spPr/>
        <p:txBody>
          <a:bodyPr/>
          <a:lstStyle/>
          <a:p>
            <a:fld id="{59651715-B36D-594D-83D8-2DED98E01F2C}" type="slidenum">
              <a:rPr lang="en-US" smtClean="0"/>
              <a:t>‹#›</a:t>
            </a:fld>
            <a:endParaRPr lang="en-US"/>
          </a:p>
        </p:txBody>
      </p:sp>
    </p:spTree>
    <p:extLst>
      <p:ext uri="{BB962C8B-B14F-4D97-AF65-F5344CB8AC3E}">
        <p14:creationId xmlns:p14="http://schemas.microsoft.com/office/powerpoint/2010/main" val="817121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85049-DA35-7708-6806-B7F55B7073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6688B70-7F41-8AB0-D323-48A031803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DF4AE35-B1F7-B78A-3AED-A2CC93584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EE9050-ECB8-C491-25C2-C11D00613710}"/>
              </a:ext>
            </a:extLst>
          </p:cNvPr>
          <p:cNvSpPr>
            <a:spLocks noGrp="1"/>
          </p:cNvSpPr>
          <p:nvPr>
            <p:ph type="dt" sz="half" idx="10"/>
          </p:nvPr>
        </p:nvSpPr>
        <p:spPr/>
        <p:txBody>
          <a:bodyPr/>
          <a:lstStyle/>
          <a:p>
            <a:fld id="{8319E13E-4713-D64F-9A43-63332C07849D}" type="datetimeFigureOut">
              <a:rPr lang="en-US" smtClean="0"/>
              <a:t>6/21/22</a:t>
            </a:fld>
            <a:endParaRPr lang="en-US"/>
          </a:p>
        </p:txBody>
      </p:sp>
      <p:sp>
        <p:nvSpPr>
          <p:cNvPr id="6" name="Footer Placeholder 5">
            <a:extLst>
              <a:ext uri="{FF2B5EF4-FFF2-40B4-BE49-F238E27FC236}">
                <a16:creationId xmlns:a16="http://schemas.microsoft.com/office/drawing/2014/main" id="{D67C66F8-858C-C8F8-32BA-E38DD0622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B8346-024E-7E4C-EDA9-F4920E529644}"/>
              </a:ext>
            </a:extLst>
          </p:cNvPr>
          <p:cNvSpPr>
            <a:spLocks noGrp="1"/>
          </p:cNvSpPr>
          <p:nvPr>
            <p:ph type="sldNum" sz="quarter" idx="12"/>
          </p:nvPr>
        </p:nvSpPr>
        <p:spPr/>
        <p:txBody>
          <a:bodyPr/>
          <a:lstStyle/>
          <a:p>
            <a:fld id="{59651715-B36D-594D-83D8-2DED98E01F2C}" type="slidenum">
              <a:rPr lang="en-US" smtClean="0"/>
              <a:t>‹#›</a:t>
            </a:fld>
            <a:endParaRPr lang="en-US"/>
          </a:p>
        </p:txBody>
      </p:sp>
    </p:spTree>
    <p:extLst>
      <p:ext uri="{BB962C8B-B14F-4D97-AF65-F5344CB8AC3E}">
        <p14:creationId xmlns:p14="http://schemas.microsoft.com/office/powerpoint/2010/main" val="374694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F938A-C209-0ECD-5540-E36EEE884EC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D6CDAFD-C85D-8239-5AB3-EAB1DFA5E3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B75834-550E-5685-D444-502B65F94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9E1D90-6CBE-C723-F0DB-F269539444DD}"/>
              </a:ext>
            </a:extLst>
          </p:cNvPr>
          <p:cNvSpPr>
            <a:spLocks noGrp="1"/>
          </p:cNvSpPr>
          <p:nvPr>
            <p:ph type="dt" sz="half" idx="10"/>
          </p:nvPr>
        </p:nvSpPr>
        <p:spPr/>
        <p:txBody>
          <a:bodyPr/>
          <a:lstStyle/>
          <a:p>
            <a:fld id="{8319E13E-4713-D64F-9A43-63332C07849D}" type="datetimeFigureOut">
              <a:rPr lang="en-US" smtClean="0"/>
              <a:t>6/21/22</a:t>
            </a:fld>
            <a:endParaRPr lang="en-US"/>
          </a:p>
        </p:txBody>
      </p:sp>
      <p:sp>
        <p:nvSpPr>
          <p:cNvPr id="6" name="Footer Placeholder 5">
            <a:extLst>
              <a:ext uri="{FF2B5EF4-FFF2-40B4-BE49-F238E27FC236}">
                <a16:creationId xmlns:a16="http://schemas.microsoft.com/office/drawing/2014/main" id="{A4B4892B-7310-AE79-DFB1-5FDE08CAAA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BA4C9-B71D-9950-062C-B2AB080854AB}"/>
              </a:ext>
            </a:extLst>
          </p:cNvPr>
          <p:cNvSpPr>
            <a:spLocks noGrp="1"/>
          </p:cNvSpPr>
          <p:nvPr>
            <p:ph type="sldNum" sz="quarter" idx="12"/>
          </p:nvPr>
        </p:nvSpPr>
        <p:spPr/>
        <p:txBody>
          <a:bodyPr/>
          <a:lstStyle/>
          <a:p>
            <a:fld id="{59651715-B36D-594D-83D8-2DED98E01F2C}" type="slidenum">
              <a:rPr lang="en-US" smtClean="0"/>
              <a:t>‹#›</a:t>
            </a:fld>
            <a:endParaRPr lang="en-US"/>
          </a:p>
        </p:txBody>
      </p:sp>
    </p:spTree>
    <p:extLst>
      <p:ext uri="{BB962C8B-B14F-4D97-AF65-F5344CB8AC3E}">
        <p14:creationId xmlns:p14="http://schemas.microsoft.com/office/powerpoint/2010/main" val="326426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CD0FAA-76FC-3863-DCAD-DA8FD013E4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25EE4CB-4569-DEE0-FB08-79B3EBE144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05E227D-5CA1-1E0B-B3E5-DDA30D0CC9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8319E13E-4713-D64F-9A43-63332C07849D}" type="datetimeFigureOut">
              <a:rPr lang="en-US" smtClean="0"/>
              <a:pPr/>
              <a:t>6/21/22</a:t>
            </a:fld>
            <a:endParaRPr lang="en-US" dirty="0"/>
          </a:p>
        </p:txBody>
      </p:sp>
      <p:sp>
        <p:nvSpPr>
          <p:cNvPr id="5" name="Footer Placeholder 4">
            <a:extLst>
              <a:ext uri="{FF2B5EF4-FFF2-40B4-BE49-F238E27FC236}">
                <a16:creationId xmlns:a16="http://schemas.microsoft.com/office/drawing/2014/main" id="{269E0584-4794-60CB-DBFA-70DB0B4D73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CC6426E-87C8-239A-FA97-3E42A9A0E0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59651715-B36D-594D-83D8-2DED98E01F2C}" type="slidenum">
              <a:rPr lang="en-US" smtClean="0"/>
              <a:pPr/>
              <a:t>‹#›</a:t>
            </a:fld>
            <a:endParaRPr lang="en-US" dirty="0"/>
          </a:p>
        </p:txBody>
      </p:sp>
    </p:spTree>
    <p:extLst>
      <p:ext uri="{BB962C8B-B14F-4D97-AF65-F5344CB8AC3E}">
        <p14:creationId xmlns:p14="http://schemas.microsoft.com/office/powerpoint/2010/main" val="2275333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jpeg"/><Relationship Id="rId5" Type="http://schemas.microsoft.com/office/2007/relationships/hdphoto" Target="../media/hdphoto4.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jpe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fi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5.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microsoft.com/office/2007/relationships/hdphoto" Target="../media/hdphoto7.wdp"/><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tiff"/><Relationship Id="rId3" Type="http://schemas.openxmlformats.org/officeDocument/2006/relationships/image" Target="../media/image53.jpeg"/><Relationship Id="rId7" Type="http://schemas.openxmlformats.org/officeDocument/2006/relationships/image" Target="../media/image55.jpeg"/><Relationship Id="rId12" Type="http://schemas.openxmlformats.org/officeDocument/2006/relationships/image" Target="../media/image60.tif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59.png"/><Relationship Id="rId5" Type="http://schemas.openxmlformats.org/officeDocument/2006/relationships/image" Target="../media/image47.png"/><Relationship Id="rId15" Type="http://schemas.microsoft.com/office/2007/relationships/hdphoto" Target="../media/hdphoto7.wdp"/><Relationship Id="rId10" Type="http://schemas.openxmlformats.org/officeDocument/2006/relationships/image" Target="../media/image58.png"/><Relationship Id="rId4" Type="http://schemas.openxmlformats.org/officeDocument/2006/relationships/image" Target="../media/image54.jpeg"/><Relationship Id="rId9" Type="http://schemas.openxmlformats.org/officeDocument/2006/relationships/image" Target="../media/image57.tiff"/><Relationship Id="rId1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51.png"/><Relationship Id="rId10" Type="http://schemas.microsoft.com/office/2007/relationships/hdphoto" Target="../media/hdphoto7.wdp"/><Relationship Id="rId4" Type="http://schemas.openxmlformats.org/officeDocument/2006/relationships/image" Target="../media/image42.png"/><Relationship Id="rId9" Type="http://schemas.openxmlformats.org/officeDocument/2006/relationships/image" Target="../media/image52.png"/><Relationship Id="rId1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tiff"/><Relationship Id="rId3" Type="http://schemas.openxmlformats.org/officeDocument/2006/relationships/image" Target="../media/image53.jpeg"/><Relationship Id="rId7" Type="http://schemas.openxmlformats.org/officeDocument/2006/relationships/image" Target="../media/image55.jpeg"/><Relationship Id="rId12" Type="http://schemas.openxmlformats.org/officeDocument/2006/relationships/image" Target="../media/image60.tiff"/><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59.png"/><Relationship Id="rId5" Type="http://schemas.openxmlformats.org/officeDocument/2006/relationships/image" Target="../media/image47.png"/><Relationship Id="rId15" Type="http://schemas.microsoft.com/office/2007/relationships/hdphoto" Target="../media/hdphoto7.wdp"/><Relationship Id="rId10" Type="http://schemas.openxmlformats.org/officeDocument/2006/relationships/image" Target="../media/image58.png"/><Relationship Id="rId4" Type="http://schemas.openxmlformats.org/officeDocument/2006/relationships/image" Target="../media/image54.jpeg"/><Relationship Id="rId9" Type="http://schemas.openxmlformats.org/officeDocument/2006/relationships/image" Target="../media/image57.tiff"/><Relationship Id="rId1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4.jfif"/><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image" Target="../media/image68.tif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7.tiff"/><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3.gi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0.tiff"/><Relationship Id="rId4" Type="http://schemas.openxmlformats.org/officeDocument/2006/relationships/image" Target="../media/image79.tiff"/></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2.xml"/><Relationship Id="rId7" Type="http://schemas.openxmlformats.org/officeDocument/2006/relationships/image" Target="../media/image80.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9.tiff"/><Relationship Id="rId5" Type="http://schemas.openxmlformats.org/officeDocument/2006/relationships/image" Target="../media/image7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5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93.png"/><Relationship Id="rId7"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8.png"/><Relationship Id="rId5" Type="http://schemas.openxmlformats.org/officeDocument/2006/relationships/image" Target="../media/image95.png"/><Relationship Id="rId10" Type="http://schemas.openxmlformats.org/officeDocument/2006/relationships/image" Target="../media/image97.png"/><Relationship Id="rId4" Type="http://schemas.openxmlformats.org/officeDocument/2006/relationships/image" Target="../media/image94.png"/><Relationship Id="rId9" Type="http://schemas.openxmlformats.org/officeDocument/2006/relationships/image" Target="../media/image96.png"/></Relationships>
</file>

<file path=ppt/slides/_rels/slide5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4.png"/><Relationship Id="rId7"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91.png"/><Relationship Id="rId10" Type="http://schemas.openxmlformats.org/officeDocument/2006/relationships/image" Target="../media/image98.png"/><Relationship Id="rId4" Type="http://schemas.openxmlformats.org/officeDocument/2006/relationships/image" Target="../media/image95.png"/><Relationship Id="rId9"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tiff"/><Relationship Id="rId5" Type="http://schemas.openxmlformats.org/officeDocument/2006/relationships/image" Target="../media/image11.tiff"/><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05.tiff"/><Relationship Id="rId5" Type="http://schemas.microsoft.com/office/2007/relationships/hdphoto" Target="../media/hdphoto9.wdp"/><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7.png"/><Relationship Id="rId7" Type="http://schemas.openxmlformats.org/officeDocument/2006/relationships/image" Target="../media/image107.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06.tiff"/><Relationship Id="rId5" Type="http://schemas.openxmlformats.org/officeDocument/2006/relationships/image" Target="../media/image6.png"/><Relationship Id="rId10" Type="http://schemas.openxmlformats.org/officeDocument/2006/relationships/image" Target="../media/image109.png"/><Relationship Id="rId4" Type="http://schemas.microsoft.com/office/2007/relationships/hdphoto" Target="../media/hdphoto10.wdp"/><Relationship Id="rId9" Type="http://schemas.microsoft.com/office/2007/relationships/hdphoto" Target="../media/hdphoto11.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8.xml"/><Relationship Id="rId16"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tiff"/><Relationship Id="rId15" Type="http://schemas.openxmlformats.org/officeDocument/2006/relationships/image" Target="../media/image23.png"/><Relationship Id="rId10"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17.png"/><Relationship Id="rId1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gif"/></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3.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114.png"/><Relationship Id="rId7" Type="http://schemas.openxmlformats.org/officeDocument/2006/relationships/image" Target="../media/image117.gif"/><Relationship Id="rId12" Type="http://schemas.openxmlformats.org/officeDocument/2006/relationships/image" Target="../media/image122.jpe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png"/><Relationship Id="rId5" Type="http://schemas.microsoft.com/office/2007/relationships/hdphoto" Target="../media/hdphoto12.wdp"/><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115.png"/><Relationship Id="rId9" Type="http://schemas.openxmlformats.org/officeDocument/2006/relationships/image" Target="../media/image119.png"/><Relationship Id="rId14" Type="http://schemas.openxmlformats.org/officeDocument/2006/relationships/image" Target="../media/image124.jpeg"/></Relationships>
</file>

<file path=ppt/slides/_rels/slide84.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114.png"/><Relationship Id="rId7" Type="http://schemas.openxmlformats.org/officeDocument/2006/relationships/image" Target="../media/image117.gif"/><Relationship Id="rId12" Type="http://schemas.openxmlformats.org/officeDocument/2006/relationships/image" Target="../media/image122.jpe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png"/><Relationship Id="rId5" Type="http://schemas.microsoft.com/office/2007/relationships/hdphoto" Target="../media/hdphoto13.wdp"/><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126.png"/><Relationship Id="rId9" Type="http://schemas.openxmlformats.org/officeDocument/2006/relationships/image" Target="../media/image119.png"/><Relationship Id="rId14" Type="http://schemas.openxmlformats.org/officeDocument/2006/relationships/image" Target="../media/image124.jpeg"/></Relationships>
</file>

<file path=ppt/slides/_rels/slide85.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114.png"/><Relationship Id="rId7" Type="http://schemas.openxmlformats.org/officeDocument/2006/relationships/image" Target="../media/image117.gif"/><Relationship Id="rId12" Type="http://schemas.openxmlformats.org/officeDocument/2006/relationships/image" Target="../media/image122.jpe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png"/><Relationship Id="rId5" Type="http://schemas.microsoft.com/office/2007/relationships/hdphoto" Target="../media/hdphoto13.wdp"/><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126.png"/><Relationship Id="rId9" Type="http://schemas.openxmlformats.org/officeDocument/2006/relationships/image" Target="../media/image119.png"/><Relationship Id="rId14" Type="http://schemas.openxmlformats.org/officeDocument/2006/relationships/image" Target="../media/image124.jpeg"/></Relationships>
</file>

<file path=ppt/slides/_rels/slide86.xml.rels><?xml version="1.0" encoding="UTF-8" standalone="yes"?>
<Relationships xmlns="http://schemas.openxmlformats.org/package/2006/relationships"><Relationship Id="rId3" Type="http://schemas.openxmlformats.org/officeDocument/2006/relationships/image" Target="../media/image127.jpeg"/><Relationship Id="rId7" Type="http://schemas.microsoft.com/office/2007/relationships/hdphoto" Target="../media/hdphoto14.wdp"/><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png"/></Relationships>
</file>

<file path=ppt/slides/_rels/slide87.xml.rels><?xml version="1.0" encoding="UTF-8" standalone="yes"?>
<Relationships xmlns="http://schemas.openxmlformats.org/package/2006/relationships"><Relationship Id="rId3" Type="http://schemas.openxmlformats.org/officeDocument/2006/relationships/image" Target="../media/image127.jpeg"/><Relationship Id="rId7" Type="http://schemas.microsoft.com/office/2007/relationships/hdphoto" Target="../media/hdphoto14.wdp"/><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134.tiff"/><Relationship Id="rId3" Type="http://schemas.openxmlformats.org/officeDocument/2006/relationships/image" Target="../media/image131.png"/><Relationship Id="rId7" Type="http://schemas.microsoft.com/office/2007/relationships/hdphoto" Target="../media/hdphoto15.wdp"/><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50.png"/><Relationship Id="rId4" Type="http://schemas.openxmlformats.org/officeDocument/2006/relationships/image" Target="../media/image1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tiff"/></Relationships>
</file>

<file path=ppt/slides/_rels/slide91.xml.rels><?xml version="1.0" encoding="UTF-8" standalone="yes"?>
<Relationships xmlns="http://schemas.openxmlformats.org/package/2006/relationships"><Relationship Id="rId3" Type="http://schemas.openxmlformats.org/officeDocument/2006/relationships/image" Target="../media/image138.tiff"/><Relationship Id="rId7" Type="http://schemas.openxmlformats.org/officeDocument/2006/relationships/image" Target="../media/image142.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jpeg"/><Relationship Id="rId4" Type="http://schemas.openxmlformats.org/officeDocument/2006/relationships/image" Target="../media/image139.jpeg"/></Relationships>
</file>

<file path=ppt/slides/_rels/slide92.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7.jpeg"/><Relationship Id="rId3" Type="http://schemas.openxmlformats.org/officeDocument/2006/relationships/image" Target="../media/image143.png"/><Relationship Id="rId21" Type="http://schemas.microsoft.com/office/2007/relationships/hdphoto" Target="../media/hdphoto17.wdp"/><Relationship Id="rId7" Type="http://schemas.openxmlformats.org/officeDocument/2006/relationships/image" Target="../media/image147.png"/><Relationship Id="rId12" Type="http://schemas.openxmlformats.org/officeDocument/2006/relationships/image" Target="../media/image152.png"/><Relationship Id="rId17" Type="http://schemas.microsoft.com/office/2007/relationships/hdphoto" Target="../media/hdphoto16.wdp"/><Relationship Id="rId2" Type="http://schemas.openxmlformats.org/officeDocument/2006/relationships/notesSlide" Target="../notesSlides/notesSlide92.xml"/><Relationship Id="rId16" Type="http://schemas.openxmlformats.org/officeDocument/2006/relationships/image" Target="../media/image156.png"/><Relationship Id="rId20"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23" Type="http://schemas.microsoft.com/office/2007/relationships/hdphoto" Target="../media/hdphoto18.wdp"/><Relationship Id="rId10" Type="http://schemas.openxmlformats.org/officeDocument/2006/relationships/image" Target="../media/image150.png"/><Relationship Id="rId19" Type="http://schemas.openxmlformats.org/officeDocument/2006/relationships/image" Target="../media/image158.tiff"/><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 Id="rId22" Type="http://schemas.openxmlformats.org/officeDocument/2006/relationships/image" Target="../media/image1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Examples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142160" y="258166"/>
            <a:ext cx="1785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production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B2BC125-EA44-ED99-BDD7-D0AA79704108}"/>
              </a:ext>
            </a:extLst>
          </p:cNvPr>
          <p:cNvSpPr txBox="1"/>
          <p:nvPr/>
        </p:nvSpPr>
        <p:spPr>
          <a:xfrm>
            <a:off x="907617" y="1720840"/>
            <a:ext cx="10376766" cy="341632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7200" b="1" dirty="0">
                <a:solidFill>
                  <a:srgbClr val="4472C4">
                    <a:lumMod val="50000"/>
                  </a:srgbClr>
                </a:solidFill>
                <a:latin typeface="Century Gothic" panose="020F0302020204030204"/>
              </a:rPr>
              <a:t>(Freer) production tasks eliciting personal response</a:t>
            </a:r>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733C5-F3C6-4E9C-A29D-E7CFDDB7CCFC}"/>
              </a:ext>
            </a:extLst>
          </p:cNvPr>
          <p:cNvSpPr txBox="1"/>
          <p:nvPr/>
        </p:nvSpPr>
        <p:spPr>
          <a:xfrm>
            <a:off x="181312" y="3429000"/>
            <a:ext cx="2002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effectLst/>
                <a:ea typeface="+mn-ea"/>
                <a:cs typeface="+mn-cs"/>
              </a:rPr>
              <a:t>Persona A</a:t>
            </a:r>
            <a:endParaRPr lang="en-GB" sz="2000" dirty="0">
              <a:effectLst/>
            </a:endParaRPr>
          </a:p>
        </p:txBody>
      </p:sp>
      <p:graphicFrame>
        <p:nvGraphicFramePr>
          <p:cNvPr id="8" name="Tabla 9">
            <a:extLst>
              <a:ext uri="{FF2B5EF4-FFF2-40B4-BE49-F238E27FC236}">
                <a16:creationId xmlns:a16="http://schemas.microsoft.com/office/drawing/2014/main" id="{82DB6D2D-0736-4342-8AD4-7B212FED25A5}"/>
              </a:ext>
            </a:extLst>
          </p:cNvPr>
          <p:cNvGraphicFramePr>
            <a:graphicFrameLocks noGrp="1"/>
          </p:cNvGraphicFramePr>
          <p:nvPr/>
        </p:nvGraphicFramePr>
        <p:xfrm>
          <a:off x="5472716" y="164083"/>
          <a:ext cx="6552265" cy="2773680"/>
        </p:xfrm>
        <a:graphic>
          <a:graphicData uri="http://schemas.openxmlformats.org/drawingml/2006/table">
            <a:tbl>
              <a:tblPr firstRow="1" bandRow="1">
                <a:tableStyleId>{5DA37D80-6434-44D0-A028-1B22A696006F}</a:tableStyleId>
              </a:tblPr>
              <a:tblGrid>
                <a:gridCol w="446596">
                  <a:extLst>
                    <a:ext uri="{9D8B030D-6E8A-4147-A177-3AD203B41FA5}">
                      <a16:colId xmlns:a16="http://schemas.microsoft.com/office/drawing/2014/main" val="3027480012"/>
                    </a:ext>
                  </a:extLst>
                </a:gridCol>
                <a:gridCol w="803680">
                  <a:extLst>
                    <a:ext uri="{9D8B030D-6E8A-4147-A177-3AD203B41FA5}">
                      <a16:colId xmlns:a16="http://schemas.microsoft.com/office/drawing/2014/main" val="1245727663"/>
                    </a:ext>
                  </a:extLst>
                </a:gridCol>
                <a:gridCol w="5301989">
                  <a:extLst>
                    <a:ext uri="{9D8B030D-6E8A-4147-A177-3AD203B41FA5}">
                      <a16:colId xmlns:a16="http://schemas.microsoft.com/office/drawing/2014/main" val="894522175"/>
                    </a:ext>
                  </a:extLst>
                </a:gridCol>
              </a:tblGrid>
              <a:tr h="383988">
                <a:tc>
                  <a:txBody>
                    <a:bodyPr/>
                    <a:lstStyle/>
                    <a:p>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ctr"/>
                      <a:r>
                        <a:rPr lang="es-GB" sz="2000" b="0" i="0" dirty="0">
                          <a:solidFill>
                            <a:schemeClr val="accent5">
                              <a:lumMod val="50000"/>
                            </a:schemeClr>
                          </a:solidFill>
                          <a:latin typeface="Century Gothic" panose="020B0502020202020204" pitchFamily="34" charset="0"/>
                        </a:rPr>
                        <a:t>Letra</a:t>
                      </a:r>
                    </a:p>
                  </a:txBody>
                  <a:tcPr>
                    <a:noFill/>
                  </a:tcPr>
                </a:tc>
                <a:tc>
                  <a:txBody>
                    <a:bodyPr/>
                    <a:lstStyle/>
                    <a:p>
                      <a:pPr algn="ctr"/>
                      <a:r>
                        <a:rPr lang="es-GB" sz="2000" b="0" i="0">
                          <a:solidFill>
                            <a:schemeClr val="accent5">
                              <a:lumMod val="50000"/>
                            </a:schemeClr>
                          </a:solidFill>
                          <a:latin typeface="Century Gothic" panose="020B0502020202020204" pitchFamily="34" charset="0"/>
                        </a:rPr>
                        <a:t>¿</a:t>
                      </a:r>
                      <a:r>
                        <a:rPr lang="en-GB" sz="2000" b="0" i="0" dirty="0" err="1">
                          <a:solidFill>
                            <a:schemeClr val="accent5">
                              <a:lumMod val="50000"/>
                            </a:schemeClr>
                          </a:solidFill>
                          <a:latin typeface="Century Gothic" panose="020B0502020202020204" pitchFamily="34" charset="0"/>
                        </a:rPr>
                        <a:t>Dónde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418168881"/>
                  </a:ext>
                </a:extLst>
              </a:tr>
              <a:tr h="217037">
                <a:tc>
                  <a:txBody>
                    <a:bodyPr/>
                    <a:lstStyle/>
                    <a:p>
                      <a:pPr algn="ctr"/>
                      <a:r>
                        <a:rPr lang="es-GB" sz="2000" b="0" i="0" dirty="0">
                          <a:solidFill>
                            <a:schemeClr val="accent5">
                              <a:lumMod val="50000"/>
                            </a:schemeClr>
                          </a:solidFill>
                          <a:latin typeface="Century Gothic" panose="020B0502020202020204" pitchFamily="34" charset="0"/>
                        </a:rPr>
                        <a:t>1</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778699487"/>
                  </a:ext>
                </a:extLst>
              </a:tr>
              <a:tr h="217037">
                <a:tc>
                  <a:txBody>
                    <a:bodyPr/>
                    <a:lstStyle/>
                    <a:p>
                      <a:pPr algn="ctr"/>
                      <a:r>
                        <a:rPr lang="es-GB" sz="2000" b="0" i="0" dirty="0">
                          <a:solidFill>
                            <a:schemeClr val="accent5">
                              <a:lumMod val="50000"/>
                            </a:schemeClr>
                          </a:solidFill>
                          <a:latin typeface="Century Gothic" panose="020B0502020202020204" pitchFamily="34" charset="0"/>
                        </a:rPr>
                        <a:t>2</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rgbClr val="002060"/>
                        </a:solidFill>
                        <a:latin typeface="Century Gothic" panose="020B0502020202020204" pitchFamily="34" charset="0"/>
                      </a:endParaRPr>
                    </a:p>
                  </a:txBody>
                  <a:tcPr>
                    <a:noFill/>
                  </a:tcPr>
                </a:tc>
                <a:extLst>
                  <a:ext uri="{0D108BD9-81ED-4DB2-BD59-A6C34878D82A}">
                    <a16:rowId xmlns:a16="http://schemas.microsoft.com/office/drawing/2014/main" val="2861416831"/>
                  </a:ext>
                </a:extLst>
              </a:tr>
              <a:tr h="217037">
                <a:tc>
                  <a:txBody>
                    <a:bodyPr/>
                    <a:lstStyle/>
                    <a:p>
                      <a:pPr algn="ctr"/>
                      <a:r>
                        <a:rPr lang="es-GB" sz="2000" b="0" i="0" dirty="0">
                          <a:solidFill>
                            <a:schemeClr val="accent5">
                              <a:lumMod val="50000"/>
                            </a:schemeClr>
                          </a:solidFill>
                          <a:latin typeface="Century Gothic" panose="020B0502020202020204" pitchFamily="34" charset="0"/>
                        </a:rPr>
                        <a:t>3</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175731136"/>
                  </a:ext>
                </a:extLst>
              </a:tr>
              <a:tr h="217037">
                <a:tc>
                  <a:txBody>
                    <a:bodyPr/>
                    <a:lstStyle/>
                    <a:p>
                      <a:pPr algn="ctr"/>
                      <a:r>
                        <a:rPr lang="es-GB" sz="2000" b="0" i="0" dirty="0">
                          <a:solidFill>
                            <a:schemeClr val="accent5">
                              <a:lumMod val="50000"/>
                            </a:schemeClr>
                          </a:solidFill>
                          <a:latin typeface="Century Gothic" panose="020B0502020202020204" pitchFamily="34" charset="0"/>
                        </a:rPr>
                        <a:t>4</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6794278"/>
                  </a:ext>
                </a:extLst>
              </a:tr>
              <a:tr h="217037">
                <a:tc>
                  <a:txBody>
                    <a:bodyPr/>
                    <a:lstStyle/>
                    <a:p>
                      <a:pPr algn="ctr"/>
                      <a:r>
                        <a:rPr lang="es-GB" sz="2000" b="0" i="0" dirty="0">
                          <a:solidFill>
                            <a:schemeClr val="accent5">
                              <a:lumMod val="50000"/>
                            </a:schemeClr>
                          </a:solidFill>
                          <a:latin typeface="Century Gothic" panose="020B0502020202020204" pitchFamily="34" charset="0"/>
                        </a:rPr>
                        <a:t>5</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659349268"/>
                  </a:ext>
                </a:extLst>
              </a:tr>
              <a:tr h="217037">
                <a:tc>
                  <a:txBody>
                    <a:bodyPr/>
                    <a:lstStyle/>
                    <a:p>
                      <a:pPr algn="ctr"/>
                      <a:r>
                        <a:rPr lang="es-GB" sz="2000" b="0" i="0" dirty="0">
                          <a:solidFill>
                            <a:schemeClr val="accent5">
                              <a:lumMod val="50000"/>
                            </a:schemeClr>
                          </a:solidFill>
                          <a:latin typeface="Century Gothic" panose="020B0502020202020204" pitchFamily="34" charset="0"/>
                        </a:rPr>
                        <a:t>6</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363728135"/>
                  </a:ext>
                </a:extLst>
              </a:tr>
            </a:tbl>
          </a:graphicData>
        </a:graphic>
      </p:graphicFrame>
      <p:graphicFrame>
        <p:nvGraphicFramePr>
          <p:cNvPr id="9" name="Tabla 9">
            <a:extLst>
              <a:ext uri="{FF2B5EF4-FFF2-40B4-BE49-F238E27FC236}">
                <a16:creationId xmlns:a16="http://schemas.microsoft.com/office/drawing/2014/main" id="{9D51BF04-295B-1F40-8410-ACA21B7CE855}"/>
              </a:ext>
            </a:extLst>
          </p:cNvPr>
          <p:cNvGraphicFramePr>
            <a:graphicFrameLocks noGrp="1"/>
          </p:cNvGraphicFramePr>
          <p:nvPr/>
        </p:nvGraphicFramePr>
        <p:xfrm>
          <a:off x="5494769" y="3429000"/>
          <a:ext cx="6552265" cy="3078480"/>
        </p:xfrm>
        <a:graphic>
          <a:graphicData uri="http://schemas.openxmlformats.org/drawingml/2006/table">
            <a:tbl>
              <a:tblPr firstRow="1" bandRow="1">
                <a:tableStyleId>{5DA37D80-6434-44D0-A028-1B22A696006F}</a:tableStyleId>
              </a:tblPr>
              <a:tblGrid>
                <a:gridCol w="446596">
                  <a:extLst>
                    <a:ext uri="{9D8B030D-6E8A-4147-A177-3AD203B41FA5}">
                      <a16:colId xmlns:a16="http://schemas.microsoft.com/office/drawing/2014/main" val="3027480012"/>
                    </a:ext>
                  </a:extLst>
                </a:gridCol>
                <a:gridCol w="792922">
                  <a:extLst>
                    <a:ext uri="{9D8B030D-6E8A-4147-A177-3AD203B41FA5}">
                      <a16:colId xmlns:a16="http://schemas.microsoft.com/office/drawing/2014/main" val="1245727663"/>
                    </a:ext>
                  </a:extLst>
                </a:gridCol>
                <a:gridCol w="5312747">
                  <a:extLst>
                    <a:ext uri="{9D8B030D-6E8A-4147-A177-3AD203B41FA5}">
                      <a16:colId xmlns:a16="http://schemas.microsoft.com/office/drawing/2014/main" val="894522175"/>
                    </a:ext>
                  </a:extLst>
                </a:gridCol>
              </a:tblGrid>
              <a:tr h="383988">
                <a:tc>
                  <a:txBody>
                    <a:bodyPr/>
                    <a:lstStyle/>
                    <a:p>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ctr"/>
                      <a:r>
                        <a:rPr lang="es-GB" sz="2000" b="0" i="0" dirty="0">
                          <a:solidFill>
                            <a:schemeClr val="accent5">
                              <a:lumMod val="50000"/>
                            </a:schemeClr>
                          </a:solidFill>
                          <a:latin typeface="Century Gothic" panose="020B0502020202020204" pitchFamily="34" charset="0"/>
                        </a:rPr>
                        <a:t>Letra</a:t>
                      </a:r>
                    </a:p>
                  </a:txBody>
                  <a:tcPr>
                    <a:noFill/>
                  </a:tcPr>
                </a:tc>
                <a:tc>
                  <a:txBody>
                    <a:bodyPr/>
                    <a:lstStyle/>
                    <a:p>
                      <a:pPr algn="ctr"/>
                      <a:r>
                        <a:rPr lang="es-GB" sz="2000" b="0" i="0">
                          <a:solidFill>
                            <a:schemeClr val="accent5">
                              <a:lumMod val="50000"/>
                            </a:schemeClr>
                          </a:solidFill>
                          <a:latin typeface="Century Gothic" panose="020B0502020202020204" pitchFamily="34" charset="0"/>
                        </a:rPr>
                        <a:t>¿</a:t>
                      </a:r>
                      <a:r>
                        <a:rPr lang="en-GB" sz="2000" b="0" i="0" dirty="0" err="1">
                          <a:solidFill>
                            <a:schemeClr val="accent5">
                              <a:lumMod val="50000"/>
                            </a:schemeClr>
                          </a:solidFill>
                          <a:latin typeface="Century Gothic" panose="020B0502020202020204" pitchFamily="34" charset="0"/>
                        </a:rPr>
                        <a:t>Dónde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418168881"/>
                  </a:ext>
                </a:extLst>
              </a:tr>
              <a:tr h="217037">
                <a:tc>
                  <a:txBody>
                    <a:bodyPr/>
                    <a:lstStyle/>
                    <a:p>
                      <a:pPr algn="ctr"/>
                      <a:r>
                        <a:rPr lang="es-GB" sz="2000" b="0" i="0" dirty="0">
                          <a:solidFill>
                            <a:schemeClr val="accent5">
                              <a:lumMod val="50000"/>
                            </a:schemeClr>
                          </a:solidFill>
                          <a:latin typeface="Century Gothic" panose="020B0502020202020204" pitchFamily="34" charset="0"/>
                        </a:rPr>
                        <a:t>1</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778699487"/>
                  </a:ext>
                </a:extLst>
              </a:tr>
              <a:tr h="217037">
                <a:tc>
                  <a:txBody>
                    <a:bodyPr/>
                    <a:lstStyle/>
                    <a:p>
                      <a:pPr algn="ctr"/>
                      <a:r>
                        <a:rPr lang="es-GB" sz="2000" b="0" i="0" dirty="0">
                          <a:solidFill>
                            <a:schemeClr val="accent5">
                              <a:lumMod val="50000"/>
                            </a:schemeClr>
                          </a:solidFill>
                          <a:latin typeface="Century Gothic" panose="020B0502020202020204" pitchFamily="34" charset="0"/>
                        </a:rPr>
                        <a:t>2</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861416831"/>
                  </a:ext>
                </a:extLst>
              </a:tr>
              <a:tr h="217037">
                <a:tc>
                  <a:txBody>
                    <a:bodyPr/>
                    <a:lstStyle/>
                    <a:p>
                      <a:pPr algn="ctr"/>
                      <a:r>
                        <a:rPr lang="es-GB" sz="2000" b="0" i="0" dirty="0">
                          <a:solidFill>
                            <a:schemeClr val="accent5">
                              <a:lumMod val="50000"/>
                            </a:schemeClr>
                          </a:solidFill>
                          <a:latin typeface="Century Gothic" panose="020B0502020202020204" pitchFamily="34" charset="0"/>
                        </a:rPr>
                        <a:t>3</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175731136"/>
                  </a:ext>
                </a:extLst>
              </a:tr>
              <a:tr h="217037">
                <a:tc>
                  <a:txBody>
                    <a:bodyPr/>
                    <a:lstStyle/>
                    <a:p>
                      <a:pPr algn="ctr"/>
                      <a:r>
                        <a:rPr lang="es-GB" sz="2000" b="0" i="0" dirty="0">
                          <a:solidFill>
                            <a:schemeClr val="accent5">
                              <a:lumMod val="50000"/>
                            </a:schemeClr>
                          </a:solidFill>
                          <a:latin typeface="Century Gothic" panose="020B0502020202020204" pitchFamily="34" charset="0"/>
                        </a:rPr>
                        <a:t>4</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6794278"/>
                  </a:ext>
                </a:extLst>
              </a:tr>
              <a:tr h="217037">
                <a:tc>
                  <a:txBody>
                    <a:bodyPr/>
                    <a:lstStyle/>
                    <a:p>
                      <a:pPr algn="ctr"/>
                      <a:r>
                        <a:rPr lang="es-GB" sz="2000" b="0" i="0" dirty="0">
                          <a:solidFill>
                            <a:schemeClr val="accent5">
                              <a:lumMod val="50000"/>
                            </a:schemeClr>
                          </a:solidFill>
                          <a:latin typeface="Century Gothic" panose="020B0502020202020204" pitchFamily="34" charset="0"/>
                        </a:rPr>
                        <a:t>5</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659349268"/>
                  </a:ext>
                </a:extLst>
              </a:tr>
              <a:tr h="217037">
                <a:tc>
                  <a:txBody>
                    <a:bodyPr/>
                    <a:lstStyle/>
                    <a:p>
                      <a:pPr algn="ctr"/>
                      <a:r>
                        <a:rPr lang="es-GB" sz="2000" b="0" i="0" dirty="0">
                          <a:solidFill>
                            <a:schemeClr val="accent5">
                              <a:lumMod val="50000"/>
                            </a:schemeClr>
                          </a:solidFill>
                          <a:latin typeface="Century Gothic" panose="020B0502020202020204" pitchFamily="34" charset="0"/>
                        </a:rPr>
                        <a:t>6</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363728135"/>
                  </a:ext>
                </a:extLst>
              </a:tr>
            </a:tbl>
          </a:graphicData>
        </a:graphic>
      </p:graphicFrame>
      <p:sp>
        <p:nvSpPr>
          <p:cNvPr id="3" name="CuadroTexto 2">
            <a:extLst>
              <a:ext uri="{FF2B5EF4-FFF2-40B4-BE49-F238E27FC236}">
                <a16:creationId xmlns:a16="http://schemas.microsoft.com/office/drawing/2014/main" id="{BE6E8212-FB91-2A47-B119-A12E40A2040D}"/>
              </a:ext>
            </a:extLst>
          </p:cNvPr>
          <p:cNvSpPr txBox="1"/>
          <p:nvPr/>
        </p:nvSpPr>
        <p:spPr>
          <a:xfrm>
            <a:off x="181312" y="416271"/>
            <a:ext cx="4071949"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Say </a:t>
            </a:r>
            <a:r>
              <a:rPr lang="es-GB" sz="2000">
                <a:solidFill>
                  <a:schemeClr val="accent5">
                    <a:lumMod val="50000"/>
                  </a:schemeClr>
                </a:solidFill>
                <a:latin typeface="Century Gothic" panose="020B0502020202020204" pitchFamily="34" charset="0"/>
              </a:rPr>
              <a:t>these </a:t>
            </a:r>
            <a:r>
              <a:rPr lang="en-GB" sz="2000" dirty="0">
                <a:solidFill>
                  <a:schemeClr val="accent5">
                    <a:lumMod val="50000"/>
                  </a:schemeClr>
                </a:solidFill>
                <a:latin typeface="Century Gothic" panose="020B0502020202020204" pitchFamily="34" charset="0"/>
              </a:rPr>
              <a:t>sentences</a:t>
            </a:r>
            <a:r>
              <a:rPr lang="es-GB" sz="2000">
                <a:solidFill>
                  <a:schemeClr val="accent5">
                    <a:lumMod val="50000"/>
                  </a:schemeClr>
                </a:solidFill>
                <a:latin typeface="Century Gothic" panose="020B0502020202020204" pitchFamily="34" charset="0"/>
              </a:rPr>
              <a:t> </a:t>
            </a:r>
            <a:r>
              <a:rPr lang="es-GB" sz="2000" dirty="0">
                <a:solidFill>
                  <a:schemeClr val="accent5">
                    <a:lumMod val="50000"/>
                  </a:schemeClr>
                </a:solidFill>
                <a:latin typeface="Century Gothic" panose="020B0502020202020204" pitchFamily="34" charset="0"/>
              </a:rPr>
              <a:t>in Spanish:</a:t>
            </a:r>
          </a:p>
        </p:txBody>
      </p:sp>
      <p:sp>
        <p:nvSpPr>
          <p:cNvPr id="10" name="CuadroTexto 9">
            <a:extLst>
              <a:ext uri="{FF2B5EF4-FFF2-40B4-BE49-F238E27FC236}">
                <a16:creationId xmlns:a16="http://schemas.microsoft.com/office/drawing/2014/main" id="{AC5A3DCC-EEC5-764D-A27D-448B5B560F22}"/>
              </a:ext>
            </a:extLst>
          </p:cNvPr>
          <p:cNvSpPr txBox="1"/>
          <p:nvPr/>
        </p:nvSpPr>
        <p:spPr>
          <a:xfrm>
            <a:off x="181312" y="3757650"/>
            <a:ext cx="4071949"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Say </a:t>
            </a:r>
            <a:r>
              <a:rPr lang="es-GB" sz="2000">
                <a:solidFill>
                  <a:schemeClr val="accent5">
                    <a:lumMod val="50000"/>
                  </a:schemeClr>
                </a:solidFill>
                <a:latin typeface="Century Gothic" panose="020B0502020202020204" pitchFamily="34" charset="0"/>
              </a:rPr>
              <a:t>these </a:t>
            </a:r>
            <a:r>
              <a:rPr lang="en-GB" sz="2000" dirty="0">
                <a:solidFill>
                  <a:schemeClr val="accent5">
                    <a:lumMod val="50000"/>
                  </a:schemeClr>
                </a:solidFill>
                <a:latin typeface="Century Gothic" panose="020B0502020202020204" pitchFamily="34" charset="0"/>
              </a:rPr>
              <a:t>sentences</a:t>
            </a:r>
            <a:r>
              <a:rPr lang="es-GB" sz="2000">
                <a:solidFill>
                  <a:schemeClr val="accent5">
                    <a:lumMod val="50000"/>
                  </a:schemeClr>
                </a:solidFill>
                <a:latin typeface="Century Gothic" panose="020B0502020202020204" pitchFamily="34" charset="0"/>
              </a:rPr>
              <a:t> </a:t>
            </a:r>
            <a:r>
              <a:rPr lang="es-GB" sz="2000" dirty="0">
                <a:solidFill>
                  <a:schemeClr val="accent5">
                    <a:lumMod val="50000"/>
                  </a:schemeClr>
                </a:solidFill>
                <a:latin typeface="Century Gothic" panose="020B0502020202020204" pitchFamily="34" charset="0"/>
              </a:rPr>
              <a:t>in Spanish:</a:t>
            </a:r>
          </a:p>
        </p:txBody>
      </p:sp>
      <p:sp>
        <p:nvSpPr>
          <p:cNvPr id="7" name="CuadroTexto 6">
            <a:extLst>
              <a:ext uri="{FF2B5EF4-FFF2-40B4-BE49-F238E27FC236}">
                <a16:creationId xmlns:a16="http://schemas.microsoft.com/office/drawing/2014/main" id="{C21C2E92-6A3D-984B-8EE1-78CB8668C8D4}"/>
              </a:ext>
            </a:extLst>
          </p:cNvPr>
          <p:cNvSpPr txBox="1"/>
          <p:nvPr/>
        </p:nvSpPr>
        <p:spPr>
          <a:xfrm>
            <a:off x="8223282" y="536108"/>
            <a:ext cx="1715534" cy="400110"/>
          </a:xfrm>
          <a:prstGeom prst="rect">
            <a:avLst/>
          </a:prstGeom>
          <a:noFill/>
        </p:spPr>
        <p:txBody>
          <a:bodyPr wrap="none" rtlCol="0">
            <a:spAutoFit/>
          </a:bodyPr>
          <a:lstStyle/>
          <a:p>
            <a:pPr algn="ctr"/>
            <a:r>
              <a:rPr lang="en-GB" sz="2000" dirty="0">
                <a:solidFill>
                  <a:schemeClr val="accent5">
                    <a:lumMod val="50000"/>
                  </a:schemeClr>
                </a:solidFill>
                <a:latin typeface="Century Gothic" panose="020B0502020202020204" pitchFamily="34" charset="0"/>
              </a:rPr>
              <a:t>on the table</a:t>
            </a:r>
            <a:endParaRPr lang="es-GB" sz="2000" dirty="0">
              <a:solidFill>
                <a:schemeClr val="accent5">
                  <a:lumMod val="50000"/>
                </a:schemeClr>
              </a:solidFill>
              <a:latin typeface="Century Gothic" panose="020B0502020202020204" pitchFamily="34" charset="0"/>
            </a:endParaRPr>
          </a:p>
        </p:txBody>
      </p:sp>
      <p:sp>
        <p:nvSpPr>
          <p:cNvPr id="11" name="CuadroTexto 10">
            <a:extLst>
              <a:ext uri="{FF2B5EF4-FFF2-40B4-BE49-F238E27FC236}">
                <a16:creationId xmlns:a16="http://schemas.microsoft.com/office/drawing/2014/main" id="{2AD55F46-9C19-9C4D-9971-81C9565902F3}"/>
              </a:ext>
            </a:extLst>
          </p:cNvPr>
          <p:cNvSpPr txBox="1"/>
          <p:nvPr/>
        </p:nvSpPr>
        <p:spPr>
          <a:xfrm>
            <a:off x="6135251" y="561194"/>
            <a:ext cx="333746"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B</a:t>
            </a:r>
          </a:p>
        </p:txBody>
      </p:sp>
      <p:sp>
        <p:nvSpPr>
          <p:cNvPr id="12" name="CuadroTexto 11">
            <a:extLst>
              <a:ext uri="{FF2B5EF4-FFF2-40B4-BE49-F238E27FC236}">
                <a16:creationId xmlns:a16="http://schemas.microsoft.com/office/drawing/2014/main" id="{9D759BBF-0F8D-8041-A32F-1EE9F6BF8B89}"/>
              </a:ext>
            </a:extLst>
          </p:cNvPr>
          <p:cNvSpPr txBox="1"/>
          <p:nvPr/>
        </p:nvSpPr>
        <p:spPr>
          <a:xfrm>
            <a:off x="8424458" y="936218"/>
            <a:ext cx="1313181" cy="400110"/>
          </a:xfrm>
          <a:prstGeom prst="rect">
            <a:avLst/>
          </a:prstGeom>
          <a:noFill/>
        </p:spPr>
        <p:txBody>
          <a:bodyPr wrap="none" rtlCol="0">
            <a:spAutoFit/>
          </a:bodyPr>
          <a:lstStyle/>
          <a:p>
            <a:pPr algn="ctr"/>
            <a:r>
              <a:rPr lang="en-GB" sz="2000" dirty="0">
                <a:solidFill>
                  <a:schemeClr val="accent5">
                    <a:lumMod val="50000"/>
                  </a:schemeClr>
                </a:solidFill>
                <a:latin typeface="Century Gothic" panose="020B0502020202020204" pitchFamily="34" charset="0"/>
              </a:rPr>
              <a:t>in a bowl</a:t>
            </a:r>
            <a:endParaRPr lang="es-GB" sz="2000" dirty="0">
              <a:solidFill>
                <a:schemeClr val="accent5">
                  <a:lumMod val="50000"/>
                </a:schemeClr>
              </a:solidFill>
              <a:latin typeface="Century Gothic" panose="020B0502020202020204" pitchFamily="34" charset="0"/>
            </a:endParaRPr>
          </a:p>
        </p:txBody>
      </p:sp>
      <p:sp>
        <p:nvSpPr>
          <p:cNvPr id="13" name="CuadroTexto 12">
            <a:extLst>
              <a:ext uri="{FF2B5EF4-FFF2-40B4-BE49-F238E27FC236}">
                <a16:creationId xmlns:a16="http://schemas.microsoft.com/office/drawing/2014/main" id="{7D7167E8-A310-A946-B041-8D54F8F9B5B9}"/>
              </a:ext>
            </a:extLst>
          </p:cNvPr>
          <p:cNvSpPr txBox="1"/>
          <p:nvPr/>
        </p:nvSpPr>
        <p:spPr>
          <a:xfrm>
            <a:off x="8538271" y="1331673"/>
            <a:ext cx="1085554" cy="400110"/>
          </a:xfrm>
          <a:prstGeom prst="rect">
            <a:avLst/>
          </a:prstGeom>
          <a:noFill/>
        </p:spPr>
        <p:txBody>
          <a:bodyPr wrap="none" rtlCol="0">
            <a:spAutoFit/>
          </a:bodyPr>
          <a:lstStyle/>
          <a:p>
            <a:pPr algn="ctr"/>
            <a:r>
              <a:rPr lang="en-GB" sz="2000" dirty="0">
                <a:solidFill>
                  <a:schemeClr val="accent5">
                    <a:lumMod val="50000"/>
                  </a:schemeClr>
                </a:solidFill>
                <a:latin typeface="Century Gothic" panose="020B0502020202020204" pitchFamily="34" charset="0"/>
              </a:rPr>
              <a:t>outside</a:t>
            </a:r>
            <a:endParaRPr lang="es-GB" sz="2000" dirty="0">
              <a:solidFill>
                <a:schemeClr val="accent5">
                  <a:lumMod val="50000"/>
                </a:schemeClr>
              </a:solidFill>
              <a:latin typeface="Century Gothic" panose="020B0502020202020204" pitchFamily="34" charset="0"/>
            </a:endParaRPr>
          </a:p>
        </p:txBody>
      </p:sp>
      <p:sp>
        <p:nvSpPr>
          <p:cNvPr id="14" name="CuadroTexto 13">
            <a:extLst>
              <a:ext uri="{FF2B5EF4-FFF2-40B4-BE49-F238E27FC236}">
                <a16:creationId xmlns:a16="http://schemas.microsoft.com/office/drawing/2014/main" id="{3342160A-A2F0-BE49-93F2-EB459E1E4809}"/>
              </a:ext>
            </a:extLst>
          </p:cNvPr>
          <p:cNvSpPr txBox="1"/>
          <p:nvPr/>
        </p:nvSpPr>
        <p:spPr>
          <a:xfrm>
            <a:off x="8151947" y="1731783"/>
            <a:ext cx="1858202" cy="400110"/>
          </a:xfrm>
          <a:prstGeom prst="rect">
            <a:avLst/>
          </a:prstGeom>
          <a:noFill/>
        </p:spPr>
        <p:txBody>
          <a:bodyPr wrap="none" rtlCol="0">
            <a:spAutoFit/>
          </a:bodyPr>
          <a:lstStyle/>
          <a:p>
            <a:pPr algn="ctr"/>
            <a:r>
              <a:rPr lang="en-GB" sz="2000" dirty="0">
                <a:solidFill>
                  <a:schemeClr val="accent5">
                    <a:lumMod val="50000"/>
                  </a:schemeClr>
                </a:solidFill>
                <a:latin typeface="Century Gothic" panose="020B0502020202020204" pitchFamily="34" charset="0"/>
              </a:rPr>
              <a:t>in the kitchen</a:t>
            </a:r>
            <a:endParaRPr lang="es-GB" sz="2000" dirty="0">
              <a:solidFill>
                <a:schemeClr val="accent5">
                  <a:lumMod val="50000"/>
                </a:schemeClr>
              </a:solidFill>
              <a:latin typeface="Century Gothic" panose="020B0502020202020204" pitchFamily="34" charset="0"/>
            </a:endParaRPr>
          </a:p>
        </p:txBody>
      </p:sp>
      <p:sp>
        <p:nvSpPr>
          <p:cNvPr id="15" name="CuadroTexto 14">
            <a:extLst>
              <a:ext uri="{FF2B5EF4-FFF2-40B4-BE49-F238E27FC236}">
                <a16:creationId xmlns:a16="http://schemas.microsoft.com/office/drawing/2014/main" id="{BD0FA0DD-06FE-0143-BA17-016422D9150F}"/>
              </a:ext>
            </a:extLst>
          </p:cNvPr>
          <p:cNvSpPr txBox="1"/>
          <p:nvPr/>
        </p:nvSpPr>
        <p:spPr>
          <a:xfrm>
            <a:off x="8286600" y="2127238"/>
            <a:ext cx="1588897" cy="400110"/>
          </a:xfrm>
          <a:prstGeom prst="rect">
            <a:avLst/>
          </a:prstGeom>
          <a:noFill/>
        </p:spPr>
        <p:txBody>
          <a:bodyPr wrap="none" rtlCol="0">
            <a:spAutoFit/>
          </a:bodyPr>
          <a:lstStyle/>
          <a:p>
            <a:pPr algn="ctr"/>
            <a:r>
              <a:rPr lang="en-GB" sz="2000" dirty="0">
                <a:solidFill>
                  <a:schemeClr val="accent5">
                    <a:lumMod val="50000"/>
                  </a:schemeClr>
                </a:solidFill>
                <a:latin typeface="Century Gothic" panose="020B0502020202020204" pitchFamily="34" charset="0"/>
              </a:rPr>
              <a:t>on the dish</a:t>
            </a:r>
            <a:endParaRPr lang="es-GB" sz="2000" dirty="0">
              <a:solidFill>
                <a:schemeClr val="accent5">
                  <a:lumMod val="50000"/>
                </a:schemeClr>
              </a:solidFill>
              <a:latin typeface="Century Gothic" panose="020B0502020202020204" pitchFamily="34" charset="0"/>
            </a:endParaRPr>
          </a:p>
        </p:txBody>
      </p:sp>
      <p:sp>
        <p:nvSpPr>
          <p:cNvPr id="16" name="CuadroTexto 15">
            <a:extLst>
              <a:ext uri="{FF2B5EF4-FFF2-40B4-BE49-F238E27FC236}">
                <a16:creationId xmlns:a16="http://schemas.microsoft.com/office/drawing/2014/main" id="{502DCC8C-EEBE-9F48-AF8E-6DAB9716E0D2}"/>
              </a:ext>
            </a:extLst>
          </p:cNvPr>
          <p:cNvSpPr txBox="1"/>
          <p:nvPr/>
        </p:nvSpPr>
        <p:spPr>
          <a:xfrm>
            <a:off x="8000186" y="2514222"/>
            <a:ext cx="2574744" cy="400110"/>
          </a:xfrm>
          <a:prstGeom prst="rect">
            <a:avLst/>
          </a:prstGeom>
          <a:noFill/>
        </p:spPr>
        <p:txBody>
          <a:bodyPr wrap="none" rtlCol="0">
            <a:spAutoFit/>
          </a:bodyPr>
          <a:lstStyle/>
          <a:p>
            <a:pPr algn="ctr"/>
            <a:r>
              <a:rPr lang="en-GB" sz="2000" dirty="0">
                <a:solidFill>
                  <a:schemeClr val="accent5">
                    <a:lumMod val="50000"/>
                  </a:schemeClr>
                </a:solidFill>
                <a:latin typeface="Century Gothic" panose="020B0502020202020204" pitchFamily="34" charset="0"/>
              </a:rPr>
              <a:t>next to the window</a:t>
            </a:r>
            <a:endParaRPr lang="es-GB" sz="2000" dirty="0">
              <a:solidFill>
                <a:schemeClr val="accent5">
                  <a:lumMod val="50000"/>
                </a:schemeClr>
              </a:solidFill>
              <a:latin typeface="Century Gothic" panose="020B0502020202020204" pitchFamily="34" charset="0"/>
            </a:endParaRPr>
          </a:p>
        </p:txBody>
      </p:sp>
      <p:sp>
        <p:nvSpPr>
          <p:cNvPr id="17" name="CuadroTexto 16">
            <a:extLst>
              <a:ext uri="{FF2B5EF4-FFF2-40B4-BE49-F238E27FC236}">
                <a16:creationId xmlns:a16="http://schemas.microsoft.com/office/drawing/2014/main" id="{225B841F-95D5-F14D-B0A0-B29615C854FF}"/>
              </a:ext>
            </a:extLst>
          </p:cNvPr>
          <p:cNvSpPr txBox="1"/>
          <p:nvPr/>
        </p:nvSpPr>
        <p:spPr>
          <a:xfrm>
            <a:off x="8145536" y="3821054"/>
            <a:ext cx="1871025" cy="400110"/>
          </a:xfrm>
          <a:prstGeom prst="rect">
            <a:avLst/>
          </a:prstGeom>
          <a:noFill/>
        </p:spPr>
        <p:txBody>
          <a:bodyPr wrap="none" rtlCol="0">
            <a:spAutoFit/>
          </a:bodyPr>
          <a:lstStyle/>
          <a:p>
            <a:pPr algn="ctr"/>
            <a:r>
              <a:rPr lang="en-GB" sz="2000" dirty="0">
                <a:solidFill>
                  <a:schemeClr val="accent5">
                    <a:lumMod val="50000"/>
                  </a:schemeClr>
                </a:solidFill>
                <a:latin typeface="Century Gothic" panose="020B0502020202020204" pitchFamily="34" charset="0"/>
              </a:rPr>
              <a:t>at the market</a:t>
            </a:r>
            <a:endParaRPr lang="es-GB" sz="2000" dirty="0">
              <a:solidFill>
                <a:schemeClr val="accent5">
                  <a:lumMod val="50000"/>
                </a:schemeClr>
              </a:solidFill>
              <a:latin typeface="Century Gothic" panose="020B0502020202020204" pitchFamily="34" charset="0"/>
            </a:endParaRPr>
          </a:p>
        </p:txBody>
      </p:sp>
      <p:sp>
        <p:nvSpPr>
          <p:cNvPr id="19" name="CuadroTexto 18">
            <a:extLst>
              <a:ext uri="{FF2B5EF4-FFF2-40B4-BE49-F238E27FC236}">
                <a16:creationId xmlns:a16="http://schemas.microsoft.com/office/drawing/2014/main" id="{66A75FF7-7645-274A-9F12-120D8F13E60C}"/>
              </a:ext>
            </a:extLst>
          </p:cNvPr>
          <p:cNvSpPr txBox="1"/>
          <p:nvPr/>
        </p:nvSpPr>
        <p:spPr>
          <a:xfrm>
            <a:off x="8308240" y="4609462"/>
            <a:ext cx="1545616" cy="400110"/>
          </a:xfrm>
          <a:prstGeom prst="rect">
            <a:avLst/>
          </a:prstGeom>
          <a:noFill/>
        </p:spPr>
        <p:txBody>
          <a:bodyPr wrap="none" rtlCol="0">
            <a:spAutoFit/>
          </a:bodyPr>
          <a:lstStyle/>
          <a:p>
            <a:pPr algn="ctr"/>
            <a:r>
              <a:rPr lang="en-GB" sz="2000" dirty="0">
                <a:solidFill>
                  <a:schemeClr val="accent5">
                    <a:lumMod val="50000"/>
                  </a:schemeClr>
                </a:solidFill>
                <a:latin typeface="Century Gothic" panose="020B0502020202020204" pitchFamily="34" charset="0"/>
              </a:rPr>
              <a:t>on the dish</a:t>
            </a:r>
            <a:endParaRPr lang="es-GB" sz="2000" dirty="0">
              <a:solidFill>
                <a:schemeClr val="accent5">
                  <a:lumMod val="50000"/>
                </a:schemeClr>
              </a:solidFill>
              <a:latin typeface="Century Gothic" panose="020B0502020202020204" pitchFamily="34" charset="0"/>
            </a:endParaRPr>
          </a:p>
        </p:txBody>
      </p:sp>
      <p:sp>
        <p:nvSpPr>
          <p:cNvPr id="20" name="CuadroTexto 19">
            <a:extLst>
              <a:ext uri="{FF2B5EF4-FFF2-40B4-BE49-F238E27FC236}">
                <a16:creationId xmlns:a16="http://schemas.microsoft.com/office/drawing/2014/main" id="{7A3703B5-A45B-504E-B474-96BBF9D3982F}"/>
              </a:ext>
            </a:extLst>
          </p:cNvPr>
          <p:cNvSpPr txBox="1"/>
          <p:nvPr/>
        </p:nvSpPr>
        <p:spPr>
          <a:xfrm>
            <a:off x="8421252" y="4988155"/>
            <a:ext cx="1319593" cy="400110"/>
          </a:xfrm>
          <a:prstGeom prst="rect">
            <a:avLst/>
          </a:prstGeom>
          <a:noFill/>
        </p:spPr>
        <p:txBody>
          <a:bodyPr wrap="none" rtlCol="0">
            <a:spAutoFit/>
          </a:bodyPr>
          <a:lstStyle/>
          <a:p>
            <a:pPr algn="ctr"/>
            <a:r>
              <a:rPr lang="en-GB" sz="2000" dirty="0">
                <a:solidFill>
                  <a:schemeClr val="accent5">
                    <a:lumMod val="50000"/>
                  </a:schemeClr>
                </a:solidFill>
                <a:latin typeface="Century Gothic" panose="020B0502020202020204" pitchFamily="34" charset="0"/>
              </a:rPr>
              <a:t>the table</a:t>
            </a:r>
            <a:endParaRPr lang="es-GB" sz="2000" dirty="0">
              <a:solidFill>
                <a:schemeClr val="accent5">
                  <a:lumMod val="50000"/>
                </a:schemeClr>
              </a:solidFill>
              <a:latin typeface="Century Gothic" panose="020B0502020202020204" pitchFamily="34" charset="0"/>
            </a:endParaRPr>
          </a:p>
        </p:txBody>
      </p:sp>
      <p:sp>
        <p:nvSpPr>
          <p:cNvPr id="21" name="CuadroTexto 20">
            <a:extLst>
              <a:ext uri="{FF2B5EF4-FFF2-40B4-BE49-F238E27FC236}">
                <a16:creationId xmlns:a16="http://schemas.microsoft.com/office/drawing/2014/main" id="{21C628E2-A42F-B14B-81C1-ECD001B386D6}"/>
              </a:ext>
            </a:extLst>
          </p:cNvPr>
          <p:cNvSpPr txBox="1"/>
          <p:nvPr/>
        </p:nvSpPr>
        <p:spPr>
          <a:xfrm>
            <a:off x="8151947" y="5405674"/>
            <a:ext cx="1858202" cy="400110"/>
          </a:xfrm>
          <a:prstGeom prst="rect">
            <a:avLst/>
          </a:prstGeom>
          <a:noFill/>
        </p:spPr>
        <p:txBody>
          <a:bodyPr wrap="none" rtlCol="0">
            <a:spAutoFit/>
          </a:bodyPr>
          <a:lstStyle/>
          <a:p>
            <a:pPr algn="ctr"/>
            <a:r>
              <a:rPr lang="en-GB" sz="2000" dirty="0">
                <a:solidFill>
                  <a:schemeClr val="accent5">
                    <a:lumMod val="50000"/>
                  </a:schemeClr>
                </a:solidFill>
                <a:latin typeface="Century Gothic" panose="020B0502020202020204" pitchFamily="34" charset="0"/>
              </a:rPr>
              <a:t>in the kitchen</a:t>
            </a:r>
            <a:endParaRPr lang="es-GB" sz="2000" dirty="0">
              <a:solidFill>
                <a:schemeClr val="accent5">
                  <a:lumMod val="50000"/>
                </a:schemeClr>
              </a:solidFill>
              <a:latin typeface="Century Gothic" panose="020B0502020202020204" pitchFamily="34" charset="0"/>
            </a:endParaRPr>
          </a:p>
        </p:txBody>
      </p:sp>
      <p:sp>
        <p:nvSpPr>
          <p:cNvPr id="22" name="CuadroTexto 21">
            <a:extLst>
              <a:ext uri="{FF2B5EF4-FFF2-40B4-BE49-F238E27FC236}">
                <a16:creationId xmlns:a16="http://schemas.microsoft.com/office/drawing/2014/main" id="{DB665363-76B1-E84E-98E1-7E9273E4BCA0}"/>
              </a:ext>
            </a:extLst>
          </p:cNvPr>
          <p:cNvSpPr txBox="1"/>
          <p:nvPr/>
        </p:nvSpPr>
        <p:spPr>
          <a:xfrm>
            <a:off x="8347514" y="5797129"/>
            <a:ext cx="1467068" cy="400110"/>
          </a:xfrm>
          <a:prstGeom prst="rect">
            <a:avLst/>
          </a:prstGeom>
          <a:noFill/>
        </p:spPr>
        <p:txBody>
          <a:bodyPr wrap="none" rtlCol="0">
            <a:spAutoFit/>
          </a:bodyPr>
          <a:lstStyle/>
          <a:p>
            <a:pPr algn="ctr"/>
            <a:r>
              <a:rPr lang="en-GB" sz="2000" dirty="0">
                <a:solidFill>
                  <a:schemeClr val="accent5">
                    <a:lumMod val="50000"/>
                  </a:schemeClr>
                </a:solidFill>
                <a:latin typeface="Century Gothic" panose="020B0502020202020204" pitchFamily="34" charset="0"/>
              </a:rPr>
              <a:t>in the bag</a:t>
            </a:r>
            <a:endParaRPr lang="es-GB" sz="2000" dirty="0">
              <a:solidFill>
                <a:schemeClr val="accent5">
                  <a:lumMod val="50000"/>
                </a:schemeClr>
              </a:solidFill>
              <a:latin typeface="Century Gothic" panose="020B0502020202020204" pitchFamily="34" charset="0"/>
            </a:endParaRPr>
          </a:p>
        </p:txBody>
      </p:sp>
      <p:sp>
        <p:nvSpPr>
          <p:cNvPr id="24" name="CuadroTexto 23">
            <a:extLst>
              <a:ext uri="{FF2B5EF4-FFF2-40B4-BE49-F238E27FC236}">
                <a16:creationId xmlns:a16="http://schemas.microsoft.com/office/drawing/2014/main" id="{E5E5BAEA-812C-F041-9C3E-2A743B33C0DB}"/>
              </a:ext>
            </a:extLst>
          </p:cNvPr>
          <p:cNvSpPr txBox="1"/>
          <p:nvPr/>
        </p:nvSpPr>
        <p:spPr>
          <a:xfrm>
            <a:off x="6144570" y="956031"/>
            <a:ext cx="373820"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A</a:t>
            </a:r>
          </a:p>
        </p:txBody>
      </p:sp>
      <p:sp>
        <p:nvSpPr>
          <p:cNvPr id="25" name="CuadroTexto 24">
            <a:extLst>
              <a:ext uri="{FF2B5EF4-FFF2-40B4-BE49-F238E27FC236}">
                <a16:creationId xmlns:a16="http://schemas.microsoft.com/office/drawing/2014/main" id="{40168BF2-C623-4845-A51F-8A42268E1359}"/>
              </a:ext>
            </a:extLst>
          </p:cNvPr>
          <p:cNvSpPr txBox="1"/>
          <p:nvPr/>
        </p:nvSpPr>
        <p:spPr>
          <a:xfrm>
            <a:off x="6144570" y="1350868"/>
            <a:ext cx="333746"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B</a:t>
            </a:r>
          </a:p>
        </p:txBody>
      </p:sp>
      <p:sp>
        <p:nvSpPr>
          <p:cNvPr id="26" name="CuadroTexto 25">
            <a:extLst>
              <a:ext uri="{FF2B5EF4-FFF2-40B4-BE49-F238E27FC236}">
                <a16:creationId xmlns:a16="http://schemas.microsoft.com/office/drawing/2014/main" id="{83C024D0-381C-F841-A1A7-68BFD11D07BA}"/>
              </a:ext>
            </a:extLst>
          </p:cNvPr>
          <p:cNvSpPr txBox="1"/>
          <p:nvPr/>
        </p:nvSpPr>
        <p:spPr>
          <a:xfrm>
            <a:off x="6164607" y="1745705"/>
            <a:ext cx="333746"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B</a:t>
            </a:r>
          </a:p>
        </p:txBody>
      </p:sp>
      <p:sp>
        <p:nvSpPr>
          <p:cNvPr id="27" name="CuadroTexto 26">
            <a:extLst>
              <a:ext uri="{FF2B5EF4-FFF2-40B4-BE49-F238E27FC236}">
                <a16:creationId xmlns:a16="http://schemas.microsoft.com/office/drawing/2014/main" id="{88892637-6B25-6142-8AA3-45E9AE6250E0}"/>
              </a:ext>
            </a:extLst>
          </p:cNvPr>
          <p:cNvSpPr txBox="1"/>
          <p:nvPr/>
        </p:nvSpPr>
        <p:spPr>
          <a:xfrm>
            <a:off x="6176316" y="2140542"/>
            <a:ext cx="373820"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A</a:t>
            </a:r>
          </a:p>
        </p:txBody>
      </p:sp>
      <p:sp>
        <p:nvSpPr>
          <p:cNvPr id="28" name="CuadroTexto 27">
            <a:extLst>
              <a:ext uri="{FF2B5EF4-FFF2-40B4-BE49-F238E27FC236}">
                <a16:creationId xmlns:a16="http://schemas.microsoft.com/office/drawing/2014/main" id="{EFA6FE99-F2DD-1E49-82A2-811C3B076BA4}"/>
              </a:ext>
            </a:extLst>
          </p:cNvPr>
          <p:cNvSpPr txBox="1"/>
          <p:nvPr/>
        </p:nvSpPr>
        <p:spPr>
          <a:xfrm>
            <a:off x="6156279" y="2535381"/>
            <a:ext cx="373820"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A</a:t>
            </a:r>
          </a:p>
        </p:txBody>
      </p:sp>
      <p:sp>
        <p:nvSpPr>
          <p:cNvPr id="30" name="CuadroTexto 29">
            <a:extLst>
              <a:ext uri="{FF2B5EF4-FFF2-40B4-BE49-F238E27FC236}">
                <a16:creationId xmlns:a16="http://schemas.microsoft.com/office/drawing/2014/main" id="{E4DD0789-020F-954E-9CBD-B8596D0C3807}"/>
              </a:ext>
            </a:extLst>
          </p:cNvPr>
          <p:cNvSpPr txBox="1"/>
          <p:nvPr/>
        </p:nvSpPr>
        <p:spPr>
          <a:xfrm>
            <a:off x="6101322" y="3840953"/>
            <a:ext cx="333746"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B</a:t>
            </a:r>
          </a:p>
        </p:txBody>
      </p:sp>
      <p:sp>
        <p:nvSpPr>
          <p:cNvPr id="31" name="CuadroTexto 30">
            <a:extLst>
              <a:ext uri="{FF2B5EF4-FFF2-40B4-BE49-F238E27FC236}">
                <a16:creationId xmlns:a16="http://schemas.microsoft.com/office/drawing/2014/main" id="{06AAFFDA-D74C-B04F-8169-2652247F9304}"/>
              </a:ext>
            </a:extLst>
          </p:cNvPr>
          <p:cNvSpPr txBox="1"/>
          <p:nvPr/>
        </p:nvSpPr>
        <p:spPr>
          <a:xfrm>
            <a:off x="6110641" y="4235790"/>
            <a:ext cx="333746"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B</a:t>
            </a:r>
          </a:p>
        </p:txBody>
      </p:sp>
      <p:sp>
        <p:nvSpPr>
          <p:cNvPr id="32" name="CuadroTexto 31">
            <a:extLst>
              <a:ext uri="{FF2B5EF4-FFF2-40B4-BE49-F238E27FC236}">
                <a16:creationId xmlns:a16="http://schemas.microsoft.com/office/drawing/2014/main" id="{9D3431DF-300F-144B-ADAD-460FEADC275B}"/>
              </a:ext>
            </a:extLst>
          </p:cNvPr>
          <p:cNvSpPr txBox="1"/>
          <p:nvPr/>
        </p:nvSpPr>
        <p:spPr>
          <a:xfrm>
            <a:off x="6110641" y="4630627"/>
            <a:ext cx="373820"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A</a:t>
            </a:r>
          </a:p>
        </p:txBody>
      </p:sp>
      <p:sp>
        <p:nvSpPr>
          <p:cNvPr id="33" name="CuadroTexto 32">
            <a:extLst>
              <a:ext uri="{FF2B5EF4-FFF2-40B4-BE49-F238E27FC236}">
                <a16:creationId xmlns:a16="http://schemas.microsoft.com/office/drawing/2014/main" id="{BD63872B-ADC4-C64A-B946-0B1A5D254ACF}"/>
              </a:ext>
            </a:extLst>
          </p:cNvPr>
          <p:cNvSpPr txBox="1"/>
          <p:nvPr/>
        </p:nvSpPr>
        <p:spPr>
          <a:xfrm>
            <a:off x="6130678" y="5025464"/>
            <a:ext cx="333746"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B</a:t>
            </a:r>
          </a:p>
        </p:txBody>
      </p:sp>
      <p:sp>
        <p:nvSpPr>
          <p:cNvPr id="34" name="CuadroTexto 33">
            <a:extLst>
              <a:ext uri="{FF2B5EF4-FFF2-40B4-BE49-F238E27FC236}">
                <a16:creationId xmlns:a16="http://schemas.microsoft.com/office/drawing/2014/main" id="{453E935A-49BF-DA48-B7F0-B7B43DA1D77B}"/>
              </a:ext>
            </a:extLst>
          </p:cNvPr>
          <p:cNvSpPr txBox="1"/>
          <p:nvPr/>
        </p:nvSpPr>
        <p:spPr>
          <a:xfrm>
            <a:off x="6142387" y="5420301"/>
            <a:ext cx="373820"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A</a:t>
            </a:r>
          </a:p>
        </p:txBody>
      </p:sp>
      <p:sp>
        <p:nvSpPr>
          <p:cNvPr id="35" name="CuadroTexto 34">
            <a:extLst>
              <a:ext uri="{FF2B5EF4-FFF2-40B4-BE49-F238E27FC236}">
                <a16:creationId xmlns:a16="http://schemas.microsoft.com/office/drawing/2014/main" id="{A1FE323C-640A-6842-BD56-2B3699C66515}"/>
              </a:ext>
            </a:extLst>
          </p:cNvPr>
          <p:cNvSpPr txBox="1"/>
          <p:nvPr/>
        </p:nvSpPr>
        <p:spPr>
          <a:xfrm>
            <a:off x="6122350" y="5815140"/>
            <a:ext cx="333746"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B</a:t>
            </a:r>
          </a:p>
        </p:txBody>
      </p:sp>
      <p:sp>
        <p:nvSpPr>
          <p:cNvPr id="38" name="TextBox 37">
            <a:extLst>
              <a:ext uri="{FF2B5EF4-FFF2-40B4-BE49-F238E27FC236}">
                <a16:creationId xmlns:a16="http://schemas.microsoft.com/office/drawing/2014/main" id="{B8A5922D-3FDC-FE44-9B14-DF18FA131231}"/>
              </a:ext>
            </a:extLst>
          </p:cNvPr>
          <p:cNvSpPr txBox="1"/>
          <p:nvPr/>
        </p:nvSpPr>
        <p:spPr>
          <a:xfrm>
            <a:off x="271667" y="961304"/>
            <a:ext cx="5096397" cy="1938992"/>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She</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buys</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it</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(f) </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the</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market</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takes it </a:t>
            </a:r>
            <a:r>
              <a:rPr lang="es-ES" sz="2000" b="1" dirty="0">
                <a:solidFill>
                  <a:schemeClr val="accent5">
                    <a:lumMod val="50000"/>
                  </a:schemeClr>
                </a:solidFill>
                <a:latin typeface="Century Gothic" panose="020B0502020202020204" pitchFamily="34" charset="0"/>
              </a:rPr>
              <a:t>(m)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out of the box</a:t>
            </a:r>
            <a:r>
              <a:rPr lang="en-GB" sz="2000" dirty="0">
                <a:solidFill>
                  <a:schemeClr val="accent5">
                    <a:lumMod val="50000"/>
                  </a:schemeClr>
                </a:solidFill>
                <a:latin typeface="Century Gothic" panose="020B0502020202020204" pitchFamily="34" charset="0"/>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cuts it</a:t>
            </a:r>
            <a:r>
              <a:rPr lang="es-ES" sz="2000" b="1" dirty="0">
                <a:solidFill>
                  <a:schemeClr val="accent5">
                    <a:lumMod val="50000"/>
                  </a:schemeClr>
                </a:solidFill>
                <a:latin typeface="Century Gothic" panose="020B0502020202020204" pitchFamily="34" charset="0"/>
              </a:rPr>
              <a:t> (m)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a dish.</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places it</a:t>
            </a:r>
            <a:r>
              <a:rPr lang="es-ES" sz="2000" b="1" dirty="0">
                <a:solidFill>
                  <a:schemeClr val="accent5">
                    <a:lumMod val="50000"/>
                  </a:schemeClr>
                </a:solidFill>
                <a:latin typeface="Century Gothic" panose="020B0502020202020204" pitchFamily="34" charset="0"/>
              </a:rPr>
              <a:t> (m)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prepares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in the kitchen.</a:t>
            </a:r>
          </a:p>
          <a:p>
            <a:pPr marL="514350" indent="-514350">
              <a:buFont typeface="+mj-lt"/>
              <a:buAutoNum type="arabicPeriod"/>
              <a:defRPr/>
            </a:pPr>
            <a:r>
              <a:rPr lang="en-GB" sz="2000" dirty="0">
                <a:solidFill>
                  <a:schemeClr val="accent5">
                    <a:lumMod val="50000"/>
                  </a:schemeClr>
                </a:solidFill>
                <a:latin typeface="Century Gothic" panose="020B0502020202020204" pitchFamily="34" charset="0"/>
              </a:rPr>
              <a:t>She carries it </a:t>
            </a:r>
            <a:r>
              <a:rPr lang="es-ES" sz="2000" b="1" dirty="0">
                <a:solidFill>
                  <a:schemeClr val="accent5">
                    <a:lumMod val="50000"/>
                  </a:schemeClr>
                </a:solidFill>
                <a:latin typeface="Century Gothic" panose="020B0502020202020204" pitchFamily="34" charset="0"/>
              </a:rPr>
              <a:t>(m)</a:t>
            </a:r>
            <a:r>
              <a:rPr lang="en-GB" sz="2000" dirty="0">
                <a:solidFill>
                  <a:schemeClr val="accent5">
                    <a:lumMod val="50000"/>
                  </a:schemeClr>
                </a:solidFill>
                <a:latin typeface="Century Gothic" panose="020B0502020202020204" pitchFamily="34" charset="0"/>
              </a:rPr>
              <a:t> in the bag.</a:t>
            </a:r>
            <a:endParaRPr lang="en-GB" sz="2000" b="1" dirty="0">
              <a:solidFill>
                <a:schemeClr val="accent5">
                  <a:lumMod val="50000"/>
                </a:schemeClr>
              </a:solidFill>
              <a:latin typeface="Century Gothic" panose="020B0502020202020204" pitchFamily="34" charset="0"/>
            </a:endParaRPr>
          </a:p>
        </p:txBody>
      </p:sp>
      <p:sp>
        <p:nvSpPr>
          <p:cNvPr id="39" name="TextBox 38">
            <a:extLst>
              <a:ext uri="{FF2B5EF4-FFF2-40B4-BE49-F238E27FC236}">
                <a16:creationId xmlns:a16="http://schemas.microsoft.com/office/drawing/2014/main" id="{A3DB54B5-A2C7-6341-B091-549F06E0F3FF}"/>
              </a:ext>
            </a:extLst>
          </p:cNvPr>
          <p:cNvSpPr txBox="1"/>
          <p:nvPr/>
        </p:nvSpPr>
        <p:spPr>
          <a:xfrm>
            <a:off x="271667" y="4241063"/>
            <a:ext cx="5096397" cy="1938992"/>
          </a:xfrm>
          <a:prstGeom prst="rect">
            <a:avLst/>
          </a:prstGeom>
          <a:noFill/>
          <a:ln w="57150">
            <a:solidFill>
              <a:schemeClr val="accent5"/>
            </a:solidFill>
          </a:ln>
        </p:spPr>
        <p:txBody>
          <a:bodyPr wrap="square" rtlCol="0">
            <a:spAutoFit/>
          </a:bodyPr>
          <a:lstStyle/>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cuts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000" dirty="0">
                <a:solidFill>
                  <a:schemeClr val="accent5">
                    <a:lumMod val="50000"/>
                  </a:schemeClr>
                </a:solidFill>
                <a:latin typeface="Century Gothic" panose="020B0502020202020204" pitchFamily="34" charset="0"/>
              </a:rPr>
              <a:t>She mixes it</a:t>
            </a:r>
            <a:r>
              <a:rPr lang="es-ES" sz="2000" b="1" dirty="0">
                <a:solidFill>
                  <a:schemeClr val="accent5">
                    <a:lumMod val="50000"/>
                  </a:schemeClr>
                </a:solidFill>
                <a:latin typeface="Century Gothic" panose="020B0502020202020204" pitchFamily="34" charset="0"/>
              </a:rPr>
              <a:t> (f</a:t>
            </a:r>
            <a:r>
              <a:rPr lang="es-ES" sz="2000" b="1">
                <a:solidFill>
                  <a:schemeClr val="accent5">
                    <a:lumMod val="50000"/>
                  </a:schemeClr>
                </a:solidFill>
                <a:latin typeface="Century Gothic" panose="020B0502020202020204" pitchFamily="34" charset="0"/>
              </a:rPr>
              <a:t>)</a:t>
            </a:r>
            <a:r>
              <a:rPr lang="en-GB" sz="2000">
                <a:solidFill>
                  <a:schemeClr val="accent5">
                    <a:lumMod val="50000"/>
                  </a:schemeClr>
                </a:solidFill>
                <a:latin typeface="Century Gothic" panose="020B0502020202020204" pitchFamily="34" charset="0"/>
              </a:rPr>
              <a:t> in a bowl*.</a:t>
            </a:r>
            <a:endParaRPr lang="en-GB" sz="2000" b="1" dirty="0">
              <a:solidFill>
                <a:schemeClr val="accent5">
                  <a:lumMod val="50000"/>
                </a:schemeClr>
              </a:solidFill>
              <a:latin typeface="Century Gothic" panose="020B0502020202020204" pitchFamily="34" charset="0"/>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prepares it</a:t>
            </a:r>
            <a:r>
              <a:rPr lang="es-ES" sz="2000" b="1" dirty="0">
                <a:solidFill>
                  <a:schemeClr val="accent5">
                    <a:lumMod val="50000"/>
                  </a:schemeClr>
                </a:solidFill>
                <a:latin typeface="Century Gothic" panose="020B0502020202020204" pitchFamily="34" charset="0"/>
              </a:rPr>
              <a:t> (f)</a:t>
            </a:r>
            <a:r>
              <a:rPr lang="en-GB" sz="2000" dirty="0">
                <a:solidFill>
                  <a:schemeClr val="accent5">
                    <a:lumMod val="50000"/>
                  </a:schemeClr>
                </a:solidFill>
                <a:latin typeface="Century Gothic" panose="020B0502020202020204" pitchFamily="34" charset="0"/>
              </a:rPr>
              <a:t> outside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carries it to</a:t>
            </a:r>
            <a:r>
              <a:rPr lang="es-ES" sz="2000" b="1" dirty="0">
                <a:solidFill>
                  <a:schemeClr val="accent5">
                    <a:lumMod val="50000"/>
                  </a:schemeClr>
                </a:solidFill>
                <a:latin typeface="Century Gothic" panose="020B0502020202020204" pitchFamily="34" charset="0"/>
              </a:rPr>
              <a:t> (m)</a:t>
            </a:r>
            <a:r>
              <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the kitchen.</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places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a dish.</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indent="-514350">
              <a:buFont typeface="+mj-lt"/>
              <a:buAutoNum type="arabicPeriod"/>
              <a:defRPr/>
            </a:pPr>
            <a:r>
              <a:rPr lang="en-GB" sz="2000" dirty="0">
                <a:solidFill>
                  <a:schemeClr val="accent5">
                    <a:lumMod val="50000"/>
                  </a:schemeClr>
                </a:solidFill>
                <a:latin typeface="Century Gothic" panose="020B0502020202020204" pitchFamily="34" charset="0"/>
              </a:rPr>
              <a:t>She leaves it </a:t>
            </a:r>
            <a:r>
              <a:rPr lang="es-ES" sz="2000" b="1" dirty="0">
                <a:solidFill>
                  <a:schemeClr val="accent5">
                    <a:lumMod val="50000"/>
                  </a:schemeClr>
                </a:solidFill>
                <a:latin typeface="Century Gothic" panose="020B0502020202020204" pitchFamily="34" charset="0"/>
              </a:rPr>
              <a:t>(f)</a:t>
            </a:r>
            <a:r>
              <a:rPr lang="en-GB" sz="2000" dirty="0">
                <a:solidFill>
                  <a:schemeClr val="accent5">
                    <a:lumMod val="50000"/>
                  </a:schemeClr>
                </a:solidFill>
                <a:latin typeface="Century Gothic" panose="020B0502020202020204" pitchFamily="34" charset="0"/>
              </a:rPr>
              <a:t> next to the window.</a:t>
            </a:r>
            <a:endParaRPr lang="en-GB" sz="2000" b="1" dirty="0">
              <a:solidFill>
                <a:schemeClr val="accent5">
                  <a:lumMod val="50000"/>
                </a:schemeClr>
              </a:solidFill>
              <a:latin typeface="Century Gothic" panose="020B0502020202020204" pitchFamily="34" charset="0"/>
            </a:endParaRPr>
          </a:p>
        </p:txBody>
      </p:sp>
      <p:sp>
        <p:nvSpPr>
          <p:cNvPr id="40" name="CuadroTexto 16">
            <a:extLst>
              <a:ext uri="{FF2B5EF4-FFF2-40B4-BE49-F238E27FC236}">
                <a16:creationId xmlns:a16="http://schemas.microsoft.com/office/drawing/2014/main" id="{060A6F2B-2BD3-4247-9E2F-9E5C4225E3DE}"/>
              </a:ext>
            </a:extLst>
          </p:cNvPr>
          <p:cNvSpPr txBox="1"/>
          <p:nvPr/>
        </p:nvSpPr>
        <p:spPr>
          <a:xfrm>
            <a:off x="8093442" y="4200648"/>
            <a:ext cx="1975220" cy="400110"/>
          </a:xfrm>
          <a:prstGeom prst="rect">
            <a:avLst/>
          </a:prstGeom>
          <a:noFill/>
        </p:spPr>
        <p:txBody>
          <a:bodyPr wrap="none" rtlCol="0">
            <a:spAutoFit/>
          </a:bodyPr>
          <a:lstStyle/>
          <a:p>
            <a:pPr algn="ctr"/>
            <a:r>
              <a:rPr lang="en-GB" sz="2000" dirty="0">
                <a:solidFill>
                  <a:schemeClr val="accent5">
                    <a:lumMod val="50000"/>
                  </a:schemeClr>
                </a:solidFill>
                <a:latin typeface="Century Gothic" panose="020B0502020202020204" pitchFamily="34" charset="0"/>
              </a:rPr>
              <a:t>out of the box</a:t>
            </a:r>
            <a:endParaRPr lang="es-GB" sz="2000" dirty="0">
              <a:solidFill>
                <a:schemeClr val="accent5">
                  <a:lumMod val="50000"/>
                </a:schemeClr>
              </a:solidFill>
              <a:latin typeface="Century Gothic" panose="020B0502020202020204" pitchFamily="34" charset="0"/>
            </a:endParaRPr>
          </a:p>
        </p:txBody>
      </p:sp>
      <p:sp>
        <p:nvSpPr>
          <p:cNvPr id="2" name="TextBox 1"/>
          <p:cNvSpPr txBox="1"/>
          <p:nvPr/>
        </p:nvSpPr>
        <p:spPr>
          <a:xfrm>
            <a:off x="4332799" y="4544592"/>
            <a:ext cx="1799771"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el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bol</a:t>
            </a:r>
            <a:endParaRPr lang="en-GB" sz="20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78455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5" grpId="0"/>
      <p:bldP spid="16" grpId="0"/>
      <p:bldP spid="22" grpId="0"/>
      <p:bldP spid="24" grpId="0"/>
      <p:bldP spid="25" grpId="0"/>
      <p:bldP spid="26" grpId="0"/>
      <p:bldP spid="27" grpId="0"/>
      <p:bldP spid="30" grpId="0"/>
      <p:bldP spid="31" grpId="0"/>
      <p:bldP spid="32"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93" y="137843"/>
            <a:ext cx="11738497" cy="400110"/>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a:t>
            </a:r>
            <a:r>
              <a:rPr lang="en-GB" sz="2000" b="1" dirty="0" err="1">
                <a:solidFill>
                  <a:schemeClr val="accent5">
                    <a:lumMod val="50000"/>
                  </a:schemeClr>
                </a:solidFill>
                <a:latin typeface="Century Gothic" panose="020B0502020202020204" pitchFamily="34" charset="0"/>
              </a:rPr>
              <a:t>Qué</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actividades</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te</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interesa</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hacer</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en</a:t>
            </a:r>
            <a:r>
              <a:rPr lang="en-GB" sz="2000" b="1" dirty="0">
                <a:solidFill>
                  <a:schemeClr val="accent5">
                    <a:lumMod val="50000"/>
                  </a:schemeClr>
                </a:solidFill>
                <a:latin typeface="Century Gothic" panose="020B0502020202020204" pitchFamily="34" charset="0"/>
              </a:rPr>
              <a:t> la ciudad?</a:t>
            </a:r>
          </a:p>
        </p:txBody>
      </p:sp>
      <p:sp>
        <p:nvSpPr>
          <p:cNvPr id="4" name="TextBox 3"/>
          <p:cNvSpPr txBox="1"/>
          <p:nvPr/>
        </p:nvSpPr>
        <p:spPr>
          <a:xfrm>
            <a:off x="36645" y="574343"/>
            <a:ext cx="9387909" cy="1015663"/>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Use your cards to </a:t>
            </a:r>
          </a:p>
          <a:p>
            <a:pPr marL="457200" indent="-457200">
              <a:buFontTx/>
              <a:buAutoNum type="alphaLcParenR"/>
            </a:pPr>
            <a:r>
              <a:rPr lang="en-GB" sz="2000" b="1" dirty="0">
                <a:solidFill>
                  <a:schemeClr val="accent5">
                    <a:lumMod val="50000"/>
                  </a:schemeClr>
                </a:solidFill>
                <a:latin typeface="Century Gothic" panose="020B0502020202020204" pitchFamily="34" charset="0"/>
              </a:rPr>
              <a:t>ask questions with verbs in singular or plural.</a:t>
            </a:r>
          </a:p>
          <a:p>
            <a:pPr marL="457200" indent="-457200">
              <a:buFontTx/>
              <a:buAutoNum type="alphaLcParenR"/>
            </a:pPr>
            <a:r>
              <a:rPr lang="en-GB" sz="2000" b="1" dirty="0">
                <a:solidFill>
                  <a:schemeClr val="accent5">
                    <a:lumMod val="50000"/>
                  </a:schemeClr>
                </a:solidFill>
                <a:latin typeface="Century Gothic" panose="020B0502020202020204" pitchFamily="34" charset="0"/>
              </a:rPr>
              <a:t>choose the </a:t>
            </a:r>
            <a:r>
              <a:rPr lang="en-GB" sz="2000" b="1">
                <a:solidFill>
                  <a:schemeClr val="accent5">
                    <a:lumMod val="50000"/>
                  </a:schemeClr>
                </a:solidFill>
                <a:latin typeface="Century Gothic" panose="020B0502020202020204" pitchFamily="34" charset="0"/>
              </a:rPr>
              <a:t>correct answer.</a:t>
            </a:r>
            <a:endParaRPr lang="en-GB" sz="2000" b="1" dirty="0">
              <a:solidFill>
                <a:schemeClr val="accent5">
                  <a:lumMod val="50000"/>
                </a:schemeClr>
              </a:solidFill>
              <a:latin typeface="Century Gothic" panose="020B0502020202020204" pitchFamily="34" charset="0"/>
            </a:endParaRPr>
          </a:p>
        </p:txBody>
      </p:sp>
      <p:sp>
        <p:nvSpPr>
          <p:cNvPr id="5" name="TextBox 4"/>
          <p:cNvSpPr txBox="1"/>
          <p:nvPr/>
        </p:nvSpPr>
        <p:spPr>
          <a:xfrm>
            <a:off x="0" y="1644573"/>
            <a:ext cx="6632294" cy="400110"/>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Your partner will also </a:t>
            </a:r>
            <a:r>
              <a:rPr lang="en-GB" sz="2000" b="1">
                <a:solidFill>
                  <a:schemeClr val="accent5">
                    <a:lumMod val="50000"/>
                  </a:schemeClr>
                </a:solidFill>
                <a:latin typeface="Century Gothic" panose="020B0502020202020204" pitchFamily="34" charset="0"/>
              </a:rPr>
              <a:t>ask you questions. </a:t>
            </a:r>
            <a:r>
              <a:rPr lang="en-GB" sz="2000" b="1" dirty="0">
                <a:solidFill>
                  <a:schemeClr val="accent5">
                    <a:lumMod val="50000"/>
                  </a:schemeClr>
                </a:solidFill>
                <a:latin typeface="Century Gothic" panose="020B0502020202020204" pitchFamily="34" charset="0"/>
              </a:rPr>
              <a:t>Take turns.</a:t>
            </a:r>
          </a:p>
        </p:txBody>
      </p:sp>
      <p:sp>
        <p:nvSpPr>
          <p:cNvPr id="45" name="TextBox 44"/>
          <p:cNvSpPr txBox="1"/>
          <p:nvPr/>
        </p:nvSpPr>
        <p:spPr>
          <a:xfrm>
            <a:off x="-26501" y="2310530"/>
            <a:ext cx="5974010"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Un ejemplo:</a:t>
            </a:r>
          </a:p>
        </p:txBody>
      </p:sp>
      <p:sp>
        <p:nvSpPr>
          <p:cNvPr id="47" name="TextBox 46"/>
          <p:cNvSpPr txBox="1"/>
          <p:nvPr/>
        </p:nvSpPr>
        <p:spPr>
          <a:xfrm>
            <a:off x="36645" y="3145860"/>
            <a:ext cx="277713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Persona A  (pregunta):</a:t>
            </a:r>
          </a:p>
        </p:txBody>
      </p:sp>
      <p:sp>
        <p:nvSpPr>
          <p:cNvPr id="48" name="TextBox 47"/>
          <p:cNvSpPr txBox="1"/>
          <p:nvPr/>
        </p:nvSpPr>
        <p:spPr>
          <a:xfrm>
            <a:off x="10367362" y="2870914"/>
            <a:ext cx="1845952"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Persona B  (contesta):</a:t>
            </a:r>
          </a:p>
        </p:txBody>
      </p:sp>
      <p:sp>
        <p:nvSpPr>
          <p:cNvPr id="49" name="Oval Callout 48"/>
          <p:cNvSpPr/>
          <p:nvPr/>
        </p:nvSpPr>
        <p:spPr>
          <a:xfrm>
            <a:off x="6413500" y="2310531"/>
            <a:ext cx="3394166" cy="1403334"/>
          </a:xfrm>
          <a:prstGeom prst="wedgeEllipseCallout">
            <a:avLst>
              <a:gd name="adj1" fmla="val 62466"/>
              <a:gd name="adj2" fmla="val 5190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Sí</a:t>
            </a:r>
            <a:r>
              <a:rPr lang="en-GB" sz="2400" dirty="0">
                <a:solidFill>
                  <a:srgbClr val="002060"/>
                </a:solidFill>
                <a:latin typeface="Century Gothic" panose="020B0502020202020204" pitchFamily="34" charset="0"/>
              </a:rPr>
              <a:t>, los </a:t>
            </a:r>
            <a:r>
              <a:rPr lang="en-GB" sz="2400" dirty="0" err="1">
                <a:solidFill>
                  <a:srgbClr val="002060"/>
                </a:solidFill>
                <a:latin typeface="Century Gothic" panose="020B0502020202020204" pitchFamily="34" charset="0"/>
              </a:rPr>
              <a:t>domingos</a:t>
            </a:r>
            <a:r>
              <a:rPr lang="en-GB" sz="2400" dirty="0">
                <a:solidFill>
                  <a:srgbClr val="002060"/>
                </a:solidFill>
                <a:latin typeface="Century Gothic" panose="020B0502020202020204" pitchFamily="34" charset="0"/>
              </a:rPr>
              <a:t>.</a:t>
            </a:r>
          </a:p>
        </p:txBody>
      </p:sp>
      <p:sp>
        <p:nvSpPr>
          <p:cNvPr id="67" name="Rounded Rectangle 11" descr="background rectangle&#10;">
            <a:extLst>
              <a:ext uri="{FF2B5EF4-FFF2-40B4-BE49-F238E27FC236}">
                <a16:creationId xmlns:a16="http://schemas.microsoft.com/office/drawing/2014/main" id="{9268BA27-9508-448E-9915-ACE234D74542}"/>
              </a:ext>
            </a:extLst>
          </p:cNvPr>
          <p:cNvSpPr/>
          <p:nvPr/>
        </p:nvSpPr>
        <p:spPr>
          <a:xfrm>
            <a:off x="9372740" y="275653"/>
            <a:ext cx="2528210" cy="37945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19" name="Rectangle 2">
            <a:extLst>
              <a:ext uri="{FF2B5EF4-FFF2-40B4-BE49-F238E27FC236}">
                <a16:creationId xmlns:a16="http://schemas.microsoft.com/office/drawing/2014/main" id="{94C9B716-5EA8-AB48-A633-EA1D72AD1EA5}"/>
              </a:ext>
            </a:extLst>
          </p:cNvPr>
          <p:cNvSpPr/>
          <p:nvPr/>
        </p:nvSpPr>
        <p:spPr>
          <a:xfrm>
            <a:off x="199680" y="3915301"/>
            <a:ext cx="5345365" cy="23683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5809297" y="3921467"/>
            <a:ext cx="6244491" cy="235065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50" name="Title 2">
            <a:extLst>
              <a:ext uri="{FF2B5EF4-FFF2-40B4-BE49-F238E27FC236}">
                <a16:creationId xmlns:a16="http://schemas.microsoft.com/office/drawing/2014/main" id="{D17EB818-F596-B24A-9FDE-8BC15E8C4B1E}"/>
              </a:ext>
            </a:extLst>
          </p:cNvPr>
          <p:cNvSpPr txBox="1">
            <a:spLocks/>
          </p:cNvSpPr>
          <p:nvPr/>
        </p:nvSpPr>
        <p:spPr>
          <a:xfrm>
            <a:off x="263292" y="4022996"/>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Ask your partner these questions.</a:t>
            </a:r>
            <a:endParaRPr lang="en-US" sz="2000" dirty="0"/>
          </a:p>
        </p:txBody>
      </p:sp>
      <p:sp>
        <p:nvSpPr>
          <p:cNvPr id="51" name="Title 2">
            <a:extLst>
              <a:ext uri="{FF2B5EF4-FFF2-40B4-BE49-F238E27FC236}">
                <a16:creationId xmlns:a16="http://schemas.microsoft.com/office/drawing/2014/main" id="{63341C68-F748-9C4D-B584-634CD09E312C}"/>
              </a:ext>
            </a:extLst>
          </p:cNvPr>
          <p:cNvSpPr txBox="1">
            <a:spLocks/>
          </p:cNvSpPr>
          <p:nvPr/>
        </p:nvSpPr>
        <p:spPr>
          <a:xfrm>
            <a:off x="263292" y="4334060"/>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52" name="TextBox 6">
            <a:extLst>
              <a:ext uri="{FF2B5EF4-FFF2-40B4-BE49-F238E27FC236}">
                <a16:creationId xmlns:a16="http://schemas.microsoft.com/office/drawing/2014/main" id="{69B1E13C-00BE-C344-AEBD-20D186B18F27}"/>
              </a:ext>
            </a:extLst>
          </p:cNvPr>
          <p:cNvSpPr txBox="1"/>
          <p:nvPr/>
        </p:nvSpPr>
        <p:spPr>
          <a:xfrm>
            <a:off x="373972" y="5161591"/>
            <a:ext cx="3704951" cy="400110"/>
          </a:xfrm>
          <a:prstGeom prst="rect">
            <a:avLst/>
          </a:prstGeom>
          <a:noFill/>
        </p:spPr>
        <p:txBody>
          <a:bodyPr wrap="square" rtlCol="0">
            <a:spAutoFit/>
          </a:bodyPr>
          <a:lstStyle/>
          <a:p>
            <a:r>
              <a:rPr lang="en-GB" sz="2000" b="1" dirty="0">
                <a:solidFill>
                  <a:srgbClr val="4472C4">
                    <a:lumMod val="50000"/>
                  </a:srgbClr>
                </a:solidFill>
                <a:latin typeface="Century Gothic"/>
              </a:rPr>
              <a:t>1. </a:t>
            </a:r>
            <a:r>
              <a:rPr lang="en-GB" sz="2000" dirty="0">
                <a:solidFill>
                  <a:srgbClr val="4472C4">
                    <a:lumMod val="50000"/>
                  </a:srgbClr>
                </a:solidFill>
                <a:latin typeface="Century Gothic"/>
              </a:rPr>
              <a:t>¿</a:t>
            </a:r>
            <a:r>
              <a:rPr lang="en-GB" sz="2000" dirty="0" err="1">
                <a:solidFill>
                  <a:srgbClr val="4472C4">
                    <a:lumMod val="50000"/>
                  </a:srgbClr>
                </a:solidFill>
                <a:latin typeface="Century Gothic"/>
              </a:rPr>
              <a:t>Te</a:t>
            </a:r>
            <a:r>
              <a:rPr lang="en-GB" sz="2000" dirty="0">
                <a:solidFill>
                  <a:srgbClr val="4472C4">
                    <a:lumMod val="50000"/>
                  </a:srgbClr>
                </a:solidFill>
                <a:latin typeface="Century Gothic"/>
              </a:rPr>
              <a:t> </a:t>
            </a:r>
            <a:r>
              <a:rPr lang="en-GB" sz="2000" dirty="0" err="1">
                <a:solidFill>
                  <a:srgbClr val="4472C4">
                    <a:lumMod val="50000"/>
                  </a:srgbClr>
                </a:solidFill>
                <a:latin typeface="Century Gothic"/>
              </a:rPr>
              <a:t>gusta</a:t>
            </a:r>
            <a:r>
              <a:rPr lang="en-GB" sz="2000" dirty="0">
                <a:solidFill>
                  <a:srgbClr val="4472C4">
                    <a:lumMod val="50000"/>
                  </a:srgbClr>
                </a:solidFill>
                <a:latin typeface="Century Gothic"/>
              </a:rPr>
              <a:t>...?</a:t>
            </a:r>
          </a:p>
        </p:txBody>
      </p:sp>
      <p:sp>
        <p:nvSpPr>
          <p:cNvPr id="55" name="TextBox 23">
            <a:extLst>
              <a:ext uri="{FF2B5EF4-FFF2-40B4-BE49-F238E27FC236}">
                <a16:creationId xmlns:a16="http://schemas.microsoft.com/office/drawing/2014/main" id="{A526D6FC-DD39-064D-9B04-DE4CE294A527}"/>
              </a:ext>
            </a:extLst>
          </p:cNvPr>
          <p:cNvSpPr txBox="1"/>
          <p:nvPr/>
        </p:nvSpPr>
        <p:spPr>
          <a:xfrm>
            <a:off x="5809297" y="5294595"/>
            <a:ext cx="4646201" cy="707886"/>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a) ... </a:t>
            </a:r>
            <a:r>
              <a:rPr lang="en-GB" sz="2000" dirty="0" err="1">
                <a:solidFill>
                  <a:srgbClr val="4472C4">
                    <a:lumMod val="50000"/>
                  </a:srgbClr>
                </a:solidFill>
                <a:latin typeface="Century Gothic" panose="020B0502020202020204" pitchFamily="34" charset="0"/>
              </a:rPr>
              <a:t>ver</a:t>
            </a:r>
            <a:r>
              <a:rPr lang="en-GB" sz="2000" dirty="0">
                <a:solidFill>
                  <a:srgbClr val="4472C4">
                    <a:lumMod val="50000"/>
                  </a:srgbClr>
                </a:solidFill>
                <a:latin typeface="Century Gothic" panose="020B0502020202020204" pitchFamily="34" charset="0"/>
              </a:rPr>
              <a:t> los </a:t>
            </a:r>
            <a:r>
              <a:rPr lang="en-GB" sz="2000" dirty="0" err="1">
                <a:solidFill>
                  <a:srgbClr val="4472C4">
                    <a:lumMod val="50000"/>
                  </a:srgbClr>
                </a:solidFill>
                <a:latin typeface="Century Gothic" panose="020B0502020202020204" pitchFamily="34" charset="0"/>
              </a:rPr>
              <a:t>partidos</a:t>
            </a:r>
            <a:r>
              <a:rPr lang="en-GB" sz="2000" dirty="0">
                <a:solidFill>
                  <a:srgbClr val="4472C4">
                    <a:lumMod val="50000"/>
                  </a:srgbClr>
                </a:solidFill>
                <a:latin typeface="Century Gothic" panose="020B0502020202020204" pitchFamily="34" charset="0"/>
              </a:rPr>
              <a:t> de </a:t>
            </a:r>
            <a:r>
              <a:rPr lang="en-GB" sz="2000" dirty="0" err="1">
                <a:solidFill>
                  <a:srgbClr val="4472C4">
                    <a:lumMod val="50000"/>
                  </a:srgbClr>
                </a:solidFill>
                <a:latin typeface="Century Gothic" panose="020B0502020202020204" pitchFamily="34" charset="0"/>
              </a:rPr>
              <a:t>fútbol</a:t>
            </a:r>
            <a:r>
              <a:rPr lang="en-GB" sz="2000" dirty="0">
                <a:solidFill>
                  <a:srgbClr val="4472C4">
                    <a:lumMod val="50000"/>
                  </a:srgbClr>
                </a:solidFill>
                <a:latin typeface="Century Gothic" panose="020B0502020202020204" pitchFamily="34" charset="0"/>
              </a:rPr>
              <a:t>?</a:t>
            </a:r>
            <a:r>
              <a:rPr lang="en-GB" sz="2000" dirty="0">
                <a:solidFill>
                  <a:srgbClr val="4472C4">
                    <a:lumMod val="50000"/>
                  </a:srgbClr>
                </a:solidFill>
                <a:latin typeface="Century Gothic" panose="020B0502020202020204" pitchFamily="34" charset="0"/>
                <a:sym typeface="Wingdings" pitchFamily="2" charset="2"/>
              </a:rPr>
              <a:t></a:t>
            </a:r>
            <a:endParaRPr lang="en-GB" sz="2000" dirty="0">
              <a:solidFill>
                <a:srgbClr val="4472C4">
                  <a:lumMod val="50000"/>
                </a:srgbClr>
              </a:solidFill>
              <a:latin typeface="Century Gothic" panose="020B0502020202020204" pitchFamily="34" charset="0"/>
            </a:endParaRPr>
          </a:p>
          <a:p>
            <a:r>
              <a:rPr lang="en-GB" sz="2000" dirty="0">
                <a:solidFill>
                  <a:srgbClr val="4472C4">
                    <a:lumMod val="50000"/>
                  </a:srgbClr>
                </a:solidFill>
                <a:latin typeface="Century Gothic" panose="020B0502020202020204" pitchFamily="34" charset="0"/>
              </a:rPr>
              <a:t>b) ... los </a:t>
            </a:r>
            <a:r>
              <a:rPr lang="en-GB" sz="2000" dirty="0" err="1">
                <a:solidFill>
                  <a:srgbClr val="4472C4">
                    <a:lumMod val="50000"/>
                  </a:srgbClr>
                </a:solidFill>
                <a:latin typeface="Century Gothic" panose="020B0502020202020204" pitchFamily="34" charset="0"/>
              </a:rPr>
              <a:t>partidos</a:t>
            </a:r>
            <a:r>
              <a:rPr lang="en-GB" sz="2000" dirty="0">
                <a:solidFill>
                  <a:srgbClr val="4472C4">
                    <a:lumMod val="50000"/>
                  </a:srgbClr>
                </a:solidFill>
                <a:latin typeface="Century Gothic" panose="020B0502020202020204" pitchFamily="34" charset="0"/>
              </a:rPr>
              <a:t> de </a:t>
            </a:r>
            <a:r>
              <a:rPr lang="en-GB" sz="2000" dirty="0" err="1">
                <a:solidFill>
                  <a:srgbClr val="4472C4">
                    <a:lumMod val="50000"/>
                  </a:srgbClr>
                </a:solidFill>
                <a:latin typeface="Century Gothic" panose="020B0502020202020204" pitchFamily="34" charset="0"/>
              </a:rPr>
              <a:t>fútbol</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 </a:t>
            </a:r>
            <a:endParaRPr lang="en-GB" sz="2000" dirty="0">
              <a:solidFill>
                <a:srgbClr val="4472C4">
                  <a:lumMod val="50000"/>
                </a:srgbClr>
              </a:solidFill>
              <a:latin typeface="Century Gothic" panose="020B0502020202020204" pitchFamily="34" charset="0"/>
            </a:endParaRPr>
          </a:p>
        </p:txBody>
      </p:sp>
      <p:sp>
        <p:nvSpPr>
          <p:cNvPr id="56" name="CuadroTexto 55">
            <a:extLst>
              <a:ext uri="{FF2B5EF4-FFF2-40B4-BE49-F238E27FC236}">
                <a16:creationId xmlns:a16="http://schemas.microsoft.com/office/drawing/2014/main" id="{41001D0D-652F-8047-B7F1-0FB00FA9B34F}"/>
              </a:ext>
            </a:extLst>
          </p:cNvPr>
          <p:cNvSpPr txBox="1"/>
          <p:nvPr/>
        </p:nvSpPr>
        <p:spPr>
          <a:xfrm>
            <a:off x="9854147" y="5289804"/>
            <a:ext cx="2239716" cy="400110"/>
          </a:xfrm>
          <a:prstGeom prst="rect">
            <a:avLst/>
          </a:prstGeom>
          <a:noFill/>
        </p:spPr>
        <p:txBody>
          <a:bodyPr wrap="none" rtlCol="0">
            <a:spAutoFit/>
          </a:bodyPr>
          <a:lstStyle/>
          <a:p>
            <a:r>
              <a:rPr lang="es-ES" sz="2000" dirty="0">
                <a:solidFill>
                  <a:srgbClr val="4472C4">
                    <a:lumMod val="50000"/>
                  </a:srgbClr>
                </a:solidFill>
                <a:latin typeface="Century Gothic"/>
              </a:rPr>
              <a:t>Yes, </a:t>
            </a:r>
            <a:r>
              <a:rPr lang="es-ES" sz="2000" dirty="0" err="1">
                <a:solidFill>
                  <a:srgbClr val="4472C4">
                    <a:lumMod val="50000"/>
                  </a:srgbClr>
                </a:solidFill>
                <a:latin typeface="Century Gothic"/>
              </a:rPr>
              <a:t>on</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Sundays</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sp>
        <p:nvSpPr>
          <p:cNvPr id="57" name="CuadroTexto 56">
            <a:extLst>
              <a:ext uri="{FF2B5EF4-FFF2-40B4-BE49-F238E27FC236}">
                <a16:creationId xmlns:a16="http://schemas.microsoft.com/office/drawing/2014/main" id="{4769FF0C-0BA1-CF4C-AE5A-E29DF4F339FB}"/>
              </a:ext>
            </a:extLst>
          </p:cNvPr>
          <p:cNvSpPr txBox="1"/>
          <p:nvPr/>
        </p:nvSpPr>
        <p:spPr>
          <a:xfrm>
            <a:off x="9527301" y="5617290"/>
            <a:ext cx="2755906" cy="707886"/>
          </a:xfrm>
          <a:prstGeom prst="rect">
            <a:avLst/>
          </a:prstGeom>
          <a:noFill/>
        </p:spPr>
        <p:txBody>
          <a:bodyPr wrap="square" rtlCol="0">
            <a:spAutoFit/>
          </a:bodyPr>
          <a:lstStyle/>
          <a:p>
            <a:r>
              <a:rPr lang="es-ES" sz="2000" dirty="0">
                <a:solidFill>
                  <a:srgbClr val="4472C4">
                    <a:lumMod val="50000"/>
                  </a:srgbClr>
                </a:solidFill>
                <a:latin typeface="Century Gothic"/>
              </a:rPr>
              <a:t>No, I </a:t>
            </a:r>
            <a:r>
              <a:rPr lang="es-ES" sz="2000" dirty="0" err="1">
                <a:solidFill>
                  <a:srgbClr val="4472C4">
                    <a:lumMod val="50000"/>
                  </a:srgbClr>
                </a:solidFill>
                <a:latin typeface="Century Gothic"/>
              </a:rPr>
              <a:t>prefer</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other</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sports</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sp>
        <p:nvSpPr>
          <p:cNvPr id="58" name="Oval Callout 45">
            <a:extLst>
              <a:ext uri="{FF2B5EF4-FFF2-40B4-BE49-F238E27FC236}">
                <a16:creationId xmlns:a16="http://schemas.microsoft.com/office/drawing/2014/main" id="{6C7CEF73-2607-954D-A1B1-678DA9635EE8}"/>
              </a:ext>
            </a:extLst>
          </p:cNvPr>
          <p:cNvSpPr/>
          <p:nvPr/>
        </p:nvSpPr>
        <p:spPr>
          <a:xfrm>
            <a:off x="2282735" y="2149815"/>
            <a:ext cx="3813266" cy="996045"/>
          </a:xfrm>
          <a:prstGeom prst="wedgeEllipseCallout">
            <a:avLst>
              <a:gd name="adj1" fmla="val -57679"/>
              <a:gd name="adj2" fmla="val 8929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gust</a:t>
            </a:r>
            <a:r>
              <a:rPr lang="en-GB" sz="2400" b="1" dirty="0" err="1">
                <a:solidFill>
                  <a:schemeClr val="accent5">
                    <a:lumMod val="50000"/>
                  </a:schemeClr>
                </a:solidFill>
                <a:latin typeface="Century Gothic" panose="020B0502020202020204" pitchFamily="34" charset="0"/>
              </a:rPr>
              <a:t>a</a:t>
            </a:r>
            <a:r>
              <a:rPr lang="en-GB" sz="2400" dirty="0">
                <a:solidFill>
                  <a:schemeClr val="accent5">
                    <a:lumMod val="50000"/>
                  </a:schemeClr>
                </a:solidFill>
                <a:latin typeface="Century Gothic" panose="020B0502020202020204" pitchFamily="34" charset="0"/>
              </a:rPr>
              <a:t>...?</a:t>
            </a:r>
          </a:p>
        </p:txBody>
      </p:sp>
      <p:cxnSp>
        <p:nvCxnSpPr>
          <p:cNvPr id="59" name="Straight Connector 33">
            <a:extLst>
              <a:ext uri="{FF2B5EF4-FFF2-40B4-BE49-F238E27FC236}">
                <a16:creationId xmlns:a16="http://schemas.microsoft.com/office/drawing/2014/main" id="{1945B4DE-A922-1A4E-BB89-190C26FC8574}"/>
              </a:ext>
            </a:extLst>
          </p:cNvPr>
          <p:cNvCxnSpPr/>
          <p:nvPr/>
        </p:nvCxnSpPr>
        <p:spPr>
          <a:xfrm>
            <a:off x="466156" y="5991666"/>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41DAE4C6-B32B-8D4E-9097-4D80EB02C14B}"/>
              </a:ext>
            </a:extLst>
          </p:cNvPr>
          <p:cNvSpPr txBox="1"/>
          <p:nvPr/>
        </p:nvSpPr>
        <p:spPr>
          <a:xfrm>
            <a:off x="410878" y="5612340"/>
            <a:ext cx="2239716" cy="400110"/>
          </a:xfrm>
          <a:prstGeom prst="rect">
            <a:avLst/>
          </a:prstGeom>
          <a:noFill/>
        </p:spPr>
        <p:txBody>
          <a:bodyPr wrap="none" rtlCol="0">
            <a:spAutoFit/>
          </a:bodyPr>
          <a:lstStyle/>
          <a:p>
            <a:r>
              <a:rPr lang="es-ES" sz="2000" dirty="0">
                <a:solidFill>
                  <a:srgbClr val="4472C4">
                    <a:lumMod val="50000"/>
                  </a:srgbClr>
                </a:solidFill>
                <a:latin typeface="Century Gothic"/>
              </a:rPr>
              <a:t>Yes, </a:t>
            </a:r>
            <a:r>
              <a:rPr lang="es-ES" sz="2000" dirty="0" err="1">
                <a:solidFill>
                  <a:srgbClr val="4472C4">
                    <a:lumMod val="50000"/>
                  </a:srgbClr>
                </a:solidFill>
                <a:latin typeface="Century Gothic"/>
              </a:rPr>
              <a:t>on</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Sundays</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pic>
        <p:nvPicPr>
          <p:cNvPr id="60" name="Imagen 59">
            <a:extLst>
              <a:ext uri="{FF2B5EF4-FFF2-40B4-BE49-F238E27FC236}">
                <a16:creationId xmlns:a16="http://schemas.microsoft.com/office/drawing/2014/main" id="{2A1B9A50-22ED-EA4E-9462-24D997EC4D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2856" y="4876249"/>
            <a:ext cx="1233251" cy="982254"/>
          </a:xfrm>
          <a:prstGeom prst="rect">
            <a:avLst/>
          </a:prstGeom>
        </p:spPr>
      </p:pic>
      <p:sp>
        <p:nvSpPr>
          <p:cNvPr id="8" name="Oval 7"/>
          <p:cNvSpPr/>
          <p:nvPr/>
        </p:nvSpPr>
        <p:spPr>
          <a:xfrm>
            <a:off x="5699605" y="5264140"/>
            <a:ext cx="4149734" cy="438533"/>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7" name="TextBox 21">
            <a:extLst>
              <a:ext uri="{FF2B5EF4-FFF2-40B4-BE49-F238E27FC236}">
                <a16:creationId xmlns:a16="http://schemas.microsoft.com/office/drawing/2014/main" id="{FEDBDF69-F151-5A40-A776-D507EF729B66}"/>
              </a:ext>
            </a:extLst>
          </p:cNvPr>
          <p:cNvSpPr txBox="1"/>
          <p:nvPr/>
        </p:nvSpPr>
        <p:spPr>
          <a:xfrm>
            <a:off x="5855941" y="3978729"/>
            <a:ext cx="5861851" cy="1015663"/>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Which question did you hear? </a:t>
            </a:r>
          </a:p>
          <a:p>
            <a:r>
              <a:rPr lang="en-GB" sz="2000" b="1" dirty="0">
                <a:solidFill>
                  <a:schemeClr val="accent5">
                    <a:lumMod val="50000"/>
                  </a:schemeClr>
                </a:solidFill>
                <a:latin typeface="Century Gothic"/>
              </a:rPr>
              <a:t>Was it singular (</a:t>
            </a:r>
            <a:r>
              <a:rPr lang="en-GB" sz="2000" b="1" dirty="0">
                <a:solidFill>
                  <a:srgbClr val="EE6000"/>
                </a:solidFill>
                <a:latin typeface="Century Gothic"/>
              </a:rPr>
              <a:t>-a</a:t>
            </a:r>
            <a:r>
              <a:rPr lang="en-GB" sz="2000" b="1" dirty="0">
                <a:solidFill>
                  <a:schemeClr val="accent5">
                    <a:lumMod val="50000"/>
                  </a:schemeClr>
                </a:solidFill>
                <a:latin typeface="Century Gothic"/>
              </a:rPr>
              <a:t>) or plural (</a:t>
            </a:r>
            <a:r>
              <a:rPr lang="en-GB" sz="2000" b="1" dirty="0">
                <a:solidFill>
                  <a:srgbClr val="EE6000"/>
                </a:solidFill>
                <a:latin typeface="Century Gothic"/>
              </a:rPr>
              <a:t>-an</a:t>
            </a:r>
            <a:r>
              <a:rPr lang="en-GB" sz="2000" b="1" dirty="0">
                <a:solidFill>
                  <a:schemeClr val="accent5">
                    <a:lumMod val="50000"/>
                  </a:schemeClr>
                </a:solidFill>
                <a:latin typeface="Century Gothic"/>
              </a:rPr>
              <a:t>)?</a:t>
            </a:r>
          </a:p>
          <a:p>
            <a:r>
              <a:rPr lang="en-GB" sz="2000" b="1" dirty="0">
                <a:solidFill>
                  <a:schemeClr val="accent5">
                    <a:lumMod val="50000"/>
                  </a:schemeClr>
                </a:solidFill>
                <a:latin typeface="Century Gothic"/>
              </a:rPr>
              <a:t>Give the corresponding answer in Spanish.</a:t>
            </a:r>
            <a:r>
              <a:rPr lang="en-GB" sz="2000" u="sng" dirty="0">
                <a:solidFill>
                  <a:schemeClr val="accent5">
                    <a:lumMod val="50000"/>
                  </a:schemeClr>
                </a:solidFill>
                <a:latin typeface="Century Gothic" panose="020B0502020202020204" pitchFamily="34" charset="0"/>
              </a:rPr>
              <a:t> </a:t>
            </a:r>
          </a:p>
        </p:txBody>
      </p:sp>
      <p:sp>
        <p:nvSpPr>
          <p:cNvPr id="9" name="Title 8"/>
          <p:cNvSpPr>
            <a:spLocks noGrp="1"/>
          </p:cNvSpPr>
          <p:nvPr>
            <p:ph type="title" idx="4294967295"/>
          </p:nvPr>
        </p:nvSpPr>
        <p:spPr>
          <a:xfrm>
            <a:off x="9448239" y="133481"/>
            <a:ext cx="3072350" cy="709203"/>
          </a:xfrm>
        </p:spPr>
        <p:txBody>
          <a:bodyPr>
            <a:normAutofit/>
          </a:bodyPr>
          <a:lstStyle/>
          <a:p>
            <a:r>
              <a:rPr lang="en-GB" sz="2000" b="1" dirty="0">
                <a:solidFill>
                  <a:schemeClr val="bg1"/>
                </a:solidFill>
              </a:rPr>
              <a:t>hablar / escuchar</a:t>
            </a:r>
          </a:p>
        </p:txBody>
      </p:sp>
      <p:pic>
        <p:nvPicPr>
          <p:cNvPr id="4098" name="Picture 2" descr="city clipart transparent background - Clip Art Library">
            <a:extLst>
              <a:ext uri="{FF2B5EF4-FFF2-40B4-BE49-F238E27FC236}">
                <a16:creationId xmlns:a16="http://schemas.microsoft.com/office/drawing/2014/main" id="{8455AC15-F434-2A4F-8475-9C5292E947FE}"/>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3077" b="90000" l="8222" r="94222">
                        <a14:foregroundMark x1="55556" y1="16346" x2="54889" y2="36154"/>
                        <a14:foregroundMark x1="42667" y1="3269" x2="42778" y2="7115"/>
                        <a14:foregroundMark x1="35556" y1="17500" x2="37778" y2="65769"/>
                        <a14:foregroundMark x1="28778" y1="31154" x2="29556" y2="55769"/>
                        <a14:foregroundMark x1="25444" y1="33846" x2="26444" y2="58846"/>
                        <a14:foregroundMark x1="26444" y1="58846" x2="22222" y2="62500"/>
                        <a14:foregroundMark x1="22222" y1="62500" x2="19000" y2="68462"/>
                        <a14:foregroundMark x1="19000" y1="68462" x2="18444" y2="72692"/>
                        <a14:foregroundMark x1="24444" y1="60962" x2="17000" y2="53462"/>
                        <a14:foregroundMark x1="32667" y1="48077" x2="33889" y2="66923"/>
                        <a14:foregroundMark x1="30333" y1="41154" x2="31556" y2="55577"/>
                        <a14:foregroundMark x1="26444" y1="41731" x2="26556" y2="54423"/>
                        <a14:foregroundMark x1="27000" y1="41731" x2="28222" y2="60577"/>
                        <a14:foregroundMark x1="24333" y1="52115" x2="18222" y2="52308"/>
                        <a14:foregroundMark x1="10000" y1="79038" x2="8444" y2="69615"/>
                        <a14:foregroundMark x1="23667" y1="64423" x2="23333" y2="84423"/>
                        <a14:foregroundMark x1="27778" y1="63077" x2="27333" y2="76538"/>
                        <a14:foregroundMark x1="80444" y1="21731" x2="83471" y2="65803"/>
                        <a14:foregroundMark x1="82882" y1="75616" x2="82778" y2="76538"/>
                        <a14:foregroundMark x1="90000" y1="77500" x2="91222" y2="60192"/>
                        <a14:foregroundMark x1="91222" y1="60192" x2="90000" y2="50192"/>
                        <a14:foregroundMark x1="92667" y1="67500" x2="94222" y2="70000"/>
                        <a14:foregroundMark x1="31333" y1="60385" x2="32000" y2="73846"/>
                        <a14:backgroundMark x1="83667" y1="65769" x2="84222" y2="75385"/>
                      </a14:backgroundRemoval>
                    </a14:imgEffect>
                  </a14:imgLayer>
                </a14:imgProps>
              </a:ext>
              <a:ext uri="{28A0092B-C50C-407E-A947-70E740481C1C}">
                <a14:useLocalDpi xmlns:a14="http://schemas.microsoft.com/office/drawing/2010/main"/>
              </a:ext>
            </a:extLst>
          </a:blip>
          <a:srcRect/>
          <a:stretch>
            <a:fillRect/>
          </a:stretch>
        </p:blipFill>
        <p:spPr bwMode="auto">
          <a:xfrm>
            <a:off x="6149830" y="175133"/>
            <a:ext cx="3072350" cy="177513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10">
            <a:extLst>
              <a:ext uri="{FF2B5EF4-FFF2-40B4-BE49-F238E27FC236}">
                <a16:creationId xmlns:a16="http://schemas.microsoft.com/office/drawing/2014/main" id="{00C158AE-5CB0-1441-95B2-078E88854F82}"/>
              </a:ext>
            </a:extLst>
          </p:cNvPr>
          <p:cNvGrpSpPr/>
          <p:nvPr/>
        </p:nvGrpSpPr>
        <p:grpSpPr>
          <a:xfrm>
            <a:off x="9527301" y="803801"/>
            <a:ext cx="2274263" cy="1610936"/>
            <a:chOff x="9527301" y="887169"/>
            <a:chExt cx="2274263" cy="1610936"/>
          </a:xfrm>
        </p:grpSpPr>
        <p:pic>
          <p:nvPicPr>
            <p:cNvPr id="4100" name="Picture 4" descr="tag sale - Clip Art Library">
              <a:extLst>
                <a:ext uri="{FF2B5EF4-FFF2-40B4-BE49-F238E27FC236}">
                  <a16:creationId xmlns:a16="http://schemas.microsoft.com/office/drawing/2014/main" id="{C49DFD13-5F7E-FA4A-94E9-AAC0D3D686B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527301" y="887169"/>
              <a:ext cx="2274263" cy="16109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0D0AB03E-0422-2142-9531-2B8689DFE5BB}"/>
                </a:ext>
              </a:extLst>
            </p:cNvPr>
            <p:cNvSpPr/>
            <p:nvPr/>
          </p:nvSpPr>
          <p:spPr>
            <a:xfrm>
              <a:off x="9857576" y="1018978"/>
              <a:ext cx="1378721" cy="654396"/>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Mercado</a:t>
              </a:r>
            </a:p>
          </p:txBody>
        </p:sp>
      </p:grpSp>
    </p:spTree>
    <p:extLst>
      <p:ext uri="{BB962C8B-B14F-4D97-AF65-F5344CB8AC3E}">
        <p14:creationId xmlns:p14="http://schemas.microsoft.com/office/powerpoint/2010/main" val="212611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5" grpId="0"/>
      <p:bldP spid="47" grpId="0"/>
      <p:bldP spid="48" grpId="0"/>
      <p:bldP spid="49" grpId="0" animBg="1"/>
      <p:bldP spid="19" grpId="0" animBg="1"/>
      <p:bldP spid="20" grpId="0" animBg="1"/>
      <p:bldP spid="50" grpId="0"/>
      <p:bldP spid="51" grpId="0"/>
      <p:bldP spid="52" grpId="0"/>
      <p:bldP spid="55" grpId="0"/>
      <p:bldP spid="56" grpId="0"/>
      <p:bldP spid="57" grpId="0"/>
      <p:bldP spid="58" grpId="0" animBg="1"/>
      <p:bldP spid="2" grpId="0"/>
      <p:bldP spid="8"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8" y="449678"/>
            <a:ext cx="4962084"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42287" y="454447"/>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Ask your partner these questions.</a:t>
            </a:r>
            <a:endParaRPr lang="en-US" sz="2000" dirty="0"/>
          </a:p>
        </p:txBody>
      </p:sp>
      <p:sp>
        <p:nvSpPr>
          <p:cNvPr id="43" name="TextBox 7">
            <a:extLst>
              <a:ext uri="{FF2B5EF4-FFF2-40B4-BE49-F238E27FC236}">
                <a16:creationId xmlns:a16="http://schemas.microsoft.com/office/drawing/2014/main" id="{8DC3A518-4E14-3C44-8A84-B5E5C7C93710}"/>
              </a:ext>
            </a:extLst>
          </p:cNvPr>
          <p:cNvSpPr txBox="1"/>
          <p:nvPr/>
        </p:nvSpPr>
        <p:spPr>
          <a:xfrm>
            <a:off x="24770" y="2127573"/>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2.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molestan</a:t>
            </a:r>
            <a:r>
              <a:rPr lang="en-GB" sz="2400" dirty="0">
                <a:solidFill>
                  <a:schemeClr val="accent5">
                    <a:lumMod val="50000"/>
                  </a:schemeClr>
                </a:solidFill>
                <a:latin typeface="Century Gothic" panose="020B0502020202020204" pitchFamily="34" charset="0"/>
              </a:rPr>
              <a:t>... ?</a:t>
            </a:r>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30815" y="709172"/>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46" name="TextBox 6">
            <a:extLst>
              <a:ext uri="{FF2B5EF4-FFF2-40B4-BE49-F238E27FC236}">
                <a16:creationId xmlns:a16="http://schemas.microsoft.com/office/drawing/2014/main" id="{E150F2CC-C803-574B-9220-7DADD99AB06E}"/>
              </a:ext>
            </a:extLst>
          </p:cNvPr>
          <p:cNvSpPr txBox="1"/>
          <p:nvPr/>
        </p:nvSpPr>
        <p:spPr>
          <a:xfrm>
            <a:off x="25701" y="1119249"/>
            <a:ext cx="5755492" cy="461665"/>
          </a:xfrm>
          <a:prstGeom prst="rect">
            <a:avLst/>
          </a:prstGeom>
          <a:noFill/>
        </p:spPr>
        <p:txBody>
          <a:bodyPr wrap="square" rtlCol="0">
            <a:spAutoFit/>
          </a:bodyPr>
          <a:lstStyle/>
          <a:p>
            <a:r>
              <a:rPr lang="en-GB" sz="2400" b="1" dirty="0">
                <a:solidFill>
                  <a:schemeClr val="accent5">
                    <a:lumMod val="50000"/>
                  </a:schemeClr>
                </a:solidFill>
                <a:latin typeface="Century Gothic"/>
              </a:rPr>
              <a:t>1. </a:t>
            </a:r>
            <a:r>
              <a:rPr lang="en-GB" sz="2400" dirty="0">
                <a:solidFill>
                  <a:schemeClr val="accent5">
                    <a:lumMod val="50000"/>
                  </a:schemeClr>
                </a:solidFill>
                <a:latin typeface="Century Gothic"/>
              </a:rPr>
              <a:t>¿</a:t>
            </a:r>
            <a:r>
              <a:rPr lang="en-GB" sz="2400" dirty="0" err="1">
                <a:solidFill>
                  <a:schemeClr val="accent5">
                    <a:lumMod val="50000"/>
                  </a:schemeClr>
                </a:solidFill>
                <a:latin typeface="Century Gothic"/>
              </a:rPr>
              <a:t>Te</a:t>
            </a:r>
            <a:r>
              <a:rPr lang="en-GB" sz="2400" dirty="0">
                <a:solidFill>
                  <a:schemeClr val="accent5">
                    <a:lumMod val="50000"/>
                  </a:schemeClr>
                </a:solidFill>
                <a:latin typeface="Century Gothic"/>
              </a:rPr>
              <a:t> </a:t>
            </a:r>
            <a:r>
              <a:rPr lang="en-GB" sz="2400" dirty="0" err="1">
                <a:solidFill>
                  <a:schemeClr val="accent5">
                    <a:lumMod val="50000"/>
                  </a:schemeClr>
                </a:solidFill>
                <a:latin typeface="Century Gothic"/>
              </a:rPr>
              <a:t>gusta</a:t>
            </a:r>
            <a:r>
              <a:rPr lang="en-GB" sz="2400" dirty="0">
                <a:solidFill>
                  <a:schemeClr val="accent5">
                    <a:lumMod val="50000"/>
                  </a:schemeClr>
                </a:solidFill>
                <a:latin typeface="Century Gothic"/>
              </a:rPr>
              <a:t>... ?</a:t>
            </a:r>
          </a:p>
        </p:txBody>
      </p:sp>
      <p:sp>
        <p:nvSpPr>
          <p:cNvPr id="47" name="TextBox 56">
            <a:extLst>
              <a:ext uri="{FF2B5EF4-FFF2-40B4-BE49-F238E27FC236}">
                <a16:creationId xmlns:a16="http://schemas.microsoft.com/office/drawing/2014/main" id="{44ACD847-DE5B-1B43-9684-973E8B9EF474}"/>
              </a:ext>
            </a:extLst>
          </p:cNvPr>
          <p:cNvSpPr txBox="1"/>
          <p:nvPr/>
        </p:nvSpPr>
        <p:spPr>
          <a:xfrm>
            <a:off x="25701" y="3157876"/>
            <a:ext cx="5451050"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3.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preocupan</a:t>
            </a:r>
            <a:r>
              <a:rPr lang="en-GB" sz="2400" dirty="0">
                <a:solidFill>
                  <a:schemeClr val="accent5">
                    <a:lumMod val="50000"/>
                  </a:schemeClr>
                </a:solidFill>
                <a:latin typeface="Century Gothic" panose="020B0502020202020204" pitchFamily="34" charset="0"/>
              </a:rPr>
              <a:t>... ?</a:t>
            </a:r>
          </a:p>
        </p:txBody>
      </p:sp>
      <p:sp>
        <p:nvSpPr>
          <p:cNvPr id="52" name="TextBox 57">
            <a:extLst>
              <a:ext uri="{FF2B5EF4-FFF2-40B4-BE49-F238E27FC236}">
                <a16:creationId xmlns:a16="http://schemas.microsoft.com/office/drawing/2014/main" id="{9F905CD9-F55B-934D-A7AE-CAEA8A266694}"/>
              </a:ext>
            </a:extLst>
          </p:cNvPr>
          <p:cNvSpPr txBox="1"/>
          <p:nvPr/>
        </p:nvSpPr>
        <p:spPr>
          <a:xfrm>
            <a:off x="24770" y="4201733"/>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4.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alegra</a:t>
            </a:r>
            <a:r>
              <a:rPr lang="en-GB" sz="2400" dirty="0">
                <a:solidFill>
                  <a:schemeClr val="accent5">
                    <a:lumMod val="50000"/>
                  </a:schemeClr>
                </a:solidFill>
                <a:latin typeface="Century Gothic" panose="020B0502020202020204" pitchFamily="34" charset="0"/>
              </a:rPr>
              <a:t>... ?</a:t>
            </a:r>
          </a:p>
        </p:txBody>
      </p:sp>
      <p:cxnSp>
        <p:nvCxnSpPr>
          <p:cNvPr id="34" name="Straight Connector 33"/>
          <p:cNvCxnSpPr/>
          <p:nvPr/>
        </p:nvCxnSpPr>
        <p:spPr>
          <a:xfrm>
            <a:off x="446213" y="1891411"/>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6213" y="2974070"/>
            <a:ext cx="2761940"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68474" y="4002772"/>
            <a:ext cx="2717415" cy="167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68474" y="5053028"/>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397930"/>
            <a:ext cx="10515600" cy="1325563"/>
          </a:xfrm>
        </p:spPr>
        <p:txBody>
          <a:bodyPr>
            <a:normAutofit/>
          </a:bodyPr>
          <a:lstStyle/>
          <a:p>
            <a:r>
              <a:rPr lang="en-GB" sz="2000" b="1" dirty="0"/>
              <a:t>Persona A</a:t>
            </a:r>
          </a:p>
        </p:txBody>
      </p:sp>
      <p:sp>
        <p:nvSpPr>
          <p:cNvPr id="29" name="TextBox 57">
            <a:extLst>
              <a:ext uri="{FF2B5EF4-FFF2-40B4-BE49-F238E27FC236}">
                <a16:creationId xmlns:a16="http://schemas.microsoft.com/office/drawing/2014/main" id="{9F905CD9-F55B-934D-A7AE-CAEA8A266694}"/>
              </a:ext>
            </a:extLst>
          </p:cNvPr>
          <p:cNvSpPr txBox="1"/>
          <p:nvPr/>
        </p:nvSpPr>
        <p:spPr>
          <a:xfrm>
            <a:off x="24770" y="5207752"/>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5.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importa</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 </a:t>
            </a:r>
            <a:endParaRPr lang="en-GB" sz="2400" dirty="0">
              <a:solidFill>
                <a:schemeClr val="accent5">
                  <a:lumMod val="50000"/>
                </a:schemeClr>
              </a:solidFill>
              <a:latin typeface="Century Gothic" panose="020B0502020202020204" pitchFamily="34" charset="0"/>
            </a:endParaRPr>
          </a:p>
        </p:txBody>
      </p:sp>
      <p:cxnSp>
        <p:nvCxnSpPr>
          <p:cNvPr id="30" name="Straight Connector 29"/>
          <p:cNvCxnSpPr/>
          <p:nvPr/>
        </p:nvCxnSpPr>
        <p:spPr>
          <a:xfrm flipV="1">
            <a:off x="369894" y="6069731"/>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39" name="Rectangle 16">
            <a:extLst>
              <a:ext uri="{FF2B5EF4-FFF2-40B4-BE49-F238E27FC236}">
                <a16:creationId xmlns:a16="http://schemas.microsoft.com/office/drawing/2014/main" id="{DCC393D0-CC22-7542-A1B1-C97CEEA6405B}"/>
              </a:ext>
            </a:extLst>
          </p:cNvPr>
          <p:cNvSpPr/>
          <p:nvPr/>
        </p:nvSpPr>
        <p:spPr>
          <a:xfrm>
            <a:off x="5173626" y="396286"/>
            <a:ext cx="6902329"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40" name="TextBox 23">
            <a:extLst>
              <a:ext uri="{FF2B5EF4-FFF2-40B4-BE49-F238E27FC236}">
                <a16:creationId xmlns:a16="http://schemas.microsoft.com/office/drawing/2014/main" id="{196D8D25-94B8-B049-B1C7-09927DA86251}"/>
              </a:ext>
            </a:extLst>
          </p:cNvPr>
          <p:cNvSpPr txBox="1"/>
          <p:nvPr/>
        </p:nvSpPr>
        <p:spPr>
          <a:xfrm>
            <a:off x="5119448" y="1588705"/>
            <a:ext cx="3360940" cy="1015663"/>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1a) ... </a:t>
            </a:r>
            <a:r>
              <a:rPr lang="en-GB" sz="2000" dirty="0" err="1">
                <a:solidFill>
                  <a:srgbClr val="4472C4">
                    <a:lumMod val="50000"/>
                  </a:srgbClr>
                </a:solidFill>
                <a:latin typeface="Century Gothic" panose="020B0502020202020204" pitchFamily="34" charset="0"/>
              </a:rPr>
              <a:t>visitar</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museos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a:t>
            </a:r>
            <a:endParaRPr lang="en-GB" sz="2000" dirty="0">
              <a:solidFill>
                <a:srgbClr val="4472C4">
                  <a:lumMod val="50000"/>
                </a:srgbClr>
              </a:solidFill>
              <a:latin typeface="Century Gothic" panose="020B0502020202020204" pitchFamily="34" charset="0"/>
            </a:endParaRPr>
          </a:p>
          <a:p>
            <a:r>
              <a:rPr lang="en-GB" sz="2000" dirty="0">
                <a:solidFill>
                  <a:srgbClr val="4472C4">
                    <a:lumMod val="50000"/>
                  </a:srgbClr>
                </a:solidFill>
                <a:latin typeface="Century Gothic" panose="020B0502020202020204" pitchFamily="34" charset="0"/>
              </a:rPr>
              <a:t>1b) ... los </a:t>
            </a:r>
            <a:r>
              <a:rPr lang="en-GB" sz="2000" dirty="0" err="1">
                <a:solidFill>
                  <a:srgbClr val="4472C4">
                    <a:lumMod val="50000"/>
                  </a:srgbClr>
                </a:solidFill>
                <a:latin typeface="Century Gothic" panose="020B0502020202020204" pitchFamily="34" charset="0"/>
              </a:rPr>
              <a:t>museos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a:t>
            </a:r>
            <a:endParaRPr lang="en-GB" sz="2000" dirty="0">
              <a:solidFill>
                <a:srgbClr val="4472C4">
                  <a:lumMod val="50000"/>
                </a:srgbClr>
              </a:solidFill>
              <a:latin typeface="Century Gothic" panose="020B0502020202020204" pitchFamily="34" charset="0"/>
            </a:endParaRPr>
          </a:p>
          <a:p>
            <a:r>
              <a:rPr lang="en-GB" sz="2000" dirty="0">
                <a:solidFill>
                  <a:srgbClr val="4472C4">
                    <a:lumMod val="50000"/>
                  </a:srgbClr>
                </a:solidFill>
                <a:latin typeface="Century Gothic" panose="020B0502020202020204" pitchFamily="34" charset="0"/>
                <a:sym typeface="Wingdings" pitchFamily="2" charset="2"/>
              </a:rPr>
              <a:t> </a:t>
            </a:r>
            <a:endParaRPr lang="en-GB" sz="2000" dirty="0">
              <a:solidFill>
                <a:srgbClr val="4472C4">
                  <a:lumMod val="50000"/>
                </a:srgbClr>
              </a:solidFill>
              <a:latin typeface="Century Gothic" panose="020B0502020202020204" pitchFamily="34" charset="0"/>
            </a:endParaRPr>
          </a:p>
        </p:txBody>
      </p:sp>
      <p:sp>
        <p:nvSpPr>
          <p:cNvPr id="44" name="CuadroTexto 32">
            <a:extLst>
              <a:ext uri="{FF2B5EF4-FFF2-40B4-BE49-F238E27FC236}">
                <a16:creationId xmlns:a16="http://schemas.microsoft.com/office/drawing/2014/main" id="{64EB47B6-E8A4-4D45-A1F8-6D0C3BF60F91}"/>
              </a:ext>
            </a:extLst>
          </p:cNvPr>
          <p:cNvSpPr txBox="1"/>
          <p:nvPr/>
        </p:nvSpPr>
        <p:spPr>
          <a:xfrm>
            <a:off x="8040476" y="1588705"/>
            <a:ext cx="3864366" cy="400110"/>
          </a:xfrm>
          <a:prstGeom prst="rect">
            <a:avLst/>
          </a:prstGeom>
          <a:noFill/>
        </p:spPr>
        <p:txBody>
          <a:bodyPr wrap="square" rtlCol="0">
            <a:spAutoFit/>
          </a:bodyPr>
          <a:lstStyle/>
          <a:p>
            <a:r>
              <a:rPr lang="es-ES" sz="2000" dirty="0">
                <a:solidFill>
                  <a:srgbClr val="4472C4">
                    <a:lumMod val="50000"/>
                  </a:srgbClr>
                </a:solidFill>
                <a:latin typeface="Century Gothic"/>
              </a:rPr>
              <a:t>Yes, </a:t>
            </a:r>
            <a:r>
              <a:rPr lang="es-ES" sz="2000" dirty="0" err="1">
                <a:solidFill>
                  <a:srgbClr val="4472C4">
                    <a:lumMod val="50000"/>
                  </a:srgbClr>
                </a:solidFill>
                <a:latin typeface="Century Gothic"/>
              </a:rPr>
              <a:t>museums</a:t>
            </a:r>
            <a:r>
              <a:rPr lang="es-ES" sz="2000" dirty="0">
                <a:solidFill>
                  <a:srgbClr val="4472C4">
                    <a:lumMod val="50000"/>
                  </a:srgbClr>
                </a:solidFill>
                <a:latin typeface="Century Gothic"/>
              </a:rPr>
              <a:t> are </a:t>
            </a:r>
            <a:r>
              <a:rPr lang="es-ES" sz="2000" dirty="0" err="1">
                <a:solidFill>
                  <a:srgbClr val="4472C4">
                    <a:lumMod val="50000"/>
                  </a:srgbClr>
                </a:solidFill>
                <a:latin typeface="Century Gothic"/>
              </a:rPr>
              <a:t>interesting</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sp>
        <p:nvSpPr>
          <p:cNvPr id="48" name="CuadroTexto 37">
            <a:extLst>
              <a:ext uri="{FF2B5EF4-FFF2-40B4-BE49-F238E27FC236}">
                <a16:creationId xmlns:a16="http://schemas.microsoft.com/office/drawing/2014/main" id="{D03DB55F-E5DE-6945-8B03-BD60FC769437}"/>
              </a:ext>
            </a:extLst>
          </p:cNvPr>
          <p:cNvSpPr txBox="1"/>
          <p:nvPr/>
        </p:nvSpPr>
        <p:spPr>
          <a:xfrm>
            <a:off x="7767907" y="1929695"/>
            <a:ext cx="4429803" cy="400110"/>
          </a:xfrm>
          <a:prstGeom prst="rect">
            <a:avLst/>
          </a:prstGeom>
          <a:noFill/>
        </p:spPr>
        <p:txBody>
          <a:bodyPr wrap="square" rtlCol="0">
            <a:spAutoFit/>
          </a:bodyPr>
          <a:lstStyle/>
          <a:p>
            <a:r>
              <a:rPr lang="en-GB" sz="2000" dirty="0">
                <a:solidFill>
                  <a:srgbClr val="4472C4">
                    <a:lumMod val="50000"/>
                  </a:srgbClr>
                </a:solidFill>
                <a:latin typeface="Century Gothic"/>
              </a:rPr>
              <a:t>Yes, museums are fun. </a:t>
            </a:r>
            <a:endParaRPr lang="x-none" sz="2000" dirty="0">
              <a:solidFill>
                <a:srgbClr val="4472C4">
                  <a:lumMod val="50000"/>
                </a:srgbClr>
              </a:solidFill>
              <a:latin typeface="Century Gothic"/>
            </a:endParaRPr>
          </a:p>
        </p:txBody>
      </p:sp>
      <p:sp>
        <p:nvSpPr>
          <p:cNvPr id="49" name="TextBox 23">
            <a:extLst>
              <a:ext uri="{FF2B5EF4-FFF2-40B4-BE49-F238E27FC236}">
                <a16:creationId xmlns:a16="http://schemas.microsoft.com/office/drawing/2014/main" id="{593B477C-956A-9E46-A294-770BD062D579}"/>
              </a:ext>
            </a:extLst>
          </p:cNvPr>
          <p:cNvSpPr txBox="1"/>
          <p:nvPr/>
        </p:nvSpPr>
        <p:spPr>
          <a:xfrm>
            <a:off x="5159062" y="2524511"/>
            <a:ext cx="4619394" cy="707886"/>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2a) ... los mercados ?  </a:t>
            </a:r>
            <a:r>
              <a:rPr lang="en-GB" sz="2000" dirty="0">
                <a:solidFill>
                  <a:srgbClr val="4472C4">
                    <a:lumMod val="50000"/>
                  </a:srgbClr>
                </a:solidFill>
                <a:latin typeface="Century Gothic" panose="020B0502020202020204" pitchFamily="34" charset="0"/>
                <a:sym typeface="Wingdings" pitchFamily="2" charset="2"/>
              </a:rPr>
              <a:t></a:t>
            </a:r>
            <a:endParaRPr lang="en-GB" sz="2000" dirty="0">
              <a:solidFill>
                <a:srgbClr val="4472C4">
                  <a:lumMod val="50000"/>
                </a:srgbClr>
              </a:solidFill>
              <a:latin typeface="Century Gothic" panose="020B0502020202020204" pitchFamily="34" charset="0"/>
            </a:endParaRPr>
          </a:p>
          <a:p>
            <a:r>
              <a:rPr lang="en-GB" sz="2000" dirty="0">
                <a:solidFill>
                  <a:srgbClr val="4472C4">
                    <a:lumMod val="50000"/>
                  </a:srgbClr>
                </a:solidFill>
                <a:latin typeface="Century Gothic" panose="020B0502020202020204" pitchFamily="34" charset="0"/>
              </a:rPr>
              <a:t>2b) ... </a:t>
            </a:r>
            <a:r>
              <a:rPr lang="en-GB" sz="2000" dirty="0" err="1">
                <a:solidFill>
                  <a:srgbClr val="4472C4">
                    <a:lumMod val="50000"/>
                  </a:srgbClr>
                </a:solidFill>
                <a:latin typeface="Century Gothic" panose="020B0502020202020204" pitchFamily="34" charset="0"/>
              </a:rPr>
              <a:t>comprar</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en</a:t>
            </a:r>
            <a:r>
              <a:rPr lang="en-GB" sz="2000" dirty="0">
                <a:solidFill>
                  <a:srgbClr val="4472C4">
                    <a:lumMod val="50000"/>
                  </a:srgbClr>
                </a:solidFill>
                <a:latin typeface="Century Gothic" panose="020B0502020202020204" pitchFamily="34" charset="0"/>
              </a:rPr>
              <a:t> los mercados? </a:t>
            </a:r>
            <a:r>
              <a:rPr lang="en-GB" sz="2000" dirty="0">
                <a:solidFill>
                  <a:srgbClr val="4472C4">
                    <a:lumMod val="50000"/>
                  </a:srgbClr>
                </a:solidFill>
                <a:latin typeface="Century Gothic" panose="020B0502020202020204" pitchFamily="34" charset="0"/>
                <a:sym typeface="Wingdings" pitchFamily="2" charset="2"/>
              </a:rPr>
              <a:t> </a:t>
            </a:r>
            <a:endParaRPr lang="en-GB" sz="2000" dirty="0">
              <a:solidFill>
                <a:srgbClr val="4472C4">
                  <a:lumMod val="50000"/>
                </a:srgbClr>
              </a:solidFill>
              <a:latin typeface="Century Gothic" panose="020B0502020202020204" pitchFamily="34" charset="0"/>
            </a:endParaRPr>
          </a:p>
        </p:txBody>
      </p:sp>
      <p:sp>
        <p:nvSpPr>
          <p:cNvPr id="50" name="CuadroTexto 39">
            <a:extLst>
              <a:ext uri="{FF2B5EF4-FFF2-40B4-BE49-F238E27FC236}">
                <a16:creationId xmlns:a16="http://schemas.microsoft.com/office/drawing/2014/main" id="{B6064710-5976-F34A-8525-DE064B0D946A}"/>
              </a:ext>
            </a:extLst>
          </p:cNvPr>
          <p:cNvSpPr txBox="1"/>
          <p:nvPr/>
        </p:nvSpPr>
        <p:spPr>
          <a:xfrm>
            <a:off x="8198332" y="2512924"/>
            <a:ext cx="3760966" cy="400110"/>
          </a:xfrm>
          <a:prstGeom prst="rect">
            <a:avLst/>
          </a:prstGeom>
          <a:noFill/>
        </p:spPr>
        <p:txBody>
          <a:bodyPr wrap="none" rtlCol="0">
            <a:spAutoFit/>
          </a:bodyPr>
          <a:lstStyle/>
          <a:p>
            <a:r>
              <a:rPr lang="en-GB" sz="2000" dirty="0">
                <a:solidFill>
                  <a:srgbClr val="4472C4">
                    <a:lumMod val="50000"/>
                  </a:srgbClr>
                </a:solidFill>
                <a:latin typeface="Century Gothic"/>
              </a:rPr>
              <a:t>Yes, but </a:t>
            </a:r>
            <a:r>
              <a:rPr lang="es-ES" sz="2000" dirty="0">
                <a:solidFill>
                  <a:srgbClr val="4472C4">
                    <a:lumMod val="50000"/>
                  </a:srgbClr>
                </a:solidFill>
                <a:latin typeface="Century Gothic"/>
              </a:rPr>
              <a:t>I </a:t>
            </a:r>
            <a:r>
              <a:rPr lang="es-ES" sz="2000" dirty="0" err="1">
                <a:solidFill>
                  <a:srgbClr val="4472C4">
                    <a:lumMod val="50000"/>
                  </a:srgbClr>
                </a:solidFill>
                <a:latin typeface="Century Gothic"/>
              </a:rPr>
              <a:t>don’t</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have</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money</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sp>
        <p:nvSpPr>
          <p:cNvPr id="51" name="CuadroTexto 54">
            <a:extLst>
              <a:ext uri="{FF2B5EF4-FFF2-40B4-BE49-F238E27FC236}">
                <a16:creationId xmlns:a16="http://schemas.microsoft.com/office/drawing/2014/main" id="{8AE485C8-05B5-F344-88ED-AA3AC00F14C7}"/>
              </a:ext>
            </a:extLst>
          </p:cNvPr>
          <p:cNvSpPr txBox="1"/>
          <p:nvPr/>
        </p:nvSpPr>
        <p:spPr>
          <a:xfrm>
            <a:off x="9563729" y="2846265"/>
            <a:ext cx="2512226" cy="400110"/>
          </a:xfrm>
          <a:prstGeom prst="rect">
            <a:avLst/>
          </a:prstGeom>
          <a:noFill/>
        </p:spPr>
        <p:txBody>
          <a:bodyPr wrap="none" rtlCol="0">
            <a:spAutoFit/>
          </a:bodyPr>
          <a:lstStyle/>
          <a:p>
            <a:r>
              <a:rPr lang="en-GB" sz="2000" dirty="0">
                <a:solidFill>
                  <a:srgbClr val="4472C4">
                    <a:lumMod val="50000"/>
                  </a:srgbClr>
                </a:solidFill>
                <a:latin typeface="Century Gothic"/>
              </a:rPr>
              <a:t>No, I prefer nature.</a:t>
            </a:r>
            <a:endParaRPr lang="x-none" sz="2000" dirty="0">
              <a:solidFill>
                <a:srgbClr val="4472C4">
                  <a:lumMod val="50000"/>
                </a:srgbClr>
              </a:solidFill>
              <a:latin typeface="Century Gothic"/>
            </a:endParaRPr>
          </a:p>
        </p:txBody>
      </p:sp>
      <p:sp>
        <p:nvSpPr>
          <p:cNvPr id="53" name="TextBox 23">
            <a:extLst>
              <a:ext uri="{FF2B5EF4-FFF2-40B4-BE49-F238E27FC236}">
                <a16:creationId xmlns:a16="http://schemas.microsoft.com/office/drawing/2014/main" id="{0236FD43-9E47-C74E-82EE-98CFA61DED0E}"/>
              </a:ext>
            </a:extLst>
          </p:cNvPr>
          <p:cNvSpPr txBox="1"/>
          <p:nvPr/>
        </p:nvSpPr>
        <p:spPr>
          <a:xfrm>
            <a:off x="5174136" y="3427104"/>
            <a:ext cx="5170013" cy="707886"/>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3a) ... las </a:t>
            </a:r>
            <a:r>
              <a:rPr lang="en-GB" sz="2000" dirty="0" err="1">
                <a:solidFill>
                  <a:srgbClr val="4472C4">
                    <a:lumMod val="50000"/>
                  </a:srgbClr>
                </a:solidFill>
                <a:latin typeface="Century Gothic" panose="020B0502020202020204" pitchFamily="34" charset="0"/>
              </a:rPr>
              <a:t>tradiciones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 </a:t>
            </a:r>
          </a:p>
          <a:p>
            <a:r>
              <a:rPr lang="en-GB" sz="2000" dirty="0">
                <a:solidFill>
                  <a:srgbClr val="4472C4">
                    <a:lumMod val="50000"/>
                  </a:srgbClr>
                </a:solidFill>
                <a:latin typeface="Century Gothic" panose="020B0502020202020204" pitchFamily="34" charset="0"/>
              </a:rPr>
              <a:t>3b) ... </a:t>
            </a:r>
            <a:r>
              <a:rPr lang="en-GB" sz="2000" dirty="0" err="1">
                <a:solidFill>
                  <a:srgbClr val="4472C4">
                    <a:lumMod val="50000"/>
                  </a:srgbClr>
                </a:solidFill>
                <a:latin typeface="Century Gothic" panose="020B0502020202020204" pitchFamily="34" charset="0"/>
              </a:rPr>
              <a:t>aprender</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sobre</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tradiciones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a:t>
            </a:r>
            <a:endParaRPr lang="en-GB" sz="2000" dirty="0">
              <a:solidFill>
                <a:srgbClr val="4472C4">
                  <a:lumMod val="50000"/>
                </a:srgbClr>
              </a:solidFill>
              <a:latin typeface="Century Gothic" panose="020B0502020202020204" pitchFamily="34" charset="0"/>
            </a:endParaRPr>
          </a:p>
        </p:txBody>
      </p:sp>
      <p:sp>
        <p:nvSpPr>
          <p:cNvPr id="54" name="CuadroTexto 59">
            <a:extLst>
              <a:ext uri="{FF2B5EF4-FFF2-40B4-BE49-F238E27FC236}">
                <a16:creationId xmlns:a16="http://schemas.microsoft.com/office/drawing/2014/main" id="{0E33537B-9D60-D943-9357-9C2F952E4413}"/>
              </a:ext>
            </a:extLst>
          </p:cNvPr>
          <p:cNvSpPr txBox="1"/>
          <p:nvPr/>
        </p:nvSpPr>
        <p:spPr>
          <a:xfrm>
            <a:off x="9763910" y="3727709"/>
            <a:ext cx="3827660" cy="400110"/>
          </a:xfrm>
          <a:prstGeom prst="rect">
            <a:avLst/>
          </a:prstGeom>
          <a:noFill/>
        </p:spPr>
        <p:txBody>
          <a:bodyPr wrap="square" rtlCol="0">
            <a:spAutoFit/>
          </a:bodyPr>
          <a:lstStyle/>
          <a:p>
            <a:r>
              <a:rPr lang="es-ES" sz="2000" dirty="0">
                <a:solidFill>
                  <a:srgbClr val="4472C4">
                    <a:lumMod val="50000"/>
                  </a:srgbClr>
                </a:solidFill>
                <a:latin typeface="Century Gothic"/>
              </a:rPr>
              <a:t>Yes, </a:t>
            </a:r>
            <a:r>
              <a:rPr lang="es-ES" sz="2000" dirty="0" err="1">
                <a:solidFill>
                  <a:srgbClr val="4472C4">
                    <a:lumMod val="50000"/>
                  </a:srgbClr>
                </a:solidFill>
                <a:latin typeface="Century Gothic"/>
              </a:rPr>
              <a:t>when</a:t>
            </a:r>
            <a:r>
              <a:rPr lang="es-ES" sz="2000" dirty="0">
                <a:solidFill>
                  <a:srgbClr val="4472C4">
                    <a:lumMod val="50000"/>
                  </a:srgbClr>
                </a:solidFill>
                <a:latin typeface="Century Gothic"/>
              </a:rPr>
              <a:t> I </a:t>
            </a:r>
            <a:r>
              <a:rPr lang="es-ES" sz="2000" dirty="0" err="1">
                <a:solidFill>
                  <a:srgbClr val="4472C4">
                    <a:lumMod val="50000"/>
                  </a:srgbClr>
                </a:solidFill>
                <a:latin typeface="Century Gothic"/>
              </a:rPr>
              <a:t>travel</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sp>
        <p:nvSpPr>
          <p:cNvPr id="55" name="CuadroTexto 60">
            <a:extLst>
              <a:ext uri="{FF2B5EF4-FFF2-40B4-BE49-F238E27FC236}">
                <a16:creationId xmlns:a16="http://schemas.microsoft.com/office/drawing/2014/main" id="{773FA992-6F34-C04D-8CDE-502D28F868DD}"/>
              </a:ext>
            </a:extLst>
          </p:cNvPr>
          <p:cNvSpPr txBox="1"/>
          <p:nvPr/>
        </p:nvSpPr>
        <p:spPr>
          <a:xfrm>
            <a:off x="8252733" y="3396677"/>
            <a:ext cx="3026791" cy="400110"/>
          </a:xfrm>
          <a:prstGeom prst="rect">
            <a:avLst/>
          </a:prstGeom>
          <a:noFill/>
        </p:spPr>
        <p:txBody>
          <a:bodyPr wrap="none" rtlCol="0">
            <a:spAutoFit/>
          </a:bodyPr>
          <a:lstStyle/>
          <a:p>
            <a:r>
              <a:rPr lang="es-ES" sz="2000" dirty="0">
                <a:solidFill>
                  <a:srgbClr val="4472C4">
                    <a:lumMod val="50000"/>
                  </a:srgbClr>
                </a:solidFill>
                <a:latin typeface="Century Gothic"/>
              </a:rPr>
              <a:t>Yes, </a:t>
            </a:r>
            <a:r>
              <a:rPr lang="es-ES" sz="2000" dirty="0" err="1">
                <a:solidFill>
                  <a:srgbClr val="4472C4">
                    <a:lumMod val="50000"/>
                  </a:srgbClr>
                </a:solidFill>
                <a:latin typeface="Century Gothic"/>
              </a:rPr>
              <a:t>Spanish</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traditions</a:t>
            </a:r>
            <a:r>
              <a:rPr lang="es-ES" sz="2000" dirty="0">
                <a:solidFill>
                  <a:srgbClr val="4472C4">
                    <a:lumMod val="50000"/>
                  </a:srgbClr>
                </a:solidFill>
                <a:latin typeface="Century Gothic"/>
              </a:rPr>
              <a:t>. </a:t>
            </a:r>
            <a:endParaRPr lang="x-none" sz="2000" dirty="0">
              <a:solidFill>
                <a:srgbClr val="4472C4">
                  <a:lumMod val="50000"/>
                </a:srgbClr>
              </a:solidFill>
              <a:latin typeface="Century Gothic"/>
            </a:endParaRPr>
          </a:p>
        </p:txBody>
      </p:sp>
      <p:sp>
        <p:nvSpPr>
          <p:cNvPr id="56" name="TextBox 23">
            <a:extLst>
              <a:ext uri="{FF2B5EF4-FFF2-40B4-BE49-F238E27FC236}">
                <a16:creationId xmlns:a16="http://schemas.microsoft.com/office/drawing/2014/main" id="{2B6AC141-EC16-1C42-B998-EEDD2371CFEF}"/>
              </a:ext>
            </a:extLst>
          </p:cNvPr>
          <p:cNvSpPr txBox="1"/>
          <p:nvPr/>
        </p:nvSpPr>
        <p:spPr>
          <a:xfrm>
            <a:off x="5154912" y="4291726"/>
            <a:ext cx="5892038" cy="707886"/>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4a) ... los </a:t>
            </a:r>
            <a:r>
              <a:rPr lang="en-GB" sz="2000" dirty="0" err="1">
                <a:solidFill>
                  <a:srgbClr val="4472C4">
                    <a:lumMod val="50000"/>
                  </a:srgbClr>
                </a:solidFill>
                <a:latin typeface="Century Gothic" panose="020B0502020202020204" pitchFamily="34" charset="0"/>
              </a:rPr>
              <a:t>jugadores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a:t>
            </a:r>
            <a:endParaRPr lang="en-GB" sz="2000" dirty="0">
              <a:solidFill>
                <a:srgbClr val="4472C4">
                  <a:lumMod val="50000"/>
                </a:srgbClr>
              </a:solidFill>
              <a:latin typeface="Century Gothic" panose="020B0502020202020204" pitchFamily="34" charset="0"/>
            </a:endParaRPr>
          </a:p>
          <a:p>
            <a:r>
              <a:rPr lang="en-GB" sz="2000" dirty="0">
                <a:solidFill>
                  <a:srgbClr val="4472C4">
                    <a:lumMod val="50000"/>
                  </a:srgbClr>
                </a:solidFill>
                <a:latin typeface="Century Gothic" panose="020B0502020202020204" pitchFamily="34" charset="0"/>
              </a:rPr>
              <a:t>4b) ... </a:t>
            </a:r>
            <a:r>
              <a:rPr lang="en-GB" sz="2000" dirty="0" err="1">
                <a:solidFill>
                  <a:srgbClr val="4472C4">
                    <a:lumMod val="50000"/>
                  </a:srgbClr>
                </a:solidFill>
                <a:latin typeface="Century Gothic" panose="020B0502020202020204" pitchFamily="34" charset="0"/>
              </a:rPr>
              <a:t>conocer</a:t>
            </a:r>
            <a:r>
              <a:rPr lang="en-GB" sz="2000" dirty="0">
                <a:solidFill>
                  <a:srgbClr val="4472C4">
                    <a:lumMod val="50000"/>
                  </a:srgbClr>
                </a:solidFill>
                <a:latin typeface="Century Gothic" panose="020B0502020202020204" pitchFamily="34" charset="0"/>
              </a:rPr>
              <a:t> a los </a:t>
            </a:r>
            <a:r>
              <a:rPr lang="en-GB" sz="2000" dirty="0" err="1">
                <a:solidFill>
                  <a:srgbClr val="4472C4">
                    <a:lumMod val="50000"/>
                  </a:srgbClr>
                </a:solidFill>
                <a:latin typeface="Century Gothic" panose="020B0502020202020204" pitchFamily="34" charset="0"/>
              </a:rPr>
              <a:t>jugadores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 </a:t>
            </a:r>
            <a:endParaRPr lang="en-GB" sz="2000" dirty="0">
              <a:solidFill>
                <a:srgbClr val="4472C4">
                  <a:lumMod val="50000"/>
                </a:srgbClr>
              </a:solidFill>
              <a:latin typeface="Century Gothic" panose="020B0502020202020204" pitchFamily="34" charset="0"/>
            </a:endParaRPr>
          </a:p>
        </p:txBody>
      </p:sp>
      <p:sp>
        <p:nvSpPr>
          <p:cNvPr id="57" name="CuadroTexto 62">
            <a:extLst>
              <a:ext uri="{FF2B5EF4-FFF2-40B4-BE49-F238E27FC236}">
                <a16:creationId xmlns:a16="http://schemas.microsoft.com/office/drawing/2014/main" id="{A884810A-DFE0-4541-9B40-601B17C887FA}"/>
              </a:ext>
            </a:extLst>
          </p:cNvPr>
          <p:cNvSpPr txBox="1"/>
          <p:nvPr/>
        </p:nvSpPr>
        <p:spPr>
          <a:xfrm>
            <a:off x="8056472" y="4290458"/>
            <a:ext cx="5611281" cy="400110"/>
          </a:xfrm>
          <a:prstGeom prst="rect">
            <a:avLst/>
          </a:prstGeom>
          <a:noFill/>
        </p:spPr>
        <p:txBody>
          <a:bodyPr wrap="square" rtlCol="0">
            <a:spAutoFit/>
          </a:bodyPr>
          <a:lstStyle/>
          <a:p>
            <a:r>
              <a:rPr lang="en-GB" sz="2000" dirty="0">
                <a:solidFill>
                  <a:srgbClr val="4472C4">
                    <a:lumMod val="50000"/>
                  </a:srgbClr>
                </a:solidFill>
                <a:latin typeface="Century Gothic"/>
              </a:rPr>
              <a:t>Yes, they are kind.</a:t>
            </a:r>
            <a:endParaRPr lang="x-none" sz="2000" dirty="0">
              <a:solidFill>
                <a:srgbClr val="4472C4">
                  <a:lumMod val="50000"/>
                </a:srgbClr>
              </a:solidFill>
              <a:latin typeface="Century Gothic"/>
            </a:endParaRPr>
          </a:p>
        </p:txBody>
      </p:sp>
      <p:sp>
        <p:nvSpPr>
          <p:cNvPr id="58" name="CuadroTexto 63">
            <a:extLst>
              <a:ext uri="{FF2B5EF4-FFF2-40B4-BE49-F238E27FC236}">
                <a16:creationId xmlns:a16="http://schemas.microsoft.com/office/drawing/2014/main" id="{43521E2B-F880-7740-9252-27B73303D4F5}"/>
              </a:ext>
            </a:extLst>
          </p:cNvPr>
          <p:cNvSpPr txBox="1"/>
          <p:nvPr/>
        </p:nvSpPr>
        <p:spPr>
          <a:xfrm>
            <a:off x="9407184" y="4597680"/>
            <a:ext cx="3141754" cy="707886"/>
          </a:xfrm>
          <a:prstGeom prst="rect">
            <a:avLst/>
          </a:prstGeom>
          <a:noFill/>
        </p:spPr>
        <p:txBody>
          <a:bodyPr wrap="square" rtlCol="0">
            <a:spAutoFit/>
          </a:bodyPr>
          <a:lstStyle/>
          <a:p>
            <a:r>
              <a:rPr lang="en-GB" sz="2000" dirty="0">
                <a:solidFill>
                  <a:srgbClr val="4472C4">
                    <a:lumMod val="50000"/>
                  </a:srgbClr>
                </a:solidFill>
                <a:latin typeface="Century Gothic"/>
              </a:rPr>
              <a:t>No</a:t>
            </a:r>
            <a:r>
              <a:rPr lang="en-GB" sz="2000">
                <a:solidFill>
                  <a:srgbClr val="4472C4">
                    <a:lumMod val="50000"/>
                  </a:srgbClr>
                </a:solidFill>
                <a:latin typeface="Century Gothic"/>
              </a:rPr>
              <a:t>, but the matches are good.  </a:t>
            </a:r>
            <a:endParaRPr lang="x-none" sz="2000" dirty="0">
              <a:solidFill>
                <a:srgbClr val="4472C4">
                  <a:lumMod val="50000"/>
                </a:srgbClr>
              </a:solidFill>
              <a:latin typeface="Century Gothic"/>
            </a:endParaRPr>
          </a:p>
        </p:txBody>
      </p:sp>
      <p:sp>
        <p:nvSpPr>
          <p:cNvPr id="59" name="TextBox 23">
            <a:extLst>
              <a:ext uri="{FF2B5EF4-FFF2-40B4-BE49-F238E27FC236}">
                <a16:creationId xmlns:a16="http://schemas.microsoft.com/office/drawing/2014/main" id="{2B6AC141-EC16-1C42-B998-EEDD2371CFEF}"/>
              </a:ext>
            </a:extLst>
          </p:cNvPr>
          <p:cNvSpPr txBox="1"/>
          <p:nvPr/>
        </p:nvSpPr>
        <p:spPr>
          <a:xfrm>
            <a:off x="5183107" y="5369083"/>
            <a:ext cx="3672089" cy="707886"/>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5a) ... </a:t>
            </a:r>
            <a:r>
              <a:rPr lang="en-GB" sz="2000" dirty="0" err="1">
                <a:solidFill>
                  <a:srgbClr val="4472C4">
                    <a:lumMod val="50000"/>
                  </a:srgbClr>
                </a:solidFill>
                <a:latin typeface="Century Gothic" panose="020B0502020202020204" pitchFamily="34" charset="0"/>
              </a:rPr>
              <a:t>ver</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edificios</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feos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 </a:t>
            </a:r>
            <a:endParaRPr lang="en-GB" sz="2000" dirty="0">
              <a:solidFill>
                <a:srgbClr val="4472C4">
                  <a:lumMod val="50000"/>
                </a:srgbClr>
              </a:solidFill>
              <a:latin typeface="Century Gothic" panose="020B0502020202020204" pitchFamily="34" charset="0"/>
            </a:endParaRPr>
          </a:p>
          <a:p>
            <a:r>
              <a:rPr lang="en-GB" sz="2000" dirty="0">
                <a:solidFill>
                  <a:srgbClr val="4472C4">
                    <a:lumMod val="50000"/>
                  </a:srgbClr>
                </a:solidFill>
                <a:latin typeface="Century Gothic" panose="020B0502020202020204" pitchFamily="34" charset="0"/>
              </a:rPr>
              <a:t>5b) ... los </a:t>
            </a:r>
            <a:r>
              <a:rPr lang="en-GB" sz="2000" dirty="0" err="1">
                <a:solidFill>
                  <a:srgbClr val="4472C4">
                    <a:lumMod val="50000"/>
                  </a:srgbClr>
                </a:solidFill>
                <a:latin typeface="Century Gothic" panose="020B0502020202020204" pitchFamily="34" charset="0"/>
              </a:rPr>
              <a:t>edificios</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feos</a:t>
            </a:r>
            <a:r>
              <a:rPr lang="en-GB" sz="2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sym typeface="Wingdings" pitchFamily="2" charset="2"/>
              </a:rPr>
              <a:t></a:t>
            </a:r>
            <a:endParaRPr lang="en-GB" sz="2000" dirty="0">
              <a:solidFill>
                <a:srgbClr val="4472C4">
                  <a:lumMod val="50000"/>
                </a:srgbClr>
              </a:solidFill>
              <a:latin typeface="Century Gothic" panose="020B0502020202020204" pitchFamily="34" charset="0"/>
            </a:endParaRPr>
          </a:p>
        </p:txBody>
      </p:sp>
      <p:sp>
        <p:nvSpPr>
          <p:cNvPr id="62" name="CuadroTexto 63">
            <a:extLst>
              <a:ext uri="{FF2B5EF4-FFF2-40B4-BE49-F238E27FC236}">
                <a16:creationId xmlns:a16="http://schemas.microsoft.com/office/drawing/2014/main" id="{43521E2B-F880-7740-9252-27B73303D4F5}"/>
              </a:ext>
            </a:extLst>
          </p:cNvPr>
          <p:cNvSpPr txBox="1"/>
          <p:nvPr/>
        </p:nvSpPr>
        <p:spPr>
          <a:xfrm>
            <a:off x="8480388" y="5347429"/>
            <a:ext cx="4576878" cy="400110"/>
          </a:xfrm>
          <a:prstGeom prst="rect">
            <a:avLst/>
          </a:prstGeom>
          <a:noFill/>
        </p:spPr>
        <p:txBody>
          <a:bodyPr wrap="square" rtlCol="0">
            <a:spAutoFit/>
          </a:bodyPr>
          <a:lstStyle/>
          <a:p>
            <a:r>
              <a:rPr lang="en-GB" sz="2000" dirty="0">
                <a:solidFill>
                  <a:srgbClr val="4472C4">
                    <a:lumMod val="50000"/>
                  </a:srgbClr>
                </a:solidFill>
                <a:latin typeface="Century Gothic"/>
              </a:rPr>
              <a:t>Yes, sometimes.</a:t>
            </a:r>
            <a:endParaRPr lang="x-none" sz="2000" dirty="0">
              <a:solidFill>
                <a:srgbClr val="4472C4">
                  <a:lumMod val="50000"/>
                </a:srgbClr>
              </a:solidFill>
              <a:latin typeface="Century Gothic"/>
            </a:endParaRPr>
          </a:p>
        </p:txBody>
      </p:sp>
      <p:sp>
        <p:nvSpPr>
          <p:cNvPr id="65" name="CuadroTexto 62">
            <a:extLst>
              <a:ext uri="{FF2B5EF4-FFF2-40B4-BE49-F238E27FC236}">
                <a16:creationId xmlns:a16="http://schemas.microsoft.com/office/drawing/2014/main" id="{A884810A-DFE0-4541-9B40-601B17C887FA}"/>
              </a:ext>
            </a:extLst>
          </p:cNvPr>
          <p:cNvSpPr txBox="1"/>
          <p:nvPr/>
        </p:nvSpPr>
        <p:spPr>
          <a:xfrm>
            <a:off x="8480388" y="5676859"/>
            <a:ext cx="4546312" cy="400110"/>
          </a:xfrm>
          <a:prstGeom prst="rect">
            <a:avLst/>
          </a:prstGeom>
          <a:noFill/>
        </p:spPr>
        <p:txBody>
          <a:bodyPr wrap="square" rtlCol="0">
            <a:spAutoFit/>
          </a:bodyPr>
          <a:lstStyle/>
          <a:p>
            <a:r>
              <a:rPr lang="es-ES" sz="2000" dirty="0">
                <a:solidFill>
                  <a:srgbClr val="4472C4">
                    <a:lumMod val="50000"/>
                  </a:srgbClr>
                </a:solidFill>
                <a:latin typeface="Century Gothic"/>
              </a:rPr>
              <a:t>No, </a:t>
            </a:r>
            <a:r>
              <a:rPr lang="es-ES" sz="2000" dirty="0" err="1">
                <a:solidFill>
                  <a:srgbClr val="4472C4">
                    <a:lumMod val="50000"/>
                  </a:srgbClr>
                </a:solidFill>
                <a:latin typeface="Century Gothic"/>
              </a:rPr>
              <a:t>they</a:t>
            </a:r>
            <a:r>
              <a:rPr lang="es-ES" sz="2000" dirty="0">
                <a:solidFill>
                  <a:srgbClr val="4472C4">
                    <a:lumMod val="50000"/>
                  </a:srgbClr>
                </a:solidFill>
                <a:latin typeface="Century Gothic"/>
              </a:rPr>
              <a:t> are </a:t>
            </a:r>
            <a:r>
              <a:rPr lang="es-ES" sz="2000" dirty="0" err="1">
                <a:solidFill>
                  <a:srgbClr val="4472C4">
                    <a:lumMod val="50000"/>
                  </a:srgbClr>
                </a:solidFill>
                <a:latin typeface="Century Gothic"/>
              </a:rPr>
              <a:t>beautiful</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sp>
        <p:nvSpPr>
          <p:cNvPr id="66" name="TextBox 21">
            <a:extLst>
              <a:ext uri="{FF2B5EF4-FFF2-40B4-BE49-F238E27FC236}">
                <a16:creationId xmlns:a16="http://schemas.microsoft.com/office/drawing/2014/main" id="{715F5094-E7C2-5248-AFA7-45E1A4966D0D}"/>
              </a:ext>
            </a:extLst>
          </p:cNvPr>
          <p:cNvSpPr txBox="1"/>
          <p:nvPr/>
        </p:nvSpPr>
        <p:spPr>
          <a:xfrm>
            <a:off x="5185099" y="469257"/>
            <a:ext cx="5861851" cy="1015663"/>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Which question did you hear? </a:t>
            </a:r>
          </a:p>
          <a:p>
            <a:r>
              <a:rPr lang="en-GB" sz="2000" b="1" dirty="0">
                <a:solidFill>
                  <a:schemeClr val="accent5">
                    <a:lumMod val="50000"/>
                  </a:schemeClr>
                </a:solidFill>
                <a:latin typeface="Century Gothic"/>
              </a:rPr>
              <a:t>Was it singular (</a:t>
            </a:r>
            <a:r>
              <a:rPr lang="en-GB" sz="2000" b="1" dirty="0">
                <a:solidFill>
                  <a:srgbClr val="EE6000"/>
                </a:solidFill>
                <a:latin typeface="Century Gothic"/>
              </a:rPr>
              <a:t>-a</a:t>
            </a:r>
            <a:r>
              <a:rPr lang="en-GB" sz="2000" b="1" dirty="0">
                <a:solidFill>
                  <a:schemeClr val="accent5">
                    <a:lumMod val="50000"/>
                  </a:schemeClr>
                </a:solidFill>
                <a:latin typeface="Century Gothic"/>
              </a:rPr>
              <a:t>) or plural (</a:t>
            </a:r>
            <a:r>
              <a:rPr lang="en-GB" sz="2000" b="1" dirty="0">
                <a:solidFill>
                  <a:srgbClr val="EE6000"/>
                </a:solidFill>
                <a:latin typeface="Century Gothic"/>
              </a:rPr>
              <a:t>-an</a:t>
            </a:r>
            <a:r>
              <a:rPr lang="en-GB" sz="2000" b="1" dirty="0">
                <a:solidFill>
                  <a:schemeClr val="accent5">
                    <a:lumMod val="50000"/>
                  </a:schemeClr>
                </a:solidFill>
                <a:latin typeface="Century Gothic"/>
              </a:rPr>
              <a:t>)?</a:t>
            </a:r>
          </a:p>
          <a:p>
            <a:r>
              <a:rPr lang="en-GB" sz="2000" b="1" dirty="0">
                <a:solidFill>
                  <a:schemeClr val="accent5">
                    <a:lumMod val="50000"/>
                  </a:schemeClr>
                </a:solidFill>
                <a:latin typeface="Century Gothic"/>
              </a:rPr>
              <a:t>Give the corresponding answer in Spanish.</a:t>
            </a:r>
            <a:r>
              <a:rPr lang="en-GB" sz="2000" u="sng" dirty="0">
                <a:solidFill>
                  <a:schemeClr val="accent5">
                    <a:lumMod val="50000"/>
                  </a:schemeClr>
                </a:solidFill>
                <a:latin typeface="Century Gothic" panose="020B0502020202020204" pitchFamily="34" charset="0"/>
              </a:rPr>
              <a:t> </a:t>
            </a:r>
          </a:p>
        </p:txBody>
      </p:sp>
    </p:spTree>
    <p:extLst>
      <p:ext uri="{BB962C8B-B14F-4D97-AF65-F5344CB8AC3E}">
        <p14:creationId xmlns:p14="http://schemas.microsoft.com/office/powerpoint/2010/main" val="80573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901" y="396286"/>
            <a:ext cx="497721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64956" y="2123876"/>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2.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interesan</a:t>
            </a:r>
            <a:r>
              <a:rPr lang="en-GB" sz="2400" dirty="0">
                <a:solidFill>
                  <a:schemeClr val="accent5">
                    <a:lumMod val="50000"/>
                  </a:schemeClr>
                </a:solidFill>
                <a:latin typeface="Century Gothic" panose="020B0502020202020204" pitchFamily="34" charset="0"/>
              </a:rPr>
              <a:t>... ?</a:t>
            </a:r>
          </a:p>
        </p:txBody>
      </p:sp>
      <p:sp>
        <p:nvSpPr>
          <p:cNvPr id="46" name="TextBox 6">
            <a:extLst>
              <a:ext uri="{FF2B5EF4-FFF2-40B4-BE49-F238E27FC236}">
                <a16:creationId xmlns:a16="http://schemas.microsoft.com/office/drawing/2014/main" id="{E150F2CC-C803-574B-9220-7DADD99AB06E}"/>
              </a:ext>
            </a:extLst>
          </p:cNvPr>
          <p:cNvSpPr txBox="1"/>
          <p:nvPr/>
        </p:nvSpPr>
        <p:spPr>
          <a:xfrm>
            <a:off x="54987" y="1127646"/>
            <a:ext cx="5755492" cy="461665"/>
          </a:xfrm>
          <a:prstGeom prst="rect">
            <a:avLst/>
          </a:prstGeom>
          <a:noFill/>
        </p:spPr>
        <p:txBody>
          <a:bodyPr wrap="square" rtlCol="0">
            <a:spAutoFit/>
          </a:bodyPr>
          <a:lstStyle/>
          <a:p>
            <a:r>
              <a:rPr lang="en-GB" sz="2400" b="1" dirty="0">
                <a:solidFill>
                  <a:schemeClr val="accent5">
                    <a:lumMod val="50000"/>
                  </a:schemeClr>
                </a:solidFill>
                <a:latin typeface="Century Gothic"/>
              </a:rPr>
              <a:t>1. </a:t>
            </a:r>
            <a:r>
              <a:rPr lang="en-GB" sz="2400" dirty="0">
                <a:solidFill>
                  <a:schemeClr val="accent5">
                    <a:lumMod val="50000"/>
                  </a:schemeClr>
                </a:solidFill>
                <a:latin typeface="Century Gothic"/>
              </a:rPr>
              <a:t>¿</a:t>
            </a:r>
            <a:r>
              <a:rPr lang="en-GB" sz="2400" dirty="0" err="1">
                <a:solidFill>
                  <a:schemeClr val="accent5">
                    <a:lumMod val="50000"/>
                  </a:schemeClr>
                </a:solidFill>
                <a:latin typeface="Century Gothic"/>
              </a:rPr>
              <a:t>Te</a:t>
            </a:r>
            <a:r>
              <a:rPr lang="en-GB" sz="2400" dirty="0">
                <a:solidFill>
                  <a:schemeClr val="accent5">
                    <a:lumMod val="50000"/>
                  </a:schemeClr>
                </a:solidFill>
                <a:latin typeface="Century Gothic"/>
              </a:rPr>
              <a:t> </a:t>
            </a:r>
            <a:r>
              <a:rPr lang="en-GB" sz="2400" dirty="0" err="1">
                <a:solidFill>
                  <a:schemeClr val="accent5">
                    <a:lumMod val="50000"/>
                  </a:schemeClr>
                </a:solidFill>
                <a:latin typeface="Century Gothic"/>
              </a:rPr>
              <a:t>encantan</a:t>
            </a:r>
            <a:r>
              <a:rPr lang="en-GB" sz="2400" dirty="0">
                <a:solidFill>
                  <a:schemeClr val="accent5">
                    <a:lumMod val="50000"/>
                  </a:schemeClr>
                </a:solidFill>
                <a:latin typeface="Century Gothic"/>
              </a:rPr>
              <a:t>... ?</a:t>
            </a:r>
          </a:p>
        </p:txBody>
      </p:sp>
      <p:sp>
        <p:nvSpPr>
          <p:cNvPr id="47" name="TextBox 56">
            <a:extLst>
              <a:ext uri="{FF2B5EF4-FFF2-40B4-BE49-F238E27FC236}">
                <a16:creationId xmlns:a16="http://schemas.microsoft.com/office/drawing/2014/main" id="{44ACD847-DE5B-1B43-9684-973E8B9EF474}"/>
              </a:ext>
            </a:extLst>
          </p:cNvPr>
          <p:cNvSpPr txBox="1"/>
          <p:nvPr/>
        </p:nvSpPr>
        <p:spPr>
          <a:xfrm>
            <a:off x="64956" y="3125125"/>
            <a:ext cx="5451050"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3.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gusta</a:t>
            </a:r>
            <a:r>
              <a:rPr lang="en-GB" sz="2400" dirty="0">
                <a:solidFill>
                  <a:schemeClr val="accent5">
                    <a:lumMod val="50000"/>
                  </a:schemeClr>
                </a:solidFill>
                <a:latin typeface="Century Gothic" panose="020B0502020202020204" pitchFamily="34" charset="0"/>
              </a:rPr>
              <a:t>... ?</a:t>
            </a:r>
          </a:p>
        </p:txBody>
      </p:sp>
      <p:sp>
        <p:nvSpPr>
          <p:cNvPr id="52" name="TextBox 57">
            <a:extLst>
              <a:ext uri="{FF2B5EF4-FFF2-40B4-BE49-F238E27FC236}">
                <a16:creationId xmlns:a16="http://schemas.microsoft.com/office/drawing/2014/main" id="{9F905CD9-F55B-934D-A7AE-CAEA8A266694}"/>
              </a:ext>
            </a:extLst>
          </p:cNvPr>
          <p:cNvSpPr txBox="1"/>
          <p:nvPr/>
        </p:nvSpPr>
        <p:spPr>
          <a:xfrm>
            <a:off x="64956" y="4122661"/>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4.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alegra</a:t>
            </a:r>
            <a:r>
              <a:rPr lang="en-GB" sz="2400" dirty="0">
                <a:solidFill>
                  <a:schemeClr val="accent5">
                    <a:lumMod val="50000"/>
                  </a:schemeClr>
                </a:solidFill>
                <a:latin typeface="Century Gothic" panose="020B0502020202020204" pitchFamily="34" charset="0"/>
              </a:rPr>
              <a:t>... ?</a:t>
            </a:r>
          </a:p>
        </p:txBody>
      </p:sp>
      <p:cxnSp>
        <p:nvCxnSpPr>
          <p:cNvPr id="34" name="Straight Connector 33"/>
          <p:cNvCxnSpPr/>
          <p:nvPr/>
        </p:nvCxnSpPr>
        <p:spPr>
          <a:xfrm>
            <a:off x="475499" y="1899808"/>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5498" y="2915676"/>
            <a:ext cx="2761940"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97760" y="3953101"/>
            <a:ext cx="2717415" cy="167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03165" y="4983385"/>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9746" y="-423979"/>
            <a:ext cx="10515600" cy="1325563"/>
          </a:xfrm>
        </p:spPr>
        <p:txBody>
          <a:bodyPr>
            <a:normAutofit/>
          </a:bodyPr>
          <a:lstStyle/>
          <a:p>
            <a:r>
              <a:rPr lang="en-GB" sz="2000" b="1" dirty="0"/>
              <a:t>Persona B</a:t>
            </a:r>
          </a:p>
        </p:txBody>
      </p:sp>
      <p:sp>
        <p:nvSpPr>
          <p:cNvPr id="44" name="Title 2">
            <a:extLst>
              <a:ext uri="{FF2B5EF4-FFF2-40B4-BE49-F238E27FC236}">
                <a16:creationId xmlns:a16="http://schemas.microsoft.com/office/drawing/2014/main" id="{2E916929-990F-7F44-8E90-6C2F9A2BE70F}"/>
              </a:ext>
            </a:extLst>
          </p:cNvPr>
          <p:cNvSpPr txBox="1">
            <a:spLocks/>
          </p:cNvSpPr>
          <p:nvPr/>
        </p:nvSpPr>
        <p:spPr>
          <a:xfrm>
            <a:off x="42287" y="454447"/>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Ask your partner these questions.</a:t>
            </a:r>
            <a:endParaRPr lang="en-US" sz="2000" dirty="0"/>
          </a:p>
        </p:txBody>
      </p:sp>
      <p:sp>
        <p:nvSpPr>
          <p:cNvPr id="48" name="Title 2">
            <a:extLst>
              <a:ext uri="{FF2B5EF4-FFF2-40B4-BE49-F238E27FC236}">
                <a16:creationId xmlns:a16="http://schemas.microsoft.com/office/drawing/2014/main" id="{A6DCB872-8CC4-A943-B035-7C944DE75F8C}"/>
              </a:ext>
            </a:extLst>
          </p:cNvPr>
          <p:cNvSpPr txBox="1">
            <a:spLocks/>
          </p:cNvSpPr>
          <p:nvPr/>
        </p:nvSpPr>
        <p:spPr>
          <a:xfrm>
            <a:off x="30815" y="709172"/>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49" name="TextBox 57">
            <a:extLst>
              <a:ext uri="{FF2B5EF4-FFF2-40B4-BE49-F238E27FC236}">
                <a16:creationId xmlns:a16="http://schemas.microsoft.com/office/drawing/2014/main" id="{9F905CD9-F55B-934D-A7AE-CAEA8A266694}"/>
              </a:ext>
            </a:extLst>
          </p:cNvPr>
          <p:cNvSpPr txBox="1"/>
          <p:nvPr/>
        </p:nvSpPr>
        <p:spPr>
          <a:xfrm>
            <a:off x="64956" y="5161515"/>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5.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molestan</a:t>
            </a:r>
            <a:r>
              <a:rPr lang="en-GB" sz="2400" dirty="0">
                <a:solidFill>
                  <a:schemeClr val="accent5">
                    <a:lumMod val="50000"/>
                  </a:schemeClr>
                </a:solidFill>
                <a:latin typeface="Century Gothic" panose="020B0502020202020204" pitchFamily="34" charset="0"/>
              </a:rPr>
              <a:t>... ?</a:t>
            </a:r>
          </a:p>
        </p:txBody>
      </p:sp>
      <p:cxnSp>
        <p:nvCxnSpPr>
          <p:cNvPr id="50" name="Straight Connector 49"/>
          <p:cNvCxnSpPr/>
          <p:nvPr/>
        </p:nvCxnSpPr>
        <p:spPr>
          <a:xfrm flipV="1">
            <a:off x="475498" y="6022128"/>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45" name="Rectangle 16">
            <a:extLst>
              <a:ext uri="{FF2B5EF4-FFF2-40B4-BE49-F238E27FC236}">
                <a16:creationId xmlns:a16="http://schemas.microsoft.com/office/drawing/2014/main" id="{EBDF1870-53AC-AA4E-9CAC-5038DF21224E}"/>
              </a:ext>
            </a:extLst>
          </p:cNvPr>
          <p:cNvSpPr/>
          <p:nvPr/>
        </p:nvSpPr>
        <p:spPr>
          <a:xfrm>
            <a:off x="5173627" y="449678"/>
            <a:ext cx="6933554"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51" name="Title 2">
            <a:extLst>
              <a:ext uri="{FF2B5EF4-FFF2-40B4-BE49-F238E27FC236}">
                <a16:creationId xmlns:a16="http://schemas.microsoft.com/office/drawing/2014/main" id="{501D98F9-923C-3A47-9136-BE578174F783}"/>
              </a:ext>
            </a:extLst>
          </p:cNvPr>
          <p:cNvSpPr txBox="1">
            <a:spLocks/>
          </p:cNvSpPr>
          <p:nvPr/>
        </p:nvSpPr>
        <p:spPr>
          <a:xfrm>
            <a:off x="5947032" y="449678"/>
            <a:ext cx="6175638" cy="7170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endParaRPr lang="en-GB" sz="2000" b="1" dirty="0">
              <a:solidFill>
                <a:srgbClr val="002060"/>
              </a:solidFill>
            </a:endParaRPr>
          </a:p>
        </p:txBody>
      </p:sp>
      <p:sp>
        <p:nvSpPr>
          <p:cNvPr id="58" name="TextBox 23">
            <a:extLst>
              <a:ext uri="{FF2B5EF4-FFF2-40B4-BE49-F238E27FC236}">
                <a16:creationId xmlns:a16="http://schemas.microsoft.com/office/drawing/2014/main" id="{864B119D-6D67-6D41-88A6-DC265852BCD3}"/>
              </a:ext>
            </a:extLst>
          </p:cNvPr>
          <p:cNvSpPr txBox="1"/>
          <p:nvPr/>
        </p:nvSpPr>
        <p:spPr>
          <a:xfrm>
            <a:off x="5141421" y="1485571"/>
            <a:ext cx="3731696"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1a) ... los </a:t>
            </a:r>
            <a:r>
              <a:rPr lang="en-GB" sz="2000" dirty="0" err="1">
                <a:solidFill>
                  <a:schemeClr val="accent5">
                    <a:lumMod val="50000"/>
                  </a:schemeClr>
                </a:solidFill>
                <a:latin typeface="Century Gothic" panose="020B0502020202020204" pitchFamily="34" charset="0"/>
              </a:rPr>
              <a:t>conciertos</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1b) ... </a:t>
            </a:r>
            <a:r>
              <a:rPr lang="en-GB" sz="2000" dirty="0" err="1">
                <a:solidFill>
                  <a:schemeClr val="accent5">
                    <a:lumMod val="50000"/>
                  </a:schemeClr>
                </a:solidFill>
                <a:latin typeface="Century Gothic" panose="020B0502020202020204" pitchFamily="34" charset="0"/>
              </a:rPr>
              <a:t>ir</a:t>
            </a:r>
            <a:r>
              <a:rPr lang="en-GB" sz="2000" dirty="0">
                <a:solidFill>
                  <a:schemeClr val="accent5">
                    <a:lumMod val="50000"/>
                  </a:schemeClr>
                </a:solidFill>
                <a:latin typeface="Century Gothic" panose="020B0502020202020204" pitchFamily="34" charset="0"/>
              </a:rPr>
              <a:t> a los </a:t>
            </a:r>
            <a:r>
              <a:rPr lang="en-GB" sz="2000" dirty="0" err="1">
                <a:solidFill>
                  <a:schemeClr val="accent5">
                    <a:lumMod val="50000"/>
                  </a:schemeClr>
                </a:solidFill>
                <a:latin typeface="Century Gothic" panose="020B0502020202020204" pitchFamily="34" charset="0"/>
              </a:rPr>
              <a:t>conciertos</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 </a:t>
            </a:r>
            <a:endParaRPr lang="en-GB" sz="2000" dirty="0">
              <a:solidFill>
                <a:schemeClr val="accent5">
                  <a:lumMod val="50000"/>
                </a:schemeClr>
              </a:solidFill>
              <a:latin typeface="Century Gothic" panose="020B0502020202020204" pitchFamily="34" charset="0"/>
            </a:endParaRPr>
          </a:p>
        </p:txBody>
      </p:sp>
      <p:sp>
        <p:nvSpPr>
          <p:cNvPr id="59" name="CuadroTexto 63">
            <a:extLst>
              <a:ext uri="{FF2B5EF4-FFF2-40B4-BE49-F238E27FC236}">
                <a16:creationId xmlns:a16="http://schemas.microsoft.com/office/drawing/2014/main" id="{46EB5028-119D-4542-A826-C8E1789DFD18}"/>
              </a:ext>
            </a:extLst>
          </p:cNvPr>
          <p:cNvSpPr txBox="1"/>
          <p:nvPr/>
        </p:nvSpPr>
        <p:spPr>
          <a:xfrm>
            <a:off x="8116024" y="1462073"/>
            <a:ext cx="3132589" cy="400110"/>
          </a:xfrm>
          <a:prstGeom prst="rect">
            <a:avLst/>
          </a:prstGeom>
          <a:noFill/>
        </p:spPr>
        <p:txBody>
          <a:bodyPr wrap="none" rtlCol="0">
            <a:spAutoFit/>
          </a:bodyPr>
          <a:lstStyle/>
          <a:p>
            <a:r>
              <a:rPr lang="en-GB" sz="2000" dirty="0">
                <a:solidFill>
                  <a:schemeClr val="accent5">
                    <a:lumMod val="50000"/>
                  </a:schemeClr>
                </a:solidFill>
                <a:latin typeface="Century Gothic"/>
              </a:rPr>
              <a:t>No, I prefer the cinema.</a:t>
            </a:r>
            <a:endParaRPr lang="x-none" sz="2000" dirty="0">
              <a:solidFill>
                <a:schemeClr val="accent5">
                  <a:lumMod val="50000"/>
                </a:schemeClr>
              </a:solidFill>
              <a:latin typeface="Century Gothic"/>
            </a:endParaRPr>
          </a:p>
        </p:txBody>
      </p:sp>
      <p:sp>
        <p:nvSpPr>
          <p:cNvPr id="65" name="CuadroTexto 86">
            <a:extLst>
              <a:ext uri="{FF2B5EF4-FFF2-40B4-BE49-F238E27FC236}">
                <a16:creationId xmlns:a16="http://schemas.microsoft.com/office/drawing/2014/main" id="{354F6BF4-2FD4-7C44-8AFE-8DF42F0AA994}"/>
              </a:ext>
            </a:extLst>
          </p:cNvPr>
          <p:cNvSpPr txBox="1"/>
          <p:nvPr/>
        </p:nvSpPr>
        <p:spPr>
          <a:xfrm>
            <a:off x="8564399" y="1791337"/>
            <a:ext cx="2837724" cy="400110"/>
          </a:xfrm>
          <a:prstGeom prst="rect">
            <a:avLst/>
          </a:prstGeom>
          <a:noFill/>
        </p:spPr>
        <p:txBody>
          <a:bodyPr wrap="square" rtlCol="0">
            <a:spAutoFit/>
          </a:bodyPr>
          <a:lstStyle/>
          <a:p>
            <a:r>
              <a:rPr lang="es-ES" sz="2000" dirty="0">
                <a:solidFill>
                  <a:schemeClr val="accent5">
                    <a:lumMod val="50000"/>
                  </a:schemeClr>
                </a:solidFill>
                <a:latin typeface="Century Gothic"/>
              </a:rPr>
              <a:t>Yes</a:t>
            </a:r>
            <a:r>
              <a:rPr lang="es-ES" sz="2000">
                <a:solidFill>
                  <a:schemeClr val="accent5">
                    <a:lumMod val="50000"/>
                  </a:schemeClr>
                </a:solidFill>
                <a:latin typeface="Century Gothic"/>
              </a:rPr>
              <a:t>, it’s great</a:t>
            </a:r>
            <a:r>
              <a:rPr lang="es-ES" sz="2000" dirty="0">
                <a:solidFill>
                  <a:schemeClr val="accent5">
                    <a:lumMod val="50000"/>
                  </a:schemeClr>
                </a:solidFill>
                <a:latin typeface="Century Gothic"/>
              </a:rPr>
              <a:t>.</a:t>
            </a:r>
            <a:endParaRPr lang="x-none" sz="2000" dirty="0">
              <a:solidFill>
                <a:schemeClr val="accent5">
                  <a:lumMod val="50000"/>
                </a:schemeClr>
              </a:solidFill>
              <a:latin typeface="Century Gothic"/>
            </a:endParaRPr>
          </a:p>
        </p:txBody>
      </p:sp>
      <p:sp>
        <p:nvSpPr>
          <p:cNvPr id="66" name="TextBox 23">
            <a:extLst>
              <a:ext uri="{FF2B5EF4-FFF2-40B4-BE49-F238E27FC236}">
                <a16:creationId xmlns:a16="http://schemas.microsoft.com/office/drawing/2014/main" id="{9F2A9474-D06E-C341-A421-0B689338389E}"/>
              </a:ext>
            </a:extLst>
          </p:cNvPr>
          <p:cNvSpPr txBox="1"/>
          <p:nvPr/>
        </p:nvSpPr>
        <p:spPr>
          <a:xfrm>
            <a:off x="5177647" y="2375184"/>
            <a:ext cx="3731695"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2a) ... </a:t>
            </a:r>
            <a:r>
              <a:rPr lang="en-GB" sz="2000" dirty="0" err="1">
                <a:solidFill>
                  <a:schemeClr val="accent5">
                    <a:lumMod val="50000"/>
                  </a:schemeClr>
                </a:solidFill>
                <a:latin typeface="Century Gothic" panose="020B0502020202020204" pitchFamily="34" charset="0"/>
              </a:rPr>
              <a:t>viajar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autobús</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2b)... los </a:t>
            </a:r>
            <a:r>
              <a:rPr lang="en-GB" sz="2000" dirty="0" err="1">
                <a:solidFill>
                  <a:schemeClr val="accent5">
                    <a:lumMod val="50000"/>
                  </a:schemeClr>
                </a:solidFill>
                <a:latin typeface="Century Gothic" panose="020B0502020202020204" pitchFamily="34" charset="0"/>
              </a:rPr>
              <a:t>autobuses</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 </a:t>
            </a:r>
            <a:endParaRPr lang="en-GB" sz="2000" dirty="0">
              <a:solidFill>
                <a:schemeClr val="accent5">
                  <a:lumMod val="50000"/>
                </a:schemeClr>
              </a:solidFill>
              <a:latin typeface="Century Gothic" panose="020B0502020202020204" pitchFamily="34" charset="0"/>
            </a:endParaRPr>
          </a:p>
        </p:txBody>
      </p:sp>
      <p:sp>
        <p:nvSpPr>
          <p:cNvPr id="67" name="CuadroTexto 88">
            <a:extLst>
              <a:ext uri="{FF2B5EF4-FFF2-40B4-BE49-F238E27FC236}">
                <a16:creationId xmlns:a16="http://schemas.microsoft.com/office/drawing/2014/main" id="{A15872F5-D3D8-4F46-9625-910C3256BDD5}"/>
              </a:ext>
            </a:extLst>
          </p:cNvPr>
          <p:cNvSpPr txBox="1"/>
          <p:nvPr/>
        </p:nvSpPr>
        <p:spPr>
          <a:xfrm>
            <a:off x="8611446" y="2356952"/>
            <a:ext cx="3275642" cy="400110"/>
          </a:xfrm>
          <a:prstGeom prst="rect">
            <a:avLst/>
          </a:prstGeom>
          <a:noFill/>
        </p:spPr>
        <p:txBody>
          <a:bodyPr wrap="square" rtlCol="0">
            <a:spAutoFit/>
          </a:bodyPr>
          <a:lstStyle/>
          <a:p>
            <a:r>
              <a:rPr lang="es-ES" sz="2000" dirty="0">
                <a:solidFill>
                  <a:schemeClr val="accent5">
                    <a:lumMod val="50000"/>
                  </a:schemeClr>
                </a:solidFill>
                <a:latin typeface="Century Gothic"/>
              </a:rPr>
              <a:t>No, </a:t>
            </a:r>
            <a:r>
              <a:rPr lang="es-ES" sz="2000" dirty="0" err="1">
                <a:solidFill>
                  <a:schemeClr val="accent5">
                    <a:lumMod val="50000"/>
                  </a:schemeClr>
                </a:solidFill>
                <a:latin typeface="Century Gothic"/>
              </a:rPr>
              <a:t>it’s</a:t>
            </a:r>
            <a:r>
              <a:rPr lang="es-ES" sz="2000" dirty="0">
                <a:solidFill>
                  <a:schemeClr val="accent5">
                    <a:lumMod val="50000"/>
                  </a:schemeClr>
                </a:solidFill>
                <a:latin typeface="Century Gothic"/>
              </a:rPr>
              <a:t> </a:t>
            </a:r>
            <a:r>
              <a:rPr lang="es-ES" sz="2000" dirty="0" err="1">
                <a:solidFill>
                  <a:schemeClr val="accent5">
                    <a:lumMod val="50000"/>
                  </a:schemeClr>
                </a:solidFill>
                <a:latin typeface="Century Gothic"/>
              </a:rPr>
              <a:t>fun</a:t>
            </a:r>
            <a:r>
              <a:rPr lang="es-ES" sz="2000" dirty="0">
                <a:solidFill>
                  <a:schemeClr val="accent5">
                    <a:lumMod val="50000"/>
                  </a:schemeClr>
                </a:solidFill>
                <a:latin typeface="Century Gothic"/>
              </a:rPr>
              <a:t>. </a:t>
            </a:r>
            <a:endParaRPr lang="x-none" sz="2000" dirty="0">
              <a:solidFill>
                <a:schemeClr val="accent5">
                  <a:lumMod val="50000"/>
                </a:schemeClr>
              </a:solidFill>
              <a:latin typeface="Century Gothic"/>
            </a:endParaRPr>
          </a:p>
        </p:txBody>
      </p:sp>
      <p:sp>
        <p:nvSpPr>
          <p:cNvPr id="68" name="CuadroTexto 89">
            <a:extLst>
              <a:ext uri="{FF2B5EF4-FFF2-40B4-BE49-F238E27FC236}">
                <a16:creationId xmlns:a16="http://schemas.microsoft.com/office/drawing/2014/main" id="{A006283F-F233-2D48-A557-066F3B12D208}"/>
              </a:ext>
            </a:extLst>
          </p:cNvPr>
          <p:cNvSpPr txBox="1"/>
          <p:nvPr/>
        </p:nvSpPr>
        <p:spPr>
          <a:xfrm>
            <a:off x="8112509" y="2699886"/>
            <a:ext cx="4131195" cy="400110"/>
          </a:xfrm>
          <a:prstGeom prst="rect">
            <a:avLst/>
          </a:prstGeom>
          <a:noFill/>
        </p:spPr>
        <p:txBody>
          <a:bodyPr wrap="square" rtlCol="0">
            <a:spAutoFit/>
          </a:bodyPr>
          <a:lstStyle/>
          <a:p>
            <a:r>
              <a:rPr lang="en-GB" sz="2000" dirty="0">
                <a:solidFill>
                  <a:schemeClr val="accent5">
                    <a:lumMod val="50000"/>
                  </a:schemeClr>
                </a:solidFill>
                <a:latin typeface="Century Gothic"/>
              </a:rPr>
              <a:t>Yes, I </a:t>
            </a:r>
            <a:r>
              <a:rPr lang="es-ES" sz="2000" dirty="0" err="1">
                <a:solidFill>
                  <a:schemeClr val="accent5">
                    <a:lumMod val="50000"/>
                  </a:schemeClr>
                </a:solidFill>
                <a:latin typeface="Century Gothic"/>
              </a:rPr>
              <a:t>prefer</a:t>
            </a:r>
            <a:r>
              <a:rPr lang="es-ES" sz="2000" dirty="0">
                <a:solidFill>
                  <a:schemeClr val="accent5">
                    <a:lumMod val="50000"/>
                  </a:schemeClr>
                </a:solidFill>
                <a:latin typeface="Century Gothic"/>
              </a:rPr>
              <a:t> </a:t>
            </a:r>
            <a:r>
              <a:rPr lang="es-ES" sz="2000" dirty="0" err="1">
                <a:solidFill>
                  <a:schemeClr val="accent5">
                    <a:lumMod val="50000"/>
                  </a:schemeClr>
                </a:solidFill>
                <a:latin typeface="Century Gothic"/>
              </a:rPr>
              <a:t>my</a:t>
            </a:r>
            <a:r>
              <a:rPr lang="es-ES" sz="2000" dirty="0">
                <a:solidFill>
                  <a:schemeClr val="accent5">
                    <a:lumMod val="50000"/>
                  </a:schemeClr>
                </a:solidFill>
                <a:latin typeface="Century Gothic"/>
              </a:rPr>
              <a:t> </a:t>
            </a:r>
            <a:r>
              <a:rPr lang="es-ES" sz="2000" dirty="0" err="1">
                <a:solidFill>
                  <a:schemeClr val="accent5">
                    <a:lumMod val="50000"/>
                  </a:schemeClr>
                </a:solidFill>
                <a:latin typeface="Century Gothic"/>
              </a:rPr>
              <a:t>bike</a:t>
            </a:r>
            <a:r>
              <a:rPr lang="es-ES" sz="2000" dirty="0">
                <a:solidFill>
                  <a:schemeClr val="accent5">
                    <a:lumMod val="50000"/>
                  </a:schemeClr>
                </a:solidFill>
                <a:latin typeface="Century Gothic"/>
              </a:rPr>
              <a:t>.</a:t>
            </a:r>
            <a:endParaRPr lang="x-none" sz="2000" dirty="0">
              <a:solidFill>
                <a:schemeClr val="accent5">
                  <a:lumMod val="50000"/>
                </a:schemeClr>
              </a:solidFill>
              <a:latin typeface="Century Gothic"/>
            </a:endParaRPr>
          </a:p>
        </p:txBody>
      </p:sp>
      <p:sp>
        <p:nvSpPr>
          <p:cNvPr id="69" name="TextBox 23">
            <a:extLst>
              <a:ext uri="{FF2B5EF4-FFF2-40B4-BE49-F238E27FC236}">
                <a16:creationId xmlns:a16="http://schemas.microsoft.com/office/drawing/2014/main" id="{5C44FAF1-238E-A74B-A91E-DFB80E919608}"/>
              </a:ext>
            </a:extLst>
          </p:cNvPr>
          <p:cNvSpPr txBox="1"/>
          <p:nvPr/>
        </p:nvSpPr>
        <p:spPr>
          <a:xfrm>
            <a:off x="5202881" y="3365733"/>
            <a:ext cx="4886483"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3a) ... los </a:t>
            </a:r>
            <a:r>
              <a:rPr lang="en-GB" sz="2000" dirty="0" err="1">
                <a:solidFill>
                  <a:schemeClr val="accent5">
                    <a:lumMod val="50000"/>
                  </a:schemeClr>
                </a:solidFill>
                <a:latin typeface="Century Gothic" panose="020B0502020202020204" pitchFamily="34" charset="0"/>
              </a:rPr>
              <a:t>precios</a:t>
            </a:r>
            <a:r>
              <a:rPr lang="en-GB" sz="2000" dirty="0">
                <a:solidFill>
                  <a:schemeClr val="accent5">
                    <a:lumMod val="50000"/>
                  </a:schemeClr>
                </a:solidFill>
                <a:latin typeface="Century Gothic" panose="020B0502020202020204" pitchFamily="34" charset="0"/>
              </a:rPr>
              <a:t> de los regalos? </a:t>
            </a:r>
            <a:r>
              <a:rPr lang="en-GB" sz="2000" dirty="0">
                <a:solidFill>
                  <a:schemeClr val="accent5">
                    <a:lumMod val="50000"/>
                  </a:schemeClr>
                </a:solidFill>
                <a:latin typeface="Century Gothic" panose="020B0502020202020204" pitchFamily="34" charset="0"/>
                <a:sym typeface="Wingdings" pitchFamily="2" charset="2"/>
              </a:rPr>
              <a:t></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3b) ... </a:t>
            </a:r>
            <a:r>
              <a:rPr lang="en-GB" sz="2000" dirty="0" err="1">
                <a:solidFill>
                  <a:schemeClr val="accent5">
                    <a:lumMod val="50000"/>
                  </a:schemeClr>
                </a:solidFill>
                <a:latin typeface="Century Gothic" panose="020B0502020202020204" pitchFamily="34" charset="0"/>
              </a:rPr>
              <a:t>pagar</a:t>
            </a:r>
            <a:r>
              <a:rPr lang="en-GB" sz="2000" dirty="0">
                <a:solidFill>
                  <a:schemeClr val="accent5">
                    <a:lumMod val="50000"/>
                  </a:schemeClr>
                </a:solidFill>
                <a:latin typeface="Century Gothic" panose="020B0502020202020204" pitchFamily="34" charset="0"/>
              </a:rPr>
              <a:t> los regalos?  </a:t>
            </a:r>
            <a:r>
              <a:rPr lang="en-GB" sz="2000" dirty="0">
                <a:solidFill>
                  <a:schemeClr val="accent5">
                    <a:lumMod val="50000"/>
                  </a:schemeClr>
                </a:solidFill>
                <a:latin typeface="Century Gothic" panose="020B0502020202020204" pitchFamily="34" charset="0"/>
                <a:sym typeface="Wingdings" pitchFamily="2" charset="2"/>
              </a:rPr>
              <a:t> </a:t>
            </a:r>
            <a:endParaRPr lang="en-GB" sz="2000" dirty="0">
              <a:solidFill>
                <a:schemeClr val="accent5">
                  <a:lumMod val="50000"/>
                </a:schemeClr>
              </a:solidFill>
              <a:latin typeface="Century Gothic" panose="020B0502020202020204" pitchFamily="34" charset="0"/>
            </a:endParaRPr>
          </a:p>
        </p:txBody>
      </p:sp>
      <p:sp>
        <p:nvSpPr>
          <p:cNvPr id="70" name="CuadroTexto 91">
            <a:extLst>
              <a:ext uri="{FF2B5EF4-FFF2-40B4-BE49-F238E27FC236}">
                <a16:creationId xmlns:a16="http://schemas.microsoft.com/office/drawing/2014/main" id="{BF51BB4B-9402-9F48-8D8B-48371DE2FCC3}"/>
              </a:ext>
            </a:extLst>
          </p:cNvPr>
          <p:cNvSpPr txBox="1"/>
          <p:nvPr/>
        </p:nvSpPr>
        <p:spPr>
          <a:xfrm>
            <a:off x="8681583" y="3673509"/>
            <a:ext cx="3643777" cy="400110"/>
          </a:xfrm>
          <a:prstGeom prst="rect">
            <a:avLst/>
          </a:prstGeom>
          <a:noFill/>
        </p:spPr>
        <p:txBody>
          <a:bodyPr wrap="square" rtlCol="0">
            <a:spAutoFit/>
          </a:bodyPr>
          <a:lstStyle/>
          <a:p>
            <a:r>
              <a:rPr lang="es-ES" sz="2000" dirty="0">
                <a:solidFill>
                  <a:schemeClr val="accent5">
                    <a:lumMod val="50000"/>
                  </a:schemeClr>
                </a:solidFill>
                <a:latin typeface="Century Gothic"/>
              </a:rPr>
              <a:t>Yes, </a:t>
            </a:r>
            <a:r>
              <a:rPr lang="es-ES" sz="2000" dirty="0" err="1">
                <a:solidFill>
                  <a:schemeClr val="accent5">
                    <a:lumMod val="50000"/>
                  </a:schemeClr>
                </a:solidFill>
                <a:latin typeface="Century Gothic"/>
              </a:rPr>
              <a:t>they</a:t>
            </a:r>
            <a:r>
              <a:rPr lang="es-ES" sz="2000" dirty="0">
                <a:solidFill>
                  <a:schemeClr val="accent5">
                    <a:lumMod val="50000"/>
                  </a:schemeClr>
                </a:solidFill>
                <a:latin typeface="Century Gothic"/>
              </a:rPr>
              <a:t> are </a:t>
            </a:r>
            <a:r>
              <a:rPr lang="es-ES" sz="2000" dirty="0" err="1">
                <a:solidFill>
                  <a:schemeClr val="accent5">
                    <a:lumMod val="50000"/>
                  </a:schemeClr>
                </a:solidFill>
                <a:latin typeface="Century Gothic"/>
              </a:rPr>
              <a:t>expensive</a:t>
            </a:r>
            <a:r>
              <a:rPr lang="es-ES" sz="2000" dirty="0">
                <a:solidFill>
                  <a:schemeClr val="accent5">
                    <a:lumMod val="50000"/>
                  </a:schemeClr>
                </a:solidFill>
                <a:latin typeface="Century Gothic"/>
              </a:rPr>
              <a:t>.</a:t>
            </a:r>
            <a:endParaRPr lang="x-none" sz="2000" dirty="0">
              <a:solidFill>
                <a:schemeClr val="accent5">
                  <a:lumMod val="50000"/>
                </a:schemeClr>
              </a:solidFill>
              <a:latin typeface="Century Gothic"/>
            </a:endParaRPr>
          </a:p>
        </p:txBody>
      </p:sp>
      <p:sp>
        <p:nvSpPr>
          <p:cNvPr id="71" name="CuadroTexto 92">
            <a:extLst>
              <a:ext uri="{FF2B5EF4-FFF2-40B4-BE49-F238E27FC236}">
                <a16:creationId xmlns:a16="http://schemas.microsoft.com/office/drawing/2014/main" id="{8535FAE9-8232-AC47-BE52-B511CEC0CF5B}"/>
              </a:ext>
            </a:extLst>
          </p:cNvPr>
          <p:cNvSpPr txBox="1"/>
          <p:nvPr/>
        </p:nvSpPr>
        <p:spPr>
          <a:xfrm>
            <a:off x="9520953" y="3367795"/>
            <a:ext cx="2701381" cy="400110"/>
          </a:xfrm>
          <a:prstGeom prst="rect">
            <a:avLst/>
          </a:prstGeom>
          <a:noFill/>
        </p:spPr>
        <p:txBody>
          <a:bodyPr wrap="none" rtlCol="0">
            <a:spAutoFit/>
          </a:bodyPr>
          <a:lstStyle/>
          <a:p>
            <a:r>
              <a:rPr lang="x-none" sz="2000" dirty="0">
                <a:solidFill>
                  <a:schemeClr val="accent5">
                    <a:lumMod val="50000"/>
                  </a:schemeClr>
                </a:solidFill>
                <a:latin typeface="Century Gothic"/>
              </a:rPr>
              <a:t>No</a:t>
            </a:r>
            <a:r>
              <a:rPr lang="x-none" sz="2000">
                <a:solidFill>
                  <a:schemeClr val="accent5">
                    <a:lumMod val="50000"/>
                  </a:schemeClr>
                </a:solidFill>
                <a:latin typeface="Century Gothic"/>
              </a:rPr>
              <a:t>, </a:t>
            </a:r>
            <a:r>
              <a:rPr lang="es-ES" sz="2000" dirty="0" err="1">
                <a:solidFill>
                  <a:schemeClr val="accent5">
                    <a:lumMod val="50000"/>
                  </a:schemeClr>
                </a:solidFill>
                <a:latin typeface="Century Gothic"/>
              </a:rPr>
              <a:t>they</a:t>
            </a:r>
            <a:r>
              <a:rPr lang="es-ES" sz="2000" dirty="0">
                <a:solidFill>
                  <a:schemeClr val="accent5">
                    <a:lumMod val="50000"/>
                  </a:schemeClr>
                </a:solidFill>
                <a:latin typeface="Century Gothic"/>
              </a:rPr>
              <a:t> are </a:t>
            </a:r>
            <a:r>
              <a:rPr lang="es-ES" sz="2000" dirty="0" err="1">
                <a:solidFill>
                  <a:schemeClr val="accent5">
                    <a:lumMod val="50000"/>
                  </a:schemeClr>
                </a:solidFill>
                <a:latin typeface="Century Gothic"/>
              </a:rPr>
              <a:t>cheap</a:t>
            </a:r>
            <a:r>
              <a:rPr lang="es-ES" sz="2000" dirty="0">
                <a:solidFill>
                  <a:schemeClr val="accent5">
                    <a:lumMod val="50000"/>
                  </a:schemeClr>
                </a:solidFill>
                <a:latin typeface="Century Gothic"/>
              </a:rPr>
              <a:t>.</a:t>
            </a:r>
            <a:endParaRPr lang="x-none" sz="2000" dirty="0">
              <a:solidFill>
                <a:schemeClr val="accent5">
                  <a:lumMod val="50000"/>
                </a:schemeClr>
              </a:solidFill>
              <a:latin typeface="Century Gothic"/>
            </a:endParaRPr>
          </a:p>
        </p:txBody>
      </p:sp>
      <p:sp>
        <p:nvSpPr>
          <p:cNvPr id="72" name="TextBox 23">
            <a:extLst>
              <a:ext uri="{FF2B5EF4-FFF2-40B4-BE49-F238E27FC236}">
                <a16:creationId xmlns:a16="http://schemas.microsoft.com/office/drawing/2014/main" id="{770694E9-189A-7C47-B683-0F0618F51557}"/>
              </a:ext>
            </a:extLst>
          </p:cNvPr>
          <p:cNvSpPr txBox="1"/>
          <p:nvPr/>
        </p:nvSpPr>
        <p:spPr>
          <a:xfrm>
            <a:off x="5198740" y="4360715"/>
            <a:ext cx="4534793"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4a) ... los </a:t>
            </a:r>
            <a:r>
              <a:rPr lang="en-GB" sz="2000" dirty="0" err="1">
                <a:solidFill>
                  <a:schemeClr val="accent5">
                    <a:lumMod val="50000"/>
                  </a:schemeClr>
                </a:solidFill>
                <a:latin typeface="Century Gothic" panose="020B0502020202020204" pitchFamily="34" charset="0"/>
              </a:rPr>
              <a:t>parques</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4b) ... </a:t>
            </a:r>
            <a:r>
              <a:rPr lang="en-GB" sz="2000" dirty="0" err="1">
                <a:solidFill>
                  <a:schemeClr val="accent5">
                    <a:lumMod val="50000"/>
                  </a:schemeClr>
                </a:solidFill>
                <a:latin typeface="Century Gothic" panose="020B0502020202020204" pitchFamily="34" charset="0"/>
              </a:rPr>
              <a:t>caminar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los </a:t>
            </a:r>
            <a:r>
              <a:rPr lang="en-GB" sz="2000" dirty="0" err="1">
                <a:solidFill>
                  <a:schemeClr val="accent5">
                    <a:lumMod val="50000"/>
                  </a:schemeClr>
                </a:solidFill>
                <a:latin typeface="Century Gothic" panose="020B0502020202020204" pitchFamily="34" charset="0"/>
              </a:rPr>
              <a:t>parques</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 </a:t>
            </a:r>
            <a:endParaRPr lang="en-GB" sz="2000" dirty="0">
              <a:solidFill>
                <a:schemeClr val="accent5">
                  <a:lumMod val="50000"/>
                </a:schemeClr>
              </a:solidFill>
              <a:latin typeface="Century Gothic" panose="020B0502020202020204" pitchFamily="34" charset="0"/>
            </a:endParaRPr>
          </a:p>
        </p:txBody>
      </p:sp>
      <p:sp>
        <p:nvSpPr>
          <p:cNvPr id="73" name="CuadroTexto 94">
            <a:extLst>
              <a:ext uri="{FF2B5EF4-FFF2-40B4-BE49-F238E27FC236}">
                <a16:creationId xmlns:a16="http://schemas.microsoft.com/office/drawing/2014/main" id="{12C6FFC8-794A-9A4D-B7FE-53C4083B6AE3}"/>
              </a:ext>
            </a:extLst>
          </p:cNvPr>
          <p:cNvSpPr txBox="1"/>
          <p:nvPr/>
        </p:nvSpPr>
        <p:spPr>
          <a:xfrm>
            <a:off x="9402259" y="4674461"/>
            <a:ext cx="2720412" cy="400110"/>
          </a:xfrm>
          <a:prstGeom prst="rect">
            <a:avLst/>
          </a:prstGeom>
          <a:noFill/>
        </p:spPr>
        <p:txBody>
          <a:bodyPr wrap="square" rtlCol="0">
            <a:spAutoFit/>
          </a:bodyPr>
          <a:lstStyle/>
          <a:p>
            <a:r>
              <a:rPr lang="en-GB" sz="2000" dirty="0">
                <a:solidFill>
                  <a:schemeClr val="accent5">
                    <a:lumMod val="50000"/>
                  </a:schemeClr>
                </a:solidFill>
                <a:latin typeface="Century Gothic"/>
              </a:rPr>
              <a:t>Yes, with my friends.</a:t>
            </a:r>
            <a:endParaRPr lang="x-none" sz="2000" dirty="0">
              <a:solidFill>
                <a:schemeClr val="accent5">
                  <a:lumMod val="50000"/>
                </a:schemeClr>
              </a:solidFill>
              <a:latin typeface="Century Gothic"/>
            </a:endParaRPr>
          </a:p>
        </p:txBody>
      </p:sp>
      <p:sp>
        <p:nvSpPr>
          <p:cNvPr id="74" name="CuadroTexto 95">
            <a:extLst>
              <a:ext uri="{FF2B5EF4-FFF2-40B4-BE49-F238E27FC236}">
                <a16:creationId xmlns:a16="http://schemas.microsoft.com/office/drawing/2014/main" id="{8908C580-A28F-9D49-940C-E11AB36EE1E8}"/>
              </a:ext>
            </a:extLst>
          </p:cNvPr>
          <p:cNvSpPr txBox="1"/>
          <p:nvPr/>
        </p:nvSpPr>
        <p:spPr>
          <a:xfrm>
            <a:off x="7860999" y="4354745"/>
            <a:ext cx="4188147" cy="400110"/>
          </a:xfrm>
          <a:prstGeom prst="rect">
            <a:avLst/>
          </a:prstGeom>
          <a:noFill/>
        </p:spPr>
        <p:txBody>
          <a:bodyPr wrap="square" rtlCol="0">
            <a:spAutoFit/>
          </a:bodyPr>
          <a:lstStyle/>
          <a:p>
            <a:r>
              <a:rPr lang="es-ES" sz="2000" dirty="0">
                <a:solidFill>
                  <a:schemeClr val="accent5">
                    <a:lumMod val="50000"/>
                  </a:schemeClr>
                </a:solidFill>
                <a:latin typeface="Century Gothic"/>
              </a:rPr>
              <a:t>Yes, in </a:t>
            </a:r>
            <a:r>
              <a:rPr lang="es-ES" sz="2000" dirty="0" err="1">
                <a:solidFill>
                  <a:schemeClr val="accent5">
                    <a:lumMod val="50000"/>
                  </a:schemeClr>
                </a:solidFill>
                <a:latin typeface="Century Gothic"/>
              </a:rPr>
              <a:t>order</a:t>
            </a:r>
            <a:r>
              <a:rPr lang="es-ES" sz="2000" dirty="0">
                <a:solidFill>
                  <a:schemeClr val="accent5">
                    <a:lumMod val="50000"/>
                  </a:schemeClr>
                </a:solidFill>
                <a:latin typeface="Century Gothic"/>
              </a:rPr>
              <a:t> to </a:t>
            </a:r>
            <a:r>
              <a:rPr lang="es-ES" sz="2000" dirty="0" err="1">
                <a:solidFill>
                  <a:schemeClr val="accent5">
                    <a:lumMod val="50000"/>
                  </a:schemeClr>
                </a:solidFill>
                <a:latin typeface="Century Gothic"/>
              </a:rPr>
              <a:t>see</a:t>
            </a:r>
            <a:r>
              <a:rPr lang="es-ES" sz="2000" dirty="0">
                <a:solidFill>
                  <a:schemeClr val="accent5">
                    <a:lumMod val="50000"/>
                  </a:schemeClr>
                </a:solidFill>
                <a:latin typeface="Century Gothic"/>
              </a:rPr>
              <a:t> </a:t>
            </a:r>
            <a:r>
              <a:rPr lang="es-ES" sz="2000" dirty="0" err="1">
                <a:solidFill>
                  <a:schemeClr val="accent5">
                    <a:lumMod val="50000"/>
                  </a:schemeClr>
                </a:solidFill>
                <a:latin typeface="Century Gothic"/>
              </a:rPr>
              <a:t>the</a:t>
            </a:r>
            <a:r>
              <a:rPr lang="es-ES" sz="2000" dirty="0">
                <a:solidFill>
                  <a:schemeClr val="accent5">
                    <a:lumMod val="50000"/>
                  </a:schemeClr>
                </a:solidFill>
                <a:latin typeface="Century Gothic"/>
              </a:rPr>
              <a:t> </a:t>
            </a:r>
            <a:r>
              <a:rPr lang="es-ES" sz="2000" dirty="0" err="1">
                <a:solidFill>
                  <a:schemeClr val="accent5">
                    <a:lumMod val="50000"/>
                  </a:schemeClr>
                </a:solidFill>
                <a:latin typeface="Century Gothic"/>
              </a:rPr>
              <a:t>flowers</a:t>
            </a:r>
            <a:r>
              <a:rPr lang="es-ES" sz="2000" dirty="0">
                <a:solidFill>
                  <a:schemeClr val="accent5">
                    <a:lumMod val="50000"/>
                  </a:schemeClr>
                </a:solidFill>
                <a:latin typeface="Century Gothic"/>
              </a:rPr>
              <a:t>.</a:t>
            </a:r>
            <a:endParaRPr lang="x-none" sz="2000" dirty="0">
              <a:solidFill>
                <a:schemeClr val="accent5">
                  <a:lumMod val="50000"/>
                </a:schemeClr>
              </a:solidFill>
              <a:latin typeface="Century Gothic"/>
            </a:endParaRPr>
          </a:p>
        </p:txBody>
      </p:sp>
      <p:sp>
        <p:nvSpPr>
          <p:cNvPr id="75" name="TextBox 23">
            <a:extLst>
              <a:ext uri="{FF2B5EF4-FFF2-40B4-BE49-F238E27FC236}">
                <a16:creationId xmlns:a16="http://schemas.microsoft.com/office/drawing/2014/main" id="{770694E9-189A-7C47-B683-0F0618F51557}"/>
              </a:ext>
            </a:extLst>
          </p:cNvPr>
          <p:cNvSpPr txBox="1"/>
          <p:nvPr/>
        </p:nvSpPr>
        <p:spPr>
          <a:xfrm>
            <a:off x="5198741" y="5315474"/>
            <a:ext cx="5089328" cy="796821"/>
          </a:xfrm>
          <a:prstGeom prst="rect">
            <a:avLst/>
          </a:prstGeom>
          <a:noFill/>
        </p:spPr>
        <p:txBody>
          <a:bodyPr wrap="square" rtlCol="0">
            <a:spAutoFit/>
          </a:bodyPr>
          <a:lstStyle/>
          <a:p>
            <a:pPr>
              <a:lnSpc>
                <a:spcPct val="120000"/>
              </a:lnSpc>
            </a:pPr>
            <a:r>
              <a:rPr lang="en-GB" sz="2000" dirty="0">
                <a:solidFill>
                  <a:schemeClr val="accent5">
                    <a:lumMod val="50000"/>
                  </a:schemeClr>
                </a:solidFill>
                <a:latin typeface="Century Gothic" panose="020B0502020202020204" pitchFamily="34" charset="0"/>
              </a:rPr>
              <a:t>5a) ... los </a:t>
            </a:r>
            <a:r>
              <a:rPr lang="en-GB" sz="2000" dirty="0" err="1">
                <a:solidFill>
                  <a:schemeClr val="accent5">
                    <a:lumMod val="50000"/>
                  </a:schemeClr>
                </a:solidFill>
                <a:latin typeface="Century Gothic" panose="020B0502020202020204" pitchFamily="34" charset="0"/>
              </a:rPr>
              <a:t>ruidos</a:t>
            </a:r>
            <a:r>
              <a:rPr lang="en-GB" sz="2000" dirty="0">
                <a:solidFill>
                  <a:schemeClr val="accent5">
                    <a:lumMod val="50000"/>
                  </a:schemeClr>
                </a:solidFill>
                <a:latin typeface="Century Gothic" panose="020B0502020202020204" pitchFamily="34" charset="0"/>
              </a:rPr>
              <a:t> por la </a:t>
            </a:r>
            <a:r>
              <a:rPr lang="en-GB" sz="2000" dirty="0" err="1">
                <a:solidFill>
                  <a:schemeClr val="accent5">
                    <a:lumMod val="50000"/>
                  </a:schemeClr>
                </a:solidFill>
                <a:latin typeface="Century Gothic" panose="020B0502020202020204" pitchFamily="34" charset="0"/>
              </a:rPr>
              <a:t>noche</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a:t>
            </a:r>
            <a:r>
              <a:rPr lang="en-GB" sz="2000" dirty="0">
                <a:solidFill>
                  <a:schemeClr val="accent5">
                    <a:lumMod val="50000"/>
                  </a:schemeClr>
                </a:solidFill>
                <a:latin typeface="Century Gothic" panose="020B0502020202020204" pitchFamily="34" charset="0"/>
              </a:rPr>
              <a:t> </a:t>
            </a:r>
          </a:p>
          <a:p>
            <a:pPr>
              <a:lnSpc>
                <a:spcPct val="120000"/>
              </a:lnSpc>
            </a:pPr>
            <a:r>
              <a:rPr lang="en-GB" sz="2000" dirty="0">
                <a:solidFill>
                  <a:schemeClr val="accent5">
                    <a:lumMod val="50000"/>
                  </a:schemeClr>
                </a:solidFill>
                <a:latin typeface="Century Gothic" panose="020B0502020202020204" pitchFamily="34" charset="0"/>
              </a:rPr>
              <a:t>5b)... </a:t>
            </a:r>
            <a:r>
              <a:rPr lang="en-GB" sz="2000" dirty="0" err="1">
                <a:solidFill>
                  <a:schemeClr val="accent5">
                    <a:lumMod val="50000"/>
                  </a:schemeClr>
                </a:solidFill>
                <a:latin typeface="Century Gothic" panose="020B0502020202020204" pitchFamily="34" charset="0"/>
              </a:rPr>
              <a:t>escuchar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ruidos</a:t>
            </a:r>
            <a:r>
              <a:rPr lang="en-GB" sz="2000" dirty="0">
                <a:solidFill>
                  <a:schemeClr val="accent5">
                    <a:lumMod val="50000"/>
                  </a:schemeClr>
                </a:solidFill>
                <a:latin typeface="Century Gothic" panose="020B0502020202020204" pitchFamily="34" charset="0"/>
              </a:rPr>
              <a:t> por la </a:t>
            </a:r>
            <a:r>
              <a:rPr lang="en-GB" sz="2000" dirty="0" err="1">
                <a:solidFill>
                  <a:schemeClr val="accent5">
                    <a:lumMod val="50000"/>
                  </a:schemeClr>
                </a:solidFill>
                <a:latin typeface="Century Gothic" panose="020B0502020202020204" pitchFamily="34" charset="0"/>
              </a:rPr>
              <a:t>noche</a:t>
            </a:r>
            <a:r>
              <a:rPr lang="en-GB" sz="200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sym typeface="Wingdings" pitchFamily="2" charset="2"/>
              </a:rPr>
              <a:t> </a:t>
            </a:r>
            <a:endParaRPr lang="en-GB" sz="2000" dirty="0">
              <a:solidFill>
                <a:schemeClr val="accent5">
                  <a:lumMod val="50000"/>
                </a:schemeClr>
              </a:solidFill>
              <a:latin typeface="Century Gothic" panose="020B0502020202020204" pitchFamily="34" charset="0"/>
            </a:endParaRPr>
          </a:p>
        </p:txBody>
      </p:sp>
      <p:sp>
        <p:nvSpPr>
          <p:cNvPr id="76" name="CuadroTexto 94">
            <a:extLst>
              <a:ext uri="{FF2B5EF4-FFF2-40B4-BE49-F238E27FC236}">
                <a16:creationId xmlns:a16="http://schemas.microsoft.com/office/drawing/2014/main" id="{12C6FFC8-794A-9A4D-B7FE-53C4083B6AE3}"/>
              </a:ext>
            </a:extLst>
          </p:cNvPr>
          <p:cNvSpPr txBox="1"/>
          <p:nvPr/>
        </p:nvSpPr>
        <p:spPr>
          <a:xfrm>
            <a:off x="9257542" y="5351722"/>
            <a:ext cx="3759195" cy="400110"/>
          </a:xfrm>
          <a:prstGeom prst="rect">
            <a:avLst/>
          </a:prstGeom>
          <a:noFill/>
        </p:spPr>
        <p:txBody>
          <a:bodyPr wrap="square" rtlCol="0">
            <a:spAutoFit/>
          </a:bodyPr>
          <a:lstStyle/>
          <a:p>
            <a:r>
              <a:rPr lang="en-GB" sz="2000" dirty="0">
                <a:solidFill>
                  <a:schemeClr val="accent5">
                    <a:lumMod val="50000"/>
                  </a:schemeClr>
                </a:solidFill>
                <a:latin typeface="Century Gothic"/>
              </a:rPr>
              <a:t>No, I enjoy the music.</a:t>
            </a:r>
            <a:endParaRPr lang="x-none" sz="2000" dirty="0">
              <a:solidFill>
                <a:schemeClr val="accent5">
                  <a:lumMod val="50000"/>
                </a:schemeClr>
              </a:solidFill>
              <a:latin typeface="Century Gothic"/>
            </a:endParaRPr>
          </a:p>
        </p:txBody>
      </p:sp>
      <p:sp>
        <p:nvSpPr>
          <p:cNvPr id="77" name="CuadroTexto 95">
            <a:extLst>
              <a:ext uri="{FF2B5EF4-FFF2-40B4-BE49-F238E27FC236}">
                <a16:creationId xmlns:a16="http://schemas.microsoft.com/office/drawing/2014/main" id="{8908C580-A28F-9D49-940C-E11AB36EE1E8}"/>
              </a:ext>
            </a:extLst>
          </p:cNvPr>
          <p:cNvSpPr txBox="1"/>
          <p:nvPr/>
        </p:nvSpPr>
        <p:spPr>
          <a:xfrm>
            <a:off x="9983629" y="5722124"/>
            <a:ext cx="1732122" cy="400110"/>
          </a:xfrm>
          <a:prstGeom prst="rect">
            <a:avLst/>
          </a:prstGeom>
          <a:noFill/>
        </p:spPr>
        <p:txBody>
          <a:bodyPr wrap="square" rtlCol="0">
            <a:spAutoFit/>
          </a:bodyPr>
          <a:lstStyle/>
          <a:p>
            <a:r>
              <a:rPr lang="en-GB" sz="2000" dirty="0">
                <a:solidFill>
                  <a:schemeClr val="accent5">
                    <a:lumMod val="50000"/>
                  </a:schemeClr>
                </a:solidFill>
                <a:latin typeface="Century Gothic"/>
              </a:rPr>
              <a:t>Yes, always.</a:t>
            </a:r>
            <a:endParaRPr lang="x-none" sz="2000" dirty="0">
              <a:solidFill>
                <a:schemeClr val="accent5">
                  <a:lumMod val="50000"/>
                </a:schemeClr>
              </a:solidFill>
              <a:latin typeface="Century Gothic"/>
            </a:endParaRPr>
          </a:p>
        </p:txBody>
      </p:sp>
      <p:sp>
        <p:nvSpPr>
          <p:cNvPr id="78" name="TextBox 21">
            <a:extLst>
              <a:ext uri="{FF2B5EF4-FFF2-40B4-BE49-F238E27FC236}">
                <a16:creationId xmlns:a16="http://schemas.microsoft.com/office/drawing/2014/main" id="{2911F812-219A-9849-9899-C765BD13EA22}"/>
              </a:ext>
            </a:extLst>
          </p:cNvPr>
          <p:cNvSpPr txBox="1"/>
          <p:nvPr/>
        </p:nvSpPr>
        <p:spPr>
          <a:xfrm>
            <a:off x="5185099" y="469257"/>
            <a:ext cx="5861851" cy="1015663"/>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Which question did you hear? </a:t>
            </a:r>
          </a:p>
          <a:p>
            <a:r>
              <a:rPr lang="en-GB" sz="2000" b="1" dirty="0">
                <a:solidFill>
                  <a:schemeClr val="accent5">
                    <a:lumMod val="50000"/>
                  </a:schemeClr>
                </a:solidFill>
                <a:latin typeface="Century Gothic"/>
              </a:rPr>
              <a:t>Was it singular (</a:t>
            </a:r>
            <a:r>
              <a:rPr lang="en-GB" sz="2000" b="1" dirty="0">
                <a:solidFill>
                  <a:srgbClr val="EE6000"/>
                </a:solidFill>
                <a:latin typeface="Century Gothic"/>
              </a:rPr>
              <a:t>-a</a:t>
            </a:r>
            <a:r>
              <a:rPr lang="en-GB" sz="2000" b="1" dirty="0">
                <a:solidFill>
                  <a:schemeClr val="accent5">
                    <a:lumMod val="50000"/>
                  </a:schemeClr>
                </a:solidFill>
                <a:latin typeface="Century Gothic"/>
              </a:rPr>
              <a:t>) or plural (</a:t>
            </a:r>
            <a:r>
              <a:rPr lang="en-GB" sz="2000" b="1" dirty="0">
                <a:solidFill>
                  <a:srgbClr val="EE6000"/>
                </a:solidFill>
                <a:latin typeface="Century Gothic"/>
              </a:rPr>
              <a:t>-an</a:t>
            </a:r>
            <a:r>
              <a:rPr lang="en-GB" sz="2000" b="1" dirty="0">
                <a:solidFill>
                  <a:schemeClr val="accent5">
                    <a:lumMod val="50000"/>
                  </a:schemeClr>
                </a:solidFill>
                <a:latin typeface="Century Gothic"/>
              </a:rPr>
              <a:t>)?</a:t>
            </a:r>
          </a:p>
          <a:p>
            <a:r>
              <a:rPr lang="en-GB" sz="2000" b="1" dirty="0">
                <a:solidFill>
                  <a:schemeClr val="accent5">
                    <a:lumMod val="50000"/>
                  </a:schemeClr>
                </a:solidFill>
                <a:latin typeface="Century Gothic"/>
              </a:rPr>
              <a:t>Give the corresponding answer in Spanish.</a:t>
            </a:r>
            <a:r>
              <a:rPr lang="en-GB" sz="2000" u="sng" dirty="0">
                <a:solidFill>
                  <a:schemeClr val="accent5">
                    <a:lumMod val="50000"/>
                  </a:schemeClr>
                </a:solidFill>
                <a:latin typeface="Century Gothic" panose="020B0502020202020204" pitchFamily="34" charset="0"/>
              </a:rPr>
              <a:t> </a:t>
            </a:r>
          </a:p>
        </p:txBody>
      </p:sp>
    </p:spTree>
    <p:extLst>
      <p:ext uri="{BB962C8B-B14F-4D97-AF65-F5344CB8AC3E}">
        <p14:creationId xmlns:p14="http://schemas.microsoft.com/office/powerpoint/2010/main" val="1538357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7" y="449678"/>
            <a:ext cx="5750377"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42287" y="454447"/>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Ask your partner these questions.</a:t>
            </a:r>
            <a:endParaRPr lang="en-US" sz="2000" dirty="0"/>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30815" y="709172"/>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2" name="Title 1"/>
          <p:cNvSpPr>
            <a:spLocks noGrp="1"/>
          </p:cNvSpPr>
          <p:nvPr>
            <p:ph type="title"/>
          </p:nvPr>
        </p:nvSpPr>
        <p:spPr>
          <a:xfrm>
            <a:off x="11470" y="94815"/>
            <a:ext cx="1637794" cy="390576"/>
          </a:xfrm>
        </p:spPr>
        <p:txBody>
          <a:bodyPr>
            <a:normAutofit/>
          </a:bodyPr>
          <a:lstStyle/>
          <a:p>
            <a:r>
              <a:rPr lang="en-GB" sz="2000" b="1" dirty="0"/>
              <a:t>Persona A</a:t>
            </a:r>
          </a:p>
        </p:txBody>
      </p:sp>
      <p:sp>
        <p:nvSpPr>
          <p:cNvPr id="73" name="Rectangle 2">
            <a:extLst>
              <a:ext uri="{FF2B5EF4-FFF2-40B4-BE49-F238E27FC236}">
                <a16:creationId xmlns:a16="http://schemas.microsoft.com/office/drawing/2014/main" id="{574697B5-94F6-8A45-BF21-F180E2460780}"/>
              </a:ext>
            </a:extLst>
          </p:cNvPr>
          <p:cNvSpPr/>
          <p:nvPr/>
        </p:nvSpPr>
        <p:spPr>
          <a:xfrm>
            <a:off x="6029662" y="449678"/>
            <a:ext cx="5962201"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82" name="Title 2">
            <a:extLst>
              <a:ext uri="{FF2B5EF4-FFF2-40B4-BE49-F238E27FC236}">
                <a16:creationId xmlns:a16="http://schemas.microsoft.com/office/drawing/2014/main" id="{2E916929-990F-7F44-8E90-6C2F9A2BE70F}"/>
              </a:ext>
            </a:extLst>
          </p:cNvPr>
          <p:cNvSpPr txBox="1">
            <a:spLocks/>
          </p:cNvSpPr>
          <p:nvPr/>
        </p:nvSpPr>
        <p:spPr>
          <a:xfrm>
            <a:off x="6017174" y="451175"/>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Ask your partner these questions.</a:t>
            </a:r>
            <a:endParaRPr lang="en-US" sz="2000" dirty="0"/>
          </a:p>
        </p:txBody>
      </p:sp>
      <p:sp>
        <p:nvSpPr>
          <p:cNvPr id="83" name="Title 2">
            <a:extLst>
              <a:ext uri="{FF2B5EF4-FFF2-40B4-BE49-F238E27FC236}">
                <a16:creationId xmlns:a16="http://schemas.microsoft.com/office/drawing/2014/main" id="{A6DCB872-8CC4-A943-B035-7C944DE75F8C}"/>
              </a:ext>
            </a:extLst>
          </p:cNvPr>
          <p:cNvSpPr txBox="1">
            <a:spLocks/>
          </p:cNvSpPr>
          <p:nvPr/>
        </p:nvSpPr>
        <p:spPr>
          <a:xfrm>
            <a:off x="6005702" y="705900"/>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86" name="Title 1"/>
          <p:cNvSpPr txBox="1">
            <a:spLocks/>
          </p:cNvSpPr>
          <p:nvPr/>
        </p:nvSpPr>
        <p:spPr>
          <a:xfrm>
            <a:off x="5964916" y="-5982"/>
            <a:ext cx="1699825" cy="534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rgbClr val="4472C4">
                    <a:lumMod val="50000"/>
                  </a:srgbClr>
                </a:solidFill>
              </a:rPr>
              <a:t>Persona B</a:t>
            </a:r>
          </a:p>
        </p:txBody>
      </p:sp>
      <p:sp>
        <p:nvSpPr>
          <p:cNvPr id="97" name="CuadroTexto 2">
            <a:extLst>
              <a:ext uri="{FF2B5EF4-FFF2-40B4-BE49-F238E27FC236}">
                <a16:creationId xmlns:a16="http://schemas.microsoft.com/office/drawing/2014/main" id="{3452455F-4ECC-0C44-A04E-E465282A56A5}"/>
              </a:ext>
            </a:extLst>
          </p:cNvPr>
          <p:cNvSpPr txBox="1"/>
          <p:nvPr/>
        </p:nvSpPr>
        <p:spPr>
          <a:xfrm>
            <a:off x="356873" y="1548126"/>
            <a:ext cx="5608538" cy="400110"/>
          </a:xfrm>
          <a:prstGeom prst="rect">
            <a:avLst/>
          </a:prstGeom>
          <a:noFill/>
        </p:spPr>
        <p:txBody>
          <a:bodyPr wrap="square" rtlCol="0">
            <a:spAutoFit/>
          </a:bodyPr>
          <a:lstStyle/>
          <a:p>
            <a:r>
              <a:rPr lang="en-GB" sz="2000" i="1" dirty="0">
                <a:solidFill>
                  <a:srgbClr val="4472C4">
                    <a:lumMod val="50000"/>
                  </a:srgbClr>
                </a:solidFill>
                <a:latin typeface="Century Gothic"/>
              </a:rPr>
              <a:t>Yes</a:t>
            </a:r>
            <a:r>
              <a:rPr lang="en-GB" sz="2000" i="1">
                <a:solidFill>
                  <a:srgbClr val="4472C4">
                    <a:lumMod val="50000"/>
                  </a:srgbClr>
                </a:solidFill>
                <a:latin typeface="Century Gothic"/>
              </a:rPr>
              <a:t>, it’s great</a:t>
            </a:r>
            <a:r>
              <a:rPr lang="en-GB" sz="2000" i="1" dirty="0">
                <a:solidFill>
                  <a:srgbClr val="4472C4">
                    <a:lumMod val="50000"/>
                  </a:srgbClr>
                </a:solidFill>
                <a:latin typeface="Century Gothic"/>
              </a:rPr>
              <a:t>.</a:t>
            </a:r>
            <a:endParaRPr lang="x-none" sz="2000" i="1" dirty="0">
              <a:solidFill>
                <a:srgbClr val="4472C4">
                  <a:lumMod val="50000"/>
                </a:srgbClr>
              </a:solidFill>
              <a:latin typeface="Century Gothic"/>
            </a:endParaRPr>
          </a:p>
        </p:txBody>
      </p:sp>
      <p:sp>
        <p:nvSpPr>
          <p:cNvPr id="98" name="CuadroTexto 29">
            <a:extLst>
              <a:ext uri="{FF2B5EF4-FFF2-40B4-BE49-F238E27FC236}">
                <a16:creationId xmlns:a16="http://schemas.microsoft.com/office/drawing/2014/main" id="{805D030A-492A-CC41-B6CF-9E65A9181B33}"/>
              </a:ext>
            </a:extLst>
          </p:cNvPr>
          <p:cNvSpPr txBox="1"/>
          <p:nvPr/>
        </p:nvSpPr>
        <p:spPr>
          <a:xfrm>
            <a:off x="356873" y="2583633"/>
            <a:ext cx="2725426" cy="400110"/>
          </a:xfrm>
          <a:prstGeom prst="rect">
            <a:avLst/>
          </a:prstGeom>
          <a:noFill/>
        </p:spPr>
        <p:txBody>
          <a:bodyPr wrap="none" rtlCol="0">
            <a:spAutoFit/>
          </a:bodyPr>
          <a:lstStyle/>
          <a:p>
            <a:r>
              <a:rPr lang="es-ES" sz="2000" i="1" dirty="0">
                <a:solidFill>
                  <a:srgbClr val="4472C4">
                    <a:lumMod val="50000"/>
                  </a:srgbClr>
                </a:solidFill>
                <a:latin typeface="Century Gothic"/>
              </a:rPr>
              <a:t>Yes, I </a:t>
            </a:r>
            <a:r>
              <a:rPr lang="es-ES" sz="2000" i="1" dirty="0" err="1">
                <a:solidFill>
                  <a:srgbClr val="4472C4">
                    <a:lumMod val="50000"/>
                  </a:srgbClr>
                </a:solidFill>
                <a:latin typeface="Century Gothic"/>
              </a:rPr>
              <a:t>prefer</a:t>
            </a:r>
            <a:r>
              <a:rPr lang="es-ES" sz="2000" i="1" dirty="0">
                <a:solidFill>
                  <a:srgbClr val="4472C4">
                    <a:lumMod val="50000"/>
                  </a:srgbClr>
                </a:solidFill>
                <a:latin typeface="Century Gothic"/>
              </a:rPr>
              <a:t> </a:t>
            </a:r>
            <a:r>
              <a:rPr lang="es-ES" sz="2000" i="1" dirty="0" err="1">
                <a:solidFill>
                  <a:srgbClr val="4472C4">
                    <a:lumMod val="50000"/>
                  </a:srgbClr>
                </a:solidFill>
                <a:latin typeface="Century Gothic"/>
              </a:rPr>
              <a:t>my</a:t>
            </a:r>
            <a:r>
              <a:rPr lang="es-ES" sz="2000" i="1" dirty="0">
                <a:solidFill>
                  <a:srgbClr val="4472C4">
                    <a:lumMod val="50000"/>
                  </a:srgbClr>
                </a:solidFill>
                <a:latin typeface="Century Gothic"/>
              </a:rPr>
              <a:t> </a:t>
            </a:r>
            <a:r>
              <a:rPr lang="es-ES" sz="2000" i="1" dirty="0" err="1">
                <a:solidFill>
                  <a:srgbClr val="4472C4">
                    <a:lumMod val="50000"/>
                  </a:srgbClr>
                </a:solidFill>
                <a:latin typeface="Century Gothic"/>
              </a:rPr>
              <a:t>bike</a:t>
            </a:r>
            <a:r>
              <a:rPr lang="es-ES" sz="2000" i="1" dirty="0">
                <a:solidFill>
                  <a:srgbClr val="4472C4">
                    <a:lumMod val="50000"/>
                  </a:srgbClr>
                </a:solidFill>
                <a:latin typeface="Century Gothic"/>
              </a:rPr>
              <a:t>.</a:t>
            </a:r>
            <a:endParaRPr lang="x-none" sz="2000" i="1" dirty="0">
              <a:solidFill>
                <a:srgbClr val="4472C4">
                  <a:lumMod val="50000"/>
                </a:srgbClr>
              </a:solidFill>
              <a:latin typeface="Century Gothic"/>
            </a:endParaRPr>
          </a:p>
        </p:txBody>
      </p:sp>
      <p:sp>
        <p:nvSpPr>
          <p:cNvPr id="99" name="CuadroTexto 30">
            <a:extLst>
              <a:ext uri="{FF2B5EF4-FFF2-40B4-BE49-F238E27FC236}">
                <a16:creationId xmlns:a16="http://schemas.microsoft.com/office/drawing/2014/main" id="{A549369A-BEA4-1C41-87B9-E78AA5CD858C}"/>
              </a:ext>
            </a:extLst>
          </p:cNvPr>
          <p:cNvSpPr txBox="1"/>
          <p:nvPr/>
        </p:nvSpPr>
        <p:spPr>
          <a:xfrm>
            <a:off x="337534" y="3619140"/>
            <a:ext cx="2701381" cy="400110"/>
          </a:xfrm>
          <a:prstGeom prst="rect">
            <a:avLst/>
          </a:prstGeom>
          <a:noFill/>
        </p:spPr>
        <p:txBody>
          <a:bodyPr wrap="none" rtlCol="0">
            <a:spAutoFit/>
          </a:bodyPr>
          <a:lstStyle/>
          <a:p>
            <a:r>
              <a:rPr lang="es-ES" sz="2000" i="1" dirty="0">
                <a:solidFill>
                  <a:srgbClr val="4472C4">
                    <a:lumMod val="50000"/>
                  </a:srgbClr>
                </a:solidFill>
                <a:latin typeface="Century Gothic"/>
              </a:rPr>
              <a:t>No, </a:t>
            </a:r>
            <a:r>
              <a:rPr lang="es-ES" sz="2000" i="1" dirty="0" err="1">
                <a:solidFill>
                  <a:srgbClr val="4472C4">
                    <a:lumMod val="50000"/>
                  </a:srgbClr>
                </a:solidFill>
                <a:latin typeface="Century Gothic"/>
              </a:rPr>
              <a:t>they</a:t>
            </a:r>
            <a:r>
              <a:rPr lang="es-ES" sz="2000" i="1" dirty="0">
                <a:solidFill>
                  <a:srgbClr val="4472C4">
                    <a:lumMod val="50000"/>
                  </a:srgbClr>
                </a:solidFill>
                <a:latin typeface="Century Gothic"/>
              </a:rPr>
              <a:t> are </a:t>
            </a:r>
            <a:r>
              <a:rPr lang="es-ES" sz="2000" i="1" dirty="0" err="1">
                <a:solidFill>
                  <a:srgbClr val="4472C4">
                    <a:lumMod val="50000"/>
                  </a:srgbClr>
                </a:solidFill>
                <a:latin typeface="Century Gothic"/>
              </a:rPr>
              <a:t>cheap</a:t>
            </a:r>
            <a:r>
              <a:rPr lang="es-ES" sz="2000" i="1" dirty="0">
                <a:solidFill>
                  <a:srgbClr val="4472C4">
                    <a:lumMod val="50000"/>
                  </a:srgbClr>
                </a:solidFill>
                <a:latin typeface="Century Gothic"/>
              </a:rPr>
              <a:t>.</a:t>
            </a:r>
            <a:endParaRPr lang="x-none" sz="2000" i="1" dirty="0">
              <a:solidFill>
                <a:srgbClr val="4472C4">
                  <a:lumMod val="50000"/>
                </a:srgbClr>
              </a:solidFill>
              <a:latin typeface="Century Gothic"/>
            </a:endParaRPr>
          </a:p>
        </p:txBody>
      </p:sp>
      <p:sp>
        <p:nvSpPr>
          <p:cNvPr id="100" name="CuadroTexto 31">
            <a:extLst>
              <a:ext uri="{FF2B5EF4-FFF2-40B4-BE49-F238E27FC236}">
                <a16:creationId xmlns:a16="http://schemas.microsoft.com/office/drawing/2014/main" id="{91BE733A-5F05-834D-ADD1-75D367B7EC3F}"/>
              </a:ext>
            </a:extLst>
          </p:cNvPr>
          <p:cNvSpPr txBox="1"/>
          <p:nvPr/>
        </p:nvSpPr>
        <p:spPr>
          <a:xfrm>
            <a:off x="356873" y="4654647"/>
            <a:ext cx="2650084" cy="400110"/>
          </a:xfrm>
          <a:prstGeom prst="rect">
            <a:avLst/>
          </a:prstGeom>
          <a:noFill/>
        </p:spPr>
        <p:txBody>
          <a:bodyPr wrap="none" rtlCol="0">
            <a:spAutoFit/>
          </a:bodyPr>
          <a:lstStyle/>
          <a:p>
            <a:r>
              <a:rPr lang="es-ES" sz="2000" i="1" dirty="0">
                <a:solidFill>
                  <a:srgbClr val="4472C4">
                    <a:lumMod val="50000"/>
                  </a:srgbClr>
                </a:solidFill>
                <a:latin typeface="Century Gothic"/>
              </a:rPr>
              <a:t>Yes, </a:t>
            </a:r>
            <a:r>
              <a:rPr lang="es-ES" sz="2000" i="1" dirty="0" err="1">
                <a:solidFill>
                  <a:srgbClr val="4472C4">
                    <a:lumMod val="50000"/>
                  </a:srgbClr>
                </a:solidFill>
                <a:latin typeface="Century Gothic"/>
              </a:rPr>
              <a:t>with</a:t>
            </a:r>
            <a:r>
              <a:rPr lang="es-ES" sz="2000" i="1" dirty="0">
                <a:solidFill>
                  <a:srgbClr val="4472C4">
                    <a:lumMod val="50000"/>
                  </a:srgbClr>
                </a:solidFill>
                <a:latin typeface="Century Gothic"/>
              </a:rPr>
              <a:t> </a:t>
            </a:r>
            <a:r>
              <a:rPr lang="es-ES" sz="2000" i="1" dirty="0" err="1">
                <a:solidFill>
                  <a:srgbClr val="4472C4">
                    <a:lumMod val="50000"/>
                  </a:srgbClr>
                </a:solidFill>
                <a:latin typeface="Century Gothic"/>
              </a:rPr>
              <a:t>my</a:t>
            </a:r>
            <a:r>
              <a:rPr lang="es-ES" sz="2000" i="1" dirty="0">
                <a:solidFill>
                  <a:srgbClr val="4472C4">
                    <a:lumMod val="50000"/>
                  </a:srgbClr>
                </a:solidFill>
                <a:latin typeface="Century Gothic"/>
              </a:rPr>
              <a:t> </a:t>
            </a:r>
            <a:r>
              <a:rPr lang="es-ES" sz="2000" i="1" dirty="0" err="1">
                <a:solidFill>
                  <a:srgbClr val="4472C4">
                    <a:lumMod val="50000"/>
                  </a:srgbClr>
                </a:solidFill>
                <a:latin typeface="Century Gothic"/>
              </a:rPr>
              <a:t>friends</a:t>
            </a:r>
            <a:r>
              <a:rPr lang="es-ES" sz="2000" i="1" dirty="0">
                <a:solidFill>
                  <a:srgbClr val="4472C4">
                    <a:lumMod val="50000"/>
                  </a:srgbClr>
                </a:solidFill>
                <a:latin typeface="Century Gothic"/>
              </a:rPr>
              <a:t>.</a:t>
            </a:r>
            <a:endParaRPr lang="x-none" sz="2000" i="1" dirty="0">
              <a:solidFill>
                <a:srgbClr val="4472C4">
                  <a:lumMod val="50000"/>
                </a:srgbClr>
              </a:solidFill>
              <a:latin typeface="Century Gothic"/>
            </a:endParaRPr>
          </a:p>
        </p:txBody>
      </p:sp>
      <p:sp>
        <p:nvSpPr>
          <p:cNvPr id="101" name="CuadroTexto 31">
            <a:extLst>
              <a:ext uri="{FF2B5EF4-FFF2-40B4-BE49-F238E27FC236}">
                <a16:creationId xmlns:a16="http://schemas.microsoft.com/office/drawing/2014/main" id="{91BE733A-5F05-834D-ADD1-75D367B7EC3F}"/>
              </a:ext>
            </a:extLst>
          </p:cNvPr>
          <p:cNvSpPr txBox="1"/>
          <p:nvPr/>
        </p:nvSpPr>
        <p:spPr>
          <a:xfrm>
            <a:off x="379423" y="5690156"/>
            <a:ext cx="1665841" cy="400110"/>
          </a:xfrm>
          <a:prstGeom prst="rect">
            <a:avLst/>
          </a:prstGeom>
          <a:noFill/>
        </p:spPr>
        <p:txBody>
          <a:bodyPr wrap="none" rtlCol="0">
            <a:spAutoFit/>
          </a:bodyPr>
          <a:lstStyle/>
          <a:p>
            <a:r>
              <a:rPr lang="es-ES" sz="2000" i="1" dirty="0">
                <a:solidFill>
                  <a:srgbClr val="4472C4">
                    <a:lumMod val="50000"/>
                  </a:srgbClr>
                </a:solidFill>
                <a:latin typeface="Century Gothic"/>
              </a:rPr>
              <a:t>Yes, </a:t>
            </a:r>
            <a:r>
              <a:rPr lang="es-ES" sz="2000" i="1" dirty="0" err="1">
                <a:solidFill>
                  <a:srgbClr val="4472C4">
                    <a:lumMod val="50000"/>
                  </a:srgbClr>
                </a:solidFill>
                <a:latin typeface="Century Gothic"/>
              </a:rPr>
              <a:t>always</a:t>
            </a:r>
            <a:r>
              <a:rPr lang="es-ES" sz="2000" i="1" dirty="0">
                <a:solidFill>
                  <a:srgbClr val="4472C4">
                    <a:lumMod val="50000"/>
                  </a:srgbClr>
                </a:solidFill>
                <a:latin typeface="Century Gothic"/>
              </a:rPr>
              <a:t>.</a:t>
            </a:r>
            <a:endParaRPr lang="x-none" sz="2000" i="1" dirty="0">
              <a:solidFill>
                <a:srgbClr val="4472C4">
                  <a:lumMod val="50000"/>
                </a:srgbClr>
              </a:solidFill>
              <a:latin typeface="Century Gothic"/>
            </a:endParaRPr>
          </a:p>
        </p:txBody>
      </p:sp>
      <p:sp>
        <p:nvSpPr>
          <p:cNvPr id="102" name="CuadroTexto 43">
            <a:extLst>
              <a:ext uri="{FF2B5EF4-FFF2-40B4-BE49-F238E27FC236}">
                <a16:creationId xmlns:a16="http://schemas.microsoft.com/office/drawing/2014/main" id="{4EF05E95-FE67-F74F-B545-E6F46EC37747}"/>
              </a:ext>
            </a:extLst>
          </p:cNvPr>
          <p:cNvSpPr txBox="1"/>
          <p:nvPr/>
        </p:nvSpPr>
        <p:spPr>
          <a:xfrm>
            <a:off x="6387162" y="1543114"/>
            <a:ext cx="2924198" cy="400110"/>
          </a:xfrm>
          <a:prstGeom prst="rect">
            <a:avLst/>
          </a:prstGeom>
          <a:noFill/>
        </p:spPr>
        <p:txBody>
          <a:bodyPr wrap="none" rtlCol="0">
            <a:spAutoFit/>
          </a:bodyPr>
          <a:lstStyle/>
          <a:p>
            <a:r>
              <a:rPr lang="x-none" sz="2000" i="1" dirty="0">
                <a:solidFill>
                  <a:srgbClr val="4472C4">
                    <a:lumMod val="50000"/>
                  </a:srgbClr>
                </a:solidFill>
                <a:latin typeface="Century Gothic"/>
              </a:rPr>
              <a:t>Yes</a:t>
            </a:r>
            <a:r>
              <a:rPr lang="x-none" sz="2000" i="1">
                <a:solidFill>
                  <a:srgbClr val="4472C4">
                    <a:lumMod val="50000"/>
                  </a:srgbClr>
                </a:solidFill>
                <a:latin typeface="Century Gothic"/>
              </a:rPr>
              <a:t>, </a:t>
            </a:r>
            <a:r>
              <a:rPr lang="es-ES" sz="2000" i="1" dirty="0" err="1">
                <a:solidFill>
                  <a:srgbClr val="4472C4">
                    <a:lumMod val="50000"/>
                  </a:srgbClr>
                </a:solidFill>
                <a:latin typeface="Century Gothic"/>
              </a:rPr>
              <a:t>museums</a:t>
            </a:r>
            <a:r>
              <a:rPr lang="es-ES" sz="2000" i="1" dirty="0">
                <a:solidFill>
                  <a:srgbClr val="4472C4">
                    <a:lumMod val="50000"/>
                  </a:srgbClr>
                </a:solidFill>
                <a:latin typeface="Century Gothic"/>
              </a:rPr>
              <a:t> </a:t>
            </a:r>
            <a:r>
              <a:rPr lang="es-ES" sz="2000" i="1">
                <a:solidFill>
                  <a:srgbClr val="4472C4">
                    <a:lumMod val="50000"/>
                  </a:srgbClr>
                </a:solidFill>
                <a:latin typeface="Century Gothic"/>
              </a:rPr>
              <a:t>are fun.</a:t>
            </a:r>
            <a:endParaRPr lang="x-none" sz="2000" i="1" dirty="0">
              <a:solidFill>
                <a:srgbClr val="4472C4">
                  <a:lumMod val="50000"/>
                </a:srgbClr>
              </a:solidFill>
              <a:latin typeface="Century Gothic"/>
            </a:endParaRPr>
          </a:p>
        </p:txBody>
      </p:sp>
      <p:sp>
        <p:nvSpPr>
          <p:cNvPr id="103" name="CuadroTexto 47">
            <a:extLst>
              <a:ext uri="{FF2B5EF4-FFF2-40B4-BE49-F238E27FC236}">
                <a16:creationId xmlns:a16="http://schemas.microsoft.com/office/drawing/2014/main" id="{E0AE038C-F8CC-2249-ADB9-CCE97B992279}"/>
              </a:ext>
            </a:extLst>
          </p:cNvPr>
          <p:cNvSpPr txBox="1"/>
          <p:nvPr/>
        </p:nvSpPr>
        <p:spPr>
          <a:xfrm>
            <a:off x="6387162" y="2581029"/>
            <a:ext cx="3760966" cy="400110"/>
          </a:xfrm>
          <a:prstGeom prst="rect">
            <a:avLst/>
          </a:prstGeom>
          <a:noFill/>
        </p:spPr>
        <p:txBody>
          <a:bodyPr wrap="none" rtlCol="0">
            <a:spAutoFit/>
          </a:bodyPr>
          <a:lstStyle/>
          <a:p>
            <a:r>
              <a:rPr lang="es-ES" sz="2000" i="1" dirty="0">
                <a:solidFill>
                  <a:srgbClr val="4472C4">
                    <a:lumMod val="50000"/>
                  </a:srgbClr>
                </a:solidFill>
                <a:latin typeface="Century Gothic"/>
              </a:rPr>
              <a:t>Yes, </a:t>
            </a:r>
            <a:r>
              <a:rPr lang="es-ES" sz="2000" i="1" dirty="0" err="1">
                <a:solidFill>
                  <a:srgbClr val="4472C4">
                    <a:lumMod val="50000"/>
                  </a:srgbClr>
                </a:solidFill>
                <a:latin typeface="Century Gothic"/>
              </a:rPr>
              <a:t>but</a:t>
            </a:r>
            <a:r>
              <a:rPr lang="es-ES" sz="2000" i="1" dirty="0">
                <a:solidFill>
                  <a:srgbClr val="4472C4">
                    <a:lumMod val="50000"/>
                  </a:srgbClr>
                </a:solidFill>
                <a:latin typeface="Century Gothic"/>
              </a:rPr>
              <a:t> I </a:t>
            </a:r>
            <a:r>
              <a:rPr lang="es-ES" sz="2000" i="1" dirty="0" err="1">
                <a:solidFill>
                  <a:srgbClr val="4472C4">
                    <a:lumMod val="50000"/>
                  </a:srgbClr>
                </a:solidFill>
                <a:latin typeface="Century Gothic"/>
              </a:rPr>
              <a:t>don’t</a:t>
            </a:r>
            <a:r>
              <a:rPr lang="es-ES" sz="2000" i="1" dirty="0">
                <a:solidFill>
                  <a:srgbClr val="4472C4">
                    <a:lumMod val="50000"/>
                  </a:srgbClr>
                </a:solidFill>
                <a:latin typeface="Century Gothic"/>
              </a:rPr>
              <a:t> </a:t>
            </a:r>
            <a:r>
              <a:rPr lang="es-ES" sz="2000" i="1" dirty="0" err="1">
                <a:solidFill>
                  <a:srgbClr val="4472C4">
                    <a:lumMod val="50000"/>
                  </a:srgbClr>
                </a:solidFill>
                <a:latin typeface="Century Gothic"/>
              </a:rPr>
              <a:t>have</a:t>
            </a:r>
            <a:r>
              <a:rPr lang="es-ES" sz="2000" i="1" dirty="0">
                <a:solidFill>
                  <a:srgbClr val="4472C4">
                    <a:lumMod val="50000"/>
                  </a:srgbClr>
                </a:solidFill>
                <a:latin typeface="Century Gothic"/>
              </a:rPr>
              <a:t> </a:t>
            </a:r>
            <a:r>
              <a:rPr lang="es-ES" sz="2000" i="1" dirty="0" err="1">
                <a:solidFill>
                  <a:srgbClr val="4472C4">
                    <a:lumMod val="50000"/>
                  </a:srgbClr>
                </a:solidFill>
                <a:latin typeface="Century Gothic"/>
              </a:rPr>
              <a:t>money</a:t>
            </a:r>
            <a:r>
              <a:rPr lang="es-ES" sz="2000" i="1" dirty="0">
                <a:solidFill>
                  <a:srgbClr val="4472C4">
                    <a:lumMod val="50000"/>
                  </a:srgbClr>
                </a:solidFill>
                <a:latin typeface="Century Gothic"/>
              </a:rPr>
              <a:t>.</a:t>
            </a:r>
            <a:endParaRPr lang="x-none" sz="2000" i="1" dirty="0">
              <a:solidFill>
                <a:srgbClr val="4472C4">
                  <a:lumMod val="50000"/>
                </a:srgbClr>
              </a:solidFill>
              <a:latin typeface="Century Gothic"/>
            </a:endParaRPr>
          </a:p>
        </p:txBody>
      </p:sp>
      <p:sp>
        <p:nvSpPr>
          <p:cNvPr id="104" name="CuadroTexto 48">
            <a:extLst>
              <a:ext uri="{FF2B5EF4-FFF2-40B4-BE49-F238E27FC236}">
                <a16:creationId xmlns:a16="http://schemas.microsoft.com/office/drawing/2014/main" id="{809B3233-071A-534A-8605-7CF3A4A32A56}"/>
              </a:ext>
            </a:extLst>
          </p:cNvPr>
          <p:cNvSpPr txBox="1"/>
          <p:nvPr/>
        </p:nvSpPr>
        <p:spPr>
          <a:xfrm>
            <a:off x="6387162" y="3618944"/>
            <a:ext cx="2406428" cy="400110"/>
          </a:xfrm>
          <a:prstGeom prst="rect">
            <a:avLst/>
          </a:prstGeom>
          <a:noFill/>
        </p:spPr>
        <p:txBody>
          <a:bodyPr wrap="none" rtlCol="0">
            <a:spAutoFit/>
          </a:bodyPr>
          <a:lstStyle/>
          <a:p>
            <a:r>
              <a:rPr lang="es-ES" sz="2000" i="1" dirty="0">
                <a:solidFill>
                  <a:srgbClr val="4472C4">
                    <a:lumMod val="50000"/>
                  </a:srgbClr>
                </a:solidFill>
                <a:latin typeface="Century Gothic"/>
              </a:rPr>
              <a:t>Yes, </a:t>
            </a:r>
            <a:r>
              <a:rPr lang="es-ES" sz="2000" i="1" dirty="0" err="1">
                <a:solidFill>
                  <a:srgbClr val="4472C4">
                    <a:lumMod val="50000"/>
                  </a:srgbClr>
                </a:solidFill>
                <a:latin typeface="Century Gothic"/>
              </a:rPr>
              <a:t>when</a:t>
            </a:r>
            <a:r>
              <a:rPr lang="es-ES" sz="2000" i="1" dirty="0">
                <a:solidFill>
                  <a:srgbClr val="4472C4">
                    <a:lumMod val="50000"/>
                  </a:srgbClr>
                </a:solidFill>
                <a:latin typeface="Century Gothic"/>
              </a:rPr>
              <a:t> I </a:t>
            </a:r>
            <a:r>
              <a:rPr lang="es-ES" sz="2000" i="1" dirty="0" err="1">
                <a:solidFill>
                  <a:srgbClr val="4472C4">
                    <a:lumMod val="50000"/>
                  </a:srgbClr>
                </a:solidFill>
                <a:latin typeface="Century Gothic"/>
              </a:rPr>
              <a:t>travel</a:t>
            </a:r>
            <a:r>
              <a:rPr lang="es-ES" sz="2000" i="1" dirty="0">
                <a:solidFill>
                  <a:srgbClr val="4472C4">
                    <a:lumMod val="50000"/>
                  </a:srgbClr>
                </a:solidFill>
                <a:latin typeface="Century Gothic"/>
              </a:rPr>
              <a:t>.</a:t>
            </a:r>
            <a:endParaRPr lang="x-none" sz="2000" i="1" dirty="0">
              <a:solidFill>
                <a:srgbClr val="4472C4">
                  <a:lumMod val="50000"/>
                </a:srgbClr>
              </a:solidFill>
              <a:latin typeface="Century Gothic"/>
            </a:endParaRPr>
          </a:p>
        </p:txBody>
      </p:sp>
      <p:sp>
        <p:nvSpPr>
          <p:cNvPr id="105" name="CuadroTexto 49">
            <a:extLst>
              <a:ext uri="{FF2B5EF4-FFF2-40B4-BE49-F238E27FC236}">
                <a16:creationId xmlns:a16="http://schemas.microsoft.com/office/drawing/2014/main" id="{614C5A7B-EF4E-1C4E-9B00-61C3981C0BF8}"/>
              </a:ext>
            </a:extLst>
          </p:cNvPr>
          <p:cNvSpPr txBox="1"/>
          <p:nvPr/>
        </p:nvSpPr>
        <p:spPr>
          <a:xfrm>
            <a:off x="6387162" y="4656859"/>
            <a:ext cx="4059125" cy="400110"/>
          </a:xfrm>
          <a:prstGeom prst="rect">
            <a:avLst/>
          </a:prstGeom>
          <a:noFill/>
        </p:spPr>
        <p:txBody>
          <a:bodyPr wrap="none" rtlCol="0">
            <a:spAutoFit/>
          </a:bodyPr>
          <a:lstStyle/>
          <a:p>
            <a:r>
              <a:rPr lang="en-GB" sz="2000" i="1" dirty="0">
                <a:solidFill>
                  <a:srgbClr val="4472C4">
                    <a:lumMod val="50000"/>
                  </a:srgbClr>
                </a:solidFill>
                <a:latin typeface="Century Gothic"/>
              </a:rPr>
              <a:t>No</a:t>
            </a:r>
            <a:r>
              <a:rPr lang="en-GB" sz="2000" i="1">
                <a:solidFill>
                  <a:srgbClr val="4472C4">
                    <a:lumMod val="50000"/>
                  </a:srgbClr>
                </a:solidFill>
                <a:latin typeface="Century Gothic"/>
              </a:rPr>
              <a:t>, but the matches are good.</a:t>
            </a:r>
            <a:endParaRPr lang="x-none" sz="2000" i="1" dirty="0">
              <a:solidFill>
                <a:srgbClr val="4472C4">
                  <a:lumMod val="50000"/>
                </a:srgbClr>
              </a:solidFill>
              <a:latin typeface="Century Gothic"/>
            </a:endParaRPr>
          </a:p>
        </p:txBody>
      </p:sp>
      <p:sp>
        <p:nvSpPr>
          <p:cNvPr id="106" name="CuadroTexto 49">
            <a:extLst>
              <a:ext uri="{FF2B5EF4-FFF2-40B4-BE49-F238E27FC236}">
                <a16:creationId xmlns:a16="http://schemas.microsoft.com/office/drawing/2014/main" id="{614C5A7B-EF4E-1C4E-9B00-61C3981C0BF8}"/>
              </a:ext>
            </a:extLst>
          </p:cNvPr>
          <p:cNvSpPr txBox="1"/>
          <p:nvPr/>
        </p:nvSpPr>
        <p:spPr>
          <a:xfrm>
            <a:off x="6387162" y="5694775"/>
            <a:ext cx="5512564" cy="400110"/>
          </a:xfrm>
          <a:prstGeom prst="rect">
            <a:avLst/>
          </a:prstGeom>
          <a:noFill/>
        </p:spPr>
        <p:txBody>
          <a:bodyPr wrap="square" rtlCol="0">
            <a:spAutoFit/>
          </a:bodyPr>
          <a:lstStyle/>
          <a:p>
            <a:r>
              <a:rPr lang="en-GB" sz="2000" i="1" dirty="0">
                <a:solidFill>
                  <a:srgbClr val="4472C4">
                    <a:lumMod val="50000"/>
                  </a:srgbClr>
                </a:solidFill>
                <a:latin typeface="Century Gothic"/>
              </a:rPr>
              <a:t>No, they are beautiful.</a:t>
            </a:r>
            <a:endParaRPr lang="x-none" sz="2000" i="1" dirty="0">
              <a:solidFill>
                <a:srgbClr val="4472C4">
                  <a:lumMod val="50000"/>
                </a:srgbClr>
              </a:solidFill>
              <a:latin typeface="Century Gothic"/>
            </a:endParaRPr>
          </a:p>
        </p:txBody>
      </p:sp>
      <p:sp>
        <p:nvSpPr>
          <p:cNvPr id="30" name="TextBox 7">
            <a:extLst>
              <a:ext uri="{FF2B5EF4-FFF2-40B4-BE49-F238E27FC236}">
                <a16:creationId xmlns:a16="http://schemas.microsoft.com/office/drawing/2014/main" id="{6FB71A8C-BFE7-1D46-B984-1954386E687A}"/>
              </a:ext>
            </a:extLst>
          </p:cNvPr>
          <p:cNvSpPr txBox="1"/>
          <p:nvPr/>
        </p:nvSpPr>
        <p:spPr>
          <a:xfrm>
            <a:off x="24770" y="2127573"/>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2.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molestan</a:t>
            </a:r>
            <a:r>
              <a:rPr lang="en-GB" sz="2400" dirty="0">
                <a:solidFill>
                  <a:schemeClr val="accent5">
                    <a:lumMod val="50000"/>
                  </a:schemeClr>
                </a:solidFill>
                <a:latin typeface="Century Gothic" panose="020B0502020202020204" pitchFamily="34" charset="0"/>
              </a:rPr>
              <a:t>... ?</a:t>
            </a:r>
          </a:p>
        </p:txBody>
      </p:sp>
      <p:sp>
        <p:nvSpPr>
          <p:cNvPr id="31" name="TextBox 6">
            <a:extLst>
              <a:ext uri="{FF2B5EF4-FFF2-40B4-BE49-F238E27FC236}">
                <a16:creationId xmlns:a16="http://schemas.microsoft.com/office/drawing/2014/main" id="{AB803E70-D76F-AB47-9D48-06E46C7C4EE1}"/>
              </a:ext>
            </a:extLst>
          </p:cNvPr>
          <p:cNvSpPr txBox="1"/>
          <p:nvPr/>
        </p:nvSpPr>
        <p:spPr>
          <a:xfrm>
            <a:off x="25701" y="1119249"/>
            <a:ext cx="5755492" cy="461665"/>
          </a:xfrm>
          <a:prstGeom prst="rect">
            <a:avLst/>
          </a:prstGeom>
          <a:noFill/>
        </p:spPr>
        <p:txBody>
          <a:bodyPr wrap="square" rtlCol="0">
            <a:spAutoFit/>
          </a:bodyPr>
          <a:lstStyle/>
          <a:p>
            <a:r>
              <a:rPr lang="en-GB" sz="2400" b="1" dirty="0">
                <a:solidFill>
                  <a:schemeClr val="accent5">
                    <a:lumMod val="50000"/>
                  </a:schemeClr>
                </a:solidFill>
                <a:latin typeface="Century Gothic"/>
              </a:rPr>
              <a:t>1. </a:t>
            </a:r>
            <a:r>
              <a:rPr lang="en-GB" sz="2400" dirty="0">
                <a:solidFill>
                  <a:schemeClr val="accent5">
                    <a:lumMod val="50000"/>
                  </a:schemeClr>
                </a:solidFill>
                <a:latin typeface="Century Gothic"/>
              </a:rPr>
              <a:t>¿</a:t>
            </a:r>
            <a:r>
              <a:rPr lang="en-GB" sz="2400" dirty="0" err="1">
                <a:solidFill>
                  <a:schemeClr val="accent5">
                    <a:lumMod val="50000"/>
                  </a:schemeClr>
                </a:solidFill>
                <a:latin typeface="Century Gothic"/>
              </a:rPr>
              <a:t>Te</a:t>
            </a:r>
            <a:r>
              <a:rPr lang="en-GB" sz="2400" dirty="0">
                <a:solidFill>
                  <a:schemeClr val="accent5">
                    <a:lumMod val="50000"/>
                  </a:schemeClr>
                </a:solidFill>
                <a:latin typeface="Century Gothic"/>
              </a:rPr>
              <a:t> </a:t>
            </a:r>
            <a:r>
              <a:rPr lang="en-GB" sz="2400" dirty="0" err="1">
                <a:solidFill>
                  <a:schemeClr val="accent5">
                    <a:lumMod val="50000"/>
                  </a:schemeClr>
                </a:solidFill>
                <a:latin typeface="Century Gothic"/>
              </a:rPr>
              <a:t>gusta</a:t>
            </a:r>
            <a:r>
              <a:rPr lang="en-GB" sz="2400" dirty="0">
                <a:solidFill>
                  <a:schemeClr val="accent5">
                    <a:lumMod val="50000"/>
                  </a:schemeClr>
                </a:solidFill>
                <a:latin typeface="Century Gothic"/>
              </a:rPr>
              <a:t>... ?</a:t>
            </a:r>
          </a:p>
        </p:txBody>
      </p:sp>
      <p:sp>
        <p:nvSpPr>
          <p:cNvPr id="32" name="TextBox 56">
            <a:extLst>
              <a:ext uri="{FF2B5EF4-FFF2-40B4-BE49-F238E27FC236}">
                <a16:creationId xmlns:a16="http://schemas.microsoft.com/office/drawing/2014/main" id="{60744D3D-4886-144E-9638-DF18DDFF9569}"/>
              </a:ext>
            </a:extLst>
          </p:cNvPr>
          <p:cNvSpPr txBox="1"/>
          <p:nvPr/>
        </p:nvSpPr>
        <p:spPr>
          <a:xfrm>
            <a:off x="25701" y="3157876"/>
            <a:ext cx="5451050"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3.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preocupan</a:t>
            </a:r>
            <a:r>
              <a:rPr lang="en-GB" sz="2400" dirty="0">
                <a:solidFill>
                  <a:schemeClr val="accent5">
                    <a:lumMod val="50000"/>
                  </a:schemeClr>
                </a:solidFill>
                <a:latin typeface="Century Gothic" panose="020B0502020202020204" pitchFamily="34" charset="0"/>
              </a:rPr>
              <a:t>... ?</a:t>
            </a:r>
          </a:p>
        </p:txBody>
      </p:sp>
      <p:sp>
        <p:nvSpPr>
          <p:cNvPr id="33" name="TextBox 57">
            <a:extLst>
              <a:ext uri="{FF2B5EF4-FFF2-40B4-BE49-F238E27FC236}">
                <a16:creationId xmlns:a16="http://schemas.microsoft.com/office/drawing/2014/main" id="{CB317A6F-A5B9-964B-8A8B-27FDF7B605C2}"/>
              </a:ext>
            </a:extLst>
          </p:cNvPr>
          <p:cNvSpPr txBox="1"/>
          <p:nvPr/>
        </p:nvSpPr>
        <p:spPr>
          <a:xfrm>
            <a:off x="24770" y="4201733"/>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4.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alegra</a:t>
            </a:r>
            <a:r>
              <a:rPr lang="en-GB" sz="2400" dirty="0">
                <a:solidFill>
                  <a:schemeClr val="accent5">
                    <a:lumMod val="50000"/>
                  </a:schemeClr>
                </a:solidFill>
                <a:latin typeface="Century Gothic" panose="020B0502020202020204" pitchFamily="34" charset="0"/>
              </a:rPr>
              <a:t>... ?</a:t>
            </a:r>
          </a:p>
        </p:txBody>
      </p:sp>
      <p:sp>
        <p:nvSpPr>
          <p:cNvPr id="34" name="TextBox 57">
            <a:extLst>
              <a:ext uri="{FF2B5EF4-FFF2-40B4-BE49-F238E27FC236}">
                <a16:creationId xmlns:a16="http://schemas.microsoft.com/office/drawing/2014/main" id="{BF084C45-A2F7-A044-AD84-F57E7DE21B7E}"/>
              </a:ext>
            </a:extLst>
          </p:cNvPr>
          <p:cNvSpPr txBox="1"/>
          <p:nvPr/>
        </p:nvSpPr>
        <p:spPr>
          <a:xfrm>
            <a:off x="24770" y="5207752"/>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5.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importa</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 </a:t>
            </a:r>
            <a:endParaRPr lang="en-GB" sz="2400" dirty="0">
              <a:solidFill>
                <a:schemeClr val="accent5">
                  <a:lumMod val="50000"/>
                </a:schemeClr>
              </a:solidFill>
              <a:latin typeface="Century Gothic" panose="020B0502020202020204" pitchFamily="34" charset="0"/>
            </a:endParaRPr>
          </a:p>
        </p:txBody>
      </p:sp>
      <p:sp>
        <p:nvSpPr>
          <p:cNvPr id="35" name="TextBox 7">
            <a:extLst>
              <a:ext uri="{FF2B5EF4-FFF2-40B4-BE49-F238E27FC236}">
                <a16:creationId xmlns:a16="http://schemas.microsoft.com/office/drawing/2014/main" id="{2E386C4E-931D-C242-AB65-4361B17F9256}"/>
              </a:ext>
            </a:extLst>
          </p:cNvPr>
          <p:cNvSpPr txBox="1"/>
          <p:nvPr/>
        </p:nvSpPr>
        <p:spPr>
          <a:xfrm>
            <a:off x="6005702" y="2120303"/>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2.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interesan</a:t>
            </a:r>
            <a:r>
              <a:rPr lang="en-GB" sz="2400" dirty="0">
                <a:solidFill>
                  <a:schemeClr val="accent5">
                    <a:lumMod val="50000"/>
                  </a:schemeClr>
                </a:solidFill>
                <a:latin typeface="Century Gothic" panose="020B0502020202020204" pitchFamily="34" charset="0"/>
              </a:rPr>
              <a:t>... ?</a:t>
            </a:r>
          </a:p>
        </p:txBody>
      </p:sp>
      <p:sp>
        <p:nvSpPr>
          <p:cNvPr id="36" name="TextBox 6">
            <a:extLst>
              <a:ext uri="{FF2B5EF4-FFF2-40B4-BE49-F238E27FC236}">
                <a16:creationId xmlns:a16="http://schemas.microsoft.com/office/drawing/2014/main" id="{137FD9EC-8186-ED40-91EA-47106297E920}"/>
              </a:ext>
            </a:extLst>
          </p:cNvPr>
          <p:cNvSpPr txBox="1"/>
          <p:nvPr/>
        </p:nvSpPr>
        <p:spPr>
          <a:xfrm>
            <a:off x="5995733" y="1124073"/>
            <a:ext cx="5755492" cy="461665"/>
          </a:xfrm>
          <a:prstGeom prst="rect">
            <a:avLst/>
          </a:prstGeom>
          <a:noFill/>
        </p:spPr>
        <p:txBody>
          <a:bodyPr wrap="square" rtlCol="0">
            <a:spAutoFit/>
          </a:bodyPr>
          <a:lstStyle/>
          <a:p>
            <a:r>
              <a:rPr lang="en-GB" sz="2400" b="1" dirty="0">
                <a:solidFill>
                  <a:schemeClr val="accent5">
                    <a:lumMod val="50000"/>
                  </a:schemeClr>
                </a:solidFill>
                <a:latin typeface="Century Gothic"/>
              </a:rPr>
              <a:t>1. </a:t>
            </a:r>
            <a:r>
              <a:rPr lang="en-GB" sz="2400" dirty="0">
                <a:solidFill>
                  <a:schemeClr val="accent5">
                    <a:lumMod val="50000"/>
                  </a:schemeClr>
                </a:solidFill>
                <a:latin typeface="Century Gothic"/>
              </a:rPr>
              <a:t>¿</a:t>
            </a:r>
            <a:r>
              <a:rPr lang="en-GB" sz="2400" dirty="0" err="1">
                <a:solidFill>
                  <a:schemeClr val="accent5">
                    <a:lumMod val="50000"/>
                  </a:schemeClr>
                </a:solidFill>
                <a:latin typeface="Century Gothic"/>
              </a:rPr>
              <a:t>Te</a:t>
            </a:r>
            <a:r>
              <a:rPr lang="en-GB" sz="2400" dirty="0">
                <a:solidFill>
                  <a:schemeClr val="accent5">
                    <a:lumMod val="50000"/>
                  </a:schemeClr>
                </a:solidFill>
                <a:latin typeface="Century Gothic"/>
              </a:rPr>
              <a:t> </a:t>
            </a:r>
            <a:r>
              <a:rPr lang="en-GB" sz="2400" dirty="0" err="1">
                <a:solidFill>
                  <a:schemeClr val="accent5">
                    <a:lumMod val="50000"/>
                  </a:schemeClr>
                </a:solidFill>
                <a:latin typeface="Century Gothic"/>
              </a:rPr>
              <a:t>encantan</a:t>
            </a:r>
            <a:r>
              <a:rPr lang="en-GB" sz="2400" dirty="0">
                <a:solidFill>
                  <a:schemeClr val="accent5">
                    <a:lumMod val="50000"/>
                  </a:schemeClr>
                </a:solidFill>
                <a:latin typeface="Century Gothic"/>
              </a:rPr>
              <a:t>... ?</a:t>
            </a:r>
          </a:p>
        </p:txBody>
      </p:sp>
      <p:sp>
        <p:nvSpPr>
          <p:cNvPr id="37" name="TextBox 56">
            <a:extLst>
              <a:ext uri="{FF2B5EF4-FFF2-40B4-BE49-F238E27FC236}">
                <a16:creationId xmlns:a16="http://schemas.microsoft.com/office/drawing/2014/main" id="{6EA4668A-9038-1A40-A818-461F5FC62751}"/>
              </a:ext>
            </a:extLst>
          </p:cNvPr>
          <p:cNvSpPr txBox="1"/>
          <p:nvPr/>
        </p:nvSpPr>
        <p:spPr>
          <a:xfrm>
            <a:off x="6005702" y="3121552"/>
            <a:ext cx="5451050"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3.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gusta</a:t>
            </a:r>
            <a:r>
              <a:rPr lang="en-GB" sz="2400" dirty="0">
                <a:solidFill>
                  <a:schemeClr val="accent5">
                    <a:lumMod val="50000"/>
                  </a:schemeClr>
                </a:solidFill>
                <a:latin typeface="Century Gothic" panose="020B0502020202020204" pitchFamily="34" charset="0"/>
              </a:rPr>
              <a:t>... ?</a:t>
            </a:r>
          </a:p>
        </p:txBody>
      </p:sp>
      <p:sp>
        <p:nvSpPr>
          <p:cNvPr id="38" name="TextBox 57">
            <a:extLst>
              <a:ext uri="{FF2B5EF4-FFF2-40B4-BE49-F238E27FC236}">
                <a16:creationId xmlns:a16="http://schemas.microsoft.com/office/drawing/2014/main" id="{9B2004E5-05DD-A04A-BB06-8FC7FABD241F}"/>
              </a:ext>
            </a:extLst>
          </p:cNvPr>
          <p:cNvSpPr txBox="1"/>
          <p:nvPr/>
        </p:nvSpPr>
        <p:spPr>
          <a:xfrm>
            <a:off x="6005702" y="4119088"/>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4.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alegra</a:t>
            </a:r>
            <a:r>
              <a:rPr lang="en-GB" sz="2400" dirty="0">
                <a:solidFill>
                  <a:schemeClr val="accent5">
                    <a:lumMod val="50000"/>
                  </a:schemeClr>
                </a:solidFill>
                <a:latin typeface="Century Gothic" panose="020B0502020202020204" pitchFamily="34" charset="0"/>
              </a:rPr>
              <a:t>... ?</a:t>
            </a:r>
          </a:p>
        </p:txBody>
      </p:sp>
      <p:sp>
        <p:nvSpPr>
          <p:cNvPr id="39" name="TextBox 57">
            <a:extLst>
              <a:ext uri="{FF2B5EF4-FFF2-40B4-BE49-F238E27FC236}">
                <a16:creationId xmlns:a16="http://schemas.microsoft.com/office/drawing/2014/main" id="{F8E8512C-EF48-A94A-9544-E8E2B8165608}"/>
              </a:ext>
            </a:extLst>
          </p:cNvPr>
          <p:cNvSpPr txBox="1"/>
          <p:nvPr/>
        </p:nvSpPr>
        <p:spPr>
          <a:xfrm>
            <a:off x="6005702" y="5157942"/>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5. </a:t>
            </a:r>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molestan</a:t>
            </a:r>
            <a:r>
              <a:rPr lang="en-GB" sz="2400" dirty="0">
                <a:solidFill>
                  <a:schemeClr val="accent5">
                    <a:lumMod val="50000"/>
                  </a:schemeClr>
                </a:solidFill>
                <a:latin typeface="Century Gothic" panose="020B0502020202020204" pitchFamily="34" charset="0"/>
              </a:rPr>
              <a:t>... ?</a:t>
            </a:r>
          </a:p>
        </p:txBody>
      </p:sp>
    </p:spTree>
    <p:extLst>
      <p:ext uri="{BB962C8B-B14F-4D97-AF65-F5344CB8AC3E}">
        <p14:creationId xmlns:p14="http://schemas.microsoft.com/office/powerpoint/2010/main" val="12280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99" grpId="0"/>
      <p:bldP spid="100" grpId="0"/>
      <p:bldP spid="101" grpId="0"/>
      <p:bldP spid="102" grpId="0"/>
      <p:bldP spid="103" grpId="0"/>
      <p:bldP spid="104" grpId="0"/>
      <p:bldP spid="105" grpId="0"/>
      <p:bldP spid="10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6" y="265559"/>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150841" y="188879"/>
            <a:ext cx="10585358" cy="830997"/>
          </a:xfrm>
          <a:prstGeom prst="rect">
            <a:avLst/>
          </a:prstGeom>
          <a:noFill/>
        </p:spPr>
        <p:txBody>
          <a:bodyPr wrap="square" rtlCol="0">
            <a:spAutoFit/>
          </a:bodyPr>
          <a:lstStyle/>
          <a:p>
            <a:pPr lvl="0">
              <a:buClrTx/>
              <a:defRPr/>
            </a:pPr>
            <a:r>
              <a:rPr lang="es-GB" sz="2400" b="1" kern="1200" dirty="0">
                <a:solidFill>
                  <a:srgbClr val="203864"/>
                </a:solidFill>
                <a:latin typeface="Century Gothic" panose="020F0302020204030204"/>
              </a:rPr>
              <a:t>Lucía</a:t>
            </a:r>
            <a:r>
              <a:rPr lang="en-GB" sz="2400" b="1" kern="1200" dirty="0">
                <a:solidFill>
                  <a:srgbClr val="203864"/>
                </a:solidFill>
                <a:latin typeface="Century Gothic" panose="020F0302020204030204"/>
              </a:rPr>
              <a:t> y Daniel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ayudar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sus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abuelos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invierno</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p>
          <a:p>
            <a:pPr lvl="0">
              <a:buClrTx/>
              <a:defRPr/>
            </a:pP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Qué</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hacen</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s-GB" sz="2400" b="1" kern="1200">
                <a:solidFill>
                  <a:srgbClr val="203864"/>
                </a:solidFill>
                <a:latin typeface="Century Gothic" panose="020F0302020204030204"/>
              </a:rPr>
              <a:t>Lucía</a:t>
            </a:r>
            <a:r>
              <a:rPr lang="en-GB" sz="2400" b="1" kern="1200">
                <a:solidFill>
                  <a:srgbClr val="203864"/>
                </a:solidFill>
                <a:latin typeface="Century Gothic" panose="020F0302020204030204"/>
              </a:rPr>
              <a:t> y Daniel, </a:t>
            </a:r>
            <a:r>
              <a:rPr lang="en-GB" sz="2400" b="1" kern="1200" dirty="0">
                <a:solidFill>
                  <a:srgbClr val="203864"/>
                </a:solidFill>
                <a:latin typeface="Century Gothic" panose="020F0302020204030204"/>
              </a:rPr>
              <a:t>y </a:t>
            </a:r>
            <a:r>
              <a:rPr lang="en-GB" sz="2400" b="1" kern="1200" dirty="0" err="1">
                <a:solidFill>
                  <a:srgbClr val="203864"/>
                </a:solidFill>
                <a:latin typeface="Century Gothic" panose="020F0302020204030204"/>
              </a:rPr>
              <a:t>qué</a:t>
            </a:r>
            <a:r>
              <a:rPr lang="en-GB" sz="2400" b="1" kern="1200" dirty="0">
                <a:solidFill>
                  <a:srgbClr val="203864"/>
                </a:solidFill>
                <a:latin typeface="Century Gothic" panose="020F0302020204030204"/>
              </a:rPr>
              <a:t> </a:t>
            </a:r>
            <a:r>
              <a:rPr lang="en-GB" sz="2400" b="1" kern="1200" dirty="0" err="1">
                <a:solidFill>
                  <a:srgbClr val="203864"/>
                </a:solidFill>
                <a:latin typeface="Century Gothic" panose="020F0302020204030204"/>
              </a:rPr>
              <a:t>hacen</a:t>
            </a:r>
            <a:r>
              <a:rPr lang="en-GB" sz="2400" b="1" kern="1200" dirty="0">
                <a:solidFill>
                  <a:srgbClr val="203864"/>
                </a:solidFill>
                <a:latin typeface="Century Gothic" panose="020F0302020204030204"/>
              </a:rPr>
              <a:t> los </a:t>
            </a:r>
            <a:r>
              <a:rPr lang="en-GB" sz="2400" b="1" kern="1200" dirty="0" err="1">
                <a:solidFill>
                  <a:srgbClr val="203864"/>
                </a:solidFill>
                <a:latin typeface="Century Gothic" panose="020F0302020204030204"/>
              </a:rPr>
              <a:t>abuelos</a:t>
            </a:r>
            <a:r>
              <a:rPr lang="en-GB" sz="2400" b="1" kern="1200" dirty="0">
                <a:solidFill>
                  <a:srgbClr val="203864"/>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itle 1"/>
          <p:cNvSpPr>
            <a:spLocks noGrp="1"/>
          </p:cNvSpPr>
          <p:nvPr>
            <p:ph type="title"/>
          </p:nvPr>
        </p:nvSpPr>
        <p:spPr>
          <a:xfrm>
            <a:off x="10856685" y="136475"/>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150842" y="1079416"/>
            <a:ext cx="881286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lee las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a:t>
            </a:r>
            <a:r>
              <a:rPr lang="en-US" sz="2200" b="1" kern="1200" dirty="0">
                <a:solidFill>
                  <a:srgbClr val="4472C4">
                    <a:lumMod val="50000"/>
                  </a:srgbClr>
                </a:solidFill>
                <a:latin typeface="Century Gothic" panose="020F0302020204030204"/>
                <a:ea typeface="+mn-ea"/>
                <a:cs typeface="+mn-cs"/>
              </a:rPr>
              <a:t> y Daniel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a:t>
            </a:r>
            <a:r>
              <a:rPr lang="en-US" sz="2200" b="1" kern="1200" dirty="0">
                <a:solidFill>
                  <a:srgbClr val="4472C4">
                    <a:lumMod val="50000"/>
                  </a:srgbClr>
                </a:solidFill>
                <a:latin typeface="Century Gothic" panose="020F0302020204030204"/>
                <a:ea typeface="+mn-ea"/>
                <a:cs typeface="+mn-cs"/>
              </a:rPr>
              <a:t> y Daniel</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6">
            <a:extLst>
              <a:ext uri="{FF2B5EF4-FFF2-40B4-BE49-F238E27FC236}">
                <a16:creationId xmlns:a16="http://schemas.microsoft.com/office/drawing/2014/main" id="{6853AE64-D9FC-2148-9592-C911E1B3CE84}"/>
              </a:ext>
            </a:extLst>
          </p:cNvPr>
          <p:cNvSpPr txBox="1"/>
          <p:nvPr/>
        </p:nvSpPr>
        <p:spPr>
          <a:xfrm>
            <a:off x="150841" y="1969953"/>
            <a:ext cx="872887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escribe la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información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150841" y="2491159"/>
            <a:ext cx="16661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Rectángulo 20">
            <a:extLst>
              <a:ext uri="{FF2B5EF4-FFF2-40B4-BE49-F238E27FC236}">
                <a16:creationId xmlns:a16="http://schemas.microsoft.com/office/drawing/2014/main" id="{92469AC4-FD6D-164B-ABBD-F7BBA97351B6}"/>
              </a:ext>
            </a:extLst>
          </p:cNvPr>
          <p:cNvSpPr/>
          <p:nvPr/>
        </p:nvSpPr>
        <p:spPr>
          <a:xfrm>
            <a:off x="840278" y="3604858"/>
            <a:ext cx="2781300" cy="198616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203864"/>
                </a:solidFill>
                <a:effectLst/>
                <a:uLnTx/>
                <a:uFillTx/>
                <a:latin typeface="Century Gothic" panose="020F0302020204030204"/>
                <a:ea typeface="+mn-ea"/>
                <a:cs typeface="+mn-cs"/>
              </a:rPr>
              <a:t>1) </a:t>
            </a:r>
            <a:r>
              <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rPr>
              <a:t>Lucía </a:t>
            </a:r>
            <a:r>
              <a:rPr lang="en-GB" sz="2400" kern="1200" dirty="0">
                <a:solidFill>
                  <a:srgbClr val="203864"/>
                </a:solidFill>
                <a:latin typeface="Century Gothic" panose="020F0302020204030204"/>
              </a:rPr>
              <a:t>and </a:t>
            </a:r>
            <a:r>
              <a:rPr lang="en-GB" sz="2400" kern="1200">
                <a:solidFill>
                  <a:srgbClr val="203864"/>
                </a:solidFill>
                <a:latin typeface="Century Gothic" panose="020F0302020204030204"/>
              </a:rPr>
              <a:t>Daniel buy them plants for the garden</a:t>
            </a:r>
            <a:r>
              <a:rPr kumimoji="0" lang="es-GB" sz="2400" b="0" i="0" u="none" strike="noStrike" kern="1200" cap="none" spc="0" normalizeH="0" baseline="0" noProof="0">
                <a:ln>
                  <a:noFill/>
                </a:ln>
                <a:solidFill>
                  <a:srgbClr val="203864"/>
                </a:solidFill>
                <a:effectLst/>
                <a:uLnTx/>
                <a:uFillTx/>
                <a:latin typeface="Century Gothic" panose="020F0302020204030204"/>
                <a:ea typeface="+mn-ea"/>
                <a:cs typeface="+mn-cs"/>
              </a:rPr>
              <a:t>.</a:t>
            </a:r>
            <a:endPar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graphicFrame>
        <p:nvGraphicFramePr>
          <p:cNvPr id="3" name="Tabla 2">
            <a:extLst>
              <a:ext uri="{FF2B5EF4-FFF2-40B4-BE49-F238E27FC236}">
                <a16:creationId xmlns:a16="http://schemas.microsoft.com/office/drawing/2014/main" id="{29B82EBD-DEA3-E240-B415-928262553EC0}"/>
              </a:ext>
            </a:extLst>
          </p:cNvPr>
          <p:cNvGraphicFramePr>
            <a:graphicFrameLocks noGrp="1"/>
          </p:cNvGraphicFramePr>
          <p:nvPr/>
        </p:nvGraphicFramePr>
        <p:xfrm>
          <a:off x="6451899" y="3774773"/>
          <a:ext cx="5382534" cy="2323477"/>
        </p:xfrm>
        <a:graphic>
          <a:graphicData uri="http://schemas.openxmlformats.org/drawingml/2006/table">
            <a:tbl>
              <a:tblPr firstRow="1" bandRow="1">
                <a:tableStyleId>{5DA37D80-6434-44D0-A028-1B22A696006F}</a:tableStyleId>
              </a:tblPr>
              <a:tblGrid>
                <a:gridCol w="2691267">
                  <a:extLst>
                    <a:ext uri="{9D8B030D-6E8A-4147-A177-3AD203B41FA5}">
                      <a16:colId xmlns:a16="http://schemas.microsoft.com/office/drawing/2014/main" val="2787285574"/>
                    </a:ext>
                  </a:extLst>
                </a:gridCol>
                <a:gridCol w="2691267">
                  <a:extLst>
                    <a:ext uri="{9D8B030D-6E8A-4147-A177-3AD203B41FA5}">
                      <a16:colId xmlns:a16="http://schemas.microsoft.com/office/drawing/2014/main" val="1608079510"/>
                    </a:ext>
                  </a:extLst>
                </a:gridCol>
              </a:tblGrid>
              <a:tr h="851412">
                <a:tc>
                  <a:txBody>
                    <a:bodyPr/>
                    <a:lstStyle/>
                    <a:p>
                      <a:pPr algn="ctr"/>
                      <a:r>
                        <a:rPr lang="es-ES" sz="2400" b="0" i="0" dirty="0" err="1">
                          <a:solidFill>
                            <a:srgbClr val="203864"/>
                          </a:solidFill>
                          <a:latin typeface="Century Gothic" panose="020B0502020202020204" pitchFamily="34" charset="0"/>
                        </a:rPr>
                        <a:t>What</a:t>
                      </a:r>
                      <a:r>
                        <a:rPr lang="es-ES" sz="2400" b="0" i="0" dirty="0">
                          <a:solidFill>
                            <a:srgbClr val="203864"/>
                          </a:solidFill>
                          <a:latin typeface="Century Gothic" panose="020B0502020202020204" pitchFamily="34" charset="0"/>
                        </a:rPr>
                        <a:t> Lucía and Daniel do </a:t>
                      </a:r>
                      <a:r>
                        <a:rPr lang="es-ES" sz="2400" b="1" dirty="0" err="1">
                          <a:solidFill>
                            <a:srgbClr val="203864"/>
                          </a:solidFill>
                        </a:rPr>
                        <a:t>for</a:t>
                      </a:r>
                      <a:r>
                        <a:rPr lang="es-ES" sz="2400" b="1" dirty="0">
                          <a:solidFill>
                            <a:srgbClr val="203864"/>
                          </a:solidFill>
                        </a:rPr>
                        <a:t> </a:t>
                      </a:r>
                      <a:r>
                        <a:rPr lang="es-ES" sz="2400" b="1" dirty="0" err="1">
                          <a:solidFill>
                            <a:srgbClr val="203864"/>
                          </a:solidFill>
                        </a:rPr>
                        <a:t>the</a:t>
                      </a:r>
                      <a:r>
                        <a:rPr lang="es-ES" sz="2400" b="1" dirty="0">
                          <a:solidFill>
                            <a:srgbClr val="203864"/>
                          </a:solidFill>
                        </a:rPr>
                        <a:t> </a:t>
                      </a:r>
                      <a:r>
                        <a:rPr lang="es-ES" sz="2400" b="1" dirty="0" err="1">
                          <a:solidFill>
                            <a:srgbClr val="203864"/>
                          </a:solidFill>
                        </a:rPr>
                        <a:t>grandparents</a:t>
                      </a:r>
                      <a:endParaRPr lang="es-GB" sz="2400" b="1" dirty="0">
                        <a:solidFill>
                          <a:srgbClr val="203864"/>
                        </a:solidFill>
                      </a:endParaRPr>
                    </a:p>
                  </a:txBody>
                  <a:tcPr anchor="ctr"/>
                </a:tc>
                <a:tc>
                  <a:txBody>
                    <a:bodyPr/>
                    <a:lstStyle/>
                    <a:p>
                      <a:pPr algn="ctr"/>
                      <a:r>
                        <a:rPr lang="es-ES" sz="2400" b="0" i="0" dirty="0" err="1">
                          <a:solidFill>
                            <a:srgbClr val="203864"/>
                          </a:solidFill>
                          <a:latin typeface="Century Gothic" panose="020B0502020202020204" pitchFamily="34" charset="0"/>
                        </a:rPr>
                        <a:t>What</a:t>
                      </a:r>
                      <a:r>
                        <a:rPr lang="es-ES" sz="2400" b="0" i="0" dirty="0">
                          <a:solidFill>
                            <a:srgbClr val="203864"/>
                          </a:solidFill>
                          <a:latin typeface="Century Gothic" panose="020B0502020202020204" pitchFamily="34" charset="0"/>
                        </a:rPr>
                        <a:t> </a:t>
                      </a:r>
                      <a:r>
                        <a:rPr lang="es-ES" sz="2400" b="1" dirty="0" err="1">
                          <a:solidFill>
                            <a:srgbClr val="203864"/>
                          </a:solidFill>
                        </a:rPr>
                        <a:t>the</a:t>
                      </a:r>
                      <a:r>
                        <a:rPr lang="es-ES" sz="2400" b="1" dirty="0">
                          <a:solidFill>
                            <a:srgbClr val="203864"/>
                          </a:solidFill>
                        </a:rPr>
                        <a:t> </a:t>
                      </a:r>
                      <a:r>
                        <a:rPr lang="es-ES" sz="2400" b="1" dirty="0" err="1">
                          <a:solidFill>
                            <a:srgbClr val="203864"/>
                          </a:solidFill>
                        </a:rPr>
                        <a:t>grandparents</a:t>
                      </a:r>
                      <a:r>
                        <a:rPr lang="es-ES" sz="2400" b="1" dirty="0">
                          <a:solidFill>
                            <a:srgbClr val="203864"/>
                          </a:solidFill>
                        </a:rPr>
                        <a:t> do </a:t>
                      </a:r>
                      <a:r>
                        <a:rPr lang="es-ES" sz="2400" b="1" dirty="0" err="1">
                          <a:solidFill>
                            <a:srgbClr val="203864"/>
                          </a:solidFill>
                        </a:rPr>
                        <a:t>for</a:t>
                      </a:r>
                      <a:r>
                        <a:rPr lang="es-ES" sz="2400" b="1" dirty="0">
                          <a:solidFill>
                            <a:srgbClr val="203864"/>
                          </a:solidFill>
                        </a:rPr>
                        <a:t> Lucía and Daniel</a:t>
                      </a:r>
                      <a:endParaRPr lang="es-GB" sz="2400" b="1" dirty="0">
                        <a:solidFill>
                          <a:srgbClr val="203864"/>
                        </a:solidFill>
                      </a:endParaRPr>
                    </a:p>
                  </a:txBody>
                  <a:tcPr anchor="ctr"/>
                </a:tc>
                <a:extLst>
                  <a:ext uri="{0D108BD9-81ED-4DB2-BD59-A6C34878D82A}">
                    <a16:rowId xmlns:a16="http://schemas.microsoft.com/office/drawing/2014/main" val="1548896538"/>
                  </a:ext>
                </a:extLst>
              </a:tr>
              <a:tr h="1134757">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22319523"/>
                  </a:ext>
                </a:extLst>
              </a:tr>
            </a:tbl>
          </a:graphicData>
        </a:graphic>
      </p:graphicFrame>
      <p:sp>
        <p:nvSpPr>
          <p:cNvPr id="5" name="Llamada rectangular redondeada 4">
            <a:extLst>
              <a:ext uri="{FF2B5EF4-FFF2-40B4-BE49-F238E27FC236}">
                <a16:creationId xmlns:a16="http://schemas.microsoft.com/office/drawing/2014/main" id="{BC4D8A4E-DBEE-0D4A-875A-EBEFA968DF8E}"/>
              </a:ext>
            </a:extLst>
          </p:cNvPr>
          <p:cNvSpPr/>
          <p:nvPr/>
        </p:nvSpPr>
        <p:spPr>
          <a:xfrm>
            <a:off x="3869398" y="2545845"/>
            <a:ext cx="2967820" cy="1531898"/>
          </a:xfrm>
          <a:prstGeom prst="wedgeRoundRectCallout">
            <a:avLst>
              <a:gd name="adj1" fmla="val -73938"/>
              <a:gd name="adj2" fmla="val 4811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rPr>
              <a:t>Lucía </a:t>
            </a:r>
            <a:r>
              <a:rPr lang="en-GB" sz="2400" kern="1200" dirty="0">
                <a:solidFill>
                  <a:srgbClr val="203864"/>
                </a:solidFill>
                <a:latin typeface="Century Gothic" panose="020F0302020204030204"/>
              </a:rPr>
              <a:t>y Daniel les </a:t>
            </a:r>
            <a:r>
              <a:rPr lang="en-GB" sz="2400" kern="1200" dirty="0" err="1">
                <a:solidFill>
                  <a:srgbClr val="203864"/>
                </a:solidFill>
                <a:latin typeface="Century Gothic" panose="020F0302020204030204"/>
              </a:rPr>
              <a:t>compran</a:t>
            </a:r>
            <a:r>
              <a:rPr lang="en-GB" sz="2400" kern="1200" dirty="0">
                <a:solidFill>
                  <a:srgbClr val="203864"/>
                </a:solidFill>
                <a:latin typeface="Century Gothic" panose="020F0302020204030204"/>
              </a:rPr>
              <a:t> </a:t>
            </a:r>
            <a:r>
              <a:rPr lang="en-GB" sz="2400" kern="1200" dirty="0" err="1">
                <a:solidFill>
                  <a:srgbClr val="203864"/>
                </a:solidFill>
                <a:latin typeface="Century Gothic" panose="020F0302020204030204"/>
              </a:rPr>
              <a:t>plantas</a:t>
            </a:r>
            <a:r>
              <a:rPr lang="en-GB" sz="2400" kern="1200" dirty="0">
                <a:solidFill>
                  <a:srgbClr val="203864"/>
                </a:solidFill>
                <a:latin typeface="Century Gothic" panose="020F0302020204030204"/>
              </a:rPr>
              <a:t> para el </a:t>
            </a:r>
            <a:r>
              <a:rPr lang="en-GB" sz="2400" kern="1200" dirty="0" err="1">
                <a:solidFill>
                  <a:srgbClr val="203864"/>
                </a:solidFill>
                <a:latin typeface="Century Gothic" panose="020F0302020204030204"/>
              </a:rPr>
              <a:t>jardín</a:t>
            </a:r>
            <a:r>
              <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86176" y="3088831"/>
            <a:ext cx="2222500" cy="445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Estudiante 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7054405" y="3336206"/>
            <a:ext cx="2222500" cy="445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Estudiante B</a:t>
            </a:r>
          </a:p>
        </p:txBody>
      </p:sp>
      <p:pic>
        <p:nvPicPr>
          <p:cNvPr id="31" name="Imagen 30">
            <a:extLst>
              <a:ext uri="{FF2B5EF4-FFF2-40B4-BE49-F238E27FC236}">
                <a16:creationId xmlns:a16="http://schemas.microsoft.com/office/drawing/2014/main" id="{AD6F7DD6-7CED-3F49-9716-E2FB61C919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Lst>
          </a:blip>
          <a:stretch>
            <a:fillRect/>
          </a:stretch>
        </p:blipFill>
        <p:spPr>
          <a:xfrm>
            <a:off x="8427567" y="4497061"/>
            <a:ext cx="1136700" cy="909360"/>
          </a:xfrm>
          <a:prstGeom prst="rect">
            <a:avLst/>
          </a:prstGeom>
        </p:spPr>
      </p:pic>
      <p:sp>
        <p:nvSpPr>
          <p:cNvPr id="11" name="CuadroTexto 10">
            <a:extLst>
              <a:ext uri="{FF2B5EF4-FFF2-40B4-BE49-F238E27FC236}">
                <a16:creationId xmlns:a16="http://schemas.microsoft.com/office/drawing/2014/main" id="{5F1F9295-8C12-4B4F-B183-D3FDFA38100D}"/>
              </a:ext>
            </a:extLst>
          </p:cNvPr>
          <p:cNvSpPr txBox="1"/>
          <p:nvPr/>
        </p:nvSpPr>
        <p:spPr>
          <a:xfrm>
            <a:off x="6527402" y="5382221"/>
            <a:ext cx="27812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buy them plants for the garden</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 name="Picture 4" descr="Free Grandparents Night Cliparts, Downlo - PNG Images - PNGio">
            <a:extLst>
              <a:ext uri="{FF2B5EF4-FFF2-40B4-BE49-F238E27FC236}">
                <a16:creationId xmlns:a16="http://schemas.microsoft.com/office/drawing/2014/main" id="{28627610-9B64-4F48-B03F-6F8C252BBCC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85611" y="1122316"/>
            <a:ext cx="1542147" cy="129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1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P spid="20" grpId="0"/>
      <p:bldP spid="21" grpId="0" animBg="1"/>
      <p:bldP spid="5" grpId="0" animBg="1"/>
      <p:bldP spid="26" grpId="0"/>
      <p:bldP spid="2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B849F5-6DA5-934C-ACB8-9385A330D582}"/>
              </a:ext>
            </a:extLst>
          </p:cNvPr>
          <p:cNvSpPr>
            <a:spLocks noGrp="1"/>
          </p:cNvSpPr>
          <p:nvPr>
            <p:ph type="title"/>
          </p:nvPr>
        </p:nvSpPr>
        <p:spPr>
          <a:xfrm>
            <a:off x="266700" y="234235"/>
            <a:ext cx="2222500" cy="445927"/>
          </a:xfrm>
        </p:spPr>
        <p:txBody>
          <a:bodyPr>
            <a:normAutofit/>
          </a:bodyPr>
          <a:lstStyle/>
          <a:p>
            <a:r>
              <a:rPr lang="es-GB" sz="2400" b="1" dirty="0"/>
              <a:t>Estudiante A</a:t>
            </a:r>
          </a:p>
        </p:txBody>
      </p:sp>
      <p:graphicFrame>
        <p:nvGraphicFramePr>
          <p:cNvPr id="7" name="Tabla 7">
            <a:extLst>
              <a:ext uri="{FF2B5EF4-FFF2-40B4-BE49-F238E27FC236}">
                <a16:creationId xmlns:a16="http://schemas.microsoft.com/office/drawing/2014/main" id="{BB018234-66A3-5346-8BC8-EA644BF2CC2F}"/>
              </a:ext>
            </a:extLst>
          </p:cNvPr>
          <p:cNvGraphicFramePr>
            <a:graphicFrameLocks noGrp="1"/>
          </p:cNvGraphicFramePr>
          <p:nvPr/>
        </p:nvGraphicFramePr>
        <p:xfrm>
          <a:off x="7162800" y="312937"/>
          <a:ext cx="4762500" cy="5544868"/>
        </p:xfrm>
        <a:graphic>
          <a:graphicData uri="http://schemas.openxmlformats.org/drawingml/2006/table">
            <a:tbl>
              <a:tblPr firstRow="1" bandRow="1">
                <a:tableStyleId>{5DA37D80-6434-44D0-A028-1B22A696006F}</a:tableStyleId>
              </a:tblPr>
              <a:tblGrid>
                <a:gridCol w="2381250">
                  <a:extLst>
                    <a:ext uri="{9D8B030D-6E8A-4147-A177-3AD203B41FA5}">
                      <a16:colId xmlns:a16="http://schemas.microsoft.com/office/drawing/2014/main" val="4061325925"/>
                    </a:ext>
                  </a:extLst>
                </a:gridCol>
                <a:gridCol w="2381250">
                  <a:extLst>
                    <a:ext uri="{9D8B030D-6E8A-4147-A177-3AD203B41FA5}">
                      <a16:colId xmlns:a16="http://schemas.microsoft.com/office/drawing/2014/main" val="2614744808"/>
                    </a:ext>
                  </a:extLst>
                </a:gridCol>
              </a:tblGrid>
              <a:tr h="851412">
                <a:tc>
                  <a:txBody>
                    <a:bodyPr/>
                    <a:lstStyle/>
                    <a:p>
                      <a:pPr algn="ctr"/>
                      <a:r>
                        <a:rPr lang="es-ES" sz="2000" b="0" i="0" dirty="0" err="1">
                          <a:solidFill>
                            <a:srgbClr val="203864"/>
                          </a:solidFill>
                          <a:latin typeface="Century Gothic" panose="020B0502020202020204" pitchFamily="34" charset="0"/>
                        </a:rPr>
                        <a:t>What</a:t>
                      </a:r>
                      <a:r>
                        <a:rPr lang="es-ES" sz="2000" b="0" i="0" dirty="0">
                          <a:solidFill>
                            <a:srgbClr val="203864"/>
                          </a:solidFill>
                          <a:latin typeface="Century Gothic" panose="020B0502020202020204" pitchFamily="34" charset="0"/>
                        </a:rPr>
                        <a:t> Lucía and Daniel do </a:t>
                      </a:r>
                      <a:r>
                        <a:rPr lang="es-ES" sz="2000" b="1" dirty="0" err="1">
                          <a:solidFill>
                            <a:srgbClr val="203864"/>
                          </a:solidFill>
                        </a:rPr>
                        <a:t>for</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endParaRPr lang="es-GB" sz="2000" b="1" dirty="0">
                        <a:solidFill>
                          <a:srgbClr val="203864"/>
                        </a:solidFill>
                      </a:endParaRPr>
                    </a:p>
                  </a:txBody>
                  <a:tcPr anchor="ctr"/>
                </a:tc>
                <a:tc>
                  <a:txBody>
                    <a:bodyPr/>
                    <a:lstStyle/>
                    <a:p>
                      <a:pPr algn="ctr"/>
                      <a:r>
                        <a:rPr lang="es-ES" sz="2000" b="0" i="0" dirty="0" err="1">
                          <a:solidFill>
                            <a:srgbClr val="203864"/>
                          </a:solidFill>
                          <a:latin typeface="Century Gothic" panose="020B0502020202020204" pitchFamily="34" charset="0"/>
                        </a:rPr>
                        <a:t>What</a:t>
                      </a:r>
                      <a:r>
                        <a:rPr lang="es-ES" sz="2000" b="0" i="0" dirty="0">
                          <a:solidFill>
                            <a:srgbClr val="203864"/>
                          </a:solidFill>
                          <a:latin typeface="Century Gothic" panose="020B0502020202020204" pitchFamily="34" charset="0"/>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r>
                        <a:rPr lang="es-ES" sz="2000" b="1" dirty="0">
                          <a:solidFill>
                            <a:srgbClr val="203864"/>
                          </a:solidFill>
                        </a:rPr>
                        <a:t> do </a:t>
                      </a:r>
                      <a:r>
                        <a:rPr lang="es-ES" sz="2000" b="1" dirty="0" err="1">
                          <a:solidFill>
                            <a:srgbClr val="203864"/>
                          </a:solidFill>
                        </a:rPr>
                        <a:t>for</a:t>
                      </a:r>
                      <a:r>
                        <a:rPr lang="es-ES" sz="2000" b="1" dirty="0">
                          <a:solidFill>
                            <a:srgbClr val="203864"/>
                          </a:solidFill>
                        </a:rPr>
                        <a:t> Lucía and Daniel</a:t>
                      </a:r>
                      <a:endParaRPr lang="es-GB" sz="2000" b="1" dirty="0">
                        <a:solidFill>
                          <a:srgbClr val="203864"/>
                        </a:solidFill>
                      </a:endParaRPr>
                    </a:p>
                  </a:txBody>
                  <a:tcPr anchor="ctr"/>
                </a:tc>
                <a:extLst>
                  <a:ext uri="{0D108BD9-81ED-4DB2-BD59-A6C34878D82A}">
                    <a16:rowId xmlns:a16="http://schemas.microsoft.com/office/drawing/2014/main" val="3359901702"/>
                  </a:ext>
                </a:extLst>
              </a:tr>
              <a:tr h="1134757">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480403399"/>
                  </a:ext>
                </a:extLst>
              </a:tr>
              <a:tr h="1134757">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95136927"/>
                  </a:ext>
                </a:extLst>
              </a:tr>
              <a:tr h="1134757">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47273128"/>
                  </a:ext>
                </a:extLst>
              </a:tr>
              <a:tr h="1134757">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633188705"/>
                  </a:ext>
                </a:extLst>
              </a:tr>
            </a:tbl>
          </a:graphicData>
        </a:graphic>
      </p:graphicFrame>
      <p:sp>
        <p:nvSpPr>
          <p:cNvPr id="16" name="CuadroTexto 15">
            <a:extLst>
              <a:ext uri="{FF2B5EF4-FFF2-40B4-BE49-F238E27FC236}">
                <a16:creationId xmlns:a16="http://schemas.microsoft.com/office/drawing/2014/main" id="{C9CB2A8B-B863-7F4C-B801-4432BCAD21E7}"/>
              </a:ext>
            </a:extLst>
          </p:cNvPr>
          <p:cNvSpPr txBox="1"/>
          <p:nvPr/>
        </p:nvSpPr>
        <p:spPr>
          <a:xfrm>
            <a:off x="2736975" y="126164"/>
            <a:ext cx="3701799" cy="1107996"/>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¿Cómo empiezas la frase: ‘</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y Daniel...’ </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Lucía</a:t>
            </a:r>
            <a:r>
              <a:rPr lang="es-ES" sz="2200" b="1" kern="1200" dirty="0">
                <a:solidFill>
                  <a:srgbClr val="4472C4">
                    <a:lumMod val="50000"/>
                  </a:srgbClr>
                </a:solidFill>
                <a:latin typeface="Century Gothic" panose="020F0302020204030204"/>
                <a:ea typeface="+mn-ea"/>
                <a:cs typeface="+mn-cs"/>
              </a:rPr>
              <a:t> y Daniel</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Rectángulo 3">
            <a:extLst>
              <a:ext uri="{FF2B5EF4-FFF2-40B4-BE49-F238E27FC236}">
                <a16:creationId xmlns:a16="http://schemas.microsoft.com/office/drawing/2014/main" id="{5BB848F4-1CD9-814A-9A48-5EC7597D48A9}"/>
              </a:ext>
            </a:extLst>
          </p:cNvPr>
          <p:cNvSpPr/>
          <p:nvPr/>
        </p:nvSpPr>
        <p:spPr>
          <a:xfrm>
            <a:off x="2952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 </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Lucía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and Daniel prepare the beds </a:t>
            </a:r>
            <a:r>
              <a:rPr kumimoji="0" lang="en-GB" sz="2000" b="0" i="0" u="none" strike="noStrike" kern="1200" cap="none" spc="0" normalizeH="0" baseline="0" noProof="0">
                <a:ln>
                  <a:noFill/>
                </a:ln>
                <a:solidFill>
                  <a:srgbClr val="203864"/>
                </a:solidFill>
                <a:effectLst/>
                <a:uLnTx/>
                <a:uFillTx/>
                <a:latin typeface="Century Gothic" panose="020F0302020204030204"/>
                <a:ea typeface="+mn-ea"/>
                <a:cs typeface="+mn-cs"/>
              </a:rPr>
              <a:t>for them.</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5" name="Rectángulo 7">
            <a:extLst>
              <a:ext uri="{FF2B5EF4-FFF2-40B4-BE49-F238E27FC236}">
                <a16:creationId xmlns:a16="http://schemas.microsoft.com/office/drawing/2014/main" id="{33764266-47EC-C744-8B87-200D6262B647}"/>
              </a:ext>
            </a:extLst>
          </p:cNvPr>
          <p:cNvSpPr/>
          <p:nvPr/>
        </p:nvSpPr>
        <p:spPr>
          <a:xfrm>
            <a:off x="25939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2) </a:t>
            </a:r>
            <a:r>
              <a:rPr lang="en-GB" sz="2000" kern="1200" dirty="0">
                <a:solidFill>
                  <a:srgbClr val="203864"/>
                </a:solidFill>
                <a:latin typeface="Century Gothic" panose="020F0302020204030204"/>
              </a:rPr>
              <a:t>They offer  sweets to </a:t>
            </a:r>
            <a:r>
              <a:rPr lang="es-GB" sz="2000" kern="1200" dirty="0">
                <a:solidFill>
                  <a:srgbClr val="203864"/>
                </a:solidFill>
                <a:latin typeface="Century Gothic" panose="020B0502020202020204" pitchFamily="34" charset="0"/>
              </a:rPr>
              <a:t>Lucía </a:t>
            </a:r>
            <a:r>
              <a:rPr lang="en-GB" sz="2000" kern="1200" dirty="0">
                <a:solidFill>
                  <a:srgbClr val="203864"/>
                </a:solidFill>
                <a:latin typeface="Century Gothic" panose="020B0502020202020204" pitchFamily="34" charset="0"/>
              </a:rPr>
              <a:t>and Daniel. </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6" name="Rectángulo 8">
            <a:extLst>
              <a:ext uri="{FF2B5EF4-FFF2-40B4-BE49-F238E27FC236}">
                <a16:creationId xmlns:a16="http://schemas.microsoft.com/office/drawing/2014/main" id="{E960EEBC-F6DC-4D4B-A4B8-2FA7985974BA}"/>
              </a:ext>
            </a:extLst>
          </p:cNvPr>
          <p:cNvSpPr/>
          <p:nvPr/>
        </p:nvSpPr>
        <p:spPr>
          <a:xfrm>
            <a:off x="48926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3)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They give money to </a:t>
            </a:r>
            <a:r>
              <a:rPr lang="es-GB" sz="2000" kern="1200" dirty="0">
                <a:solidFill>
                  <a:srgbClr val="203864"/>
                </a:solidFill>
                <a:latin typeface="Century Gothic" panose="020B0502020202020204" pitchFamily="34" charset="0"/>
              </a:rPr>
              <a:t>Lucía </a:t>
            </a:r>
            <a:r>
              <a:rPr lang="en-GB" sz="2000" kern="1200" dirty="0">
                <a:solidFill>
                  <a:srgbClr val="203864"/>
                </a:solidFill>
                <a:latin typeface="Century Gothic" panose="020B0502020202020204" pitchFamily="34" charset="0"/>
              </a:rPr>
              <a:t>and Daniel. </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 name="Rectángulo 9">
            <a:extLst>
              <a:ext uri="{FF2B5EF4-FFF2-40B4-BE49-F238E27FC236}">
                <a16:creationId xmlns:a16="http://schemas.microsoft.com/office/drawing/2014/main" id="{3E266351-73A5-254A-9B52-C808BD863591}"/>
              </a:ext>
            </a:extLst>
          </p:cNvPr>
          <p:cNvSpPr/>
          <p:nvPr/>
        </p:nvSpPr>
        <p:spPr>
          <a:xfrm>
            <a:off x="295275"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4)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Lucía and Daniel clean the glasses for them.</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8" name="Rectángulo 10">
            <a:extLst>
              <a:ext uri="{FF2B5EF4-FFF2-40B4-BE49-F238E27FC236}">
                <a16:creationId xmlns:a16="http://schemas.microsoft.com/office/drawing/2014/main" id="{EB463ADD-3DC5-284D-B072-A0417C51277A}"/>
              </a:ext>
            </a:extLst>
          </p:cNvPr>
          <p:cNvSpPr/>
          <p:nvPr/>
        </p:nvSpPr>
        <p:spPr>
          <a:xfrm>
            <a:off x="2593975"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5)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They write cards to </a:t>
            </a:r>
            <a:r>
              <a:rPr lang="es-GB" sz="2000" kern="1200" dirty="0">
                <a:solidFill>
                  <a:srgbClr val="203864"/>
                </a:solidFill>
                <a:latin typeface="Century Gothic" panose="020B0502020202020204" pitchFamily="34" charset="0"/>
              </a:rPr>
              <a:t>Lucía </a:t>
            </a:r>
            <a:r>
              <a:rPr lang="en-GB" sz="2000" kern="1200" dirty="0">
                <a:solidFill>
                  <a:srgbClr val="203864"/>
                </a:solidFill>
                <a:latin typeface="Century Gothic" panose="020B0502020202020204" pitchFamily="34" charset="0"/>
              </a:rPr>
              <a:t>and Daniel. </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9" name="Rectángulo 11">
            <a:extLst>
              <a:ext uri="{FF2B5EF4-FFF2-40B4-BE49-F238E27FC236}">
                <a16:creationId xmlns:a16="http://schemas.microsoft.com/office/drawing/2014/main" id="{23B454E3-3B6B-084C-B2B9-706DC51645BE}"/>
              </a:ext>
            </a:extLst>
          </p:cNvPr>
          <p:cNvSpPr/>
          <p:nvPr/>
        </p:nvSpPr>
        <p:spPr>
          <a:xfrm>
            <a:off x="4864100"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6)</a:t>
            </a:r>
            <a:r>
              <a:rPr lang="en-GB" sz="2000" b="1" kern="1200" dirty="0">
                <a:solidFill>
                  <a:srgbClr val="203864"/>
                </a:solidFill>
                <a:latin typeface="Century Gothic" panose="020F0302020204030204"/>
              </a:rPr>
              <a:t> </a:t>
            </a:r>
            <a:r>
              <a:rPr lang="en-GB" sz="2000" kern="1200" dirty="0">
                <a:solidFill>
                  <a:srgbClr val="203864"/>
                </a:solidFill>
                <a:latin typeface="Century Gothic" panose="020F0302020204030204"/>
              </a:rPr>
              <a:t>Lucía and Daniel tell them things about </a:t>
            </a:r>
            <a:r>
              <a:rPr lang="en-GB" sz="2000" kern="1200">
                <a:solidFill>
                  <a:srgbClr val="203864"/>
                </a:solidFill>
                <a:latin typeface="Century Gothic" panose="020F0302020204030204"/>
              </a:rPr>
              <a:t>the match.</a:t>
            </a:r>
            <a:endParaRPr kumimoji="0" lang="es-GB" sz="200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0" name="Rectángulo 12">
            <a:extLst>
              <a:ext uri="{FF2B5EF4-FFF2-40B4-BE49-F238E27FC236}">
                <a16:creationId xmlns:a16="http://schemas.microsoft.com/office/drawing/2014/main" id="{3DDEC066-B882-7146-9E2B-6BEB529183A4}"/>
              </a:ext>
            </a:extLst>
          </p:cNvPr>
          <p:cNvSpPr/>
          <p:nvPr/>
        </p:nvSpPr>
        <p:spPr>
          <a:xfrm>
            <a:off x="3813175" y="4768516"/>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8) </a:t>
            </a:r>
            <a:r>
              <a:rPr kumimoji="0" lang="en-GB" sz="2000" b="0" i="0" u="none" strike="noStrike" kern="1200" cap="none" spc="0" normalizeH="0" baseline="0" noProof="0">
                <a:ln>
                  <a:noFill/>
                </a:ln>
                <a:solidFill>
                  <a:srgbClr val="203864"/>
                </a:solidFill>
                <a:effectLst/>
                <a:uLnTx/>
                <a:uFillTx/>
                <a:latin typeface="Century Gothic" panose="020F0302020204030204"/>
                <a:ea typeface="+mn-ea"/>
                <a:cs typeface="+mn-cs"/>
              </a:rPr>
              <a:t>They show Lucía and</a:t>
            </a:r>
            <a:r>
              <a:rPr kumimoji="0" lang="en-GB" sz="2000" b="0" i="0" u="none" strike="noStrike" kern="1200" cap="none" spc="0" normalizeH="0" noProof="0">
                <a:ln>
                  <a:noFill/>
                </a:ln>
                <a:solidFill>
                  <a:srgbClr val="203864"/>
                </a:solidFill>
                <a:effectLst/>
                <a:uLnTx/>
                <a:uFillTx/>
                <a:latin typeface="Century Gothic" panose="020F0302020204030204"/>
                <a:ea typeface="+mn-ea"/>
                <a:cs typeface="+mn-cs"/>
              </a:rPr>
              <a:t> Daniel photos.</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1" name="Rectángulo 13">
            <a:extLst>
              <a:ext uri="{FF2B5EF4-FFF2-40B4-BE49-F238E27FC236}">
                <a16:creationId xmlns:a16="http://schemas.microsoft.com/office/drawing/2014/main" id="{AA0EDE63-6D0B-9941-ADF3-A6CCDFD80C8D}"/>
              </a:ext>
            </a:extLst>
          </p:cNvPr>
          <p:cNvSpPr/>
          <p:nvPr/>
        </p:nvSpPr>
        <p:spPr>
          <a:xfrm>
            <a:off x="1511300" y="4768516"/>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7) </a:t>
            </a:r>
            <a:r>
              <a:rPr lang="es-GB" sz="2000" kern="1200" dirty="0">
                <a:solidFill>
                  <a:srgbClr val="203864"/>
                </a:solidFill>
                <a:latin typeface="Century Gothic" panose="020B0502020202020204" pitchFamily="34" charset="0"/>
              </a:rPr>
              <a:t>Lucía </a:t>
            </a:r>
            <a:r>
              <a:rPr lang="en-GB" sz="2000" kern="1200" dirty="0">
                <a:solidFill>
                  <a:srgbClr val="203864"/>
                </a:solidFill>
                <a:latin typeface="Century Gothic" panose="020B0502020202020204" pitchFamily="34" charset="0"/>
              </a:rPr>
              <a:t>and Daniel bring them flowers.</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33502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B849F5-6DA5-934C-ACB8-9385A330D582}"/>
              </a:ext>
            </a:extLst>
          </p:cNvPr>
          <p:cNvSpPr>
            <a:spLocks noGrp="1"/>
          </p:cNvSpPr>
          <p:nvPr>
            <p:ph type="title"/>
          </p:nvPr>
        </p:nvSpPr>
        <p:spPr>
          <a:xfrm>
            <a:off x="266700" y="234235"/>
            <a:ext cx="2222500" cy="445927"/>
          </a:xfrm>
        </p:spPr>
        <p:txBody>
          <a:bodyPr>
            <a:normAutofit/>
          </a:bodyPr>
          <a:lstStyle/>
          <a:p>
            <a:r>
              <a:rPr lang="es-GB" sz="2400" b="1" dirty="0"/>
              <a:t>Estudiante B</a:t>
            </a:r>
          </a:p>
        </p:txBody>
      </p:sp>
      <p:graphicFrame>
        <p:nvGraphicFramePr>
          <p:cNvPr id="7" name="Tabla 7">
            <a:extLst>
              <a:ext uri="{FF2B5EF4-FFF2-40B4-BE49-F238E27FC236}">
                <a16:creationId xmlns:a16="http://schemas.microsoft.com/office/drawing/2014/main" id="{BB018234-66A3-5346-8BC8-EA644BF2CC2F}"/>
              </a:ext>
            </a:extLst>
          </p:cNvPr>
          <p:cNvGraphicFramePr>
            <a:graphicFrameLocks noGrp="1"/>
          </p:cNvGraphicFramePr>
          <p:nvPr/>
        </p:nvGraphicFramePr>
        <p:xfrm>
          <a:off x="7162800" y="369644"/>
          <a:ext cx="4762500" cy="5544868"/>
        </p:xfrm>
        <a:graphic>
          <a:graphicData uri="http://schemas.openxmlformats.org/drawingml/2006/table">
            <a:tbl>
              <a:tblPr firstRow="1" bandRow="1">
                <a:tableStyleId>{5DA37D80-6434-44D0-A028-1B22A696006F}</a:tableStyleId>
              </a:tblPr>
              <a:tblGrid>
                <a:gridCol w="2381250">
                  <a:extLst>
                    <a:ext uri="{9D8B030D-6E8A-4147-A177-3AD203B41FA5}">
                      <a16:colId xmlns:a16="http://schemas.microsoft.com/office/drawing/2014/main" val="4061325925"/>
                    </a:ext>
                  </a:extLst>
                </a:gridCol>
                <a:gridCol w="2381250">
                  <a:extLst>
                    <a:ext uri="{9D8B030D-6E8A-4147-A177-3AD203B41FA5}">
                      <a16:colId xmlns:a16="http://schemas.microsoft.com/office/drawing/2014/main" val="2614744808"/>
                    </a:ext>
                  </a:extLst>
                </a:gridCol>
              </a:tblGrid>
              <a:tr h="851412">
                <a:tc>
                  <a:txBody>
                    <a:bodyPr/>
                    <a:lstStyle/>
                    <a:p>
                      <a:pPr algn="ctr"/>
                      <a:r>
                        <a:rPr lang="es-ES" sz="2000" b="0" i="0" dirty="0" err="1">
                          <a:solidFill>
                            <a:srgbClr val="203864"/>
                          </a:solidFill>
                          <a:latin typeface="Century Gothic" panose="020B0502020202020204" pitchFamily="34" charset="0"/>
                        </a:rPr>
                        <a:t>What</a:t>
                      </a:r>
                      <a:r>
                        <a:rPr lang="es-ES" sz="2000" b="0" i="0" dirty="0">
                          <a:solidFill>
                            <a:srgbClr val="203864"/>
                          </a:solidFill>
                          <a:latin typeface="Century Gothic" panose="020B0502020202020204" pitchFamily="34" charset="0"/>
                        </a:rPr>
                        <a:t> Lucía and Daniel do </a:t>
                      </a:r>
                      <a:r>
                        <a:rPr lang="es-ES" sz="2000" b="1" dirty="0" err="1">
                          <a:solidFill>
                            <a:srgbClr val="203864"/>
                          </a:solidFill>
                        </a:rPr>
                        <a:t>for</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endParaRPr lang="es-GB" sz="2000" b="1" dirty="0">
                        <a:solidFill>
                          <a:srgbClr val="203864"/>
                        </a:solidFill>
                      </a:endParaRPr>
                    </a:p>
                  </a:txBody>
                  <a:tcPr anchor="ctr"/>
                </a:tc>
                <a:tc>
                  <a:txBody>
                    <a:bodyPr/>
                    <a:lstStyle/>
                    <a:p>
                      <a:pPr algn="ctr"/>
                      <a:r>
                        <a:rPr lang="es-ES" sz="2000" b="0" i="0" dirty="0" err="1">
                          <a:solidFill>
                            <a:srgbClr val="203864"/>
                          </a:solidFill>
                          <a:latin typeface="Century Gothic" panose="020B0502020202020204" pitchFamily="34" charset="0"/>
                        </a:rPr>
                        <a:t>What</a:t>
                      </a:r>
                      <a:r>
                        <a:rPr lang="es-ES" sz="2000" b="0" i="0" dirty="0">
                          <a:solidFill>
                            <a:srgbClr val="203864"/>
                          </a:solidFill>
                          <a:latin typeface="Century Gothic" panose="020B0502020202020204" pitchFamily="34" charset="0"/>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r>
                        <a:rPr lang="es-ES" sz="2000" b="1" dirty="0">
                          <a:solidFill>
                            <a:srgbClr val="203864"/>
                          </a:solidFill>
                        </a:rPr>
                        <a:t> do </a:t>
                      </a:r>
                      <a:r>
                        <a:rPr lang="es-ES" sz="2000" b="1" dirty="0" err="1">
                          <a:solidFill>
                            <a:srgbClr val="203864"/>
                          </a:solidFill>
                        </a:rPr>
                        <a:t>for</a:t>
                      </a:r>
                      <a:r>
                        <a:rPr lang="es-ES" sz="2000" b="1" dirty="0">
                          <a:solidFill>
                            <a:srgbClr val="203864"/>
                          </a:solidFill>
                        </a:rPr>
                        <a:t> Lucía and Daniel</a:t>
                      </a:r>
                      <a:endParaRPr lang="es-GB" sz="2000" b="1" dirty="0">
                        <a:solidFill>
                          <a:srgbClr val="203864"/>
                        </a:solidFill>
                      </a:endParaRPr>
                    </a:p>
                  </a:txBody>
                  <a:tcPr anchor="ctr"/>
                </a:tc>
                <a:extLst>
                  <a:ext uri="{0D108BD9-81ED-4DB2-BD59-A6C34878D82A}">
                    <a16:rowId xmlns:a16="http://schemas.microsoft.com/office/drawing/2014/main" val="3359901702"/>
                  </a:ext>
                </a:extLst>
              </a:tr>
              <a:tr h="1134757">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480403399"/>
                  </a:ext>
                </a:extLst>
              </a:tr>
              <a:tr h="1134757">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95136927"/>
                  </a:ext>
                </a:extLst>
              </a:tr>
              <a:tr h="1134757">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47273128"/>
                  </a:ext>
                </a:extLst>
              </a:tr>
              <a:tr h="1134757">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633188705"/>
                  </a:ext>
                </a:extLst>
              </a:tr>
            </a:tbl>
          </a:graphicData>
        </a:graphic>
      </p:graphicFrame>
      <p:sp>
        <p:nvSpPr>
          <p:cNvPr id="16" name="CuadroTexto 15">
            <a:extLst>
              <a:ext uri="{FF2B5EF4-FFF2-40B4-BE49-F238E27FC236}">
                <a16:creationId xmlns:a16="http://schemas.microsoft.com/office/drawing/2014/main" id="{C9CB2A8B-B863-7F4C-B801-4432BCAD21E7}"/>
              </a:ext>
            </a:extLst>
          </p:cNvPr>
          <p:cNvSpPr txBox="1"/>
          <p:nvPr/>
        </p:nvSpPr>
        <p:spPr>
          <a:xfrm>
            <a:off x="2394201" y="312937"/>
            <a:ext cx="3701799" cy="769441"/>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¿Cómo empiezas la frase: ‘</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Daniel...’ </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Daniel...</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Rectángulo 3">
            <a:extLst>
              <a:ext uri="{FF2B5EF4-FFF2-40B4-BE49-F238E27FC236}">
                <a16:creationId xmlns:a16="http://schemas.microsoft.com/office/drawing/2014/main" id="{5BB848F4-1CD9-814A-9A48-5EC7597D48A9}"/>
              </a:ext>
            </a:extLst>
          </p:cNvPr>
          <p:cNvSpPr/>
          <p:nvPr/>
        </p:nvSpPr>
        <p:spPr>
          <a:xfrm>
            <a:off x="2952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 </a:t>
            </a:r>
            <a:r>
              <a:rPr lang="es-GB" sz="2000" kern="1200" dirty="0">
                <a:solidFill>
                  <a:srgbClr val="203864"/>
                </a:solidFill>
                <a:latin typeface="Century Gothic" panose="020B0502020202020204" pitchFamily="34" charset="0"/>
              </a:rPr>
              <a:t>Lucía </a:t>
            </a:r>
            <a:r>
              <a:rPr lang="en-GB" sz="2000" kern="1200" dirty="0">
                <a:solidFill>
                  <a:srgbClr val="203864"/>
                </a:solidFill>
                <a:latin typeface="Century Gothic" panose="020B0502020202020204" pitchFamily="34" charset="0"/>
              </a:rPr>
              <a:t>and Daniel read the newspapers to them.</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 name="Rectángulo 7">
            <a:extLst>
              <a:ext uri="{FF2B5EF4-FFF2-40B4-BE49-F238E27FC236}">
                <a16:creationId xmlns:a16="http://schemas.microsoft.com/office/drawing/2014/main" id="{33764266-47EC-C744-8B87-200D6262B647}"/>
              </a:ext>
            </a:extLst>
          </p:cNvPr>
          <p:cNvSpPr/>
          <p:nvPr/>
        </p:nvSpPr>
        <p:spPr>
          <a:xfrm>
            <a:off x="25939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2)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They cook chicken for </a:t>
            </a:r>
            <a:r>
              <a:rPr lang="es-GB" sz="2000" kern="1200" dirty="0">
                <a:solidFill>
                  <a:srgbClr val="203864"/>
                </a:solidFill>
                <a:latin typeface="Century Gothic" panose="020B0502020202020204" pitchFamily="34" charset="0"/>
              </a:rPr>
              <a:t>Lucía </a:t>
            </a:r>
            <a:r>
              <a:rPr lang="en-GB" sz="2000" kern="1200" dirty="0">
                <a:solidFill>
                  <a:srgbClr val="203864"/>
                </a:solidFill>
                <a:latin typeface="Century Gothic" panose="020B0502020202020204" pitchFamily="34" charset="0"/>
              </a:rPr>
              <a:t>and Daniel.</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 name="Rectángulo 8">
            <a:extLst>
              <a:ext uri="{FF2B5EF4-FFF2-40B4-BE49-F238E27FC236}">
                <a16:creationId xmlns:a16="http://schemas.microsoft.com/office/drawing/2014/main" id="{E960EEBC-F6DC-4D4B-A4B8-2FA7985974BA}"/>
              </a:ext>
            </a:extLst>
          </p:cNvPr>
          <p:cNvSpPr/>
          <p:nvPr/>
        </p:nvSpPr>
        <p:spPr>
          <a:xfrm>
            <a:off x="48926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3) </a:t>
            </a:r>
            <a:r>
              <a:rPr lang="es-GB" sz="2000" kern="1200" dirty="0">
                <a:solidFill>
                  <a:srgbClr val="203864"/>
                </a:solidFill>
                <a:latin typeface="Century Gothic" panose="020B0502020202020204" pitchFamily="34" charset="0"/>
              </a:rPr>
              <a:t>Lucía </a:t>
            </a:r>
            <a:r>
              <a:rPr lang="en-GB" sz="2000" kern="1200" dirty="0">
                <a:solidFill>
                  <a:srgbClr val="203864"/>
                </a:solidFill>
                <a:latin typeface="Century Gothic" panose="020B0502020202020204" pitchFamily="34" charset="0"/>
              </a:rPr>
              <a:t>and Daniel send them photos</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19" name="Rectángulo 9">
            <a:extLst>
              <a:ext uri="{FF2B5EF4-FFF2-40B4-BE49-F238E27FC236}">
                <a16:creationId xmlns:a16="http://schemas.microsoft.com/office/drawing/2014/main" id="{3E266351-73A5-254A-9B52-C808BD863591}"/>
              </a:ext>
            </a:extLst>
          </p:cNvPr>
          <p:cNvSpPr/>
          <p:nvPr/>
        </p:nvSpPr>
        <p:spPr>
          <a:xfrm>
            <a:off x="295275"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4) </a:t>
            </a:r>
            <a:r>
              <a:rPr lang="en-GB" sz="2000" kern="1200" dirty="0">
                <a:solidFill>
                  <a:srgbClr val="203864"/>
                </a:solidFill>
                <a:latin typeface="Century Gothic" panose="020F0302020204030204"/>
              </a:rPr>
              <a:t>They leave the keys for </a:t>
            </a:r>
            <a:r>
              <a:rPr lang="es-GB" sz="2000" kern="1200" dirty="0">
                <a:solidFill>
                  <a:srgbClr val="203864"/>
                </a:solidFill>
                <a:latin typeface="Century Gothic" panose="020B0502020202020204" pitchFamily="34" charset="0"/>
              </a:rPr>
              <a:t>Lucía </a:t>
            </a:r>
            <a:r>
              <a:rPr lang="en-GB" sz="2000" kern="1200" dirty="0">
                <a:solidFill>
                  <a:srgbClr val="203864"/>
                </a:solidFill>
                <a:latin typeface="Century Gothic" panose="020B0502020202020204" pitchFamily="34" charset="0"/>
              </a:rPr>
              <a:t>and Daniel.</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 name="Rectángulo 10">
            <a:extLst>
              <a:ext uri="{FF2B5EF4-FFF2-40B4-BE49-F238E27FC236}">
                <a16:creationId xmlns:a16="http://schemas.microsoft.com/office/drawing/2014/main" id="{EB463ADD-3DC5-284D-B072-A0417C51277A}"/>
              </a:ext>
            </a:extLst>
          </p:cNvPr>
          <p:cNvSpPr/>
          <p:nvPr/>
        </p:nvSpPr>
        <p:spPr>
          <a:xfrm>
            <a:off x="2593975"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5) </a:t>
            </a:r>
            <a:r>
              <a:rPr lang="es-GB" sz="2000" kern="1200" dirty="0">
                <a:solidFill>
                  <a:srgbClr val="203864"/>
                </a:solidFill>
                <a:latin typeface="Century Gothic" panose="020B0502020202020204" pitchFamily="34" charset="0"/>
              </a:rPr>
              <a:t>Lucía </a:t>
            </a:r>
            <a:r>
              <a:rPr lang="en-GB" sz="2000" kern="1200" dirty="0">
                <a:solidFill>
                  <a:srgbClr val="203864"/>
                </a:solidFill>
                <a:latin typeface="Century Gothic" panose="020B0502020202020204" pitchFamily="34" charset="0"/>
              </a:rPr>
              <a:t>and Daniel bring them magazines.</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 name="Rectángulo 11">
            <a:extLst>
              <a:ext uri="{FF2B5EF4-FFF2-40B4-BE49-F238E27FC236}">
                <a16:creationId xmlns:a16="http://schemas.microsoft.com/office/drawing/2014/main" id="{23B454E3-3B6B-084C-B2B9-706DC51645BE}"/>
              </a:ext>
            </a:extLst>
          </p:cNvPr>
          <p:cNvSpPr/>
          <p:nvPr/>
        </p:nvSpPr>
        <p:spPr>
          <a:xfrm>
            <a:off x="4864100"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6) </a:t>
            </a:r>
            <a:r>
              <a:rPr lang="es-GB" sz="2000" kern="1200" dirty="0">
                <a:solidFill>
                  <a:srgbClr val="203864"/>
                </a:solidFill>
                <a:latin typeface="Century Gothic" panose="020B0502020202020204" pitchFamily="34" charset="0"/>
              </a:rPr>
              <a:t>Lucía </a:t>
            </a:r>
            <a:r>
              <a:rPr lang="en-GB" sz="2000" kern="1200" dirty="0">
                <a:solidFill>
                  <a:srgbClr val="203864"/>
                </a:solidFill>
                <a:latin typeface="Century Gothic" panose="020B0502020202020204" pitchFamily="34" charset="0"/>
              </a:rPr>
              <a:t>and Daniel write them a story. </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 name="Rectángulo 12">
            <a:extLst>
              <a:ext uri="{FF2B5EF4-FFF2-40B4-BE49-F238E27FC236}">
                <a16:creationId xmlns:a16="http://schemas.microsoft.com/office/drawing/2014/main" id="{3DDEC066-B882-7146-9E2B-6BEB529183A4}"/>
              </a:ext>
            </a:extLst>
          </p:cNvPr>
          <p:cNvSpPr/>
          <p:nvPr/>
        </p:nvSpPr>
        <p:spPr>
          <a:xfrm>
            <a:off x="3813175" y="4768516"/>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8) </a:t>
            </a:r>
            <a:r>
              <a:rPr kumimoji="0" lang="en-GB" sz="2000" b="0" i="0" u="none" strike="noStrike" kern="1200" cap="none" spc="0" normalizeH="0" baseline="0" noProof="0">
                <a:ln>
                  <a:noFill/>
                </a:ln>
                <a:solidFill>
                  <a:srgbClr val="203864"/>
                </a:solidFill>
                <a:effectLst/>
                <a:uLnTx/>
                <a:uFillTx/>
                <a:latin typeface="Century Gothic" panose="020F0302020204030204"/>
                <a:ea typeface="+mn-ea"/>
                <a:cs typeface="+mn-cs"/>
              </a:rPr>
              <a:t>They take the bags off/from</a:t>
            </a:r>
            <a:r>
              <a:rPr kumimoji="0" lang="en-GB" sz="2000" b="0" i="0" u="none" strike="noStrike" kern="1200" cap="none" spc="0" normalizeH="0" noProof="0">
                <a:ln>
                  <a:noFill/>
                </a:ln>
                <a:solidFill>
                  <a:srgbClr val="203864"/>
                </a:solidFill>
                <a:effectLst/>
                <a:uLnTx/>
                <a:uFillTx/>
                <a:latin typeface="Century Gothic" panose="020F0302020204030204"/>
                <a:ea typeface="+mn-ea"/>
                <a:cs typeface="+mn-cs"/>
              </a:rPr>
              <a:t> Lucía and Daniel.</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 name="Rectángulo 13">
            <a:extLst>
              <a:ext uri="{FF2B5EF4-FFF2-40B4-BE49-F238E27FC236}">
                <a16:creationId xmlns:a16="http://schemas.microsoft.com/office/drawing/2014/main" id="{AA0EDE63-6D0B-9941-ADF3-A6CCDFD80C8D}"/>
              </a:ext>
            </a:extLst>
          </p:cNvPr>
          <p:cNvSpPr/>
          <p:nvPr/>
        </p:nvSpPr>
        <p:spPr>
          <a:xfrm>
            <a:off x="1511300" y="4768516"/>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7) </a:t>
            </a:r>
            <a:r>
              <a:rPr lang="en-GB" sz="2000" kern="1200" dirty="0">
                <a:solidFill>
                  <a:srgbClr val="203864"/>
                </a:solidFill>
                <a:latin typeface="Century Gothic" panose="020F0302020204030204"/>
              </a:rPr>
              <a:t>They wash some t-shirts for </a:t>
            </a:r>
            <a:r>
              <a:rPr lang="es-GB" sz="2000" kern="1200" dirty="0">
                <a:solidFill>
                  <a:srgbClr val="203864"/>
                </a:solidFill>
                <a:latin typeface="Century Gothic" panose="020B0502020202020204" pitchFamily="34" charset="0"/>
              </a:rPr>
              <a:t>Lucía </a:t>
            </a:r>
            <a:r>
              <a:rPr lang="en-GB" sz="2000" kern="1200" dirty="0">
                <a:solidFill>
                  <a:srgbClr val="203864"/>
                </a:solidFill>
                <a:latin typeface="Century Gothic" panose="020B0502020202020204" pitchFamily="34" charset="0"/>
              </a:rPr>
              <a:t>and Daniel.</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24954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B849F5-6DA5-934C-ACB8-9385A330D582}"/>
              </a:ext>
            </a:extLst>
          </p:cNvPr>
          <p:cNvSpPr>
            <a:spLocks noGrp="1"/>
          </p:cNvSpPr>
          <p:nvPr>
            <p:ph type="title"/>
          </p:nvPr>
        </p:nvSpPr>
        <p:spPr>
          <a:xfrm>
            <a:off x="91984" y="259946"/>
            <a:ext cx="3995593" cy="445927"/>
          </a:xfrm>
        </p:spPr>
        <p:txBody>
          <a:bodyPr>
            <a:normAutofit fontScale="90000"/>
          </a:bodyPr>
          <a:lstStyle/>
          <a:p>
            <a:r>
              <a:rPr lang="es-GB" sz="2400" b="1" dirty="0"/>
              <a:t>Estudiante A</a:t>
            </a:r>
            <a:r>
              <a:rPr lang="en-GB" sz="2400" b="1" dirty="0"/>
              <a:t>: </a:t>
            </a:r>
            <a:r>
              <a:rPr lang="es-GB" sz="2400" b="1" dirty="0"/>
              <a:t>Solución</a:t>
            </a:r>
            <a:br>
              <a:rPr lang="es-GB" sz="2400" b="1" dirty="0"/>
            </a:br>
            <a:endParaRPr lang="es-GB" sz="2400" b="1" dirty="0"/>
          </a:p>
        </p:txBody>
      </p:sp>
      <p:graphicFrame>
        <p:nvGraphicFramePr>
          <p:cNvPr id="24" name="Tabla 7">
            <a:extLst>
              <a:ext uri="{FF2B5EF4-FFF2-40B4-BE49-F238E27FC236}">
                <a16:creationId xmlns:a16="http://schemas.microsoft.com/office/drawing/2014/main" id="{BB018234-66A3-5346-8BC8-EA644BF2CC2F}"/>
              </a:ext>
            </a:extLst>
          </p:cNvPr>
          <p:cNvGraphicFramePr>
            <a:graphicFrameLocks noGrp="1"/>
          </p:cNvGraphicFramePr>
          <p:nvPr/>
        </p:nvGraphicFramePr>
        <p:xfrm>
          <a:off x="207818" y="602673"/>
          <a:ext cx="11720946" cy="5643632"/>
        </p:xfrm>
        <a:graphic>
          <a:graphicData uri="http://schemas.openxmlformats.org/drawingml/2006/table">
            <a:tbl>
              <a:tblPr firstRow="1" bandRow="1">
                <a:tableStyleId>{5DA37D80-6434-44D0-A028-1B22A696006F}</a:tableStyleId>
              </a:tblPr>
              <a:tblGrid>
                <a:gridCol w="5944595">
                  <a:extLst>
                    <a:ext uri="{9D8B030D-6E8A-4147-A177-3AD203B41FA5}">
                      <a16:colId xmlns:a16="http://schemas.microsoft.com/office/drawing/2014/main" val="4061325925"/>
                    </a:ext>
                  </a:extLst>
                </a:gridCol>
                <a:gridCol w="5776351">
                  <a:extLst>
                    <a:ext uri="{9D8B030D-6E8A-4147-A177-3AD203B41FA5}">
                      <a16:colId xmlns:a16="http://schemas.microsoft.com/office/drawing/2014/main" val="2614744808"/>
                    </a:ext>
                  </a:extLst>
                </a:gridCol>
              </a:tblGrid>
              <a:tr h="1046952">
                <a:tc>
                  <a:txBody>
                    <a:bodyPr/>
                    <a:lstStyle/>
                    <a:p>
                      <a:pPr algn="ctr"/>
                      <a:r>
                        <a:rPr lang="es-ES" sz="2000" b="0" i="0" dirty="0" err="1">
                          <a:solidFill>
                            <a:srgbClr val="203864"/>
                          </a:solidFill>
                          <a:latin typeface="Century Gothic" panose="020B0502020202020204" pitchFamily="34" charset="0"/>
                        </a:rPr>
                        <a:t>What</a:t>
                      </a:r>
                      <a:r>
                        <a:rPr lang="es-ES" sz="2000" b="0" i="0" dirty="0">
                          <a:solidFill>
                            <a:srgbClr val="203864"/>
                          </a:solidFill>
                          <a:latin typeface="Century Gothic" panose="020B0502020202020204" pitchFamily="34" charset="0"/>
                        </a:rPr>
                        <a:t> Lucía and Daniel do </a:t>
                      </a:r>
                      <a:r>
                        <a:rPr lang="es-ES" sz="2000" b="1" dirty="0" err="1">
                          <a:solidFill>
                            <a:srgbClr val="203864"/>
                          </a:solidFill>
                        </a:rPr>
                        <a:t>for</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endParaRPr lang="es-GB" sz="2000" b="1" dirty="0">
                        <a:solidFill>
                          <a:srgbClr val="203864"/>
                        </a:solidFill>
                      </a:endParaRPr>
                    </a:p>
                  </a:txBody>
                  <a:tcPr anchor="ctr"/>
                </a:tc>
                <a:tc>
                  <a:txBody>
                    <a:bodyPr/>
                    <a:lstStyle/>
                    <a:p>
                      <a:pPr algn="ctr"/>
                      <a:r>
                        <a:rPr lang="es-ES" sz="2000" b="0" i="0" dirty="0" err="1">
                          <a:solidFill>
                            <a:srgbClr val="203864"/>
                          </a:solidFill>
                          <a:latin typeface="Century Gothic" panose="020B0502020202020204" pitchFamily="34" charset="0"/>
                        </a:rPr>
                        <a:t>What</a:t>
                      </a:r>
                      <a:r>
                        <a:rPr lang="es-ES" sz="2000" b="0" i="0" dirty="0">
                          <a:solidFill>
                            <a:srgbClr val="203864"/>
                          </a:solidFill>
                          <a:latin typeface="Century Gothic" panose="020B0502020202020204" pitchFamily="34" charset="0"/>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r>
                        <a:rPr lang="es-ES" sz="2000" b="1" dirty="0">
                          <a:solidFill>
                            <a:srgbClr val="203864"/>
                          </a:solidFill>
                        </a:rPr>
                        <a:t> do </a:t>
                      </a:r>
                      <a:r>
                        <a:rPr lang="es-ES" sz="2000" b="1" dirty="0" err="1">
                          <a:solidFill>
                            <a:srgbClr val="203864"/>
                          </a:solidFill>
                        </a:rPr>
                        <a:t>for</a:t>
                      </a:r>
                      <a:r>
                        <a:rPr lang="es-ES" sz="2000" b="1" dirty="0">
                          <a:solidFill>
                            <a:srgbClr val="203864"/>
                          </a:solidFill>
                        </a:rPr>
                        <a:t> Lucía and Daniel</a:t>
                      </a:r>
                      <a:endParaRPr lang="es-GB" sz="2000" b="1" dirty="0">
                        <a:solidFill>
                          <a:srgbClr val="203864"/>
                        </a:solidFill>
                      </a:endParaRPr>
                    </a:p>
                  </a:txBody>
                  <a:tcPr anchor="ctr"/>
                </a:tc>
                <a:extLst>
                  <a:ext uri="{0D108BD9-81ED-4DB2-BD59-A6C34878D82A}">
                    <a16:rowId xmlns:a16="http://schemas.microsoft.com/office/drawing/2014/main" val="3359901702"/>
                  </a:ext>
                </a:extLst>
              </a:tr>
              <a:tr h="1149170">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480403399"/>
                  </a:ext>
                </a:extLst>
              </a:tr>
              <a:tr h="1149170">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95136927"/>
                  </a:ext>
                </a:extLst>
              </a:tr>
              <a:tr h="1149170">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47273128"/>
                  </a:ext>
                </a:extLst>
              </a:tr>
              <a:tr h="1149170">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633188705"/>
                  </a:ext>
                </a:extLst>
              </a:tr>
            </a:tbl>
          </a:graphicData>
        </a:graphic>
      </p:graphicFrame>
      <p:sp>
        <p:nvSpPr>
          <p:cNvPr id="25" name="CuadroTexto 2">
            <a:extLst>
              <a:ext uri="{FF2B5EF4-FFF2-40B4-BE49-F238E27FC236}">
                <a16:creationId xmlns:a16="http://schemas.microsoft.com/office/drawing/2014/main" id="{8BB09921-8A8C-3549-AA19-09E08ADD6784}"/>
              </a:ext>
            </a:extLst>
          </p:cNvPr>
          <p:cNvSpPr txBox="1"/>
          <p:nvPr/>
        </p:nvSpPr>
        <p:spPr>
          <a:xfrm>
            <a:off x="6108700" y="1724184"/>
            <a:ext cx="53213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noProof="0" dirty="0">
                <a:solidFill>
                  <a:srgbClr val="4472C4">
                    <a:lumMod val="50000"/>
                  </a:srgbClr>
                </a:solidFill>
                <a:latin typeface="Century Gothic" panose="020F0302020204030204"/>
                <a:ea typeface="+mn-ea"/>
                <a:cs typeface="+mn-cs"/>
              </a:rPr>
              <a:t>They cook chicken for Lucía and Daniel</a:t>
            </a:r>
            <a:r>
              <a:rPr lang="en-GB" sz="2000" kern="1200" noProof="0" dirty="0">
                <a:solidFill>
                  <a:srgbClr val="4472C4">
                    <a:lumMod val="50000"/>
                  </a:srgbClr>
                </a:solidFill>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CuadroTexto 14">
            <a:extLst>
              <a:ext uri="{FF2B5EF4-FFF2-40B4-BE49-F238E27FC236}">
                <a16:creationId xmlns:a16="http://schemas.microsoft.com/office/drawing/2014/main" id="{697844EA-05CF-2B44-B810-3363C55D0A52}"/>
              </a:ext>
            </a:extLst>
          </p:cNvPr>
          <p:cNvSpPr txBox="1"/>
          <p:nvPr/>
        </p:nvSpPr>
        <p:spPr>
          <a:xfrm>
            <a:off x="6134100" y="2901424"/>
            <a:ext cx="55689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203864"/>
                </a:solidFill>
                <a:latin typeface="Century Gothic" panose="020F0302020204030204"/>
                <a:ea typeface="+mn-ea"/>
                <a:cs typeface="+mn-cs"/>
              </a:rPr>
              <a:t>They </a:t>
            </a:r>
            <a:r>
              <a:rPr lang="en-GB" sz="2000" b="1" kern="1200">
                <a:solidFill>
                  <a:srgbClr val="203864"/>
                </a:solidFill>
                <a:latin typeface="Century Gothic" panose="020F0302020204030204"/>
                <a:ea typeface="+mn-ea"/>
                <a:cs typeface="+mn-cs"/>
              </a:rPr>
              <a:t>leave the keys </a:t>
            </a:r>
            <a:r>
              <a:rPr lang="en-GB" sz="2000" b="1" kern="1200" dirty="0">
                <a:solidFill>
                  <a:srgbClr val="203864"/>
                </a:solidFill>
                <a:latin typeface="Century Gothic" panose="020F0302020204030204"/>
                <a:ea typeface="+mn-ea"/>
                <a:cs typeface="+mn-cs"/>
              </a:rPr>
              <a:t>for Lucía and Daniel</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CuadroTexto 16">
            <a:extLst>
              <a:ext uri="{FF2B5EF4-FFF2-40B4-BE49-F238E27FC236}">
                <a16:creationId xmlns:a16="http://schemas.microsoft.com/office/drawing/2014/main" id="{C9165E2D-FA0E-3447-9CD5-189E17BDB560}"/>
              </a:ext>
            </a:extLst>
          </p:cNvPr>
          <p:cNvSpPr txBox="1"/>
          <p:nvPr/>
        </p:nvSpPr>
        <p:spPr>
          <a:xfrm>
            <a:off x="6134100" y="4084093"/>
            <a:ext cx="58934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203864"/>
                </a:solidFill>
                <a:latin typeface="Century Gothic" panose="020F0302020204030204"/>
                <a:ea typeface="+mn-ea"/>
                <a:cs typeface="+mn-cs"/>
              </a:rPr>
              <a:t>They </a:t>
            </a:r>
            <a:r>
              <a:rPr lang="en-GB" sz="2000" b="1" kern="1200">
                <a:solidFill>
                  <a:srgbClr val="203864"/>
                </a:solidFill>
                <a:latin typeface="Century Gothic" panose="020F0302020204030204"/>
                <a:ea typeface="+mn-ea"/>
                <a:cs typeface="+mn-cs"/>
              </a:rPr>
              <a:t>wash some </a:t>
            </a:r>
            <a:r>
              <a:rPr lang="en-GB" sz="2000" b="1" kern="1200" dirty="0">
                <a:solidFill>
                  <a:srgbClr val="203864"/>
                </a:solidFill>
                <a:latin typeface="Century Gothic" panose="020F0302020204030204"/>
                <a:ea typeface="+mn-ea"/>
                <a:cs typeface="+mn-cs"/>
              </a:rPr>
              <a:t>t-shirts for Lucía and Daniel</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CuadroTexto 17">
            <a:extLst>
              <a:ext uri="{FF2B5EF4-FFF2-40B4-BE49-F238E27FC236}">
                <a16:creationId xmlns:a16="http://schemas.microsoft.com/office/drawing/2014/main" id="{C21DEC4B-01F3-9E4F-8D20-5BF371CC9EDB}"/>
              </a:ext>
            </a:extLst>
          </p:cNvPr>
          <p:cNvSpPr txBox="1"/>
          <p:nvPr/>
        </p:nvSpPr>
        <p:spPr>
          <a:xfrm>
            <a:off x="6108700" y="5169011"/>
            <a:ext cx="5435602" cy="400110"/>
          </a:xfrm>
          <a:prstGeom prst="rect">
            <a:avLst/>
          </a:prstGeom>
          <a:noFill/>
        </p:spPr>
        <p:txBody>
          <a:bodyPr wrap="square" rtlCol="0">
            <a:spAutoFit/>
          </a:bodyPr>
          <a:lstStyle/>
          <a:p>
            <a:pPr lvl="0">
              <a:buClrTx/>
              <a:defRPr/>
            </a:pPr>
            <a:r>
              <a:rPr kumimoji="0" lang="en-GB" sz="2000" b="1" u="none" strike="noStrike" kern="1200" cap="none" spc="0" normalizeH="0" baseline="0" noProof="0">
                <a:ln>
                  <a:noFill/>
                </a:ln>
                <a:solidFill>
                  <a:srgbClr val="203864"/>
                </a:solidFill>
                <a:effectLst/>
                <a:uLnTx/>
                <a:uFillTx/>
                <a:latin typeface="Century Gothic" panose="020F0302020204030204"/>
                <a:ea typeface="+mn-ea"/>
                <a:cs typeface="+mn-cs"/>
              </a:rPr>
              <a:t>They show</a:t>
            </a:r>
            <a:r>
              <a:rPr lang="en-GB" sz="2000" b="1" kern="1200">
                <a:solidFill>
                  <a:srgbClr val="4472C4">
                    <a:lumMod val="50000"/>
                  </a:srgbClr>
                </a:solidFill>
                <a:latin typeface="Century Gothic" panose="020F0302020204030204"/>
              </a:rPr>
              <a:t> </a:t>
            </a:r>
            <a:r>
              <a:rPr lang="es-GB" sz="2000" b="1" kern="1200">
                <a:solidFill>
                  <a:srgbClr val="4472C4">
                    <a:lumMod val="50000"/>
                  </a:srgbClr>
                </a:solidFill>
                <a:latin typeface="Century Gothic" panose="020F0302020204030204"/>
              </a:rPr>
              <a:t>Lucía</a:t>
            </a:r>
            <a:r>
              <a:rPr lang="en-GB" sz="2000" b="1" kern="1200">
                <a:solidFill>
                  <a:srgbClr val="4472C4">
                    <a:lumMod val="50000"/>
                  </a:srgbClr>
                </a:solidFill>
                <a:latin typeface="Century Gothic" panose="020F0302020204030204"/>
              </a:rPr>
              <a:t> and Daniel photos.</a:t>
            </a:r>
            <a:endParaRPr kumimoji="0" lang="es-GB" sz="20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CuadroTexto 18">
            <a:extLst>
              <a:ext uri="{FF2B5EF4-FFF2-40B4-BE49-F238E27FC236}">
                <a16:creationId xmlns:a16="http://schemas.microsoft.com/office/drawing/2014/main" id="{5C23ED95-8EF6-F045-B86C-EF627A2A3F4C}"/>
              </a:ext>
            </a:extLst>
          </p:cNvPr>
          <p:cNvSpPr txBox="1"/>
          <p:nvPr/>
        </p:nvSpPr>
        <p:spPr>
          <a:xfrm>
            <a:off x="273809" y="1686490"/>
            <a:ext cx="54101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b="1" kern="1200" dirty="0">
                <a:solidFill>
                  <a:srgbClr val="4472C4">
                    <a:lumMod val="50000"/>
                  </a:srgbClr>
                </a:solidFill>
                <a:latin typeface="Century Gothic" panose="020F0302020204030204"/>
                <a:ea typeface="+mn-ea"/>
                <a:cs typeface="+mn-cs"/>
              </a:rPr>
              <a:t>and Daniel read the newspapers to them.</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uadroTexto 19">
            <a:extLst>
              <a:ext uri="{FF2B5EF4-FFF2-40B4-BE49-F238E27FC236}">
                <a16:creationId xmlns:a16="http://schemas.microsoft.com/office/drawing/2014/main" id="{2E7C5616-5E57-3944-93EB-D54F38A2B38A}"/>
              </a:ext>
            </a:extLst>
          </p:cNvPr>
          <p:cNvSpPr txBox="1"/>
          <p:nvPr/>
        </p:nvSpPr>
        <p:spPr>
          <a:xfrm>
            <a:off x="251583" y="2920106"/>
            <a:ext cx="4679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b="1" kern="1200" dirty="0">
                <a:solidFill>
                  <a:srgbClr val="4472C4">
                    <a:lumMod val="50000"/>
                  </a:srgbClr>
                </a:solidFill>
                <a:latin typeface="Century Gothic" panose="020F0302020204030204"/>
                <a:ea typeface="+mn-ea"/>
                <a:cs typeface="+mn-cs"/>
              </a:rPr>
              <a:t>and Daniel send them photos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20">
            <a:extLst>
              <a:ext uri="{FF2B5EF4-FFF2-40B4-BE49-F238E27FC236}">
                <a16:creationId xmlns:a16="http://schemas.microsoft.com/office/drawing/2014/main" id="{41461A6F-D029-1E41-B8C4-0C603FC07223}"/>
              </a:ext>
            </a:extLst>
          </p:cNvPr>
          <p:cNvSpPr txBox="1"/>
          <p:nvPr/>
        </p:nvSpPr>
        <p:spPr>
          <a:xfrm>
            <a:off x="306622" y="4059715"/>
            <a:ext cx="53445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b="1" kern="1200" dirty="0">
                <a:solidFill>
                  <a:srgbClr val="4472C4">
                    <a:lumMod val="50000"/>
                  </a:srgbClr>
                </a:solidFill>
                <a:latin typeface="Century Gothic" panose="020F0302020204030204"/>
                <a:ea typeface="+mn-ea"/>
                <a:cs typeface="+mn-cs"/>
              </a:rPr>
              <a:t>and Daniel bring them magazines</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CuadroTexto 21">
            <a:extLst>
              <a:ext uri="{FF2B5EF4-FFF2-40B4-BE49-F238E27FC236}">
                <a16:creationId xmlns:a16="http://schemas.microsoft.com/office/drawing/2014/main" id="{022DB570-A69D-C948-9582-E015256A521E}"/>
              </a:ext>
            </a:extLst>
          </p:cNvPr>
          <p:cNvSpPr txBox="1"/>
          <p:nvPr/>
        </p:nvSpPr>
        <p:spPr>
          <a:xfrm>
            <a:off x="339437" y="5219492"/>
            <a:ext cx="55689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b="1" kern="1200" dirty="0">
                <a:solidFill>
                  <a:srgbClr val="4472C4">
                    <a:lumMod val="50000"/>
                  </a:srgbClr>
                </a:solidFill>
                <a:latin typeface="Century Gothic" panose="020F0302020204030204"/>
                <a:ea typeface="+mn-ea"/>
                <a:cs typeface="+mn-cs"/>
              </a:rPr>
              <a:t>and </a:t>
            </a:r>
            <a:r>
              <a:rPr lang="en-GB" sz="2000" b="1" kern="1200">
                <a:solidFill>
                  <a:srgbClr val="4472C4">
                    <a:lumMod val="50000"/>
                  </a:srgbClr>
                </a:solidFill>
                <a:latin typeface="Century Gothic" panose="020F0302020204030204"/>
                <a:ea typeface="+mn-ea"/>
                <a:cs typeface="+mn-cs"/>
              </a:rPr>
              <a:t>Daniel write them a story</a:t>
            </a:r>
            <a:r>
              <a:rPr kumimoji="0" lang="es-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CuadroTexto 2">
            <a:extLst>
              <a:ext uri="{FF2B5EF4-FFF2-40B4-BE49-F238E27FC236}">
                <a16:creationId xmlns:a16="http://schemas.microsoft.com/office/drawing/2014/main" id="{8BB09921-8A8C-3549-AA19-09E08ADD6784}"/>
              </a:ext>
            </a:extLst>
          </p:cNvPr>
          <p:cNvSpPr txBox="1"/>
          <p:nvPr/>
        </p:nvSpPr>
        <p:spPr>
          <a:xfrm>
            <a:off x="6134100" y="2209204"/>
            <a:ext cx="5283199" cy="400110"/>
          </a:xfrm>
          <a:prstGeom prst="rect">
            <a:avLst/>
          </a:prstGeom>
          <a:noFill/>
        </p:spPr>
        <p:txBody>
          <a:bodyPr wrap="square" rtlCol="0">
            <a:spAutoFit/>
          </a:bodyPr>
          <a:lstStyle/>
          <a:p>
            <a:pPr>
              <a:buClrTx/>
              <a:defRPr/>
            </a:pPr>
            <a:r>
              <a:rPr lang="en-GB" sz="2000" i="1" kern="1200" dirty="0">
                <a:solidFill>
                  <a:srgbClr val="4472C4">
                    <a:lumMod val="50000"/>
                  </a:srgbClr>
                </a:solidFill>
                <a:latin typeface="Century Gothic" panose="020F0302020204030204"/>
              </a:rPr>
              <a:t>A </a:t>
            </a:r>
            <a:r>
              <a:rPr lang="es-GB" sz="2000" i="1" kern="1200" dirty="0">
                <a:solidFill>
                  <a:srgbClr val="4472C4">
                    <a:lumMod val="50000"/>
                  </a:srgbClr>
                </a:solidFill>
                <a:latin typeface="Century Gothic" panose="020F0302020204030204"/>
              </a:rPr>
              <a:t>Lucía</a:t>
            </a:r>
            <a:r>
              <a:rPr lang="en-GB" sz="2000" i="1" kern="1200" dirty="0">
                <a:solidFill>
                  <a:srgbClr val="4472C4">
                    <a:lumMod val="50000"/>
                  </a:srgbClr>
                </a:solidFill>
                <a:latin typeface="Century Gothic" panose="020F0302020204030204"/>
              </a:rPr>
              <a:t> y Daniel les </a:t>
            </a:r>
            <a:r>
              <a:rPr lang="en-GB" sz="2000" i="1" kern="1200" dirty="0" err="1">
                <a:solidFill>
                  <a:srgbClr val="4472C4">
                    <a:lumMod val="50000"/>
                  </a:srgbClr>
                </a:solidFill>
                <a:latin typeface="Century Gothic" panose="020F0302020204030204"/>
              </a:rPr>
              <a:t>cocinan</a:t>
            </a:r>
            <a:r>
              <a:rPr lang="en-GB" sz="2000" i="1" kern="1200" dirty="0">
                <a:solidFill>
                  <a:srgbClr val="4472C4">
                    <a:lumMod val="50000"/>
                  </a:srgbClr>
                </a:solidFill>
                <a:latin typeface="Century Gothic" panose="020F0302020204030204"/>
              </a:rPr>
              <a:t> pollo</a:t>
            </a:r>
            <a:r>
              <a:rPr lang="en-GB" sz="2000" kern="1200" dirty="0">
                <a:solidFill>
                  <a:srgbClr val="4472C4">
                    <a:lumMod val="50000"/>
                  </a:srgbClr>
                </a:solidFill>
                <a:latin typeface="Century Gothic" panose="020F0302020204030204"/>
              </a:rPr>
              <a:t>.</a:t>
            </a:r>
            <a:endParaRPr lang="es-GB" sz="2000" kern="1200" dirty="0">
              <a:solidFill>
                <a:srgbClr val="4472C4">
                  <a:lumMod val="50000"/>
                </a:srgbClr>
              </a:solidFill>
              <a:latin typeface="Century Gothic" panose="020F0302020204030204"/>
            </a:endParaRPr>
          </a:p>
        </p:txBody>
      </p:sp>
      <p:sp>
        <p:nvSpPr>
          <p:cNvPr id="42" name="CuadroTexto 2">
            <a:extLst>
              <a:ext uri="{FF2B5EF4-FFF2-40B4-BE49-F238E27FC236}">
                <a16:creationId xmlns:a16="http://schemas.microsoft.com/office/drawing/2014/main" id="{8BB09921-8A8C-3549-AA19-09E08ADD6784}"/>
              </a:ext>
            </a:extLst>
          </p:cNvPr>
          <p:cNvSpPr txBox="1"/>
          <p:nvPr/>
        </p:nvSpPr>
        <p:spPr>
          <a:xfrm>
            <a:off x="306622" y="2376128"/>
            <a:ext cx="52831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Lucía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 Daniel les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leen</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los </a:t>
            </a:r>
            <a:r>
              <a:rPr kumimoji="0" lang="en-GB" sz="2000" b="0" i="1"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periódicos</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CuadroTexto 2">
            <a:extLst>
              <a:ext uri="{FF2B5EF4-FFF2-40B4-BE49-F238E27FC236}">
                <a16:creationId xmlns:a16="http://schemas.microsoft.com/office/drawing/2014/main" id="{8BB09921-8A8C-3549-AA19-09E08ADD6784}"/>
              </a:ext>
            </a:extLst>
          </p:cNvPr>
          <p:cNvSpPr txBox="1"/>
          <p:nvPr/>
        </p:nvSpPr>
        <p:spPr>
          <a:xfrm>
            <a:off x="6134100" y="3337928"/>
            <a:ext cx="54102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kern="1200" dirty="0">
                <a:solidFill>
                  <a:srgbClr val="4472C4">
                    <a:lumMod val="50000"/>
                  </a:srgbClr>
                </a:solidFill>
                <a:latin typeface="Century Gothic" panose="020F0302020204030204"/>
                <a:ea typeface="+mn-ea"/>
                <a:cs typeface="+mn-cs"/>
              </a:rPr>
              <a:t>A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y Daniel les </a:t>
            </a:r>
            <a:r>
              <a:rPr kumimoji="0" lang="en-GB" sz="2000" b="0" i="1"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dejan</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las llaves.</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CuadroTexto 2">
            <a:extLst>
              <a:ext uri="{FF2B5EF4-FFF2-40B4-BE49-F238E27FC236}">
                <a16:creationId xmlns:a16="http://schemas.microsoft.com/office/drawing/2014/main" id="{8BB09921-8A8C-3549-AA19-09E08ADD6784}"/>
              </a:ext>
            </a:extLst>
          </p:cNvPr>
          <p:cNvSpPr txBox="1"/>
          <p:nvPr/>
        </p:nvSpPr>
        <p:spPr>
          <a:xfrm>
            <a:off x="273809" y="3323691"/>
            <a:ext cx="54101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Lucía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 Daniel les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mandan</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envían</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fotos.</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CuadroTexto 2">
            <a:extLst>
              <a:ext uri="{FF2B5EF4-FFF2-40B4-BE49-F238E27FC236}">
                <a16:creationId xmlns:a16="http://schemas.microsoft.com/office/drawing/2014/main" id="{8BB09921-8A8C-3549-AA19-09E08ADD6784}"/>
              </a:ext>
            </a:extLst>
          </p:cNvPr>
          <p:cNvSpPr txBox="1"/>
          <p:nvPr/>
        </p:nvSpPr>
        <p:spPr>
          <a:xfrm>
            <a:off x="6108700" y="4534684"/>
            <a:ext cx="5410201" cy="400110"/>
          </a:xfrm>
          <a:prstGeom prst="rect">
            <a:avLst/>
          </a:prstGeom>
          <a:noFill/>
        </p:spPr>
        <p:txBody>
          <a:bodyPr wrap="square" rtlCol="0">
            <a:spAutoFit/>
          </a:bodyPr>
          <a:lstStyle/>
          <a:p>
            <a:pPr lvl="0">
              <a:buClrTx/>
              <a:defRPr/>
            </a:pPr>
            <a:r>
              <a:rPr lang="en-GB" sz="2000" i="1" kern="1200" dirty="0">
                <a:solidFill>
                  <a:srgbClr val="4472C4">
                    <a:lumMod val="50000"/>
                  </a:srgbClr>
                </a:solidFill>
                <a:latin typeface="Century Gothic" panose="020F0302020204030204"/>
                <a:ea typeface="+mn-ea"/>
                <a:cs typeface="+mn-cs"/>
              </a:rPr>
              <a:t>A </a:t>
            </a:r>
            <a:r>
              <a:rPr lang="es-GB" sz="2000" i="1" kern="1200" dirty="0">
                <a:solidFill>
                  <a:srgbClr val="4472C4">
                    <a:lumMod val="50000"/>
                  </a:srgbClr>
                </a:solidFill>
                <a:latin typeface="Century Gothic" panose="020F0302020204030204"/>
              </a:rPr>
              <a:t>Lucía</a:t>
            </a:r>
            <a:r>
              <a:rPr lang="en-GB" sz="2000" i="1" kern="1200" dirty="0">
                <a:solidFill>
                  <a:srgbClr val="4472C4">
                    <a:lumMod val="50000"/>
                  </a:srgbClr>
                </a:solidFill>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 Daniel les </a:t>
            </a:r>
            <a:r>
              <a:rPr kumimoji="0" lang="en-GB" sz="2000" b="0" i="1"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lavan</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unas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camisetas</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CuadroTexto 2">
            <a:extLst>
              <a:ext uri="{FF2B5EF4-FFF2-40B4-BE49-F238E27FC236}">
                <a16:creationId xmlns:a16="http://schemas.microsoft.com/office/drawing/2014/main" id="{8BB09921-8A8C-3549-AA19-09E08ADD6784}"/>
              </a:ext>
            </a:extLst>
          </p:cNvPr>
          <p:cNvSpPr txBox="1"/>
          <p:nvPr/>
        </p:nvSpPr>
        <p:spPr>
          <a:xfrm>
            <a:off x="306622" y="4561596"/>
            <a:ext cx="55689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y Daniel les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traen</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revistas</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CuadroTexto 2">
            <a:extLst>
              <a:ext uri="{FF2B5EF4-FFF2-40B4-BE49-F238E27FC236}">
                <a16:creationId xmlns:a16="http://schemas.microsoft.com/office/drawing/2014/main" id="{8BB09921-8A8C-3549-AA19-09E08ADD6784}"/>
              </a:ext>
            </a:extLst>
          </p:cNvPr>
          <p:cNvSpPr txBox="1"/>
          <p:nvPr/>
        </p:nvSpPr>
        <p:spPr>
          <a:xfrm>
            <a:off x="339437" y="5680259"/>
            <a:ext cx="55689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y Daniel </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les escriben una historia.</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CuadroTexto 2">
            <a:extLst>
              <a:ext uri="{FF2B5EF4-FFF2-40B4-BE49-F238E27FC236}">
                <a16:creationId xmlns:a16="http://schemas.microsoft.com/office/drawing/2014/main" id="{8BB09921-8A8C-3549-AA19-09E08ADD6784}"/>
              </a:ext>
            </a:extLst>
          </p:cNvPr>
          <p:cNvSpPr txBox="1"/>
          <p:nvPr/>
        </p:nvSpPr>
        <p:spPr>
          <a:xfrm>
            <a:off x="6134101" y="5619602"/>
            <a:ext cx="5568952" cy="400110"/>
          </a:xfrm>
          <a:prstGeom prst="rect">
            <a:avLst/>
          </a:prstGeom>
          <a:noFill/>
        </p:spPr>
        <p:txBody>
          <a:bodyPr wrap="square" rtlCol="0">
            <a:spAutoFit/>
          </a:bodyPr>
          <a:lstStyle/>
          <a:p>
            <a:pPr lvl="0">
              <a:buClrTx/>
              <a:defRPr/>
            </a:pPr>
            <a:r>
              <a:rPr lang="en-GB" sz="2000" i="1" kern="1200" dirty="0">
                <a:solidFill>
                  <a:srgbClr val="4472C4">
                    <a:lumMod val="50000"/>
                  </a:srgbClr>
                </a:solidFill>
                <a:latin typeface="Century Gothic" panose="020F0302020204030204"/>
              </a:rPr>
              <a:t>A </a:t>
            </a:r>
            <a:r>
              <a:rPr lang="es-GB" sz="2000" i="1" kern="1200" dirty="0">
                <a:solidFill>
                  <a:srgbClr val="4472C4">
                    <a:lumMod val="50000"/>
                  </a:srgbClr>
                </a:solidFill>
                <a:latin typeface="Century Gothic" panose="020F0302020204030204"/>
              </a:rPr>
              <a:t>Lucía</a:t>
            </a:r>
            <a:r>
              <a:rPr lang="en-GB" sz="2000" i="1" kern="1200" dirty="0">
                <a:solidFill>
                  <a:srgbClr val="4472C4">
                    <a:lumMod val="50000"/>
                  </a:srgbClr>
                </a:solidFill>
                <a:latin typeface="Century Gothic" panose="020F0302020204030204"/>
              </a:rPr>
              <a:t> y Daniel </a:t>
            </a:r>
            <a:r>
              <a:rPr lang="en-GB" sz="2000" i="1" kern="1200">
                <a:solidFill>
                  <a:srgbClr val="4472C4">
                    <a:lumMod val="50000"/>
                  </a:srgbClr>
                </a:solidFill>
                <a:latin typeface="Century Gothic" panose="020F0302020204030204"/>
              </a:rPr>
              <a:t>les muestran fotos</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1194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18" y="8991"/>
            <a:ext cx="3657851" cy="776101"/>
          </a:xfrm>
        </p:spPr>
        <p:txBody>
          <a:bodyPr>
            <a:normAutofit/>
          </a:bodyPr>
          <a:lstStyle/>
          <a:p>
            <a:r>
              <a:rPr lang="es-GB" sz="2200" b="1" dirty="0"/>
              <a:t>Estudiante B</a:t>
            </a:r>
            <a:r>
              <a:rPr lang="en-GB" sz="2200" b="1" dirty="0"/>
              <a:t>:  </a:t>
            </a:r>
            <a:r>
              <a:rPr lang="es-GB" sz="2200" b="1" dirty="0"/>
              <a:t>Solución</a:t>
            </a:r>
            <a:endParaRPr lang="en-GB" sz="2200" dirty="0"/>
          </a:p>
        </p:txBody>
      </p:sp>
      <p:graphicFrame>
        <p:nvGraphicFramePr>
          <p:cNvPr id="5" name="Tabla 7">
            <a:extLst>
              <a:ext uri="{FF2B5EF4-FFF2-40B4-BE49-F238E27FC236}">
                <a16:creationId xmlns:a16="http://schemas.microsoft.com/office/drawing/2014/main" id="{BB018234-66A3-5346-8BC8-EA644BF2CC2F}"/>
              </a:ext>
            </a:extLst>
          </p:cNvPr>
          <p:cNvGraphicFramePr>
            <a:graphicFrameLocks noGrp="1"/>
          </p:cNvGraphicFramePr>
          <p:nvPr/>
        </p:nvGraphicFramePr>
        <p:xfrm>
          <a:off x="207818" y="706583"/>
          <a:ext cx="11363066" cy="5563588"/>
        </p:xfrm>
        <a:graphic>
          <a:graphicData uri="http://schemas.openxmlformats.org/drawingml/2006/table">
            <a:tbl>
              <a:tblPr firstRow="1" bandRow="1">
                <a:tableStyleId>{5DA37D80-6434-44D0-A028-1B22A696006F}</a:tableStyleId>
              </a:tblPr>
              <a:tblGrid>
                <a:gridCol w="5681533">
                  <a:extLst>
                    <a:ext uri="{9D8B030D-6E8A-4147-A177-3AD203B41FA5}">
                      <a16:colId xmlns:a16="http://schemas.microsoft.com/office/drawing/2014/main" val="4061325925"/>
                    </a:ext>
                  </a:extLst>
                </a:gridCol>
                <a:gridCol w="5681533">
                  <a:extLst>
                    <a:ext uri="{9D8B030D-6E8A-4147-A177-3AD203B41FA5}">
                      <a16:colId xmlns:a16="http://schemas.microsoft.com/office/drawing/2014/main" val="2614744808"/>
                    </a:ext>
                  </a:extLst>
                </a:gridCol>
              </a:tblGrid>
              <a:tr h="984367">
                <a:tc>
                  <a:txBody>
                    <a:bodyPr/>
                    <a:lstStyle/>
                    <a:p>
                      <a:pPr algn="ctr"/>
                      <a:r>
                        <a:rPr lang="es-ES" sz="2000" b="0" i="0" dirty="0" err="1">
                          <a:solidFill>
                            <a:srgbClr val="203864"/>
                          </a:solidFill>
                          <a:latin typeface="Century Gothic" panose="020B0502020202020204" pitchFamily="34" charset="0"/>
                        </a:rPr>
                        <a:t>What</a:t>
                      </a:r>
                      <a:r>
                        <a:rPr lang="es-ES" sz="2000" b="0" i="0" dirty="0">
                          <a:solidFill>
                            <a:srgbClr val="203864"/>
                          </a:solidFill>
                          <a:latin typeface="Century Gothic" panose="020B0502020202020204" pitchFamily="34" charset="0"/>
                        </a:rPr>
                        <a:t> Lucía and Daniel do </a:t>
                      </a:r>
                      <a:r>
                        <a:rPr lang="es-ES" sz="2000" b="1" dirty="0" err="1">
                          <a:solidFill>
                            <a:srgbClr val="203864"/>
                          </a:solidFill>
                        </a:rPr>
                        <a:t>for</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endParaRPr lang="es-GB" sz="2000" b="1" dirty="0">
                        <a:solidFill>
                          <a:srgbClr val="203864"/>
                        </a:solidFill>
                      </a:endParaRPr>
                    </a:p>
                  </a:txBody>
                  <a:tcPr anchor="ctr"/>
                </a:tc>
                <a:tc>
                  <a:txBody>
                    <a:bodyPr/>
                    <a:lstStyle/>
                    <a:p>
                      <a:pPr algn="ctr"/>
                      <a:r>
                        <a:rPr lang="es-ES" sz="2000" b="0" i="0" dirty="0" err="1">
                          <a:solidFill>
                            <a:srgbClr val="203864"/>
                          </a:solidFill>
                          <a:latin typeface="Century Gothic" panose="020B0502020202020204" pitchFamily="34" charset="0"/>
                        </a:rPr>
                        <a:t>What</a:t>
                      </a:r>
                      <a:r>
                        <a:rPr lang="es-ES" sz="2000" b="0" i="0" dirty="0">
                          <a:solidFill>
                            <a:srgbClr val="203864"/>
                          </a:solidFill>
                          <a:latin typeface="Century Gothic" panose="020B0502020202020204" pitchFamily="34" charset="0"/>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grandparents</a:t>
                      </a:r>
                      <a:r>
                        <a:rPr lang="es-ES" sz="2000" b="1" dirty="0">
                          <a:solidFill>
                            <a:srgbClr val="203864"/>
                          </a:solidFill>
                        </a:rPr>
                        <a:t> do </a:t>
                      </a:r>
                      <a:r>
                        <a:rPr lang="es-ES" sz="2000" b="1" dirty="0" err="1">
                          <a:solidFill>
                            <a:srgbClr val="203864"/>
                          </a:solidFill>
                        </a:rPr>
                        <a:t>for</a:t>
                      </a:r>
                      <a:r>
                        <a:rPr lang="es-ES" sz="2000" b="1" dirty="0">
                          <a:solidFill>
                            <a:srgbClr val="203864"/>
                          </a:solidFill>
                        </a:rPr>
                        <a:t> Lucía and Daniel</a:t>
                      </a:r>
                      <a:endParaRPr lang="es-GB" sz="2000" b="1" dirty="0">
                        <a:solidFill>
                          <a:srgbClr val="203864"/>
                        </a:solidFill>
                      </a:endParaRPr>
                    </a:p>
                  </a:txBody>
                  <a:tcPr anchor="ctr"/>
                </a:tc>
                <a:extLst>
                  <a:ext uri="{0D108BD9-81ED-4DB2-BD59-A6C34878D82A}">
                    <a16:rowId xmlns:a16="http://schemas.microsoft.com/office/drawing/2014/main" val="3359901702"/>
                  </a:ext>
                </a:extLst>
              </a:tr>
              <a:tr h="1080128">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480403399"/>
                  </a:ext>
                </a:extLst>
              </a:tr>
              <a:tr h="982947">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95136927"/>
                  </a:ext>
                </a:extLst>
              </a:tr>
              <a:tr h="1436018">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47273128"/>
                  </a:ext>
                </a:extLst>
              </a:tr>
              <a:tr h="1080128">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633188705"/>
                  </a:ext>
                </a:extLst>
              </a:tr>
            </a:tbl>
          </a:graphicData>
        </a:graphic>
      </p:graphicFrame>
      <p:sp>
        <p:nvSpPr>
          <p:cNvPr id="6" name="CuadroTexto 14">
            <a:extLst>
              <a:ext uri="{FF2B5EF4-FFF2-40B4-BE49-F238E27FC236}">
                <a16:creationId xmlns:a16="http://schemas.microsoft.com/office/drawing/2014/main" id="{71FDD0A4-A62E-1F44-AC98-94E3D7834CBE}"/>
              </a:ext>
            </a:extLst>
          </p:cNvPr>
          <p:cNvSpPr txBox="1"/>
          <p:nvPr/>
        </p:nvSpPr>
        <p:spPr>
          <a:xfrm>
            <a:off x="5998305" y="1825677"/>
            <a:ext cx="54115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4472C4">
                    <a:lumMod val="50000"/>
                  </a:srgbClr>
                </a:solidFill>
                <a:latin typeface="Century Gothic" panose="020F0302020204030204"/>
                <a:ea typeface="+mn-ea"/>
                <a:cs typeface="+mn-cs"/>
              </a:rPr>
              <a:t>They offer sweets to</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Lucía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Daniel</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CuadroTexto 16">
            <a:extLst>
              <a:ext uri="{FF2B5EF4-FFF2-40B4-BE49-F238E27FC236}">
                <a16:creationId xmlns:a16="http://schemas.microsoft.com/office/drawing/2014/main" id="{B6BF4828-7B16-F943-BFAA-28D5A3CA6C45}"/>
              </a:ext>
            </a:extLst>
          </p:cNvPr>
          <p:cNvSpPr txBox="1"/>
          <p:nvPr/>
        </p:nvSpPr>
        <p:spPr>
          <a:xfrm>
            <a:off x="5998305" y="2837557"/>
            <a:ext cx="52590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203864"/>
                </a:solidFill>
                <a:latin typeface="Century Gothic" panose="020F0302020204030204"/>
                <a:ea typeface="+mn-ea"/>
                <a:cs typeface="+mn-cs"/>
              </a:rPr>
              <a:t>They give money to</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Lucía and Daniel</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CuadroTexto 17">
            <a:extLst>
              <a:ext uri="{FF2B5EF4-FFF2-40B4-BE49-F238E27FC236}">
                <a16:creationId xmlns:a16="http://schemas.microsoft.com/office/drawing/2014/main" id="{DDF5D777-D73E-CA4A-8FD8-F14AD6DF6123}"/>
              </a:ext>
            </a:extLst>
          </p:cNvPr>
          <p:cNvSpPr txBox="1"/>
          <p:nvPr/>
        </p:nvSpPr>
        <p:spPr>
          <a:xfrm>
            <a:off x="5959503" y="3849437"/>
            <a:ext cx="5035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203864"/>
                </a:solidFill>
                <a:latin typeface="Century Gothic" panose="020F0302020204030204"/>
                <a:ea typeface="+mn-ea"/>
                <a:cs typeface="+mn-cs"/>
              </a:rPr>
              <a:t>They write cards to</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Lucía</a:t>
            </a:r>
            <a:r>
              <a:rPr lang="en-GB" sz="2000" b="1" kern="1200" dirty="0">
                <a:solidFill>
                  <a:srgbClr val="203864"/>
                </a:solidFill>
                <a:latin typeface="Century Gothic" panose="020F0302020204030204"/>
                <a:ea typeface="+mn-ea"/>
                <a:cs typeface="+mn-cs"/>
              </a:rPr>
              <a:t> and Daniel</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CuadroTexto 18">
            <a:extLst>
              <a:ext uri="{FF2B5EF4-FFF2-40B4-BE49-F238E27FC236}">
                <a16:creationId xmlns:a16="http://schemas.microsoft.com/office/drawing/2014/main" id="{4D118FA6-F3D4-FF4F-9806-79C504BBF264}"/>
              </a:ext>
            </a:extLst>
          </p:cNvPr>
          <p:cNvSpPr txBox="1"/>
          <p:nvPr/>
        </p:nvSpPr>
        <p:spPr>
          <a:xfrm>
            <a:off x="5942452" y="5299314"/>
            <a:ext cx="58818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They take the bags</a:t>
            </a:r>
            <a:r>
              <a:rPr kumimoji="0" lang="en-GB" sz="2000" b="1" i="0" u="none" strike="noStrike" kern="1200" cap="none" spc="0" normalizeH="0" noProof="0" dirty="0">
                <a:ln>
                  <a:noFill/>
                </a:ln>
                <a:solidFill>
                  <a:srgbClr val="203864"/>
                </a:solidFill>
                <a:effectLst/>
                <a:uLnTx/>
                <a:uFillTx/>
                <a:latin typeface="Century Gothic" panose="020F0302020204030204"/>
                <a:ea typeface="+mn-ea"/>
                <a:cs typeface="+mn-cs"/>
              </a:rPr>
              <a:t> off Lucía and Daniel.</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CuadroTexto 19">
            <a:extLst>
              <a:ext uri="{FF2B5EF4-FFF2-40B4-BE49-F238E27FC236}">
                <a16:creationId xmlns:a16="http://schemas.microsoft.com/office/drawing/2014/main" id="{B6248951-7D7B-F548-982A-AAEB3CAFA16D}"/>
              </a:ext>
            </a:extLst>
          </p:cNvPr>
          <p:cNvSpPr txBox="1"/>
          <p:nvPr/>
        </p:nvSpPr>
        <p:spPr>
          <a:xfrm>
            <a:off x="257316" y="1825677"/>
            <a:ext cx="58906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b="1" kern="1200" dirty="0">
                <a:solidFill>
                  <a:srgbClr val="4472C4">
                    <a:lumMod val="50000"/>
                  </a:srgbClr>
                </a:solidFill>
                <a:latin typeface="Century Gothic" panose="020F0302020204030204"/>
                <a:ea typeface="+mn-ea"/>
                <a:cs typeface="+mn-cs"/>
              </a:rPr>
              <a:t>and</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Danie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 prepare the beds </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for</a:t>
            </a:r>
            <a:r>
              <a:rPr kumimoji="0" lang="en-GB" sz="20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them.</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CuadroTexto 20">
            <a:extLst>
              <a:ext uri="{FF2B5EF4-FFF2-40B4-BE49-F238E27FC236}">
                <a16:creationId xmlns:a16="http://schemas.microsoft.com/office/drawing/2014/main" id="{3834B072-5FB6-8E47-8EB6-45B1092326D1}"/>
              </a:ext>
            </a:extLst>
          </p:cNvPr>
          <p:cNvSpPr txBox="1"/>
          <p:nvPr/>
        </p:nvSpPr>
        <p:spPr>
          <a:xfrm>
            <a:off x="250178" y="2823712"/>
            <a:ext cx="56136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b="1" kern="1200" dirty="0">
                <a:solidFill>
                  <a:srgbClr val="4472C4">
                    <a:lumMod val="50000"/>
                  </a:srgbClr>
                </a:solidFill>
                <a:latin typeface="Century Gothic" panose="020F0302020204030204"/>
                <a:ea typeface="+mn-ea"/>
                <a:cs typeface="+mn-cs"/>
              </a:rPr>
              <a:t>and</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Daniel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clean the</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glasses </a:t>
            </a:r>
            <a:r>
              <a:rPr kumimoji="0" lang="en-GB" sz="20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for them.</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CuadroTexto 21">
            <a:extLst>
              <a:ext uri="{FF2B5EF4-FFF2-40B4-BE49-F238E27FC236}">
                <a16:creationId xmlns:a16="http://schemas.microsoft.com/office/drawing/2014/main" id="{C1F66A3C-2339-7547-9F5D-738C3AA83145}"/>
              </a:ext>
            </a:extLst>
          </p:cNvPr>
          <p:cNvSpPr txBox="1"/>
          <p:nvPr/>
        </p:nvSpPr>
        <p:spPr>
          <a:xfrm>
            <a:off x="250178" y="3813559"/>
            <a:ext cx="5574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and Daniel </a:t>
            </a:r>
            <a:r>
              <a:rPr lang="en-GB" sz="2000" b="1" kern="1200" dirty="0">
                <a:solidFill>
                  <a:srgbClr val="4472C4">
                    <a:lumMod val="50000"/>
                  </a:srgbClr>
                </a:solidFill>
                <a:latin typeface="Century Gothic" panose="020F0302020204030204"/>
                <a:ea typeface="+mn-ea"/>
                <a:cs typeface="+mn-cs"/>
              </a:rPr>
              <a:t>tell them things about the match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22">
            <a:extLst>
              <a:ext uri="{FF2B5EF4-FFF2-40B4-BE49-F238E27FC236}">
                <a16:creationId xmlns:a16="http://schemas.microsoft.com/office/drawing/2014/main" id="{CE33417D-2534-1C43-9283-58971D8EBB6E}"/>
              </a:ext>
            </a:extLst>
          </p:cNvPr>
          <p:cNvSpPr txBox="1"/>
          <p:nvPr/>
        </p:nvSpPr>
        <p:spPr>
          <a:xfrm>
            <a:off x="257316" y="5299314"/>
            <a:ext cx="50267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Lucía </a:t>
            </a:r>
            <a:r>
              <a:rPr lang="en-GB" sz="2000" b="1" kern="1200" noProof="0">
                <a:solidFill>
                  <a:srgbClr val="4472C4">
                    <a:lumMod val="50000"/>
                  </a:srgbClr>
                </a:solidFill>
                <a:latin typeface="Century Gothic" panose="020F0302020204030204"/>
                <a:ea typeface="+mn-ea"/>
                <a:cs typeface="+mn-cs"/>
              </a:rPr>
              <a:t>and</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Daniel bring them flowers.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CuadroTexto 19">
            <a:extLst>
              <a:ext uri="{FF2B5EF4-FFF2-40B4-BE49-F238E27FC236}">
                <a16:creationId xmlns:a16="http://schemas.microsoft.com/office/drawing/2014/main" id="{B6248951-7D7B-F548-982A-AAEB3CAFA16D}"/>
              </a:ext>
            </a:extLst>
          </p:cNvPr>
          <p:cNvSpPr txBox="1"/>
          <p:nvPr/>
        </p:nvSpPr>
        <p:spPr>
          <a:xfrm>
            <a:off x="257316" y="2204416"/>
            <a:ext cx="5035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i="1" kern="1200" dirty="0">
                <a:solidFill>
                  <a:srgbClr val="4472C4">
                    <a:lumMod val="50000"/>
                  </a:srgbClr>
                </a:solidFill>
                <a:latin typeface="Century Gothic" panose="020F0302020204030204"/>
                <a:ea typeface="+mn-ea"/>
                <a:cs typeface="+mn-cs"/>
              </a:rPr>
              <a:t>y</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Daniel</a:t>
            </a:r>
            <a:r>
              <a:rPr lang="en-GB" sz="2000" i="1" kern="1200" dirty="0">
                <a:solidFill>
                  <a:srgbClr val="4472C4">
                    <a:lumMod val="50000"/>
                  </a:srgbClr>
                </a:solidFill>
                <a:latin typeface="Century Gothic" panose="020F0302020204030204"/>
                <a:ea typeface="+mn-ea"/>
                <a:cs typeface="+mn-cs"/>
              </a:rPr>
              <a:t> les </a:t>
            </a:r>
            <a:r>
              <a:rPr lang="en-GB" sz="2000" i="1" kern="1200" dirty="0" err="1">
                <a:solidFill>
                  <a:srgbClr val="4472C4">
                    <a:lumMod val="50000"/>
                  </a:srgbClr>
                </a:solidFill>
                <a:latin typeface="Century Gothic" panose="020F0302020204030204"/>
                <a:ea typeface="+mn-ea"/>
                <a:cs typeface="+mn-cs"/>
              </a:rPr>
              <a:t>preparan</a:t>
            </a:r>
            <a:r>
              <a:rPr lang="en-GB" sz="2000" i="1" kern="1200" dirty="0">
                <a:solidFill>
                  <a:srgbClr val="4472C4">
                    <a:lumMod val="50000"/>
                  </a:srgbClr>
                </a:solidFill>
                <a:latin typeface="Century Gothic" panose="020F0302020204030204"/>
                <a:ea typeface="+mn-ea"/>
                <a:cs typeface="+mn-cs"/>
              </a:rPr>
              <a:t> </a:t>
            </a:r>
            <a:r>
              <a:rPr lang="en-GB" sz="2000" i="1" kern="1200">
                <a:solidFill>
                  <a:srgbClr val="4472C4">
                    <a:lumMod val="50000"/>
                  </a:srgbClr>
                </a:solidFill>
                <a:latin typeface="Century Gothic" panose="020F0302020204030204"/>
                <a:ea typeface="+mn-ea"/>
                <a:cs typeface="+mn-cs"/>
              </a:rPr>
              <a:t>las camas.</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CuadroTexto 19">
            <a:extLst>
              <a:ext uri="{FF2B5EF4-FFF2-40B4-BE49-F238E27FC236}">
                <a16:creationId xmlns:a16="http://schemas.microsoft.com/office/drawing/2014/main" id="{B6248951-7D7B-F548-982A-AAEB3CAFA16D}"/>
              </a:ext>
            </a:extLst>
          </p:cNvPr>
          <p:cNvSpPr txBox="1"/>
          <p:nvPr/>
        </p:nvSpPr>
        <p:spPr>
          <a:xfrm>
            <a:off x="6001202" y="2194311"/>
            <a:ext cx="5489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Lucía y Daniel les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ofrecen</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dulces</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CuadroTexto 19">
            <a:extLst>
              <a:ext uri="{FF2B5EF4-FFF2-40B4-BE49-F238E27FC236}">
                <a16:creationId xmlns:a16="http://schemas.microsoft.com/office/drawing/2014/main" id="{B6248951-7D7B-F548-982A-AAEB3CAFA16D}"/>
              </a:ext>
            </a:extLst>
          </p:cNvPr>
          <p:cNvSpPr txBox="1"/>
          <p:nvPr/>
        </p:nvSpPr>
        <p:spPr>
          <a:xfrm>
            <a:off x="257316" y="3177056"/>
            <a:ext cx="5035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i="1" kern="1200" dirty="0">
                <a:solidFill>
                  <a:srgbClr val="4472C4">
                    <a:lumMod val="50000"/>
                  </a:srgbClr>
                </a:solidFill>
                <a:latin typeface="Century Gothic" panose="020F0302020204030204"/>
                <a:ea typeface="+mn-ea"/>
                <a:cs typeface="+mn-cs"/>
              </a:rPr>
              <a:t>y Daniel les </a:t>
            </a:r>
            <a:r>
              <a:rPr lang="en-GB" sz="2000" i="1" kern="1200" dirty="0" err="1">
                <a:solidFill>
                  <a:srgbClr val="4472C4">
                    <a:lumMod val="50000"/>
                  </a:srgbClr>
                </a:solidFill>
                <a:latin typeface="Century Gothic" panose="020F0302020204030204"/>
                <a:ea typeface="+mn-ea"/>
                <a:cs typeface="+mn-cs"/>
              </a:rPr>
              <a:t>limpian</a:t>
            </a:r>
            <a:r>
              <a:rPr lang="en-GB" sz="2000" i="1" kern="1200" dirty="0">
                <a:solidFill>
                  <a:srgbClr val="4472C4">
                    <a:lumMod val="50000"/>
                  </a:srgbClr>
                </a:solidFill>
                <a:latin typeface="Century Gothic" panose="020F0302020204030204"/>
                <a:ea typeface="+mn-ea"/>
                <a:cs typeface="+mn-cs"/>
              </a:rPr>
              <a:t> las </a:t>
            </a:r>
            <a:r>
              <a:rPr lang="en-GB" sz="2000" i="1" kern="1200" dirty="0" err="1">
                <a:solidFill>
                  <a:srgbClr val="4472C4">
                    <a:lumMod val="50000"/>
                  </a:srgbClr>
                </a:solidFill>
                <a:latin typeface="Century Gothic" panose="020F0302020204030204"/>
                <a:ea typeface="+mn-ea"/>
                <a:cs typeface="+mn-cs"/>
              </a:rPr>
              <a:t>gafas</a:t>
            </a:r>
            <a:r>
              <a:rPr lang="en-GB" sz="2000" i="1" kern="1200" dirty="0">
                <a:solidFill>
                  <a:srgbClr val="4472C4">
                    <a:lumMod val="50000"/>
                  </a:srgbClr>
                </a:solidFill>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CuadroTexto 19">
            <a:extLst>
              <a:ext uri="{FF2B5EF4-FFF2-40B4-BE49-F238E27FC236}">
                <a16:creationId xmlns:a16="http://schemas.microsoft.com/office/drawing/2014/main" id="{B6248951-7D7B-F548-982A-AAEB3CAFA16D}"/>
              </a:ext>
            </a:extLst>
          </p:cNvPr>
          <p:cNvSpPr txBox="1"/>
          <p:nvPr/>
        </p:nvSpPr>
        <p:spPr>
          <a:xfrm>
            <a:off x="5959503" y="3183537"/>
            <a:ext cx="5035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Lucía </a:t>
            </a:r>
            <a:r>
              <a:rPr lang="en-GB" sz="2000" i="1" kern="1200" dirty="0">
                <a:solidFill>
                  <a:srgbClr val="4472C4">
                    <a:lumMod val="50000"/>
                  </a:srgbClr>
                </a:solidFill>
                <a:latin typeface="Century Gothic" panose="020F0302020204030204"/>
                <a:ea typeface="+mn-ea"/>
                <a:cs typeface="+mn-cs"/>
              </a:rPr>
              <a:t>y</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Daniel les dan dinero.</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CuadroTexto 19">
            <a:extLst>
              <a:ext uri="{FF2B5EF4-FFF2-40B4-BE49-F238E27FC236}">
                <a16:creationId xmlns:a16="http://schemas.microsoft.com/office/drawing/2014/main" id="{B6248951-7D7B-F548-982A-AAEB3CAFA16D}"/>
              </a:ext>
            </a:extLst>
          </p:cNvPr>
          <p:cNvSpPr txBox="1"/>
          <p:nvPr/>
        </p:nvSpPr>
        <p:spPr>
          <a:xfrm>
            <a:off x="250178" y="4489852"/>
            <a:ext cx="58977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a:t>
            </a:r>
            <a:r>
              <a:rPr lang="en-GB" sz="2000" i="1" kern="1200" dirty="0">
                <a:solidFill>
                  <a:srgbClr val="4472C4">
                    <a:lumMod val="50000"/>
                  </a:srgbClr>
                </a:solidFill>
                <a:latin typeface="Century Gothic" panose="020F0302020204030204"/>
                <a:ea typeface="+mn-ea"/>
                <a:cs typeface="+mn-cs"/>
              </a:rPr>
              <a:t>y Daniel les </a:t>
            </a:r>
            <a:r>
              <a:rPr lang="en-GB" sz="2000" i="1" kern="1200" dirty="0" err="1">
                <a:solidFill>
                  <a:srgbClr val="4472C4">
                    <a:lumMod val="50000"/>
                  </a:srgbClr>
                </a:solidFill>
                <a:latin typeface="Century Gothic" panose="020F0302020204030204"/>
                <a:ea typeface="+mn-ea"/>
                <a:cs typeface="+mn-cs"/>
              </a:rPr>
              <a:t>cuentan</a:t>
            </a:r>
            <a:r>
              <a:rPr lang="en-GB" sz="2000" i="1" kern="1200" dirty="0">
                <a:solidFill>
                  <a:srgbClr val="4472C4">
                    <a:lumMod val="50000"/>
                  </a:srgbClr>
                </a:solidFill>
                <a:latin typeface="Century Gothic" panose="020F0302020204030204"/>
                <a:ea typeface="+mn-ea"/>
                <a:cs typeface="+mn-cs"/>
              </a:rPr>
              <a:t> </a:t>
            </a:r>
            <a:r>
              <a:rPr lang="en-GB" sz="2000" i="1" kern="1200" dirty="0" err="1">
                <a:solidFill>
                  <a:srgbClr val="4472C4">
                    <a:lumMod val="50000"/>
                  </a:srgbClr>
                </a:solidFill>
                <a:latin typeface="Century Gothic" panose="020F0302020204030204"/>
                <a:ea typeface="+mn-ea"/>
                <a:cs typeface="+mn-cs"/>
              </a:rPr>
              <a:t>cosas</a:t>
            </a:r>
            <a:r>
              <a:rPr lang="en-GB" sz="2000" i="1" kern="1200" dirty="0">
                <a:solidFill>
                  <a:srgbClr val="4472C4">
                    <a:lumMod val="50000"/>
                  </a:srgbClr>
                </a:solidFill>
                <a:latin typeface="Century Gothic" panose="020F0302020204030204"/>
                <a:ea typeface="+mn-ea"/>
                <a:cs typeface="+mn-cs"/>
              </a:rPr>
              <a:t> </a:t>
            </a:r>
            <a:r>
              <a:rPr lang="en-GB" sz="2000" i="1" kern="1200" dirty="0" err="1">
                <a:solidFill>
                  <a:srgbClr val="4472C4">
                    <a:lumMod val="50000"/>
                  </a:srgbClr>
                </a:solidFill>
                <a:latin typeface="Century Gothic" panose="020F0302020204030204"/>
                <a:ea typeface="+mn-ea"/>
                <a:cs typeface="+mn-cs"/>
              </a:rPr>
              <a:t>sobre</a:t>
            </a:r>
            <a:r>
              <a:rPr lang="en-GB" sz="2000" i="1" kern="1200" dirty="0">
                <a:solidFill>
                  <a:srgbClr val="4472C4">
                    <a:lumMod val="50000"/>
                  </a:srgbClr>
                </a:solidFill>
                <a:latin typeface="Century Gothic" panose="020F0302020204030204"/>
                <a:ea typeface="+mn-ea"/>
                <a:cs typeface="+mn-cs"/>
              </a:rPr>
              <a:t> el </a:t>
            </a:r>
            <a:r>
              <a:rPr lang="en-GB" sz="2000" i="1" kern="1200" dirty="0" err="1">
                <a:solidFill>
                  <a:srgbClr val="4472C4">
                    <a:lumMod val="50000"/>
                  </a:srgbClr>
                </a:solidFill>
                <a:latin typeface="Century Gothic" panose="020F0302020204030204"/>
                <a:ea typeface="+mn-ea"/>
                <a:cs typeface="+mn-cs"/>
              </a:rPr>
              <a:t>partido</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CuadroTexto 19">
            <a:extLst>
              <a:ext uri="{FF2B5EF4-FFF2-40B4-BE49-F238E27FC236}">
                <a16:creationId xmlns:a16="http://schemas.microsoft.com/office/drawing/2014/main" id="{B6248951-7D7B-F548-982A-AAEB3CAFA16D}"/>
              </a:ext>
            </a:extLst>
          </p:cNvPr>
          <p:cNvSpPr txBox="1"/>
          <p:nvPr/>
        </p:nvSpPr>
        <p:spPr>
          <a:xfrm>
            <a:off x="5942452" y="4249547"/>
            <a:ext cx="54496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Lucía </a:t>
            </a:r>
            <a:r>
              <a:rPr lang="en-GB" sz="2000" i="1" kern="1200" dirty="0">
                <a:solidFill>
                  <a:srgbClr val="4472C4">
                    <a:lumMod val="50000"/>
                  </a:srgbClr>
                </a:solidFill>
                <a:latin typeface="Century Gothic" panose="020F0302020204030204"/>
                <a:ea typeface="+mn-ea"/>
                <a:cs typeface="+mn-cs"/>
              </a:rPr>
              <a:t>y</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Daniel les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escriben</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cartas. </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CuadroTexto 19">
            <a:extLst>
              <a:ext uri="{FF2B5EF4-FFF2-40B4-BE49-F238E27FC236}">
                <a16:creationId xmlns:a16="http://schemas.microsoft.com/office/drawing/2014/main" id="{B6248951-7D7B-F548-982A-AAEB3CAFA16D}"/>
              </a:ext>
            </a:extLst>
          </p:cNvPr>
          <p:cNvSpPr txBox="1"/>
          <p:nvPr/>
        </p:nvSpPr>
        <p:spPr>
          <a:xfrm>
            <a:off x="257316" y="5673976"/>
            <a:ext cx="54496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Lucía y Daniel les traen flores.</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CuadroTexto 19">
            <a:extLst>
              <a:ext uri="{FF2B5EF4-FFF2-40B4-BE49-F238E27FC236}">
                <a16:creationId xmlns:a16="http://schemas.microsoft.com/office/drawing/2014/main" id="{B6248951-7D7B-F548-982A-AAEB3CAFA16D}"/>
              </a:ext>
            </a:extLst>
          </p:cNvPr>
          <p:cNvSpPr txBox="1"/>
          <p:nvPr/>
        </p:nvSpPr>
        <p:spPr>
          <a:xfrm>
            <a:off x="5942452" y="5647340"/>
            <a:ext cx="54496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Lucía </a:t>
            </a:r>
            <a:r>
              <a:rPr lang="en-GB" sz="2000" i="1" kern="1200" dirty="0">
                <a:solidFill>
                  <a:srgbClr val="4472C4">
                    <a:lumMod val="50000"/>
                  </a:srgbClr>
                </a:solidFill>
                <a:latin typeface="Century Gothic" panose="020F0302020204030204"/>
                <a:ea typeface="+mn-ea"/>
                <a:cs typeface="+mn-cs"/>
              </a:rPr>
              <a:t>y Daniel les </a:t>
            </a:r>
            <a:r>
              <a:rPr lang="en-GB" sz="2000" i="1" kern="1200" dirty="0" err="1">
                <a:solidFill>
                  <a:srgbClr val="4472C4">
                    <a:lumMod val="50000"/>
                  </a:srgbClr>
                </a:solidFill>
                <a:latin typeface="Century Gothic" panose="020F0302020204030204"/>
                <a:ea typeface="+mn-ea"/>
                <a:cs typeface="+mn-cs"/>
              </a:rPr>
              <a:t>quitan</a:t>
            </a:r>
            <a:r>
              <a:rPr lang="en-GB" sz="2000" i="1" kern="1200" dirty="0">
                <a:solidFill>
                  <a:srgbClr val="4472C4">
                    <a:lumMod val="50000"/>
                  </a:srgbClr>
                </a:solidFill>
                <a:latin typeface="Century Gothic" panose="020F0302020204030204"/>
                <a:ea typeface="+mn-ea"/>
                <a:cs typeface="+mn-cs"/>
              </a:rPr>
              <a:t> las </a:t>
            </a:r>
            <a:r>
              <a:rPr lang="en-GB" sz="2000" i="1" kern="1200" dirty="0" err="1">
                <a:solidFill>
                  <a:srgbClr val="4472C4">
                    <a:lumMod val="50000"/>
                  </a:srgbClr>
                </a:solidFill>
                <a:latin typeface="Century Gothic" panose="020F0302020204030204"/>
                <a:ea typeface="+mn-ea"/>
                <a:cs typeface="+mn-cs"/>
              </a:rPr>
              <a:t>bolsas</a:t>
            </a:r>
            <a:r>
              <a:rPr lang="en-GB" sz="2000" i="1" kern="1200" dirty="0">
                <a:solidFill>
                  <a:srgbClr val="4472C4">
                    <a:lumMod val="50000"/>
                  </a:srgbClr>
                </a:solidFill>
                <a:latin typeface="Century Gothic" panose="020F0302020204030204"/>
                <a:ea typeface="+mn-ea"/>
                <a:cs typeface="+mn-cs"/>
              </a:rPr>
              <a:t>.</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7671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221567" y="120184"/>
            <a:ext cx="9387128" cy="739967"/>
          </a:xfrm>
        </p:spPr>
        <p:txBody>
          <a:bodyPr>
            <a:noAutofit/>
          </a:bodyPr>
          <a:lstStyle/>
          <a:p>
            <a:pPr>
              <a:lnSpc>
                <a:spcPct val="100000"/>
              </a:lnSpc>
            </a:pPr>
            <a:r>
              <a:rPr lang="es-ES" sz="2600" b="1" dirty="0"/>
              <a:t>Lee el texto con tu compañero/a de clase.  </a:t>
            </a:r>
            <a:br>
              <a:rPr lang="es-ES" sz="2600" b="1" dirty="0"/>
            </a:br>
            <a:r>
              <a:rPr lang="es-ES" sz="2600" b="1" dirty="0"/>
              <a:t>Traduce los verbos y los pronombres al español</a:t>
            </a:r>
            <a:r>
              <a:rPr lang="es-ES" sz="2600" dirty="0"/>
              <a:t>.</a:t>
            </a:r>
            <a:endParaRPr lang="es-GB" sz="26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221567" y="1019367"/>
            <a:ext cx="9855231" cy="5248617"/>
          </a:xfrm>
          <a:prstGeom prst="wedgeRectCallout">
            <a:avLst>
              <a:gd name="adj1" fmla="val 55517"/>
              <a:gd name="adj2" fmla="val -13826"/>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s-ES_tradnl" sz="2400" dirty="0">
                <a:solidFill>
                  <a:srgbClr val="002060"/>
                </a:solidFill>
                <a:latin typeface="Century Gothic" panose="020B0502020202020204" pitchFamily="34" charset="0"/>
              </a:rPr>
              <a:t>D: ¡Hola Hugo! ¿[</a:t>
            </a:r>
            <a:r>
              <a:rPr lang="es-ES_tradnl" sz="2400" dirty="0" err="1">
                <a:solidFill>
                  <a:srgbClr val="002060"/>
                </a:solidFill>
                <a:latin typeface="Century Gothic" panose="020B0502020202020204" pitchFamily="34" charset="0"/>
              </a:rPr>
              <a:t>Did</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you</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travel</a:t>
            </a:r>
            <a:r>
              <a:rPr lang="es-ES_tradnl" sz="2400" dirty="0">
                <a:solidFill>
                  <a:srgbClr val="002060"/>
                </a:solidFill>
                <a:latin typeface="Century Gothic" panose="020B0502020202020204" pitchFamily="34" charset="0"/>
              </a:rPr>
              <a:t>] el verano pasado?</a:t>
            </a:r>
          </a:p>
          <a:p>
            <a:pPr>
              <a:lnSpc>
                <a:spcPct val="120000"/>
              </a:lnSpc>
            </a:pPr>
            <a:r>
              <a:rPr lang="es-ES_tradnl" sz="2400" dirty="0">
                <a:solidFill>
                  <a:srgbClr val="002060"/>
                </a:solidFill>
                <a:latin typeface="Century Gothic" panose="020B0502020202020204" pitchFamily="34" charset="0"/>
              </a:rPr>
              <a:t>H: Yo no, pero Nadia sí. [</a:t>
            </a:r>
            <a:r>
              <a:rPr lang="es-ES_tradnl" sz="2400" dirty="0" err="1">
                <a:solidFill>
                  <a:srgbClr val="002060"/>
                </a:solidFill>
                <a:latin typeface="Century Gothic" panose="020B0502020202020204" pitchFamily="34" charset="0"/>
              </a:rPr>
              <a:t>She</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travelled</a:t>
            </a:r>
            <a:r>
              <a:rPr lang="es-ES_tradnl" sz="2400" dirty="0">
                <a:solidFill>
                  <a:srgbClr val="002060"/>
                </a:solidFill>
                <a:latin typeface="Century Gothic" panose="020B0502020202020204" pitchFamily="34" charset="0"/>
              </a:rPr>
              <a:t>] a Inglaterra para visitar a un primo mientras que [I </a:t>
            </a:r>
            <a:r>
              <a:rPr lang="es-ES_tradnl" sz="2400" dirty="0" err="1">
                <a:solidFill>
                  <a:srgbClr val="002060"/>
                </a:solidFill>
                <a:latin typeface="Century Gothic" panose="020B0502020202020204" pitchFamily="34" charset="0"/>
              </a:rPr>
              <a:t>spent</a:t>
            </a:r>
            <a:r>
              <a:rPr lang="es-ES_tradnl" sz="2400" dirty="0">
                <a:solidFill>
                  <a:srgbClr val="002060"/>
                </a:solidFill>
                <a:latin typeface="Century Gothic" panose="020B0502020202020204" pitchFamily="34" charset="0"/>
              </a:rPr>
              <a:t>]  las vacaciones aquí en San Sebastián en la playa de La Concha. ¿[</a:t>
            </a:r>
            <a:r>
              <a:rPr lang="es-ES_tradnl" sz="2400" dirty="0" err="1">
                <a:solidFill>
                  <a:srgbClr val="002060"/>
                </a:solidFill>
                <a:latin typeface="Century Gothic" panose="020B0502020202020204" pitchFamily="34" charset="0"/>
              </a:rPr>
              <a:t>Did</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you</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meet</a:t>
            </a:r>
            <a:r>
              <a:rPr lang="es-ES_tradnl" sz="2400" dirty="0">
                <a:solidFill>
                  <a:srgbClr val="002060"/>
                </a:solidFill>
                <a:latin typeface="Century Gothic" panose="020B0502020202020204" pitchFamily="34" charset="0"/>
              </a:rPr>
              <a:t> up] con otros amigos?</a:t>
            </a:r>
          </a:p>
          <a:p>
            <a:pPr>
              <a:lnSpc>
                <a:spcPct val="120000"/>
              </a:lnSpc>
            </a:pPr>
            <a:r>
              <a:rPr lang="es-ES_tradnl" sz="2400" dirty="0">
                <a:solidFill>
                  <a:srgbClr val="002060"/>
                </a:solidFill>
                <a:latin typeface="Century Gothic" panose="020B0502020202020204" pitchFamily="34" charset="0"/>
              </a:rPr>
              <a:t>D: ¡Sí, pero sin Lucía! [</a:t>
            </a:r>
            <a:r>
              <a:rPr lang="es-ES_tradnl" sz="2400" dirty="0" err="1">
                <a:solidFill>
                  <a:srgbClr val="002060"/>
                </a:solidFill>
                <a:latin typeface="Century Gothic" panose="020B0502020202020204" pitchFamily="34" charset="0"/>
              </a:rPr>
              <a:t>She</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walked</a:t>
            </a:r>
            <a:r>
              <a:rPr lang="es-ES_tradnl" sz="2400" dirty="0">
                <a:solidFill>
                  <a:srgbClr val="002060"/>
                </a:solidFill>
                <a:latin typeface="Century Gothic" panose="020B0502020202020204" pitchFamily="34" charset="0"/>
              </a:rPr>
              <a:t>] en las montañas cerca de la frontera con Francia para ver las vistas preciosas. [I </a:t>
            </a:r>
            <a:r>
              <a:rPr lang="es-ES_tradnl" sz="2400" dirty="0" err="1">
                <a:solidFill>
                  <a:srgbClr val="002060"/>
                </a:solidFill>
                <a:latin typeface="Century Gothic" panose="020B0502020202020204" pitchFamily="34" charset="0"/>
              </a:rPr>
              <a:t>participated</a:t>
            </a:r>
            <a:r>
              <a:rPr lang="es-ES_tradnl" sz="2400" dirty="0">
                <a:solidFill>
                  <a:srgbClr val="002060"/>
                </a:solidFill>
                <a:latin typeface="Century Gothic" panose="020B0502020202020204" pitchFamily="34" charset="0"/>
              </a:rPr>
              <a:t>] en un festival de música en Vitoria con Pablo y Alba.</a:t>
            </a:r>
          </a:p>
          <a:p>
            <a:pPr>
              <a:lnSpc>
                <a:spcPct val="120000"/>
              </a:lnSpc>
            </a:pPr>
            <a:r>
              <a:rPr lang="es-ES_tradnl" sz="2400" dirty="0">
                <a:solidFill>
                  <a:srgbClr val="002060"/>
                </a:solidFill>
                <a:latin typeface="Century Gothic" panose="020B0502020202020204" pitchFamily="34" charset="0"/>
              </a:rPr>
              <a:t>H: ¿De verdad? ¿[</a:t>
            </a:r>
            <a:r>
              <a:rPr lang="es-ES_tradnl" sz="2400" dirty="0" err="1">
                <a:solidFill>
                  <a:srgbClr val="002060"/>
                </a:solidFill>
                <a:latin typeface="Century Gothic" panose="020B0502020202020204" pitchFamily="34" charset="0"/>
              </a:rPr>
              <a:t>Did</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you</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sing</a:t>
            </a:r>
            <a:r>
              <a:rPr lang="es-ES_tradnl" sz="2400" dirty="0">
                <a:solidFill>
                  <a:srgbClr val="002060"/>
                </a:solidFill>
                <a:latin typeface="Century Gothic" panose="020B0502020202020204" pitchFamily="34" charset="0"/>
              </a:rPr>
              <a:t>] en el festival?</a:t>
            </a:r>
          </a:p>
          <a:p>
            <a:pPr>
              <a:lnSpc>
                <a:spcPct val="120000"/>
              </a:lnSpc>
            </a:pPr>
            <a:r>
              <a:rPr lang="es-ES_tradnl" sz="2400" dirty="0">
                <a:solidFill>
                  <a:srgbClr val="002060"/>
                </a:solidFill>
                <a:latin typeface="Century Gothic" panose="020B0502020202020204" pitchFamily="34" charset="0"/>
              </a:rPr>
              <a:t>D: Ja, ja, ja. No, solo fui para escuchar a unos grupos, pero tuve suerte porque gané un premio en el festival.</a:t>
            </a:r>
            <a:r>
              <a:rPr lang="es-GB" sz="2400">
                <a:solidFill>
                  <a:srgbClr val="002060"/>
                </a:solidFill>
                <a:latin typeface="Century Gothic" panose="020B0502020202020204" pitchFamily="34" charset="0"/>
              </a:rPr>
              <a:t> </a:t>
            </a:r>
            <a:r>
              <a:rPr lang="es-ES_tradnl" sz="2400" dirty="0">
                <a:solidFill>
                  <a:srgbClr val="002060"/>
                </a:solidFill>
                <a:latin typeface="Century Gothic" panose="020B0502020202020204" pitchFamily="34" charset="0"/>
              </a:rPr>
              <a:t>En cambio Lucía no pasó un buen día. ¡[</a:t>
            </a:r>
            <a:r>
              <a:rPr lang="es-ES_tradnl" sz="2400" dirty="0" err="1">
                <a:solidFill>
                  <a:srgbClr val="002060"/>
                </a:solidFill>
                <a:latin typeface="Century Gothic" panose="020B0502020202020204" pitchFamily="34" charset="0"/>
              </a:rPr>
              <a:t>She</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cried</a:t>
            </a:r>
            <a:r>
              <a:rPr lang="es-ES_tradnl" sz="2400" dirty="0">
                <a:solidFill>
                  <a:srgbClr val="002060"/>
                </a:solidFill>
                <a:latin typeface="Century Gothic" panose="020B0502020202020204" pitchFamily="34" charset="0"/>
              </a:rPr>
              <a:t>] porque olvidó la cámara!</a:t>
            </a:r>
            <a:endParaRPr lang="es-GB" sz="2400" dirty="0">
              <a:solidFill>
                <a:srgbClr val="115076"/>
              </a:solidFill>
              <a:latin typeface="Century Gothic" panose="020B0502020202020204" pitchFamily="34" charset="0"/>
            </a:endParaRPr>
          </a:p>
        </p:txBody>
      </p:sp>
      <p:sp>
        <p:nvSpPr>
          <p:cNvPr id="37" name="Título 1">
            <a:extLst>
              <a:ext uri="{FF2B5EF4-FFF2-40B4-BE49-F238E27FC236}">
                <a16:creationId xmlns:a16="http://schemas.microsoft.com/office/drawing/2014/main" id="{8F9C45EF-BD30-1940-9666-7A9B3EECFEE5}"/>
              </a:ext>
            </a:extLst>
          </p:cNvPr>
          <p:cNvSpPr txBox="1">
            <a:spLocks/>
          </p:cNvSpPr>
          <p:nvPr/>
        </p:nvSpPr>
        <p:spPr>
          <a:xfrm>
            <a:off x="246711" y="780501"/>
            <a:ext cx="644668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9744075" y="188855"/>
            <a:ext cx="2203249" cy="420746"/>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A4DCBE55-A09F-4114-9B2F-1C0BB55262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5315" y="1019367"/>
            <a:ext cx="1529974" cy="1147481"/>
          </a:xfrm>
          <a:prstGeom prst="rect">
            <a:avLst/>
          </a:prstGeom>
        </p:spPr>
      </p:pic>
      <p:pic>
        <p:nvPicPr>
          <p:cNvPr id="10" name="Picture 9">
            <a:extLst>
              <a:ext uri="{FF2B5EF4-FFF2-40B4-BE49-F238E27FC236}">
                <a16:creationId xmlns:a16="http://schemas.microsoft.com/office/drawing/2014/main" id="{354D1074-66D2-422F-9886-26789E3BA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8849" y="2606655"/>
            <a:ext cx="2602782" cy="1464065"/>
          </a:xfrm>
          <a:prstGeom prst="rect">
            <a:avLst/>
          </a:prstGeom>
        </p:spPr>
      </p:pic>
      <p:pic>
        <p:nvPicPr>
          <p:cNvPr id="11" name="Picture 10">
            <a:extLst>
              <a:ext uri="{FF2B5EF4-FFF2-40B4-BE49-F238E27FC236}">
                <a16:creationId xmlns:a16="http://schemas.microsoft.com/office/drawing/2014/main" id="{01EA45E8-BF06-4671-AAF2-6D0F7D0A01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5191" y="4640822"/>
            <a:ext cx="1530098" cy="1236085"/>
          </a:xfrm>
          <a:prstGeom prst="rect">
            <a:avLst/>
          </a:prstGeom>
        </p:spPr>
      </p:pic>
      <p:sp>
        <p:nvSpPr>
          <p:cNvPr id="5" name="Rectangle 4">
            <a:extLst>
              <a:ext uri="{FF2B5EF4-FFF2-40B4-BE49-F238E27FC236}">
                <a16:creationId xmlns:a16="http://schemas.microsoft.com/office/drawing/2014/main" id="{4BD69F81-38C1-4FD8-8901-C01021CBDBC8}"/>
              </a:ext>
            </a:extLst>
          </p:cNvPr>
          <p:cNvSpPr/>
          <p:nvPr/>
        </p:nvSpPr>
        <p:spPr>
          <a:xfrm>
            <a:off x="2696126" y="1062890"/>
            <a:ext cx="2219005" cy="35685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Tú </a:t>
            </a:r>
            <a:r>
              <a:rPr lang="en-GB" sz="2400" dirty="0" err="1">
                <a:solidFill>
                  <a:srgbClr val="002060"/>
                </a:solidFill>
                <a:latin typeface="Century Gothic" panose="020B0502020202020204" pitchFamily="34" charset="0"/>
              </a:rPr>
              <a:t>viajaste</a:t>
            </a:r>
            <a:endParaRPr lang="en-GB" sz="2400" dirty="0">
              <a:solidFill>
                <a:srgbClr val="002060"/>
              </a:solidFill>
              <a:latin typeface="Century Gothic" panose="020B0502020202020204" pitchFamily="34" charset="0"/>
            </a:endParaRPr>
          </a:p>
        </p:txBody>
      </p:sp>
      <p:sp>
        <p:nvSpPr>
          <p:cNvPr id="14" name="Rectangle 13">
            <a:extLst>
              <a:ext uri="{FF2B5EF4-FFF2-40B4-BE49-F238E27FC236}">
                <a16:creationId xmlns:a16="http://schemas.microsoft.com/office/drawing/2014/main" id="{44529ACA-5B03-4B95-84F4-18026FF538B7}"/>
              </a:ext>
            </a:extLst>
          </p:cNvPr>
          <p:cNvSpPr/>
          <p:nvPr/>
        </p:nvSpPr>
        <p:spPr>
          <a:xfrm>
            <a:off x="3854681" y="1484666"/>
            <a:ext cx="2120900" cy="397237"/>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Ella </a:t>
            </a:r>
            <a:r>
              <a:rPr lang="en-GB" sz="2400" dirty="0" err="1">
                <a:solidFill>
                  <a:srgbClr val="002060"/>
                </a:solidFill>
                <a:latin typeface="Century Gothic" panose="020B0502020202020204" pitchFamily="34" charset="0"/>
              </a:rPr>
              <a:t>viajó</a:t>
            </a:r>
            <a:endParaRPr lang="en-GB" sz="2400" dirty="0">
              <a:solidFill>
                <a:srgbClr val="002060"/>
              </a:solidFill>
              <a:latin typeface="Century Gothic" panose="020B0502020202020204" pitchFamily="34" charset="0"/>
            </a:endParaRPr>
          </a:p>
        </p:txBody>
      </p:sp>
      <p:sp>
        <p:nvSpPr>
          <p:cNvPr id="16" name="Rectangle 15">
            <a:extLst>
              <a:ext uri="{FF2B5EF4-FFF2-40B4-BE49-F238E27FC236}">
                <a16:creationId xmlns:a16="http://schemas.microsoft.com/office/drawing/2014/main" id="{E2BCD031-A5C0-48F5-8BF4-B0FD547F5EC4}"/>
              </a:ext>
            </a:extLst>
          </p:cNvPr>
          <p:cNvSpPr/>
          <p:nvPr/>
        </p:nvSpPr>
        <p:spPr>
          <a:xfrm>
            <a:off x="3657600" y="1933191"/>
            <a:ext cx="1384300" cy="40996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rgbClr val="002060"/>
                </a:solidFill>
                <a:latin typeface="Century Gothic" panose="020B0502020202020204" pitchFamily="34" charset="0"/>
              </a:rPr>
              <a:t>yo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pasé</a:t>
            </a:r>
            <a:endParaRPr lang="en-GB" sz="2400" dirty="0">
              <a:solidFill>
                <a:srgbClr val="002060"/>
              </a:solidFill>
              <a:latin typeface="Century Gothic" panose="020B0502020202020204" pitchFamily="34" charset="0"/>
            </a:endParaRPr>
          </a:p>
        </p:txBody>
      </p:sp>
      <p:sp>
        <p:nvSpPr>
          <p:cNvPr id="18" name="Rectangle 17">
            <a:extLst>
              <a:ext uri="{FF2B5EF4-FFF2-40B4-BE49-F238E27FC236}">
                <a16:creationId xmlns:a16="http://schemas.microsoft.com/office/drawing/2014/main" id="{C522937A-D356-412D-9705-8A1EA971B108}"/>
              </a:ext>
            </a:extLst>
          </p:cNvPr>
          <p:cNvSpPr/>
          <p:nvPr/>
        </p:nvSpPr>
        <p:spPr>
          <a:xfrm>
            <a:off x="7620779" y="3641129"/>
            <a:ext cx="2258069" cy="429591"/>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Yo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participé</a:t>
            </a:r>
            <a:endParaRPr lang="en-GB" sz="2400" dirty="0">
              <a:solidFill>
                <a:srgbClr val="002060"/>
              </a:solidFill>
              <a:latin typeface="Century Gothic" panose="020B0502020202020204" pitchFamily="34" charset="0"/>
            </a:endParaRPr>
          </a:p>
        </p:txBody>
      </p:sp>
      <p:sp>
        <p:nvSpPr>
          <p:cNvPr id="19" name="Rectangle 18">
            <a:extLst>
              <a:ext uri="{FF2B5EF4-FFF2-40B4-BE49-F238E27FC236}">
                <a16:creationId xmlns:a16="http://schemas.microsoft.com/office/drawing/2014/main" id="{29118AB1-C029-4A4F-8AC9-C047AA4584B2}"/>
              </a:ext>
            </a:extLst>
          </p:cNvPr>
          <p:cNvSpPr/>
          <p:nvPr/>
        </p:nvSpPr>
        <p:spPr>
          <a:xfrm>
            <a:off x="6099554" y="2343151"/>
            <a:ext cx="2650259" cy="429591"/>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Tú </a:t>
            </a:r>
            <a:r>
              <a:rPr lang="en-GB" sz="2400" dirty="0" err="1">
                <a:solidFill>
                  <a:srgbClr val="002060"/>
                </a:solidFill>
                <a:latin typeface="Century Gothic" panose="020B0502020202020204" pitchFamily="34" charset="0"/>
              </a:rPr>
              <a:t>quedaste</a:t>
            </a:r>
            <a:endParaRPr lang="en-GB" sz="2400" dirty="0">
              <a:solidFill>
                <a:srgbClr val="002060"/>
              </a:solidFill>
              <a:latin typeface="Century Gothic" panose="020B0502020202020204" pitchFamily="34" charset="0"/>
            </a:endParaRPr>
          </a:p>
        </p:txBody>
      </p:sp>
      <p:sp>
        <p:nvSpPr>
          <p:cNvPr id="20" name="Rectangle 19">
            <a:extLst>
              <a:ext uri="{FF2B5EF4-FFF2-40B4-BE49-F238E27FC236}">
                <a16:creationId xmlns:a16="http://schemas.microsoft.com/office/drawing/2014/main" id="{9BEF6D97-DB39-45A9-ACBF-69F006ECA74C}"/>
              </a:ext>
            </a:extLst>
          </p:cNvPr>
          <p:cNvSpPr/>
          <p:nvPr/>
        </p:nvSpPr>
        <p:spPr>
          <a:xfrm>
            <a:off x="3335111" y="3206780"/>
            <a:ext cx="1976029" cy="43689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Ella </a:t>
            </a:r>
            <a:r>
              <a:rPr lang="en-GB" sz="2400" dirty="0" err="1">
                <a:solidFill>
                  <a:srgbClr val="002060"/>
                </a:solidFill>
                <a:latin typeface="Century Gothic" panose="020B0502020202020204" pitchFamily="34" charset="0"/>
              </a:rPr>
              <a:t>caminó</a:t>
            </a:r>
            <a:endParaRPr lang="en-GB" sz="2400" dirty="0">
              <a:solidFill>
                <a:srgbClr val="002060"/>
              </a:solidFill>
              <a:latin typeface="Century Gothic" panose="020B0502020202020204" pitchFamily="34" charset="0"/>
            </a:endParaRPr>
          </a:p>
        </p:txBody>
      </p:sp>
      <p:sp>
        <p:nvSpPr>
          <p:cNvPr id="23" name="Rectangle 22">
            <a:extLst>
              <a:ext uri="{FF2B5EF4-FFF2-40B4-BE49-F238E27FC236}">
                <a16:creationId xmlns:a16="http://schemas.microsoft.com/office/drawing/2014/main" id="{8299EB55-837C-458D-97F3-D76B2B8F97E0}"/>
              </a:ext>
            </a:extLst>
          </p:cNvPr>
          <p:cNvSpPr/>
          <p:nvPr/>
        </p:nvSpPr>
        <p:spPr>
          <a:xfrm>
            <a:off x="2908766" y="4560874"/>
            <a:ext cx="2006365" cy="35685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Tú </a:t>
            </a:r>
            <a:r>
              <a:rPr lang="en-GB" sz="2400" dirty="0" err="1">
                <a:solidFill>
                  <a:srgbClr val="002060"/>
                </a:solidFill>
                <a:latin typeface="Century Gothic" panose="020B0502020202020204" pitchFamily="34" charset="0"/>
              </a:rPr>
              <a:t>cantaste</a:t>
            </a:r>
            <a:endParaRPr lang="en-GB" sz="2400" dirty="0">
              <a:solidFill>
                <a:srgbClr val="002060"/>
              </a:solidFill>
              <a:latin typeface="Century Gothic" panose="020B0502020202020204" pitchFamily="34" charset="0"/>
            </a:endParaRPr>
          </a:p>
        </p:txBody>
      </p:sp>
      <p:sp>
        <p:nvSpPr>
          <p:cNvPr id="24" name="Rectangle 23">
            <a:extLst>
              <a:ext uri="{FF2B5EF4-FFF2-40B4-BE49-F238E27FC236}">
                <a16:creationId xmlns:a16="http://schemas.microsoft.com/office/drawing/2014/main" id="{0D6B86A7-3CC3-4836-89A1-BE4FE28F5A5E}"/>
              </a:ext>
            </a:extLst>
          </p:cNvPr>
          <p:cNvSpPr/>
          <p:nvPr/>
        </p:nvSpPr>
        <p:spPr>
          <a:xfrm>
            <a:off x="3188200" y="5870061"/>
            <a:ext cx="1631994" cy="391314"/>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Ella </a:t>
            </a:r>
            <a:r>
              <a:rPr lang="en-GB" sz="2400" dirty="0" err="1">
                <a:solidFill>
                  <a:srgbClr val="002060"/>
                </a:solidFill>
                <a:latin typeface="Century Gothic" panose="020B0502020202020204" pitchFamily="34" charset="0"/>
              </a:rPr>
              <a:t>lloró</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05994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6" grpId="0" animBg="1"/>
      <p:bldP spid="18" grpId="0" animBg="1"/>
      <p:bldP spid="19" grpId="0" animBg="1"/>
      <p:bldP spid="20"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B9E704BF-B57B-EF43-9EAC-835A5C569E60}"/>
              </a:ext>
            </a:extLst>
          </p:cNvPr>
          <p:cNvSpPr txBox="1"/>
          <p:nvPr/>
        </p:nvSpPr>
        <p:spPr>
          <a:xfrm>
            <a:off x="190112" y="827415"/>
            <a:ext cx="111820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a:ea typeface="+mn-ea"/>
                <a:cs typeface="+mn-cs"/>
              </a:rPr>
              <a:t> A: </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lee la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frase</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tu</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compañero</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Usa</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estás</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(one ‘you’) o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estáis</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(more than one ‘you’),</a:t>
            </a:r>
            <a:r>
              <a:rPr kumimoji="0" lang="en-GB" sz="2200" b="0" i="0" u="none" strike="noStrike" kern="1200" cap="none" spc="0" normalizeH="0" noProof="0" dirty="0">
                <a:ln>
                  <a:noFill/>
                </a:ln>
                <a:solidFill>
                  <a:srgbClr val="002060"/>
                </a:solidFill>
                <a:effectLst/>
                <a:uLnTx/>
                <a:uFillTx/>
                <a:latin typeface="Century Gothic"/>
                <a:ea typeface="+mn-ea"/>
                <a:cs typeface="+mn-cs"/>
              </a:rPr>
              <a:t> </a:t>
            </a:r>
            <a:r>
              <a:rPr kumimoji="0" lang="en-GB" sz="2200" b="0" i="0" u="none" strike="noStrike" kern="1200" cap="none" spc="0" normalizeH="0" noProof="0" dirty="0" err="1">
                <a:ln>
                  <a:noFill/>
                </a:ln>
                <a:solidFill>
                  <a:srgbClr val="002060"/>
                </a:solidFill>
                <a:effectLst/>
                <a:uLnTx/>
                <a:uFillTx/>
                <a:latin typeface="Century Gothic"/>
                <a:ea typeface="+mn-ea"/>
                <a:cs typeface="+mn-cs"/>
              </a:rPr>
              <a:t>según</a:t>
            </a:r>
            <a:r>
              <a:rPr kumimoji="0" lang="en-GB" sz="2200" b="0" i="0" u="none" strike="noStrike" kern="1200" cap="none" spc="0" normalizeH="0" noProof="0" dirty="0">
                <a:ln>
                  <a:noFill/>
                </a:ln>
                <a:solidFill>
                  <a:srgbClr val="002060"/>
                </a:solidFill>
                <a:effectLst/>
                <a:uLnTx/>
                <a:uFillTx/>
                <a:latin typeface="Century Gothic"/>
                <a:ea typeface="+mn-ea"/>
                <a:cs typeface="+mn-cs"/>
              </a:rPr>
              <a:t> la imagen. </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6" name="CuadroTexto 45">
            <a:extLst>
              <a:ext uri="{FF2B5EF4-FFF2-40B4-BE49-F238E27FC236}">
                <a16:creationId xmlns:a16="http://schemas.microsoft.com/office/drawing/2014/main" id="{99E54EB7-4FA8-0342-97FD-17A15AB39D24}"/>
              </a:ext>
            </a:extLst>
          </p:cNvPr>
          <p:cNvSpPr txBox="1"/>
          <p:nvPr/>
        </p:nvSpPr>
        <p:spPr>
          <a:xfrm>
            <a:off x="190114" y="1638829"/>
            <a:ext cx="906925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a:ea typeface="+mn-ea"/>
                <a:cs typeface="+mn-cs"/>
              </a:rPr>
              <a:t> B: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escucha</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y escribe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qué</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err="1">
                <a:ln>
                  <a:noFill/>
                </a:ln>
                <a:solidFill>
                  <a:srgbClr val="002060"/>
                </a:solidFill>
                <a:effectLst/>
                <a:uLnTx/>
                <a:uFillTx/>
                <a:latin typeface="Century Gothic"/>
                <a:ea typeface="+mn-ea"/>
                <a:cs typeface="+mn-cs"/>
              </a:rPr>
              <a:t>hace</a:t>
            </a:r>
            <a:r>
              <a:rPr kumimoji="0" lang="en-GB" sz="2200" b="0" i="0" u="none" strike="noStrike" kern="1200" cap="none" spc="0" normalizeH="0" baseline="0" noProof="0">
                <a:ln>
                  <a:noFill/>
                </a:ln>
                <a:solidFill>
                  <a:srgbClr val="002060"/>
                </a:solidFill>
                <a:effectLst/>
                <a:uLnTx/>
                <a:uFillTx/>
                <a:latin typeface="Century Gothic"/>
                <a:ea typeface="+mn-ea"/>
                <a:cs typeface="+mn-cs"/>
              </a:rPr>
              <a:t> la persona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la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columna</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correcta</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en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inglés</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53" name="Rectangle 1">
            <a:extLst>
              <a:ext uri="{FF2B5EF4-FFF2-40B4-BE49-F238E27FC236}">
                <a16:creationId xmlns:a16="http://schemas.microsoft.com/office/drawing/2014/main" id="{D7D4D097-83FF-6F41-A9BA-DBFE7D3AF6AE}"/>
              </a:ext>
            </a:extLst>
          </p:cNvPr>
          <p:cNvSpPr/>
          <p:nvPr/>
        </p:nvSpPr>
        <p:spPr>
          <a:xfrm>
            <a:off x="292199" y="4198742"/>
            <a:ext cx="4767023"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54"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190112" y="4878851"/>
            <a:ext cx="4517328" cy="457048"/>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Are you touching the floor?</a:t>
            </a:r>
            <a:endParaRPr kumimoji="0" lang="x-none" sz="240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sp>
        <p:nvSpPr>
          <p:cNvPr id="59" name="CuadroTexto 44">
            <a:extLst>
              <a:ext uri="{FF2B5EF4-FFF2-40B4-BE49-F238E27FC236}">
                <a16:creationId xmlns:a16="http://schemas.microsoft.com/office/drawing/2014/main" id="{B9E704BF-B57B-EF43-9EAC-835A5C569E60}"/>
              </a:ext>
            </a:extLst>
          </p:cNvPr>
          <p:cNvSpPr txBox="1"/>
          <p:nvPr/>
        </p:nvSpPr>
        <p:spPr>
          <a:xfrm>
            <a:off x="224338" y="3624084"/>
            <a:ext cx="1883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a:ea typeface="+mn-ea"/>
                <a:cs typeface="+mn-cs"/>
              </a:rPr>
              <a:t> A</a:t>
            </a:r>
          </a:p>
        </p:txBody>
      </p:sp>
      <p:sp>
        <p:nvSpPr>
          <p:cNvPr id="2" name="Rounded Rectangular Callout 1"/>
          <p:cNvSpPr/>
          <p:nvPr/>
        </p:nvSpPr>
        <p:spPr>
          <a:xfrm>
            <a:off x="1698172" y="2828654"/>
            <a:ext cx="4107542" cy="767517"/>
          </a:xfrm>
          <a:prstGeom prst="wedgeRoundRectCallout">
            <a:avLst>
              <a:gd name="adj1" fmla="val -38377"/>
              <a:gd name="adj2" fmla="val 7113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a:ea typeface="+mn-ea"/>
                <a:cs typeface="+mn-cs"/>
              </a:rPr>
              <a:t>¿Estás</a:t>
            </a:r>
            <a:r>
              <a:rPr kumimoji="0" lang="en-GB" sz="2400" b="0" i="0" u="none" strike="noStrike" kern="1200" cap="none" spc="0" normalizeH="0" baseline="0" noProof="0">
                <a:ln>
                  <a:noFill/>
                </a:ln>
                <a:solidFill>
                  <a:srgbClr val="002060"/>
                </a:solidFill>
                <a:effectLst/>
                <a:uLnTx/>
                <a:uFillTx/>
                <a:latin typeface="Century Gothic"/>
                <a:ea typeface="+mn-ea"/>
                <a:cs typeface="+mn-cs"/>
              </a:rPr>
              <a:t> tocando</a:t>
            </a:r>
            <a:r>
              <a:rPr kumimoji="0" lang="en-GB" sz="2400" b="0" i="0" u="none" strike="noStrike" kern="1200" cap="none" spc="0" normalizeH="0" noProof="0">
                <a:ln>
                  <a:noFill/>
                </a:ln>
                <a:solidFill>
                  <a:srgbClr val="002060"/>
                </a:solidFill>
                <a:effectLst/>
                <a:uLnTx/>
                <a:uFillTx/>
                <a:latin typeface="Century Gothic"/>
                <a:ea typeface="+mn-ea"/>
                <a:cs typeface="+mn-cs"/>
              </a:rPr>
              <a:t> el suelo?</a:t>
            </a:r>
            <a:endParaRPr kumimoji="0" lang="en-GB" sz="2400" b="0" i="0" u="none" strike="sngStrike" kern="1200" cap="none" spc="0" normalizeH="0" baseline="0" noProof="0" dirty="0">
              <a:ln>
                <a:noFill/>
              </a:ln>
              <a:solidFill>
                <a:srgbClr val="002060"/>
              </a:solidFill>
              <a:effectLst/>
              <a:uLnTx/>
              <a:uFillTx/>
              <a:latin typeface="Century Gothic"/>
              <a:ea typeface="+mn-ea"/>
              <a:cs typeface="+mn-cs"/>
            </a:endParaRPr>
          </a:p>
        </p:txBody>
      </p:sp>
      <p:sp>
        <p:nvSpPr>
          <p:cNvPr id="86" name="CuadroTexto 44">
            <a:extLst>
              <a:ext uri="{FF2B5EF4-FFF2-40B4-BE49-F238E27FC236}">
                <a16:creationId xmlns:a16="http://schemas.microsoft.com/office/drawing/2014/main" id="{B9E704BF-B57B-EF43-9EAC-835A5C569E60}"/>
              </a:ext>
            </a:extLst>
          </p:cNvPr>
          <p:cNvSpPr txBox="1"/>
          <p:nvPr/>
        </p:nvSpPr>
        <p:spPr>
          <a:xfrm>
            <a:off x="5650819" y="3621113"/>
            <a:ext cx="21027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a:ea typeface="+mn-ea"/>
                <a:cs typeface="+mn-cs"/>
              </a:rPr>
              <a:t> B</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283796"/>
            <a:ext cx="5785756" cy="645068"/>
          </a:xfrm>
        </p:spPr>
        <p:txBody>
          <a:bodyPr>
            <a:normAutofit/>
          </a:bodyPr>
          <a:lstStyle/>
          <a:p>
            <a:r>
              <a:rPr lang="es-ES" sz="2200" b="1">
                <a:solidFill>
                  <a:srgbClr val="002060"/>
                </a:solidFill>
              </a:rPr>
              <a:t>Preguntas en la clase de ejercicio</a:t>
            </a:r>
            <a:endParaRPr lang="en-GB" sz="2200" dirty="0">
              <a:solidFill>
                <a:srgbClr val="002060"/>
              </a:solidFill>
            </a:endParaRPr>
          </a:p>
        </p:txBody>
      </p:sp>
      <p:graphicFrame>
        <p:nvGraphicFramePr>
          <p:cNvPr id="5" name="Table 4"/>
          <p:cNvGraphicFramePr>
            <a:graphicFrameLocks noGrp="1"/>
          </p:cNvGraphicFramePr>
          <p:nvPr/>
        </p:nvGraphicFramePr>
        <p:xfrm>
          <a:off x="5684881" y="4295202"/>
          <a:ext cx="5977467" cy="1667934"/>
        </p:xfrm>
        <a:graphic>
          <a:graphicData uri="http://schemas.openxmlformats.org/drawingml/2006/table">
            <a:tbl>
              <a:tblPr firstRow="1" bandRow="1">
                <a:tableStyleId>{0E3FDE45-AF77-4B5C-9715-49D594BDF05E}</a:tableStyleId>
              </a:tblPr>
              <a:tblGrid>
                <a:gridCol w="711200">
                  <a:extLst>
                    <a:ext uri="{9D8B030D-6E8A-4147-A177-3AD203B41FA5}">
                      <a16:colId xmlns:a16="http://schemas.microsoft.com/office/drawing/2014/main" val="20000"/>
                    </a:ext>
                  </a:extLst>
                </a:gridCol>
                <a:gridCol w="2297976">
                  <a:extLst>
                    <a:ext uri="{9D8B030D-6E8A-4147-A177-3AD203B41FA5}">
                      <a16:colId xmlns:a16="http://schemas.microsoft.com/office/drawing/2014/main" val="20001"/>
                    </a:ext>
                  </a:extLst>
                </a:gridCol>
                <a:gridCol w="2968291">
                  <a:extLst>
                    <a:ext uri="{9D8B030D-6E8A-4147-A177-3AD203B41FA5}">
                      <a16:colId xmlns:a16="http://schemas.microsoft.com/office/drawing/2014/main" val="20002"/>
                    </a:ext>
                  </a:extLst>
                </a:gridCol>
              </a:tblGrid>
              <a:tr h="833967">
                <a:tc>
                  <a:txBody>
                    <a:bodyPr/>
                    <a:lstStyle/>
                    <a:p>
                      <a:pPr algn="ctr"/>
                      <a:endParaRPr lang="en-US" sz="2000" b="0" i="0" dirty="0">
                        <a:latin typeface="Century Gothic" panose="020B0502020202020204" pitchFamily="34" charset="0"/>
                      </a:endParaRPr>
                    </a:p>
                  </a:txBody>
                  <a:tcPr/>
                </a:tc>
                <a:tc>
                  <a:txBody>
                    <a:bodyPr/>
                    <a:lstStyle/>
                    <a:p>
                      <a:pPr algn="ctr"/>
                      <a:r>
                        <a:rPr lang="en-GB" sz="2000" b="0" i="0" dirty="0">
                          <a:solidFill>
                            <a:srgbClr val="002060"/>
                          </a:solidFill>
                          <a:latin typeface="Century Gothic" panose="020B0502020202020204" pitchFamily="34" charset="0"/>
                        </a:rPr>
                        <a:t>Lucía</a:t>
                      </a:r>
                    </a:p>
                    <a:p>
                      <a:pPr algn="ctr"/>
                      <a:r>
                        <a:rPr lang="en-GB" sz="2000" b="0" i="0" dirty="0">
                          <a:solidFill>
                            <a:srgbClr val="002060"/>
                          </a:solidFill>
                          <a:latin typeface="Century Gothic" panose="020B0502020202020204" pitchFamily="34" charset="0"/>
                        </a:rPr>
                        <a:t>(one ‘you’)</a:t>
                      </a:r>
                      <a:endParaRPr lang="en-US" sz="2000" b="0" dirty="0">
                        <a:solidFill>
                          <a:srgbClr val="002060"/>
                        </a:solidFill>
                      </a:endParaRPr>
                    </a:p>
                  </a:txBody>
                  <a:tcPr anchor="ctr"/>
                </a:tc>
                <a:tc>
                  <a:txBody>
                    <a:bodyPr/>
                    <a:lstStyle/>
                    <a:p>
                      <a:pPr algn="ctr"/>
                      <a:r>
                        <a:rPr lang="en-US" sz="2000" b="0" i="0" dirty="0">
                          <a:solidFill>
                            <a:srgbClr val="002060"/>
                          </a:solidFill>
                          <a:latin typeface="Century Gothic" panose="020B0502020202020204" pitchFamily="34" charset="0"/>
                        </a:rPr>
                        <a:t>Ana y</a:t>
                      </a:r>
                      <a:r>
                        <a:rPr lang="en-US" sz="2000" b="0" i="0" baseline="0" dirty="0">
                          <a:solidFill>
                            <a:srgbClr val="002060"/>
                          </a:solidFill>
                          <a:latin typeface="Century Gothic" panose="020B0502020202020204" pitchFamily="34" charset="0"/>
                        </a:rPr>
                        <a:t> Daniel</a:t>
                      </a:r>
                    </a:p>
                    <a:p>
                      <a:pPr algn="ctr"/>
                      <a:r>
                        <a:rPr lang="en-US" sz="2000" b="0" baseline="0" dirty="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833967">
                <a:tc>
                  <a:txBody>
                    <a:bodyPr/>
                    <a:lstStyle/>
                    <a:p>
                      <a:pPr algn="ctr"/>
                      <a:endParaRPr lang="en-US" sz="2000" b="0" i="0" dirty="0">
                        <a:latin typeface="Century Gothic" panose="020B0502020202020204" pitchFamily="34" charset="0"/>
                      </a:endParaRPr>
                    </a:p>
                    <a:p>
                      <a:pPr algn="ctr"/>
                      <a:r>
                        <a:rPr lang="en-US" sz="2000" b="0" i="0" dirty="0">
                          <a:latin typeface="Century Gothic" panose="020B0502020202020204" pitchFamily="34" charset="0"/>
                        </a:rPr>
                        <a:t>1.</a:t>
                      </a:r>
                    </a:p>
                  </a:txBody>
                  <a:tcPr>
                    <a:noFill/>
                  </a:tcPr>
                </a:tc>
                <a:tc>
                  <a:txBody>
                    <a:bodyPr/>
                    <a:lstStyle/>
                    <a:p>
                      <a:endParaRPr lang="en-US" b="0" i="0" dirty="0">
                        <a:latin typeface="Century Gothic" panose="020B0502020202020204" pitchFamily="34" charset="0"/>
                      </a:endParaRPr>
                    </a:p>
                  </a:txBody>
                  <a:tcPr>
                    <a:noFill/>
                  </a:tcPr>
                </a:tc>
                <a:tc>
                  <a:txBody>
                    <a:bodyPr/>
                    <a:lstStyle/>
                    <a:p>
                      <a:endParaRPr lang="en-US" b="0" i="0" dirty="0">
                        <a:latin typeface="Century Gothic" panose="020B0502020202020204" pitchFamily="34" charset="0"/>
                      </a:endParaRPr>
                    </a:p>
                  </a:txBody>
                  <a:tcPr>
                    <a:noFill/>
                  </a:tcPr>
                </a:tc>
                <a:extLst>
                  <a:ext uri="{0D108BD9-81ED-4DB2-BD59-A6C34878D82A}">
                    <a16:rowId xmlns:a16="http://schemas.microsoft.com/office/drawing/2014/main" val="10001"/>
                  </a:ext>
                </a:extLst>
              </a:tr>
            </a:tbl>
          </a:graphicData>
        </a:graphic>
      </p:graphicFrame>
      <p:pic>
        <p:nvPicPr>
          <p:cNvPr id="6" name="Picture 5" descr="write.jpeg"/>
          <p:cNvPicPr>
            <a:picLocks noChangeAspect="1"/>
          </p:cNvPicPr>
          <p:nvPr/>
        </p:nvPicPr>
        <p:blipFill>
          <a:blip r:embed="rId3" cstate="print">
            <a:clrChange>
              <a:clrFrom>
                <a:srgbClr val="E9E9E9"/>
              </a:clrFrom>
              <a:clrTo>
                <a:srgbClr val="E9E9E9">
                  <a:alpha val="0"/>
                </a:srgbClr>
              </a:clrTo>
            </a:clrChange>
            <a:extLst>
              <a:ext uri="{BEBA8EAE-BF5A-486C-A8C5-ECC9F3942E4B}">
                <a14:imgProps xmlns:a14="http://schemas.microsoft.com/office/drawing/2010/main">
                  <a14:imgLayer r:embed="rId4">
                    <a14:imgEffect>
                      <a14:backgroundRemoval t="4478" b="96020" l="1195" r="97610">
                        <a14:foregroundMark x1="90438" y1="74129" x2="81275" y2="96020"/>
                        <a14:foregroundMark x1="89243" y1="75622" x2="91633" y2="80100"/>
                        <a14:foregroundMark x1="90438" y1="75622" x2="95219" y2="81592"/>
                        <a14:foregroundMark x1="81275" y1="10448" x2="75299" y2="14925"/>
                        <a14:foregroundMark x1="82470" y1="4478" x2="75299" y2="13433"/>
                        <a14:foregroundMark x1="15936" y1="70149" x2="4382" y2="81592"/>
                        <a14:foregroundMark x1="97211" y1="74129" x2="97610" y2="76617"/>
                        <a14:foregroundMark x1="3187" y1="85572" x2="1195" y2="86567"/>
                      </a14:backgroundRemoval>
                    </a14:imgEffect>
                  </a14:imgLayer>
                </a14:imgProps>
              </a:ext>
              <a:ext uri="{28A0092B-C50C-407E-A947-70E740481C1C}">
                <a14:useLocalDpi xmlns:a14="http://schemas.microsoft.com/office/drawing/2010/main" val="0"/>
              </a:ext>
            </a:extLst>
          </a:blip>
          <a:stretch>
            <a:fillRect/>
          </a:stretch>
        </p:blipFill>
        <p:spPr>
          <a:xfrm>
            <a:off x="4438444" y="5510128"/>
            <a:ext cx="877692" cy="702853"/>
          </a:xfrm>
          <a:prstGeom prst="rect">
            <a:avLst/>
          </a:prstGeom>
        </p:spPr>
      </p:pic>
      <p:sp>
        <p:nvSpPr>
          <p:cNvPr id="10" name="TextBox 9"/>
          <p:cNvSpPr txBox="1"/>
          <p:nvPr/>
        </p:nvSpPr>
        <p:spPr>
          <a:xfrm>
            <a:off x="6177035" y="5385430"/>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can’t!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026" name="Picture 2" descr="exercise clipart - Clip Art Library">
            <a:extLst>
              <a:ext uri="{FF2B5EF4-FFF2-40B4-BE49-F238E27FC236}">
                <a16:creationId xmlns:a16="http://schemas.microsoft.com/office/drawing/2014/main" id="{6586F582-593C-4046-A125-658EBD19D9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9528" y="2534246"/>
            <a:ext cx="664086" cy="1383245"/>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ular Callout 14"/>
          <p:cNvSpPr/>
          <p:nvPr/>
        </p:nvSpPr>
        <p:spPr>
          <a:xfrm>
            <a:off x="8868360" y="2235873"/>
            <a:ext cx="3092631" cy="1001717"/>
          </a:xfrm>
          <a:prstGeom prst="wedgeRoundRectCallout">
            <a:avLst>
              <a:gd name="adj1" fmla="val -54675"/>
              <a:gd name="adj2" fmla="val 20517"/>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You might need to use ‘el’ or ‘la’ before a body part!</a:t>
            </a:r>
            <a:endParaRPr kumimoji="0" lang="en-GB" sz="2000" b="0" i="0" u="none" strike="sngStrike" kern="1200" cap="none" spc="0" normalizeH="0" baseline="0" noProof="0" dirty="0">
              <a:ln>
                <a:noFill/>
              </a:ln>
              <a:solidFill>
                <a:srgbClr val="002060"/>
              </a:solidFill>
              <a:effectLst/>
              <a:uLnTx/>
              <a:uFillTx/>
              <a:latin typeface="Century Gothic"/>
              <a:ea typeface="+mn-ea"/>
              <a:cs typeface="+mn-cs"/>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221" y="4295202"/>
            <a:ext cx="656528" cy="656528"/>
          </a:xfrm>
          <a:prstGeom prst="rect">
            <a:avLst/>
          </a:prstGeom>
        </p:spPr>
      </p:pic>
      <p:sp>
        <p:nvSpPr>
          <p:cNvPr id="17" name="TextBox 16"/>
          <p:cNvSpPr txBox="1"/>
          <p:nvPr/>
        </p:nvSpPr>
        <p:spPr>
          <a:xfrm>
            <a:off x="8832749" y="5385430"/>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but </a:t>
            </a:r>
            <a:r>
              <a:rPr lang="en-US" sz="2000" dirty="0">
                <a:solidFill>
                  <a:srgbClr val="002060"/>
                </a:solidFill>
                <a:latin typeface="Century Gothic" panose="020B0502020202020204" pitchFamily="34" charset="0"/>
              </a:rPr>
              <a:t>it’s difficult!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18" name="TextBox 17"/>
          <p:cNvSpPr txBox="1"/>
          <p:nvPr/>
        </p:nvSpPr>
        <p:spPr>
          <a:xfrm>
            <a:off x="0" y="5510128"/>
            <a:ext cx="48239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 name="TextBox 3"/>
          <p:cNvSpPr txBox="1"/>
          <p:nvPr/>
        </p:nvSpPr>
        <p:spPr>
          <a:xfrm>
            <a:off x="842289" y="5385430"/>
            <a:ext cx="3084286"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¡No, no </a:t>
            </a:r>
            <a:r>
              <a:rPr lang="en-GB" sz="2000" dirty="0" err="1">
                <a:solidFill>
                  <a:schemeClr val="accent5">
                    <a:lumMod val="50000"/>
                  </a:schemeClr>
                </a:solidFill>
                <a:latin typeface="Century Gothic" panose="020B0502020202020204" pitchFamily="34" charset="0"/>
              </a:rPr>
              <a:t>puedo</a:t>
            </a:r>
            <a:r>
              <a:rPr lang="en-GB" sz="2000" dirty="0">
                <a:solidFill>
                  <a:schemeClr val="accent5">
                    <a:lumMod val="50000"/>
                  </a:schemeClr>
                </a:solidFill>
                <a:latin typeface="Century Gothic" panose="020B0502020202020204" pitchFamily="34" charset="0"/>
              </a:rPr>
              <a:t>!</a:t>
            </a:r>
          </a:p>
        </p:txBody>
      </p:sp>
      <p:sp>
        <p:nvSpPr>
          <p:cNvPr id="7" name="Oval 6"/>
          <p:cNvSpPr/>
          <p:nvPr/>
        </p:nvSpPr>
        <p:spPr>
          <a:xfrm>
            <a:off x="6493745" y="5197465"/>
            <a:ext cx="2082090" cy="7127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112260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3" grpId="0" animBg="1"/>
      <p:bldP spid="54" grpId="0"/>
      <p:bldP spid="59" grpId="0"/>
      <p:bldP spid="2" grpId="0" animBg="1"/>
      <p:bldP spid="86" grpId="0"/>
      <p:bldP spid="10" grpId="0"/>
      <p:bldP spid="15" grpId="0" animBg="1"/>
      <p:bldP spid="17" grpId="0"/>
      <p:bldP spid="18" grpId="0"/>
      <p:bldP spid="4"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76731" y="160837"/>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nvGraphicFramePr>
        <p:xfrm>
          <a:off x="5449572" y="1168402"/>
          <a:ext cx="6336029" cy="4978400"/>
        </p:xfrm>
        <a:graphic>
          <a:graphicData uri="http://schemas.openxmlformats.org/drawingml/2006/table">
            <a:tbl>
              <a:tblPr firstRow="1" bandRow="1">
                <a:tableStyleId>{5DA37D80-6434-44D0-A028-1B22A696006F}</a:tableStyleId>
              </a:tblPr>
              <a:tblGrid>
                <a:gridCol w="414199">
                  <a:extLst>
                    <a:ext uri="{9D8B030D-6E8A-4147-A177-3AD203B41FA5}">
                      <a16:colId xmlns:a16="http://schemas.microsoft.com/office/drawing/2014/main" val="20000"/>
                    </a:ext>
                  </a:extLst>
                </a:gridCol>
                <a:gridCol w="2844800">
                  <a:extLst>
                    <a:ext uri="{9D8B030D-6E8A-4147-A177-3AD203B41FA5}">
                      <a16:colId xmlns:a16="http://schemas.microsoft.com/office/drawing/2014/main" val="20001"/>
                    </a:ext>
                  </a:extLst>
                </a:gridCol>
                <a:gridCol w="3077030">
                  <a:extLst>
                    <a:ext uri="{9D8B030D-6E8A-4147-A177-3AD203B41FA5}">
                      <a16:colId xmlns:a16="http://schemas.microsoft.com/office/drawing/2014/main" val="20002"/>
                    </a:ext>
                  </a:extLst>
                </a:gridCol>
              </a:tblGrid>
              <a:tr h="711200">
                <a:tc>
                  <a:txBody>
                    <a:bodyPr/>
                    <a:lstStyle/>
                    <a:p>
                      <a:pPr algn="ctr"/>
                      <a:endParaRPr lang="en-US" sz="2000" b="0" i="0" dirty="0">
                        <a:solidFill>
                          <a:srgbClr val="002060"/>
                        </a:solidFill>
                        <a:latin typeface="Century Gothic" panose="020B0502020202020204" pitchFamily="34" charset="0"/>
                      </a:endParaRPr>
                    </a:p>
                  </a:txBody>
                  <a:tcPr anchor="ctr"/>
                </a:tc>
                <a:tc>
                  <a:txBody>
                    <a:bodyPr/>
                    <a:lstStyle/>
                    <a:p>
                      <a:pPr algn="ctr"/>
                      <a:r>
                        <a:rPr lang="en-GB" sz="2000" b="0" i="0" dirty="0">
                          <a:solidFill>
                            <a:srgbClr val="002060"/>
                          </a:solidFill>
                          <a:latin typeface="Century Gothic" panose="020B0502020202020204" pitchFamily="34" charset="0"/>
                        </a:rPr>
                        <a:t>Lucía </a:t>
                      </a:r>
                    </a:p>
                    <a:p>
                      <a:pPr algn="ctr"/>
                      <a:r>
                        <a:rPr lang="en-GB" sz="2000" b="0" i="0" dirty="0">
                          <a:solidFill>
                            <a:srgbClr val="002060"/>
                          </a:solidFill>
                          <a:latin typeface="Century Gothic" panose="020B0502020202020204" pitchFamily="34" charset="0"/>
                        </a:rPr>
                        <a:t>(one</a:t>
                      </a:r>
                      <a:r>
                        <a:rPr lang="en-GB" sz="2000" b="0" baseline="0" dirty="0">
                          <a:solidFill>
                            <a:srgbClr val="002060"/>
                          </a:solidFill>
                        </a:rPr>
                        <a:t> ‘you’)</a:t>
                      </a:r>
                      <a:endParaRPr lang="en-GB" sz="2000" dirty="0">
                        <a:solidFill>
                          <a:srgbClr val="002060"/>
                        </a:solidFill>
                      </a:endParaRPr>
                    </a:p>
                  </a:txBody>
                  <a:tcPr anchor="ctr"/>
                </a:tc>
                <a:tc>
                  <a:txBody>
                    <a:bodyPr/>
                    <a:lstStyle/>
                    <a:p>
                      <a:pPr algn="ctr"/>
                      <a:r>
                        <a:rPr lang="en-GB" sz="2000" b="0" i="0" dirty="0">
                          <a:solidFill>
                            <a:srgbClr val="002060"/>
                          </a:solidFill>
                          <a:latin typeface="Century Gothic" panose="020B0502020202020204" pitchFamily="34" charset="0"/>
                        </a:rPr>
                        <a:t>Daniel</a:t>
                      </a:r>
                      <a:r>
                        <a:rPr lang="en-GB" sz="2000" b="0" i="0" baseline="0" dirty="0">
                          <a:solidFill>
                            <a:srgbClr val="002060"/>
                          </a:solidFill>
                          <a:latin typeface="Century Gothic" panose="020B0502020202020204" pitchFamily="34" charset="0"/>
                        </a:rPr>
                        <a:t> y Ana</a:t>
                      </a:r>
                    </a:p>
                    <a:p>
                      <a:pPr algn="ctr"/>
                      <a:r>
                        <a:rPr lang="en-GB" sz="2000" b="0" baseline="0" dirty="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000" b="0" i="0" dirty="0">
                          <a:solidFill>
                            <a:srgbClr val="002060"/>
                          </a:solidFill>
                          <a:latin typeface="Century Gothic" panose="020B0502020202020204" pitchFamily="34" charset="0"/>
                        </a:rPr>
                        <a:t>1</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711200">
                <a:tc>
                  <a:txBody>
                    <a:bodyPr/>
                    <a:lstStyle/>
                    <a:p>
                      <a:pPr algn="ctr"/>
                      <a:r>
                        <a:rPr lang="en-US" sz="2000" b="0" i="0" dirty="0">
                          <a:solidFill>
                            <a:srgbClr val="002060"/>
                          </a:solidFill>
                          <a:latin typeface="Century Gothic" panose="020B0502020202020204" pitchFamily="34" charset="0"/>
                        </a:rPr>
                        <a:t>2</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711200">
                <a:tc>
                  <a:txBody>
                    <a:bodyPr/>
                    <a:lstStyle/>
                    <a:p>
                      <a:pPr algn="ctr"/>
                      <a:r>
                        <a:rPr lang="en-US" sz="2000" b="0" i="0" dirty="0">
                          <a:solidFill>
                            <a:srgbClr val="002060"/>
                          </a:solidFill>
                          <a:latin typeface="Century Gothic" panose="020B0502020202020204" pitchFamily="34" charset="0"/>
                        </a:rPr>
                        <a:t>3</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711200">
                <a:tc>
                  <a:txBody>
                    <a:bodyPr/>
                    <a:lstStyle/>
                    <a:p>
                      <a:pPr algn="ctr"/>
                      <a:r>
                        <a:rPr lang="en-US" sz="2000" b="0" i="0" dirty="0">
                          <a:solidFill>
                            <a:srgbClr val="002060"/>
                          </a:solidFill>
                          <a:latin typeface="Century Gothic" panose="020B0502020202020204" pitchFamily="34" charset="0"/>
                        </a:rPr>
                        <a:t>4</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711200">
                <a:tc>
                  <a:txBody>
                    <a:bodyPr/>
                    <a:lstStyle/>
                    <a:p>
                      <a:pPr algn="ctr"/>
                      <a:r>
                        <a:rPr lang="en-US" sz="2000" b="0" i="0" dirty="0">
                          <a:solidFill>
                            <a:srgbClr val="002060"/>
                          </a:solidFill>
                          <a:latin typeface="Century Gothic" panose="020B0502020202020204" pitchFamily="34" charset="0"/>
                        </a:rPr>
                        <a:t>5</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5"/>
                  </a:ext>
                </a:extLst>
              </a:tr>
              <a:tr h="711200">
                <a:tc>
                  <a:txBody>
                    <a:bodyPr/>
                    <a:lstStyle/>
                    <a:p>
                      <a:pPr algn="ctr"/>
                      <a:r>
                        <a:rPr lang="en-US" sz="2000" b="0" i="0" dirty="0">
                          <a:solidFill>
                            <a:srgbClr val="002060"/>
                          </a:solidFill>
                          <a:latin typeface="Century Gothic" panose="020B0502020202020204" pitchFamily="34" charset="0"/>
                        </a:rPr>
                        <a:t>6</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6"/>
                  </a:ext>
                </a:extLst>
              </a:tr>
            </a:tbl>
          </a:graphicData>
        </a:graphic>
      </p:graphicFrame>
      <p:pic>
        <p:nvPicPr>
          <p:cNvPr id="10" name="Picture 2" descr="cartoon - Clip Art Library">
            <a:extLst>
              <a:ext uri="{FF2B5EF4-FFF2-40B4-BE49-F238E27FC236}">
                <a16:creationId xmlns:a16="http://schemas.microsoft.com/office/drawing/2014/main" id="{150E4A4B-AE1B-0B4E-8122-B1F5178A4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567" y="146038"/>
            <a:ext cx="881162" cy="1234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4" descr="exercise.jpeg">
            <a:extLst>
              <a:ext uri="{FF2B5EF4-FFF2-40B4-BE49-F238E27FC236}">
                <a16:creationId xmlns:a16="http://schemas.microsoft.com/office/drawing/2014/main" id="{D5C846D7-493B-4D44-8C6E-F795263B61F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6294" y="93823"/>
            <a:ext cx="930410" cy="1234750"/>
          </a:xfrm>
          <a:prstGeom prst="rect">
            <a:avLst/>
          </a:prstGeom>
        </p:spPr>
      </p:pic>
      <p:sp>
        <p:nvSpPr>
          <p:cNvPr id="36" name="TextBox 35">
            <a:extLst>
              <a:ext uri="{FF2B5EF4-FFF2-40B4-BE49-F238E27FC236}">
                <a16:creationId xmlns:a16="http://schemas.microsoft.com/office/drawing/2014/main" id="{CED789AC-206B-744A-A7AD-3415F331E9C4}"/>
              </a:ext>
            </a:extLst>
          </p:cNvPr>
          <p:cNvSpPr txBox="1"/>
          <p:nvPr/>
        </p:nvSpPr>
        <p:spPr>
          <a:xfrm>
            <a:off x="5739494" y="2063820"/>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a:t>
            </a:r>
            <a:r>
              <a:rPr lang="en-US" sz="2000" dirty="0">
                <a:solidFill>
                  <a:srgbClr val="002060"/>
                </a:solidFill>
                <a:latin typeface="Century Gothic"/>
              </a:rPr>
              <a:t>I’m too hot</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4111E320-64C8-124B-8B97-54711CFF397B}"/>
              </a:ext>
            </a:extLst>
          </p:cNvPr>
          <p:cNvSpPr txBox="1"/>
          <p:nvPr/>
        </p:nvSpPr>
        <p:spPr>
          <a:xfrm>
            <a:off x="8709813" y="1929161"/>
            <a:ext cx="2776246" cy="1015663"/>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a:t>
            </a:r>
            <a:r>
              <a:rPr lang="en-US" sz="2000" dirty="0">
                <a:solidFill>
                  <a:srgbClr val="002060"/>
                </a:solidFill>
                <a:latin typeface="Century Gothic"/>
              </a:rPr>
              <a:t>we </a:t>
            </a:r>
            <a:r>
              <a:rPr lang="en-US" sz="2000" dirty="0" err="1">
                <a:solidFill>
                  <a:srgbClr val="002060"/>
                </a:solidFill>
                <a:latin typeface="Century Gothic"/>
              </a:rPr>
              <a:t>practise</a:t>
            </a:r>
            <a:r>
              <a:rPr lang="en-US" sz="2000" dirty="0">
                <a:solidFill>
                  <a:srgbClr val="002060"/>
                </a:solidFill>
                <a:latin typeface="Century Gothic"/>
              </a:rPr>
              <a:t> this exercise at home</a:t>
            </a:r>
            <a:r>
              <a:rPr lang="en-US" sz="2000" dirty="0">
                <a:solidFill>
                  <a:srgbClr val="002060"/>
                </a:solidFill>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8" name="TextBox 37">
            <a:extLst>
              <a:ext uri="{FF2B5EF4-FFF2-40B4-BE49-F238E27FC236}">
                <a16:creationId xmlns:a16="http://schemas.microsoft.com/office/drawing/2014/main" id="{F4265950-F0C5-1641-B7C4-3ED029FA25B7}"/>
              </a:ext>
            </a:extLst>
          </p:cNvPr>
          <p:cNvSpPr txBox="1"/>
          <p:nvPr/>
        </p:nvSpPr>
        <p:spPr>
          <a:xfrm>
            <a:off x="5776148" y="2718409"/>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can’t!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52904DC6-808E-0449-B094-FBD1BA9722CB}"/>
              </a:ext>
            </a:extLst>
          </p:cNvPr>
          <p:cNvSpPr txBox="1"/>
          <p:nvPr/>
        </p:nvSpPr>
        <p:spPr>
          <a:xfrm>
            <a:off x="8805662" y="2706468"/>
            <a:ext cx="2776246" cy="400110"/>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a:t>
            </a:r>
            <a:r>
              <a:rPr lang="en-US" sz="2000" dirty="0">
                <a:solidFill>
                  <a:srgbClr val="002060"/>
                </a:solidFill>
                <a:latin typeface="Century Gothic"/>
              </a:rPr>
              <a:t>we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can do it</a:t>
            </a:r>
            <a:r>
              <a:rPr lang="en-US" sz="2000" dirty="0">
                <a:solidFill>
                  <a:srgbClr val="002060"/>
                </a:solidFill>
                <a:latin typeface="Century Gothic" panose="020B0502020202020204" pitchFamily="34" charset="0"/>
              </a:rPr>
              <a:t>!</a:t>
            </a:r>
          </a:p>
        </p:txBody>
      </p:sp>
      <p:sp>
        <p:nvSpPr>
          <p:cNvPr id="40" name="TextBox 39">
            <a:extLst>
              <a:ext uri="{FF2B5EF4-FFF2-40B4-BE49-F238E27FC236}">
                <a16:creationId xmlns:a16="http://schemas.microsoft.com/office/drawing/2014/main" id="{461B83FF-7131-334B-9001-61652DB5D9C8}"/>
              </a:ext>
            </a:extLst>
          </p:cNvPr>
          <p:cNvSpPr txBox="1"/>
          <p:nvPr/>
        </p:nvSpPr>
        <p:spPr>
          <a:xfrm>
            <a:off x="5776147" y="3434545"/>
            <a:ext cx="29336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am not in shape!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CF7707A0-3147-8544-B869-63A236BDCB35}"/>
              </a:ext>
            </a:extLst>
          </p:cNvPr>
          <p:cNvSpPr txBox="1"/>
          <p:nvPr/>
        </p:nvSpPr>
        <p:spPr>
          <a:xfrm>
            <a:off x="8805662" y="3434545"/>
            <a:ext cx="2776246" cy="400110"/>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fun</a:t>
            </a:r>
            <a:r>
              <a:rPr lang="en-US" sz="2000" dirty="0">
                <a:solidFill>
                  <a:srgbClr val="002060"/>
                </a:solidFill>
                <a:latin typeface="Century Gothic" panose="020B0502020202020204" pitchFamily="34" charset="0"/>
              </a:rPr>
              <a:t>!</a:t>
            </a:r>
          </a:p>
        </p:txBody>
      </p:sp>
      <p:sp>
        <p:nvSpPr>
          <p:cNvPr id="44" name="TextBox 43">
            <a:extLst>
              <a:ext uri="{FF2B5EF4-FFF2-40B4-BE49-F238E27FC236}">
                <a16:creationId xmlns:a16="http://schemas.microsoft.com/office/drawing/2014/main" id="{9E2C8EA5-259C-EA49-8B99-820571D7CD09}"/>
              </a:ext>
            </a:extLst>
          </p:cNvPr>
          <p:cNvSpPr txBox="1"/>
          <p:nvPr/>
        </p:nvSpPr>
        <p:spPr>
          <a:xfrm>
            <a:off x="5795232" y="4043939"/>
            <a:ext cx="27724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 </a:t>
            </a:r>
            <a:r>
              <a:rPr kumimoji="0" lang="en-US" sz="2000" b="0" i="0" u="none" strike="noStrike" kern="1200" cap="none" spc="0" normalizeH="0" baseline="0" noProof="0">
                <a:ln>
                  <a:noFill/>
                </a:ln>
                <a:solidFill>
                  <a:srgbClr val="002060"/>
                </a:solidFill>
                <a:effectLst/>
                <a:uLnTx/>
                <a:uFillTx/>
                <a:latin typeface="Century Gothic"/>
                <a:ea typeface="+mn-ea"/>
                <a:cs typeface="+mn-cs"/>
              </a:rPr>
              <a:t>love the</a:t>
            </a:r>
            <a:r>
              <a:rPr kumimoji="0" lang="en-US" sz="2000" b="0" i="0" u="none" strike="noStrike" kern="1200" cap="none" spc="0" normalizeH="0" noProof="0">
                <a:ln>
                  <a:noFill/>
                </a:ln>
                <a:solidFill>
                  <a:srgbClr val="002060"/>
                </a:solidFill>
                <a:effectLst/>
                <a:uLnTx/>
                <a:uFillTx/>
                <a:latin typeface="Century Gothic"/>
                <a:ea typeface="+mn-ea"/>
                <a:cs typeface="+mn-cs"/>
              </a:rPr>
              <a:t> music here!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0B7E1D6A-ED98-FB44-A2C8-859D78A908BF}"/>
              </a:ext>
            </a:extLst>
          </p:cNvPr>
          <p:cNvSpPr txBox="1"/>
          <p:nvPr/>
        </p:nvSpPr>
        <p:spPr>
          <a:xfrm>
            <a:off x="8709813" y="4125039"/>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it’s too fast</a:t>
            </a:r>
            <a:r>
              <a:rPr lang="en-US" sz="2000" dirty="0">
                <a:solidFill>
                  <a:srgbClr val="002060"/>
                </a:solidFill>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46" name="TextBox 45">
            <a:extLst>
              <a:ext uri="{FF2B5EF4-FFF2-40B4-BE49-F238E27FC236}">
                <a16:creationId xmlns:a16="http://schemas.microsoft.com/office/drawing/2014/main" id="{7110F546-2507-3C47-A324-F51577A7D820}"/>
              </a:ext>
            </a:extLst>
          </p:cNvPr>
          <p:cNvSpPr txBox="1"/>
          <p:nvPr/>
        </p:nvSpPr>
        <p:spPr>
          <a:xfrm>
            <a:off x="8805662" y="4871631"/>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but it’s difficult</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6BB33A22-0210-2341-ABC2-8C7A423501CE}"/>
              </a:ext>
            </a:extLst>
          </p:cNvPr>
          <p:cNvSpPr txBox="1"/>
          <p:nvPr/>
        </p:nvSpPr>
        <p:spPr>
          <a:xfrm>
            <a:off x="5739494" y="4917798"/>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lang="en-US" sz="2000" dirty="0">
                <a:solidFill>
                  <a:srgbClr val="002060"/>
                </a:solidFill>
                <a:latin typeface="Century Gothic"/>
              </a:rPr>
              <a:t>’m tired</a:t>
            </a:r>
            <a:r>
              <a:rPr lang="en-US" sz="2000" dirty="0">
                <a:solidFill>
                  <a:srgbClr val="002060"/>
                </a:solidFill>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48" name="TextBox 47">
            <a:extLst>
              <a:ext uri="{FF2B5EF4-FFF2-40B4-BE49-F238E27FC236}">
                <a16:creationId xmlns:a16="http://schemas.microsoft.com/office/drawing/2014/main" id="{19FC1145-C77A-9D4D-BCF6-179320268933}"/>
              </a:ext>
            </a:extLst>
          </p:cNvPr>
          <p:cNvSpPr txBox="1"/>
          <p:nvPr/>
        </p:nvSpPr>
        <p:spPr>
          <a:xfrm>
            <a:off x="5776148" y="5581417"/>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can’t!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9" name="TextBox 48">
            <a:extLst>
              <a:ext uri="{FF2B5EF4-FFF2-40B4-BE49-F238E27FC236}">
                <a16:creationId xmlns:a16="http://schemas.microsoft.com/office/drawing/2014/main" id="{AD18CCD5-6C61-F743-9DF0-6E31315DD6BF}"/>
              </a:ext>
            </a:extLst>
          </p:cNvPr>
          <p:cNvSpPr txBox="1"/>
          <p:nvPr/>
        </p:nvSpPr>
        <p:spPr>
          <a:xfrm>
            <a:off x="8709813" y="5556543"/>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is</a:t>
            </a:r>
            <a:r>
              <a:rPr kumimoji="0" lang="en-US" sz="2000" b="0" i="0" u="none" strike="noStrike" kern="1200" cap="none" spc="0" normalizeH="0" noProof="0" dirty="0">
                <a:ln>
                  <a:noFill/>
                </a:ln>
                <a:solidFill>
                  <a:srgbClr val="002060"/>
                </a:solidFill>
                <a:effectLst/>
                <a:uLnTx/>
                <a:uFillTx/>
                <a:latin typeface="Century Gothic"/>
                <a:ea typeface="+mn-ea"/>
                <a:cs typeface="+mn-cs"/>
              </a:rPr>
              <a:t> it like this</a:t>
            </a:r>
            <a:r>
              <a:rPr lang="en-US" sz="2000" noProof="0" dirty="0">
                <a:solidFill>
                  <a:srgbClr val="002060"/>
                </a:solidFill>
                <a:latin typeface="Century Gothic" panose="020B0502020202020204" pitchFamily="34" charset="0"/>
              </a:rPr>
              <a:t>?</a:t>
            </a:r>
            <a:endParaRPr lang="en-US" sz="200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56" name="Rectangle 55">
            <a:extLst>
              <a:ext uri="{FF2B5EF4-FFF2-40B4-BE49-F238E27FC236}">
                <a16:creationId xmlns:a16="http://schemas.microsoft.com/office/drawing/2014/main" id="{6B212086-C81C-534A-A866-027BB91959E3}"/>
              </a:ext>
            </a:extLst>
          </p:cNvPr>
          <p:cNvSpPr/>
          <p:nvPr/>
        </p:nvSpPr>
        <p:spPr>
          <a:xfrm>
            <a:off x="215152" y="622622"/>
            <a:ext cx="5131547" cy="55241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C6EECF85-AC8F-AE47-86D7-EA2707D3192D}"/>
              </a:ext>
            </a:extLst>
          </p:cNvPr>
          <p:cNvSpPr txBox="1"/>
          <p:nvPr/>
        </p:nvSpPr>
        <p:spPr>
          <a:xfrm>
            <a:off x="226269" y="622622"/>
            <a:ext cx="4988860" cy="5940088"/>
          </a:xfrm>
          <a:prstGeom prst="rect">
            <a:avLst/>
          </a:prstGeom>
          <a:noFill/>
        </p:spPr>
        <p:txBody>
          <a:bodyPr wrap="square" rtlCol="0">
            <a:spAutoFit/>
          </a:bodyPr>
          <a:lstStyle/>
          <a:p>
            <a:pPr marL="457200" lvl="0" indent="-457200">
              <a:buFont typeface="+mj-lt"/>
              <a:buAutoNum type="arabicPeriod"/>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you </a:t>
            </a:r>
            <a:r>
              <a:rPr lang="en-US" sz="2000" dirty="0">
                <a:solidFill>
                  <a:srgbClr val="002060"/>
                </a:solidFill>
                <a:latin typeface="Century Gothic" panose="020B0502020202020204" pitchFamily="34" charset="0"/>
              </a:rPr>
              <a:t>lifting/raising one leg</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000" b="0" i="0" u="none" strike="noStrike" kern="1200" cap="none" spc="0" normalizeH="0" noProof="0" dirty="0">
                <a:ln>
                  <a:noFill/>
                </a:ln>
                <a:solidFill>
                  <a:srgbClr val="002060"/>
                </a:solidFill>
                <a:effectLst/>
                <a:uLnTx/>
                <a:uFillTx/>
                <a:latin typeface="Century Gothic"/>
                <a:ea typeface="+mn-ea"/>
                <a:cs typeface="+mn-cs"/>
              </a:rPr>
              <a:t> </a:t>
            </a:r>
            <a:r>
              <a:rPr lang="en-US" sz="2000" dirty="0">
                <a:solidFill>
                  <a:srgbClr val="002060"/>
                </a:solidFill>
                <a:latin typeface="Century Gothic"/>
              </a:rPr>
              <a:t>_________________________________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indent="-457200">
              <a:buFont typeface="+mj-lt"/>
              <a:buAutoNum type="arabicPeriod"/>
              <a:defRPr/>
            </a:pPr>
            <a:endParaRPr lang="en-US" sz="2000" noProof="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latin typeface="Century Gothic" panose="020B0502020202020204" pitchFamily="34" charset="0"/>
              </a:rPr>
              <a:t>jumping to the left</a:t>
            </a:r>
            <a:r>
              <a:rPr lang="en-US" sz="2000" noProof="0" dirty="0">
                <a:solidFill>
                  <a:srgbClr val="002060"/>
                </a:solidFill>
                <a:latin typeface="Century Gothic"/>
              </a:rPr>
              <a:t>?</a:t>
            </a:r>
            <a:r>
              <a:rPr lang="en-US" sz="2000" dirty="0">
                <a:solidFill>
                  <a:srgbClr val="002060"/>
                </a:solidFill>
                <a:latin typeface="Century Gothic" panose="020B0502020202020204" pitchFamily="34" charset="0"/>
              </a:rPr>
              <a:t> 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a:t>
            </a:r>
            <a:r>
              <a:rPr lang="en-US" sz="2000" dirty="0">
                <a:solidFill>
                  <a:srgbClr val="002060"/>
                </a:solidFill>
                <a:latin typeface="Century Gothic" panose="020B0502020202020204" pitchFamily="34" charset="0"/>
              </a:rPr>
              <a:t>listening to my advice</a:t>
            </a:r>
            <a:r>
              <a:rPr lang="en-US" sz="2000" dirty="0">
                <a:solidFill>
                  <a:srgbClr val="002060"/>
                </a:solidFill>
                <a:latin typeface="Century Gothic"/>
              </a:rPr>
              <a:t>? </a:t>
            </a:r>
            <a:r>
              <a:rPr lang="en-US" sz="2000" dirty="0">
                <a:solidFill>
                  <a:srgbClr val="002060"/>
                </a:solidFill>
                <a:latin typeface="Century Gothic" panose="020B0502020202020204" pitchFamily="34" charset="0"/>
              </a:rPr>
              <a:t>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latin typeface="Century Gothic" panose="020B0502020202020204" pitchFamily="34" charset="0"/>
              </a:rPr>
              <a:t>touching the floor</a:t>
            </a:r>
            <a:r>
              <a:rPr lang="en-US" sz="2000" noProof="0" dirty="0">
                <a:solidFill>
                  <a:srgbClr val="002060"/>
                </a:solidFill>
                <a:latin typeface="Century Gothic"/>
              </a:rPr>
              <a:t>? </a:t>
            </a:r>
            <a:r>
              <a:rPr lang="en-US" sz="2000" dirty="0">
                <a:solidFill>
                  <a:srgbClr val="002060"/>
                </a:solidFill>
                <a:latin typeface="Century Gothic" panose="020B0502020202020204" pitchFamily="34" charset="0"/>
              </a:rPr>
              <a:t>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already </a:t>
            </a:r>
            <a:r>
              <a:rPr lang="en-US" sz="2000" dirty="0">
                <a:solidFill>
                  <a:srgbClr val="002060"/>
                </a:solidFill>
                <a:latin typeface="Century Gothic" panose="020B0502020202020204" pitchFamily="34" charset="0"/>
              </a:rPr>
              <a:t>recording</a:t>
            </a:r>
            <a:r>
              <a:rPr lang="en-US" sz="2000" dirty="0">
                <a:solidFill>
                  <a:srgbClr val="002060"/>
                </a:solidFill>
                <a:latin typeface="Century Gothic"/>
              </a:rPr>
              <a:t>? </a:t>
            </a:r>
            <a:r>
              <a:rPr lang="en-US" sz="2000" dirty="0">
                <a:solidFill>
                  <a:srgbClr val="002060"/>
                </a:solidFill>
                <a:latin typeface="Century Gothic" panose="020B0502020202020204" pitchFamily="34" charset="0"/>
              </a:rPr>
              <a:t>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a:t>
            </a:r>
            <a:r>
              <a:rPr lang="en-US" sz="2000" dirty="0">
                <a:solidFill>
                  <a:srgbClr val="002060"/>
                </a:solidFill>
                <a:latin typeface="Century Gothic" panose="020B0502020202020204" pitchFamily="34" charset="0"/>
              </a:rPr>
              <a:t>you fighting with the other participants</a:t>
            </a:r>
            <a:r>
              <a:rPr lang="en-US" sz="2000" noProof="0" dirty="0">
                <a:solidFill>
                  <a:srgbClr val="002060"/>
                </a:solidFill>
                <a:latin typeface="Century Gothic"/>
              </a:rPr>
              <a:t>? </a:t>
            </a:r>
            <a:r>
              <a:rPr lang="en-US" sz="2000" dirty="0">
                <a:solidFill>
                  <a:srgbClr val="002060"/>
                </a:solidFill>
                <a:latin typeface="Century Gothic" panose="020B0502020202020204" pitchFamily="34" charset="0"/>
              </a:rPr>
              <a:t>_________________________________</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58" name="Picture 57" descr="Shape, circle&#10;&#10;Description automatically generated">
            <a:extLst>
              <a:ext uri="{FF2B5EF4-FFF2-40B4-BE49-F238E27FC236}">
                <a16:creationId xmlns:a16="http://schemas.microsoft.com/office/drawing/2014/main" id="{E87C0CAB-BBEE-B447-B522-C905E3CAEF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5454" y="525198"/>
            <a:ext cx="549067" cy="549067"/>
          </a:xfrm>
          <a:prstGeom prst="rect">
            <a:avLst/>
          </a:prstGeom>
        </p:spPr>
      </p:pic>
      <p:pic>
        <p:nvPicPr>
          <p:cNvPr id="59" name="Picture 58" descr="Shape, circle&#10;&#10;Description automatically generated">
            <a:extLst>
              <a:ext uri="{FF2B5EF4-FFF2-40B4-BE49-F238E27FC236}">
                <a16:creationId xmlns:a16="http://schemas.microsoft.com/office/drawing/2014/main" id="{F7D29DCF-28CF-934C-B8AE-D04162D31F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8457" y="2298859"/>
            <a:ext cx="549067" cy="549067"/>
          </a:xfrm>
          <a:prstGeom prst="rect">
            <a:avLst/>
          </a:prstGeom>
        </p:spPr>
      </p:pic>
      <p:pic>
        <p:nvPicPr>
          <p:cNvPr id="60" name="Picture 59" descr="Shape, circle&#10;&#10;Description automatically generated">
            <a:extLst>
              <a:ext uri="{FF2B5EF4-FFF2-40B4-BE49-F238E27FC236}">
                <a16:creationId xmlns:a16="http://schemas.microsoft.com/office/drawing/2014/main" id="{763AED33-AE14-6B45-B127-608554D89F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3479" y="4202894"/>
            <a:ext cx="549067" cy="549067"/>
          </a:xfrm>
          <a:prstGeom prst="rect">
            <a:avLst/>
          </a:prstGeom>
        </p:spPr>
      </p:pic>
      <p:pic>
        <p:nvPicPr>
          <p:cNvPr id="61" name="Picture 60">
            <a:extLst>
              <a:ext uri="{FF2B5EF4-FFF2-40B4-BE49-F238E27FC236}">
                <a16:creationId xmlns:a16="http://schemas.microsoft.com/office/drawing/2014/main" id="{85D3397E-41CA-654B-B5A8-0E882646BC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7328" y="1368763"/>
            <a:ext cx="552716" cy="552716"/>
          </a:xfrm>
          <a:prstGeom prst="rect">
            <a:avLst/>
          </a:prstGeom>
        </p:spPr>
      </p:pic>
      <p:pic>
        <p:nvPicPr>
          <p:cNvPr id="63" name="Picture 62">
            <a:extLst>
              <a:ext uri="{FF2B5EF4-FFF2-40B4-BE49-F238E27FC236}">
                <a16:creationId xmlns:a16="http://schemas.microsoft.com/office/drawing/2014/main" id="{6ACDDD68-3F35-1D45-AD38-D97612172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275" y="3152642"/>
            <a:ext cx="552716" cy="552716"/>
          </a:xfrm>
          <a:prstGeom prst="rect">
            <a:avLst/>
          </a:prstGeom>
        </p:spPr>
      </p:pic>
      <p:pic>
        <p:nvPicPr>
          <p:cNvPr id="64" name="Picture 63">
            <a:extLst>
              <a:ext uri="{FF2B5EF4-FFF2-40B4-BE49-F238E27FC236}">
                <a16:creationId xmlns:a16="http://schemas.microsoft.com/office/drawing/2014/main" id="{11D5BC59-5B42-9641-8EA3-52D1326F2C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1327" y="672395"/>
            <a:ext cx="495591" cy="495591"/>
          </a:xfrm>
          <a:prstGeom prst="rect">
            <a:avLst/>
          </a:prstGeom>
        </p:spPr>
      </p:pic>
      <p:pic>
        <p:nvPicPr>
          <p:cNvPr id="65" name="Picture 64">
            <a:extLst>
              <a:ext uri="{FF2B5EF4-FFF2-40B4-BE49-F238E27FC236}">
                <a16:creationId xmlns:a16="http://schemas.microsoft.com/office/drawing/2014/main" id="{1A38B074-4A80-6C45-8F6C-BB6328B0D4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45081">
            <a:off x="4754206" y="4229633"/>
            <a:ext cx="495591" cy="495591"/>
          </a:xfrm>
          <a:prstGeom prst="rect">
            <a:avLst/>
          </a:prstGeom>
        </p:spPr>
      </p:pic>
      <p:pic>
        <p:nvPicPr>
          <p:cNvPr id="66" name="Picture 65">
            <a:extLst>
              <a:ext uri="{FF2B5EF4-FFF2-40B4-BE49-F238E27FC236}">
                <a16:creationId xmlns:a16="http://schemas.microsoft.com/office/drawing/2014/main" id="{B64AD500-8378-5346-AB27-A16F027DC6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6292" y="2301378"/>
            <a:ext cx="495591" cy="495591"/>
          </a:xfrm>
          <a:prstGeom prst="rect">
            <a:avLst/>
          </a:prstGeom>
        </p:spPr>
      </p:pic>
      <p:pic>
        <p:nvPicPr>
          <p:cNvPr id="67" name="Picture 66" descr="Shape, circle&#10;&#10;Description automatically generated">
            <a:extLst>
              <a:ext uri="{FF2B5EF4-FFF2-40B4-BE49-F238E27FC236}">
                <a16:creationId xmlns:a16="http://schemas.microsoft.com/office/drawing/2014/main" id="{556B20FB-99B9-FF44-89F0-D3A1746B6F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3034" y="5521321"/>
            <a:ext cx="549067" cy="549067"/>
          </a:xfrm>
          <a:prstGeom prst="rect">
            <a:avLst/>
          </a:prstGeom>
        </p:spPr>
      </p:pic>
      <p:pic>
        <p:nvPicPr>
          <p:cNvPr id="68" name="Picture 67">
            <a:extLst>
              <a:ext uri="{FF2B5EF4-FFF2-40B4-BE49-F238E27FC236}">
                <a16:creationId xmlns:a16="http://schemas.microsoft.com/office/drawing/2014/main" id="{9B2E3A2D-E47F-2B46-8DE9-9B6CE660D0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45081">
            <a:off x="4753761" y="5548060"/>
            <a:ext cx="495591" cy="495591"/>
          </a:xfrm>
          <a:prstGeom prst="rect">
            <a:avLst/>
          </a:prstGeom>
        </p:spPr>
      </p:pic>
    </p:spTree>
    <p:extLst>
      <p:ext uri="{BB962C8B-B14F-4D97-AF65-F5344CB8AC3E}">
        <p14:creationId xmlns:p14="http://schemas.microsoft.com/office/powerpoint/2010/main" val="2098800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76730" y="153893"/>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nvGraphicFramePr>
        <p:xfrm>
          <a:off x="5464473" y="1168653"/>
          <a:ext cx="6336029" cy="4978400"/>
        </p:xfrm>
        <a:graphic>
          <a:graphicData uri="http://schemas.openxmlformats.org/drawingml/2006/table">
            <a:tbl>
              <a:tblPr firstRow="1" bandRow="1">
                <a:tableStyleId>{5DA37D80-6434-44D0-A028-1B22A696006F}</a:tableStyleId>
              </a:tblPr>
              <a:tblGrid>
                <a:gridCol w="414199">
                  <a:extLst>
                    <a:ext uri="{9D8B030D-6E8A-4147-A177-3AD203B41FA5}">
                      <a16:colId xmlns:a16="http://schemas.microsoft.com/office/drawing/2014/main" val="20000"/>
                    </a:ext>
                  </a:extLst>
                </a:gridCol>
                <a:gridCol w="2859315">
                  <a:extLst>
                    <a:ext uri="{9D8B030D-6E8A-4147-A177-3AD203B41FA5}">
                      <a16:colId xmlns:a16="http://schemas.microsoft.com/office/drawing/2014/main" val="20001"/>
                    </a:ext>
                  </a:extLst>
                </a:gridCol>
                <a:gridCol w="3062515">
                  <a:extLst>
                    <a:ext uri="{9D8B030D-6E8A-4147-A177-3AD203B41FA5}">
                      <a16:colId xmlns:a16="http://schemas.microsoft.com/office/drawing/2014/main" val="20002"/>
                    </a:ext>
                  </a:extLst>
                </a:gridCol>
              </a:tblGrid>
              <a:tr h="711200">
                <a:tc>
                  <a:txBody>
                    <a:bodyPr/>
                    <a:lstStyle/>
                    <a:p>
                      <a:pPr algn="ctr"/>
                      <a:endParaRPr lang="en-US" sz="2000" b="0" i="0" dirty="0">
                        <a:solidFill>
                          <a:srgbClr val="002060"/>
                        </a:solidFill>
                        <a:latin typeface="Century Gothic" panose="020B0502020202020204" pitchFamily="34" charset="0"/>
                      </a:endParaRPr>
                    </a:p>
                  </a:txBody>
                  <a:tcPr anchor="ctr"/>
                </a:tc>
                <a:tc>
                  <a:txBody>
                    <a:bodyPr/>
                    <a:lstStyle/>
                    <a:p>
                      <a:pPr algn="ctr"/>
                      <a:r>
                        <a:rPr lang="en-GB" sz="2000" b="0" i="0" dirty="0">
                          <a:solidFill>
                            <a:srgbClr val="002060"/>
                          </a:solidFill>
                          <a:latin typeface="Century Gothic" panose="020B0502020202020204" pitchFamily="34" charset="0"/>
                        </a:rPr>
                        <a:t>Lucía </a:t>
                      </a:r>
                    </a:p>
                    <a:p>
                      <a:pPr algn="ctr"/>
                      <a:r>
                        <a:rPr lang="en-GB" sz="2000" b="0" i="0" dirty="0">
                          <a:solidFill>
                            <a:srgbClr val="002060"/>
                          </a:solidFill>
                          <a:latin typeface="Century Gothic" panose="020B0502020202020204" pitchFamily="34" charset="0"/>
                        </a:rPr>
                        <a:t>(one</a:t>
                      </a:r>
                      <a:r>
                        <a:rPr lang="en-GB" sz="2000" b="0" baseline="0" dirty="0">
                          <a:solidFill>
                            <a:srgbClr val="002060"/>
                          </a:solidFill>
                        </a:rPr>
                        <a:t> ‘you’)</a:t>
                      </a:r>
                      <a:endParaRPr lang="en-GB" sz="2000" dirty="0">
                        <a:solidFill>
                          <a:srgbClr val="002060"/>
                        </a:solidFill>
                      </a:endParaRPr>
                    </a:p>
                  </a:txBody>
                  <a:tcPr anchor="ctr"/>
                </a:tc>
                <a:tc>
                  <a:txBody>
                    <a:bodyPr/>
                    <a:lstStyle/>
                    <a:p>
                      <a:pPr algn="ctr"/>
                      <a:r>
                        <a:rPr lang="en-GB" sz="2000" b="0" i="0" dirty="0">
                          <a:solidFill>
                            <a:srgbClr val="002060"/>
                          </a:solidFill>
                          <a:latin typeface="Century Gothic" panose="020B0502020202020204" pitchFamily="34" charset="0"/>
                        </a:rPr>
                        <a:t>Daniel</a:t>
                      </a:r>
                      <a:r>
                        <a:rPr lang="en-GB" sz="2000" b="0" i="0" baseline="0" dirty="0">
                          <a:solidFill>
                            <a:srgbClr val="002060"/>
                          </a:solidFill>
                          <a:latin typeface="Century Gothic" panose="020B0502020202020204" pitchFamily="34" charset="0"/>
                        </a:rPr>
                        <a:t> y Ana</a:t>
                      </a:r>
                    </a:p>
                    <a:p>
                      <a:pPr algn="ctr"/>
                      <a:r>
                        <a:rPr lang="en-GB" sz="2000" b="0" baseline="0" dirty="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000" b="0" i="0" dirty="0">
                          <a:solidFill>
                            <a:srgbClr val="002060"/>
                          </a:solidFill>
                          <a:latin typeface="Century Gothic" panose="020B0502020202020204" pitchFamily="34" charset="0"/>
                        </a:rPr>
                        <a:t>1</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711200">
                <a:tc>
                  <a:txBody>
                    <a:bodyPr/>
                    <a:lstStyle/>
                    <a:p>
                      <a:pPr algn="ctr"/>
                      <a:r>
                        <a:rPr lang="en-US" sz="2000" b="0" i="0" dirty="0">
                          <a:solidFill>
                            <a:srgbClr val="002060"/>
                          </a:solidFill>
                          <a:latin typeface="Century Gothic" panose="020B0502020202020204" pitchFamily="34" charset="0"/>
                        </a:rPr>
                        <a:t>2</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711200">
                <a:tc>
                  <a:txBody>
                    <a:bodyPr/>
                    <a:lstStyle/>
                    <a:p>
                      <a:pPr algn="ctr"/>
                      <a:r>
                        <a:rPr lang="en-US" sz="2000" b="0" i="0" dirty="0">
                          <a:solidFill>
                            <a:srgbClr val="002060"/>
                          </a:solidFill>
                          <a:latin typeface="Century Gothic" panose="020B0502020202020204" pitchFamily="34" charset="0"/>
                        </a:rPr>
                        <a:t>3</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711200">
                <a:tc>
                  <a:txBody>
                    <a:bodyPr/>
                    <a:lstStyle/>
                    <a:p>
                      <a:pPr algn="ctr"/>
                      <a:r>
                        <a:rPr lang="en-US" sz="2000" b="0" i="0" dirty="0">
                          <a:solidFill>
                            <a:srgbClr val="002060"/>
                          </a:solidFill>
                          <a:latin typeface="Century Gothic" panose="020B0502020202020204" pitchFamily="34" charset="0"/>
                        </a:rPr>
                        <a:t>4</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711200">
                <a:tc>
                  <a:txBody>
                    <a:bodyPr/>
                    <a:lstStyle/>
                    <a:p>
                      <a:pPr algn="ctr"/>
                      <a:r>
                        <a:rPr lang="en-US" sz="2000" b="0" i="0" dirty="0">
                          <a:solidFill>
                            <a:srgbClr val="002060"/>
                          </a:solidFill>
                          <a:latin typeface="Century Gothic" panose="020B0502020202020204" pitchFamily="34" charset="0"/>
                        </a:rPr>
                        <a:t>5</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5"/>
                  </a:ext>
                </a:extLst>
              </a:tr>
              <a:tr h="711200">
                <a:tc>
                  <a:txBody>
                    <a:bodyPr/>
                    <a:lstStyle/>
                    <a:p>
                      <a:pPr algn="ctr"/>
                      <a:r>
                        <a:rPr lang="en-US" sz="2000" b="0" i="0" dirty="0">
                          <a:solidFill>
                            <a:srgbClr val="002060"/>
                          </a:solidFill>
                          <a:latin typeface="Century Gothic" panose="020B0502020202020204" pitchFamily="34" charset="0"/>
                        </a:rPr>
                        <a:t>6</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6"/>
                  </a:ext>
                </a:extLst>
              </a:tr>
            </a:tbl>
          </a:graphicData>
        </a:graphic>
      </p:graphicFrame>
      <p:pic>
        <p:nvPicPr>
          <p:cNvPr id="10" name="Picture 2" descr="cartoon - Clip Art Library">
            <a:extLst>
              <a:ext uri="{FF2B5EF4-FFF2-40B4-BE49-F238E27FC236}">
                <a16:creationId xmlns:a16="http://schemas.microsoft.com/office/drawing/2014/main" id="{150E4A4B-AE1B-0B4E-8122-B1F5178A4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592" y="9832"/>
            <a:ext cx="881162" cy="12347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exercise.jpeg">
            <a:extLst>
              <a:ext uri="{FF2B5EF4-FFF2-40B4-BE49-F238E27FC236}">
                <a16:creationId xmlns:a16="http://schemas.microsoft.com/office/drawing/2014/main" id="{41FCCF2F-3EA4-5A4A-882F-907E3FB401E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61941" y="0"/>
            <a:ext cx="930410" cy="1234750"/>
          </a:xfrm>
          <a:prstGeom prst="rect">
            <a:avLst/>
          </a:prstGeom>
        </p:spPr>
      </p:pic>
      <p:sp>
        <p:nvSpPr>
          <p:cNvPr id="28" name="TextBox 27">
            <a:extLst>
              <a:ext uri="{FF2B5EF4-FFF2-40B4-BE49-F238E27FC236}">
                <a16:creationId xmlns:a16="http://schemas.microsoft.com/office/drawing/2014/main" id="{97B2527A-9E1D-9247-A299-6E11EFC36923}"/>
              </a:ext>
            </a:extLst>
          </p:cNvPr>
          <p:cNvSpPr txBox="1"/>
          <p:nvPr/>
        </p:nvSpPr>
        <p:spPr>
          <a:xfrm>
            <a:off x="5882130" y="2010892"/>
            <a:ext cx="29403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a:t>
            </a:r>
            <a:r>
              <a:rPr lang="en-US" sz="2000" dirty="0">
                <a:solidFill>
                  <a:srgbClr val="002060"/>
                </a:solidFill>
                <a:latin typeface="Century Gothic"/>
              </a:rPr>
              <a:t>I’m lifting my arm</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2C38F9DF-616D-AF49-9F03-EE3CDC1FD4F3}"/>
              </a:ext>
            </a:extLst>
          </p:cNvPr>
          <p:cNvSpPr txBox="1"/>
          <p:nvPr/>
        </p:nvSpPr>
        <p:spPr>
          <a:xfrm>
            <a:off x="8709813" y="2003255"/>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a:t>
            </a:r>
            <a:r>
              <a:rPr kumimoji="0" lang="en-US" sz="2000" b="0" i="0" u="none" strike="noStrike" kern="1200" cap="none" spc="0" normalizeH="0" noProof="0" dirty="0">
                <a:ln>
                  <a:noFill/>
                </a:ln>
                <a:solidFill>
                  <a:srgbClr val="002060"/>
                </a:solidFill>
                <a:effectLst/>
                <a:uLnTx/>
                <a:uFillTx/>
                <a:latin typeface="Century Gothic"/>
                <a:ea typeface="+mn-ea"/>
                <a:cs typeface="+mn-cs"/>
              </a:rPr>
              <a:t> I can’t do it</a:t>
            </a:r>
            <a:r>
              <a:rPr lang="en-US" sz="2000" dirty="0">
                <a:solidFill>
                  <a:srgbClr val="002060"/>
                </a:solidFill>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0" name="TextBox 29">
            <a:extLst>
              <a:ext uri="{FF2B5EF4-FFF2-40B4-BE49-F238E27FC236}">
                <a16:creationId xmlns:a16="http://schemas.microsoft.com/office/drawing/2014/main" id="{0AFD6F9F-0F7F-764E-AA30-03292258CFE4}"/>
              </a:ext>
            </a:extLst>
          </p:cNvPr>
          <p:cNvSpPr txBox="1"/>
          <p:nvPr/>
        </p:nvSpPr>
        <p:spPr>
          <a:xfrm>
            <a:off x="5776148" y="2718409"/>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lang="en-US" sz="2000" dirty="0">
                <a:solidFill>
                  <a:srgbClr val="002060"/>
                </a:solidFill>
                <a:latin typeface="Century Gothic"/>
              </a:rPr>
              <a:t>’m too hot</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442A4A4C-5669-7446-88B7-5D36C2235D37}"/>
              </a:ext>
            </a:extLst>
          </p:cNvPr>
          <p:cNvSpPr txBox="1"/>
          <p:nvPr/>
        </p:nvSpPr>
        <p:spPr>
          <a:xfrm>
            <a:off x="8709813" y="2693535"/>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but </a:t>
            </a:r>
            <a:r>
              <a:rPr lang="en-US" sz="2000" dirty="0">
                <a:solidFill>
                  <a:srgbClr val="002060"/>
                </a:solidFill>
                <a:latin typeface="Century Gothic" panose="020B0502020202020204" pitchFamily="34" charset="0"/>
              </a:rPr>
              <a:t>it’s difficult!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2" name="TextBox 31">
            <a:extLst>
              <a:ext uri="{FF2B5EF4-FFF2-40B4-BE49-F238E27FC236}">
                <a16:creationId xmlns:a16="http://schemas.microsoft.com/office/drawing/2014/main" id="{17C38407-1076-DC43-B4C1-64F6028DC606}"/>
              </a:ext>
            </a:extLst>
          </p:cNvPr>
          <p:cNvSpPr txBox="1"/>
          <p:nvPr/>
        </p:nvSpPr>
        <p:spPr>
          <a:xfrm>
            <a:off x="5776147" y="3434545"/>
            <a:ext cx="29336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am not in shape!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B3909CD6-6814-5046-9302-36BE1BAABB2F}"/>
              </a:ext>
            </a:extLst>
          </p:cNvPr>
          <p:cNvSpPr txBox="1"/>
          <p:nvPr/>
        </p:nvSpPr>
        <p:spPr>
          <a:xfrm>
            <a:off x="8728857" y="3436082"/>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is it like this</a:t>
            </a:r>
            <a:r>
              <a:rPr lang="en-US" sz="2000" noProof="0" dirty="0">
                <a:solidFill>
                  <a:srgbClr val="002060"/>
                </a:solidFill>
                <a:latin typeface="Century Gothic" panose="020B0502020202020204" pitchFamily="34" charset="0"/>
              </a:rPr>
              <a:t>?</a:t>
            </a:r>
            <a:endParaRPr lang="en-US" sz="200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5" name="TextBox 34">
            <a:extLst>
              <a:ext uri="{FF2B5EF4-FFF2-40B4-BE49-F238E27FC236}">
                <a16:creationId xmlns:a16="http://schemas.microsoft.com/office/drawing/2014/main" id="{F735767D-34B4-E34B-BD3D-AFDFBC810E1B}"/>
              </a:ext>
            </a:extLst>
          </p:cNvPr>
          <p:cNvSpPr txBox="1"/>
          <p:nvPr/>
        </p:nvSpPr>
        <p:spPr>
          <a:xfrm>
            <a:off x="5819587" y="4724696"/>
            <a:ext cx="27724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 want to show my friends</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5C50BCAD-B0D1-AF41-AF65-9F48C545C1D7}"/>
              </a:ext>
            </a:extLst>
          </p:cNvPr>
          <p:cNvSpPr txBox="1"/>
          <p:nvPr/>
        </p:nvSpPr>
        <p:spPr>
          <a:xfrm>
            <a:off x="8780856" y="4855111"/>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there’s no light.</a:t>
            </a:r>
            <a:endParaRPr lang="en-US" sz="200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7" name="TextBox 36">
            <a:extLst>
              <a:ext uri="{FF2B5EF4-FFF2-40B4-BE49-F238E27FC236}">
                <a16:creationId xmlns:a16="http://schemas.microsoft.com/office/drawing/2014/main" id="{48E3DA8C-B828-DD43-AEAE-4FA1FF82D72A}"/>
              </a:ext>
            </a:extLst>
          </p:cNvPr>
          <p:cNvSpPr txBox="1"/>
          <p:nvPr/>
        </p:nvSpPr>
        <p:spPr>
          <a:xfrm>
            <a:off x="5776148" y="4143968"/>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a:t>
            </a:r>
            <a:r>
              <a:rPr kumimoji="0" lang="en-US" sz="2000" b="0" i="0" u="none" strike="noStrike" kern="1200" cap="none" spc="0" normalizeH="0" baseline="0" noProof="0">
                <a:ln>
                  <a:noFill/>
                </a:ln>
                <a:solidFill>
                  <a:srgbClr val="002060"/>
                </a:solidFill>
                <a:effectLst/>
                <a:uLnTx/>
                <a:uFillTx/>
                <a:latin typeface="Century Gothic"/>
                <a:ea typeface="+mn-ea"/>
                <a:cs typeface="+mn-cs"/>
              </a:rPr>
              <a:t>, look</a:t>
            </a:r>
            <a:r>
              <a:rPr kumimoji="0" lang="en-US" sz="2000" b="0" i="0" u="none" strike="noStrike" kern="1200" cap="none" spc="0" normalizeH="0" noProof="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95077E8F-6411-0E47-AB25-7ADA2F232DFA}"/>
              </a:ext>
            </a:extLst>
          </p:cNvPr>
          <p:cNvSpPr txBox="1"/>
          <p:nvPr/>
        </p:nvSpPr>
        <p:spPr>
          <a:xfrm>
            <a:off x="8768502" y="4107715"/>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lang="en-US" sz="2000" dirty="0">
                <a:solidFill>
                  <a:srgbClr val="002060"/>
                </a:solidFill>
                <a:latin typeface="Century Gothic"/>
              </a:rPr>
              <a:t>’m tired</a:t>
            </a:r>
            <a:r>
              <a:rPr lang="en-US" sz="2000" dirty="0">
                <a:solidFill>
                  <a:srgbClr val="002060"/>
                </a:solidFill>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9" name="TextBox 38">
            <a:extLst>
              <a:ext uri="{FF2B5EF4-FFF2-40B4-BE49-F238E27FC236}">
                <a16:creationId xmlns:a16="http://schemas.microsoft.com/office/drawing/2014/main" id="{02AAFBB8-53B9-914B-9C91-F12064C6D92C}"/>
              </a:ext>
            </a:extLst>
          </p:cNvPr>
          <p:cNvSpPr txBox="1"/>
          <p:nvPr/>
        </p:nvSpPr>
        <p:spPr>
          <a:xfrm>
            <a:off x="8792351" y="5467411"/>
            <a:ext cx="3086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we are helping him</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AAF84F65-7ACE-3741-867C-1CC98160751F}"/>
              </a:ext>
            </a:extLst>
          </p:cNvPr>
          <p:cNvSpPr txBox="1"/>
          <p:nvPr/>
        </p:nvSpPr>
        <p:spPr>
          <a:xfrm>
            <a:off x="5933566" y="5556115"/>
            <a:ext cx="2776246" cy="1015663"/>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Daniel</a:t>
            </a:r>
            <a:r>
              <a:rPr kumimoji="0" lang="en-US" sz="2000" b="0" i="0" u="none" strike="noStrike" kern="1200" cap="none" spc="0" normalizeH="0" noProof="0" dirty="0">
                <a:ln>
                  <a:noFill/>
                </a:ln>
                <a:solidFill>
                  <a:srgbClr val="002060"/>
                </a:solidFill>
                <a:effectLst/>
                <a:uLnTx/>
                <a:uFillTx/>
                <a:latin typeface="Century Gothic"/>
                <a:ea typeface="+mn-ea"/>
                <a:cs typeface="+mn-cs"/>
              </a:rPr>
              <a:t> annoys me</a:t>
            </a:r>
            <a:r>
              <a:rPr lang="en-US" sz="2000" dirty="0">
                <a:solidFill>
                  <a:srgbClr val="002060"/>
                </a:solidFill>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62" name="TextBox 61">
            <a:extLst>
              <a:ext uri="{FF2B5EF4-FFF2-40B4-BE49-F238E27FC236}">
                <a16:creationId xmlns:a16="http://schemas.microsoft.com/office/drawing/2014/main" id="{CE4E9ED8-6420-0340-AB8B-4204D98C3919}"/>
              </a:ext>
            </a:extLst>
          </p:cNvPr>
          <p:cNvSpPr txBox="1"/>
          <p:nvPr/>
        </p:nvSpPr>
        <p:spPr>
          <a:xfrm>
            <a:off x="201713" y="717591"/>
            <a:ext cx="5150073" cy="594008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Are you lowering your leg?</a:t>
            </a:r>
            <a:r>
              <a:rPr kumimoji="0" lang="en-US" sz="2000" b="0" i="0" u="none" strike="noStrike" kern="1200" cap="none" spc="0" normalizeH="0" noProof="0" dirty="0">
                <a:ln>
                  <a:noFill/>
                </a:ln>
                <a:solidFill>
                  <a:srgbClr val="002060"/>
                </a:solidFill>
                <a:effectLst/>
                <a:uLnTx/>
                <a:uFillTx/>
                <a:latin typeface="Century Gothic"/>
                <a:ea typeface="+mn-ea"/>
                <a:cs typeface="+mn-cs"/>
              </a:rPr>
              <a:t> </a:t>
            </a:r>
            <a:r>
              <a:rPr lang="en-US" sz="2000" dirty="0">
                <a:solidFill>
                  <a:srgbClr val="002060"/>
                </a:solidFill>
                <a:latin typeface="Century Gothic"/>
              </a:rPr>
              <a:t>_________________________________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a:buFont typeface="+mj-lt"/>
              <a:buAutoNum type="arabicPeriod"/>
              <a:defRPr/>
            </a:pPr>
            <a:endParaRPr lang="en-US" sz="2000" noProof="0" dirty="0">
              <a:solidFill>
                <a:srgbClr val="002060"/>
              </a:solidFill>
              <a:latin typeface="Century Gothic"/>
            </a:endParaRPr>
          </a:p>
          <a:p>
            <a:pPr>
              <a:buFont typeface="+mj-lt"/>
              <a:buAutoNum type="arabicPeriod"/>
              <a:defRPr/>
            </a:pPr>
            <a:r>
              <a:rPr lang="en-US" sz="2000" noProof="0" dirty="0">
                <a:solidFill>
                  <a:srgbClr val="002060"/>
                </a:solidFill>
                <a:latin typeface="Century Gothic"/>
              </a:rPr>
              <a:t> Are you touching the floor with one hand?</a:t>
            </a:r>
            <a:r>
              <a:rPr lang="en-US" sz="2000" dirty="0">
                <a:solidFill>
                  <a:srgbClr val="002060"/>
                </a:solidFill>
                <a:latin typeface="Century Gothic" panose="020B0502020202020204" pitchFamily="34" charset="0"/>
              </a:rPr>
              <a:t> 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a:buFont typeface="+mj-lt"/>
              <a:buAutoNum type="arabicPeriod"/>
              <a:defRPr/>
            </a:pPr>
            <a:r>
              <a:rPr lang="en-US" sz="2000" dirty="0">
                <a:solidFill>
                  <a:srgbClr val="002060"/>
                </a:solidFill>
                <a:latin typeface="Century Gothic"/>
              </a:rPr>
              <a:t> Are you jumping to the right? </a:t>
            </a:r>
            <a:r>
              <a:rPr lang="en-US" sz="2000" dirty="0">
                <a:solidFill>
                  <a:srgbClr val="002060"/>
                </a:solidFill>
                <a:latin typeface="Century Gothic" panose="020B0502020202020204" pitchFamily="34" charset="0"/>
              </a:rPr>
              <a:t>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a:buFont typeface="+mj-lt"/>
              <a:buAutoNum type="arabicPeriod"/>
              <a:defRPr/>
            </a:pPr>
            <a:r>
              <a:rPr lang="en-US" sz="2000" noProof="0" dirty="0">
                <a:solidFill>
                  <a:srgbClr val="002060"/>
                </a:solidFill>
                <a:latin typeface="Century Gothic"/>
              </a:rPr>
              <a:t> Are you enjoying the music? </a:t>
            </a:r>
            <a:r>
              <a:rPr lang="en-US" sz="2000" dirty="0">
                <a:solidFill>
                  <a:srgbClr val="002060"/>
                </a:solidFill>
                <a:latin typeface="Century Gothic" panose="020B0502020202020204" pitchFamily="34" charset="0"/>
              </a:rPr>
              <a:t>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a:buFont typeface="+mj-lt"/>
              <a:buAutoNum type="arabicPeriod"/>
              <a:defRPr/>
            </a:pPr>
            <a:r>
              <a:rPr lang="en-US" sz="2000" dirty="0">
                <a:solidFill>
                  <a:srgbClr val="002060"/>
                </a:solidFill>
                <a:latin typeface="Century Gothic"/>
              </a:rPr>
              <a:t> Are you </a:t>
            </a:r>
            <a:r>
              <a:rPr lang="en-US" sz="2000" dirty="0" err="1">
                <a:solidFill>
                  <a:srgbClr val="002060"/>
                </a:solidFill>
                <a:latin typeface="Century Gothic"/>
              </a:rPr>
              <a:t>practising</a:t>
            </a:r>
            <a:r>
              <a:rPr lang="en-US" sz="2000" dirty="0">
                <a:solidFill>
                  <a:srgbClr val="002060"/>
                </a:solidFill>
                <a:latin typeface="Century Gothic"/>
              </a:rPr>
              <a:t> the exercise? </a:t>
            </a:r>
            <a:r>
              <a:rPr lang="en-US" sz="2000" dirty="0">
                <a:solidFill>
                  <a:srgbClr val="002060"/>
                </a:solidFill>
                <a:latin typeface="Century Gothic" panose="020B0502020202020204" pitchFamily="34" charset="0"/>
              </a:rPr>
              <a:t>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a:buFont typeface="+mj-lt"/>
              <a:buAutoNum type="arabicPeriod"/>
              <a:defRPr/>
            </a:pPr>
            <a:r>
              <a:rPr lang="en-US" sz="2000" noProof="0" dirty="0">
                <a:solidFill>
                  <a:srgbClr val="002060"/>
                </a:solidFill>
                <a:latin typeface="Century Gothic"/>
              </a:rPr>
              <a:t> Are you lifting your foot? </a:t>
            </a:r>
            <a:r>
              <a:rPr lang="en-US" sz="2000" dirty="0">
                <a:solidFill>
                  <a:srgbClr val="002060"/>
                </a:solidFill>
                <a:latin typeface="Century Gothic" panose="020B0502020202020204" pitchFamily="34" charset="0"/>
              </a:rPr>
              <a:t>_________________________________</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5" name="Rectangle 74">
            <a:extLst>
              <a:ext uri="{FF2B5EF4-FFF2-40B4-BE49-F238E27FC236}">
                <a16:creationId xmlns:a16="http://schemas.microsoft.com/office/drawing/2014/main" id="{C7C28CE1-D945-BF42-AD0A-88897026A9AB}"/>
              </a:ext>
            </a:extLst>
          </p:cNvPr>
          <p:cNvSpPr/>
          <p:nvPr/>
        </p:nvSpPr>
        <p:spPr>
          <a:xfrm>
            <a:off x="122266" y="705518"/>
            <a:ext cx="4988860" cy="55335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descr="Shape, circle&#10;&#10;Description automatically generated">
            <a:extLst>
              <a:ext uri="{FF2B5EF4-FFF2-40B4-BE49-F238E27FC236}">
                <a16:creationId xmlns:a16="http://schemas.microsoft.com/office/drawing/2014/main" id="{AC6D01B9-D934-EE45-A716-9824280E76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2479" y="1925955"/>
            <a:ext cx="549067" cy="549067"/>
          </a:xfrm>
          <a:prstGeom prst="rect">
            <a:avLst/>
          </a:prstGeom>
        </p:spPr>
      </p:pic>
      <p:pic>
        <p:nvPicPr>
          <p:cNvPr id="78" name="Picture 77" descr="Shape, circle&#10;&#10;Description automatically generated">
            <a:extLst>
              <a:ext uri="{FF2B5EF4-FFF2-40B4-BE49-F238E27FC236}">
                <a16:creationId xmlns:a16="http://schemas.microsoft.com/office/drawing/2014/main" id="{D24F6062-A616-2345-AACD-3E82C20461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2827" y="4233584"/>
            <a:ext cx="549067" cy="549067"/>
          </a:xfrm>
          <a:prstGeom prst="rect">
            <a:avLst/>
          </a:prstGeom>
        </p:spPr>
      </p:pic>
      <p:pic>
        <p:nvPicPr>
          <p:cNvPr id="79" name="Picture 78">
            <a:extLst>
              <a:ext uri="{FF2B5EF4-FFF2-40B4-BE49-F238E27FC236}">
                <a16:creationId xmlns:a16="http://schemas.microsoft.com/office/drawing/2014/main" id="{901E2261-749B-8A43-9E60-26F5F42266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6825" y="2644588"/>
            <a:ext cx="552716" cy="552716"/>
          </a:xfrm>
          <a:prstGeom prst="rect">
            <a:avLst/>
          </a:prstGeom>
        </p:spPr>
      </p:pic>
      <p:pic>
        <p:nvPicPr>
          <p:cNvPr id="80" name="Picture 79">
            <a:extLst>
              <a:ext uri="{FF2B5EF4-FFF2-40B4-BE49-F238E27FC236}">
                <a16:creationId xmlns:a16="http://schemas.microsoft.com/office/drawing/2014/main" id="{84E2A8EF-D6DF-2941-BF3E-A5B995C3A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8740" y="3558297"/>
            <a:ext cx="552716" cy="552716"/>
          </a:xfrm>
          <a:prstGeom prst="rect">
            <a:avLst/>
          </a:prstGeom>
        </p:spPr>
      </p:pic>
      <p:pic>
        <p:nvPicPr>
          <p:cNvPr id="81" name="Picture 80">
            <a:extLst>
              <a:ext uri="{FF2B5EF4-FFF2-40B4-BE49-F238E27FC236}">
                <a16:creationId xmlns:a16="http://schemas.microsoft.com/office/drawing/2014/main" id="{9C9572A7-6B3D-3941-AED5-00D55AB6F8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7360" y="744166"/>
            <a:ext cx="552716" cy="552716"/>
          </a:xfrm>
          <a:prstGeom prst="rect">
            <a:avLst/>
          </a:prstGeom>
        </p:spPr>
      </p:pic>
      <p:pic>
        <p:nvPicPr>
          <p:cNvPr id="82" name="Picture 81">
            <a:extLst>
              <a:ext uri="{FF2B5EF4-FFF2-40B4-BE49-F238E27FC236}">
                <a16:creationId xmlns:a16="http://schemas.microsoft.com/office/drawing/2014/main" id="{F1127703-215A-ED4A-9631-B56E4ABDDB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2003" y="1941762"/>
            <a:ext cx="495591" cy="495591"/>
          </a:xfrm>
          <a:prstGeom prst="rect">
            <a:avLst/>
          </a:prstGeom>
        </p:spPr>
      </p:pic>
      <p:pic>
        <p:nvPicPr>
          <p:cNvPr id="83" name="Picture 82">
            <a:extLst>
              <a:ext uri="{FF2B5EF4-FFF2-40B4-BE49-F238E27FC236}">
                <a16:creationId xmlns:a16="http://schemas.microsoft.com/office/drawing/2014/main" id="{92E26623-C91A-E948-B54A-60B221DF68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45081">
            <a:off x="4667908" y="4255969"/>
            <a:ext cx="495591" cy="495591"/>
          </a:xfrm>
          <a:prstGeom prst="rect">
            <a:avLst/>
          </a:prstGeom>
        </p:spPr>
      </p:pic>
      <p:pic>
        <p:nvPicPr>
          <p:cNvPr id="85" name="Picture 84">
            <a:extLst>
              <a:ext uri="{FF2B5EF4-FFF2-40B4-BE49-F238E27FC236}">
                <a16:creationId xmlns:a16="http://schemas.microsoft.com/office/drawing/2014/main" id="{A050A1B6-44C8-6D41-BDC1-1B4CDAA3E4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1758" y="5379660"/>
            <a:ext cx="552716" cy="552716"/>
          </a:xfrm>
          <a:prstGeom prst="rect">
            <a:avLst/>
          </a:prstGeom>
        </p:spPr>
      </p:pic>
    </p:spTree>
    <p:extLst>
      <p:ext uri="{BB962C8B-B14F-4D97-AF65-F5344CB8AC3E}">
        <p14:creationId xmlns:p14="http://schemas.microsoft.com/office/powerpoint/2010/main" val="2724637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6">
            <a:extLst>
              <a:ext uri="{FF2B5EF4-FFF2-40B4-BE49-F238E27FC236}">
                <a16:creationId xmlns:a16="http://schemas.microsoft.com/office/drawing/2014/main" id="{E7C02AE1-F75F-3B44-83B7-B953E453B1FE}"/>
              </a:ext>
            </a:extLst>
          </p:cNvPr>
          <p:cNvSpPr/>
          <p:nvPr/>
        </p:nvSpPr>
        <p:spPr>
          <a:xfrm>
            <a:off x="9617936" y="83534"/>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2794" y="224806"/>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92794" y="182504"/>
            <a:ext cx="2521671" cy="463920"/>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5" name="TextBox 4"/>
          <p:cNvSpPr txBox="1"/>
          <p:nvPr/>
        </p:nvSpPr>
        <p:spPr>
          <a:xfrm>
            <a:off x="118533" y="0"/>
            <a:ext cx="43518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Respuestas</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1" name="Picture 30" descr="Shape, circle&#10;&#10;Description automatically generated">
            <a:extLst>
              <a:ext uri="{FF2B5EF4-FFF2-40B4-BE49-F238E27FC236}">
                <a16:creationId xmlns:a16="http://schemas.microsoft.com/office/drawing/2014/main" id="{2B068E4D-33AB-8242-B148-C4444B20E8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9932" y="524993"/>
            <a:ext cx="549067" cy="549067"/>
          </a:xfrm>
          <a:prstGeom prst="rect">
            <a:avLst/>
          </a:prstGeom>
        </p:spPr>
      </p:pic>
      <p:pic>
        <p:nvPicPr>
          <p:cNvPr id="32" name="Picture 31" descr="Shape, circle&#10;&#10;Description automatically generated">
            <a:extLst>
              <a:ext uri="{FF2B5EF4-FFF2-40B4-BE49-F238E27FC236}">
                <a16:creationId xmlns:a16="http://schemas.microsoft.com/office/drawing/2014/main" id="{28BB18D2-5749-0342-90AD-371B239645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1865" y="2291681"/>
            <a:ext cx="549067" cy="549067"/>
          </a:xfrm>
          <a:prstGeom prst="rect">
            <a:avLst/>
          </a:prstGeom>
        </p:spPr>
      </p:pic>
      <p:pic>
        <p:nvPicPr>
          <p:cNvPr id="34" name="Picture 33" descr="Shape, circle&#10;&#10;Description automatically generated">
            <a:extLst>
              <a:ext uri="{FF2B5EF4-FFF2-40B4-BE49-F238E27FC236}">
                <a16:creationId xmlns:a16="http://schemas.microsoft.com/office/drawing/2014/main" id="{174ACB4B-F67F-564F-AE7D-7084099ED3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1739" y="4195441"/>
            <a:ext cx="549067" cy="549067"/>
          </a:xfrm>
          <a:prstGeom prst="rect">
            <a:avLst/>
          </a:prstGeom>
        </p:spPr>
      </p:pic>
      <p:pic>
        <p:nvPicPr>
          <p:cNvPr id="35" name="Picture 34">
            <a:extLst>
              <a:ext uri="{FF2B5EF4-FFF2-40B4-BE49-F238E27FC236}">
                <a16:creationId xmlns:a16="http://schemas.microsoft.com/office/drawing/2014/main" id="{D9C9D211-B8DB-DE42-B5F5-C84B16A2D4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342" y="1212318"/>
            <a:ext cx="552716" cy="552716"/>
          </a:xfrm>
          <a:prstGeom prst="rect">
            <a:avLst/>
          </a:prstGeom>
        </p:spPr>
      </p:pic>
      <p:pic>
        <p:nvPicPr>
          <p:cNvPr id="36" name="Picture 35">
            <a:extLst>
              <a:ext uri="{FF2B5EF4-FFF2-40B4-BE49-F238E27FC236}">
                <a16:creationId xmlns:a16="http://schemas.microsoft.com/office/drawing/2014/main" id="{DE41833A-9041-6947-BF76-C187CFAF31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042" y="3341327"/>
            <a:ext cx="552716" cy="552716"/>
          </a:xfrm>
          <a:prstGeom prst="rect">
            <a:avLst/>
          </a:prstGeom>
        </p:spPr>
      </p:pic>
      <p:pic>
        <p:nvPicPr>
          <p:cNvPr id="37" name="Picture 36">
            <a:extLst>
              <a:ext uri="{FF2B5EF4-FFF2-40B4-BE49-F238E27FC236}">
                <a16:creationId xmlns:a16="http://schemas.microsoft.com/office/drawing/2014/main" id="{0672F4BF-5DC0-F74D-A2FD-66116108E6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9255" y="515411"/>
            <a:ext cx="495591" cy="495591"/>
          </a:xfrm>
          <a:prstGeom prst="rect">
            <a:avLst/>
          </a:prstGeom>
        </p:spPr>
      </p:pic>
      <p:pic>
        <p:nvPicPr>
          <p:cNvPr id="38" name="Picture 37">
            <a:extLst>
              <a:ext uri="{FF2B5EF4-FFF2-40B4-BE49-F238E27FC236}">
                <a16:creationId xmlns:a16="http://schemas.microsoft.com/office/drawing/2014/main" id="{3621321C-48C4-9049-9C0B-2D18C0E61F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5081">
            <a:off x="4612466" y="4222180"/>
            <a:ext cx="495591" cy="495591"/>
          </a:xfrm>
          <a:prstGeom prst="rect">
            <a:avLst/>
          </a:prstGeom>
        </p:spPr>
      </p:pic>
      <p:pic>
        <p:nvPicPr>
          <p:cNvPr id="39" name="Picture 38">
            <a:extLst>
              <a:ext uri="{FF2B5EF4-FFF2-40B4-BE49-F238E27FC236}">
                <a16:creationId xmlns:a16="http://schemas.microsoft.com/office/drawing/2014/main" id="{CA58BC1F-F0F6-5042-8901-6A2DAB727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8817" y="2294135"/>
            <a:ext cx="495591" cy="495591"/>
          </a:xfrm>
          <a:prstGeom prst="rect">
            <a:avLst/>
          </a:prstGeom>
        </p:spPr>
      </p:pic>
      <p:pic>
        <p:nvPicPr>
          <p:cNvPr id="40" name="Picture 39" descr="Shape, circle&#10;&#10;Description automatically generated">
            <a:extLst>
              <a:ext uri="{FF2B5EF4-FFF2-40B4-BE49-F238E27FC236}">
                <a16:creationId xmlns:a16="http://schemas.microsoft.com/office/drawing/2014/main" id="{EAD4A62E-77E9-BF4A-98F4-D5F756BEA7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7331" y="5336920"/>
            <a:ext cx="549067" cy="549067"/>
          </a:xfrm>
          <a:prstGeom prst="rect">
            <a:avLst/>
          </a:prstGeom>
        </p:spPr>
      </p:pic>
      <p:pic>
        <p:nvPicPr>
          <p:cNvPr id="43" name="Picture 42">
            <a:extLst>
              <a:ext uri="{FF2B5EF4-FFF2-40B4-BE49-F238E27FC236}">
                <a16:creationId xmlns:a16="http://schemas.microsoft.com/office/drawing/2014/main" id="{B446AA6E-6E2B-4B49-BD41-968780517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5081">
            <a:off x="4821279" y="5260427"/>
            <a:ext cx="495591" cy="495591"/>
          </a:xfrm>
          <a:prstGeom prst="rect">
            <a:avLst/>
          </a:prstGeom>
        </p:spPr>
      </p:pic>
      <p:sp>
        <p:nvSpPr>
          <p:cNvPr id="44" name="TextBox 43">
            <a:extLst>
              <a:ext uri="{FF2B5EF4-FFF2-40B4-BE49-F238E27FC236}">
                <a16:creationId xmlns:a16="http://schemas.microsoft.com/office/drawing/2014/main" id="{90B8A094-D179-EB44-9AF3-C55E546CECEA}"/>
              </a:ext>
            </a:extLst>
          </p:cNvPr>
          <p:cNvSpPr txBox="1"/>
          <p:nvPr/>
        </p:nvSpPr>
        <p:spPr>
          <a:xfrm>
            <a:off x="163721" y="570621"/>
            <a:ext cx="4955096" cy="6247864"/>
          </a:xfrm>
          <a:prstGeom prst="rect">
            <a:avLst/>
          </a:prstGeom>
          <a:noFill/>
        </p:spPr>
        <p:txBody>
          <a:bodyPr wrap="square" rtlCol="0">
            <a:spAutoFit/>
          </a:bodyPr>
          <a:lstStyle/>
          <a:p>
            <a:pPr marL="457200" lvl="0" indent="-457200">
              <a:buFont typeface="+mj-lt"/>
              <a:buAutoNum type="arabicPeriod"/>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you </a:t>
            </a:r>
            <a:r>
              <a:rPr lang="en-US" sz="2000" dirty="0">
                <a:solidFill>
                  <a:srgbClr val="002060"/>
                </a:solidFill>
                <a:latin typeface="Century Gothic" panose="020B0502020202020204" pitchFamily="34" charset="0"/>
              </a:rPr>
              <a:t>lifting/raising one leg</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000" b="0" i="0" u="none" strike="noStrike" kern="1200" cap="none" spc="0" normalizeH="0" noProof="0" dirty="0">
                <a:ln>
                  <a:noFill/>
                </a:ln>
                <a:solidFill>
                  <a:srgbClr val="002060"/>
                </a:solidFill>
                <a:effectLst/>
                <a:uLnTx/>
                <a:uFillTx/>
                <a:latin typeface="Century Gothic"/>
                <a:ea typeface="+mn-ea"/>
                <a:cs typeface="+mn-cs"/>
              </a:rPr>
              <a:t> </a:t>
            </a:r>
            <a:r>
              <a:rPr lang="en-US" sz="2000" i="1" u="sng" dirty="0">
                <a:solidFill>
                  <a:srgbClr val="002060"/>
                </a:solidFill>
                <a:latin typeface="Century Gothic"/>
              </a:rPr>
              <a:t>(¿</a:t>
            </a:r>
            <a:r>
              <a:rPr lang="en-US" sz="2000" i="1" u="sng" dirty="0" err="1">
                <a:solidFill>
                  <a:srgbClr val="002060"/>
                </a:solidFill>
                <a:latin typeface="Century Gothic"/>
              </a:rPr>
              <a:t>Estáis</a:t>
            </a:r>
            <a:r>
              <a:rPr lang="en-US" sz="2000" i="1" u="sng" dirty="0">
                <a:solidFill>
                  <a:srgbClr val="002060"/>
                </a:solidFill>
                <a:latin typeface="Century Gothic"/>
              </a:rPr>
              <a:t> </a:t>
            </a:r>
            <a:r>
              <a:rPr lang="en-US" sz="2000" i="1" u="sng" dirty="0" err="1">
                <a:solidFill>
                  <a:srgbClr val="002060"/>
                </a:solidFill>
                <a:latin typeface="Century Gothic"/>
              </a:rPr>
              <a:t>levantado</a:t>
            </a:r>
            <a:r>
              <a:rPr lang="en-US" sz="2000" i="1" u="sng" dirty="0">
                <a:solidFill>
                  <a:srgbClr val="002060"/>
                </a:solidFill>
                <a:latin typeface="Century Gothic"/>
              </a:rPr>
              <a:t> una </a:t>
            </a:r>
            <a:r>
              <a:rPr lang="en-US" sz="2000" i="1" u="sng" dirty="0" err="1">
                <a:solidFill>
                  <a:srgbClr val="002060"/>
                </a:solidFill>
                <a:latin typeface="Century Gothic"/>
              </a:rPr>
              <a:t>pierna</a:t>
            </a:r>
            <a:r>
              <a:rPr lang="en-US" sz="2000" i="1" u="sng" dirty="0">
                <a:solidFill>
                  <a:srgbClr val="002060"/>
                </a:solidFill>
                <a:latin typeface="Century Gothic"/>
              </a:rPr>
              <a:t>?)</a:t>
            </a:r>
            <a:endParaRPr kumimoji="0" lang="en-US" sz="2000" b="0" i="1" u="sng" strike="noStrike" kern="1200" cap="none" spc="0" normalizeH="0" baseline="0" noProof="0" dirty="0">
              <a:ln>
                <a:noFill/>
              </a:ln>
              <a:solidFill>
                <a:srgbClr val="002060"/>
              </a:solidFill>
              <a:effectLst/>
              <a:uLnTx/>
              <a:uFillTx/>
              <a:latin typeface="Century Gothic"/>
              <a:ea typeface="+mn-ea"/>
              <a:cs typeface="+mn-cs"/>
            </a:endParaRPr>
          </a:p>
          <a:p>
            <a:pPr marL="457200" indent="-457200">
              <a:buFont typeface="+mj-lt"/>
              <a:buAutoNum type="arabicPeriod"/>
              <a:defRPr/>
            </a:pPr>
            <a:endParaRPr lang="en-US" sz="2000" noProof="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latin typeface="Century Gothic" panose="020B0502020202020204" pitchFamily="34" charset="0"/>
              </a:rPr>
              <a:t>jumping to the left</a:t>
            </a:r>
            <a:r>
              <a:rPr lang="en-US" sz="2000" noProof="0" dirty="0">
                <a:solidFill>
                  <a:srgbClr val="002060"/>
                </a:solidFill>
                <a:latin typeface="Century Gothic"/>
              </a:rPr>
              <a:t>?</a:t>
            </a:r>
            <a:r>
              <a:rPr lang="en-US" sz="2000" dirty="0">
                <a:solidFill>
                  <a:srgbClr val="002060"/>
                </a:solidFill>
                <a:latin typeface="Century Gothic" panose="020B0502020202020204" pitchFamily="34" charset="0"/>
              </a:rPr>
              <a:t>   </a:t>
            </a:r>
            <a:r>
              <a:rPr lang="en-US" sz="2000" u="sng" dirty="0">
                <a:solidFill>
                  <a:srgbClr val="002060"/>
                </a:solidFill>
                <a:latin typeface="Century Gothic" panose="020B0502020202020204" pitchFamily="34" charset="0"/>
              </a:rPr>
              <a:t>(¿</a:t>
            </a:r>
            <a:r>
              <a:rPr lang="en-US" sz="2000" u="sng" dirty="0" err="1">
                <a:solidFill>
                  <a:srgbClr val="002060"/>
                </a:solidFill>
                <a:latin typeface="Century Gothic" panose="020B0502020202020204" pitchFamily="34" charset="0"/>
              </a:rPr>
              <a:t>Estás</a:t>
            </a:r>
            <a:r>
              <a:rPr lang="en-US" sz="2000" u="sng" dirty="0">
                <a:solidFill>
                  <a:srgbClr val="002060"/>
                </a:solidFill>
                <a:latin typeface="Century Gothic" panose="020B0502020202020204" pitchFamily="34" charset="0"/>
              </a:rPr>
              <a:t> </a:t>
            </a:r>
            <a:r>
              <a:rPr lang="en-US" sz="2000" u="sng" dirty="0" err="1">
                <a:solidFill>
                  <a:srgbClr val="002060"/>
                </a:solidFill>
                <a:latin typeface="Century Gothic" panose="020B0502020202020204" pitchFamily="34" charset="0"/>
              </a:rPr>
              <a:t>saltando</a:t>
            </a:r>
            <a:r>
              <a:rPr lang="en-US" sz="2000" u="sng" dirty="0">
                <a:solidFill>
                  <a:srgbClr val="002060"/>
                </a:solidFill>
                <a:latin typeface="Century Gothic" panose="020B0502020202020204" pitchFamily="34" charset="0"/>
              </a:rPr>
              <a:t> a la </a:t>
            </a:r>
            <a:r>
              <a:rPr lang="en-US" sz="2000" u="sng" dirty="0" err="1">
                <a:solidFill>
                  <a:srgbClr val="002060"/>
                </a:solidFill>
                <a:latin typeface="Century Gothic" panose="020B0502020202020204" pitchFamily="34" charset="0"/>
              </a:rPr>
              <a:t>izquierda</a:t>
            </a:r>
            <a:r>
              <a:rPr lang="en-US" sz="2000" u="sng" dirty="0">
                <a:solidFill>
                  <a:srgbClr val="002060"/>
                </a:solidFill>
                <a:latin typeface="Century Gothic" panose="020B0502020202020204" pitchFamily="34" charset="0"/>
              </a:rPr>
              <a:t>?)</a:t>
            </a:r>
            <a:endParaRPr lang="en-US" sz="20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a:t>
            </a:r>
            <a:r>
              <a:rPr lang="en-US" sz="2000" dirty="0">
                <a:solidFill>
                  <a:srgbClr val="002060"/>
                </a:solidFill>
                <a:latin typeface="Century Gothic" panose="020B0502020202020204" pitchFamily="34" charset="0"/>
              </a:rPr>
              <a:t>listening to my advice</a:t>
            </a:r>
            <a:r>
              <a:rPr lang="en-US" sz="2000" dirty="0">
                <a:solidFill>
                  <a:srgbClr val="002060"/>
                </a:solidFill>
                <a:latin typeface="Century Gothic"/>
              </a:rPr>
              <a:t>? </a:t>
            </a:r>
            <a:r>
              <a:rPr lang="en-US" sz="2000" u="sng" dirty="0">
                <a:solidFill>
                  <a:srgbClr val="002060"/>
                </a:solidFill>
                <a:latin typeface="Century Gothic" panose="020B0502020202020204" pitchFamily="34" charset="0"/>
              </a:rPr>
              <a:t>(¿</a:t>
            </a:r>
            <a:r>
              <a:rPr lang="en-US" sz="2000" u="sng" dirty="0" err="1">
                <a:solidFill>
                  <a:srgbClr val="002060"/>
                </a:solidFill>
                <a:latin typeface="Century Gothic" panose="020B0502020202020204" pitchFamily="34" charset="0"/>
              </a:rPr>
              <a:t>Estáis</a:t>
            </a:r>
            <a:r>
              <a:rPr lang="en-US" sz="2000" u="sng" dirty="0">
                <a:solidFill>
                  <a:srgbClr val="002060"/>
                </a:solidFill>
                <a:latin typeface="Century Gothic" panose="020B0502020202020204" pitchFamily="34" charset="0"/>
              </a:rPr>
              <a:t> </a:t>
            </a:r>
            <a:r>
              <a:rPr lang="en-US" sz="2000" u="sng" dirty="0" err="1">
                <a:solidFill>
                  <a:srgbClr val="002060"/>
                </a:solidFill>
                <a:latin typeface="Century Gothic" panose="020B0502020202020204" pitchFamily="34" charset="0"/>
              </a:rPr>
              <a:t>escuchando</a:t>
            </a:r>
            <a:r>
              <a:rPr lang="en-US" sz="2000" u="sng" dirty="0">
                <a:solidFill>
                  <a:srgbClr val="002060"/>
                </a:solidFill>
                <a:latin typeface="Century Gothic" panose="020B0502020202020204" pitchFamily="34" charset="0"/>
              </a:rPr>
              <a:t> mi </a:t>
            </a:r>
            <a:r>
              <a:rPr lang="en-US" sz="2000" u="sng" dirty="0" err="1">
                <a:solidFill>
                  <a:srgbClr val="002060"/>
                </a:solidFill>
                <a:latin typeface="Century Gothic" panose="020B0502020202020204" pitchFamily="34" charset="0"/>
              </a:rPr>
              <a:t>consejo</a:t>
            </a:r>
            <a:r>
              <a:rPr lang="en-US" sz="2000" u="sng" dirty="0">
                <a:solidFill>
                  <a:srgbClr val="002060"/>
                </a:solidFill>
                <a:latin typeface="Century Gothic" panose="020B0502020202020204" pitchFamily="34" charset="0"/>
              </a:rPr>
              <a:t>?)</a:t>
            </a:r>
            <a:endParaRPr lang="en-US" sz="20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marL="457200" lvl="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latin typeface="Century Gothic" panose="020B0502020202020204" pitchFamily="34" charset="0"/>
              </a:rPr>
              <a:t>touching the floor</a:t>
            </a:r>
            <a:r>
              <a:rPr lang="en-US" sz="2000" noProof="0" dirty="0">
                <a:solidFill>
                  <a:srgbClr val="002060"/>
                </a:solidFill>
                <a:latin typeface="Century Gothic"/>
              </a:rPr>
              <a:t>?   </a:t>
            </a:r>
            <a:r>
              <a:rPr lang="en-US" sz="2000" u="sng" dirty="0">
                <a:solidFill>
                  <a:srgbClr val="002060"/>
                </a:solidFill>
                <a:latin typeface="Century Gothic" panose="020B0502020202020204" pitchFamily="34" charset="0"/>
              </a:rPr>
              <a:t>(¿</a:t>
            </a:r>
            <a:r>
              <a:rPr lang="en-US" sz="2000" u="sng" dirty="0" err="1">
                <a:solidFill>
                  <a:srgbClr val="002060"/>
                </a:solidFill>
                <a:latin typeface="Century Gothic" panose="020B0502020202020204" pitchFamily="34" charset="0"/>
              </a:rPr>
              <a:t>Estás</a:t>
            </a:r>
            <a:r>
              <a:rPr lang="en-US" sz="2000" u="sng" dirty="0">
                <a:solidFill>
                  <a:srgbClr val="002060"/>
                </a:solidFill>
                <a:latin typeface="Century Gothic" panose="020B0502020202020204" pitchFamily="34" charset="0"/>
              </a:rPr>
              <a:t> </a:t>
            </a:r>
            <a:r>
              <a:rPr lang="en-US" sz="2000" u="sng" dirty="0" err="1">
                <a:solidFill>
                  <a:srgbClr val="002060"/>
                </a:solidFill>
                <a:latin typeface="Century Gothic" panose="020B0502020202020204" pitchFamily="34" charset="0"/>
              </a:rPr>
              <a:t>tocando</a:t>
            </a:r>
            <a:r>
              <a:rPr lang="en-US" sz="2000" u="sng" dirty="0">
                <a:solidFill>
                  <a:srgbClr val="002060"/>
                </a:solidFill>
                <a:latin typeface="Century Gothic" panose="020B0502020202020204" pitchFamily="34" charset="0"/>
              </a:rPr>
              <a:t> el </a:t>
            </a:r>
            <a:r>
              <a:rPr lang="en-US" sz="2000" u="sng" dirty="0" err="1">
                <a:solidFill>
                  <a:srgbClr val="002060"/>
                </a:solidFill>
                <a:latin typeface="Century Gothic" panose="020B0502020202020204" pitchFamily="34" charset="0"/>
              </a:rPr>
              <a:t>suelo</a:t>
            </a:r>
            <a:r>
              <a:rPr lang="en-US" sz="2000" u="sng" dirty="0">
                <a:solidFill>
                  <a:srgbClr val="002060"/>
                </a:solidFill>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already </a:t>
            </a:r>
            <a:r>
              <a:rPr lang="en-US" sz="2000" dirty="0">
                <a:solidFill>
                  <a:srgbClr val="002060"/>
                </a:solidFill>
                <a:latin typeface="Century Gothic" panose="020B0502020202020204" pitchFamily="34" charset="0"/>
              </a:rPr>
              <a:t>recording</a:t>
            </a:r>
            <a:r>
              <a:rPr lang="en-US" sz="2000" dirty="0">
                <a:solidFill>
                  <a:srgbClr val="002060"/>
                </a:solidFill>
                <a:latin typeface="Century Gothic"/>
              </a:rPr>
              <a:t>? </a:t>
            </a:r>
            <a:r>
              <a:rPr lang="en-US" sz="2000" i="1" u="sng" dirty="0">
                <a:solidFill>
                  <a:srgbClr val="002060"/>
                </a:solidFill>
                <a:latin typeface="Century Gothic"/>
              </a:rPr>
              <a:t>  </a:t>
            </a:r>
            <a:r>
              <a:rPr lang="en-US" sz="2000" u="sng" dirty="0">
                <a:solidFill>
                  <a:srgbClr val="002060"/>
                </a:solidFill>
                <a:latin typeface="Century Gothic" panose="020B0502020202020204" pitchFamily="34" charset="0"/>
              </a:rPr>
              <a:t> (¿</a:t>
            </a:r>
            <a:r>
              <a:rPr lang="en-US" sz="2000" u="sng" dirty="0" err="1">
                <a:solidFill>
                  <a:srgbClr val="002060"/>
                </a:solidFill>
                <a:latin typeface="Century Gothic" panose="020B0502020202020204" pitchFamily="34" charset="0"/>
              </a:rPr>
              <a:t>Estás</a:t>
            </a:r>
            <a:r>
              <a:rPr lang="en-US" sz="2000" u="sng" dirty="0">
                <a:solidFill>
                  <a:srgbClr val="002060"/>
                </a:solidFill>
                <a:latin typeface="Century Gothic" panose="020B0502020202020204" pitchFamily="34" charset="0"/>
              </a:rPr>
              <a:t> </a:t>
            </a:r>
            <a:r>
              <a:rPr lang="en-US" sz="2000" u="sng" dirty="0" err="1">
                <a:solidFill>
                  <a:srgbClr val="002060"/>
                </a:solidFill>
                <a:latin typeface="Century Gothic" panose="020B0502020202020204" pitchFamily="34" charset="0"/>
              </a:rPr>
              <a:t>grabando</a:t>
            </a:r>
            <a:r>
              <a:rPr lang="en-US" sz="2000" u="sng" dirty="0">
                <a:solidFill>
                  <a:srgbClr val="002060"/>
                </a:solidFill>
                <a:latin typeface="Century Gothic" panose="020B0502020202020204" pitchFamily="34" charset="0"/>
              </a:rPr>
              <a:t> </a:t>
            </a:r>
            <a:r>
              <a:rPr lang="en-US" sz="2000" u="sng" dirty="0" err="1">
                <a:solidFill>
                  <a:srgbClr val="002060"/>
                </a:solidFill>
                <a:latin typeface="Century Gothic" panose="020B0502020202020204" pitchFamily="34" charset="0"/>
              </a:rPr>
              <a:t>ya</a:t>
            </a:r>
            <a:r>
              <a:rPr lang="en-US" sz="2000" u="sng" dirty="0">
                <a:solidFill>
                  <a:srgbClr val="002060"/>
                </a:solidFill>
                <a:latin typeface="Century Gothic" panose="020B0502020202020204" pitchFamily="34" charset="0"/>
              </a:rPr>
              <a:t>?)</a:t>
            </a:r>
            <a:endParaRPr lang="en-US" sz="20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latin typeface="Century Gothic" panose="020B0502020202020204" pitchFamily="34" charset="0"/>
              </a:rPr>
              <a:t>fighting with the other participants</a:t>
            </a:r>
            <a:r>
              <a:rPr lang="en-US" sz="2000" noProof="0" dirty="0">
                <a:solidFill>
                  <a:srgbClr val="002060"/>
                </a:solidFill>
                <a:latin typeface="Century Gothic"/>
              </a:rPr>
              <a:t>?                           </a:t>
            </a:r>
            <a:r>
              <a:rPr lang="en-US" sz="2000" u="sng" dirty="0">
                <a:solidFill>
                  <a:srgbClr val="002060"/>
                </a:solidFill>
                <a:latin typeface="Century Gothic" panose="020B0502020202020204" pitchFamily="34" charset="0"/>
              </a:rPr>
              <a:t>(¿</a:t>
            </a:r>
            <a:r>
              <a:rPr lang="en-US" sz="2000" u="sng" dirty="0" err="1">
                <a:solidFill>
                  <a:srgbClr val="002060"/>
                </a:solidFill>
                <a:latin typeface="Century Gothic" panose="020B0502020202020204" pitchFamily="34" charset="0"/>
              </a:rPr>
              <a:t>Estáis</a:t>
            </a:r>
            <a:r>
              <a:rPr lang="en-US" sz="2000" u="sng" dirty="0">
                <a:solidFill>
                  <a:srgbClr val="002060"/>
                </a:solidFill>
                <a:latin typeface="Century Gothic" panose="020B0502020202020204" pitchFamily="34" charset="0"/>
              </a:rPr>
              <a:t> </a:t>
            </a:r>
            <a:r>
              <a:rPr lang="en-US" sz="2000" u="sng" dirty="0" err="1">
                <a:solidFill>
                  <a:srgbClr val="002060"/>
                </a:solidFill>
                <a:latin typeface="Century Gothic" panose="020B0502020202020204" pitchFamily="34" charset="0"/>
              </a:rPr>
              <a:t>peleando</a:t>
            </a:r>
            <a:r>
              <a:rPr lang="en-US" sz="2000" u="sng" dirty="0">
                <a:solidFill>
                  <a:srgbClr val="002060"/>
                </a:solidFill>
                <a:latin typeface="Century Gothic" panose="020B0502020202020204" pitchFamily="34" charset="0"/>
              </a:rPr>
              <a:t> con los </a:t>
            </a:r>
            <a:r>
              <a:rPr lang="en-US" sz="2000" u="sng" dirty="0" err="1">
                <a:solidFill>
                  <a:srgbClr val="002060"/>
                </a:solidFill>
                <a:latin typeface="Century Gothic" panose="020B0502020202020204" pitchFamily="34" charset="0"/>
              </a:rPr>
              <a:t>otros</a:t>
            </a:r>
            <a:r>
              <a:rPr lang="en-US" sz="2000" u="sng" dirty="0">
                <a:solidFill>
                  <a:srgbClr val="002060"/>
                </a:solidFill>
                <a:latin typeface="Century Gothic" panose="020B0502020202020204" pitchFamily="34" charset="0"/>
              </a:rPr>
              <a:t> </a:t>
            </a:r>
            <a:r>
              <a:rPr lang="en-US" sz="2000" u="sng" dirty="0" err="1">
                <a:solidFill>
                  <a:srgbClr val="002060"/>
                </a:solidFill>
                <a:latin typeface="Century Gothic" panose="020B0502020202020204" pitchFamily="34" charset="0"/>
              </a:rPr>
              <a:t>participantes</a:t>
            </a:r>
            <a:r>
              <a:rPr lang="en-US" sz="2000" u="sng" dirty="0">
                <a:solidFill>
                  <a:srgbClr val="002060"/>
                </a:solidFill>
                <a:latin typeface="Century Gothic" panose="020B0502020202020204" pitchFamily="34" charset="0"/>
              </a:rPr>
              <a:t>?)</a:t>
            </a:r>
            <a:endParaRPr lang="en-US" sz="2000" dirty="0">
              <a:solidFill>
                <a:srgbClr val="002060"/>
              </a:solidFill>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5" name="TextBox 54">
            <a:extLst>
              <a:ext uri="{FF2B5EF4-FFF2-40B4-BE49-F238E27FC236}">
                <a16:creationId xmlns:a16="http://schemas.microsoft.com/office/drawing/2014/main" id="{1BC40B7A-C487-854A-84BD-E90817CC8B0F}"/>
              </a:ext>
            </a:extLst>
          </p:cNvPr>
          <p:cNvSpPr txBox="1"/>
          <p:nvPr/>
        </p:nvSpPr>
        <p:spPr>
          <a:xfrm>
            <a:off x="6235978" y="123211"/>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p>
        </p:txBody>
      </p:sp>
      <p:sp>
        <p:nvSpPr>
          <p:cNvPr id="56" name="TextBox 55">
            <a:extLst>
              <a:ext uri="{FF2B5EF4-FFF2-40B4-BE49-F238E27FC236}">
                <a16:creationId xmlns:a16="http://schemas.microsoft.com/office/drawing/2014/main" id="{B37B2F31-CEDD-BE44-A3D8-07F9761DE079}"/>
              </a:ext>
            </a:extLst>
          </p:cNvPr>
          <p:cNvSpPr txBox="1"/>
          <p:nvPr/>
        </p:nvSpPr>
        <p:spPr>
          <a:xfrm>
            <a:off x="6316937" y="569447"/>
            <a:ext cx="5149483" cy="6555641"/>
          </a:xfrm>
          <a:prstGeom prst="rect">
            <a:avLst/>
          </a:prstGeom>
          <a:noFill/>
        </p:spPr>
        <p:txBody>
          <a:bodyPr wrap="square" rtlCol="0">
            <a:spAutoFit/>
          </a:bodyPr>
          <a:lstStyle/>
          <a:p>
            <a:pPr marL="457200" indent="-457200">
              <a:buFont typeface="+mj-lt"/>
              <a:buAutoNum type="arabicPeriod"/>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you lowering your leg?</a:t>
            </a:r>
            <a:r>
              <a:rPr kumimoji="0" lang="en-US" sz="2000" b="0" i="0" u="none" strike="noStrike" kern="1200" cap="none" spc="0" normalizeH="0" noProof="0" dirty="0">
                <a:ln>
                  <a:noFill/>
                </a:ln>
                <a:solidFill>
                  <a:srgbClr val="002060"/>
                </a:solidFill>
                <a:effectLst/>
                <a:uLnTx/>
                <a:uFillTx/>
                <a:latin typeface="Century Gothic"/>
                <a:ea typeface="+mn-ea"/>
                <a:cs typeface="+mn-cs"/>
              </a:rPr>
              <a:t>      </a:t>
            </a:r>
            <a:r>
              <a:rPr lang="en-US" sz="2000" u="sng" dirty="0">
                <a:solidFill>
                  <a:srgbClr val="002060"/>
                </a:solidFill>
                <a:latin typeface="Century Gothic" panose="020B0502020202020204" pitchFamily="34" charset="0"/>
              </a:rPr>
              <a:t>(¿</a:t>
            </a:r>
            <a:r>
              <a:rPr lang="en-US" sz="2000" u="sng" dirty="0" err="1">
                <a:solidFill>
                  <a:srgbClr val="002060"/>
                </a:solidFill>
                <a:latin typeface="Century Gothic" panose="020B0502020202020204" pitchFamily="34" charset="0"/>
              </a:rPr>
              <a:t>Estás</a:t>
            </a:r>
            <a:r>
              <a:rPr lang="en-US" sz="2000" u="sng" dirty="0">
                <a:solidFill>
                  <a:srgbClr val="002060"/>
                </a:solidFill>
                <a:latin typeface="Century Gothic" panose="020B0502020202020204" pitchFamily="34" charset="0"/>
              </a:rPr>
              <a:t> </a:t>
            </a:r>
            <a:r>
              <a:rPr lang="en-US" sz="2000" u="sng" dirty="0" err="1">
                <a:solidFill>
                  <a:srgbClr val="002060"/>
                </a:solidFill>
                <a:latin typeface="Century Gothic" panose="020B0502020202020204" pitchFamily="34" charset="0"/>
              </a:rPr>
              <a:t>bajando</a:t>
            </a:r>
            <a:r>
              <a:rPr lang="en-US" sz="2000" u="sng" dirty="0">
                <a:solidFill>
                  <a:srgbClr val="002060"/>
                </a:solidFill>
                <a:latin typeface="Century Gothic" panose="020B0502020202020204" pitchFamily="34" charset="0"/>
              </a:rPr>
              <a:t> la </a:t>
            </a:r>
            <a:r>
              <a:rPr lang="en-US" sz="2000" u="sng" dirty="0" err="1">
                <a:solidFill>
                  <a:srgbClr val="002060"/>
                </a:solidFill>
                <a:latin typeface="Century Gothic" panose="020B0502020202020204" pitchFamily="34" charset="0"/>
              </a:rPr>
              <a:t>pierna</a:t>
            </a:r>
            <a:r>
              <a:rPr lang="en-US" sz="2000" u="sng" dirty="0">
                <a:solidFill>
                  <a:srgbClr val="002060"/>
                </a:solidFill>
                <a:latin typeface="Century Gothic" panose="020B0502020202020204" pitchFamily="34" charset="0"/>
              </a:rPr>
              <a:t>?)</a:t>
            </a:r>
          </a:p>
          <a:p>
            <a:pPr marL="457200" indent="-457200">
              <a:buFont typeface="+mj-lt"/>
              <a:buAutoNum type="arabicPeriod"/>
              <a:defRPr/>
            </a:pPr>
            <a:endParaRPr lang="en-US" sz="2000" noProof="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touching the floor with one hand?</a:t>
            </a:r>
            <a:r>
              <a:rPr lang="en-US" sz="2000" dirty="0">
                <a:solidFill>
                  <a:srgbClr val="002060"/>
                </a:solidFill>
                <a:latin typeface="Century Gothic" panose="020B0502020202020204" pitchFamily="34" charset="0"/>
              </a:rPr>
              <a:t>                                         </a:t>
            </a:r>
            <a:r>
              <a:rPr lang="en-US" sz="2000" u="sng" dirty="0">
                <a:solidFill>
                  <a:srgbClr val="002060"/>
                </a:solidFill>
                <a:latin typeface="Century Gothic" panose="020B0502020202020204" pitchFamily="34" charset="0"/>
              </a:rPr>
              <a:t>(¿</a:t>
            </a:r>
            <a:r>
              <a:rPr lang="en-US" sz="2000" u="sng" dirty="0" err="1">
                <a:solidFill>
                  <a:srgbClr val="002060"/>
                </a:solidFill>
                <a:latin typeface="Century Gothic" panose="020B0502020202020204" pitchFamily="34" charset="0"/>
              </a:rPr>
              <a:t>Estáis</a:t>
            </a:r>
            <a:r>
              <a:rPr lang="en-US" sz="2000" u="sng" dirty="0">
                <a:solidFill>
                  <a:srgbClr val="002060"/>
                </a:solidFill>
                <a:latin typeface="Century Gothic" panose="020B0502020202020204" pitchFamily="34" charset="0"/>
              </a:rPr>
              <a:t> </a:t>
            </a:r>
            <a:r>
              <a:rPr lang="en-US" sz="2000" u="sng" dirty="0" err="1">
                <a:solidFill>
                  <a:srgbClr val="002060"/>
                </a:solidFill>
                <a:latin typeface="Century Gothic" panose="020B0502020202020204" pitchFamily="34" charset="0"/>
              </a:rPr>
              <a:t>tocando</a:t>
            </a:r>
            <a:r>
              <a:rPr lang="en-US" sz="2000" u="sng" dirty="0">
                <a:solidFill>
                  <a:srgbClr val="002060"/>
                </a:solidFill>
                <a:latin typeface="Century Gothic" panose="020B0502020202020204" pitchFamily="34" charset="0"/>
              </a:rPr>
              <a:t> el </a:t>
            </a:r>
            <a:r>
              <a:rPr lang="en-US" sz="2000" u="sng" dirty="0" err="1">
                <a:solidFill>
                  <a:srgbClr val="002060"/>
                </a:solidFill>
                <a:latin typeface="Century Gothic" panose="020B0502020202020204" pitchFamily="34" charset="0"/>
              </a:rPr>
              <a:t>suelo</a:t>
            </a:r>
            <a:r>
              <a:rPr lang="en-US" sz="2000" u="sng" dirty="0">
                <a:solidFill>
                  <a:srgbClr val="002060"/>
                </a:solidFill>
                <a:latin typeface="Century Gothic" panose="020B0502020202020204" pitchFamily="34" charset="0"/>
              </a:rPr>
              <a:t> con una mano?)</a:t>
            </a:r>
          </a:p>
          <a:p>
            <a:pPr marL="457200" indent="-457200">
              <a:buFont typeface="+mj-lt"/>
              <a:buAutoNum type="arabicPeriod"/>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jumping to the right?   </a:t>
            </a:r>
            <a:r>
              <a:rPr lang="en-US" sz="2000" u="sng" dirty="0">
                <a:solidFill>
                  <a:srgbClr val="002060"/>
                </a:solidFill>
                <a:latin typeface="Century Gothic" panose="020B0502020202020204" pitchFamily="34" charset="0"/>
              </a:rPr>
              <a:t>(¿</a:t>
            </a:r>
            <a:r>
              <a:rPr lang="en-US" sz="2000" u="sng" dirty="0" err="1">
                <a:solidFill>
                  <a:srgbClr val="002060"/>
                </a:solidFill>
                <a:latin typeface="Century Gothic" panose="020B0502020202020204" pitchFamily="34" charset="0"/>
              </a:rPr>
              <a:t>Estás</a:t>
            </a:r>
            <a:r>
              <a:rPr lang="en-US" sz="2000" u="sng" dirty="0">
                <a:solidFill>
                  <a:srgbClr val="002060"/>
                </a:solidFill>
                <a:latin typeface="Century Gothic" panose="020B0502020202020204" pitchFamily="34" charset="0"/>
              </a:rPr>
              <a:t> </a:t>
            </a:r>
            <a:r>
              <a:rPr lang="en-US" sz="2000" u="sng" dirty="0" err="1">
                <a:solidFill>
                  <a:srgbClr val="002060"/>
                </a:solidFill>
                <a:latin typeface="Century Gothic" panose="020B0502020202020204" pitchFamily="34" charset="0"/>
              </a:rPr>
              <a:t>saltando</a:t>
            </a:r>
            <a:r>
              <a:rPr lang="en-US" sz="2000" u="sng" dirty="0">
                <a:solidFill>
                  <a:srgbClr val="002060"/>
                </a:solidFill>
                <a:latin typeface="Century Gothic" panose="020B0502020202020204" pitchFamily="34" charset="0"/>
              </a:rPr>
              <a:t> a la </a:t>
            </a:r>
            <a:r>
              <a:rPr lang="en-US" sz="2000" u="sng" dirty="0" err="1">
                <a:solidFill>
                  <a:srgbClr val="002060"/>
                </a:solidFill>
                <a:latin typeface="Century Gothic" panose="020B0502020202020204" pitchFamily="34" charset="0"/>
              </a:rPr>
              <a:t>derecha</a:t>
            </a:r>
            <a:r>
              <a:rPr lang="en-US" sz="2000" u="sng" dirty="0">
                <a:solidFill>
                  <a:srgbClr val="002060"/>
                </a:solidFill>
                <a:latin typeface="Century Gothic" panose="020B0502020202020204" pitchFamily="34" charset="0"/>
              </a:rPr>
              <a:t>?)</a:t>
            </a:r>
          </a:p>
          <a:p>
            <a:pPr marL="457200" indent="-457200">
              <a:buFont typeface="+mj-lt"/>
              <a:buAutoNum type="arabicPeriod"/>
              <a:defRPr/>
            </a:pPr>
            <a:endParaRPr lang="en-US" sz="200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enjoying the music?   </a:t>
            </a:r>
            <a:r>
              <a:rPr lang="en-US" sz="2000" u="sng" dirty="0">
                <a:solidFill>
                  <a:srgbClr val="002060"/>
                </a:solidFill>
                <a:latin typeface="Century Gothic" panose="020B0502020202020204" pitchFamily="34" charset="0"/>
              </a:rPr>
              <a:t>(¿</a:t>
            </a:r>
            <a:r>
              <a:rPr lang="en-US" sz="2000" u="sng" dirty="0" err="1">
                <a:solidFill>
                  <a:srgbClr val="002060"/>
                </a:solidFill>
                <a:latin typeface="Century Gothic" panose="020B0502020202020204" pitchFamily="34" charset="0"/>
              </a:rPr>
              <a:t>Estás</a:t>
            </a:r>
            <a:r>
              <a:rPr lang="en-US" sz="2000" u="sng" dirty="0">
                <a:solidFill>
                  <a:srgbClr val="002060"/>
                </a:solidFill>
                <a:latin typeface="Century Gothic" panose="020B0502020202020204" pitchFamily="34" charset="0"/>
              </a:rPr>
              <a:t> </a:t>
            </a:r>
            <a:r>
              <a:rPr lang="en-US" sz="2000" u="sng" dirty="0" err="1">
                <a:solidFill>
                  <a:srgbClr val="002060"/>
                </a:solidFill>
                <a:latin typeface="Century Gothic" panose="020B0502020202020204" pitchFamily="34" charset="0"/>
              </a:rPr>
              <a:t>disfrutando</a:t>
            </a:r>
            <a:r>
              <a:rPr lang="en-US" sz="2000" u="sng" dirty="0">
                <a:solidFill>
                  <a:srgbClr val="002060"/>
                </a:solidFill>
                <a:latin typeface="Century Gothic" panose="020B0502020202020204" pitchFamily="34" charset="0"/>
              </a:rPr>
              <a:t> la </a:t>
            </a:r>
            <a:r>
              <a:rPr lang="en-US" sz="2000" u="sng" dirty="0" err="1">
                <a:solidFill>
                  <a:srgbClr val="002060"/>
                </a:solidFill>
                <a:latin typeface="Century Gothic" panose="020B0502020202020204" pitchFamily="34" charset="0"/>
              </a:rPr>
              <a:t>música</a:t>
            </a:r>
            <a:r>
              <a:rPr lang="en-US" sz="2000" u="sng" dirty="0">
                <a:solidFill>
                  <a:srgbClr val="002060"/>
                </a:solidFill>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practicing the exercise? </a:t>
            </a:r>
            <a:r>
              <a:rPr lang="en-US" sz="2000" u="sng" dirty="0">
                <a:solidFill>
                  <a:srgbClr val="002060"/>
                </a:solidFill>
                <a:latin typeface="Century Gothic" panose="020B0502020202020204" pitchFamily="34" charset="0"/>
              </a:rPr>
              <a:t>(¿</a:t>
            </a:r>
            <a:r>
              <a:rPr lang="en-US" sz="2000" u="sng" dirty="0" err="1">
                <a:solidFill>
                  <a:srgbClr val="002060"/>
                </a:solidFill>
                <a:latin typeface="Century Gothic" panose="020B0502020202020204" pitchFamily="34" charset="0"/>
              </a:rPr>
              <a:t>Estáis</a:t>
            </a:r>
            <a:r>
              <a:rPr lang="en-US" sz="2000" u="sng" dirty="0">
                <a:solidFill>
                  <a:srgbClr val="002060"/>
                </a:solidFill>
                <a:latin typeface="Century Gothic" panose="020B0502020202020204" pitchFamily="34" charset="0"/>
              </a:rPr>
              <a:t> </a:t>
            </a:r>
            <a:r>
              <a:rPr lang="en-US" sz="2000" u="sng" dirty="0" err="1">
                <a:solidFill>
                  <a:srgbClr val="002060"/>
                </a:solidFill>
                <a:latin typeface="Century Gothic" panose="020B0502020202020204" pitchFamily="34" charset="0"/>
              </a:rPr>
              <a:t>practicando</a:t>
            </a:r>
            <a:r>
              <a:rPr lang="en-US" sz="2000" u="sng" dirty="0">
                <a:solidFill>
                  <a:srgbClr val="002060"/>
                </a:solidFill>
                <a:latin typeface="Century Gothic" panose="020B0502020202020204" pitchFamily="34" charset="0"/>
              </a:rPr>
              <a:t> el </a:t>
            </a:r>
            <a:r>
              <a:rPr lang="en-US" sz="2000" u="sng" dirty="0" err="1">
                <a:solidFill>
                  <a:srgbClr val="002060"/>
                </a:solidFill>
                <a:latin typeface="Century Gothic" panose="020B0502020202020204" pitchFamily="34" charset="0"/>
              </a:rPr>
              <a:t>ejercicio</a:t>
            </a:r>
            <a:r>
              <a:rPr lang="en-US" sz="2000" u="sng" dirty="0">
                <a:solidFill>
                  <a:srgbClr val="002060"/>
                </a:solidFill>
                <a:latin typeface="Century Gothic" panose="020B0502020202020204" pitchFamily="34" charset="0"/>
              </a:rPr>
              <a:t>?)</a:t>
            </a:r>
          </a:p>
          <a:p>
            <a:pPr marL="457200" indent="-457200">
              <a:buFont typeface="+mj-lt"/>
              <a:buAutoNum type="arabicPeriod"/>
              <a:defRPr/>
            </a:pPr>
            <a:endParaRPr lang="en-US" sz="200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lifting your foot?          </a:t>
            </a:r>
            <a:r>
              <a:rPr lang="en-US" sz="2000" u="sng" dirty="0">
                <a:solidFill>
                  <a:srgbClr val="002060"/>
                </a:solidFill>
                <a:latin typeface="Century Gothic" panose="020B0502020202020204" pitchFamily="34" charset="0"/>
              </a:rPr>
              <a:t>(¿</a:t>
            </a:r>
            <a:r>
              <a:rPr lang="en-US" sz="2000" u="sng" dirty="0" err="1">
                <a:solidFill>
                  <a:srgbClr val="002060"/>
                </a:solidFill>
                <a:latin typeface="Century Gothic" panose="020B0502020202020204" pitchFamily="34" charset="0"/>
              </a:rPr>
              <a:t>Estás</a:t>
            </a:r>
            <a:r>
              <a:rPr lang="en-US" sz="2000" u="sng" dirty="0">
                <a:solidFill>
                  <a:srgbClr val="002060"/>
                </a:solidFill>
                <a:latin typeface="Century Gothic" panose="020B0502020202020204" pitchFamily="34" charset="0"/>
              </a:rPr>
              <a:t> </a:t>
            </a:r>
            <a:r>
              <a:rPr lang="en-US" sz="2000" u="sng" dirty="0" err="1">
                <a:solidFill>
                  <a:srgbClr val="002060"/>
                </a:solidFill>
                <a:latin typeface="Century Gothic" panose="020B0502020202020204" pitchFamily="34" charset="0"/>
              </a:rPr>
              <a:t>levantando</a:t>
            </a:r>
            <a:r>
              <a:rPr lang="en-US" sz="2000" u="sng" dirty="0">
                <a:solidFill>
                  <a:srgbClr val="002060"/>
                </a:solidFill>
                <a:latin typeface="Century Gothic" panose="020B0502020202020204" pitchFamily="34" charset="0"/>
              </a:rPr>
              <a:t> el pie?)</a:t>
            </a:r>
          </a:p>
          <a:p>
            <a:pPr marL="457200" indent="-457200">
              <a:buFont typeface="+mj-lt"/>
              <a:buAutoNum type="arabicPeriod"/>
              <a:defRPr/>
            </a:pPr>
            <a:endParaRPr lang="en-US" sz="2000" dirty="0">
              <a:solidFill>
                <a:srgbClr val="002060"/>
              </a:solidFill>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57" name="Picture 56" descr="Shape, circle&#10;&#10;Description automatically generated">
            <a:extLst>
              <a:ext uri="{FF2B5EF4-FFF2-40B4-BE49-F238E27FC236}">
                <a16:creationId xmlns:a16="http://schemas.microsoft.com/office/drawing/2014/main" id="{147ED8DE-5F2D-9142-B232-09CF211584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91445" y="1882306"/>
            <a:ext cx="549067" cy="549067"/>
          </a:xfrm>
          <a:prstGeom prst="rect">
            <a:avLst/>
          </a:prstGeom>
        </p:spPr>
      </p:pic>
      <p:pic>
        <p:nvPicPr>
          <p:cNvPr id="58" name="Picture 57" descr="Shape, circle&#10;&#10;Description automatically generated">
            <a:extLst>
              <a:ext uri="{FF2B5EF4-FFF2-40B4-BE49-F238E27FC236}">
                <a16:creationId xmlns:a16="http://schemas.microsoft.com/office/drawing/2014/main" id="{05B5141D-E5A9-DE48-AEE8-B7332D3019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9089" y="4839967"/>
            <a:ext cx="549067" cy="549067"/>
          </a:xfrm>
          <a:prstGeom prst="rect">
            <a:avLst/>
          </a:prstGeom>
        </p:spPr>
      </p:pic>
      <p:pic>
        <p:nvPicPr>
          <p:cNvPr id="59" name="Picture 58">
            <a:extLst>
              <a:ext uri="{FF2B5EF4-FFF2-40B4-BE49-F238E27FC236}">
                <a16:creationId xmlns:a16="http://schemas.microsoft.com/office/drawing/2014/main" id="{7D8C0FC8-5C05-B443-951B-291A624DE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8183" y="2876284"/>
            <a:ext cx="552716" cy="552716"/>
          </a:xfrm>
          <a:prstGeom prst="rect">
            <a:avLst/>
          </a:prstGeom>
        </p:spPr>
      </p:pic>
      <p:pic>
        <p:nvPicPr>
          <p:cNvPr id="60" name="Picture 59">
            <a:extLst>
              <a:ext uri="{FF2B5EF4-FFF2-40B4-BE49-F238E27FC236}">
                <a16:creationId xmlns:a16="http://schemas.microsoft.com/office/drawing/2014/main" id="{3440DD28-EC4C-8443-941A-C3B1E6139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9219" y="3762130"/>
            <a:ext cx="552716" cy="552716"/>
          </a:xfrm>
          <a:prstGeom prst="rect">
            <a:avLst/>
          </a:prstGeom>
        </p:spPr>
      </p:pic>
      <p:pic>
        <p:nvPicPr>
          <p:cNvPr id="61" name="Picture 60">
            <a:extLst>
              <a:ext uri="{FF2B5EF4-FFF2-40B4-BE49-F238E27FC236}">
                <a16:creationId xmlns:a16="http://schemas.microsoft.com/office/drawing/2014/main" id="{DEEC5C51-72AA-CB4F-9607-DE42E7125A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81" y="763005"/>
            <a:ext cx="552716" cy="552716"/>
          </a:xfrm>
          <a:prstGeom prst="rect">
            <a:avLst/>
          </a:prstGeom>
        </p:spPr>
      </p:pic>
      <p:pic>
        <p:nvPicPr>
          <p:cNvPr id="62" name="Picture 61">
            <a:extLst>
              <a:ext uri="{FF2B5EF4-FFF2-40B4-BE49-F238E27FC236}">
                <a16:creationId xmlns:a16="http://schemas.microsoft.com/office/drawing/2014/main" id="{3C10B833-9E15-E74E-B017-89EB4985B8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6324" y="1874969"/>
            <a:ext cx="495591" cy="495591"/>
          </a:xfrm>
          <a:prstGeom prst="rect">
            <a:avLst/>
          </a:prstGeom>
        </p:spPr>
      </p:pic>
      <p:pic>
        <p:nvPicPr>
          <p:cNvPr id="63" name="Picture 62">
            <a:extLst>
              <a:ext uri="{FF2B5EF4-FFF2-40B4-BE49-F238E27FC236}">
                <a16:creationId xmlns:a16="http://schemas.microsoft.com/office/drawing/2014/main" id="{B9767189-8F94-A043-8967-84CEDC86A5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5081">
            <a:off x="11558391" y="4854332"/>
            <a:ext cx="495591" cy="495591"/>
          </a:xfrm>
          <a:prstGeom prst="rect">
            <a:avLst/>
          </a:prstGeom>
        </p:spPr>
      </p:pic>
      <p:pic>
        <p:nvPicPr>
          <p:cNvPr id="64" name="Picture 63">
            <a:extLst>
              <a:ext uri="{FF2B5EF4-FFF2-40B4-BE49-F238E27FC236}">
                <a16:creationId xmlns:a16="http://schemas.microsoft.com/office/drawing/2014/main" id="{7552EB47-EBF2-614B-8E17-64DFC76CC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81" y="5713813"/>
            <a:ext cx="552716" cy="552716"/>
          </a:xfrm>
          <a:prstGeom prst="rect">
            <a:avLst/>
          </a:prstGeom>
        </p:spPr>
      </p:pic>
      <p:sp>
        <p:nvSpPr>
          <p:cNvPr id="65" name="TextBox 64">
            <a:extLst>
              <a:ext uri="{FF2B5EF4-FFF2-40B4-BE49-F238E27FC236}">
                <a16:creationId xmlns:a16="http://schemas.microsoft.com/office/drawing/2014/main" id="{9FA7B8A7-758A-D542-89A5-A3141D2AC00D}"/>
              </a:ext>
            </a:extLst>
          </p:cNvPr>
          <p:cNvSpPr txBox="1"/>
          <p:nvPr/>
        </p:nvSpPr>
        <p:spPr>
          <a:xfrm>
            <a:off x="2289991" y="138560"/>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p>
        </p:txBody>
      </p:sp>
    </p:spTree>
    <p:extLst>
      <p:ext uri="{BB962C8B-B14F-4D97-AF65-F5344CB8AC3E}">
        <p14:creationId xmlns:p14="http://schemas.microsoft.com/office/powerpoint/2010/main" val="2001893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6417732" y="607207"/>
            <a:ext cx="19981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533420" y="390662"/>
            <a:ext cx="2521671" cy="463920"/>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nvGraphicFramePr>
        <p:xfrm>
          <a:off x="118533" y="1192136"/>
          <a:ext cx="5832168" cy="4978400"/>
        </p:xfrm>
        <a:graphic>
          <a:graphicData uri="http://schemas.openxmlformats.org/drawingml/2006/table">
            <a:tbl>
              <a:tblPr firstRow="1" bandRow="1">
                <a:tableStyleId>{5DA37D80-6434-44D0-A028-1B22A696006F}</a:tableStyleId>
              </a:tblPr>
              <a:tblGrid>
                <a:gridCol w="302216">
                  <a:extLst>
                    <a:ext uri="{9D8B030D-6E8A-4147-A177-3AD203B41FA5}">
                      <a16:colId xmlns:a16="http://schemas.microsoft.com/office/drawing/2014/main" val="20000"/>
                    </a:ext>
                  </a:extLst>
                </a:gridCol>
                <a:gridCol w="2586856">
                  <a:extLst>
                    <a:ext uri="{9D8B030D-6E8A-4147-A177-3AD203B41FA5}">
                      <a16:colId xmlns:a16="http://schemas.microsoft.com/office/drawing/2014/main" val="20001"/>
                    </a:ext>
                  </a:extLst>
                </a:gridCol>
                <a:gridCol w="2943096">
                  <a:extLst>
                    <a:ext uri="{9D8B030D-6E8A-4147-A177-3AD203B41FA5}">
                      <a16:colId xmlns:a16="http://schemas.microsoft.com/office/drawing/2014/main" val="20002"/>
                    </a:ext>
                  </a:extLst>
                </a:gridCol>
              </a:tblGrid>
              <a:tr h="711200">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r>
                        <a:rPr lang="en-GB" sz="2000" b="0" i="0" dirty="0">
                          <a:solidFill>
                            <a:srgbClr val="002060"/>
                          </a:solidFill>
                          <a:latin typeface="Century Gothic" panose="020B0502020202020204" pitchFamily="34" charset="0"/>
                        </a:rPr>
                        <a:t>Lucía </a:t>
                      </a:r>
                    </a:p>
                    <a:p>
                      <a:pPr algn="ctr"/>
                      <a:r>
                        <a:rPr lang="en-GB" sz="2000" b="0" i="0" dirty="0">
                          <a:solidFill>
                            <a:srgbClr val="002060"/>
                          </a:solidFill>
                          <a:latin typeface="Century Gothic" panose="020B0502020202020204" pitchFamily="34" charset="0"/>
                        </a:rPr>
                        <a:t>(one</a:t>
                      </a:r>
                      <a:r>
                        <a:rPr lang="en-GB" sz="2000" b="0" baseline="0" dirty="0">
                          <a:solidFill>
                            <a:srgbClr val="002060"/>
                          </a:solidFill>
                        </a:rPr>
                        <a:t> ‘you’)</a:t>
                      </a:r>
                      <a:endParaRPr lang="en-GB" sz="2000" dirty="0">
                        <a:solidFill>
                          <a:srgbClr val="002060"/>
                        </a:solidFill>
                      </a:endParaRPr>
                    </a:p>
                  </a:txBody>
                  <a:tcPr anchor="ctr"/>
                </a:tc>
                <a:tc>
                  <a:txBody>
                    <a:bodyPr/>
                    <a:lstStyle/>
                    <a:p>
                      <a:pPr algn="ctr"/>
                      <a:r>
                        <a:rPr lang="en-GB" sz="2000" b="0" i="0" dirty="0">
                          <a:solidFill>
                            <a:srgbClr val="002060"/>
                          </a:solidFill>
                          <a:latin typeface="Century Gothic" panose="020B0502020202020204" pitchFamily="34" charset="0"/>
                        </a:rPr>
                        <a:t>Daniel</a:t>
                      </a:r>
                      <a:r>
                        <a:rPr lang="en-GB" sz="2000" b="0" i="0" baseline="0" dirty="0">
                          <a:solidFill>
                            <a:srgbClr val="002060"/>
                          </a:solidFill>
                          <a:latin typeface="Century Gothic" panose="020B0502020202020204" pitchFamily="34" charset="0"/>
                        </a:rPr>
                        <a:t> y Ana</a:t>
                      </a:r>
                    </a:p>
                    <a:p>
                      <a:pPr algn="ctr"/>
                      <a:r>
                        <a:rPr lang="en-GB" sz="2000" b="0" baseline="0" dirty="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400" b="0" i="0" dirty="0">
                          <a:solidFill>
                            <a:srgbClr val="002060"/>
                          </a:solidFill>
                          <a:latin typeface="Century Gothic" panose="020B0502020202020204" pitchFamily="34" charset="0"/>
                        </a:rPr>
                        <a:t>1</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711200">
                <a:tc>
                  <a:txBody>
                    <a:bodyPr/>
                    <a:lstStyle/>
                    <a:p>
                      <a:pPr algn="ctr"/>
                      <a:r>
                        <a:rPr lang="en-US" sz="2400" b="0" i="0" dirty="0">
                          <a:solidFill>
                            <a:srgbClr val="002060"/>
                          </a:solidFill>
                          <a:latin typeface="Century Gothic" panose="020B0502020202020204" pitchFamily="34" charset="0"/>
                        </a:rPr>
                        <a:t>2</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711200">
                <a:tc>
                  <a:txBody>
                    <a:bodyPr/>
                    <a:lstStyle/>
                    <a:p>
                      <a:pPr algn="ctr"/>
                      <a:r>
                        <a:rPr lang="en-US" sz="2400" b="0" i="0" dirty="0">
                          <a:solidFill>
                            <a:srgbClr val="002060"/>
                          </a:solidFill>
                          <a:latin typeface="Century Gothic" panose="020B0502020202020204" pitchFamily="34" charset="0"/>
                        </a:rPr>
                        <a:t>3</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711200">
                <a:tc>
                  <a:txBody>
                    <a:bodyPr/>
                    <a:lstStyle/>
                    <a:p>
                      <a:pPr algn="ctr"/>
                      <a:r>
                        <a:rPr lang="en-US" sz="2400" b="0" i="0" dirty="0">
                          <a:solidFill>
                            <a:srgbClr val="002060"/>
                          </a:solidFill>
                          <a:latin typeface="Century Gothic" panose="020B0502020202020204" pitchFamily="34" charset="0"/>
                        </a:rPr>
                        <a:t>4</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711200">
                <a:tc>
                  <a:txBody>
                    <a:bodyPr/>
                    <a:lstStyle/>
                    <a:p>
                      <a:pPr algn="ctr"/>
                      <a:r>
                        <a:rPr lang="en-US" sz="2400" b="0" i="0" dirty="0">
                          <a:solidFill>
                            <a:srgbClr val="002060"/>
                          </a:solidFill>
                          <a:latin typeface="Century Gothic" panose="020B0502020202020204" pitchFamily="34" charset="0"/>
                        </a:rPr>
                        <a:t>5</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5"/>
                  </a:ext>
                </a:extLst>
              </a:tr>
              <a:tr h="711200">
                <a:tc>
                  <a:txBody>
                    <a:bodyPr/>
                    <a:lstStyle/>
                    <a:p>
                      <a:pPr algn="ctr"/>
                      <a:r>
                        <a:rPr lang="en-US" sz="2400" b="0" i="0" dirty="0">
                          <a:solidFill>
                            <a:srgbClr val="002060"/>
                          </a:solidFill>
                          <a:latin typeface="Century Gothic" panose="020B0502020202020204" pitchFamily="34" charset="0"/>
                        </a:rPr>
                        <a:t>6</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6"/>
                  </a:ext>
                </a:extLst>
              </a:tr>
            </a:tbl>
          </a:graphicData>
        </a:graphic>
      </p:graphicFrame>
      <p:sp>
        <p:nvSpPr>
          <p:cNvPr id="12" name="TextBox 11"/>
          <p:cNvSpPr txBox="1"/>
          <p:nvPr/>
        </p:nvSpPr>
        <p:spPr>
          <a:xfrm>
            <a:off x="237067" y="611457"/>
            <a:ext cx="32703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p>
        </p:txBody>
      </p:sp>
      <p:sp>
        <p:nvSpPr>
          <p:cNvPr id="5" name="TextBox 4"/>
          <p:cNvSpPr txBox="1"/>
          <p:nvPr/>
        </p:nvSpPr>
        <p:spPr>
          <a:xfrm>
            <a:off x="118533" y="0"/>
            <a:ext cx="43518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Respuestas</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6" name="TextBox 15"/>
          <p:cNvSpPr txBox="1"/>
          <p:nvPr/>
        </p:nvSpPr>
        <p:spPr>
          <a:xfrm>
            <a:off x="365347" y="1943805"/>
            <a:ext cx="2807521" cy="707886"/>
          </a:xfrm>
          <a:prstGeom prst="rect">
            <a:avLst/>
          </a:prstGeom>
          <a:noFill/>
        </p:spPr>
        <p:txBody>
          <a:bodyPr wrap="square" rtlCol="0">
            <a:spAutoFit/>
          </a:bodyPr>
          <a:lstStyle/>
          <a:p>
            <a:pPr lvl="0">
              <a:defRPr/>
            </a:pPr>
            <a:r>
              <a:rPr lang="en-US" sz="2000" dirty="0">
                <a:solidFill>
                  <a:srgbClr val="002060"/>
                </a:solidFill>
                <a:latin typeface="Century Gothic" panose="020B0502020202020204" pitchFamily="34" charset="0"/>
              </a:rPr>
              <a:t>No, </a:t>
            </a:r>
            <a:r>
              <a:rPr lang="en-US" sz="2000" dirty="0" err="1">
                <a:solidFill>
                  <a:srgbClr val="002060"/>
                </a:solidFill>
                <a:latin typeface="Century Gothic" panose="020B0502020202020204" pitchFamily="34" charset="0"/>
              </a:rPr>
              <a:t>estoy</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levantando</a:t>
            </a:r>
            <a:r>
              <a:rPr lang="en-US" sz="2000" dirty="0">
                <a:solidFill>
                  <a:srgbClr val="002060"/>
                </a:solidFill>
                <a:latin typeface="Century Gothic" panose="020B0502020202020204" pitchFamily="34" charset="0"/>
              </a:rPr>
              <a:t> el </a:t>
            </a:r>
            <a:r>
              <a:rPr lang="en-US" sz="2000" dirty="0" err="1">
                <a:solidFill>
                  <a:srgbClr val="002060"/>
                </a:solidFill>
                <a:latin typeface="Century Gothic" panose="020B0502020202020204" pitchFamily="34" charset="0"/>
              </a:rPr>
              <a:t>brazo</a:t>
            </a:r>
            <a:r>
              <a:rPr lang="en-US" sz="2000" dirty="0">
                <a:solidFill>
                  <a:srgbClr val="002060"/>
                </a:solidFill>
                <a:latin typeface="Century Gothic" panose="020B0502020202020204" pitchFamily="34" charset="0"/>
              </a:rPr>
              <a:t>.</a:t>
            </a:r>
          </a:p>
        </p:txBody>
      </p:sp>
      <p:sp>
        <p:nvSpPr>
          <p:cNvPr id="17" name="TextBox 16"/>
          <p:cNvSpPr txBox="1"/>
          <p:nvPr/>
        </p:nvSpPr>
        <p:spPr>
          <a:xfrm>
            <a:off x="3034617" y="2728205"/>
            <a:ext cx="2387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pero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es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difícil</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8" name="TextBox 17"/>
          <p:cNvSpPr txBox="1"/>
          <p:nvPr/>
        </p:nvSpPr>
        <p:spPr>
          <a:xfrm>
            <a:off x="473708" y="3360454"/>
            <a:ext cx="22690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no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estoy</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forma.</a:t>
            </a:r>
          </a:p>
        </p:txBody>
      </p:sp>
      <p:sp>
        <p:nvSpPr>
          <p:cNvPr id="19" name="TextBox 18"/>
          <p:cNvSpPr txBox="1"/>
          <p:nvPr/>
        </p:nvSpPr>
        <p:spPr>
          <a:xfrm>
            <a:off x="473708" y="4211058"/>
            <a:ext cx="2387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lang="en-US" sz="2000">
                <a:solidFill>
                  <a:srgbClr val="002060"/>
                </a:solidFill>
                <a:latin typeface="Century Gothic"/>
              </a:rPr>
              <a:t>, ¡mira!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p:cNvSpPr txBox="1"/>
          <p:nvPr/>
        </p:nvSpPr>
        <p:spPr>
          <a:xfrm>
            <a:off x="2983994" y="4816625"/>
            <a:ext cx="2743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no hay luz.</a:t>
            </a:r>
          </a:p>
        </p:txBody>
      </p:sp>
      <p:sp>
        <p:nvSpPr>
          <p:cNvPr id="21" name="TextBox 20"/>
          <p:cNvSpPr txBox="1"/>
          <p:nvPr/>
        </p:nvSpPr>
        <p:spPr>
          <a:xfrm>
            <a:off x="473708" y="5493304"/>
            <a:ext cx="25908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Daniel me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molesta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graphicFrame>
        <p:nvGraphicFramePr>
          <p:cNvPr id="23" name="Table 22">
            <a:extLst>
              <a:ext uri="{FF2B5EF4-FFF2-40B4-BE49-F238E27FC236}">
                <a16:creationId xmlns:a16="http://schemas.microsoft.com/office/drawing/2014/main" id="{7AB4C8B6-81AE-D248-92EF-A915E477FF63}"/>
              </a:ext>
            </a:extLst>
          </p:cNvPr>
          <p:cNvGraphicFramePr>
            <a:graphicFrameLocks noGrp="1"/>
          </p:cNvGraphicFramePr>
          <p:nvPr/>
        </p:nvGraphicFramePr>
        <p:xfrm>
          <a:off x="6077625" y="1159150"/>
          <a:ext cx="5995842" cy="4978400"/>
        </p:xfrm>
        <a:graphic>
          <a:graphicData uri="http://schemas.openxmlformats.org/drawingml/2006/table">
            <a:tbl>
              <a:tblPr firstRow="1" bandRow="1">
                <a:tableStyleId>{5DA37D80-6434-44D0-A028-1B22A696006F}</a:tableStyleId>
              </a:tblPr>
              <a:tblGrid>
                <a:gridCol w="322724">
                  <a:extLst>
                    <a:ext uri="{9D8B030D-6E8A-4147-A177-3AD203B41FA5}">
                      <a16:colId xmlns:a16="http://schemas.microsoft.com/office/drawing/2014/main" val="20000"/>
                    </a:ext>
                  </a:extLst>
                </a:gridCol>
                <a:gridCol w="2343984">
                  <a:extLst>
                    <a:ext uri="{9D8B030D-6E8A-4147-A177-3AD203B41FA5}">
                      <a16:colId xmlns:a16="http://schemas.microsoft.com/office/drawing/2014/main" val="20001"/>
                    </a:ext>
                  </a:extLst>
                </a:gridCol>
                <a:gridCol w="3329134">
                  <a:extLst>
                    <a:ext uri="{9D8B030D-6E8A-4147-A177-3AD203B41FA5}">
                      <a16:colId xmlns:a16="http://schemas.microsoft.com/office/drawing/2014/main" val="20002"/>
                    </a:ext>
                  </a:extLst>
                </a:gridCol>
              </a:tblGrid>
              <a:tr h="711200">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r>
                        <a:rPr lang="en-GB" sz="2000" b="0" i="0" dirty="0">
                          <a:solidFill>
                            <a:srgbClr val="002060"/>
                          </a:solidFill>
                          <a:latin typeface="Century Gothic" panose="020B0502020202020204" pitchFamily="34" charset="0"/>
                        </a:rPr>
                        <a:t>Lucía </a:t>
                      </a:r>
                    </a:p>
                    <a:p>
                      <a:pPr algn="ctr"/>
                      <a:r>
                        <a:rPr lang="en-GB" sz="2000" b="0" i="0" dirty="0">
                          <a:solidFill>
                            <a:srgbClr val="002060"/>
                          </a:solidFill>
                          <a:latin typeface="Century Gothic" panose="020B0502020202020204" pitchFamily="34" charset="0"/>
                        </a:rPr>
                        <a:t>(one</a:t>
                      </a:r>
                      <a:r>
                        <a:rPr lang="en-GB" sz="2000" b="0" baseline="0" dirty="0">
                          <a:solidFill>
                            <a:srgbClr val="002060"/>
                          </a:solidFill>
                        </a:rPr>
                        <a:t> ‘you’)</a:t>
                      </a:r>
                      <a:endParaRPr lang="en-GB" sz="2000" dirty="0">
                        <a:solidFill>
                          <a:srgbClr val="002060"/>
                        </a:solidFill>
                      </a:endParaRPr>
                    </a:p>
                  </a:txBody>
                  <a:tcPr anchor="ctr"/>
                </a:tc>
                <a:tc>
                  <a:txBody>
                    <a:bodyPr/>
                    <a:lstStyle/>
                    <a:p>
                      <a:pPr algn="ctr"/>
                      <a:r>
                        <a:rPr lang="en-GB" sz="2000" b="0" i="0" dirty="0">
                          <a:solidFill>
                            <a:srgbClr val="002060"/>
                          </a:solidFill>
                          <a:latin typeface="Century Gothic" panose="020B0502020202020204" pitchFamily="34" charset="0"/>
                        </a:rPr>
                        <a:t>Daniel</a:t>
                      </a:r>
                      <a:r>
                        <a:rPr lang="en-GB" sz="2000" b="0" i="0" baseline="0" dirty="0">
                          <a:solidFill>
                            <a:srgbClr val="002060"/>
                          </a:solidFill>
                          <a:latin typeface="Century Gothic" panose="020B0502020202020204" pitchFamily="34" charset="0"/>
                        </a:rPr>
                        <a:t> y Ana</a:t>
                      </a:r>
                    </a:p>
                    <a:p>
                      <a:pPr algn="ctr"/>
                      <a:r>
                        <a:rPr lang="en-GB" sz="2000" b="0" baseline="0" dirty="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400" b="0" i="0" dirty="0">
                          <a:solidFill>
                            <a:srgbClr val="002060"/>
                          </a:solidFill>
                          <a:latin typeface="Century Gothic" panose="020B0502020202020204" pitchFamily="34" charset="0"/>
                        </a:rPr>
                        <a:t>1</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711200">
                <a:tc>
                  <a:txBody>
                    <a:bodyPr/>
                    <a:lstStyle/>
                    <a:p>
                      <a:pPr algn="ctr"/>
                      <a:r>
                        <a:rPr lang="en-US" sz="2400" b="0" i="0" dirty="0">
                          <a:solidFill>
                            <a:srgbClr val="002060"/>
                          </a:solidFill>
                          <a:latin typeface="Century Gothic" panose="020B0502020202020204" pitchFamily="34" charset="0"/>
                        </a:rPr>
                        <a:t>2</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711200">
                <a:tc>
                  <a:txBody>
                    <a:bodyPr/>
                    <a:lstStyle/>
                    <a:p>
                      <a:pPr algn="ctr"/>
                      <a:r>
                        <a:rPr lang="en-US" sz="2400" b="0" i="0" dirty="0">
                          <a:solidFill>
                            <a:srgbClr val="002060"/>
                          </a:solidFill>
                          <a:latin typeface="Century Gothic" panose="020B0502020202020204" pitchFamily="34" charset="0"/>
                        </a:rPr>
                        <a:t>3</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711200">
                <a:tc>
                  <a:txBody>
                    <a:bodyPr/>
                    <a:lstStyle/>
                    <a:p>
                      <a:pPr algn="ctr"/>
                      <a:r>
                        <a:rPr lang="en-US" sz="2400" b="0" i="0" dirty="0">
                          <a:solidFill>
                            <a:srgbClr val="002060"/>
                          </a:solidFill>
                          <a:latin typeface="Century Gothic" panose="020B0502020202020204" pitchFamily="34" charset="0"/>
                        </a:rPr>
                        <a:t>4</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711200">
                <a:tc>
                  <a:txBody>
                    <a:bodyPr/>
                    <a:lstStyle/>
                    <a:p>
                      <a:pPr algn="ctr"/>
                      <a:r>
                        <a:rPr lang="en-US" sz="2400" b="0" i="0" dirty="0">
                          <a:solidFill>
                            <a:srgbClr val="002060"/>
                          </a:solidFill>
                          <a:latin typeface="Century Gothic" panose="020B0502020202020204" pitchFamily="34" charset="0"/>
                        </a:rPr>
                        <a:t>5</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5"/>
                  </a:ext>
                </a:extLst>
              </a:tr>
              <a:tr h="711200">
                <a:tc>
                  <a:txBody>
                    <a:bodyPr/>
                    <a:lstStyle/>
                    <a:p>
                      <a:pPr algn="ctr"/>
                      <a:r>
                        <a:rPr lang="en-US" sz="2400" b="0" i="0" dirty="0">
                          <a:solidFill>
                            <a:srgbClr val="002060"/>
                          </a:solidFill>
                          <a:latin typeface="Century Gothic" panose="020B0502020202020204" pitchFamily="34" charset="0"/>
                        </a:rPr>
                        <a:t>6</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6"/>
                  </a:ext>
                </a:extLst>
              </a:tr>
            </a:tbl>
          </a:graphicData>
        </a:graphic>
      </p:graphicFrame>
      <p:sp>
        <p:nvSpPr>
          <p:cNvPr id="24" name="TextBox 23">
            <a:extLst>
              <a:ext uri="{FF2B5EF4-FFF2-40B4-BE49-F238E27FC236}">
                <a16:creationId xmlns:a16="http://schemas.microsoft.com/office/drawing/2014/main" id="{BF4A423C-63BA-9C4D-A5FD-C1053F4EF336}"/>
              </a:ext>
            </a:extLst>
          </p:cNvPr>
          <p:cNvSpPr txBox="1"/>
          <p:nvPr/>
        </p:nvSpPr>
        <p:spPr>
          <a:xfrm>
            <a:off x="8972619" y="1885452"/>
            <a:ext cx="2879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Sí,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practicamos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este</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ejercicio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casa.</a:t>
            </a:r>
          </a:p>
        </p:txBody>
      </p:sp>
      <p:sp>
        <p:nvSpPr>
          <p:cNvPr id="25" name="TextBox 24">
            <a:extLst>
              <a:ext uri="{FF2B5EF4-FFF2-40B4-BE49-F238E27FC236}">
                <a16:creationId xmlns:a16="http://schemas.microsoft.com/office/drawing/2014/main" id="{DFF65F43-6380-2643-8EE1-CE0FDEB3190F}"/>
              </a:ext>
            </a:extLst>
          </p:cNvPr>
          <p:cNvSpPr txBox="1"/>
          <p:nvPr/>
        </p:nvSpPr>
        <p:spPr>
          <a:xfrm>
            <a:off x="6424227" y="2593338"/>
            <a:ext cx="24214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no </a:t>
            </a:r>
            <a:r>
              <a:rPr lang="en-US" sz="2000" dirty="0" err="1">
                <a:solidFill>
                  <a:srgbClr val="002060"/>
                </a:solidFill>
                <a:latin typeface="Century Gothic"/>
              </a:rPr>
              <a:t>puedo</a:t>
            </a:r>
            <a:r>
              <a:rPr lang="en-US" sz="2000" dirty="0">
                <a:solidFill>
                  <a:srgbClr val="002060"/>
                </a:solidFill>
                <a:latin typeface="Century Gothic"/>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43968602-8B96-674E-8A96-E1A3B8E4C40C}"/>
              </a:ext>
            </a:extLst>
          </p:cNvPr>
          <p:cNvSpPr txBox="1"/>
          <p:nvPr/>
        </p:nvSpPr>
        <p:spPr>
          <a:xfrm>
            <a:off x="8753685" y="3267323"/>
            <a:ext cx="23198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lang="en-US" sz="2000" dirty="0">
                <a:solidFill>
                  <a:srgbClr val="002060"/>
                </a:solidFill>
                <a:latin typeface="Century Gothic"/>
              </a:rPr>
              <a:t>, es </a:t>
            </a:r>
            <a:r>
              <a:rPr lang="en-US" sz="2000" dirty="0" err="1">
                <a:solidFill>
                  <a:srgbClr val="002060"/>
                </a:solidFill>
                <a:latin typeface="Century Gothic"/>
              </a:rPr>
              <a:t>divertido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7" name="TextBox 26">
            <a:extLst>
              <a:ext uri="{FF2B5EF4-FFF2-40B4-BE49-F238E27FC236}">
                <a16:creationId xmlns:a16="http://schemas.microsoft.com/office/drawing/2014/main" id="{405650F8-5099-8E47-B392-C3CF77AA5A82}"/>
              </a:ext>
            </a:extLst>
          </p:cNvPr>
          <p:cNvSpPr txBox="1"/>
          <p:nvPr/>
        </p:nvSpPr>
        <p:spPr>
          <a:xfrm>
            <a:off x="6424227" y="4002117"/>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me encanta la </a:t>
            </a:r>
            <a:r>
              <a:rPr kumimoji="0" lang="en-US" sz="2000" b="0" i="0" u="none" strike="noStrike" kern="1200" cap="none" spc="0" normalizeH="0" baseline="0" noProof="0" err="1">
                <a:ln>
                  <a:noFill/>
                </a:ln>
                <a:solidFill>
                  <a:srgbClr val="002060"/>
                </a:solidFill>
                <a:effectLst/>
                <a:uLnTx/>
                <a:uFillTx/>
                <a:latin typeface="Century Gothic"/>
                <a:ea typeface="+mn-ea"/>
                <a:cs typeface="+mn-cs"/>
              </a:rPr>
              <a:t>música</a:t>
            </a:r>
            <a:r>
              <a:rPr kumimoji="0" lang="en-US" sz="2000" b="0" i="0" u="none" strike="noStrike" kern="1200" cap="none" spc="0" normalizeH="0" baseline="0" noProof="0">
                <a:ln>
                  <a:noFill/>
                </a:ln>
                <a:solidFill>
                  <a:srgbClr val="002060"/>
                </a:solidFill>
                <a:effectLst/>
                <a:uLnTx/>
                <a:uFillTx/>
                <a:latin typeface="Century Gothic"/>
                <a:ea typeface="+mn-ea"/>
                <a:cs typeface="+mn-cs"/>
              </a:rPr>
              <a:t> </a:t>
            </a:r>
            <a:r>
              <a:rPr lang="en-US" sz="2000">
                <a:solidFill>
                  <a:srgbClr val="002060"/>
                </a:solidFill>
                <a:latin typeface="Century Gothic"/>
              </a:rPr>
              <a:t>aquí</a:t>
            </a:r>
            <a:r>
              <a:rPr kumimoji="0" lang="en-US" sz="2000" b="0" i="0" u="none" strike="noStrike" kern="1200" cap="none" spc="0" normalizeH="0" baseline="0" noProof="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91FBC2A2-3319-4547-86E3-0C1CE490330E}"/>
              </a:ext>
            </a:extLst>
          </p:cNvPr>
          <p:cNvSpPr txBox="1"/>
          <p:nvPr/>
        </p:nvSpPr>
        <p:spPr>
          <a:xfrm>
            <a:off x="8753685" y="4737662"/>
            <a:ext cx="22013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pero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es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difícil</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9" name="TextBox 28">
            <a:extLst>
              <a:ext uri="{FF2B5EF4-FFF2-40B4-BE49-F238E27FC236}">
                <a16:creationId xmlns:a16="http://schemas.microsoft.com/office/drawing/2014/main" id="{E7ADE330-FD99-F943-9624-340543EA6AC3}"/>
              </a:ext>
            </a:extLst>
          </p:cNvPr>
          <p:cNvSpPr txBox="1"/>
          <p:nvPr/>
        </p:nvSpPr>
        <p:spPr>
          <a:xfrm>
            <a:off x="8786156" y="5500652"/>
            <a:ext cx="21674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000" b="0" i="0" u="none" strike="noStrike" kern="1200" cap="none" spc="0" normalizeH="0" noProof="0" dirty="0">
                <a:ln>
                  <a:noFill/>
                </a:ln>
                <a:solidFill>
                  <a:srgbClr val="002060"/>
                </a:solidFill>
                <a:effectLst/>
                <a:uLnTx/>
                <a:uFillTx/>
                <a:latin typeface="Century Gothic"/>
                <a:ea typeface="+mn-ea"/>
                <a:cs typeface="+mn-cs"/>
              </a:rPr>
              <a:t> ¿es </a:t>
            </a:r>
            <a:r>
              <a:rPr kumimoji="0" lang="en-US" sz="2000" b="0" i="0" u="none" strike="noStrike" kern="1200" cap="none" spc="0" normalizeH="0" noProof="0" dirty="0" err="1">
                <a:ln>
                  <a:noFill/>
                </a:ln>
                <a:solidFill>
                  <a:srgbClr val="002060"/>
                </a:solidFill>
                <a:effectLst/>
                <a:uLnTx/>
                <a:uFillTx/>
                <a:latin typeface="Century Gothic"/>
                <a:ea typeface="+mn-ea"/>
                <a:cs typeface="+mn-cs"/>
              </a:rPr>
              <a:t>así</a:t>
            </a:r>
            <a:r>
              <a:rPr lang="en-US" sz="2000" noProof="0" dirty="0">
                <a:solidFill>
                  <a:srgbClr val="002060"/>
                </a:solidFill>
                <a:latin typeface="Century Gothic"/>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228396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4" grpId="0"/>
      <p:bldP spid="25" grpId="0"/>
      <p:bldP spid="26" grpId="0"/>
      <p:bldP spid="27"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F20F7D-C069-4D23-963F-7AB41B83EBA0}"/>
              </a:ext>
            </a:extLst>
          </p:cNvPr>
          <p:cNvSpPr txBox="1"/>
          <p:nvPr/>
        </p:nvSpPr>
        <p:spPr>
          <a:xfrm>
            <a:off x="317812" y="2986066"/>
            <a:ext cx="44413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54A86AAA-9F3C-42F2-93E9-E89776DE09BD}"/>
              </a:ext>
            </a:extLst>
          </p:cNvPr>
          <p:cNvSpPr/>
          <p:nvPr/>
        </p:nvSpPr>
        <p:spPr>
          <a:xfrm>
            <a:off x="390224" y="3564717"/>
            <a:ext cx="6120150" cy="60547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6DF8421-63ED-4C07-B0CD-F8D62DB46FC1}"/>
              </a:ext>
            </a:extLst>
          </p:cNvPr>
          <p:cNvSpPr txBox="1"/>
          <p:nvPr/>
        </p:nvSpPr>
        <p:spPr>
          <a:xfrm>
            <a:off x="6511145" y="3017172"/>
            <a:ext cx="58782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mira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 name="Rectangle 9">
            <a:extLst>
              <a:ext uri="{FF2B5EF4-FFF2-40B4-BE49-F238E27FC236}">
                <a16:creationId xmlns:a16="http://schemas.microsoft.com/office/drawing/2014/main" id="{83025A3C-E343-4256-A0A3-021D67A2B811}"/>
              </a:ext>
            </a:extLst>
          </p:cNvPr>
          <p:cNvSpPr/>
          <p:nvPr/>
        </p:nvSpPr>
        <p:spPr>
          <a:xfrm>
            <a:off x="381813" y="3644441"/>
            <a:ext cx="616404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Do you buy healthy food for your (</a:t>
            </a:r>
            <a:r>
              <a:rPr kumimoji="0" lang="en-GB" sz="2200" b="0" i="0" u="none" strike="sngStrike" kern="1200" cap="none" spc="0" normalizeH="0" baseline="0" noProof="0">
                <a:ln>
                  <a:noFill/>
                </a:ln>
                <a:solidFill>
                  <a:srgbClr val="002060"/>
                </a:solidFill>
                <a:effectLst/>
                <a:uLnTx/>
                <a:uFillTx/>
                <a:latin typeface="Century Gothic" panose="020B0502020202020204" pitchFamily="34" charset="0"/>
                <a:ea typeface="+mn-ea"/>
                <a:cs typeface="+mn-cs"/>
              </a:rPr>
              <a:t>Mum</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pic>
        <p:nvPicPr>
          <p:cNvPr id="18" name="Picture 17">
            <a:extLst>
              <a:ext uri="{FF2B5EF4-FFF2-40B4-BE49-F238E27FC236}">
                <a16:creationId xmlns:a16="http://schemas.microsoft.com/office/drawing/2014/main" id="{23847569-6EBB-42D3-9615-57FB74833A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14980" y="3507831"/>
            <a:ext cx="522871" cy="544657"/>
          </a:xfrm>
          <a:prstGeom prst="rect">
            <a:avLst/>
          </a:prstGeom>
        </p:spPr>
      </p:pic>
      <p:sp>
        <p:nvSpPr>
          <p:cNvPr id="4" name="Title 3">
            <a:extLst>
              <a:ext uri="{FF2B5EF4-FFF2-40B4-BE49-F238E27FC236}">
                <a16:creationId xmlns:a16="http://schemas.microsoft.com/office/drawing/2014/main" id="{2B0E632E-F76A-4361-A5FD-6CF244749684}"/>
              </a:ext>
            </a:extLst>
          </p:cNvPr>
          <p:cNvSpPr>
            <a:spLocks noGrp="1"/>
          </p:cNvSpPr>
          <p:nvPr>
            <p:ph type="title"/>
          </p:nvPr>
        </p:nvSpPr>
        <p:spPr>
          <a:xfrm>
            <a:off x="288759" y="810713"/>
            <a:ext cx="12991811" cy="650169"/>
          </a:xfrm>
        </p:spPr>
        <p:txBody>
          <a:bodyPr>
            <a:normAutofit fontScale="90000"/>
          </a:bodyPr>
          <a:lstStyle/>
          <a:p>
            <a:pPr rtl="0" eaLnBrk="1" latinLnBrk="0" hangingPunct="1"/>
            <a:r>
              <a:rPr lang="en-GB" sz="2200" b="1" dirty="0">
                <a:solidFill>
                  <a:srgbClr val="002060"/>
                </a:solidFill>
                <a:ea typeface="+mn-ea"/>
                <a:cs typeface="+mn-cs"/>
              </a:rPr>
              <a:t>Persona A: </a:t>
            </a:r>
            <a:r>
              <a:rPr lang="en-GB" sz="2200" dirty="0">
                <a:solidFill>
                  <a:srgbClr val="002060"/>
                </a:solidFill>
                <a:ea typeface="+mn-ea"/>
                <a:cs typeface="+mn-cs"/>
              </a:rPr>
              <a:t>read the question </a:t>
            </a:r>
            <a:r>
              <a:rPr lang="en-GB" sz="2200">
                <a:solidFill>
                  <a:srgbClr val="002060"/>
                </a:solidFill>
                <a:ea typeface="+mn-ea"/>
                <a:cs typeface="+mn-cs"/>
              </a:rPr>
              <a:t>in Spanish </a:t>
            </a:r>
            <a:r>
              <a:rPr lang="en-GB" sz="2200" dirty="0">
                <a:solidFill>
                  <a:srgbClr val="002060"/>
                </a:solidFill>
                <a:ea typeface="+mn-ea"/>
                <a:cs typeface="+mn-cs"/>
              </a:rPr>
              <a:t>but </a:t>
            </a:r>
            <a:r>
              <a:rPr lang="en-GB" sz="2200" b="1" dirty="0">
                <a:solidFill>
                  <a:srgbClr val="002060"/>
                </a:solidFill>
                <a:ea typeface="+mn-ea"/>
                <a:cs typeface="+mn-cs"/>
              </a:rPr>
              <a:t>don’t say the crossed out word</a:t>
            </a:r>
            <a:r>
              <a:rPr lang="en-GB" sz="2200">
                <a:solidFill>
                  <a:srgbClr val="002060"/>
                </a:solidFill>
                <a:ea typeface="+mn-ea"/>
                <a:cs typeface="+mn-cs"/>
              </a:rPr>
              <a:t>! </a:t>
            </a:r>
            <a:br>
              <a:rPr lang="en-GB" sz="2200">
                <a:solidFill>
                  <a:srgbClr val="002060"/>
                </a:solidFill>
                <a:ea typeface="+mn-ea"/>
                <a:cs typeface="+mn-cs"/>
              </a:rPr>
            </a:br>
            <a:r>
              <a:rPr lang="en-GB" sz="2200">
                <a:solidFill>
                  <a:srgbClr val="002060"/>
                </a:solidFill>
                <a:ea typeface="+mn-ea"/>
                <a:cs typeface="+mn-cs"/>
              </a:rPr>
              <a:t>Use ‘vuestro’ or ‘vuestra’ for ‘your’.</a:t>
            </a:r>
            <a:endParaRPr lang="en-GB" sz="2200" dirty="0">
              <a:solidFill>
                <a:srgbClr val="002060"/>
              </a:solidFill>
              <a:effectLst/>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8144933" y="207366"/>
            <a:ext cx="3843867" cy="43610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283724" y="265425"/>
            <a:ext cx="7501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002060"/>
                </a:solidFill>
                <a:effectLst/>
                <a:uLnTx/>
                <a:uFillTx/>
                <a:latin typeface="Century Gothic"/>
                <a:ea typeface="+mn-ea"/>
                <a:cs typeface="+mn-cs"/>
              </a:rPr>
              <a:t>Preguntas</a:t>
            </a:r>
            <a:r>
              <a:rPr kumimoji="0" lang="en-US" sz="2400" b="1" i="0" u="none" strike="noStrike" kern="1200" cap="none" spc="0" normalizeH="0" baseline="0" noProof="0">
                <a:ln>
                  <a:noFill/>
                </a:ln>
                <a:solidFill>
                  <a:srgbClr val="002060"/>
                </a:solidFill>
                <a:effectLst/>
                <a:uLnTx/>
                <a:uFillTx/>
                <a:latin typeface="Century Gothic"/>
                <a:ea typeface="+mn-ea"/>
                <a:cs typeface="+mn-cs"/>
              </a:rPr>
              <a:t> sobre la salud</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340E0429-3312-4BEA-BA4B-1F4D11E94006}"/>
              </a:ext>
            </a:extLst>
          </p:cNvPr>
          <p:cNvSpPr/>
          <p:nvPr/>
        </p:nvSpPr>
        <p:spPr>
          <a:xfrm>
            <a:off x="6585411" y="3563808"/>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4" name="Rectangle 23">
            <a:extLst>
              <a:ext uri="{FF2B5EF4-FFF2-40B4-BE49-F238E27FC236}">
                <a16:creationId xmlns:a16="http://schemas.microsoft.com/office/drawing/2014/main" id="{340E0429-3312-4BEA-BA4B-1F4D11E94006}"/>
              </a:ext>
            </a:extLst>
          </p:cNvPr>
          <p:cNvSpPr/>
          <p:nvPr/>
        </p:nvSpPr>
        <p:spPr>
          <a:xfrm>
            <a:off x="9227011" y="3597675"/>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 name="TextBox 2"/>
          <p:cNvSpPr txBox="1"/>
          <p:nvPr/>
        </p:nvSpPr>
        <p:spPr>
          <a:xfrm>
            <a:off x="6871136" y="5329020"/>
            <a:ext cx="21166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a:rPr>
              <a:t>No, because it’s expensive.</a:t>
            </a:r>
            <a:endPar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 name="TextBox 4"/>
          <p:cNvSpPr txBox="1"/>
          <p:nvPr/>
        </p:nvSpPr>
        <p:spPr>
          <a:xfrm>
            <a:off x="9583213" y="5221695"/>
            <a:ext cx="242146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Yes, because it’s important to eat well.</a:t>
            </a:r>
          </a:p>
        </p:txBody>
      </p:sp>
      <p:sp>
        <p:nvSpPr>
          <p:cNvPr id="11" name="TextBox 10"/>
          <p:cNvSpPr txBox="1"/>
          <p:nvPr/>
        </p:nvSpPr>
        <p:spPr>
          <a:xfrm>
            <a:off x="7016650" y="3540126"/>
            <a:ext cx="708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5" name="TextBox 24"/>
          <p:cNvSpPr txBox="1"/>
          <p:nvPr/>
        </p:nvSpPr>
        <p:spPr>
          <a:xfrm>
            <a:off x="9622771" y="3558283"/>
            <a:ext cx="708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6" name="Title 3">
            <a:extLst>
              <a:ext uri="{FF2B5EF4-FFF2-40B4-BE49-F238E27FC236}">
                <a16:creationId xmlns:a16="http://schemas.microsoft.com/office/drawing/2014/main" id="{2B0E632E-F76A-4361-A5FD-6CF244749684}"/>
              </a:ext>
            </a:extLst>
          </p:cNvPr>
          <p:cNvSpPr txBox="1">
            <a:spLocks/>
          </p:cNvSpPr>
          <p:nvPr/>
        </p:nvSpPr>
        <p:spPr>
          <a:xfrm>
            <a:off x="288758" y="2413249"/>
            <a:ext cx="2783237" cy="650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Un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ejemplo</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2B0E632E-F76A-4361-A5FD-6CF244749684}"/>
              </a:ext>
            </a:extLst>
          </p:cNvPr>
          <p:cNvSpPr txBox="1">
            <a:spLocks/>
          </p:cNvSpPr>
          <p:nvPr/>
        </p:nvSpPr>
        <p:spPr>
          <a:xfrm>
            <a:off x="283724" y="1436912"/>
            <a:ext cx="11903241" cy="6501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look at the cards. Is it ‘A’ or ‘B’? Say the words below the picture in Spanish.</a:t>
            </a:r>
          </a:p>
        </p:txBody>
      </p:sp>
      <p:sp>
        <p:nvSpPr>
          <p:cNvPr id="28" name="TextBox 27"/>
          <p:cNvSpPr txBox="1"/>
          <p:nvPr/>
        </p:nvSpPr>
        <p:spPr>
          <a:xfrm>
            <a:off x="6157112" y="5325448"/>
            <a:ext cx="7890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lumMod val="50000"/>
                  </a:srgbClr>
                </a:solidFill>
                <a:effectLst/>
                <a:uLnTx/>
                <a:uFillTx/>
                <a:latin typeface="Century Gothic"/>
                <a:ea typeface="+mn-ea"/>
                <a:cs typeface="+mn-cs"/>
              </a:rPr>
              <a:t>Say:</a:t>
            </a:r>
            <a:endParaRPr kumimoji="0" lang="en-US"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3" name="TextBox 12"/>
          <p:cNvSpPr txBox="1"/>
          <p:nvPr/>
        </p:nvSpPr>
        <p:spPr>
          <a:xfrm>
            <a:off x="10743241" y="3564717"/>
            <a:ext cx="13300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(mamá)</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9" name="Rounded Rectangular Callout 28"/>
          <p:cNvSpPr/>
          <p:nvPr/>
        </p:nvSpPr>
        <p:spPr>
          <a:xfrm>
            <a:off x="2828784" y="2109879"/>
            <a:ext cx="3860800" cy="736804"/>
          </a:xfrm>
          <a:prstGeom prst="wedgeRoundRectCallout">
            <a:avLst>
              <a:gd name="adj1" fmla="val -35231"/>
              <a:gd name="adj2" fmla="val 74745"/>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¿Compráis comida sana para </a:t>
            </a:r>
            <a:r>
              <a:rPr lang="en-GB" sz="2000" b="1">
                <a:solidFill>
                  <a:srgbClr val="002060"/>
                </a:solidFill>
                <a:latin typeface="Century Gothic" panose="020B0502020202020204" pitchFamily="34" charset="0"/>
              </a:rPr>
              <a:t>vuestra</a:t>
            </a:r>
            <a:r>
              <a:rPr kumimoji="0" lang="is-I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ounded Rectangular Callout 29"/>
          <p:cNvSpPr/>
          <p:nvPr/>
        </p:nvSpPr>
        <p:spPr>
          <a:xfrm>
            <a:off x="8302171" y="2051697"/>
            <a:ext cx="3350671" cy="799294"/>
          </a:xfrm>
          <a:prstGeom prst="wedgeRoundRectCallout">
            <a:avLst>
              <a:gd name="adj1" fmla="val -35231"/>
              <a:gd name="adj2" fmla="val 74745"/>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Sí, porque</a:t>
            </a:r>
            <a:r>
              <a:rPr kumimoji="0" lang="en-GB" sz="2000" b="0" i="0" u="none" strike="noStrike" kern="1200" cap="none" spc="0" normalizeH="0" noProof="0">
                <a:ln>
                  <a:noFill/>
                </a:ln>
                <a:solidFill>
                  <a:srgbClr val="002060"/>
                </a:solidFill>
                <a:effectLst/>
                <a:uLnTx/>
                <a:uFillTx/>
                <a:latin typeface="Century Gothic" panose="020B0502020202020204" pitchFamily="34" charset="0"/>
                <a:ea typeface="+mn-ea"/>
                <a:cs typeface="+mn-cs"/>
              </a:rPr>
              <a:t> es importante comer bien</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Imagen 14">
            <a:extLst>
              <a:ext uri="{FF2B5EF4-FFF2-40B4-BE49-F238E27FC236}">
                <a16:creationId xmlns:a16="http://schemas.microsoft.com/office/drawing/2014/main" id="{84CA6ABB-72B4-A742-9D98-B71E84C83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9286" y="4888224"/>
            <a:ext cx="1233251" cy="982254"/>
          </a:xfrm>
          <a:prstGeom prst="rect">
            <a:avLst/>
          </a:prstGeom>
        </p:spPr>
      </p:pic>
      <p:sp>
        <p:nvSpPr>
          <p:cNvPr id="32" name="TextBox 31"/>
          <p:cNvSpPr txBox="1"/>
          <p:nvPr/>
        </p:nvSpPr>
        <p:spPr>
          <a:xfrm>
            <a:off x="390224" y="4397678"/>
            <a:ext cx="4207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a:ea typeface="+mn-ea"/>
                <a:cs typeface="+mn-cs"/>
              </a:rPr>
              <a:t>Sí, porque es importante comer bien.</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4" name="Oval 33"/>
          <p:cNvSpPr/>
          <p:nvPr/>
        </p:nvSpPr>
        <p:spPr>
          <a:xfrm>
            <a:off x="8993994" y="5285013"/>
            <a:ext cx="2994805" cy="10446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6" name="Imagen 15" descr="Forma&#10;&#10;Descripción generada automáticamente con confianza baja">
            <a:extLst>
              <a:ext uri="{FF2B5EF4-FFF2-40B4-BE49-F238E27FC236}">
                <a16:creationId xmlns:a16="http://schemas.microsoft.com/office/drawing/2014/main" id="{12ED1254-A92B-1A43-9D1C-FF7B82052B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19441" y="4052488"/>
            <a:ext cx="1236820" cy="1236820"/>
          </a:xfrm>
          <a:prstGeom prst="rect">
            <a:avLst/>
          </a:prstGeom>
        </p:spPr>
      </p:pic>
      <p:pic>
        <p:nvPicPr>
          <p:cNvPr id="22" name="Imagen 21" descr="Icono&#10;&#10;Descripción generada automáticamente">
            <a:extLst>
              <a:ext uri="{FF2B5EF4-FFF2-40B4-BE49-F238E27FC236}">
                <a16:creationId xmlns:a16="http://schemas.microsoft.com/office/drawing/2014/main" id="{664926DD-A493-3A42-A155-E09945B067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1674" y="4088629"/>
            <a:ext cx="1236819" cy="1236819"/>
          </a:xfrm>
          <a:prstGeom prst="rect">
            <a:avLst/>
          </a:prstGeom>
        </p:spPr>
      </p:pic>
    </p:spTree>
    <p:extLst>
      <p:ext uri="{BB962C8B-B14F-4D97-AF65-F5344CB8AC3E}">
        <p14:creationId xmlns:p14="http://schemas.microsoft.com/office/powerpoint/2010/main" val="424920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4" grpId="0"/>
      <p:bldP spid="23" grpId="0" animBg="1"/>
      <p:bldP spid="24" grpId="0" animBg="1"/>
      <p:bldP spid="3" grpId="0"/>
      <p:bldP spid="5" grpId="0"/>
      <p:bldP spid="11" grpId="0"/>
      <p:bldP spid="25" grpId="0"/>
      <p:bldP spid="26" grpId="0"/>
      <p:bldP spid="28" grpId="0"/>
      <p:bldP spid="13" grpId="0"/>
      <p:bldP spid="29" grpId="0" animBg="1"/>
      <p:bldP spid="30" grpId="0" animBg="1"/>
      <p:bldP spid="32" grpId="0"/>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E76DF-2E29-4062-86A7-84D0295FAE76}"/>
              </a:ext>
            </a:extLst>
          </p:cNvPr>
          <p:cNvSpPr txBox="1"/>
          <p:nvPr/>
        </p:nvSpPr>
        <p:spPr>
          <a:xfrm>
            <a:off x="271669" y="439886"/>
            <a:ext cx="10405805" cy="2677656"/>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solidFill>
                  <a:srgbClr val="002060"/>
                </a:solidFill>
                <a:latin typeface="Century Gothic" panose="020B0502020202020204" pitchFamily="34" charset="0"/>
              </a:rPr>
              <a:t>Do you play football with your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classmate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is-I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is-I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look after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body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002060"/>
                </a:solidFill>
                <a:latin typeface="Century Gothic" panose="020B0502020202020204" pitchFamily="34" charset="0"/>
              </a:rPr>
              <a:t>m</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participate in matches in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school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cook vegetables for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family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use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bike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increase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exercise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4" name="TextBox 3">
            <a:extLst>
              <a:ext uri="{FF2B5EF4-FFF2-40B4-BE49-F238E27FC236}">
                <a16:creationId xmlns:a16="http://schemas.microsoft.com/office/drawing/2014/main" id="{AE6733C5-F3C6-4E9C-A29D-E7CFDDB7CCFC}"/>
              </a:ext>
            </a:extLst>
          </p:cNvPr>
          <p:cNvSpPr txBox="1"/>
          <p:nvPr/>
        </p:nvSpPr>
        <p:spPr>
          <a:xfrm>
            <a:off x="144965" y="3145094"/>
            <a:ext cx="2002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
        <p:nvSpPr>
          <p:cNvPr id="5" name="TextBox 4">
            <a:extLst>
              <a:ext uri="{FF2B5EF4-FFF2-40B4-BE49-F238E27FC236}">
                <a16:creationId xmlns:a16="http://schemas.microsoft.com/office/drawing/2014/main" id="{101F61AD-E592-47B2-8012-839AC8220646}"/>
              </a:ext>
            </a:extLst>
          </p:cNvPr>
          <p:cNvSpPr txBox="1"/>
          <p:nvPr/>
        </p:nvSpPr>
        <p:spPr>
          <a:xfrm>
            <a:off x="271669" y="3561522"/>
            <a:ext cx="10405805" cy="2677656"/>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practise sports with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brother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jump in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garden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walk to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house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try to improve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health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buy sport clothes for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friend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play tennis with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mother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solidFill>
                  <a:srgbClr val="002060"/>
                </a:solidFill>
                <a:effectLst/>
                <a:ea typeface="+mn-ea"/>
                <a:cs typeface="+mn-cs"/>
              </a:rPr>
              <a:t>Persona A</a:t>
            </a:r>
            <a:endParaRPr lang="en-GB" sz="2000" dirty="0">
              <a:solidFill>
                <a:srgbClr val="002060"/>
              </a:solidFill>
              <a:effectLst/>
            </a:endParaRPr>
          </a:p>
        </p:txBody>
      </p:sp>
      <p:sp>
        <p:nvSpPr>
          <p:cNvPr id="7"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5664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rgbClr val="002060"/>
                </a:solidFill>
                <a:effectLst/>
                <a:ea typeface="+mn-ea"/>
                <a:cs typeface="+mn-cs"/>
              </a:rPr>
              <a:t>1.</a:t>
            </a:r>
            <a:endParaRPr lang="en-GB" dirty="0">
              <a:solidFill>
                <a:srgbClr val="002060"/>
              </a:solidFill>
              <a:effectLst/>
            </a:endParaRPr>
          </a:p>
        </p:txBody>
      </p:sp>
      <p:sp>
        <p:nvSpPr>
          <p:cNvPr id="40" name="TextBox 39"/>
          <p:cNvSpPr txBox="1"/>
          <p:nvPr/>
        </p:nvSpPr>
        <p:spPr>
          <a:xfrm>
            <a:off x="6125546" y="3764739"/>
            <a:ext cx="2775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for her birthday.</a:t>
            </a:r>
          </a:p>
        </p:txBody>
      </p:sp>
      <p:sp>
        <p:nvSpPr>
          <p:cNvPr id="41" name="TextBox 40"/>
          <p:cNvSpPr txBox="1"/>
          <p:nvPr/>
        </p:nvSpPr>
        <p:spPr>
          <a:xfrm>
            <a:off x="9454811" y="3758873"/>
            <a:ext cx="2585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it’s expensive.  </a:t>
            </a:r>
          </a:p>
        </p:txBody>
      </p:sp>
      <p:sp>
        <p:nvSpPr>
          <p:cNvPr id="44" name="TextBox 43"/>
          <p:cNvSpPr txBox="1"/>
          <p:nvPr/>
        </p:nvSpPr>
        <p:spPr>
          <a:xfrm>
            <a:off x="6247470" y="1444191"/>
            <a:ext cx="27093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es, because it’s important.</a:t>
            </a:r>
          </a:p>
        </p:txBody>
      </p:sp>
      <p:sp>
        <p:nvSpPr>
          <p:cNvPr id="45" name="TextBox 44"/>
          <p:cNvSpPr txBox="1"/>
          <p:nvPr/>
        </p:nvSpPr>
        <p:spPr>
          <a:xfrm>
            <a:off x="9725915" y="1410054"/>
            <a:ext cx="24498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because it’s difficult.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8" name="TextBox 47"/>
          <p:cNvSpPr txBox="1"/>
          <p:nvPr/>
        </p:nvSpPr>
        <p:spPr>
          <a:xfrm>
            <a:off x="3141482" y="3684069"/>
            <a:ext cx="28773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When there is no rain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2" name="TextBox 51"/>
          <p:cNvSpPr txBox="1"/>
          <p:nvPr/>
        </p:nvSpPr>
        <p:spPr>
          <a:xfrm>
            <a:off x="6302719" y="5860013"/>
            <a:ext cx="24589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fun.</a:t>
            </a:r>
          </a:p>
        </p:txBody>
      </p:sp>
      <p:sp>
        <p:nvSpPr>
          <p:cNvPr id="53" name="TextBox 52"/>
          <p:cNvSpPr txBox="1"/>
          <p:nvPr/>
        </p:nvSpPr>
        <p:spPr>
          <a:xfrm>
            <a:off x="9320844" y="5827528"/>
            <a:ext cx="2681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every week.</a:t>
            </a:r>
          </a:p>
        </p:txBody>
      </p:sp>
      <p:sp>
        <p:nvSpPr>
          <p:cNvPr id="54" name="TextBox 53"/>
          <p:cNvSpPr txBox="1"/>
          <p:nvPr/>
        </p:nvSpPr>
        <p:spPr>
          <a:xfrm>
            <a:off x="3061259" y="5860013"/>
            <a:ext cx="27876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o, we go by bike</a:t>
            </a:r>
          </a:p>
        </p:txBody>
      </p:sp>
      <p:sp>
        <p:nvSpPr>
          <p:cNvPr id="59" name="TextBox 58"/>
          <p:cNvSpPr txBox="1"/>
          <p:nvPr/>
        </p:nvSpPr>
        <p:spPr>
          <a:xfrm>
            <a:off x="458074" y="5821471"/>
            <a:ext cx="24208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o, we go by bus</a:t>
            </a:r>
          </a:p>
        </p:txBody>
      </p:sp>
      <p:sp>
        <p:nvSpPr>
          <p:cNvPr id="61" name="TextBox 60"/>
          <p:cNvSpPr txBox="1"/>
          <p:nvPr/>
        </p:nvSpPr>
        <p:spPr>
          <a:xfrm>
            <a:off x="471817" y="3542895"/>
            <a:ext cx="21674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S</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ometimes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on the weekends</a:t>
            </a:r>
          </a:p>
        </p:txBody>
      </p:sp>
      <p:sp>
        <p:nvSpPr>
          <p:cNvPr id="64" name="TextBox 63"/>
          <p:cNvSpPr txBox="1"/>
          <p:nvPr/>
        </p:nvSpPr>
        <p:spPr>
          <a:xfrm>
            <a:off x="857344" y="16460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573262" y="157705"/>
            <a:ext cx="479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6" name="TextBox 65"/>
          <p:cNvSpPr txBox="1"/>
          <p:nvPr/>
        </p:nvSpPr>
        <p:spPr>
          <a:xfrm>
            <a:off x="805969" y="21859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7" name="TextBox 66"/>
          <p:cNvSpPr txBox="1"/>
          <p:nvPr/>
        </p:nvSpPr>
        <p:spPr>
          <a:xfrm>
            <a:off x="3547738" y="2177842"/>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8" name="TextBox 67"/>
          <p:cNvSpPr txBox="1"/>
          <p:nvPr/>
        </p:nvSpPr>
        <p:spPr>
          <a:xfrm>
            <a:off x="831493" y="4299580"/>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p:cNvSpPr txBox="1"/>
          <p:nvPr/>
        </p:nvSpPr>
        <p:spPr>
          <a:xfrm>
            <a:off x="3573262" y="429150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p:cNvSpPr txBox="1"/>
          <p:nvPr/>
        </p:nvSpPr>
        <p:spPr>
          <a:xfrm>
            <a:off x="6848308" y="15335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1" name="TextBox 70"/>
          <p:cNvSpPr txBox="1"/>
          <p:nvPr/>
        </p:nvSpPr>
        <p:spPr>
          <a:xfrm>
            <a:off x="9590077" y="14527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2" name="TextBox 71"/>
          <p:cNvSpPr txBox="1"/>
          <p:nvPr/>
        </p:nvSpPr>
        <p:spPr>
          <a:xfrm>
            <a:off x="6835606" y="216015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3" name="TextBox 72"/>
          <p:cNvSpPr txBox="1"/>
          <p:nvPr/>
        </p:nvSpPr>
        <p:spPr>
          <a:xfrm>
            <a:off x="9577375" y="2152077"/>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p:cNvSpPr txBox="1"/>
          <p:nvPr/>
        </p:nvSpPr>
        <p:spPr>
          <a:xfrm>
            <a:off x="6863894" y="4273828"/>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605663" y="4265751"/>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7" name="TextBox 36">
            <a:extLst>
              <a:ext uri="{FF2B5EF4-FFF2-40B4-BE49-F238E27FC236}">
                <a16:creationId xmlns:a16="http://schemas.microsoft.com/office/drawing/2014/main" id="{ADA17922-47D9-0648-90D0-4BF88159F67A}"/>
              </a:ext>
            </a:extLst>
          </p:cNvPr>
          <p:cNvSpPr txBox="1"/>
          <p:nvPr/>
        </p:nvSpPr>
        <p:spPr>
          <a:xfrm>
            <a:off x="156591" y="1476795"/>
            <a:ext cx="30195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in the afternoon.</a:t>
            </a:r>
          </a:p>
        </p:txBody>
      </p:sp>
      <p:sp>
        <p:nvSpPr>
          <p:cNvPr id="58" name="TextBox 37">
            <a:extLst>
              <a:ext uri="{FF2B5EF4-FFF2-40B4-BE49-F238E27FC236}">
                <a16:creationId xmlns:a16="http://schemas.microsoft.com/office/drawing/2014/main" id="{0B2EBC8D-D23E-464A-9004-49505E413DA1}"/>
              </a:ext>
            </a:extLst>
          </p:cNvPr>
          <p:cNvSpPr txBox="1"/>
          <p:nvPr/>
        </p:nvSpPr>
        <p:spPr>
          <a:xfrm>
            <a:off x="3250591" y="1433905"/>
            <a:ext cx="25450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tennis and football.</a:t>
            </a:r>
          </a:p>
        </p:txBody>
      </p:sp>
      <p:pic>
        <p:nvPicPr>
          <p:cNvPr id="12" name="Imagen 11" descr="Forma, Círculo&#10;&#10;Descripción generada automáticamente">
            <a:extLst>
              <a:ext uri="{FF2B5EF4-FFF2-40B4-BE49-F238E27FC236}">
                <a16:creationId xmlns:a16="http://schemas.microsoft.com/office/drawing/2014/main" id="{428221EA-8747-F347-A2A2-017FC89FAB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2794" y="232021"/>
            <a:ext cx="1174479" cy="1174479"/>
          </a:xfrm>
          <a:prstGeom prst="rect">
            <a:avLst/>
          </a:prstGeom>
        </p:spPr>
      </p:pic>
      <p:pic>
        <p:nvPicPr>
          <p:cNvPr id="14" name="Imagen 13" descr="Forma, Círculo&#10;&#10;Descripción generada automáticamente">
            <a:extLst>
              <a:ext uri="{FF2B5EF4-FFF2-40B4-BE49-F238E27FC236}">
                <a16:creationId xmlns:a16="http://schemas.microsoft.com/office/drawing/2014/main" id="{DC51B662-C536-BB4F-8835-38151EC46F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1113" y="196901"/>
            <a:ext cx="1267343" cy="1267343"/>
          </a:xfrm>
          <a:prstGeom prst="rect">
            <a:avLst/>
          </a:prstGeom>
        </p:spPr>
      </p:pic>
      <p:pic>
        <p:nvPicPr>
          <p:cNvPr id="1028" name="Picture 4" descr="flowers clipart - Clip Art Library">
            <a:extLst>
              <a:ext uri="{FF2B5EF4-FFF2-40B4-BE49-F238E27FC236}">
                <a16:creationId xmlns:a16="http://schemas.microsoft.com/office/drawing/2014/main" id="{AE9DE4B6-CA53-3E4F-99F6-2D9EBBB921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66763" y="2633145"/>
            <a:ext cx="1694213" cy="969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ool Education College Clip art - academi png download - 512*512 ...">
            <a:extLst>
              <a:ext uri="{FF2B5EF4-FFF2-40B4-BE49-F238E27FC236}">
                <a16:creationId xmlns:a16="http://schemas.microsoft.com/office/drawing/2014/main" id="{5F1880B9-D391-254E-812B-822CA4B5DD6D}"/>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9633" y="4433080"/>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ouses Images Free, Download Free Houses Images Free png ...">
            <a:extLst>
              <a:ext uri="{FF2B5EF4-FFF2-40B4-BE49-F238E27FC236}">
                <a16:creationId xmlns:a16="http://schemas.microsoft.com/office/drawing/2014/main" id="{51E9595F-EC6F-5949-9C4D-3BF762A3F60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3388" y="4427070"/>
            <a:ext cx="1410708" cy="14424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d clipart png - Clip Art Library">
            <a:extLst>
              <a:ext uri="{FF2B5EF4-FFF2-40B4-BE49-F238E27FC236}">
                <a16:creationId xmlns:a16="http://schemas.microsoft.com/office/drawing/2014/main" id="{40B501E9-F577-554A-AA02-8077212CD66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44553" y="2667759"/>
            <a:ext cx="1649048" cy="104089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Free Human Body Outline Printable, Download Free Human Body ...">
            <a:extLst>
              <a:ext uri="{FF2B5EF4-FFF2-40B4-BE49-F238E27FC236}">
                <a16:creationId xmlns:a16="http://schemas.microsoft.com/office/drawing/2014/main" id="{48D09351-1D99-A342-ACE7-D0702317026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61710" y="305522"/>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descr="Dibujo animado de un personaje animado&#10;&#10;Descripción generada automáticamente con confianza media">
            <a:extLst>
              <a:ext uri="{FF2B5EF4-FFF2-40B4-BE49-F238E27FC236}">
                <a16:creationId xmlns:a16="http://schemas.microsoft.com/office/drawing/2014/main" id="{9FBFEEE1-07B8-6448-82BD-F37C2F8F3C1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835606" y="2575101"/>
            <a:ext cx="1112104" cy="1080499"/>
          </a:xfrm>
          <a:prstGeom prst="rect">
            <a:avLst/>
          </a:prstGeom>
        </p:spPr>
      </p:pic>
      <p:pic>
        <p:nvPicPr>
          <p:cNvPr id="19" name="Imagen 18" descr="Dibujo animado de un personaje de caricatura&#10;&#10;Descripción generada automáticamente con confianza media">
            <a:extLst>
              <a:ext uri="{FF2B5EF4-FFF2-40B4-BE49-F238E27FC236}">
                <a16:creationId xmlns:a16="http://schemas.microsoft.com/office/drawing/2014/main" id="{6545ABAE-A9AF-F94E-861F-8F69B6B1E33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406921" y="2393285"/>
            <a:ext cx="1199662" cy="1243220"/>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0D3108C2-FF12-A940-AB45-A4F0073F4A4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24226" y="4452162"/>
            <a:ext cx="1194152" cy="1194152"/>
          </a:xfrm>
          <a:prstGeom prst="rect">
            <a:avLst/>
          </a:prstGeom>
        </p:spPr>
      </p:pic>
      <p:pic>
        <p:nvPicPr>
          <p:cNvPr id="36" name="Imagen 35">
            <a:extLst>
              <a:ext uri="{FF2B5EF4-FFF2-40B4-BE49-F238E27FC236}">
                <a16:creationId xmlns:a16="http://schemas.microsoft.com/office/drawing/2014/main" id="{9C9565AB-BDF0-344C-A0A9-4E93DE0994E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78216" y="4465806"/>
            <a:ext cx="1194152" cy="1194152"/>
          </a:xfrm>
          <a:prstGeom prst="rect">
            <a:avLst/>
          </a:prstGeom>
        </p:spPr>
      </p:pic>
      <p:pic>
        <p:nvPicPr>
          <p:cNvPr id="62" name="Imagen 61">
            <a:extLst>
              <a:ext uri="{FF2B5EF4-FFF2-40B4-BE49-F238E27FC236}">
                <a16:creationId xmlns:a16="http://schemas.microsoft.com/office/drawing/2014/main" id="{C088FB26-B214-6F44-9E83-B84D74F7147D}"/>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6835606" y="226263"/>
            <a:ext cx="1974069" cy="1272177"/>
          </a:xfrm>
          <a:prstGeom prst="rect">
            <a:avLst/>
          </a:prstGeom>
        </p:spPr>
      </p:pic>
    </p:spTree>
    <p:extLst>
      <p:ext uri="{BB962C8B-B14F-4D97-AF65-F5344CB8AC3E}">
        <p14:creationId xmlns:p14="http://schemas.microsoft.com/office/powerpoint/2010/main" val="4006952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77848" y="22521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65933" y="4311438"/>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53417" y="186402"/>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64791" y="223912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192103" y="432643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525601" y="203488"/>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261672" y="213006"/>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543705" y="2281297"/>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268872" y="227772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513211" y="4350120"/>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268872" y="4361460"/>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480397" y="213006"/>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65984" y="21372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476316" y="227772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63977" y="228759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508280"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65369"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144061" y="-264776"/>
            <a:ext cx="549676" cy="1325563"/>
          </a:xfrm>
        </p:spPr>
        <p:txBody>
          <a:bodyPr/>
          <a:lstStyle/>
          <a:p>
            <a:pPr rtl="0" eaLnBrk="1" fontAlgn="auto" latinLnBrk="0" hangingPunct="1"/>
            <a:r>
              <a:rPr lang="en-GB" sz="2000" b="1" i="0" kern="1200" spc="0" baseline="0" dirty="0">
                <a:ln>
                  <a:noFill/>
                </a:ln>
                <a:solidFill>
                  <a:srgbClr val="000066"/>
                </a:solidFill>
                <a:effectLst/>
                <a:latin typeface="Century Gothic" panose="020B0502020202020204" pitchFamily="34" charset="0"/>
                <a:ea typeface="+mn-ea"/>
                <a:cs typeface="+mn-cs"/>
              </a:rPr>
              <a:t>1.</a:t>
            </a:r>
            <a:endParaRPr lang="en-GB" dirty="0">
              <a:effectLst/>
            </a:endParaRPr>
          </a:p>
        </p:txBody>
      </p:sp>
      <p:sp>
        <p:nvSpPr>
          <p:cNvPr id="42" name="TextBox 41"/>
          <p:cNvSpPr txBox="1"/>
          <p:nvPr/>
        </p:nvSpPr>
        <p:spPr>
          <a:xfrm>
            <a:off x="3580312" y="3519521"/>
            <a:ext cx="23137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with exercise.</a:t>
            </a:r>
          </a:p>
        </p:txBody>
      </p:sp>
      <p:sp>
        <p:nvSpPr>
          <p:cNvPr id="43" name="TextBox 42"/>
          <p:cNvSpPr txBox="1"/>
          <p:nvPr/>
        </p:nvSpPr>
        <p:spPr>
          <a:xfrm>
            <a:off x="252079" y="3483594"/>
            <a:ext cx="2861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with healthy food.</a:t>
            </a:r>
          </a:p>
        </p:txBody>
      </p:sp>
      <p:sp>
        <p:nvSpPr>
          <p:cNvPr id="50" name="TextBox 49"/>
          <p:cNvSpPr txBox="1"/>
          <p:nvPr/>
        </p:nvSpPr>
        <p:spPr>
          <a:xfrm>
            <a:off x="202591" y="5575728"/>
            <a:ext cx="29607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a:t>
            </a:r>
            <a:r>
              <a:rPr lang="en-US" sz="2000" dirty="0">
                <a:solidFill>
                  <a:srgbClr val="002060"/>
                </a:solidFill>
                <a:latin typeface="Century Gothic"/>
              </a:rPr>
              <a:t>because it’s boring.</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1" name="TextBox 50"/>
          <p:cNvSpPr txBox="1"/>
          <p:nvPr/>
        </p:nvSpPr>
        <p:spPr>
          <a:xfrm>
            <a:off x="3401506" y="5630092"/>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in different sports.</a:t>
            </a:r>
          </a:p>
        </p:txBody>
      </p:sp>
      <p:sp>
        <p:nvSpPr>
          <p:cNvPr id="53" name="TextBox 52"/>
          <p:cNvSpPr txBox="1"/>
          <p:nvPr/>
        </p:nvSpPr>
        <p:spPr>
          <a:xfrm>
            <a:off x="6734450" y="1428746"/>
            <a:ext cx="20699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because they are tasty.</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4" name="TextBox 53"/>
          <p:cNvSpPr txBox="1"/>
          <p:nvPr/>
        </p:nvSpPr>
        <p:spPr>
          <a:xfrm>
            <a:off x="9580413" y="1456010"/>
            <a:ext cx="22402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because we never cook. </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6" name="TextBox 55"/>
          <p:cNvSpPr txBox="1"/>
          <p:nvPr/>
        </p:nvSpPr>
        <p:spPr>
          <a:xfrm>
            <a:off x="6192103" y="3483594"/>
            <a:ext cx="2347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to go to the city.</a:t>
            </a:r>
          </a:p>
        </p:txBody>
      </p:sp>
      <p:sp>
        <p:nvSpPr>
          <p:cNvPr id="57" name="TextBox 56"/>
          <p:cNvSpPr txBox="1"/>
          <p:nvPr/>
        </p:nvSpPr>
        <p:spPr>
          <a:xfrm>
            <a:off x="10174256" y="3460292"/>
            <a:ext cx="16714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on the weekends.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9" name="TextBox 58"/>
          <p:cNvSpPr txBox="1"/>
          <p:nvPr/>
        </p:nvSpPr>
        <p:spPr>
          <a:xfrm>
            <a:off x="9553210" y="5595397"/>
            <a:ext cx="25230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good for your heart.</a:t>
            </a:r>
          </a:p>
        </p:txBody>
      </p:sp>
      <p:sp>
        <p:nvSpPr>
          <p:cNvPr id="60" name="TextBox 59"/>
          <p:cNvSpPr txBox="1"/>
          <p:nvPr/>
        </p:nvSpPr>
        <p:spPr>
          <a:xfrm>
            <a:off x="6247470" y="5604551"/>
            <a:ext cx="25674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because there are many benefits.</a:t>
            </a:r>
          </a:p>
        </p:txBody>
      </p:sp>
      <p:sp>
        <p:nvSpPr>
          <p:cNvPr id="64" name="TextBox 63"/>
          <p:cNvSpPr txBox="1"/>
          <p:nvPr/>
        </p:nvSpPr>
        <p:spPr>
          <a:xfrm>
            <a:off x="892583" y="151411"/>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625898" y="18256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6" name="TextBox 65"/>
          <p:cNvSpPr txBox="1"/>
          <p:nvPr/>
        </p:nvSpPr>
        <p:spPr>
          <a:xfrm>
            <a:off x="881487" y="223676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7" name="TextBox 66"/>
          <p:cNvSpPr txBox="1"/>
          <p:nvPr/>
        </p:nvSpPr>
        <p:spPr>
          <a:xfrm>
            <a:off x="3700261" y="224326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8" name="TextBox 67"/>
          <p:cNvSpPr txBox="1"/>
          <p:nvPr/>
        </p:nvSpPr>
        <p:spPr>
          <a:xfrm>
            <a:off x="893753" y="428038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p:cNvSpPr txBox="1"/>
          <p:nvPr/>
        </p:nvSpPr>
        <p:spPr>
          <a:xfrm>
            <a:off x="3712527" y="428689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p:cNvSpPr txBox="1"/>
          <p:nvPr/>
        </p:nvSpPr>
        <p:spPr>
          <a:xfrm>
            <a:off x="6805574" y="1564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2" name="TextBox 71"/>
          <p:cNvSpPr txBox="1"/>
          <p:nvPr/>
        </p:nvSpPr>
        <p:spPr>
          <a:xfrm>
            <a:off x="6832777" y="220184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3" name="TextBox 72"/>
          <p:cNvSpPr txBox="1"/>
          <p:nvPr/>
        </p:nvSpPr>
        <p:spPr>
          <a:xfrm>
            <a:off x="9580413" y="2208348"/>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p:cNvSpPr txBox="1"/>
          <p:nvPr/>
        </p:nvSpPr>
        <p:spPr>
          <a:xfrm>
            <a:off x="6864897" y="432779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584462" y="4334486"/>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301543F5-5427-4993-8DC8-A6F3E225B30C}"/>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70F26650-CAD1-4046-B673-D174468854CB}"/>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1AF13219-CCEE-4EEC-BF63-93DB51BEE6A4}"/>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FDF741AF-A5A2-480A-806A-663DD00B1B1E}"/>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0" name="Rectangle 79">
            <a:extLst>
              <a:ext uri="{FF2B5EF4-FFF2-40B4-BE49-F238E27FC236}">
                <a16:creationId xmlns:a16="http://schemas.microsoft.com/office/drawing/2014/main" id="{7E46FE1D-EBEA-4459-B2AC-180E37275231}"/>
              </a:ext>
            </a:extLst>
          </p:cNvPr>
          <p:cNvSpPr/>
          <p:nvPr/>
        </p:nvSpPr>
        <p:spPr>
          <a:xfrm>
            <a:off x="177640"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1" name="Rectangle 80">
            <a:extLst>
              <a:ext uri="{FF2B5EF4-FFF2-40B4-BE49-F238E27FC236}">
                <a16:creationId xmlns:a16="http://schemas.microsoft.com/office/drawing/2014/main" id="{6F28EBD6-2D06-45CD-AC5D-0C8C2DCC9E55}"/>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8" name="TextBox 3">
            <a:extLst>
              <a:ext uri="{FF2B5EF4-FFF2-40B4-BE49-F238E27FC236}">
                <a16:creationId xmlns:a16="http://schemas.microsoft.com/office/drawing/2014/main" id="{BA49042C-8F0A-1146-B1AF-AE000008291A}"/>
              </a:ext>
            </a:extLst>
          </p:cNvPr>
          <p:cNvSpPr txBox="1"/>
          <p:nvPr/>
        </p:nvSpPr>
        <p:spPr>
          <a:xfrm>
            <a:off x="693737" y="1614058"/>
            <a:ext cx="23300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in a team.</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1" name="TextBox 36">
            <a:extLst>
              <a:ext uri="{FF2B5EF4-FFF2-40B4-BE49-F238E27FC236}">
                <a16:creationId xmlns:a16="http://schemas.microsoft.com/office/drawing/2014/main" id="{DB936D46-CEAB-1C4F-B7AD-5F12A8CA0671}"/>
              </a:ext>
            </a:extLst>
          </p:cNvPr>
          <p:cNvSpPr txBox="1"/>
          <p:nvPr/>
        </p:nvSpPr>
        <p:spPr>
          <a:xfrm>
            <a:off x="3401506" y="1473828"/>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Sometimes in the square.</a:t>
            </a:r>
          </a:p>
        </p:txBody>
      </p:sp>
      <p:pic>
        <p:nvPicPr>
          <p:cNvPr id="2050" name="Picture 2" descr="boy and girl drawing - Clip Art Library">
            <a:extLst>
              <a:ext uri="{FF2B5EF4-FFF2-40B4-BE49-F238E27FC236}">
                <a16:creationId xmlns:a16="http://schemas.microsoft.com/office/drawing/2014/main" id="{09E042E4-5CAE-5A48-827B-CD8AD900B19C}"/>
              </a:ext>
            </a:extLst>
          </p:cNvPr>
          <p:cNvPicPr>
            <a:picLocks noChangeAspect="1" noChangeArrowheads="1"/>
          </p:cNvPicPr>
          <p:nvPr/>
        </p:nvPicPr>
        <p:blipFill rotWithShape="1">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4104755" y="147258"/>
            <a:ext cx="1104533" cy="150509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boy and girl drawing - Clip Art Library">
            <a:extLst>
              <a:ext uri="{FF2B5EF4-FFF2-40B4-BE49-F238E27FC236}">
                <a16:creationId xmlns:a16="http://schemas.microsoft.com/office/drawing/2014/main" id="{4DE82FCA-19F7-C848-AEC1-917E27097E5C}"/>
              </a:ext>
            </a:extLst>
          </p:cNvPr>
          <p:cNvPicPr>
            <a:picLocks noChangeAspect="1" noChangeArrowheads="1"/>
          </p:cNvPicPr>
          <p:nvPr/>
        </p:nvPicPr>
        <p:blipFill rotWithShape="1">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1363781" y="182563"/>
            <a:ext cx="922049" cy="156952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Free Human Body Outline Printable, Download Free Human Body ...">
            <a:extLst>
              <a:ext uri="{FF2B5EF4-FFF2-40B4-BE49-F238E27FC236}">
                <a16:creationId xmlns:a16="http://schemas.microsoft.com/office/drawing/2014/main" id="{0A1E99B2-A19B-FF41-BAEC-F9F59543A7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40523" y="2352056"/>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School Education College Clip art - academi png download - 512*512 ...">
            <a:extLst>
              <a:ext uri="{FF2B5EF4-FFF2-40B4-BE49-F238E27FC236}">
                <a16:creationId xmlns:a16="http://schemas.microsoft.com/office/drawing/2014/main" id="{BB2D1501-5F38-AB4A-ABDE-2DFC5741D2BF}"/>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47128" y="4358098"/>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velopment of rural areas - Clip Art Library">
            <a:extLst>
              <a:ext uri="{FF2B5EF4-FFF2-40B4-BE49-F238E27FC236}">
                <a16:creationId xmlns:a16="http://schemas.microsoft.com/office/drawing/2014/main" id="{EBFE99A0-1D5B-CC43-BAF0-F85E534E517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43987" y="4717780"/>
            <a:ext cx="1452663" cy="92095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CE67AC2-9154-7B49-9566-0047943BFD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67294" y="193567"/>
            <a:ext cx="1634118" cy="1246866"/>
          </a:xfrm>
          <a:prstGeom prst="rect">
            <a:avLst/>
          </a:prstGeom>
        </p:spPr>
      </p:pic>
      <p:pic>
        <p:nvPicPr>
          <p:cNvPr id="4" name="Imagen 3">
            <a:extLst>
              <a:ext uri="{FF2B5EF4-FFF2-40B4-BE49-F238E27FC236}">
                <a16:creationId xmlns:a16="http://schemas.microsoft.com/office/drawing/2014/main" id="{164ACCDC-362F-564C-8489-210D9C0F03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23022" y="430567"/>
            <a:ext cx="1698062" cy="984300"/>
          </a:xfrm>
          <a:prstGeom prst="rect">
            <a:avLst/>
          </a:prstGeom>
        </p:spPr>
      </p:pic>
      <p:sp>
        <p:nvSpPr>
          <p:cNvPr id="82" name="TextBox 70">
            <a:extLst>
              <a:ext uri="{FF2B5EF4-FFF2-40B4-BE49-F238E27FC236}">
                <a16:creationId xmlns:a16="http://schemas.microsoft.com/office/drawing/2014/main" id="{F14E3A77-6CB1-784E-AE36-94D2724849D2}"/>
              </a:ext>
            </a:extLst>
          </p:cNvPr>
          <p:cNvSpPr txBox="1"/>
          <p:nvPr/>
        </p:nvSpPr>
        <p:spPr>
          <a:xfrm>
            <a:off x="9553210" y="16292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(m)</a:t>
            </a:r>
          </a:p>
        </p:txBody>
      </p:sp>
      <p:pic>
        <p:nvPicPr>
          <p:cNvPr id="7" name="Imagen 6">
            <a:extLst>
              <a:ext uri="{FF2B5EF4-FFF2-40B4-BE49-F238E27FC236}">
                <a16:creationId xmlns:a16="http://schemas.microsoft.com/office/drawing/2014/main" id="{5800707A-BABE-5B42-AA44-84565C6E10F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14853" y="2463097"/>
            <a:ext cx="1673709" cy="1045373"/>
          </a:xfrm>
          <a:prstGeom prst="rect">
            <a:avLst/>
          </a:prstGeom>
        </p:spPr>
      </p:pic>
      <p:pic>
        <p:nvPicPr>
          <p:cNvPr id="11" name="Imagen 10">
            <a:extLst>
              <a:ext uri="{FF2B5EF4-FFF2-40B4-BE49-F238E27FC236}">
                <a16:creationId xmlns:a16="http://schemas.microsoft.com/office/drawing/2014/main" id="{391B49C3-7A9E-5F4A-B57D-A84C2F401CF6}"/>
              </a:ext>
            </a:extLst>
          </p:cNvPr>
          <p:cNvPicPr>
            <a:picLocks noChangeAspect="1"/>
          </p:cNvPicPr>
          <p:nvPr/>
        </p:nvPicPr>
        <p:blipFill>
          <a:blip r:embed="rId11">
            <a:clrChange>
              <a:clrFrom>
                <a:srgbClr val="F7F7F7"/>
              </a:clrFrom>
              <a:clrTo>
                <a:srgbClr val="F7F7F7">
                  <a:alpha val="0"/>
                </a:srgbClr>
              </a:clrTo>
            </a:clrChange>
          </a:blip>
          <a:stretch>
            <a:fillRect/>
          </a:stretch>
        </p:blipFill>
        <p:spPr>
          <a:xfrm>
            <a:off x="9714201" y="2537161"/>
            <a:ext cx="2166396" cy="982360"/>
          </a:xfrm>
          <a:prstGeom prst="rect">
            <a:avLst/>
          </a:prstGeom>
        </p:spPr>
      </p:pic>
      <p:pic>
        <p:nvPicPr>
          <p:cNvPr id="13" name="Imagen 12">
            <a:extLst>
              <a:ext uri="{FF2B5EF4-FFF2-40B4-BE49-F238E27FC236}">
                <a16:creationId xmlns:a16="http://schemas.microsoft.com/office/drawing/2014/main" id="{E67E90A6-82F1-5A40-9203-BB7C0C71E80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901690" y="4393022"/>
            <a:ext cx="1471563" cy="1296377"/>
          </a:xfrm>
          <a:prstGeom prst="rect">
            <a:avLst/>
          </a:prstGeom>
        </p:spPr>
      </p:pic>
      <p:pic>
        <p:nvPicPr>
          <p:cNvPr id="19" name="Imagen 18">
            <a:extLst>
              <a:ext uri="{FF2B5EF4-FFF2-40B4-BE49-F238E27FC236}">
                <a16:creationId xmlns:a16="http://schemas.microsoft.com/office/drawing/2014/main" id="{E5BE38EB-1F90-A84E-8E5D-A6A046D6A11A}"/>
              </a:ext>
            </a:extLst>
          </p:cNvPr>
          <p:cNvPicPr>
            <a:picLocks noChangeAspect="1"/>
          </p:cNvPicPr>
          <p:nvPr/>
        </p:nvPicPr>
        <p:blipFill>
          <a:blip r:embed="rId13"/>
          <a:stretch>
            <a:fillRect/>
          </a:stretch>
        </p:blipFill>
        <p:spPr>
          <a:xfrm>
            <a:off x="9984189" y="4434679"/>
            <a:ext cx="1710781" cy="1169872"/>
          </a:xfrm>
          <a:prstGeom prst="rect">
            <a:avLst/>
          </a:prstGeom>
        </p:spPr>
      </p:pic>
      <p:pic>
        <p:nvPicPr>
          <p:cNvPr id="62" name="Imagen 61">
            <a:extLst>
              <a:ext uri="{FF2B5EF4-FFF2-40B4-BE49-F238E27FC236}">
                <a16:creationId xmlns:a16="http://schemas.microsoft.com/office/drawing/2014/main" id="{4A2C9306-E61A-9444-BA76-BA7EC0F97A02}"/>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3851590" y="2273853"/>
            <a:ext cx="1844919" cy="1188947"/>
          </a:xfrm>
          <a:prstGeom prst="rect">
            <a:avLst/>
          </a:prstGeom>
        </p:spPr>
      </p:pic>
    </p:spTree>
    <p:extLst>
      <p:ext uri="{BB962C8B-B14F-4D97-AF65-F5344CB8AC3E}">
        <p14:creationId xmlns:p14="http://schemas.microsoft.com/office/powerpoint/2010/main" val="1782286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rgbClr val="002060"/>
                </a:solidFill>
                <a:effectLst/>
                <a:ea typeface="+mn-ea"/>
                <a:cs typeface="+mn-cs"/>
              </a:rPr>
              <a:t>1.</a:t>
            </a:r>
            <a:endParaRPr lang="en-GB" dirty="0">
              <a:solidFill>
                <a:srgbClr val="002060"/>
              </a:solidFill>
              <a:effectLst/>
            </a:endParaRPr>
          </a:p>
        </p:txBody>
      </p:sp>
      <p:sp>
        <p:nvSpPr>
          <p:cNvPr id="40" name="TextBox 39"/>
          <p:cNvSpPr txBox="1"/>
          <p:nvPr/>
        </p:nvSpPr>
        <p:spPr>
          <a:xfrm>
            <a:off x="6125546" y="3764739"/>
            <a:ext cx="2775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for her birthday.</a:t>
            </a:r>
          </a:p>
        </p:txBody>
      </p:sp>
      <p:sp>
        <p:nvSpPr>
          <p:cNvPr id="41" name="TextBox 40"/>
          <p:cNvSpPr txBox="1"/>
          <p:nvPr/>
        </p:nvSpPr>
        <p:spPr>
          <a:xfrm>
            <a:off x="9454811" y="3758873"/>
            <a:ext cx="2585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it’s expensive.  </a:t>
            </a:r>
          </a:p>
        </p:txBody>
      </p:sp>
      <p:sp>
        <p:nvSpPr>
          <p:cNvPr id="44" name="TextBox 43"/>
          <p:cNvSpPr txBox="1"/>
          <p:nvPr/>
        </p:nvSpPr>
        <p:spPr>
          <a:xfrm>
            <a:off x="6247470" y="1444191"/>
            <a:ext cx="27093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es, because it’s important.</a:t>
            </a:r>
          </a:p>
        </p:txBody>
      </p:sp>
      <p:sp>
        <p:nvSpPr>
          <p:cNvPr id="45" name="TextBox 44"/>
          <p:cNvSpPr txBox="1"/>
          <p:nvPr/>
        </p:nvSpPr>
        <p:spPr>
          <a:xfrm>
            <a:off x="9725915" y="1410054"/>
            <a:ext cx="24498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because it’s difficult.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8" name="TextBox 47"/>
          <p:cNvSpPr txBox="1"/>
          <p:nvPr/>
        </p:nvSpPr>
        <p:spPr>
          <a:xfrm>
            <a:off x="3141482" y="3684069"/>
            <a:ext cx="28773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When there is no rain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2" name="TextBox 51"/>
          <p:cNvSpPr txBox="1"/>
          <p:nvPr/>
        </p:nvSpPr>
        <p:spPr>
          <a:xfrm>
            <a:off x="6302719" y="5860013"/>
            <a:ext cx="24589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fun.</a:t>
            </a:r>
          </a:p>
        </p:txBody>
      </p:sp>
      <p:sp>
        <p:nvSpPr>
          <p:cNvPr id="53" name="TextBox 52"/>
          <p:cNvSpPr txBox="1"/>
          <p:nvPr/>
        </p:nvSpPr>
        <p:spPr>
          <a:xfrm>
            <a:off x="9320844" y="5827528"/>
            <a:ext cx="2681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every week.</a:t>
            </a:r>
          </a:p>
        </p:txBody>
      </p:sp>
      <p:sp>
        <p:nvSpPr>
          <p:cNvPr id="54" name="TextBox 53"/>
          <p:cNvSpPr txBox="1"/>
          <p:nvPr/>
        </p:nvSpPr>
        <p:spPr>
          <a:xfrm>
            <a:off x="3061259" y="5860013"/>
            <a:ext cx="27876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o, we go by bike</a:t>
            </a:r>
          </a:p>
        </p:txBody>
      </p:sp>
      <p:sp>
        <p:nvSpPr>
          <p:cNvPr id="59" name="TextBox 58"/>
          <p:cNvSpPr txBox="1"/>
          <p:nvPr/>
        </p:nvSpPr>
        <p:spPr>
          <a:xfrm>
            <a:off x="458074" y="5821471"/>
            <a:ext cx="24208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o, we go by bus</a:t>
            </a:r>
          </a:p>
        </p:txBody>
      </p:sp>
      <p:sp>
        <p:nvSpPr>
          <p:cNvPr id="61" name="TextBox 60"/>
          <p:cNvSpPr txBox="1"/>
          <p:nvPr/>
        </p:nvSpPr>
        <p:spPr>
          <a:xfrm>
            <a:off x="471817" y="3542895"/>
            <a:ext cx="21674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S</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ometimes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on the weekends</a:t>
            </a:r>
          </a:p>
        </p:txBody>
      </p:sp>
      <p:sp>
        <p:nvSpPr>
          <p:cNvPr id="64" name="TextBox 63"/>
          <p:cNvSpPr txBox="1"/>
          <p:nvPr/>
        </p:nvSpPr>
        <p:spPr>
          <a:xfrm>
            <a:off x="857344" y="16460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573262" y="157705"/>
            <a:ext cx="479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6" name="TextBox 65"/>
          <p:cNvSpPr txBox="1"/>
          <p:nvPr/>
        </p:nvSpPr>
        <p:spPr>
          <a:xfrm>
            <a:off x="805969" y="21859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7" name="TextBox 66"/>
          <p:cNvSpPr txBox="1"/>
          <p:nvPr/>
        </p:nvSpPr>
        <p:spPr>
          <a:xfrm>
            <a:off x="3547738" y="2177842"/>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8" name="TextBox 67"/>
          <p:cNvSpPr txBox="1"/>
          <p:nvPr/>
        </p:nvSpPr>
        <p:spPr>
          <a:xfrm>
            <a:off x="831493" y="4299580"/>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p:cNvSpPr txBox="1"/>
          <p:nvPr/>
        </p:nvSpPr>
        <p:spPr>
          <a:xfrm>
            <a:off x="3573262" y="429150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p:cNvSpPr txBox="1"/>
          <p:nvPr/>
        </p:nvSpPr>
        <p:spPr>
          <a:xfrm>
            <a:off x="6848308" y="15335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1" name="TextBox 70"/>
          <p:cNvSpPr txBox="1"/>
          <p:nvPr/>
        </p:nvSpPr>
        <p:spPr>
          <a:xfrm>
            <a:off x="9590077" y="14527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2" name="TextBox 71"/>
          <p:cNvSpPr txBox="1"/>
          <p:nvPr/>
        </p:nvSpPr>
        <p:spPr>
          <a:xfrm>
            <a:off x="6835606" y="216015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3" name="TextBox 72"/>
          <p:cNvSpPr txBox="1"/>
          <p:nvPr/>
        </p:nvSpPr>
        <p:spPr>
          <a:xfrm>
            <a:off x="9577375" y="2152077"/>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p:cNvSpPr txBox="1"/>
          <p:nvPr/>
        </p:nvSpPr>
        <p:spPr>
          <a:xfrm>
            <a:off x="6863894" y="4273828"/>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605663" y="4265751"/>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7" name="TextBox 36">
            <a:extLst>
              <a:ext uri="{FF2B5EF4-FFF2-40B4-BE49-F238E27FC236}">
                <a16:creationId xmlns:a16="http://schemas.microsoft.com/office/drawing/2014/main" id="{ADA17922-47D9-0648-90D0-4BF88159F67A}"/>
              </a:ext>
            </a:extLst>
          </p:cNvPr>
          <p:cNvSpPr txBox="1"/>
          <p:nvPr/>
        </p:nvSpPr>
        <p:spPr>
          <a:xfrm>
            <a:off x="156591" y="1476795"/>
            <a:ext cx="30195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in the afternoon.</a:t>
            </a:r>
          </a:p>
        </p:txBody>
      </p:sp>
      <p:sp>
        <p:nvSpPr>
          <p:cNvPr id="58" name="TextBox 37">
            <a:extLst>
              <a:ext uri="{FF2B5EF4-FFF2-40B4-BE49-F238E27FC236}">
                <a16:creationId xmlns:a16="http://schemas.microsoft.com/office/drawing/2014/main" id="{0B2EBC8D-D23E-464A-9004-49505E413DA1}"/>
              </a:ext>
            </a:extLst>
          </p:cNvPr>
          <p:cNvSpPr txBox="1"/>
          <p:nvPr/>
        </p:nvSpPr>
        <p:spPr>
          <a:xfrm>
            <a:off x="3250591" y="1433905"/>
            <a:ext cx="25450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tennis and football.</a:t>
            </a:r>
          </a:p>
        </p:txBody>
      </p:sp>
      <p:pic>
        <p:nvPicPr>
          <p:cNvPr id="12" name="Imagen 11" descr="Forma, Círculo&#10;&#10;Descripción generada automáticamente">
            <a:extLst>
              <a:ext uri="{FF2B5EF4-FFF2-40B4-BE49-F238E27FC236}">
                <a16:creationId xmlns:a16="http://schemas.microsoft.com/office/drawing/2014/main" id="{428221EA-8747-F347-A2A2-017FC89FAB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2794" y="232021"/>
            <a:ext cx="1174479" cy="1174479"/>
          </a:xfrm>
          <a:prstGeom prst="rect">
            <a:avLst/>
          </a:prstGeom>
        </p:spPr>
      </p:pic>
      <p:pic>
        <p:nvPicPr>
          <p:cNvPr id="14" name="Imagen 13" descr="Forma, Círculo&#10;&#10;Descripción generada automáticamente">
            <a:extLst>
              <a:ext uri="{FF2B5EF4-FFF2-40B4-BE49-F238E27FC236}">
                <a16:creationId xmlns:a16="http://schemas.microsoft.com/office/drawing/2014/main" id="{DC51B662-C536-BB4F-8835-38151EC46F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1113" y="196901"/>
            <a:ext cx="1267343" cy="1267343"/>
          </a:xfrm>
          <a:prstGeom prst="rect">
            <a:avLst/>
          </a:prstGeom>
        </p:spPr>
      </p:pic>
      <p:pic>
        <p:nvPicPr>
          <p:cNvPr id="1028" name="Picture 4" descr="flowers clipart - Clip Art Library">
            <a:extLst>
              <a:ext uri="{FF2B5EF4-FFF2-40B4-BE49-F238E27FC236}">
                <a16:creationId xmlns:a16="http://schemas.microsoft.com/office/drawing/2014/main" id="{AE9DE4B6-CA53-3E4F-99F6-2D9EBBB921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66763" y="2633145"/>
            <a:ext cx="1694213" cy="969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ool Education College Clip art - academi png download - 512*512 ...">
            <a:extLst>
              <a:ext uri="{FF2B5EF4-FFF2-40B4-BE49-F238E27FC236}">
                <a16:creationId xmlns:a16="http://schemas.microsoft.com/office/drawing/2014/main" id="{5F1880B9-D391-254E-812B-822CA4B5DD6D}"/>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9633" y="4433080"/>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ouses Images Free, Download Free Houses Images Free png ...">
            <a:extLst>
              <a:ext uri="{FF2B5EF4-FFF2-40B4-BE49-F238E27FC236}">
                <a16:creationId xmlns:a16="http://schemas.microsoft.com/office/drawing/2014/main" id="{51E9595F-EC6F-5949-9C4D-3BF762A3F60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3388" y="4427070"/>
            <a:ext cx="1410708" cy="14424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d clipart png - Clip Art Library">
            <a:extLst>
              <a:ext uri="{FF2B5EF4-FFF2-40B4-BE49-F238E27FC236}">
                <a16:creationId xmlns:a16="http://schemas.microsoft.com/office/drawing/2014/main" id="{40B501E9-F577-554A-AA02-8077212CD66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44553" y="2667759"/>
            <a:ext cx="1649048" cy="1040895"/>
          </a:xfrm>
          <a:prstGeom prst="rect">
            <a:avLst/>
          </a:prstGeom>
          <a:noFill/>
          <a:extLst>
            <a:ext uri="{909E8E84-426E-40DD-AFC4-6F175D3DCCD1}">
              <a14:hiddenFill xmlns:a14="http://schemas.microsoft.com/office/drawing/2010/main">
                <a:solidFill>
                  <a:srgbClr val="FFFFFF"/>
                </a:solidFill>
              </a14:hiddenFill>
            </a:ext>
          </a:extLst>
        </p:spPr>
      </p:pic>
      <p:pic>
        <p:nvPicPr>
          <p:cNvPr id="82" name="Imagen 81">
            <a:extLst>
              <a:ext uri="{FF2B5EF4-FFF2-40B4-BE49-F238E27FC236}">
                <a16:creationId xmlns:a16="http://schemas.microsoft.com/office/drawing/2014/main" id="{6C68423C-CB75-9646-AB67-1FF3E3ECA4D3}"/>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6957789" y="287766"/>
            <a:ext cx="1674361" cy="1079032"/>
          </a:xfrm>
          <a:prstGeom prst="rect">
            <a:avLst/>
          </a:prstGeom>
        </p:spPr>
      </p:pic>
      <p:pic>
        <p:nvPicPr>
          <p:cNvPr id="83" name="Picture 2" descr="Free Human Body Outline Printable, Download Free Human Body ...">
            <a:extLst>
              <a:ext uri="{FF2B5EF4-FFF2-40B4-BE49-F238E27FC236}">
                <a16:creationId xmlns:a16="http://schemas.microsoft.com/office/drawing/2014/main" id="{48D09351-1D99-A342-ACE7-D0702317026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661710" y="305522"/>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descr="Dibujo animado de un personaje animado&#10;&#10;Descripción generada automáticamente con confianza media">
            <a:extLst>
              <a:ext uri="{FF2B5EF4-FFF2-40B4-BE49-F238E27FC236}">
                <a16:creationId xmlns:a16="http://schemas.microsoft.com/office/drawing/2014/main" id="{9FBFEEE1-07B8-6448-82BD-F37C2F8F3C1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835606" y="2575101"/>
            <a:ext cx="1112104" cy="1080499"/>
          </a:xfrm>
          <a:prstGeom prst="rect">
            <a:avLst/>
          </a:prstGeom>
        </p:spPr>
      </p:pic>
      <p:pic>
        <p:nvPicPr>
          <p:cNvPr id="19" name="Imagen 18" descr="Dibujo animado de un personaje de caricatura&#10;&#10;Descripción generada automáticamente con confianza media">
            <a:extLst>
              <a:ext uri="{FF2B5EF4-FFF2-40B4-BE49-F238E27FC236}">
                <a16:creationId xmlns:a16="http://schemas.microsoft.com/office/drawing/2014/main" id="{6545ABAE-A9AF-F94E-861F-8F69B6B1E33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406921" y="2393285"/>
            <a:ext cx="1199662" cy="1243220"/>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0D3108C2-FF12-A940-AB45-A4F0073F4A4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24226" y="4452162"/>
            <a:ext cx="1194152" cy="1194152"/>
          </a:xfrm>
          <a:prstGeom prst="rect">
            <a:avLst/>
          </a:prstGeom>
        </p:spPr>
      </p:pic>
      <p:pic>
        <p:nvPicPr>
          <p:cNvPr id="36" name="Imagen 35">
            <a:extLst>
              <a:ext uri="{FF2B5EF4-FFF2-40B4-BE49-F238E27FC236}">
                <a16:creationId xmlns:a16="http://schemas.microsoft.com/office/drawing/2014/main" id="{9C9565AB-BDF0-344C-A0A9-4E93DE0994E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278216" y="4465806"/>
            <a:ext cx="1194152" cy="1194152"/>
          </a:xfrm>
          <a:prstGeom prst="rect">
            <a:avLst/>
          </a:prstGeom>
        </p:spPr>
      </p:pic>
      <p:sp>
        <p:nvSpPr>
          <p:cNvPr id="3" name="Anillo 2">
            <a:extLst>
              <a:ext uri="{FF2B5EF4-FFF2-40B4-BE49-F238E27FC236}">
                <a16:creationId xmlns:a16="http://schemas.microsoft.com/office/drawing/2014/main" id="{57F3EBB3-D7D5-C44F-94D2-0466471D6ECD}"/>
              </a:ext>
            </a:extLst>
          </p:cNvPr>
          <p:cNvSpPr/>
          <p:nvPr/>
        </p:nvSpPr>
        <p:spPr>
          <a:xfrm>
            <a:off x="217569" y="5075"/>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80" name="Anillo 79">
            <a:extLst>
              <a:ext uri="{FF2B5EF4-FFF2-40B4-BE49-F238E27FC236}">
                <a16:creationId xmlns:a16="http://schemas.microsoft.com/office/drawing/2014/main" id="{26F207D3-FF39-724A-AD19-741A44CB75E0}"/>
              </a:ext>
            </a:extLst>
          </p:cNvPr>
          <p:cNvSpPr/>
          <p:nvPr/>
        </p:nvSpPr>
        <p:spPr>
          <a:xfrm>
            <a:off x="2902424" y="2057006"/>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81" name="Anillo 80">
            <a:extLst>
              <a:ext uri="{FF2B5EF4-FFF2-40B4-BE49-F238E27FC236}">
                <a16:creationId xmlns:a16="http://schemas.microsoft.com/office/drawing/2014/main" id="{1B053BD5-0E7E-F74B-9E9D-D41C627350A5}"/>
              </a:ext>
            </a:extLst>
          </p:cNvPr>
          <p:cNvSpPr/>
          <p:nvPr/>
        </p:nvSpPr>
        <p:spPr>
          <a:xfrm>
            <a:off x="2917106" y="4109900"/>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84" name="Anillo 83">
            <a:extLst>
              <a:ext uri="{FF2B5EF4-FFF2-40B4-BE49-F238E27FC236}">
                <a16:creationId xmlns:a16="http://schemas.microsoft.com/office/drawing/2014/main" id="{D12D4A28-22DB-9540-BB5D-63B7F4EE0D96}"/>
              </a:ext>
            </a:extLst>
          </p:cNvPr>
          <p:cNvSpPr/>
          <p:nvPr/>
        </p:nvSpPr>
        <p:spPr>
          <a:xfrm>
            <a:off x="6279648" y="16690"/>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latin typeface="Century Gothic" panose="020B0502020202020204" pitchFamily="34" charset="0"/>
            </a:endParaRPr>
          </a:p>
        </p:txBody>
      </p:sp>
      <p:sp>
        <p:nvSpPr>
          <p:cNvPr id="85" name="Anillo 84">
            <a:extLst>
              <a:ext uri="{FF2B5EF4-FFF2-40B4-BE49-F238E27FC236}">
                <a16:creationId xmlns:a16="http://schemas.microsoft.com/office/drawing/2014/main" id="{18D1C007-D97E-9049-8FB3-0DE9058C9950}"/>
              </a:ext>
            </a:extLst>
          </p:cNvPr>
          <p:cNvSpPr/>
          <p:nvPr/>
        </p:nvSpPr>
        <p:spPr>
          <a:xfrm>
            <a:off x="8898749" y="2010620"/>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4" name="CuadroTexto 3">
            <a:extLst>
              <a:ext uri="{FF2B5EF4-FFF2-40B4-BE49-F238E27FC236}">
                <a16:creationId xmlns:a16="http://schemas.microsoft.com/office/drawing/2014/main" id="{87338E32-714B-7349-BE89-596435E405AF}"/>
              </a:ext>
            </a:extLst>
          </p:cNvPr>
          <p:cNvSpPr txBox="1"/>
          <p:nvPr/>
        </p:nvSpPr>
        <p:spPr>
          <a:xfrm>
            <a:off x="316164" y="1488029"/>
            <a:ext cx="2815092" cy="400110"/>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latin typeface="Century Gothic" panose="020B0502020202020204" pitchFamily="34" charset="0"/>
              </a:rPr>
              <a:t>Sí, por la tarde</a:t>
            </a:r>
          </a:p>
        </p:txBody>
      </p:sp>
      <p:sp>
        <p:nvSpPr>
          <p:cNvPr id="87" name="CuadroTexto 86">
            <a:extLst>
              <a:ext uri="{FF2B5EF4-FFF2-40B4-BE49-F238E27FC236}">
                <a16:creationId xmlns:a16="http://schemas.microsoft.com/office/drawing/2014/main" id="{A9760F7C-A261-D84D-8D4D-0193621B8898}"/>
              </a:ext>
            </a:extLst>
          </p:cNvPr>
          <p:cNvSpPr txBox="1"/>
          <p:nvPr/>
        </p:nvSpPr>
        <p:spPr>
          <a:xfrm>
            <a:off x="308254" y="3487729"/>
            <a:ext cx="2815092"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latin typeface="Century Gothic" panose="020B0502020202020204" pitchFamily="34" charset="0"/>
              </a:rPr>
              <a:t>A veces los fines de semana</a:t>
            </a:r>
          </a:p>
        </p:txBody>
      </p:sp>
      <p:sp>
        <p:nvSpPr>
          <p:cNvPr id="88" name="CuadroTexto 87">
            <a:extLst>
              <a:ext uri="{FF2B5EF4-FFF2-40B4-BE49-F238E27FC236}">
                <a16:creationId xmlns:a16="http://schemas.microsoft.com/office/drawing/2014/main" id="{EA8D6F79-4A2C-E840-A46A-1BE5A8C963C1}"/>
              </a:ext>
            </a:extLst>
          </p:cNvPr>
          <p:cNvSpPr txBox="1"/>
          <p:nvPr/>
        </p:nvSpPr>
        <p:spPr>
          <a:xfrm>
            <a:off x="3194415" y="5536681"/>
            <a:ext cx="2569361"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latin typeface="Century Gothic" panose="020B0502020202020204" pitchFamily="34" charset="0"/>
              </a:rPr>
              <a:t>No, vamos en bicicleta.</a:t>
            </a:r>
          </a:p>
        </p:txBody>
      </p:sp>
      <p:sp>
        <p:nvSpPr>
          <p:cNvPr id="89" name="CuadroTexto 88">
            <a:extLst>
              <a:ext uri="{FF2B5EF4-FFF2-40B4-BE49-F238E27FC236}">
                <a16:creationId xmlns:a16="http://schemas.microsoft.com/office/drawing/2014/main" id="{07A15562-D7E9-CD44-9573-E4F2D4DB9BEC}"/>
              </a:ext>
            </a:extLst>
          </p:cNvPr>
          <p:cNvSpPr txBox="1"/>
          <p:nvPr/>
        </p:nvSpPr>
        <p:spPr>
          <a:xfrm>
            <a:off x="6248259" y="1421367"/>
            <a:ext cx="2569361"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latin typeface="Century Gothic" panose="020B0502020202020204" pitchFamily="34" charset="0"/>
              </a:rPr>
              <a:t>Sí, porque es importante.</a:t>
            </a:r>
          </a:p>
        </p:txBody>
      </p:sp>
      <p:sp>
        <p:nvSpPr>
          <p:cNvPr id="90" name="CuadroTexto 89">
            <a:extLst>
              <a:ext uri="{FF2B5EF4-FFF2-40B4-BE49-F238E27FC236}">
                <a16:creationId xmlns:a16="http://schemas.microsoft.com/office/drawing/2014/main" id="{FCA10771-7BAD-7A45-A078-6458E54AA04A}"/>
              </a:ext>
            </a:extLst>
          </p:cNvPr>
          <p:cNvSpPr txBox="1"/>
          <p:nvPr/>
        </p:nvSpPr>
        <p:spPr>
          <a:xfrm>
            <a:off x="9454811" y="3807918"/>
            <a:ext cx="2547764" cy="400110"/>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latin typeface="Century Gothic" panose="020B0502020202020204" pitchFamily="34" charset="0"/>
              </a:rPr>
              <a:t>No, es caro.</a:t>
            </a:r>
          </a:p>
        </p:txBody>
      </p:sp>
      <p:sp>
        <p:nvSpPr>
          <p:cNvPr id="91" name="CuadroTexto 90">
            <a:extLst>
              <a:ext uri="{FF2B5EF4-FFF2-40B4-BE49-F238E27FC236}">
                <a16:creationId xmlns:a16="http://schemas.microsoft.com/office/drawing/2014/main" id="{5D8B9265-FB63-5647-BDDF-F8527D9FE478}"/>
              </a:ext>
            </a:extLst>
          </p:cNvPr>
          <p:cNvSpPr txBox="1"/>
          <p:nvPr/>
        </p:nvSpPr>
        <p:spPr>
          <a:xfrm>
            <a:off x="9454811" y="5642233"/>
            <a:ext cx="2569361"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latin typeface="Century Gothic" panose="020B0502020202020204" pitchFamily="34" charset="0"/>
              </a:rPr>
              <a:t>Sí, cada semana / todas las semanas.</a:t>
            </a:r>
          </a:p>
        </p:txBody>
      </p:sp>
      <p:sp>
        <p:nvSpPr>
          <p:cNvPr id="86" name="Anillo 85">
            <a:extLst>
              <a:ext uri="{FF2B5EF4-FFF2-40B4-BE49-F238E27FC236}">
                <a16:creationId xmlns:a16="http://schemas.microsoft.com/office/drawing/2014/main" id="{9EB1AFC5-8A65-E346-8485-05D83253DFED}"/>
              </a:ext>
            </a:extLst>
          </p:cNvPr>
          <p:cNvSpPr/>
          <p:nvPr/>
        </p:nvSpPr>
        <p:spPr>
          <a:xfrm>
            <a:off x="8887021" y="4109001"/>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2929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0" grpId="0" animBg="1"/>
      <p:bldP spid="81" grpId="0" animBg="1"/>
      <p:bldP spid="84" grpId="0" animBg="1"/>
      <p:bldP spid="85" grpId="0" animBg="1"/>
      <p:bldP spid="4" grpId="0" animBg="1"/>
      <p:bldP spid="87" grpId="0" animBg="1"/>
      <p:bldP spid="88" grpId="0" animBg="1"/>
      <p:bldP spid="89" grpId="0" animBg="1"/>
      <p:bldP spid="90" grpId="0" animBg="1"/>
      <p:bldP spid="91" grpId="0" animBg="1"/>
      <p:bldP spid="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adroTexto 45">
            <a:extLst>
              <a:ext uri="{FF2B5EF4-FFF2-40B4-BE49-F238E27FC236}">
                <a16:creationId xmlns:a16="http://schemas.microsoft.com/office/drawing/2014/main" id="{99E54EB7-4FA8-0342-97FD-17A15AB39D24}"/>
              </a:ext>
            </a:extLst>
          </p:cNvPr>
          <p:cNvSpPr txBox="1"/>
          <p:nvPr/>
        </p:nvSpPr>
        <p:spPr>
          <a:xfrm>
            <a:off x="190112" y="604055"/>
            <a:ext cx="7376958" cy="430887"/>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Estudiante</a:t>
            </a:r>
            <a:r>
              <a:rPr lang="en-GB" sz="2200" dirty="0">
                <a:solidFill>
                  <a:srgbClr val="002060"/>
                </a:solidFill>
                <a:latin typeface="Century Gothic" panose="020B0502020202020204" pitchFamily="34" charset="0"/>
              </a:rPr>
              <a:t> A: </a:t>
            </a:r>
            <a:r>
              <a:rPr lang="en-GB" sz="2200" dirty="0" err="1">
                <a:solidFill>
                  <a:srgbClr val="002060"/>
                </a:solidFill>
                <a:latin typeface="Century Gothic" panose="020B0502020202020204" pitchFamily="34" charset="0"/>
              </a:rPr>
              <a:t>mira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su</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tarjeta</a:t>
            </a:r>
            <a:r>
              <a:rPr lang="en-GB" sz="2200" dirty="0">
                <a:solidFill>
                  <a:srgbClr val="002060"/>
                </a:solidFill>
                <a:latin typeface="Century Gothic" panose="020B0502020202020204" pitchFamily="34" charset="0"/>
              </a:rPr>
              <a:t> y dice ‘</a:t>
            </a:r>
            <a:r>
              <a:rPr lang="en-GB" sz="2200" dirty="0" err="1">
                <a:solidFill>
                  <a:srgbClr val="002060"/>
                </a:solidFill>
                <a:latin typeface="Century Gothic" panose="020B0502020202020204" pitchFamily="34" charset="0"/>
              </a:rPr>
              <a:t>su</a:t>
            </a:r>
            <a:r>
              <a:rPr lang="en-GB" sz="2200" dirty="0">
                <a:solidFill>
                  <a:srgbClr val="002060"/>
                </a:solidFill>
                <a:latin typeface="Century Gothic" panose="020B0502020202020204" pitchFamily="34" charset="0"/>
              </a:rPr>
              <a:t>(s)’ o ‘se’.</a:t>
            </a:r>
          </a:p>
        </p:txBody>
      </p:sp>
      <p:sp>
        <p:nvSpPr>
          <p:cNvPr id="59" name="CuadroTexto 44">
            <a:extLst>
              <a:ext uri="{FF2B5EF4-FFF2-40B4-BE49-F238E27FC236}">
                <a16:creationId xmlns:a16="http://schemas.microsoft.com/office/drawing/2014/main" id="{B9E704BF-B57B-EF43-9EAC-835A5C569E60}"/>
              </a:ext>
            </a:extLst>
          </p:cNvPr>
          <p:cNvSpPr txBox="1"/>
          <p:nvPr/>
        </p:nvSpPr>
        <p:spPr>
          <a:xfrm>
            <a:off x="190112" y="3002243"/>
            <a:ext cx="2698054" cy="430887"/>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Estudiante</a:t>
            </a:r>
            <a:r>
              <a:rPr lang="en-GB" sz="2200" dirty="0">
                <a:solidFill>
                  <a:srgbClr val="002060"/>
                </a:solidFill>
                <a:latin typeface="Century Gothic" panose="020B0502020202020204" pitchFamily="34" charset="0"/>
              </a:rPr>
              <a:t> A</a:t>
            </a:r>
          </a:p>
        </p:txBody>
      </p:sp>
      <p:sp>
        <p:nvSpPr>
          <p:cNvPr id="86" name="CuadroTexto 44">
            <a:extLst>
              <a:ext uri="{FF2B5EF4-FFF2-40B4-BE49-F238E27FC236}">
                <a16:creationId xmlns:a16="http://schemas.microsoft.com/office/drawing/2014/main" id="{B9E704BF-B57B-EF43-9EAC-835A5C569E60}"/>
              </a:ext>
            </a:extLst>
          </p:cNvPr>
          <p:cNvSpPr txBox="1"/>
          <p:nvPr/>
        </p:nvSpPr>
        <p:spPr>
          <a:xfrm>
            <a:off x="5841548" y="3015786"/>
            <a:ext cx="1960188" cy="430887"/>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Estudiante</a:t>
            </a:r>
            <a:r>
              <a:rPr lang="en-GB" sz="2200" dirty="0">
                <a:solidFill>
                  <a:srgbClr val="002060"/>
                </a:solidFill>
                <a:latin typeface="Century Gothic" panose="020B0502020202020204" pitchFamily="34" charset="0"/>
              </a:rPr>
              <a:t> B</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77635"/>
            <a:ext cx="6858870" cy="645068"/>
          </a:xfrm>
        </p:spPr>
        <p:txBody>
          <a:bodyPr>
            <a:normAutofit/>
          </a:bodyPr>
          <a:lstStyle/>
          <a:p>
            <a:r>
              <a:rPr lang="es-ES" sz="2200" b="1" dirty="0">
                <a:solidFill>
                  <a:srgbClr val="002060"/>
                </a:solidFill>
              </a:rPr>
              <a:t>Hablamos sobre las costumbres de Nadia</a:t>
            </a:r>
            <a:endParaRPr lang="en-GB" sz="2200" dirty="0">
              <a:solidFill>
                <a:srgbClr val="002060"/>
              </a:solidFill>
            </a:endParaRPr>
          </a:p>
        </p:txBody>
      </p:sp>
      <p:pic>
        <p:nvPicPr>
          <p:cNvPr id="6" name="Picture 5" descr="write.jpeg"/>
          <p:cNvPicPr>
            <a:picLocks noChangeAspect="1"/>
          </p:cNvPicPr>
          <p:nvPr/>
        </p:nvPicPr>
        <p:blipFill>
          <a:blip r:embed="rId3">
            <a:clrChange>
              <a:clrFrom>
                <a:srgbClr val="E9E9E9"/>
              </a:clrFrom>
              <a:clrTo>
                <a:srgbClr val="E9E9E9">
                  <a:alpha val="0"/>
                </a:srgbClr>
              </a:clrTo>
            </a:clrChange>
            <a:extLst>
              <a:ext uri="{28A0092B-C50C-407E-A947-70E740481C1C}">
                <a14:useLocalDpi xmlns:a14="http://schemas.microsoft.com/office/drawing/2010/main"/>
              </a:ext>
            </a:extLst>
          </a:blip>
          <a:stretch>
            <a:fillRect/>
          </a:stretch>
        </p:blipFill>
        <p:spPr>
          <a:xfrm>
            <a:off x="6341534" y="4995333"/>
            <a:ext cx="1696998" cy="1202266"/>
          </a:xfrm>
          <a:prstGeom prst="rect">
            <a:avLst/>
          </a:prstGeom>
        </p:spPr>
      </p:pic>
      <p:sp>
        <p:nvSpPr>
          <p:cNvPr id="19" name="Rounded Rectangular Callout 18"/>
          <p:cNvSpPr/>
          <p:nvPr/>
        </p:nvSpPr>
        <p:spPr>
          <a:xfrm>
            <a:off x="6341534" y="2168707"/>
            <a:ext cx="5475992" cy="804420"/>
          </a:xfrm>
          <a:prstGeom prst="wedgeRoundRectCallout">
            <a:avLst>
              <a:gd name="adj1" fmla="val 31600"/>
              <a:gd name="adj2" fmla="val 94079"/>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solidFill>
                  <a:srgbClr val="002060"/>
                </a:solidFill>
                <a:latin typeface="Century Gothic" panose="020B0502020202020204" pitchFamily="34" charset="0"/>
              </a:rPr>
              <a:t>Se sienta al lado del altar.</a:t>
            </a:r>
            <a:endParaRPr lang="en-GB" sz="3200" strike="sngStrike" dirty="0">
              <a:solidFill>
                <a:srgbClr val="002060"/>
              </a:solidFill>
              <a:latin typeface="Century Gothic" panose="020B0502020202020204" pitchFamily="34" charset="0"/>
            </a:endParaRPr>
          </a:p>
        </p:txBody>
      </p:sp>
      <p:sp>
        <p:nvSpPr>
          <p:cNvPr id="2" name="Rounded Rectangular Callout 1"/>
          <p:cNvSpPr/>
          <p:nvPr/>
        </p:nvSpPr>
        <p:spPr>
          <a:xfrm>
            <a:off x="3111690" y="2277476"/>
            <a:ext cx="2192334" cy="917138"/>
          </a:xfrm>
          <a:prstGeom prst="wedgeRoundRectCallout">
            <a:avLst>
              <a:gd name="adj1" fmla="val -47460"/>
              <a:gd name="adj2" fmla="val 7302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Se</a:t>
            </a:r>
            <a:r>
              <a:rPr lang="is-IS" sz="3200" dirty="0">
                <a:solidFill>
                  <a:srgbClr val="002060"/>
                </a:solidFill>
                <a:latin typeface="Century Gothic" panose="020B0502020202020204" pitchFamily="34" charset="0"/>
              </a:rPr>
              <a:t>…</a:t>
            </a:r>
            <a:endParaRPr lang="en-GB" sz="3200" strike="sngStrike" dirty="0">
              <a:solidFill>
                <a:srgbClr val="002060"/>
              </a:solidFill>
              <a:latin typeface="Century Gothic" panose="020B0502020202020204" pitchFamily="34" charset="0"/>
            </a:endParaRPr>
          </a:p>
        </p:txBody>
      </p:sp>
      <p:graphicFrame>
        <p:nvGraphicFramePr>
          <p:cNvPr id="4" name="Tabla 3">
            <a:extLst>
              <a:ext uri="{FF2B5EF4-FFF2-40B4-BE49-F238E27FC236}">
                <a16:creationId xmlns:a16="http://schemas.microsoft.com/office/drawing/2014/main" id="{7D9D7AB6-0B24-B143-A168-560B6A7D3DB7}"/>
              </a:ext>
            </a:extLst>
          </p:cNvPr>
          <p:cNvGraphicFramePr>
            <a:graphicFrameLocks noGrp="1"/>
          </p:cNvGraphicFramePr>
          <p:nvPr/>
        </p:nvGraphicFramePr>
        <p:xfrm>
          <a:off x="190112" y="3571362"/>
          <a:ext cx="5655733" cy="1290038"/>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4288583908"/>
                    </a:ext>
                  </a:extLst>
                </a:gridCol>
                <a:gridCol w="5151547">
                  <a:extLst>
                    <a:ext uri="{9D8B030D-6E8A-4147-A177-3AD203B41FA5}">
                      <a16:colId xmlns:a16="http://schemas.microsoft.com/office/drawing/2014/main" val="644042851"/>
                    </a:ext>
                  </a:extLst>
                </a:gridCol>
              </a:tblGrid>
              <a:tr h="442299">
                <a:tc>
                  <a:txBody>
                    <a:bodyPr/>
                    <a:lstStyle/>
                    <a:p>
                      <a:endParaRPr lang="es-GB" sz="2200" b="0" i="0">
                        <a:solidFill>
                          <a:srgbClr val="002060"/>
                        </a:solidFill>
                        <a:latin typeface="Century Gothic" panose="020B0502020202020204" pitchFamily="34" charset="0"/>
                      </a:endParaRPr>
                    </a:p>
                  </a:txBody>
                  <a:tcPr anchor="ctr"/>
                </a:tc>
                <a:tc>
                  <a:txBody>
                    <a:bodyPr/>
                    <a:lstStyle/>
                    <a:p>
                      <a:pPr algn="ctr"/>
                      <a:r>
                        <a:rPr lang="en-GB" sz="2000" b="0" i="0" dirty="0">
                          <a:solidFill>
                            <a:srgbClr val="002060"/>
                          </a:solidFill>
                          <a:latin typeface="Century Gothic" panose="020B0502020202020204" pitchFamily="34" charset="0"/>
                        </a:rPr>
                        <a:t>Escribe la </a:t>
                      </a:r>
                      <a:r>
                        <a:rPr lang="en-GB" sz="2000" b="0" i="0" dirty="0" err="1">
                          <a:solidFill>
                            <a:srgbClr val="002060"/>
                          </a:solidFill>
                          <a:latin typeface="Century Gothic" panose="020B0502020202020204" pitchFamily="34" charset="0"/>
                        </a:rPr>
                        <a:t>frase</a:t>
                      </a:r>
                      <a:r>
                        <a:rPr lang="en-GB" sz="2000" b="0" i="0" dirty="0">
                          <a:solidFill>
                            <a:srgbClr val="002060"/>
                          </a:solidFill>
                          <a:latin typeface="Century Gothic" panose="020B0502020202020204" pitchFamily="34" charset="0"/>
                        </a:rPr>
                        <a:t> </a:t>
                      </a:r>
                      <a:r>
                        <a:rPr lang="en-GB" sz="2000" b="0" i="0" dirty="0" err="1">
                          <a:solidFill>
                            <a:srgbClr val="002060"/>
                          </a:solidFill>
                          <a:latin typeface="Century Gothic" panose="020B0502020202020204" pitchFamily="34" charset="0"/>
                        </a:rPr>
                        <a:t>en</a:t>
                      </a:r>
                      <a:r>
                        <a:rPr lang="en-GB" sz="2000" b="0" i="0" dirty="0">
                          <a:solidFill>
                            <a:srgbClr val="002060"/>
                          </a:solidFill>
                          <a:latin typeface="Century Gothic" panose="020B0502020202020204" pitchFamily="34" charset="0"/>
                        </a:rPr>
                        <a:t> </a:t>
                      </a:r>
                      <a:r>
                        <a:rPr lang="en-GB" sz="2000" b="0" i="0" dirty="0" err="1">
                          <a:solidFill>
                            <a:srgbClr val="002060"/>
                          </a:solidFill>
                          <a:latin typeface="Century Gothic" panose="020B0502020202020204" pitchFamily="34" charset="0"/>
                        </a:rPr>
                        <a:t>español</a:t>
                      </a:r>
                      <a:endParaRPr lang="es-GB" sz="20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82289062"/>
                  </a:ext>
                </a:extLst>
              </a:tr>
              <a:tr h="847739">
                <a:tc>
                  <a:txBody>
                    <a:bodyPr/>
                    <a:lstStyle/>
                    <a:p>
                      <a:pPr algn="ctr"/>
                      <a:r>
                        <a:rPr lang="es-GB" sz="2200" b="0" i="0" dirty="0">
                          <a:solidFill>
                            <a:srgbClr val="002060"/>
                          </a:solidFill>
                          <a:latin typeface="Century Gothic" panose="020B0502020202020204" pitchFamily="34" charset="0"/>
                        </a:rPr>
                        <a:t>1</a:t>
                      </a:r>
                    </a:p>
                  </a:txBody>
                  <a:tcPr anchor="ctr"/>
                </a:tc>
                <a:tc>
                  <a:txBody>
                    <a:bodyPr/>
                    <a:lstStyle/>
                    <a:p>
                      <a:pPr marL="0" indent="0">
                        <a:buNone/>
                      </a:pPr>
                      <a:r>
                        <a:rPr lang="en-US" sz="2200" b="0" i="0" dirty="0">
                          <a:solidFill>
                            <a:srgbClr val="002060"/>
                          </a:solidFill>
                          <a:latin typeface="Century Gothic" panose="020B0502020202020204" pitchFamily="34" charset="0"/>
                        </a:rPr>
                        <a:t>Say: Se...</a:t>
                      </a:r>
                    </a:p>
                    <a:p>
                      <a:pPr marL="0" indent="0">
                        <a:buNone/>
                      </a:pPr>
                      <a:r>
                        <a:rPr lang="en-US" sz="2200" b="1" dirty="0">
                          <a:solidFill>
                            <a:srgbClr val="002060"/>
                          </a:solidFill>
                        </a:rPr>
                        <a:t>La </a:t>
                      </a:r>
                      <a:r>
                        <a:rPr lang="en-US" sz="2200" b="1" dirty="0" err="1">
                          <a:solidFill>
                            <a:srgbClr val="002060"/>
                          </a:solidFill>
                        </a:rPr>
                        <a:t>frase</a:t>
                      </a:r>
                      <a:r>
                        <a:rPr lang="en-US" sz="2200" b="1" dirty="0">
                          <a:solidFill>
                            <a:srgbClr val="002060"/>
                          </a:solidFill>
                        </a:rPr>
                        <a:t>:</a:t>
                      </a:r>
                      <a:r>
                        <a:rPr lang="en-US" sz="2200" dirty="0">
                          <a:solidFill>
                            <a:srgbClr val="002060"/>
                          </a:solidFill>
                        </a:rPr>
                        <a:t> _________________________</a:t>
                      </a:r>
                    </a:p>
                  </a:txBody>
                  <a:tcPr anchor="ctr"/>
                </a:tc>
                <a:extLst>
                  <a:ext uri="{0D108BD9-81ED-4DB2-BD59-A6C34878D82A}">
                    <a16:rowId xmlns:a16="http://schemas.microsoft.com/office/drawing/2014/main" val="2356776291"/>
                  </a:ext>
                </a:extLst>
              </a:tr>
            </a:tbl>
          </a:graphicData>
        </a:graphic>
      </p:graphicFrame>
      <p:graphicFrame>
        <p:nvGraphicFramePr>
          <p:cNvPr id="16" name="Tabla 15">
            <a:extLst>
              <a:ext uri="{FF2B5EF4-FFF2-40B4-BE49-F238E27FC236}">
                <a16:creationId xmlns:a16="http://schemas.microsoft.com/office/drawing/2014/main" id="{196A8815-CDF8-6C40-B91C-586974CB0390}"/>
              </a:ext>
            </a:extLst>
          </p:cNvPr>
          <p:cNvGraphicFramePr>
            <a:graphicFrameLocks noGrp="1"/>
          </p:cNvGraphicFramePr>
          <p:nvPr/>
        </p:nvGraphicFramePr>
        <p:xfrm>
          <a:off x="190112" y="4994955"/>
          <a:ext cx="5655733" cy="1290038"/>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4288583908"/>
                    </a:ext>
                  </a:extLst>
                </a:gridCol>
                <a:gridCol w="5151547">
                  <a:extLst>
                    <a:ext uri="{9D8B030D-6E8A-4147-A177-3AD203B41FA5}">
                      <a16:colId xmlns:a16="http://schemas.microsoft.com/office/drawing/2014/main" val="644042851"/>
                    </a:ext>
                  </a:extLst>
                </a:gridCol>
              </a:tblGrid>
              <a:tr h="442299">
                <a:tc>
                  <a:txBody>
                    <a:bodyPr/>
                    <a:lstStyle/>
                    <a:p>
                      <a:endParaRPr lang="es-GB" sz="2200" b="0" i="0">
                        <a:solidFill>
                          <a:srgbClr val="002060"/>
                        </a:solidFill>
                        <a:latin typeface="Century Gothic" panose="020B0502020202020204" pitchFamily="34" charset="0"/>
                      </a:endParaRPr>
                    </a:p>
                  </a:txBody>
                  <a:tcPr anchor="ctr"/>
                </a:tc>
                <a:tc>
                  <a:txBody>
                    <a:bodyPr/>
                    <a:lstStyle/>
                    <a:p>
                      <a:pPr algn="ctr"/>
                      <a:r>
                        <a:rPr lang="en-GB" sz="2000" b="0" i="0" dirty="0">
                          <a:solidFill>
                            <a:srgbClr val="002060"/>
                          </a:solidFill>
                          <a:latin typeface="Century Gothic" panose="020B0502020202020204" pitchFamily="34" charset="0"/>
                        </a:rPr>
                        <a:t>Escribe la </a:t>
                      </a:r>
                      <a:r>
                        <a:rPr lang="en-GB" sz="2000" b="0" i="0" dirty="0" err="1">
                          <a:solidFill>
                            <a:srgbClr val="002060"/>
                          </a:solidFill>
                          <a:latin typeface="Century Gothic" panose="020B0502020202020204" pitchFamily="34" charset="0"/>
                        </a:rPr>
                        <a:t>frase</a:t>
                      </a:r>
                      <a:r>
                        <a:rPr lang="en-GB" sz="2000" b="0" i="0" dirty="0">
                          <a:solidFill>
                            <a:srgbClr val="002060"/>
                          </a:solidFill>
                          <a:latin typeface="Century Gothic" panose="020B0502020202020204" pitchFamily="34" charset="0"/>
                        </a:rPr>
                        <a:t> </a:t>
                      </a:r>
                      <a:r>
                        <a:rPr lang="en-GB" sz="2000" b="0" i="0" dirty="0" err="1">
                          <a:solidFill>
                            <a:srgbClr val="002060"/>
                          </a:solidFill>
                          <a:latin typeface="Century Gothic" panose="020B0502020202020204" pitchFamily="34" charset="0"/>
                        </a:rPr>
                        <a:t>en</a:t>
                      </a:r>
                      <a:r>
                        <a:rPr lang="en-GB" sz="2000" b="0" i="0" dirty="0">
                          <a:solidFill>
                            <a:srgbClr val="002060"/>
                          </a:solidFill>
                          <a:latin typeface="Century Gothic" panose="020B0502020202020204" pitchFamily="34" charset="0"/>
                        </a:rPr>
                        <a:t> </a:t>
                      </a:r>
                      <a:r>
                        <a:rPr lang="en-GB" sz="2000" b="0" i="0" dirty="0" err="1">
                          <a:solidFill>
                            <a:srgbClr val="002060"/>
                          </a:solidFill>
                          <a:latin typeface="Century Gothic" panose="020B0502020202020204" pitchFamily="34" charset="0"/>
                        </a:rPr>
                        <a:t>español</a:t>
                      </a:r>
                      <a:endParaRPr lang="es-GB" sz="20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82289062"/>
                  </a:ext>
                </a:extLst>
              </a:tr>
              <a:tr h="847739">
                <a:tc>
                  <a:txBody>
                    <a:bodyPr/>
                    <a:lstStyle/>
                    <a:p>
                      <a:pPr algn="ctr"/>
                      <a:r>
                        <a:rPr lang="es-GB" sz="2200" b="0" i="0" dirty="0">
                          <a:solidFill>
                            <a:srgbClr val="002060"/>
                          </a:solidFill>
                          <a:latin typeface="Century Gothic" panose="020B0502020202020204" pitchFamily="34" charset="0"/>
                        </a:rPr>
                        <a:t>1</a:t>
                      </a:r>
                    </a:p>
                  </a:txBody>
                  <a:tcPr anchor="ctr"/>
                </a:tc>
                <a:tc>
                  <a:txBody>
                    <a:bodyPr/>
                    <a:lstStyle/>
                    <a:p>
                      <a:pPr marL="0" indent="0">
                        <a:buNone/>
                      </a:pPr>
                      <a:r>
                        <a:rPr lang="en-US" sz="2200" b="0" i="0" dirty="0">
                          <a:solidFill>
                            <a:srgbClr val="002060"/>
                          </a:solidFill>
                          <a:latin typeface="Century Gothic" panose="020B0502020202020204" pitchFamily="34" charset="0"/>
                        </a:rPr>
                        <a:t>Say: Se…</a:t>
                      </a:r>
                    </a:p>
                    <a:p>
                      <a:pPr marL="0" indent="0">
                        <a:buNone/>
                      </a:pPr>
                      <a:r>
                        <a:rPr lang="en-US" sz="2200" b="1" dirty="0">
                          <a:solidFill>
                            <a:srgbClr val="002060"/>
                          </a:solidFill>
                        </a:rPr>
                        <a:t>La </a:t>
                      </a:r>
                      <a:r>
                        <a:rPr lang="en-US" sz="2200" b="1" dirty="0" err="1">
                          <a:solidFill>
                            <a:srgbClr val="002060"/>
                          </a:solidFill>
                        </a:rPr>
                        <a:t>frase</a:t>
                      </a:r>
                      <a:r>
                        <a:rPr lang="en-US" sz="2200" b="1" dirty="0">
                          <a:solidFill>
                            <a:srgbClr val="002060"/>
                          </a:solidFill>
                        </a:rPr>
                        <a:t>: </a:t>
                      </a:r>
                      <a:r>
                        <a:rPr lang="en-US" sz="2200" u="sng" dirty="0">
                          <a:solidFill>
                            <a:srgbClr val="002060"/>
                          </a:solidFill>
                        </a:rPr>
                        <a:t>Se </a:t>
                      </a:r>
                      <a:r>
                        <a:rPr lang="en-US" sz="2200" u="sng" dirty="0" err="1">
                          <a:solidFill>
                            <a:srgbClr val="002060"/>
                          </a:solidFill>
                        </a:rPr>
                        <a:t>sienta</a:t>
                      </a:r>
                      <a:r>
                        <a:rPr lang="en-US" sz="2200" u="sng" baseline="0" dirty="0">
                          <a:solidFill>
                            <a:srgbClr val="002060"/>
                          </a:solidFill>
                        </a:rPr>
                        <a:t> al </a:t>
                      </a:r>
                      <a:r>
                        <a:rPr lang="en-US" sz="2200" u="sng" baseline="0" dirty="0" err="1">
                          <a:solidFill>
                            <a:srgbClr val="002060"/>
                          </a:solidFill>
                        </a:rPr>
                        <a:t>lado</a:t>
                      </a:r>
                      <a:r>
                        <a:rPr lang="en-US" sz="2200" u="sng" baseline="0" dirty="0">
                          <a:solidFill>
                            <a:srgbClr val="002060"/>
                          </a:solidFill>
                        </a:rPr>
                        <a:t> del altar.</a:t>
                      </a:r>
                      <a:endParaRPr lang="en-US" sz="2200" i="1" u="sng" dirty="0">
                        <a:solidFill>
                          <a:srgbClr val="002060"/>
                        </a:solidFill>
                      </a:endParaRPr>
                    </a:p>
                  </a:txBody>
                  <a:tcPr anchor="ctr"/>
                </a:tc>
                <a:extLst>
                  <a:ext uri="{0D108BD9-81ED-4DB2-BD59-A6C34878D82A}">
                    <a16:rowId xmlns:a16="http://schemas.microsoft.com/office/drawing/2014/main" val="2356776291"/>
                  </a:ext>
                </a:extLst>
              </a:tr>
            </a:tbl>
          </a:graphicData>
        </a:graphic>
      </p:graphicFrame>
      <p:graphicFrame>
        <p:nvGraphicFramePr>
          <p:cNvPr id="5" name="Tabla 4">
            <a:extLst>
              <a:ext uri="{FF2B5EF4-FFF2-40B4-BE49-F238E27FC236}">
                <a16:creationId xmlns:a16="http://schemas.microsoft.com/office/drawing/2014/main" id="{01ED51C6-16A0-2741-A1C6-186E760631EB}"/>
              </a:ext>
            </a:extLst>
          </p:cNvPr>
          <p:cNvGraphicFramePr>
            <a:graphicFrameLocks noGrp="1"/>
          </p:cNvGraphicFramePr>
          <p:nvPr/>
        </p:nvGraphicFramePr>
        <p:xfrm>
          <a:off x="6272411" y="3600322"/>
          <a:ext cx="5475992" cy="1232118"/>
        </p:xfrm>
        <a:graphic>
          <a:graphicData uri="http://schemas.openxmlformats.org/drawingml/2006/table">
            <a:tbl>
              <a:tblPr firstRow="1" bandRow="1">
                <a:tableStyleId>{5DA37D80-6434-44D0-A028-1B22A696006F}</a:tableStyleId>
              </a:tblPr>
              <a:tblGrid>
                <a:gridCol w="488162">
                  <a:extLst>
                    <a:ext uri="{9D8B030D-6E8A-4147-A177-3AD203B41FA5}">
                      <a16:colId xmlns:a16="http://schemas.microsoft.com/office/drawing/2014/main" val="2847550453"/>
                    </a:ext>
                  </a:extLst>
                </a:gridCol>
                <a:gridCol w="4987830">
                  <a:extLst>
                    <a:ext uri="{9D8B030D-6E8A-4147-A177-3AD203B41FA5}">
                      <a16:colId xmlns:a16="http://schemas.microsoft.com/office/drawing/2014/main" val="2437358611"/>
                    </a:ext>
                  </a:extLst>
                </a:gridCol>
              </a:tblGrid>
              <a:tr h="442299">
                <a:tc>
                  <a:txBody>
                    <a:bodyPr/>
                    <a:lstStyle/>
                    <a:p>
                      <a:endParaRPr lang="es-GB" sz="2200" b="0" i="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200" b="0" i="0">
                          <a:solidFill>
                            <a:srgbClr val="002060"/>
                          </a:solidFill>
                          <a:latin typeface="Century Gothic" panose="020B0502020202020204" pitchFamily="34" charset="0"/>
                        </a:rPr>
                        <a:t>Lee la frase correcta</a:t>
                      </a:r>
                      <a:r>
                        <a:rPr lang="en-GB" sz="2200" b="0" i="0" dirty="0">
                          <a:solidFill>
                            <a:srgbClr val="002060"/>
                          </a:solidFill>
                          <a:latin typeface="Century Gothic" panose="020B0502020202020204" pitchFamily="34" charset="0"/>
                        </a:rPr>
                        <a:t> </a:t>
                      </a:r>
                      <a:r>
                        <a:rPr lang="en-GB" sz="2200" dirty="0" err="1">
                          <a:solidFill>
                            <a:srgbClr val="002060"/>
                          </a:solidFill>
                        </a:rPr>
                        <a:t>en</a:t>
                      </a:r>
                      <a:r>
                        <a:rPr lang="en-GB" sz="2200" dirty="0">
                          <a:solidFill>
                            <a:srgbClr val="002060"/>
                          </a:solidFill>
                        </a:rPr>
                        <a:t> </a:t>
                      </a:r>
                      <a:r>
                        <a:rPr lang="en-GB" sz="2200" dirty="0" err="1">
                          <a:solidFill>
                            <a:srgbClr val="002060"/>
                          </a:solidFill>
                        </a:rPr>
                        <a:t>español</a:t>
                      </a:r>
                      <a:r>
                        <a:rPr lang="es-GB" sz="2200">
                          <a:solidFill>
                            <a:srgbClr val="002060"/>
                          </a:solidFill>
                        </a:rPr>
                        <a:t>:</a:t>
                      </a:r>
                      <a:endParaRPr lang="es-GB" sz="2200" dirty="0">
                        <a:solidFill>
                          <a:srgbClr val="002060"/>
                        </a:solidFill>
                      </a:endParaRPr>
                    </a:p>
                  </a:txBody>
                  <a:tcPr anchor="ctr"/>
                </a:tc>
                <a:extLst>
                  <a:ext uri="{0D108BD9-81ED-4DB2-BD59-A6C34878D82A}">
                    <a16:rowId xmlns:a16="http://schemas.microsoft.com/office/drawing/2014/main" val="1960848582"/>
                  </a:ext>
                </a:extLst>
              </a:tr>
              <a:tr h="789819">
                <a:tc>
                  <a:txBody>
                    <a:bodyPr/>
                    <a:lstStyle/>
                    <a:p>
                      <a:pPr algn="ctr"/>
                      <a:r>
                        <a:rPr lang="es-GB" sz="2200" b="0" i="0" dirty="0">
                          <a:solidFill>
                            <a:srgbClr val="002060"/>
                          </a:solidFill>
                          <a:latin typeface="Century Gothic" panose="020B0502020202020204" pitchFamily="34" charset="0"/>
                        </a:rPr>
                        <a:t>1</a:t>
                      </a:r>
                    </a:p>
                  </a:txBody>
                  <a:tcPr anchor="ctr"/>
                </a:tc>
                <a:tc>
                  <a:txBody>
                    <a:bodyPr/>
                    <a:lstStyle/>
                    <a:p>
                      <a:pPr marL="457200" indent="-457200">
                        <a:buAutoNum type="alphaLcPeriod"/>
                      </a:pPr>
                      <a:r>
                        <a:rPr lang="en-US" sz="2200" b="0" i="0" dirty="0">
                          <a:solidFill>
                            <a:srgbClr val="002060"/>
                          </a:solidFill>
                          <a:latin typeface="Century Gothic" panose="020B0502020202020204" pitchFamily="34" charset="0"/>
                        </a:rPr>
                        <a:t>She sits next to the altar.</a:t>
                      </a:r>
                    </a:p>
                    <a:p>
                      <a:pPr marL="457200" indent="-457200">
                        <a:buAutoNum type="alphaLcPeriod"/>
                      </a:pPr>
                      <a:r>
                        <a:rPr lang="en-US" sz="2200" b="0" i="0" dirty="0">
                          <a:solidFill>
                            <a:srgbClr val="002060"/>
                          </a:solidFill>
                          <a:latin typeface="Century Gothic" panose="020B0502020202020204" pitchFamily="34" charset="0"/>
                        </a:rPr>
                        <a:t>Her family is next to the altar. </a:t>
                      </a:r>
                    </a:p>
                  </a:txBody>
                  <a:tcPr anchor="ctr"/>
                </a:tc>
                <a:extLst>
                  <a:ext uri="{0D108BD9-81ED-4DB2-BD59-A6C34878D82A}">
                    <a16:rowId xmlns:a16="http://schemas.microsoft.com/office/drawing/2014/main" val="2371720975"/>
                  </a:ext>
                </a:extLst>
              </a:tr>
            </a:tbl>
          </a:graphicData>
        </a:graphic>
      </p:graphicFrame>
      <p:sp>
        <p:nvSpPr>
          <p:cNvPr id="8" name="CuadroTexto 7">
            <a:extLst>
              <a:ext uri="{FF2B5EF4-FFF2-40B4-BE49-F238E27FC236}">
                <a16:creationId xmlns:a16="http://schemas.microsoft.com/office/drawing/2014/main" id="{5B9DA364-297A-ED43-9E4B-350660705247}"/>
              </a:ext>
            </a:extLst>
          </p:cNvPr>
          <p:cNvSpPr txBox="1"/>
          <p:nvPr/>
        </p:nvSpPr>
        <p:spPr>
          <a:xfrm>
            <a:off x="190112" y="1080945"/>
            <a:ext cx="8108310" cy="430887"/>
          </a:xfrm>
          <a:prstGeom prst="rect">
            <a:avLst/>
          </a:prstGeom>
          <a:noFill/>
        </p:spPr>
        <p:txBody>
          <a:bodyPr wrap="none" rtlCol="0">
            <a:spAutoFit/>
          </a:bodyPr>
          <a:lstStyle/>
          <a:p>
            <a:r>
              <a:rPr lang="en-GB" sz="2200" dirty="0" err="1">
                <a:solidFill>
                  <a:srgbClr val="002060"/>
                </a:solidFill>
                <a:latin typeface="Century Gothic" panose="020B0502020202020204" pitchFamily="34" charset="0"/>
              </a:rPr>
              <a:t>Estudiante</a:t>
            </a:r>
            <a:r>
              <a:rPr lang="en-GB" sz="2200" dirty="0">
                <a:solidFill>
                  <a:srgbClr val="002060"/>
                </a:solidFill>
                <a:latin typeface="Century Gothic" panose="020B0502020202020204" pitchFamily="34" charset="0"/>
              </a:rPr>
              <a:t> B: </a:t>
            </a:r>
            <a:r>
              <a:rPr lang="en-GB" sz="2200" dirty="0" err="1">
                <a:solidFill>
                  <a:srgbClr val="002060"/>
                </a:solidFill>
                <a:latin typeface="Century Gothic" panose="020B0502020202020204" pitchFamily="34" charset="0"/>
              </a:rPr>
              <a:t>escucha</a:t>
            </a:r>
            <a:r>
              <a:rPr lang="en-GB" sz="2200" dirty="0">
                <a:solidFill>
                  <a:srgbClr val="002060"/>
                </a:solidFill>
                <a:latin typeface="Century Gothic" panose="020B0502020202020204" pitchFamily="34" charset="0"/>
              </a:rPr>
              <a:t> y lee la </a:t>
            </a:r>
            <a:r>
              <a:rPr lang="en-GB" sz="2200" dirty="0" err="1">
                <a:solidFill>
                  <a:srgbClr val="002060"/>
                </a:solidFill>
                <a:latin typeface="Century Gothic" panose="020B0502020202020204" pitchFamily="34" charset="0"/>
              </a:rPr>
              <a:t>frase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correcta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su</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tarjeta</a:t>
            </a:r>
            <a:r>
              <a:rPr lang="en-GB" sz="2200" dirty="0">
                <a:solidFill>
                  <a:srgbClr val="002060"/>
                </a:solidFill>
                <a:latin typeface="Century Gothic" panose="020B0502020202020204" pitchFamily="34" charset="0"/>
              </a:rPr>
              <a:t>.</a:t>
            </a:r>
          </a:p>
        </p:txBody>
      </p:sp>
      <p:sp>
        <p:nvSpPr>
          <p:cNvPr id="24" name="CuadroTexto 23">
            <a:extLst>
              <a:ext uri="{FF2B5EF4-FFF2-40B4-BE49-F238E27FC236}">
                <a16:creationId xmlns:a16="http://schemas.microsoft.com/office/drawing/2014/main" id="{AA7C1AC9-2298-B74A-B366-3A8199C521F6}"/>
              </a:ext>
            </a:extLst>
          </p:cNvPr>
          <p:cNvSpPr txBox="1"/>
          <p:nvPr/>
        </p:nvSpPr>
        <p:spPr>
          <a:xfrm>
            <a:off x="190112" y="1586421"/>
            <a:ext cx="6219972" cy="430887"/>
          </a:xfrm>
          <a:prstGeom prst="rect">
            <a:avLst/>
          </a:prstGeom>
          <a:noFill/>
        </p:spPr>
        <p:txBody>
          <a:bodyPr wrap="none" rtlCol="0">
            <a:spAutoFit/>
          </a:bodyPr>
          <a:lstStyle/>
          <a:p>
            <a:r>
              <a:rPr lang="en-GB" sz="2200" dirty="0" err="1">
                <a:solidFill>
                  <a:srgbClr val="002060"/>
                </a:solidFill>
                <a:latin typeface="Century Gothic" panose="020B0502020202020204" pitchFamily="34" charset="0"/>
              </a:rPr>
              <a:t>Estudiante</a:t>
            </a:r>
            <a:r>
              <a:rPr lang="en-GB" sz="2200" dirty="0">
                <a:solidFill>
                  <a:srgbClr val="002060"/>
                </a:solidFill>
                <a:latin typeface="Century Gothic" panose="020B0502020202020204" pitchFamily="34" charset="0"/>
              </a:rPr>
              <a:t> A: </a:t>
            </a:r>
            <a:r>
              <a:rPr lang="en-GB" sz="2200" dirty="0" err="1">
                <a:solidFill>
                  <a:srgbClr val="002060"/>
                </a:solidFill>
                <a:latin typeface="Century Gothic" panose="020B0502020202020204" pitchFamily="34" charset="0"/>
              </a:rPr>
              <a:t>completa</a:t>
            </a:r>
            <a:r>
              <a:rPr lang="en-GB" sz="2200" dirty="0">
                <a:solidFill>
                  <a:srgbClr val="002060"/>
                </a:solidFill>
                <a:latin typeface="Century Gothic" panose="020B0502020202020204" pitchFamily="34" charset="0"/>
              </a:rPr>
              <a:t> la </a:t>
            </a:r>
            <a:r>
              <a:rPr lang="en-GB" sz="2200" dirty="0" err="1">
                <a:solidFill>
                  <a:srgbClr val="002060"/>
                </a:solidFill>
                <a:latin typeface="Century Gothic" panose="020B0502020202020204" pitchFamily="34" charset="0"/>
              </a:rPr>
              <a:t>frase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español</a:t>
            </a:r>
            <a:r>
              <a:rPr lang="en-GB" sz="2200" dirty="0">
                <a:solidFill>
                  <a:srgbClr val="002060"/>
                </a:solidFill>
                <a:latin typeface="Century Gothic" panose="020B0502020202020204" pitchFamily="34" charset="0"/>
              </a:rPr>
              <a:t>. </a:t>
            </a:r>
          </a:p>
        </p:txBody>
      </p:sp>
      <p:pic>
        <p:nvPicPr>
          <p:cNvPr id="25" name="Picture 21" descr="green checkmark">
            <a:extLst>
              <a:ext uri="{FF2B5EF4-FFF2-40B4-BE49-F238E27FC236}">
                <a16:creationId xmlns:a16="http://schemas.microsoft.com/office/drawing/2014/main" id="{93D47B32-C20F-1A46-ADF5-F0F7E1D171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72304" y="3976590"/>
            <a:ext cx="432089" cy="479581"/>
          </a:xfrm>
          <a:prstGeom prst="rect">
            <a:avLst/>
          </a:prstGeom>
        </p:spPr>
      </p:pic>
      <p:pic>
        <p:nvPicPr>
          <p:cNvPr id="3074" name="Picture 2" descr="dia de los muertos coloring pages - Clip Art Library">
            <a:extLst>
              <a:ext uri="{FF2B5EF4-FFF2-40B4-BE49-F238E27FC236}">
                <a16:creationId xmlns:a16="http://schemas.microsoft.com/office/drawing/2014/main" id="{A8908380-81A8-274A-BB3A-7A42D7CCA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4308" y="797646"/>
            <a:ext cx="1867951" cy="121966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F6281436-54DA-7F47-A71F-77FEC76E55C1}"/>
              </a:ext>
            </a:extLst>
          </p:cNvPr>
          <p:cNvPicPr>
            <a:picLocks noChangeAspect="1"/>
          </p:cNvPicPr>
          <p:nvPr/>
        </p:nvPicPr>
        <p:blipFill>
          <a:blip r:embed="rId6"/>
          <a:stretch>
            <a:fillRect/>
          </a:stretch>
        </p:blipFill>
        <p:spPr>
          <a:xfrm>
            <a:off x="8088975" y="404953"/>
            <a:ext cx="1068916" cy="1259978"/>
          </a:xfrm>
          <a:prstGeom prst="rect">
            <a:avLst/>
          </a:prstGeom>
        </p:spPr>
      </p:pic>
      <p:pic>
        <p:nvPicPr>
          <p:cNvPr id="9" name="Imagen 8">
            <a:extLst>
              <a:ext uri="{FF2B5EF4-FFF2-40B4-BE49-F238E27FC236}">
                <a16:creationId xmlns:a16="http://schemas.microsoft.com/office/drawing/2014/main" id="{328EAB96-727F-EF49-ADC9-2D51423F0792}"/>
              </a:ext>
            </a:extLst>
          </p:cNvPr>
          <p:cNvPicPr>
            <a:picLocks noChangeAspect="1"/>
          </p:cNvPicPr>
          <p:nvPr/>
        </p:nvPicPr>
        <p:blipFill>
          <a:blip r:embed="rId7"/>
          <a:stretch>
            <a:fillRect/>
          </a:stretch>
        </p:blipFill>
        <p:spPr>
          <a:xfrm>
            <a:off x="8917797" y="5108324"/>
            <a:ext cx="1519252" cy="1089275"/>
          </a:xfrm>
          <a:prstGeom prst="rect">
            <a:avLst/>
          </a:prstGeom>
        </p:spPr>
      </p:pic>
    </p:spTree>
    <p:extLst>
      <p:ext uri="{BB962C8B-B14F-4D97-AF65-F5344CB8AC3E}">
        <p14:creationId xmlns:p14="http://schemas.microsoft.com/office/powerpoint/2010/main" val="12592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9" grpId="0"/>
      <p:bldP spid="86" grpId="0"/>
      <p:bldP spid="3" grpId="0"/>
      <p:bldP spid="19" grpId="0" animBg="1"/>
      <p:bldP spid="2" grpId="0" animBg="1"/>
      <p:bldP spid="8"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77848" y="22521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65933" y="4311438"/>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53417" y="186402"/>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64791" y="223912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192103" y="432643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525601" y="203488"/>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261672" y="213006"/>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543705" y="2281297"/>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268872" y="227772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513211" y="4350120"/>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268872" y="4361460"/>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480397" y="213006"/>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65984" y="21372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476316" y="227772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63977" y="228759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508280"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65369"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144061" y="-264776"/>
            <a:ext cx="549676" cy="1325563"/>
          </a:xfrm>
        </p:spPr>
        <p:txBody>
          <a:bodyPr/>
          <a:lstStyle/>
          <a:p>
            <a:pPr rtl="0" eaLnBrk="1" fontAlgn="auto" latinLnBrk="0" hangingPunct="1"/>
            <a:r>
              <a:rPr lang="en-GB" sz="2000" b="1" i="0" kern="1200" spc="0" baseline="0" dirty="0">
                <a:ln>
                  <a:noFill/>
                </a:ln>
                <a:solidFill>
                  <a:srgbClr val="000066"/>
                </a:solidFill>
                <a:effectLst/>
                <a:latin typeface="Century Gothic" panose="020B0502020202020204" pitchFamily="34" charset="0"/>
                <a:ea typeface="+mn-ea"/>
                <a:cs typeface="+mn-cs"/>
              </a:rPr>
              <a:t>1.</a:t>
            </a:r>
            <a:endParaRPr lang="en-GB" dirty="0">
              <a:effectLst/>
            </a:endParaRPr>
          </a:p>
        </p:txBody>
      </p:sp>
      <p:sp>
        <p:nvSpPr>
          <p:cNvPr id="42" name="TextBox 41"/>
          <p:cNvSpPr txBox="1"/>
          <p:nvPr/>
        </p:nvSpPr>
        <p:spPr>
          <a:xfrm>
            <a:off x="3580312" y="3519521"/>
            <a:ext cx="23137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with exercise.</a:t>
            </a:r>
          </a:p>
        </p:txBody>
      </p:sp>
      <p:sp>
        <p:nvSpPr>
          <p:cNvPr id="43" name="TextBox 42"/>
          <p:cNvSpPr txBox="1"/>
          <p:nvPr/>
        </p:nvSpPr>
        <p:spPr>
          <a:xfrm>
            <a:off x="252079" y="3483594"/>
            <a:ext cx="2861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with healthy food.</a:t>
            </a:r>
          </a:p>
        </p:txBody>
      </p:sp>
      <p:sp>
        <p:nvSpPr>
          <p:cNvPr id="50" name="TextBox 49"/>
          <p:cNvSpPr txBox="1"/>
          <p:nvPr/>
        </p:nvSpPr>
        <p:spPr>
          <a:xfrm>
            <a:off x="202591" y="5575728"/>
            <a:ext cx="29607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a:t>
            </a:r>
            <a:r>
              <a:rPr lang="en-US" sz="2000" dirty="0">
                <a:solidFill>
                  <a:srgbClr val="002060"/>
                </a:solidFill>
                <a:latin typeface="Century Gothic"/>
              </a:rPr>
              <a:t>because it’s boring.</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1" name="TextBox 50"/>
          <p:cNvSpPr txBox="1"/>
          <p:nvPr/>
        </p:nvSpPr>
        <p:spPr>
          <a:xfrm>
            <a:off x="3401506" y="5630092"/>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in different sports.</a:t>
            </a:r>
          </a:p>
        </p:txBody>
      </p:sp>
      <p:sp>
        <p:nvSpPr>
          <p:cNvPr id="53" name="TextBox 52"/>
          <p:cNvSpPr txBox="1"/>
          <p:nvPr/>
        </p:nvSpPr>
        <p:spPr>
          <a:xfrm>
            <a:off x="6734450" y="1428746"/>
            <a:ext cx="20699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because they are tasty.</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4" name="TextBox 53"/>
          <p:cNvSpPr txBox="1"/>
          <p:nvPr/>
        </p:nvSpPr>
        <p:spPr>
          <a:xfrm>
            <a:off x="9580413" y="1456010"/>
            <a:ext cx="22402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because we never cook. </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6" name="TextBox 55"/>
          <p:cNvSpPr txBox="1"/>
          <p:nvPr/>
        </p:nvSpPr>
        <p:spPr>
          <a:xfrm>
            <a:off x="6192103" y="3483594"/>
            <a:ext cx="2347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to go to the city.</a:t>
            </a:r>
          </a:p>
        </p:txBody>
      </p:sp>
      <p:sp>
        <p:nvSpPr>
          <p:cNvPr id="57" name="TextBox 56"/>
          <p:cNvSpPr txBox="1"/>
          <p:nvPr/>
        </p:nvSpPr>
        <p:spPr>
          <a:xfrm>
            <a:off x="10174256" y="3460292"/>
            <a:ext cx="16714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on the weekends.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9" name="TextBox 58"/>
          <p:cNvSpPr txBox="1"/>
          <p:nvPr/>
        </p:nvSpPr>
        <p:spPr>
          <a:xfrm>
            <a:off x="9553210" y="5595397"/>
            <a:ext cx="25230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good for your heart.</a:t>
            </a:r>
          </a:p>
        </p:txBody>
      </p:sp>
      <p:sp>
        <p:nvSpPr>
          <p:cNvPr id="60" name="TextBox 59"/>
          <p:cNvSpPr txBox="1"/>
          <p:nvPr/>
        </p:nvSpPr>
        <p:spPr>
          <a:xfrm>
            <a:off x="6247470" y="5604551"/>
            <a:ext cx="25674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because there are many benefits.</a:t>
            </a:r>
          </a:p>
        </p:txBody>
      </p:sp>
      <p:sp>
        <p:nvSpPr>
          <p:cNvPr id="64" name="TextBox 63"/>
          <p:cNvSpPr txBox="1"/>
          <p:nvPr/>
        </p:nvSpPr>
        <p:spPr>
          <a:xfrm>
            <a:off x="892583" y="151411"/>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625898" y="18256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6" name="TextBox 65"/>
          <p:cNvSpPr txBox="1"/>
          <p:nvPr/>
        </p:nvSpPr>
        <p:spPr>
          <a:xfrm>
            <a:off x="881487" y="223676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7" name="TextBox 66"/>
          <p:cNvSpPr txBox="1"/>
          <p:nvPr/>
        </p:nvSpPr>
        <p:spPr>
          <a:xfrm>
            <a:off x="3700261" y="224326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8" name="TextBox 67"/>
          <p:cNvSpPr txBox="1"/>
          <p:nvPr/>
        </p:nvSpPr>
        <p:spPr>
          <a:xfrm>
            <a:off x="893753" y="428038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p:cNvSpPr txBox="1"/>
          <p:nvPr/>
        </p:nvSpPr>
        <p:spPr>
          <a:xfrm>
            <a:off x="3712527" y="428689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p:cNvSpPr txBox="1"/>
          <p:nvPr/>
        </p:nvSpPr>
        <p:spPr>
          <a:xfrm>
            <a:off x="6805574" y="1564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2" name="TextBox 71"/>
          <p:cNvSpPr txBox="1"/>
          <p:nvPr/>
        </p:nvSpPr>
        <p:spPr>
          <a:xfrm>
            <a:off x="6832777" y="220184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3" name="TextBox 72"/>
          <p:cNvSpPr txBox="1"/>
          <p:nvPr/>
        </p:nvSpPr>
        <p:spPr>
          <a:xfrm>
            <a:off x="9580413" y="2208348"/>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p:cNvSpPr txBox="1"/>
          <p:nvPr/>
        </p:nvSpPr>
        <p:spPr>
          <a:xfrm>
            <a:off x="6864897" y="432779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584462" y="4334486"/>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301543F5-5427-4993-8DC8-A6F3E225B30C}"/>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70F26650-CAD1-4046-B673-D174468854CB}"/>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1AF13219-CCEE-4EEC-BF63-93DB51BEE6A4}"/>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FDF741AF-A5A2-480A-806A-663DD00B1B1E}"/>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0" name="Rectangle 79">
            <a:extLst>
              <a:ext uri="{FF2B5EF4-FFF2-40B4-BE49-F238E27FC236}">
                <a16:creationId xmlns:a16="http://schemas.microsoft.com/office/drawing/2014/main" id="{7E46FE1D-EBEA-4459-B2AC-180E37275231}"/>
              </a:ext>
            </a:extLst>
          </p:cNvPr>
          <p:cNvSpPr/>
          <p:nvPr/>
        </p:nvSpPr>
        <p:spPr>
          <a:xfrm>
            <a:off x="177640"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1" name="Rectangle 80">
            <a:extLst>
              <a:ext uri="{FF2B5EF4-FFF2-40B4-BE49-F238E27FC236}">
                <a16:creationId xmlns:a16="http://schemas.microsoft.com/office/drawing/2014/main" id="{6F28EBD6-2D06-45CD-AC5D-0C8C2DCC9E55}"/>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8" name="TextBox 3">
            <a:extLst>
              <a:ext uri="{FF2B5EF4-FFF2-40B4-BE49-F238E27FC236}">
                <a16:creationId xmlns:a16="http://schemas.microsoft.com/office/drawing/2014/main" id="{BA49042C-8F0A-1146-B1AF-AE000008291A}"/>
              </a:ext>
            </a:extLst>
          </p:cNvPr>
          <p:cNvSpPr txBox="1"/>
          <p:nvPr/>
        </p:nvSpPr>
        <p:spPr>
          <a:xfrm>
            <a:off x="693737" y="1614058"/>
            <a:ext cx="23300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in a team.</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1" name="TextBox 36">
            <a:extLst>
              <a:ext uri="{FF2B5EF4-FFF2-40B4-BE49-F238E27FC236}">
                <a16:creationId xmlns:a16="http://schemas.microsoft.com/office/drawing/2014/main" id="{DB936D46-CEAB-1C4F-B7AD-5F12A8CA0671}"/>
              </a:ext>
            </a:extLst>
          </p:cNvPr>
          <p:cNvSpPr txBox="1"/>
          <p:nvPr/>
        </p:nvSpPr>
        <p:spPr>
          <a:xfrm>
            <a:off x="3401506" y="1473828"/>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Sometimes in the square.</a:t>
            </a:r>
          </a:p>
        </p:txBody>
      </p:sp>
      <p:pic>
        <p:nvPicPr>
          <p:cNvPr id="2050" name="Picture 2" descr="boy and girl drawing - Clip Art Library">
            <a:extLst>
              <a:ext uri="{FF2B5EF4-FFF2-40B4-BE49-F238E27FC236}">
                <a16:creationId xmlns:a16="http://schemas.microsoft.com/office/drawing/2014/main" id="{09E042E4-5CAE-5A48-827B-CD8AD900B19C}"/>
              </a:ext>
            </a:extLst>
          </p:cNvPr>
          <p:cNvPicPr>
            <a:picLocks noChangeAspect="1" noChangeArrowheads="1"/>
          </p:cNvPicPr>
          <p:nvPr/>
        </p:nvPicPr>
        <p:blipFill rotWithShape="1">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4104755" y="147258"/>
            <a:ext cx="1104533" cy="150509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boy and girl drawing - Clip Art Library">
            <a:extLst>
              <a:ext uri="{FF2B5EF4-FFF2-40B4-BE49-F238E27FC236}">
                <a16:creationId xmlns:a16="http://schemas.microsoft.com/office/drawing/2014/main" id="{4DE82FCA-19F7-C848-AEC1-917E27097E5C}"/>
              </a:ext>
            </a:extLst>
          </p:cNvPr>
          <p:cNvPicPr>
            <a:picLocks noChangeAspect="1" noChangeArrowheads="1"/>
          </p:cNvPicPr>
          <p:nvPr/>
        </p:nvPicPr>
        <p:blipFill rotWithShape="1">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1363781" y="182563"/>
            <a:ext cx="922049" cy="156952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Free Human Body Outline Printable, Download Free Human Body ...">
            <a:extLst>
              <a:ext uri="{FF2B5EF4-FFF2-40B4-BE49-F238E27FC236}">
                <a16:creationId xmlns:a16="http://schemas.microsoft.com/office/drawing/2014/main" id="{0A1E99B2-A19B-FF41-BAEC-F9F59543A7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40523" y="2352056"/>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School Education College Clip art - academi png download - 512*512 ...">
            <a:extLst>
              <a:ext uri="{FF2B5EF4-FFF2-40B4-BE49-F238E27FC236}">
                <a16:creationId xmlns:a16="http://schemas.microsoft.com/office/drawing/2014/main" id="{BB2D1501-5F38-AB4A-ABDE-2DFC5741D2BF}"/>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47128" y="4358098"/>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velopment of rural areas - Clip Art Library">
            <a:extLst>
              <a:ext uri="{FF2B5EF4-FFF2-40B4-BE49-F238E27FC236}">
                <a16:creationId xmlns:a16="http://schemas.microsoft.com/office/drawing/2014/main" id="{EBFE99A0-1D5B-CC43-BAF0-F85E534E517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43987" y="4717780"/>
            <a:ext cx="1452663" cy="92095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CE67AC2-9154-7B49-9566-0047943BFD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67294" y="193567"/>
            <a:ext cx="1634118" cy="1246866"/>
          </a:xfrm>
          <a:prstGeom prst="rect">
            <a:avLst/>
          </a:prstGeom>
        </p:spPr>
      </p:pic>
      <p:pic>
        <p:nvPicPr>
          <p:cNvPr id="4" name="Imagen 3">
            <a:extLst>
              <a:ext uri="{FF2B5EF4-FFF2-40B4-BE49-F238E27FC236}">
                <a16:creationId xmlns:a16="http://schemas.microsoft.com/office/drawing/2014/main" id="{164ACCDC-362F-564C-8489-210D9C0F03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23022" y="430567"/>
            <a:ext cx="1698062" cy="984300"/>
          </a:xfrm>
          <a:prstGeom prst="rect">
            <a:avLst/>
          </a:prstGeom>
        </p:spPr>
      </p:pic>
      <p:sp>
        <p:nvSpPr>
          <p:cNvPr id="82" name="TextBox 70">
            <a:extLst>
              <a:ext uri="{FF2B5EF4-FFF2-40B4-BE49-F238E27FC236}">
                <a16:creationId xmlns:a16="http://schemas.microsoft.com/office/drawing/2014/main" id="{F14E3A77-6CB1-784E-AE36-94D2724849D2}"/>
              </a:ext>
            </a:extLst>
          </p:cNvPr>
          <p:cNvSpPr txBox="1"/>
          <p:nvPr/>
        </p:nvSpPr>
        <p:spPr>
          <a:xfrm>
            <a:off x="9553210" y="16292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(m)</a:t>
            </a:r>
          </a:p>
        </p:txBody>
      </p:sp>
      <p:pic>
        <p:nvPicPr>
          <p:cNvPr id="7" name="Imagen 6">
            <a:extLst>
              <a:ext uri="{FF2B5EF4-FFF2-40B4-BE49-F238E27FC236}">
                <a16:creationId xmlns:a16="http://schemas.microsoft.com/office/drawing/2014/main" id="{5800707A-BABE-5B42-AA44-84565C6E10F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14853" y="2463097"/>
            <a:ext cx="1673709" cy="1045373"/>
          </a:xfrm>
          <a:prstGeom prst="rect">
            <a:avLst/>
          </a:prstGeom>
        </p:spPr>
      </p:pic>
      <p:pic>
        <p:nvPicPr>
          <p:cNvPr id="11" name="Imagen 10">
            <a:extLst>
              <a:ext uri="{FF2B5EF4-FFF2-40B4-BE49-F238E27FC236}">
                <a16:creationId xmlns:a16="http://schemas.microsoft.com/office/drawing/2014/main" id="{391B49C3-7A9E-5F4A-B57D-A84C2F401CF6}"/>
              </a:ext>
            </a:extLst>
          </p:cNvPr>
          <p:cNvPicPr>
            <a:picLocks noChangeAspect="1"/>
          </p:cNvPicPr>
          <p:nvPr/>
        </p:nvPicPr>
        <p:blipFill>
          <a:blip r:embed="rId11">
            <a:clrChange>
              <a:clrFrom>
                <a:srgbClr val="F7F7F7"/>
              </a:clrFrom>
              <a:clrTo>
                <a:srgbClr val="F7F7F7">
                  <a:alpha val="0"/>
                </a:srgbClr>
              </a:clrTo>
            </a:clrChange>
          </a:blip>
          <a:stretch>
            <a:fillRect/>
          </a:stretch>
        </p:blipFill>
        <p:spPr>
          <a:xfrm>
            <a:off x="9714201" y="2537161"/>
            <a:ext cx="2166396" cy="982360"/>
          </a:xfrm>
          <a:prstGeom prst="rect">
            <a:avLst/>
          </a:prstGeom>
        </p:spPr>
      </p:pic>
      <p:pic>
        <p:nvPicPr>
          <p:cNvPr id="13" name="Imagen 12">
            <a:extLst>
              <a:ext uri="{FF2B5EF4-FFF2-40B4-BE49-F238E27FC236}">
                <a16:creationId xmlns:a16="http://schemas.microsoft.com/office/drawing/2014/main" id="{E67E90A6-82F1-5A40-9203-BB7C0C71E80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901690" y="4393022"/>
            <a:ext cx="1471563" cy="1296377"/>
          </a:xfrm>
          <a:prstGeom prst="rect">
            <a:avLst/>
          </a:prstGeom>
        </p:spPr>
      </p:pic>
      <p:pic>
        <p:nvPicPr>
          <p:cNvPr id="19" name="Imagen 18">
            <a:extLst>
              <a:ext uri="{FF2B5EF4-FFF2-40B4-BE49-F238E27FC236}">
                <a16:creationId xmlns:a16="http://schemas.microsoft.com/office/drawing/2014/main" id="{E5BE38EB-1F90-A84E-8E5D-A6A046D6A11A}"/>
              </a:ext>
            </a:extLst>
          </p:cNvPr>
          <p:cNvPicPr>
            <a:picLocks noChangeAspect="1"/>
          </p:cNvPicPr>
          <p:nvPr/>
        </p:nvPicPr>
        <p:blipFill>
          <a:blip r:embed="rId13"/>
          <a:stretch>
            <a:fillRect/>
          </a:stretch>
        </p:blipFill>
        <p:spPr>
          <a:xfrm>
            <a:off x="9984189" y="4434679"/>
            <a:ext cx="1710781" cy="1169872"/>
          </a:xfrm>
          <a:prstGeom prst="rect">
            <a:avLst/>
          </a:prstGeom>
        </p:spPr>
      </p:pic>
      <p:sp>
        <p:nvSpPr>
          <p:cNvPr id="71" name="Anillo 70">
            <a:extLst>
              <a:ext uri="{FF2B5EF4-FFF2-40B4-BE49-F238E27FC236}">
                <a16:creationId xmlns:a16="http://schemas.microsoft.com/office/drawing/2014/main" id="{B9445986-51D8-544E-91A9-C4B0B0B5ED44}"/>
              </a:ext>
            </a:extLst>
          </p:cNvPr>
          <p:cNvSpPr/>
          <p:nvPr/>
        </p:nvSpPr>
        <p:spPr>
          <a:xfrm>
            <a:off x="242932" y="29833"/>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86" name="Anillo 85">
            <a:extLst>
              <a:ext uri="{FF2B5EF4-FFF2-40B4-BE49-F238E27FC236}">
                <a16:creationId xmlns:a16="http://schemas.microsoft.com/office/drawing/2014/main" id="{8F93A560-5BBA-0D41-9577-971A31F83F56}"/>
              </a:ext>
            </a:extLst>
          </p:cNvPr>
          <p:cNvSpPr/>
          <p:nvPr/>
        </p:nvSpPr>
        <p:spPr>
          <a:xfrm>
            <a:off x="230897" y="2081978"/>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87" name="Anillo 86">
            <a:extLst>
              <a:ext uri="{FF2B5EF4-FFF2-40B4-BE49-F238E27FC236}">
                <a16:creationId xmlns:a16="http://schemas.microsoft.com/office/drawing/2014/main" id="{B1820BBA-2497-224D-984E-7D739D97B0C5}"/>
              </a:ext>
            </a:extLst>
          </p:cNvPr>
          <p:cNvSpPr/>
          <p:nvPr/>
        </p:nvSpPr>
        <p:spPr>
          <a:xfrm>
            <a:off x="3008998" y="4128699"/>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88" name="Anillo 87">
            <a:extLst>
              <a:ext uri="{FF2B5EF4-FFF2-40B4-BE49-F238E27FC236}">
                <a16:creationId xmlns:a16="http://schemas.microsoft.com/office/drawing/2014/main" id="{481866F4-85E7-B248-B4CE-4853BC550273}"/>
              </a:ext>
            </a:extLst>
          </p:cNvPr>
          <p:cNvSpPr/>
          <p:nvPr/>
        </p:nvSpPr>
        <p:spPr>
          <a:xfrm>
            <a:off x="6103819" y="-24691"/>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90" name="Anillo 89">
            <a:extLst>
              <a:ext uri="{FF2B5EF4-FFF2-40B4-BE49-F238E27FC236}">
                <a16:creationId xmlns:a16="http://schemas.microsoft.com/office/drawing/2014/main" id="{6A1D3AF1-3422-A04F-A03F-446BAD9FCC46}"/>
              </a:ext>
            </a:extLst>
          </p:cNvPr>
          <p:cNvSpPr/>
          <p:nvPr/>
        </p:nvSpPr>
        <p:spPr>
          <a:xfrm>
            <a:off x="6225786" y="4159665"/>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pic>
        <p:nvPicPr>
          <p:cNvPr id="91" name="Imagen 90">
            <a:extLst>
              <a:ext uri="{FF2B5EF4-FFF2-40B4-BE49-F238E27FC236}">
                <a16:creationId xmlns:a16="http://schemas.microsoft.com/office/drawing/2014/main" id="{C8B7D4E2-3698-CD45-A350-A80715ECF119}"/>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3891937" y="2357769"/>
            <a:ext cx="1674361" cy="1079032"/>
          </a:xfrm>
          <a:prstGeom prst="rect">
            <a:avLst/>
          </a:prstGeom>
        </p:spPr>
      </p:pic>
      <p:sp>
        <p:nvSpPr>
          <p:cNvPr id="93" name="CuadroTexto 92">
            <a:extLst>
              <a:ext uri="{FF2B5EF4-FFF2-40B4-BE49-F238E27FC236}">
                <a16:creationId xmlns:a16="http://schemas.microsoft.com/office/drawing/2014/main" id="{A7A64086-0500-224C-98FD-CF7F991F3250}"/>
              </a:ext>
            </a:extLst>
          </p:cNvPr>
          <p:cNvSpPr txBox="1"/>
          <p:nvPr/>
        </p:nvSpPr>
        <p:spPr>
          <a:xfrm>
            <a:off x="355280" y="1584010"/>
            <a:ext cx="2815092" cy="400110"/>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latin typeface="Century Gothic" panose="020B0502020202020204" pitchFamily="34" charset="0"/>
              </a:rPr>
              <a:t>Sí, en un equipo.</a:t>
            </a:r>
          </a:p>
        </p:txBody>
      </p:sp>
      <p:sp>
        <p:nvSpPr>
          <p:cNvPr id="94" name="CuadroTexto 93">
            <a:extLst>
              <a:ext uri="{FF2B5EF4-FFF2-40B4-BE49-F238E27FC236}">
                <a16:creationId xmlns:a16="http://schemas.microsoft.com/office/drawing/2014/main" id="{48CC73F6-721C-9E48-BD46-9E069149A9DE}"/>
              </a:ext>
            </a:extLst>
          </p:cNvPr>
          <p:cNvSpPr txBox="1"/>
          <p:nvPr/>
        </p:nvSpPr>
        <p:spPr>
          <a:xfrm>
            <a:off x="442894" y="3517793"/>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latin typeface="Century Gothic" panose="020B0502020202020204" pitchFamily="34" charset="0"/>
              </a:rPr>
              <a:t>Sí, con comida sana.</a:t>
            </a:r>
          </a:p>
        </p:txBody>
      </p:sp>
      <p:sp>
        <p:nvSpPr>
          <p:cNvPr id="95" name="CuadroTexto 94">
            <a:extLst>
              <a:ext uri="{FF2B5EF4-FFF2-40B4-BE49-F238E27FC236}">
                <a16:creationId xmlns:a16="http://schemas.microsoft.com/office/drawing/2014/main" id="{73E4D10D-E525-8F41-AAC5-EFFFEA79AA83}"/>
              </a:ext>
            </a:extLst>
          </p:cNvPr>
          <p:cNvSpPr txBox="1"/>
          <p:nvPr/>
        </p:nvSpPr>
        <p:spPr>
          <a:xfrm>
            <a:off x="3249823" y="5560702"/>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latin typeface="Century Gothic" panose="020B0502020202020204" pitchFamily="34" charset="0"/>
              </a:rPr>
              <a:t>Sí, en deportes diferentes.</a:t>
            </a:r>
          </a:p>
        </p:txBody>
      </p:sp>
      <p:sp>
        <p:nvSpPr>
          <p:cNvPr id="96" name="CuadroTexto 95">
            <a:extLst>
              <a:ext uri="{FF2B5EF4-FFF2-40B4-BE49-F238E27FC236}">
                <a16:creationId xmlns:a16="http://schemas.microsoft.com/office/drawing/2014/main" id="{CCCCA67F-D74F-A740-B057-E228637ABC45}"/>
              </a:ext>
            </a:extLst>
          </p:cNvPr>
          <p:cNvSpPr txBox="1"/>
          <p:nvPr/>
        </p:nvSpPr>
        <p:spPr>
          <a:xfrm>
            <a:off x="6342221" y="1462435"/>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latin typeface="Century Gothic" panose="020B0502020202020204" pitchFamily="34" charset="0"/>
              </a:rPr>
              <a:t>Sí, porque están ricas.</a:t>
            </a:r>
          </a:p>
        </p:txBody>
      </p:sp>
      <p:sp>
        <p:nvSpPr>
          <p:cNvPr id="97" name="CuadroTexto 96">
            <a:extLst>
              <a:ext uri="{FF2B5EF4-FFF2-40B4-BE49-F238E27FC236}">
                <a16:creationId xmlns:a16="http://schemas.microsoft.com/office/drawing/2014/main" id="{57187071-D469-2B4A-B6BD-F175AC4BD2E9}"/>
              </a:ext>
            </a:extLst>
          </p:cNvPr>
          <p:cNvSpPr txBox="1"/>
          <p:nvPr/>
        </p:nvSpPr>
        <p:spPr>
          <a:xfrm>
            <a:off x="6253184" y="3423671"/>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latin typeface="Century Gothic" panose="020B0502020202020204" pitchFamily="34" charset="0"/>
              </a:rPr>
              <a:t>Sí, para ir a la ciudad.</a:t>
            </a:r>
          </a:p>
        </p:txBody>
      </p:sp>
      <p:sp>
        <p:nvSpPr>
          <p:cNvPr id="98" name="CuadroTexto 97">
            <a:extLst>
              <a:ext uri="{FF2B5EF4-FFF2-40B4-BE49-F238E27FC236}">
                <a16:creationId xmlns:a16="http://schemas.microsoft.com/office/drawing/2014/main" id="{68650558-6748-4D4D-A163-2AA57466AF9E}"/>
              </a:ext>
            </a:extLst>
          </p:cNvPr>
          <p:cNvSpPr txBox="1"/>
          <p:nvPr/>
        </p:nvSpPr>
        <p:spPr>
          <a:xfrm>
            <a:off x="6231935" y="5610384"/>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latin typeface="Century Gothic" panose="020B0502020202020204" pitchFamily="34" charset="0"/>
              </a:rPr>
              <a:t>Sí, porque hay muchos beneficios.</a:t>
            </a:r>
          </a:p>
        </p:txBody>
      </p:sp>
      <p:sp>
        <p:nvSpPr>
          <p:cNvPr id="89" name="Anillo 88">
            <a:extLst>
              <a:ext uri="{FF2B5EF4-FFF2-40B4-BE49-F238E27FC236}">
                <a16:creationId xmlns:a16="http://schemas.microsoft.com/office/drawing/2014/main" id="{DC2B6D87-2473-554E-97B2-3245A5D0A121}"/>
              </a:ext>
            </a:extLst>
          </p:cNvPr>
          <p:cNvSpPr/>
          <p:nvPr/>
        </p:nvSpPr>
        <p:spPr>
          <a:xfrm>
            <a:off x="6055233" y="2056917"/>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Tree>
    <p:extLst>
      <p:ext uri="{BB962C8B-B14F-4D97-AF65-F5344CB8AC3E}">
        <p14:creationId xmlns:p14="http://schemas.microsoft.com/office/powerpoint/2010/main" val="319762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86" grpId="0" animBg="1"/>
      <p:bldP spid="87" grpId="0" animBg="1"/>
      <p:bldP spid="88" grpId="0" animBg="1"/>
      <p:bldP spid="90" grpId="0" animBg="1"/>
      <p:bldP spid="93" grpId="0" animBg="1"/>
      <p:bldP spid="94" grpId="0" animBg="1"/>
      <p:bldP spid="95" grpId="0" animBg="1"/>
      <p:bldP spid="96" grpId="0" animBg="1"/>
      <p:bldP spid="97" grpId="0" animBg="1"/>
      <p:bldP spid="98" grpId="0" animBg="1"/>
      <p:bldP spid="8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539615" y="265559"/>
            <a:ext cx="25015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Vamos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 campo</a:t>
            </a:r>
          </a:p>
        </p:txBody>
      </p:sp>
      <p:sp>
        <p:nvSpPr>
          <p:cNvPr id="2" name="Title 1"/>
          <p:cNvSpPr>
            <a:spLocks noGrp="1"/>
          </p:cNvSpPr>
          <p:nvPr>
            <p:ph type="title"/>
          </p:nvPr>
        </p:nvSpPr>
        <p:spPr>
          <a:xfrm>
            <a:off x="9539615" y="150545"/>
            <a:ext cx="2501544" cy="659085"/>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744556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completa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información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8350" y="2024970"/>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895948" y="2906095"/>
            <a:ext cx="51187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y escribe:</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839264" y="4801184"/>
            <a:ext cx="1789377"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u="none" strike="noStrike" kern="1200" cap="none" spc="0" normalizeH="0" baseline="0" noProof="0" dirty="0">
                <a:ln>
                  <a:noFill/>
                </a:ln>
                <a:solidFill>
                  <a:srgbClr val="002060"/>
                </a:solidFill>
                <a:effectLst/>
                <a:uLnTx/>
                <a:uFillTx/>
                <a:latin typeface="Century Gothic" panose="020F0302020204030204"/>
                <a:ea typeface="Calibri" panose="020F0502020204030204" pitchFamily="34" charset="0"/>
                <a:cs typeface="Times New Roman" panose="02020603050405020304" pitchFamily="18" charset="0"/>
              </a:rPr>
              <a:t>We are very active</a:t>
            </a:r>
            <a:r>
              <a:rPr kumimoji="0" lang="en-GB" sz="2000" u="none" strike="noStrike" kern="1200" cap="none" spc="0" normalizeH="0" noProof="0" dirty="0">
                <a:ln>
                  <a:noFill/>
                </a:ln>
                <a:solidFill>
                  <a:srgbClr val="002060"/>
                </a:solidFill>
                <a:effectLst/>
                <a:uLnTx/>
                <a:uFillTx/>
                <a:latin typeface="Century Gothic" panose="020F0302020204030204"/>
                <a:ea typeface="Calibri" panose="020F0502020204030204" pitchFamily="34" charset="0"/>
                <a:cs typeface="Times New Roman" panose="02020603050405020304" pitchFamily="18" charset="0"/>
              </a:rPr>
              <a:t> (trait).</a:t>
            </a:r>
            <a:endParaRPr kumimoji="0" lang="es-GB" sz="2000" u="none" strike="noStrike" kern="1200" cap="none" spc="0" normalizeH="0" baseline="0" noProof="0" dirty="0">
              <a:ln>
                <a:noFill/>
              </a:ln>
              <a:solidFill>
                <a:srgbClr val="002060"/>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759886" y="3204607"/>
            <a:ext cx="1954893" cy="1596577"/>
          </a:xfrm>
          <a:prstGeom prst="wedgeRoundRectCallout">
            <a:avLst>
              <a:gd name="adj1" fmla="val -76107"/>
              <a:gd name="adj2" fmla="val 4983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F0302020204030204"/>
                <a:ea typeface="+mn-ea"/>
                <a:cs typeface="+mn-cs"/>
              </a:rPr>
              <a:t>Somos muy activos.</a:t>
            </a:r>
            <a:endParaRPr kumimoji="0" lang="es-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CuadroTexto 7">
            <a:extLst>
              <a:ext uri="{FF2B5EF4-FFF2-40B4-BE49-F238E27FC236}">
                <a16:creationId xmlns:a16="http://schemas.microsoft.com/office/drawing/2014/main" id="{40B63D64-DC3D-3A40-8803-0998D3719536}"/>
              </a:ext>
            </a:extLst>
          </p:cNvPr>
          <p:cNvSpPr txBox="1"/>
          <p:nvPr/>
        </p:nvSpPr>
        <p:spPr>
          <a:xfrm>
            <a:off x="3490938" y="5868066"/>
            <a:ext cx="79383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Después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estudiante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habla</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y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estudiante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completa</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la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tabla</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0" name="Tabla 9">
            <a:extLst>
              <a:ext uri="{FF2B5EF4-FFF2-40B4-BE49-F238E27FC236}">
                <a16:creationId xmlns:a16="http://schemas.microsoft.com/office/drawing/2014/main" id="{45653F4A-98FF-0940-BF9E-77676552F593}"/>
              </a:ext>
            </a:extLst>
          </p:cNvPr>
          <p:cNvGraphicFramePr>
            <a:graphicFrameLocks noGrp="1"/>
          </p:cNvGraphicFramePr>
          <p:nvPr/>
        </p:nvGraphicFramePr>
        <p:xfrm>
          <a:off x="4858591" y="3468853"/>
          <a:ext cx="5557520" cy="2232371"/>
        </p:xfrm>
        <a:graphic>
          <a:graphicData uri="http://schemas.openxmlformats.org/drawingml/2006/table">
            <a:tbl>
              <a:tblPr firstRow="1" bandRow="1">
                <a:tableStyleId>{5DA37D80-6434-44D0-A028-1B22A696006F}</a:tableStyleId>
              </a:tblPr>
              <a:tblGrid>
                <a:gridCol w="422069">
                  <a:extLst>
                    <a:ext uri="{9D8B030D-6E8A-4147-A177-3AD203B41FA5}">
                      <a16:colId xmlns:a16="http://schemas.microsoft.com/office/drawing/2014/main" val="3551756778"/>
                    </a:ext>
                  </a:extLst>
                </a:gridCol>
                <a:gridCol w="1737360">
                  <a:extLst>
                    <a:ext uri="{9D8B030D-6E8A-4147-A177-3AD203B41FA5}">
                      <a16:colId xmlns:a16="http://schemas.microsoft.com/office/drawing/2014/main" val="848529382"/>
                    </a:ext>
                  </a:extLst>
                </a:gridCol>
                <a:gridCol w="1893751">
                  <a:extLst>
                    <a:ext uri="{9D8B030D-6E8A-4147-A177-3AD203B41FA5}">
                      <a16:colId xmlns:a16="http://schemas.microsoft.com/office/drawing/2014/main" val="2729549234"/>
                    </a:ext>
                  </a:extLst>
                </a:gridCol>
                <a:gridCol w="1504340">
                  <a:extLst>
                    <a:ext uri="{9D8B030D-6E8A-4147-A177-3AD203B41FA5}">
                      <a16:colId xmlns:a16="http://schemas.microsoft.com/office/drawing/2014/main" val="2678505401"/>
                    </a:ext>
                  </a:extLst>
                </a:gridCol>
              </a:tblGrid>
              <a:tr h="1583259">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¿Es ‘I’ o ‘</a:t>
                      </a:r>
                      <a:r>
                        <a:rPr lang="es-ES" sz="2000" b="0" i="0" dirty="0" err="1">
                          <a:solidFill>
                            <a:srgbClr val="203864"/>
                          </a:solidFill>
                          <a:latin typeface="Century Gothic" panose="020B0502020202020204" pitchFamily="34" charset="0"/>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¿Es ahora o en general?</a:t>
                      </a:r>
                      <a:endParaRPr lang="es-GB" sz="2000" b="0" i="0" dirty="0">
                        <a:solidFill>
                          <a:srgbClr val="203864"/>
                        </a:solidFill>
                        <a:latin typeface="Century Gothic" panose="020B0502020202020204" pitchFamily="34" charset="0"/>
                      </a:endParaRPr>
                    </a:p>
                  </a:txBody>
                  <a:tcPr anchor="ctr"/>
                </a:tc>
                <a:tc>
                  <a:txBody>
                    <a:bodyPr/>
                    <a:lstStyle/>
                    <a:p>
                      <a:pPr algn="ctr"/>
                      <a:r>
                        <a:rPr lang="es-GB" sz="2000" b="0" i="0" dirty="0">
                          <a:solidFill>
                            <a:srgbClr val="203864"/>
                          </a:solidFill>
                          <a:latin typeface="Century Gothic" panose="020B0502020202020204" pitchFamily="34" charset="0"/>
                        </a:rPr>
                        <a:t>¿Qué adjetivo?</a:t>
                      </a:r>
                      <a:r>
                        <a:rPr lang="en-GB" sz="2000" b="0" i="0" dirty="0">
                          <a:solidFill>
                            <a:srgbClr val="203864"/>
                          </a:solidFill>
                          <a:latin typeface="Century Gothic" panose="020B0502020202020204" pitchFamily="34" charset="0"/>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403446959"/>
                  </a:ext>
                </a:extLst>
              </a:tr>
              <a:tr h="649112">
                <a:tc>
                  <a:txBody>
                    <a:bodyPr/>
                    <a:lstStyle/>
                    <a:p>
                      <a:pPr algn="ctr"/>
                      <a:r>
                        <a:rPr lang="es-GB" sz="2000" b="0" i="0" dirty="0">
                          <a:solidFill>
                            <a:srgbClr val="203864"/>
                          </a:solidFill>
                          <a:latin typeface="Century Gothic" panose="020B0502020202020204" pitchFamily="34" charset="0"/>
                        </a:rPr>
                        <a:t>1</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454164157"/>
                  </a:ext>
                </a:extLst>
              </a:tr>
            </a:tbl>
          </a:graphicData>
        </a:graphic>
      </p:graphicFrame>
      <p:sp>
        <p:nvSpPr>
          <p:cNvPr id="33" name="CuadroTexto 32">
            <a:extLst>
              <a:ext uri="{FF2B5EF4-FFF2-40B4-BE49-F238E27FC236}">
                <a16:creationId xmlns:a16="http://schemas.microsoft.com/office/drawing/2014/main" id="{A4B08A49-78CC-B048-BBC3-4B963FE57484}"/>
              </a:ext>
            </a:extLst>
          </p:cNvPr>
          <p:cNvSpPr txBox="1"/>
          <p:nvPr/>
        </p:nvSpPr>
        <p:spPr>
          <a:xfrm>
            <a:off x="5296788" y="5163944"/>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uadroTexto 29">
            <a:extLst>
              <a:ext uri="{FF2B5EF4-FFF2-40B4-BE49-F238E27FC236}">
                <a16:creationId xmlns:a16="http://schemas.microsoft.com/office/drawing/2014/main" id="{4AA82B9D-AC1B-934A-8A4E-566A180FAEFB}"/>
              </a:ext>
            </a:extLst>
          </p:cNvPr>
          <p:cNvSpPr txBox="1"/>
          <p:nvPr/>
        </p:nvSpPr>
        <p:spPr>
          <a:xfrm>
            <a:off x="7126442" y="517648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uadroTexto 31">
            <a:extLst>
              <a:ext uri="{FF2B5EF4-FFF2-40B4-BE49-F238E27FC236}">
                <a16:creationId xmlns:a16="http://schemas.microsoft.com/office/drawing/2014/main" id="{BA475AD7-0AB5-C14E-B42F-311BD4DC1966}"/>
              </a:ext>
            </a:extLst>
          </p:cNvPr>
          <p:cNvSpPr txBox="1"/>
          <p:nvPr/>
        </p:nvSpPr>
        <p:spPr>
          <a:xfrm>
            <a:off x="8825800" y="519157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active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3EA2CB1B-16D3-4AC4-B69A-6C5A6FBA7476}"/>
              </a:ext>
            </a:extLst>
          </p:cNvPr>
          <p:cNvSpPr txBox="1"/>
          <p:nvPr/>
        </p:nvSpPr>
        <p:spPr>
          <a:xfrm>
            <a:off x="8934455" y="2448699"/>
            <a:ext cx="717005" cy="1015663"/>
          </a:xfrm>
          <a:prstGeom prst="rect">
            <a:avLst/>
          </a:prstGeom>
          <a:noFill/>
        </p:spPr>
        <p:txBody>
          <a:bodyPr wrap="square" rtlCol="0">
            <a:spAutoFit/>
          </a:bodyPr>
          <a:lstStyle/>
          <a:p>
            <a:pPr algn="l"/>
            <a:r>
              <a:rPr lang="en-GB" sz="6000" dirty="0">
                <a:solidFill>
                  <a:schemeClr val="accent5">
                    <a:lumMod val="50000"/>
                  </a:schemeClr>
                </a:solidFill>
                <a:latin typeface="Century Gothic" panose="020B0502020202020204" pitchFamily="34" charset="0"/>
                <a:sym typeface="Wingdings" panose="05000000000000000000" pitchFamily="2" charset="2"/>
              </a:rPr>
              <a:t></a:t>
            </a:r>
            <a:endParaRPr lang="en-GB" sz="6000" dirty="0">
              <a:solidFill>
                <a:schemeClr val="accent5">
                  <a:lumMod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E633A084-858F-4690-BE68-2CD51A69BA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5800" y="690062"/>
            <a:ext cx="3660256" cy="2058894"/>
          </a:xfrm>
          <a:prstGeom prst="rect">
            <a:avLst/>
          </a:prstGeom>
        </p:spPr>
      </p:pic>
      <p:pic>
        <p:nvPicPr>
          <p:cNvPr id="11" name="Picture 10">
            <a:extLst>
              <a:ext uri="{FF2B5EF4-FFF2-40B4-BE49-F238E27FC236}">
                <a16:creationId xmlns:a16="http://schemas.microsoft.com/office/drawing/2014/main" id="{87F521B7-177C-4256-B86F-554812D96AFD}"/>
              </a:ext>
            </a:extLst>
          </p:cNvPr>
          <p:cNvPicPr>
            <a:picLocks noChangeAspect="1"/>
          </p:cNvPicPr>
          <p:nvPr/>
        </p:nvPicPr>
        <p:blipFill>
          <a:blip r:embed="rId4"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9625012" y="3350790"/>
            <a:ext cx="3526818" cy="1983835"/>
          </a:xfrm>
          <a:prstGeom prst="rect">
            <a:avLst/>
          </a:prstGeom>
        </p:spPr>
      </p:pic>
      <p:pic>
        <p:nvPicPr>
          <p:cNvPr id="13" name="Picture 12">
            <a:extLst>
              <a:ext uri="{FF2B5EF4-FFF2-40B4-BE49-F238E27FC236}">
                <a16:creationId xmlns:a16="http://schemas.microsoft.com/office/drawing/2014/main" id="{C10D7963-8086-4ED9-92D6-CE92D3EF9F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34648" y="773991"/>
            <a:ext cx="2438400" cy="1876425"/>
          </a:xfrm>
          <a:prstGeom prst="rect">
            <a:avLst/>
          </a:prstGeom>
        </p:spPr>
      </p:pic>
    </p:spTree>
    <p:extLst>
      <p:ext uri="{BB962C8B-B14F-4D97-AF65-F5344CB8AC3E}">
        <p14:creationId xmlns:p14="http://schemas.microsoft.com/office/powerpoint/2010/main" val="13247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6" grpId="0"/>
      <p:bldP spid="27" grpId="0"/>
      <p:bldP spid="28" grpId="0"/>
      <p:bldP spid="29" grpId="0"/>
      <p:bldP spid="21" grpId="0" animBg="1"/>
      <p:bldP spid="22" grpId="0"/>
      <p:bldP spid="23" grpId="0" animBg="1"/>
      <p:bldP spid="43" grpId="0" animBg="1"/>
      <p:bldP spid="8" grpId="0"/>
      <p:bldP spid="33" grpId="0"/>
      <p:bldP spid="30" grpId="0"/>
      <p:bldP spid="3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27763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are quite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dark-skinned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293379" y="71818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4398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246019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2000" noProof="0" dirty="0">
              <a:solidFill>
                <a:schemeClr val="accent5">
                  <a:lumMod val="50000"/>
                </a:scheme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000" b="1" noProof="0" dirty="0" err="1">
                <a:solidFill>
                  <a:schemeClr val="accent5">
                    <a:lumMod val="50000"/>
                  </a:schemeClr>
                </a:solidFill>
                <a:latin typeface="Century Gothic" panose="020F0302020204030204"/>
              </a:rPr>
              <a:t>We</a:t>
            </a:r>
            <a:r>
              <a:rPr lang="es-ES_tradnl" sz="2000" b="1" noProof="0" dirty="0">
                <a:solidFill>
                  <a:schemeClr val="accent5">
                    <a:lumMod val="50000"/>
                  </a:schemeClr>
                </a:solidFill>
                <a:latin typeface="Century Gothic" panose="020F0302020204030204"/>
              </a:rPr>
              <a:t> are </a:t>
            </a:r>
            <a:r>
              <a:rPr lang="es-ES_tradnl" sz="2000" b="1" noProof="0" dirty="0" err="1">
                <a:solidFill>
                  <a:schemeClr val="accent5">
                    <a:lumMod val="50000"/>
                  </a:schemeClr>
                </a:solidFill>
                <a:latin typeface="Century Gothic" panose="020F0302020204030204"/>
              </a:rPr>
              <a:t>excited</a:t>
            </a:r>
            <a:r>
              <a:rPr lang="es-ES_tradnl" sz="2000" b="1" noProof="0" dirty="0">
                <a:solidFill>
                  <a:schemeClr val="accent5">
                    <a:lumMod val="50000"/>
                  </a:schemeClr>
                </a:solidFill>
                <a:latin typeface="Century Gothic" panose="020F0302020204030204"/>
              </a:rPr>
              <a:t> (</a:t>
            </a:r>
            <a:r>
              <a:rPr lang="es-ES_tradnl" sz="2000" b="1" noProof="0" dirty="0" err="1">
                <a:solidFill>
                  <a:schemeClr val="accent5">
                    <a:lumMod val="50000"/>
                  </a:schemeClr>
                </a:solidFill>
                <a:latin typeface="Century Gothic" panose="020F0302020204030204"/>
              </a:rPr>
              <a:t>mood</a:t>
            </a:r>
            <a:r>
              <a:rPr lang="es-ES_tradnl" sz="2000" b="1" noProof="0" dirty="0">
                <a:solidFill>
                  <a:schemeClr val="accent5">
                    <a:lumMod val="50000"/>
                  </a:schemeClr>
                </a:solidFill>
                <a:latin typeface="Century Gothic" panose="020F0302020204030204"/>
              </a:rPr>
              <a:t>)</a:t>
            </a: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2483454" y="7109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27573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 bit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ill</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es-ES_tradnl"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307229" y="260544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245829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000" b="1" dirty="0" err="1">
                <a:solidFill>
                  <a:schemeClr val="accent5">
                    <a:lumMod val="50000"/>
                  </a:schemeClr>
                </a:solidFill>
                <a:latin typeface="Century Gothic" panose="020F0302020204030204"/>
              </a:rPr>
              <a:t>We</a:t>
            </a:r>
            <a:r>
              <a:rPr lang="es-ES_tradnl" sz="2000" b="1" dirty="0">
                <a:solidFill>
                  <a:schemeClr val="accent5">
                    <a:lumMod val="50000"/>
                  </a:schemeClr>
                </a:solidFill>
                <a:latin typeface="Century Gothic" panose="020F0302020204030204"/>
              </a:rPr>
              <a:t> are </a:t>
            </a:r>
            <a:r>
              <a:rPr lang="es-ES_tradnl" sz="2000" b="1" dirty="0" err="1">
                <a:solidFill>
                  <a:schemeClr val="accent5">
                    <a:lumMod val="50000"/>
                  </a:schemeClr>
                </a:solidFill>
                <a:latin typeface="Century Gothic" panose="020F0302020204030204"/>
              </a:rPr>
              <a:t>not</a:t>
            </a:r>
            <a:r>
              <a:rPr lang="es-ES_tradnl" sz="2000" b="1" dirty="0">
                <a:solidFill>
                  <a:schemeClr val="accent5">
                    <a:lumMod val="50000"/>
                  </a:schemeClr>
                </a:solidFill>
                <a:latin typeface="Century Gothic" panose="020F0302020204030204"/>
              </a:rPr>
              <a:t> </a:t>
            </a:r>
            <a:r>
              <a:rPr lang="es-ES_tradnl" sz="2000" b="1" dirty="0" err="1">
                <a:solidFill>
                  <a:schemeClr val="accent5">
                    <a:lumMod val="50000"/>
                  </a:schemeClr>
                </a:solidFill>
                <a:latin typeface="Century Gothic" panose="020F0302020204030204"/>
              </a:rPr>
              <a:t>very</a:t>
            </a:r>
            <a:r>
              <a:rPr lang="es-ES_tradnl" sz="2000" b="1" dirty="0">
                <a:solidFill>
                  <a:schemeClr val="accent5">
                    <a:lumMod val="50000"/>
                  </a:schemeClr>
                </a:solidFill>
                <a:latin typeface="Century Gothic" panose="020F0302020204030204"/>
              </a:rPr>
              <a:t> </a:t>
            </a:r>
            <a:r>
              <a:rPr lang="es-ES_tradnl" sz="2000" b="1" dirty="0" err="1">
                <a:solidFill>
                  <a:schemeClr val="accent5">
                    <a:lumMod val="50000"/>
                  </a:schemeClr>
                </a:solidFill>
                <a:latin typeface="Century Gothic" panose="020F0302020204030204"/>
              </a:rPr>
              <a:t>boring</a:t>
            </a:r>
            <a:r>
              <a:rPr lang="es-ES_tradnl" sz="2000" b="1" dirty="0">
                <a:solidFill>
                  <a:schemeClr val="accent5">
                    <a:lumMod val="50000"/>
                  </a:schemeClr>
                </a:solidFill>
                <a:latin typeface="Century Gothic" panose="020F0302020204030204"/>
              </a:rPr>
              <a:t> (</a:t>
            </a:r>
            <a:r>
              <a:rPr lang="es-ES_tradnl" sz="2000" b="1" dirty="0" err="1">
                <a:solidFill>
                  <a:schemeClr val="accent5">
                    <a:lumMod val="50000"/>
                  </a:schemeClr>
                </a:solidFill>
                <a:latin typeface="Century Gothic" panose="020F0302020204030204"/>
              </a:rPr>
              <a:t>trait</a:t>
            </a:r>
            <a:r>
              <a:rPr lang="es-ES_tradnl" sz="2000" b="1" dirty="0">
                <a:solidFill>
                  <a:schemeClr val="accent5">
                    <a:lumMod val="50000"/>
                  </a:schemeClr>
                </a:solidFill>
                <a:latin typeface="Century Gothic" panose="020F0302020204030204"/>
              </a:rPr>
              <a:t>)</a:t>
            </a: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2475808" y="260544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277632" y="4537067"/>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serious</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293380" y="457209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2456571" y="4537067"/>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silly</a:t>
            </a:r>
            <a:r>
              <a:rPr kumimoji="0" lang="es-ES_tradnl" sz="20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r>
              <a:rPr kumimoji="0" lang="es-ES_tradnl" sz="20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s-ES_tradnl"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2483454" y="457209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nvGraphicFramePr>
        <p:xfrm>
          <a:off x="4798991" y="666478"/>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¿Es ‘I’ o ‘</a:t>
                      </a:r>
                      <a:r>
                        <a:rPr lang="es-ES" sz="2000" b="0" i="0" dirty="0" err="1">
                          <a:solidFill>
                            <a:srgbClr val="203864"/>
                          </a:solidFill>
                          <a:latin typeface="Century Gothic" panose="020B0502020202020204" pitchFamily="34" charset="0"/>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¿Es ahora o en general?</a:t>
                      </a:r>
                      <a:endParaRPr lang="es-GB" sz="2000" b="0" i="0" dirty="0">
                        <a:solidFill>
                          <a:srgbClr val="203864"/>
                        </a:solidFill>
                        <a:latin typeface="Century Gothic" panose="020B0502020202020204" pitchFamily="34" charset="0"/>
                      </a:endParaRPr>
                    </a:p>
                  </a:txBody>
                  <a:tcPr anchor="ctr"/>
                </a:tc>
                <a:tc>
                  <a:txBody>
                    <a:bodyPr/>
                    <a:lstStyle/>
                    <a:p>
                      <a:pPr algn="ctr"/>
                      <a:r>
                        <a:rPr lang="es-GB" sz="2000" b="0" i="0" dirty="0">
                          <a:solidFill>
                            <a:srgbClr val="203864"/>
                          </a:solidFill>
                          <a:latin typeface="Century Gothic" panose="020B0502020202020204" pitchFamily="34" charset="0"/>
                        </a:rPr>
                        <a:t>¿Qué adjetivo?</a:t>
                      </a:r>
                      <a:endParaRPr lang="en-GB" sz="2000" b="0" i="0" dirty="0">
                        <a:solidFill>
                          <a:srgbClr val="203864"/>
                        </a:solidFill>
                        <a:latin typeface="Century Gothic" panose="020B0502020202020204" pitchFamily="34" charset="0"/>
                      </a:endParaRPr>
                    </a:p>
                    <a:p>
                      <a:pPr algn="ct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400" b="0" i="0" dirty="0">
                          <a:solidFill>
                            <a:srgbClr val="203864"/>
                          </a:solidFill>
                          <a:latin typeface="Century Gothic" panose="020B0502020202020204" pitchFamily="34" charset="0"/>
                        </a:rPr>
                        <a:t>1</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008434656"/>
                  </a:ext>
                </a:extLst>
              </a:tr>
              <a:tr h="649112">
                <a:tc>
                  <a:txBody>
                    <a:bodyPr/>
                    <a:lstStyle/>
                    <a:p>
                      <a:pPr algn="ctr"/>
                      <a:r>
                        <a:rPr lang="es-GB" sz="2400" b="0" i="0" dirty="0">
                          <a:solidFill>
                            <a:srgbClr val="203864"/>
                          </a:solidFill>
                          <a:latin typeface="Century Gothic" panose="020B0502020202020204" pitchFamily="34" charset="0"/>
                        </a:rPr>
                        <a:t>2</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41097834"/>
                  </a:ext>
                </a:extLst>
              </a:tr>
              <a:tr h="649112">
                <a:tc>
                  <a:txBody>
                    <a:bodyPr/>
                    <a:lstStyle/>
                    <a:p>
                      <a:pPr algn="ctr"/>
                      <a:r>
                        <a:rPr lang="es-GB" sz="2400" b="0" i="0" dirty="0">
                          <a:solidFill>
                            <a:srgbClr val="203864"/>
                          </a:solidFill>
                          <a:latin typeface="Century Gothic" panose="020B0502020202020204" pitchFamily="34" charset="0"/>
                        </a:rPr>
                        <a:t>3</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86787065"/>
                  </a:ext>
                </a:extLst>
              </a:tr>
              <a:tr h="649112">
                <a:tc>
                  <a:txBody>
                    <a:bodyPr/>
                    <a:lstStyle/>
                    <a:p>
                      <a:pPr algn="ctr"/>
                      <a:r>
                        <a:rPr lang="es-GB" sz="2400" b="0" i="0" dirty="0">
                          <a:solidFill>
                            <a:srgbClr val="203864"/>
                          </a:solidFill>
                          <a:latin typeface="Century Gothic" panose="020B0502020202020204" pitchFamily="34" charset="0"/>
                        </a:rPr>
                        <a:t>4</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17278994"/>
                  </a:ext>
                </a:extLst>
              </a:tr>
              <a:tr h="649112">
                <a:tc>
                  <a:txBody>
                    <a:bodyPr/>
                    <a:lstStyle/>
                    <a:p>
                      <a:pPr algn="ctr"/>
                      <a:r>
                        <a:rPr lang="es-GB" sz="2400" b="0" i="0" dirty="0">
                          <a:solidFill>
                            <a:srgbClr val="203864"/>
                          </a:solidFill>
                          <a:latin typeface="Century Gothic" panose="020B0502020202020204" pitchFamily="34" charset="0"/>
                        </a:rPr>
                        <a:t>5</a:t>
                      </a: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447886631"/>
                  </a:ext>
                </a:extLst>
              </a:tr>
              <a:tr h="649112">
                <a:tc>
                  <a:txBody>
                    <a:bodyPr/>
                    <a:lstStyle/>
                    <a:p>
                      <a:pPr algn="ctr"/>
                      <a:r>
                        <a:rPr lang="es-GB" sz="2400" b="0" i="0" dirty="0">
                          <a:solidFill>
                            <a:srgbClr val="203864"/>
                          </a:solidFill>
                          <a:latin typeface="Century Gothic" panose="020B0502020202020204" pitchFamily="34" charset="0"/>
                        </a:rPr>
                        <a:t>6</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499685773"/>
                  </a:ext>
                </a:extLst>
              </a:tr>
            </a:tbl>
          </a:graphicData>
        </a:graphic>
      </p:graphicFrame>
    </p:spTree>
    <p:extLst>
      <p:ext uri="{BB962C8B-B14F-4D97-AF65-F5344CB8AC3E}">
        <p14:creationId xmlns:p14="http://schemas.microsoft.com/office/powerpoint/2010/main" val="2797745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3949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p:txBody>
      </p:sp>
      <p:sp>
        <p:nvSpPr>
          <p:cNvPr id="115" name="Rectangle 1">
            <a:extLst>
              <a:ext uri="{FF2B5EF4-FFF2-40B4-BE49-F238E27FC236}">
                <a16:creationId xmlns:a16="http://schemas.microsoft.com/office/drawing/2014/main" id="{7962ADB6-26C4-AF4E-8BCB-FC022414A027}"/>
              </a:ext>
            </a:extLst>
          </p:cNvPr>
          <p:cNvSpPr/>
          <p:nvPr/>
        </p:nvSpPr>
        <p:spPr>
          <a:xfrm>
            <a:off x="772703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quite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weak</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18" name="Rectangle 1">
            <a:extLst>
              <a:ext uri="{FF2B5EF4-FFF2-40B4-BE49-F238E27FC236}">
                <a16:creationId xmlns:a16="http://schemas.microsoft.com/office/drawing/2014/main" id="{9A4AF7BB-05C1-924D-B397-1B2FCDE8B37B}"/>
              </a:ext>
            </a:extLst>
          </p:cNvPr>
          <p:cNvSpPr/>
          <p:nvPr/>
        </p:nvSpPr>
        <p:spPr>
          <a:xfrm>
            <a:off x="990959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are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funny</a:t>
            </a:r>
            <a:r>
              <a:rPr lang="es-ES_tradnl" sz="2000" b="1" dirty="0">
                <a:solidFill>
                  <a:schemeClr val="accent5">
                    <a:lumMod val="50000"/>
                  </a:schemeClr>
                </a:solidFill>
                <a:latin typeface="Century Gothic" panose="020F0302020204030204"/>
              </a:rPr>
              <a:t> (</a:t>
            </a:r>
            <a:r>
              <a:rPr lang="es-ES_tradnl" sz="2000" b="1" dirty="0" err="1">
                <a:solidFill>
                  <a:schemeClr val="accent5">
                    <a:lumMod val="50000"/>
                  </a:schemeClr>
                </a:solidFill>
                <a:latin typeface="Century Gothic" panose="020F0302020204030204"/>
              </a:rPr>
              <a:t>trait</a:t>
            </a:r>
            <a:r>
              <a:rPr lang="es-ES_tradnl" sz="2000" b="1" dirty="0">
                <a:solidFill>
                  <a:schemeClr val="accent5">
                    <a:lumMod val="50000"/>
                  </a:schemeClr>
                </a:solidFill>
                <a:latin typeface="Century Gothic" panose="020F0302020204030204"/>
              </a:rPr>
              <a:t>).</a:t>
            </a: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21" name="Rectangle 1">
            <a:extLst>
              <a:ext uri="{FF2B5EF4-FFF2-40B4-BE49-F238E27FC236}">
                <a16:creationId xmlns:a16="http://schemas.microsoft.com/office/drawing/2014/main" id="{2B054773-BA69-DE48-8D35-A884B07C2E02}"/>
              </a:ext>
            </a:extLst>
          </p:cNvPr>
          <p:cNvSpPr/>
          <p:nvPr/>
        </p:nvSpPr>
        <p:spPr>
          <a:xfrm>
            <a:off x="7725132" y="2585668"/>
            <a:ext cx="2032440"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ready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es-ES_tradnl"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24" name="Rectangle 1">
            <a:extLst>
              <a:ext uri="{FF2B5EF4-FFF2-40B4-BE49-F238E27FC236}">
                <a16:creationId xmlns:a16="http://schemas.microsoft.com/office/drawing/2014/main" id="{AE723BB4-4416-E547-8621-EC0F87439B92}"/>
              </a:ext>
            </a:extLst>
          </p:cNvPr>
          <p:cNvSpPr/>
          <p:nvPr/>
        </p:nvSpPr>
        <p:spPr>
          <a:xfrm>
            <a:off x="9907692"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are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nervous</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27" name="Rectangle 1">
            <a:extLst>
              <a:ext uri="{FF2B5EF4-FFF2-40B4-BE49-F238E27FC236}">
                <a16:creationId xmlns:a16="http://schemas.microsoft.com/office/drawing/2014/main" id="{5B859040-D01D-6F45-81D0-9E4DB6CB48EF}"/>
              </a:ext>
            </a:extLst>
          </p:cNvPr>
          <p:cNvSpPr/>
          <p:nvPr/>
        </p:nvSpPr>
        <p:spPr>
          <a:xfrm>
            <a:off x="7727033" y="4510173"/>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are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happy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30" name="Rectangle 1">
            <a:extLst>
              <a:ext uri="{FF2B5EF4-FFF2-40B4-BE49-F238E27FC236}">
                <a16:creationId xmlns:a16="http://schemas.microsoft.com/office/drawing/2014/main" id="{BB875CBF-847A-8148-9496-A28E3D29F5B1}"/>
              </a:ext>
            </a:extLst>
          </p:cNvPr>
          <p:cNvSpPr/>
          <p:nvPr/>
        </p:nvSpPr>
        <p:spPr>
          <a:xfrm>
            <a:off x="9907692" y="4536413"/>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not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active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graphicFrame>
        <p:nvGraphicFramePr>
          <p:cNvPr id="26" name="Tabla 54">
            <a:extLst>
              <a:ext uri="{FF2B5EF4-FFF2-40B4-BE49-F238E27FC236}">
                <a16:creationId xmlns:a16="http://schemas.microsoft.com/office/drawing/2014/main" id="{18B829D8-E9B9-3C42-BF44-390BCECE3242}"/>
              </a:ext>
            </a:extLst>
          </p:cNvPr>
          <p:cNvGraphicFramePr>
            <a:graphicFrameLocks noGrp="1"/>
          </p:cNvGraphicFramePr>
          <p:nvPr/>
        </p:nvGraphicFramePr>
        <p:xfrm>
          <a:off x="324013" y="644991"/>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¿Es ‘I’ o ‘</a:t>
                      </a:r>
                      <a:r>
                        <a:rPr lang="es-ES" sz="2000" b="0" i="0" dirty="0" err="1">
                          <a:solidFill>
                            <a:srgbClr val="203864"/>
                          </a:solidFill>
                          <a:latin typeface="Century Gothic" panose="020B0502020202020204" pitchFamily="34" charset="0"/>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¿Es ahora o en general?</a:t>
                      </a:r>
                      <a:endParaRPr lang="es-GB" sz="2000" b="0" i="0" dirty="0">
                        <a:solidFill>
                          <a:srgbClr val="203864"/>
                        </a:solidFill>
                        <a:latin typeface="Century Gothic" panose="020B0502020202020204" pitchFamily="34" charset="0"/>
                      </a:endParaRPr>
                    </a:p>
                  </a:txBody>
                  <a:tcPr anchor="ctr"/>
                </a:tc>
                <a:tc>
                  <a:txBody>
                    <a:bodyPr/>
                    <a:lstStyle/>
                    <a:p>
                      <a:pPr algn="ctr"/>
                      <a:r>
                        <a:rPr lang="es-GB" sz="2000" b="0" i="0" dirty="0">
                          <a:solidFill>
                            <a:srgbClr val="203864"/>
                          </a:solidFill>
                          <a:latin typeface="Century Gothic" panose="020B0502020202020204" pitchFamily="34" charset="0"/>
                        </a:rPr>
                        <a:t>¿Qué adjetivo?</a:t>
                      </a:r>
                      <a:endParaRPr lang="en-GB" sz="2000" b="0" i="0" dirty="0">
                        <a:solidFill>
                          <a:srgbClr val="203864"/>
                        </a:solidFill>
                        <a:latin typeface="Century Gothic" panose="020B0502020202020204" pitchFamily="34" charset="0"/>
                      </a:endParaRPr>
                    </a:p>
                    <a:p>
                      <a:pPr algn="ct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400" b="0" i="0" dirty="0">
                          <a:solidFill>
                            <a:srgbClr val="203864"/>
                          </a:solidFill>
                          <a:latin typeface="Century Gothic" panose="020B0502020202020204" pitchFamily="34" charset="0"/>
                        </a:rPr>
                        <a:t>1</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008434656"/>
                  </a:ext>
                </a:extLst>
              </a:tr>
              <a:tr h="649112">
                <a:tc>
                  <a:txBody>
                    <a:bodyPr/>
                    <a:lstStyle/>
                    <a:p>
                      <a:pPr algn="ctr"/>
                      <a:r>
                        <a:rPr lang="es-GB" sz="2400" b="0" i="0" dirty="0">
                          <a:solidFill>
                            <a:srgbClr val="203864"/>
                          </a:solidFill>
                          <a:latin typeface="Century Gothic" panose="020B0502020202020204" pitchFamily="34" charset="0"/>
                        </a:rPr>
                        <a:t>2</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41097834"/>
                  </a:ext>
                </a:extLst>
              </a:tr>
              <a:tr h="649112">
                <a:tc>
                  <a:txBody>
                    <a:bodyPr/>
                    <a:lstStyle/>
                    <a:p>
                      <a:pPr algn="ctr"/>
                      <a:r>
                        <a:rPr lang="es-GB" sz="2400" b="0" i="0" dirty="0">
                          <a:solidFill>
                            <a:srgbClr val="203864"/>
                          </a:solidFill>
                          <a:latin typeface="Century Gothic" panose="020B0502020202020204" pitchFamily="34" charset="0"/>
                        </a:rPr>
                        <a:t>3</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86787065"/>
                  </a:ext>
                </a:extLst>
              </a:tr>
              <a:tr h="649112">
                <a:tc>
                  <a:txBody>
                    <a:bodyPr/>
                    <a:lstStyle/>
                    <a:p>
                      <a:pPr algn="ctr"/>
                      <a:r>
                        <a:rPr lang="es-GB" sz="2400" b="0" i="0" dirty="0">
                          <a:solidFill>
                            <a:srgbClr val="203864"/>
                          </a:solidFill>
                          <a:latin typeface="Century Gothic" panose="020B0502020202020204" pitchFamily="34" charset="0"/>
                        </a:rPr>
                        <a:t>4</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17278994"/>
                  </a:ext>
                </a:extLst>
              </a:tr>
              <a:tr h="649112">
                <a:tc>
                  <a:txBody>
                    <a:bodyPr/>
                    <a:lstStyle/>
                    <a:p>
                      <a:pPr algn="ctr"/>
                      <a:r>
                        <a:rPr lang="es-GB" sz="2400" b="0" i="0" dirty="0">
                          <a:solidFill>
                            <a:srgbClr val="203864"/>
                          </a:solidFill>
                          <a:latin typeface="Century Gothic" panose="020B0502020202020204" pitchFamily="34" charset="0"/>
                        </a:rPr>
                        <a:t>5</a:t>
                      </a: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447886631"/>
                  </a:ext>
                </a:extLst>
              </a:tr>
              <a:tr h="649112">
                <a:tc>
                  <a:txBody>
                    <a:bodyPr/>
                    <a:lstStyle/>
                    <a:p>
                      <a:pPr algn="ctr"/>
                      <a:r>
                        <a:rPr lang="es-GB" sz="2400" b="0" i="0" dirty="0">
                          <a:solidFill>
                            <a:srgbClr val="203864"/>
                          </a:solidFill>
                          <a:latin typeface="Century Gothic" panose="020B0502020202020204" pitchFamily="34" charset="0"/>
                        </a:rPr>
                        <a:t>6</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499685773"/>
                  </a:ext>
                </a:extLst>
              </a:tr>
            </a:tbl>
          </a:graphicData>
        </a:graphic>
      </p:graphicFrame>
      <p:sp>
        <p:nvSpPr>
          <p:cNvPr id="19" name="Text Box 10">
            <a:extLst>
              <a:ext uri="{FF2B5EF4-FFF2-40B4-BE49-F238E27FC236}">
                <a16:creationId xmlns:a16="http://schemas.microsoft.com/office/drawing/2014/main" id="{5C6E7DB8-EE62-4194-B0FB-F82E0A49C5E6}"/>
              </a:ext>
            </a:extLst>
          </p:cNvPr>
          <p:cNvSpPr txBox="1">
            <a:spLocks noChangeArrowheads="1"/>
          </p:cNvSpPr>
          <p:nvPr/>
        </p:nvSpPr>
        <p:spPr bwMode="auto">
          <a:xfrm>
            <a:off x="7776351" y="700694"/>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0" name="Text Box 10">
            <a:extLst>
              <a:ext uri="{FF2B5EF4-FFF2-40B4-BE49-F238E27FC236}">
                <a16:creationId xmlns:a16="http://schemas.microsoft.com/office/drawing/2014/main" id="{C0211AEC-C0EC-41D3-A68B-7BA05D2A5AD2}"/>
              </a:ext>
            </a:extLst>
          </p:cNvPr>
          <p:cNvSpPr txBox="1">
            <a:spLocks noChangeArrowheads="1"/>
          </p:cNvSpPr>
          <p:nvPr/>
        </p:nvSpPr>
        <p:spPr bwMode="auto">
          <a:xfrm>
            <a:off x="9966426" y="6934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1" name="Text Box 10">
            <a:extLst>
              <a:ext uri="{FF2B5EF4-FFF2-40B4-BE49-F238E27FC236}">
                <a16:creationId xmlns:a16="http://schemas.microsoft.com/office/drawing/2014/main" id="{6512DD58-324D-4518-9F65-7936F577C22B}"/>
              </a:ext>
            </a:extLst>
          </p:cNvPr>
          <p:cNvSpPr txBox="1">
            <a:spLocks noChangeArrowheads="1"/>
          </p:cNvSpPr>
          <p:nvPr/>
        </p:nvSpPr>
        <p:spPr bwMode="auto">
          <a:xfrm>
            <a:off x="7790201" y="2614852"/>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2" name="Text Box 10">
            <a:extLst>
              <a:ext uri="{FF2B5EF4-FFF2-40B4-BE49-F238E27FC236}">
                <a16:creationId xmlns:a16="http://schemas.microsoft.com/office/drawing/2014/main" id="{24E5E3E7-A538-4F4E-A532-6B3B3C745599}"/>
              </a:ext>
            </a:extLst>
          </p:cNvPr>
          <p:cNvSpPr txBox="1">
            <a:spLocks noChangeArrowheads="1"/>
          </p:cNvSpPr>
          <p:nvPr/>
        </p:nvSpPr>
        <p:spPr bwMode="auto">
          <a:xfrm>
            <a:off x="9958780" y="2614852"/>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4CC16E3B-D58A-4087-AE24-3437EBE15B2F}"/>
              </a:ext>
            </a:extLst>
          </p:cNvPr>
          <p:cNvSpPr txBox="1">
            <a:spLocks noChangeArrowheads="1"/>
          </p:cNvSpPr>
          <p:nvPr/>
        </p:nvSpPr>
        <p:spPr bwMode="auto">
          <a:xfrm>
            <a:off x="7776350" y="452362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4" name="Text Box 10">
            <a:extLst>
              <a:ext uri="{FF2B5EF4-FFF2-40B4-BE49-F238E27FC236}">
                <a16:creationId xmlns:a16="http://schemas.microsoft.com/office/drawing/2014/main" id="{55301150-07AA-4B76-9DC2-895F20077D99}"/>
              </a:ext>
            </a:extLst>
          </p:cNvPr>
          <p:cNvSpPr txBox="1">
            <a:spLocks noChangeArrowheads="1"/>
          </p:cNvSpPr>
          <p:nvPr/>
        </p:nvSpPr>
        <p:spPr bwMode="auto">
          <a:xfrm>
            <a:off x="9927986" y="454519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5532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a 54">
            <a:extLst>
              <a:ext uri="{FF2B5EF4-FFF2-40B4-BE49-F238E27FC236}">
                <a16:creationId xmlns:a16="http://schemas.microsoft.com/office/drawing/2014/main" id="{91CA78D0-388A-0E45-ADC8-CB5F55179DA5}"/>
              </a:ext>
            </a:extLst>
          </p:cNvPr>
          <p:cNvGraphicFramePr>
            <a:graphicFrameLocks noGrp="1"/>
          </p:cNvGraphicFramePr>
          <p:nvPr/>
        </p:nvGraphicFramePr>
        <p:xfrm>
          <a:off x="250603" y="710906"/>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¿Es ‘I’ o ‘</a:t>
                      </a:r>
                      <a:r>
                        <a:rPr lang="es-ES" sz="2000" b="0" i="0" dirty="0" err="1">
                          <a:solidFill>
                            <a:srgbClr val="203864"/>
                          </a:solidFill>
                          <a:latin typeface="Century Gothic" panose="020B0502020202020204" pitchFamily="34" charset="0"/>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¿Es ahora o en general?</a:t>
                      </a:r>
                      <a:endParaRPr lang="es-GB" sz="2000" b="0" i="0" dirty="0">
                        <a:solidFill>
                          <a:srgbClr val="203864"/>
                        </a:solidFill>
                        <a:latin typeface="Century Gothic" panose="020B0502020202020204" pitchFamily="34" charset="0"/>
                      </a:endParaRPr>
                    </a:p>
                  </a:txBody>
                  <a:tcPr anchor="ctr"/>
                </a:tc>
                <a:tc>
                  <a:txBody>
                    <a:bodyPr/>
                    <a:lstStyle/>
                    <a:p>
                      <a:pPr algn="ctr"/>
                      <a:r>
                        <a:rPr lang="es-GB" sz="2000" b="0" i="0" dirty="0">
                          <a:solidFill>
                            <a:srgbClr val="203864"/>
                          </a:solidFill>
                          <a:latin typeface="Century Gothic" panose="020B0502020202020204" pitchFamily="34" charset="0"/>
                        </a:rPr>
                        <a:t>¿Qué adjetivo?</a:t>
                      </a:r>
                      <a:r>
                        <a:rPr lang="en-GB" sz="2000" b="0" i="0" dirty="0">
                          <a:solidFill>
                            <a:srgbClr val="203864"/>
                          </a:solidFill>
                          <a:latin typeface="Century Gothic" panose="020B0502020202020204" pitchFamily="34" charset="0"/>
                        </a:rPr>
                        <a:t> </a:t>
                      </a:r>
                    </a:p>
                    <a:p>
                      <a:pPr algn="ctr"/>
                      <a:r>
                        <a:rPr lang="en-GB" sz="2000" dirty="0">
                          <a:solidFill>
                            <a:srgbClr val="203864"/>
                          </a:solidFill>
                        </a:rPr>
                        <a:t>(</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0" i="0" dirty="0">
                          <a:solidFill>
                            <a:srgbClr val="203864"/>
                          </a:solidFill>
                          <a:latin typeface="Century Gothic" panose="020B0502020202020204" pitchFamily="34" charset="0"/>
                        </a:rPr>
                        <a:t>1</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008434656"/>
                  </a:ext>
                </a:extLst>
              </a:tr>
              <a:tr h="649112">
                <a:tc>
                  <a:txBody>
                    <a:bodyPr/>
                    <a:lstStyle/>
                    <a:p>
                      <a:pPr algn="ctr"/>
                      <a:r>
                        <a:rPr lang="es-GB" sz="2000" b="0" i="0" dirty="0">
                          <a:solidFill>
                            <a:srgbClr val="203864"/>
                          </a:solidFill>
                          <a:latin typeface="Century Gothic" panose="020B0502020202020204" pitchFamily="34" charset="0"/>
                        </a:rPr>
                        <a:t>2</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41097834"/>
                  </a:ext>
                </a:extLst>
              </a:tr>
              <a:tr h="649112">
                <a:tc>
                  <a:txBody>
                    <a:bodyPr/>
                    <a:lstStyle/>
                    <a:p>
                      <a:pPr algn="ctr"/>
                      <a:r>
                        <a:rPr lang="es-GB" sz="2000" b="0" i="0" dirty="0">
                          <a:solidFill>
                            <a:srgbClr val="203864"/>
                          </a:solidFill>
                          <a:latin typeface="Century Gothic" panose="020B0502020202020204" pitchFamily="34" charset="0"/>
                        </a:rPr>
                        <a:t>3</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86787065"/>
                  </a:ext>
                </a:extLst>
              </a:tr>
              <a:tr h="649112">
                <a:tc>
                  <a:txBody>
                    <a:bodyPr/>
                    <a:lstStyle/>
                    <a:p>
                      <a:pPr algn="ctr"/>
                      <a:r>
                        <a:rPr lang="es-GB" sz="2000" b="0" i="0" dirty="0">
                          <a:solidFill>
                            <a:srgbClr val="203864"/>
                          </a:solidFill>
                          <a:latin typeface="Century Gothic" panose="020B0502020202020204" pitchFamily="34" charset="0"/>
                        </a:rPr>
                        <a:t>4</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17278994"/>
                  </a:ext>
                </a:extLst>
              </a:tr>
              <a:tr h="649112">
                <a:tc>
                  <a:txBody>
                    <a:bodyPr/>
                    <a:lstStyle/>
                    <a:p>
                      <a:pPr algn="ctr"/>
                      <a:r>
                        <a:rPr lang="es-GB" sz="2000" b="0" i="0" dirty="0">
                          <a:solidFill>
                            <a:srgbClr val="203864"/>
                          </a:solidFill>
                          <a:latin typeface="Century Gothic" panose="020B0502020202020204" pitchFamily="34" charset="0"/>
                        </a:rPr>
                        <a:t>5</a:t>
                      </a: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447886631"/>
                  </a:ext>
                </a:extLst>
              </a:tr>
              <a:tr h="649112">
                <a:tc>
                  <a:txBody>
                    <a:bodyPr/>
                    <a:lstStyle/>
                    <a:p>
                      <a:pPr algn="ctr"/>
                      <a:r>
                        <a:rPr lang="es-GB" sz="2000" b="0" i="0" dirty="0">
                          <a:solidFill>
                            <a:srgbClr val="203864"/>
                          </a:solidFill>
                          <a:latin typeface="Century Gothic" panose="020B0502020202020204" pitchFamily="34" charset="0"/>
                        </a:rPr>
                        <a:t>6</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49968577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6144503" y="310796"/>
            <a:ext cx="26789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solución</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CuadroTexto 4">
            <a:extLst>
              <a:ext uri="{FF2B5EF4-FFF2-40B4-BE49-F238E27FC236}">
                <a16:creationId xmlns:a16="http://schemas.microsoft.com/office/drawing/2014/main" id="{5E5F786F-FE48-7B4A-8559-76A7E69CF2DA}"/>
              </a:ext>
            </a:extLst>
          </p:cNvPr>
          <p:cNvSpPr txBox="1"/>
          <p:nvPr/>
        </p:nvSpPr>
        <p:spPr>
          <a:xfrm>
            <a:off x="120957" y="310796"/>
            <a:ext cx="2802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solución</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nvGraphicFramePr>
        <p:xfrm>
          <a:off x="6242227" y="727556"/>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¿Es ‘I’ o ‘</a:t>
                      </a:r>
                      <a:r>
                        <a:rPr lang="es-ES" sz="2000" b="0" i="0" dirty="0" err="1">
                          <a:solidFill>
                            <a:srgbClr val="203864"/>
                          </a:solidFill>
                          <a:latin typeface="Century Gothic" panose="020B0502020202020204" pitchFamily="34" charset="0"/>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¿Es ahora o en general?</a:t>
                      </a:r>
                      <a:endParaRPr lang="es-GB" sz="2000" b="0" i="0" dirty="0">
                        <a:solidFill>
                          <a:srgbClr val="203864"/>
                        </a:solidFill>
                        <a:latin typeface="Century Gothic" panose="020B0502020202020204" pitchFamily="34" charset="0"/>
                      </a:endParaRPr>
                    </a:p>
                  </a:txBody>
                  <a:tcPr anchor="ctr"/>
                </a:tc>
                <a:tc>
                  <a:txBody>
                    <a:bodyPr/>
                    <a:lstStyle/>
                    <a:p>
                      <a:pPr algn="ctr"/>
                      <a:r>
                        <a:rPr lang="es-GB" sz="2000" b="0" i="0" dirty="0">
                          <a:solidFill>
                            <a:srgbClr val="203864"/>
                          </a:solidFill>
                          <a:latin typeface="Century Gothic" panose="020B0502020202020204" pitchFamily="34" charset="0"/>
                        </a:rPr>
                        <a:t>¿Qué adjetivo?</a:t>
                      </a:r>
                      <a:r>
                        <a:rPr lang="en-GB" sz="2000" b="0" i="0" dirty="0">
                          <a:solidFill>
                            <a:srgbClr val="203864"/>
                          </a:solidFill>
                          <a:latin typeface="Century Gothic" panose="020B0502020202020204" pitchFamily="34" charset="0"/>
                        </a:rPr>
                        <a:t> </a:t>
                      </a:r>
                    </a:p>
                    <a:p>
                      <a:pPr algn="ctr"/>
                      <a:r>
                        <a:rPr lang="en-GB" sz="2000" dirty="0">
                          <a:solidFill>
                            <a:srgbClr val="203864"/>
                          </a:solidFill>
                        </a:rPr>
                        <a:t>(</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0" i="0">
                          <a:solidFill>
                            <a:srgbClr val="203864"/>
                          </a:solidFill>
                          <a:latin typeface="Century Gothic" panose="020B0502020202020204" pitchFamily="34" charset="0"/>
                        </a:rPr>
                        <a:t>1</a:t>
                      </a: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008434656"/>
                  </a:ext>
                </a:extLst>
              </a:tr>
              <a:tr h="649112">
                <a:tc>
                  <a:txBody>
                    <a:bodyPr/>
                    <a:lstStyle/>
                    <a:p>
                      <a:pPr algn="ctr"/>
                      <a:r>
                        <a:rPr lang="es-GB" sz="2000" b="0" i="0">
                          <a:solidFill>
                            <a:srgbClr val="203864"/>
                          </a:solidFill>
                          <a:latin typeface="Century Gothic" panose="020B0502020202020204" pitchFamily="34" charset="0"/>
                        </a:rPr>
                        <a:t>2</a:t>
                      </a: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41097834"/>
                  </a:ext>
                </a:extLst>
              </a:tr>
              <a:tr h="649112">
                <a:tc>
                  <a:txBody>
                    <a:bodyPr/>
                    <a:lstStyle/>
                    <a:p>
                      <a:pPr algn="ctr"/>
                      <a:r>
                        <a:rPr lang="es-GB" sz="2000" b="0" i="0">
                          <a:solidFill>
                            <a:srgbClr val="203864"/>
                          </a:solidFill>
                          <a:latin typeface="Century Gothic" panose="020B0502020202020204" pitchFamily="34" charset="0"/>
                        </a:rPr>
                        <a:t>3</a:t>
                      </a: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86787065"/>
                  </a:ext>
                </a:extLst>
              </a:tr>
              <a:tr h="649112">
                <a:tc>
                  <a:txBody>
                    <a:bodyPr/>
                    <a:lstStyle/>
                    <a:p>
                      <a:pPr algn="ctr"/>
                      <a:r>
                        <a:rPr lang="es-GB" sz="2000" b="0" i="0">
                          <a:solidFill>
                            <a:srgbClr val="203864"/>
                          </a:solidFill>
                          <a:latin typeface="Century Gothic" panose="020B0502020202020204" pitchFamily="34" charset="0"/>
                        </a:rPr>
                        <a:t>4</a:t>
                      </a: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17278994"/>
                  </a:ext>
                </a:extLst>
              </a:tr>
              <a:tr h="649112">
                <a:tc>
                  <a:txBody>
                    <a:bodyPr/>
                    <a:lstStyle/>
                    <a:p>
                      <a:pPr algn="ctr"/>
                      <a:r>
                        <a:rPr lang="es-GB" sz="2000" b="0" i="0">
                          <a:solidFill>
                            <a:srgbClr val="203864"/>
                          </a:solidFill>
                          <a:latin typeface="Century Gothic" panose="020B0502020202020204" pitchFamily="34" charset="0"/>
                        </a:rPr>
                        <a:t>5</a:t>
                      </a: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447886631"/>
                  </a:ext>
                </a:extLst>
              </a:tr>
              <a:tr h="649112">
                <a:tc>
                  <a:txBody>
                    <a:bodyPr/>
                    <a:lstStyle/>
                    <a:p>
                      <a:pPr algn="ctr"/>
                      <a:r>
                        <a:rPr lang="es-GB" sz="2000" b="0" i="0">
                          <a:solidFill>
                            <a:srgbClr val="203864"/>
                          </a:solidFill>
                          <a:latin typeface="Century Gothic" panose="020B0502020202020204" pitchFamily="34" charset="0"/>
                        </a:rPr>
                        <a:t>6</a:t>
                      </a: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499685773"/>
                  </a:ext>
                </a:extLst>
              </a:tr>
            </a:tbl>
          </a:graphicData>
        </a:graphic>
      </p:graphicFrame>
      <p:sp>
        <p:nvSpPr>
          <p:cNvPr id="39"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4066883" y="2246153"/>
            <a:ext cx="1671768" cy="3961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s-GB" sz="200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8E1E5C83-6704-C24E-A36F-7B18EACE4B30}"/>
              </a:ext>
            </a:extLst>
          </p:cNvPr>
          <p:cNvSpPr txBox="1">
            <a:spLocks noChangeArrowheads="1"/>
          </p:cNvSpPr>
          <p:nvPr/>
        </p:nvSpPr>
        <p:spPr bwMode="auto">
          <a:xfrm>
            <a:off x="3770302" y="4868117"/>
            <a:ext cx="2237396" cy="3961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s-GB" sz="200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 name="CuadroTexto 32">
            <a:extLst>
              <a:ext uri="{FF2B5EF4-FFF2-40B4-BE49-F238E27FC236}">
                <a16:creationId xmlns:a16="http://schemas.microsoft.com/office/drawing/2014/main" id="{486B957C-954D-4D26-84E2-AC41817D1F37}"/>
              </a:ext>
            </a:extLst>
          </p:cNvPr>
          <p:cNvSpPr txBox="1"/>
          <p:nvPr/>
        </p:nvSpPr>
        <p:spPr>
          <a:xfrm>
            <a:off x="550617" y="304976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CuadroTexto 32">
            <a:extLst>
              <a:ext uri="{FF2B5EF4-FFF2-40B4-BE49-F238E27FC236}">
                <a16:creationId xmlns:a16="http://schemas.microsoft.com/office/drawing/2014/main" id="{1734C2E0-A31E-441B-89AC-1C2961E41230}"/>
              </a:ext>
            </a:extLst>
          </p:cNvPr>
          <p:cNvSpPr txBox="1"/>
          <p:nvPr/>
        </p:nvSpPr>
        <p:spPr>
          <a:xfrm>
            <a:off x="528849" y="437781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CuadroTexto 32">
            <a:extLst>
              <a:ext uri="{FF2B5EF4-FFF2-40B4-BE49-F238E27FC236}">
                <a16:creationId xmlns:a16="http://schemas.microsoft.com/office/drawing/2014/main" id="{C8ABB276-F844-4DDA-899C-15941452273C}"/>
              </a:ext>
            </a:extLst>
          </p:cNvPr>
          <p:cNvSpPr txBox="1"/>
          <p:nvPr/>
        </p:nvSpPr>
        <p:spPr>
          <a:xfrm>
            <a:off x="528849" y="500918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32">
            <a:extLst>
              <a:ext uri="{FF2B5EF4-FFF2-40B4-BE49-F238E27FC236}">
                <a16:creationId xmlns:a16="http://schemas.microsoft.com/office/drawing/2014/main" id="{99C0F77B-0701-49C9-B5EC-315955465D72}"/>
              </a:ext>
            </a:extLst>
          </p:cNvPr>
          <p:cNvSpPr txBox="1"/>
          <p:nvPr/>
        </p:nvSpPr>
        <p:spPr>
          <a:xfrm>
            <a:off x="6733689" y="3071535"/>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CuadroTexto 32">
            <a:extLst>
              <a:ext uri="{FF2B5EF4-FFF2-40B4-BE49-F238E27FC236}">
                <a16:creationId xmlns:a16="http://schemas.microsoft.com/office/drawing/2014/main" id="{4D53945B-C95E-49D4-9AE8-0DE2C0021156}"/>
              </a:ext>
            </a:extLst>
          </p:cNvPr>
          <p:cNvSpPr txBox="1"/>
          <p:nvPr/>
        </p:nvSpPr>
        <p:spPr>
          <a:xfrm>
            <a:off x="6711921" y="2440165"/>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CuadroTexto 32">
            <a:extLst>
              <a:ext uri="{FF2B5EF4-FFF2-40B4-BE49-F238E27FC236}">
                <a16:creationId xmlns:a16="http://schemas.microsoft.com/office/drawing/2014/main" id="{6D413105-0FA4-4D0B-A959-68160BC285A6}"/>
              </a:ext>
            </a:extLst>
          </p:cNvPr>
          <p:cNvSpPr txBox="1"/>
          <p:nvPr/>
        </p:nvSpPr>
        <p:spPr>
          <a:xfrm>
            <a:off x="6711921" y="437781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CuadroTexto 32">
            <a:extLst>
              <a:ext uri="{FF2B5EF4-FFF2-40B4-BE49-F238E27FC236}">
                <a16:creationId xmlns:a16="http://schemas.microsoft.com/office/drawing/2014/main" id="{0FF45120-C6ED-4A7C-95E9-0C66CBB5F853}"/>
              </a:ext>
            </a:extLst>
          </p:cNvPr>
          <p:cNvSpPr txBox="1"/>
          <p:nvPr/>
        </p:nvSpPr>
        <p:spPr>
          <a:xfrm>
            <a:off x="560319" y="245993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CuadroTexto 32">
            <a:extLst>
              <a:ext uri="{FF2B5EF4-FFF2-40B4-BE49-F238E27FC236}">
                <a16:creationId xmlns:a16="http://schemas.microsoft.com/office/drawing/2014/main" id="{BEE1E963-839C-4C04-B8A6-AC758770A79E}"/>
              </a:ext>
            </a:extLst>
          </p:cNvPr>
          <p:cNvSpPr txBox="1"/>
          <p:nvPr/>
        </p:nvSpPr>
        <p:spPr>
          <a:xfrm>
            <a:off x="538551" y="374444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CuadroTexto 32">
            <a:extLst>
              <a:ext uri="{FF2B5EF4-FFF2-40B4-BE49-F238E27FC236}">
                <a16:creationId xmlns:a16="http://schemas.microsoft.com/office/drawing/2014/main" id="{4EAB644C-7FA7-4DC6-9697-28CAB2C6C5D8}"/>
              </a:ext>
            </a:extLst>
          </p:cNvPr>
          <p:cNvSpPr txBox="1"/>
          <p:nvPr/>
        </p:nvSpPr>
        <p:spPr>
          <a:xfrm>
            <a:off x="516779" y="568209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CuadroTexto 32">
            <a:extLst>
              <a:ext uri="{FF2B5EF4-FFF2-40B4-BE49-F238E27FC236}">
                <a16:creationId xmlns:a16="http://schemas.microsoft.com/office/drawing/2014/main" id="{5A7AFC97-51E1-4FA1-AB6F-3FBF7A9B6DA5}"/>
              </a:ext>
            </a:extLst>
          </p:cNvPr>
          <p:cNvSpPr txBox="1"/>
          <p:nvPr/>
        </p:nvSpPr>
        <p:spPr>
          <a:xfrm>
            <a:off x="6699859" y="374444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CuadroTexto 32">
            <a:extLst>
              <a:ext uri="{FF2B5EF4-FFF2-40B4-BE49-F238E27FC236}">
                <a16:creationId xmlns:a16="http://schemas.microsoft.com/office/drawing/2014/main" id="{BCF77E5E-6A48-485B-B65C-06DFD36822EA}"/>
              </a:ext>
            </a:extLst>
          </p:cNvPr>
          <p:cNvSpPr txBox="1"/>
          <p:nvPr/>
        </p:nvSpPr>
        <p:spPr>
          <a:xfrm>
            <a:off x="6699862" y="502895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CuadroTexto 32">
            <a:extLst>
              <a:ext uri="{FF2B5EF4-FFF2-40B4-BE49-F238E27FC236}">
                <a16:creationId xmlns:a16="http://schemas.microsoft.com/office/drawing/2014/main" id="{16095556-4039-41B1-AC42-033B3F04FC2F}"/>
              </a:ext>
            </a:extLst>
          </p:cNvPr>
          <p:cNvSpPr txBox="1"/>
          <p:nvPr/>
        </p:nvSpPr>
        <p:spPr>
          <a:xfrm>
            <a:off x="6699862" y="5660327"/>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CuadroTexto 32">
            <a:extLst>
              <a:ext uri="{FF2B5EF4-FFF2-40B4-BE49-F238E27FC236}">
                <a16:creationId xmlns:a16="http://schemas.microsoft.com/office/drawing/2014/main" id="{03AE7816-1A87-49D1-8C41-992196B0051A}"/>
              </a:ext>
            </a:extLst>
          </p:cNvPr>
          <p:cNvSpPr txBox="1"/>
          <p:nvPr/>
        </p:nvSpPr>
        <p:spPr>
          <a:xfrm>
            <a:off x="2316522" y="374444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CuadroTexto 32">
            <a:extLst>
              <a:ext uri="{FF2B5EF4-FFF2-40B4-BE49-F238E27FC236}">
                <a16:creationId xmlns:a16="http://schemas.microsoft.com/office/drawing/2014/main" id="{B045251A-4568-438F-932F-CD97509AC899}"/>
              </a:ext>
            </a:extLst>
          </p:cNvPr>
          <p:cNvSpPr txBox="1"/>
          <p:nvPr/>
        </p:nvSpPr>
        <p:spPr>
          <a:xfrm>
            <a:off x="2316522" y="435910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CuadroTexto 32">
            <a:extLst>
              <a:ext uri="{FF2B5EF4-FFF2-40B4-BE49-F238E27FC236}">
                <a16:creationId xmlns:a16="http://schemas.microsoft.com/office/drawing/2014/main" id="{ED0EEEBA-ABB4-46B1-8EA2-55F34DF91C4C}"/>
              </a:ext>
            </a:extLst>
          </p:cNvPr>
          <p:cNvSpPr txBox="1"/>
          <p:nvPr/>
        </p:nvSpPr>
        <p:spPr>
          <a:xfrm>
            <a:off x="2316522" y="500918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CuadroTexto 32">
            <a:extLst>
              <a:ext uri="{FF2B5EF4-FFF2-40B4-BE49-F238E27FC236}">
                <a16:creationId xmlns:a16="http://schemas.microsoft.com/office/drawing/2014/main" id="{2362455C-44BB-49BC-9993-4712803E0CDD}"/>
              </a:ext>
            </a:extLst>
          </p:cNvPr>
          <p:cNvSpPr txBox="1"/>
          <p:nvPr/>
        </p:nvSpPr>
        <p:spPr>
          <a:xfrm>
            <a:off x="8302128" y="304976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CuadroTexto 32">
            <a:extLst>
              <a:ext uri="{FF2B5EF4-FFF2-40B4-BE49-F238E27FC236}">
                <a16:creationId xmlns:a16="http://schemas.microsoft.com/office/drawing/2014/main" id="{188DC809-C00D-4E7C-909A-355D45FB497E}"/>
              </a:ext>
            </a:extLst>
          </p:cNvPr>
          <p:cNvSpPr txBox="1"/>
          <p:nvPr/>
        </p:nvSpPr>
        <p:spPr>
          <a:xfrm>
            <a:off x="8323902" y="3702897"/>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CuadroTexto 32">
            <a:extLst>
              <a:ext uri="{FF2B5EF4-FFF2-40B4-BE49-F238E27FC236}">
                <a16:creationId xmlns:a16="http://schemas.microsoft.com/office/drawing/2014/main" id="{F76585E1-8F9D-45C4-B7FE-6F4C0F0EFE8D}"/>
              </a:ext>
            </a:extLst>
          </p:cNvPr>
          <p:cNvSpPr txBox="1"/>
          <p:nvPr/>
        </p:nvSpPr>
        <p:spPr>
          <a:xfrm>
            <a:off x="8302134" y="5640547"/>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uadroTexto 32">
            <a:extLst>
              <a:ext uri="{FF2B5EF4-FFF2-40B4-BE49-F238E27FC236}">
                <a16:creationId xmlns:a16="http://schemas.microsoft.com/office/drawing/2014/main" id="{D885C2C3-E7CF-46E9-803E-D5DAB312F41B}"/>
              </a:ext>
            </a:extLst>
          </p:cNvPr>
          <p:cNvSpPr txBox="1"/>
          <p:nvPr/>
        </p:nvSpPr>
        <p:spPr>
          <a:xfrm>
            <a:off x="2337779" y="245993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32">
            <a:extLst>
              <a:ext uri="{FF2B5EF4-FFF2-40B4-BE49-F238E27FC236}">
                <a16:creationId xmlns:a16="http://schemas.microsoft.com/office/drawing/2014/main" id="{FE7B32E4-AC73-485D-A0ED-0888673E0FAD}"/>
              </a:ext>
            </a:extLst>
          </p:cNvPr>
          <p:cNvSpPr txBox="1"/>
          <p:nvPr/>
        </p:nvSpPr>
        <p:spPr>
          <a:xfrm>
            <a:off x="2337782" y="304775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uadroTexto 32">
            <a:extLst>
              <a:ext uri="{FF2B5EF4-FFF2-40B4-BE49-F238E27FC236}">
                <a16:creationId xmlns:a16="http://schemas.microsoft.com/office/drawing/2014/main" id="{5AF06AAB-32F9-41FE-8949-0223AE89D528}"/>
              </a:ext>
            </a:extLst>
          </p:cNvPr>
          <p:cNvSpPr txBox="1"/>
          <p:nvPr/>
        </p:nvSpPr>
        <p:spPr>
          <a:xfrm>
            <a:off x="2337782" y="566034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CuadroTexto 32">
            <a:extLst>
              <a:ext uri="{FF2B5EF4-FFF2-40B4-BE49-F238E27FC236}">
                <a16:creationId xmlns:a16="http://schemas.microsoft.com/office/drawing/2014/main" id="{BFA6AE3D-466A-4028-9A16-510B36FEEF66}"/>
              </a:ext>
            </a:extLst>
          </p:cNvPr>
          <p:cNvSpPr txBox="1"/>
          <p:nvPr/>
        </p:nvSpPr>
        <p:spPr>
          <a:xfrm>
            <a:off x="8324911" y="2438168"/>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CuadroTexto 32">
            <a:extLst>
              <a:ext uri="{FF2B5EF4-FFF2-40B4-BE49-F238E27FC236}">
                <a16:creationId xmlns:a16="http://schemas.microsoft.com/office/drawing/2014/main" id="{FCFBB269-D9DF-4C60-BF20-AC9032B128AF}"/>
              </a:ext>
            </a:extLst>
          </p:cNvPr>
          <p:cNvSpPr txBox="1"/>
          <p:nvPr/>
        </p:nvSpPr>
        <p:spPr>
          <a:xfrm>
            <a:off x="8346685" y="437582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CuadroTexto 32">
            <a:extLst>
              <a:ext uri="{FF2B5EF4-FFF2-40B4-BE49-F238E27FC236}">
                <a16:creationId xmlns:a16="http://schemas.microsoft.com/office/drawing/2014/main" id="{8C62DECF-5611-4AAE-9B56-8561040CAB17}"/>
              </a:ext>
            </a:extLst>
          </p:cNvPr>
          <p:cNvSpPr txBox="1"/>
          <p:nvPr/>
        </p:nvSpPr>
        <p:spPr>
          <a:xfrm>
            <a:off x="8346685" y="500719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CuadroTexto 32">
            <a:extLst>
              <a:ext uri="{FF2B5EF4-FFF2-40B4-BE49-F238E27FC236}">
                <a16:creationId xmlns:a16="http://schemas.microsoft.com/office/drawing/2014/main" id="{8E432738-4F52-42A9-8E5A-8667F88C69E6}"/>
              </a:ext>
            </a:extLst>
          </p:cNvPr>
          <p:cNvSpPr txBox="1"/>
          <p:nvPr/>
        </p:nvSpPr>
        <p:spPr>
          <a:xfrm>
            <a:off x="4052317" y="245993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weak</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CuadroTexto 32">
            <a:extLst>
              <a:ext uri="{FF2B5EF4-FFF2-40B4-BE49-F238E27FC236}">
                <a16:creationId xmlns:a16="http://schemas.microsoft.com/office/drawing/2014/main" id="{82237973-BB3B-49EC-B835-89837B2130D6}"/>
              </a:ext>
            </a:extLst>
          </p:cNvPr>
          <p:cNvSpPr txBox="1"/>
          <p:nvPr/>
        </p:nvSpPr>
        <p:spPr>
          <a:xfrm>
            <a:off x="4052320" y="306953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funny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CuadroTexto 32">
            <a:extLst>
              <a:ext uri="{FF2B5EF4-FFF2-40B4-BE49-F238E27FC236}">
                <a16:creationId xmlns:a16="http://schemas.microsoft.com/office/drawing/2014/main" id="{D845997C-EA37-4B56-BE5D-E4F28DCBE556}"/>
              </a:ext>
            </a:extLst>
          </p:cNvPr>
          <p:cNvSpPr txBox="1"/>
          <p:nvPr/>
        </p:nvSpPr>
        <p:spPr>
          <a:xfrm>
            <a:off x="4008778" y="374444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ready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CuadroTexto 32">
            <a:extLst>
              <a:ext uri="{FF2B5EF4-FFF2-40B4-BE49-F238E27FC236}">
                <a16:creationId xmlns:a16="http://schemas.microsoft.com/office/drawing/2014/main" id="{595D8119-523F-47D1-8FCF-D981A578079F}"/>
              </a:ext>
            </a:extLst>
          </p:cNvPr>
          <p:cNvSpPr txBox="1"/>
          <p:nvPr/>
        </p:nvSpPr>
        <p:spPr>
          <a:xfrm>
            <a:off x="4008778" y="435404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nervous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CuadroTexto 32">
            <a:extLst>
              <a:ext uri="{FF2B5EF4-FFF2-40B4-BE49-F238E27FC236}">
                <a16:creationId xmlns:a16="http://schemas.microsoft.com/office/drawing/2014/main" id="{2B3EB366-A856-4794-A9F4-E7D68E5B72F9}"/>
              </a:ext>
            </a:extLst>
          </p:cNvPr>
          <p:cNvSpPr txBox="1"/>
          <p:nvPr/>
        </p:nvSpPr>
        <p:spPr>
          <a:xfrm>
            <a:off x="4008778" y="500719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happy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CuadroTexto 32">
            <a:extLst>
              <a:ext uri="{FF2B5EF4-FFF2-40B4-BE49-F238E27FC236}">
                <a16:creationId xmlns:a16="http://schemas.microsoft.com/office/drawing/2014/main" id="{F61B5FC2-D4A7-4398-B89A-CE393029D65A}"/>
              </a:ext>
            </a:extLst>
          </p:cNvPr>
          <p:cNvSpPr txBox="1"/>
          <p:nvPr/>
        </p:nvSpPr>
        <p:spPr>
          <a:xfrm>
            <a:off x="3987007" y="566033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not active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CuadroTexto 32">
            <a:extLst>
              <a:ext uri="{FF2B5EF4-FFF2-40B4-BE49-F238E27FC236}">
                <a16:creationId xmlns:a16="http://schemas.microsoft.com/office/drawing/2014/main" id="{86A7D154-6698-4DB4-B9BD-35BECD6BFAC5}"/>
              </a:ext>
            </a:extLst>
          </p:cNvPr>
          <p:cNvSpPr txBox="1"/>
          <p:nvPr/>
        </p:nvSpPr>
        <p:spPr>
          <a:xfrm>
            <a:off x="9945109" y="2438168"/>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d</a:t>
            </a:r>
            <a:r>
              <a:rPr lang="en-GB" sz="2000" noProof="0" dirty="0">
                <a:solidFill>
                  <a:srgbClr val="4472C4">
                    <a:lumMod val="50000"/>
                  </a:srgbClr>
                </a:solidFill>
                <a:latin typeface="Century Gothic" panose="020F0302020204030204"/>
              </a:rPr>
              <a:t>ark-skinned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CuadroTexto 32">
            <a:extLst>
              <a:ext uri="{FF2B5EF4-FFF2-40B4-BE49-F238E27FC236}">
                <a16:creationId xmlns:a16="http://schemas.microsoft.com/office/drawing/2014/main" id="{FFFBE5D3-0342-4FFB-B8C8-8B1753B39C34}"/>
              </a:ext>
            </a:extLst>
          </p:cNvPr>
          <p:cNvSpPr txBox="1"/>
          <p:nvPr/>
        </p:nvSpPr>
        <p:spPr>
          <a:xfrm>
            <a:off x="9966883" y="3047764"/>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excited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CuadroTexto 32">
            <a:extLst>
              <a:ext uri="{FF2B5EF4-FFF2-40B4-BE49-F238E27FC236}">
                <a16:creationId xmlns:a16="http://schemas.microsoft.com/office/drawing/2014/main" id="{5F0434CB-D4E9-4682-AB0B-CA7A5323A79A}"/>
              </a:ext>
            </a:extLst>
          </p:cNvPr>
          <p:cNvSpPr txBox="1"/>
          <p:nvPr/>
        </p:nvSpPr>
        <p:spPr>
          <a:xfrm>
            <a:off x="10096931" y="3744439"/>
            <a:ext cx="14960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ill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CuadroTexto 32">
            <a:extLst>
              <a:ext uri="{FF2B5EF4-FFF2-40B4-BE49-F238E27FC236}">
                <a16:creationId xmlns:a16="http://schemas.microsoft.com/office/drawing/2014/main" id="{1F1B509A-D828-4618-A2B0-D1205380BA98}"/>
              </a:ext>
            </a:extLst>
          </p:cNvPr>
          <p:cNvSpPr txBox="1"/>
          <p:nvPr/>
        </p:nvSpPr>
        <p:spPr>
          <a:xfrm>
            <a:off x="10069561" y="4375820"/>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a:t>
            </a:r>
            <a:r>
              <a:rPr lang="en-GB" sz="2000" noProof="0" dirty="0" err="1">
                <a:solidFill>
                  <a:srgbClr val="4472C4">
                    <a:lumMod val="50000"/>
                  </a:srgbClr>
                </a:solidFill>
                <a:latin typeface="Century Gothic" panose="020F0302020204030204"/>
              </a:rPr>
              <a:t>ot</a:t>
            </a:r>
            <a:r>
              <a:rPr lang="en-GB" sz="2000" noProof="0" dirty="0">
                <a:solidFill>
                  <a:srgbClr val="4472C4">
                    <a:lumMod val="50000"/>
                  </a:srgbClr>
                </a:solidFill>
                <a:latin typeface="Century Gothic" panose="020F0302020204030204"/>
              </a:rPr>
              <a:t> boring</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CuadroTexto 32">
            <a:extLst>
              <a:ext uri="{FF2B5EF4-FFF2-40B4-BE49-F238E27FC236}">
                <a16:creationId xmlns:a16="http://schemas.microsoft.com/office/drawing/2014/main" id="{D7294591-1204-4A19-A61C-9C1D96816153}"/>
              </a:ext>
            </a:extLst>
          </p:cNvPr>
          <p:cNvSpPr txBox="1"/>
          <p:nvPr/>
        </p:nvSpPr>
        <p:spPr>
          <a:xfrm>
            <a:off x="10005415" y="5007190"/>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serious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CuadroTexto 32">
            <a:extLst>
              <a:ext uri="{FF2B5EF4-FFF2-40B4-BE49-F238E27FC236}">
                <a16:creationId xmlns:a16="http://schemas.microsoft.com/office/drawing/2014/main" id="{232E7107-973E-478C-A23F-7DB81816FED8}"/>
              </a:ext>
            </a:extLst>
          </p:cNvPr>
          <p:cNvSpPr txBox="1"/>
          <p:nvPr/>
        </p:nvSpPr>
        <p:spPr>
          <a:xfrm>
            <a:off x="9945109" y="5660328"/>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silly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1177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6" grpId="0"/>
      <p:bldP spid="27" grpId="0"/>
      <p:bldP spid="28" grpId="0"/>
      <p:bldP spid="29" grpId="0"/>
      <p:bldP spid="30" grpId="0"/>
      <p:bldP spid="31" grpId="0"/>
      <p:bldP spid="32" grpId="0"/>
      <p:bldP spid="33" grpId="0"/>
      <p:bldP spid="34" grpId="0"/>
      <p:bldP spid="35" grpId="0"/>
      <p:bldP spid="36" grpId="0"/>
      <p:bldP spid="37" grpId="0"/>
      <p:bldP spid="38" grpId="0"/>
      <p:bldP spid="40" grpId="0"/>
      <p:bldP spid="41" grpId="0"/>
      <p:bldP spid="42" grpId="0"/>
      <p:bldP spid="44" grpId="0"/>
      <p:bldP spid="45" grpId="0"/>
      <p:bldP spid="46" grpId="0"/>
      <p:bldP spid="47" grpId="0"/>
      <p:bldP spid="48" grpId="0"/>
      <p:bldP spid="4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8346" y="4920624"/>
            <a:ext cx="5469122" cy="1367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itle 1"/>
          <p:cNvSpPr>
            <a:spLocks noGrp="1"/>
          </p:cNvSpPr>
          <p:nvPr>
            <p:ph type="title"/>
          </p:nvPr>
        </p:nvSpPr>
        <p:spPr>
          <a:xfrm>
            <a:off x="208346" y="139163"/>
            <a:ext cx="9129447" cy="829733"/>
          </a:xfrm>
        </p:spPr>
        <p:txBody>
          <a:bodyPr>
            <a:normAutofit/>
          </a:bodyPr>
          <a:lstStyle/>
          <a:p>
            <a:r>
              <a:rPr lang="en-GB" sz="2400" b="1" dirty="0">
                <a:solidFill>
                  <a:srgbClr val="002060"/>
                </a:solidFill>
              </a:rPr>
              <a:t>Lucía y Daniel </a:t>
            </a:r>
            <a:r>
              <a:rPr lang="en-GB" sz="2400" b="1" dirty="0" err="1">
                <a:solidFill>
                  <a:srgbClr val="002060"/>
                </a:solidFill>
              </a:rPr>
              <a:t>hablan</a:t>
            </a:r>
            <a:r>
              <a:rPr lang="en-GB" sz="2400" b="1" dirty="0">
                <a:solidFill>
                  <a:srgbClr val="002060"/>
                </a:solidFill>
              </a:rPr>
              <a:t> de las </a:t>
            </a:r>
            <a:r>
              <a:rPr lang="en-GB" sz="2400" b="1" dirty="0" err="1">
                <a:solidFill>
                  <a:srgbClr val="002060"/>
                </a:solidFill>
              </a:rPr>
              <a:t>diferencias</a:t>
            </a:r>
            <a:r>
              <a:rPr lang="en-GB" sz="2400" b="1" dirty="0">
                <a:solidFill>
                  <a:srgbClr val="002060"/>
                </a:solidFill>
              </a:rPr>
              <a:t> entre los </a:t>
            </a:r>
            <a:r>
              <a:rPr lang="en-GB" sz="2400" b="1" dirty="0" err="1">
                <a:solidFill>
                  <a:srgbClr val="002060"/>
                </a:solidFill>
              </a:rPr>
              <a:t>viajes</a:t>
            </a:r>
            <a:r>
              <a:rPr lang="en-GB" sz="2400" b="1" dirty="0">
                <a:solidFill>
                  <a:srgbClr val="002060"/>
                </a:solidFill>
              </a:rPr>
              <a:t> con sus padres y con la </a:t>
            </a:r>
            <a:r>
              <a:rPr lang="en-GB" sz="2400" b="1" dirty="0" err="1">
                <a:solidFill>
                  <a:srgbClr val="002060"/>
                </a:solidFill>
              </a:rPr>
              <a:t>escuela</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37793" y="258166"/>
            <a:ext cx="2556484"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p:cNvSpPr/>
          <p:nvPr/>
        </p:nvSpPr>
        <p:spPr>
          <a:xfrm>
            <a:off x="208344" y="1670465"/>
            <a:ext cx="802459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a:ea typeface="+mn-ea"/>
                <a:cs typeface="+mn-cs"/>
              </a:rPr>
              <a:t>Persona B: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escucha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frase</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tu</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compañero</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Completa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traducción</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inglés</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6" name="Rectangle 5"/>
          <p:cNvSpPr/>
          <p:nvPr/>
        </p:nvSpPr>
        <p:spPr>
          <a:xfrm>
            <a:off x="208345" y="913614"/>
            <a:ext cx="802459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a:ea typeface="+mn-ea"/>
                <a:cs typeface="+mn-cs"/>
              </a:rPr>
              <a:t>Persona 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debes</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lang="en-US" sz="2200" dirty="0" err="1">
                <a:solidFill>
                  <a:srgbClr val="002060"/>
                </a:solidFill>
                <a:latin typeface="Century Gothic"/>
              </a:rPr>
              <a:t>decir</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frase</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completa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tu</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compañero</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7" name="Rectangle 6"/>
          <p:cNvSpPr/>
          <p:nvPr/>
        </p:nvSpPr>
        <p:spPr>
          <a:xfrm>
            <a:off x="208345" y="4977256"/>
            <a:ext cx="5469123" cy="86555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1. Nadia y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yo</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1" i="1" u="none" strike="noStrike" kern="1200" cap="none" spc="0" normalizeH="0" baseline="0" noProof="0" dirty="0">
                <a:ln>
                  <a:noFill/>
                </a:ln>
                <a:solidFill>
                  <a:srgbClr val="002060"/>
                </a:solidFill>
                <a:effectLst/>
                <a:uLnTx/>
                <a:uFillTx/>
                <a:latin typeface="Century Gothic"/>
                <a:ea typeface="+mn-ea"/>
                <a:cs typeface="+mn-cs"/>
              </a:rPr>
              <a:t>[we are less boring than] </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mi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familia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Rounded Rectangular Callout 11"/>
          <p:cNvSpPr/>
          <p:nvPr/>
        </p:nvSpPr>
        <p:spPr>
          <a:xfrm>
            <a:off x="3644864" y="2869534"/>
            <a:ext cx="3407100" cy="1479652"/>
          </a:xfrm>
          <a:prstGeom prst="wedgeRoundRectCallout">
            <a:avLst>
              <a:gd name="adj1" fmla="val -63500"/>
              <a:gd name="adj2" fmla="val 42347"/>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a:ea typeface="+mn-ea"/>
                <a:cs typeface="+mn-cs"/>
              </a:rPr>
              <a:t>Nadia y yo </a:t>
            </a:r>
            <a:r>
              <a:rPr kumimoji="0" lang="es-ES" sz="2200" b="1" i="0" u="none" strike="noStrike" kern="1200" cap="none" spc="0" normalizeH="0" baseline="0" noProof="0" dirty="0">
                <a:ln>
                  <a:noFill/>
                </a:ln>
                <a:solidFill>
                  <a:srgbClr val="002060"/>
                </a:solidFill>
                <a:effectLst/>
                <a:uLnTx/>
                <a:uFillTx/>
                <a:latin typeface="Century Gothic"/>
                <a:ea typeface="+mn-ea"/>
                <a:cs typeface="+mn-cs"/>
              </a:rPr>
              <a:t>somos menos aburrid</a:t>
            </a:r>
            <a:r>
              <a:rPr kumimoji="0" lang="es-ES" sz="2200" b="1" i="0" u="sng" strike="noStrike" kern="1200" cap="none" spc="0" normalizeH="0" baseline="0" noProof="0" dirty="0">
                <a:ln>
                  <a:noFill/>
                </a:ln>
                <a:solidFill>
                  <a:srgbClr val="002060"/>
                </a:solidFill>
                <a:effectLst/>
                <a:uLnTx/>
                <a:uFillTx/>
                <a:latin typeface="Century Gothic"/>
                <a:ea typeface="+mn-ea"/>
                <a:cs typeface="+mn-cs"/>
              </a:rPr>
              <a:t>os</a:t>
            </a:r>
            <a:r>
              <a:rPr kumimoji="0" lang="es-ES" sz="2200" b="1" i="0" u="none" strike="noStrike" kern="1200" cap="none" spc="0" normalizeH="0" baseline="0" noProof="0" dirty="0">
                <a:ln>
                  <a:noFill/>
                </a:ln>
                <a:solidFill>
                  <a:srgbClr val="002060"/>
                </a:solidFill>
                <a:effectLst/>
                <a:uLnTx/>
                <a:uFillTx/>
                <a:latin typeface="Century Gothic"/>
                <a:ea typeface="+mn-ea"/>
                <a:cs typeface="+mn-cs"/>
              </a:rPr>
              <a:t>/</a:t>
            </a:r>
            <a:r>
              <a:rPr kumimoji="0" lang="es-ES" sz="2200" b="1" i="0" u="sng" strike="noStrike" kern="1200" cap="none" spc="0" normalizeH="0" baseline="0" noProof="0" dirty="0">
                <a:ln>
                  <a:noFill/>
                </a:ln>
                <a:solidFill>
                  <a:srgbClr val="002060"/>
                </a:solidFill>
                <a:effectLst/>
                <a:uLnTx/>
                <a:uFillTx/>
                <a:latin typeface="Century Gothic"/>
                <a:ea typeface="+mn-ea"/>
                <a:cs typeface="+mn-cs"/>
              </a:rPr>
              <a:t>as</a:t>
            </a:r>
            <a:r>
              <a:rPr kumimoji="0" lang="es-ES" sz="2200" b="1" i="0" u="none" strike="noStrike" kern="1200" cap="none" spc="0" normalizeH="0" baseline="0" noProof="0" dirty="0">
                <a:ln>
                  <a:noFill/>
                </a:ln>
                <a:solidFill>
                  <a:srgbClr val="002060"/>
                </a:solidFill>
                <a:effectLst/>
                <a:uLnTx/>
                <a:uFillTx/>
                <a:latin typeface="Century Gothic"/>
                <a:ea typeface="+mn-ea"/>
                <a:cs typeface="+mn-cs"/>
              </a:rPr>
              <a:t> que </a:t>
            </a:r>
            <a:r>
              <a:rPr kumimoji="0" lang="es-ES" sz="2200" b="0" i="0" u="none" strike="noStrike" kern="1200" cap="none" spc="0" normalizeH="0" baseline="0" noProof="0" dirty="0">
                <a:ln>
                  <a:noFill/>
                </a:ln>
                <a:solidFill>
                  <a:srgbClr val="002060"/>
                </a:solidFill>
                <a:effectLst/>
                <a:uLnTx/>
                <a:uFillTx/>
                <a:latin typeface="Century Gothic"/>
                <a:ea typeface="+mn-ea"/>
                <a:cs typeface="+mn-cs"/>
              </a:rPr>
              <a:t>mi familia.</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Rectangle 12"/>
          <p:cNvSpPr/>
          <p:nvPr/>
        </p:nvSpPr>
        <p:spPr>
          <a:xfrm>
            <a:off x="323103" y="4412083"/>
            <a:ext cx="265008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a:ea typeface="+mn-ea"/>
                <a:cs typeface="+mn-cs"/>
              </a:rPr>
              <a:t>Persona A (</a:t>
            </a: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habla</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4"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03" y="4370277"/>
            <a:ext cx="1233251" cy="982254"/>
          </a:xfrm>
          <a:prstGeom prst="rect">
            <a:avLst/>
          </a:prstGeom>
        </p:spPr>
      </p:pic>
      <p:sp>
        <p:nvSpPr>
          <p:cNvPr id="16" name="Rectangle 15"/>
          <p:cNvSpPr/>
          <p:nvPr/>
        </p:nvSpPr>
        <p:spPr>
          <a:xfrm>
            <a:off x="6169934" y="5251307"/>
            <a:ext cx="5641654" cy="86581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1. Nadia and I are __________________ my family.</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7" name="Rectangle 16"/>
          <p:cNvSpPr/>
          <p:nvPr/>
        </p:nvSpPr>
        <p:spPr>
          <a:xfrm>
            <a:off x="6200215" y="4701390"/>
            <a:ext cx="437812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a:ea typeface="+mn-ea"/>
                <a:cs typeface="+mn-cs"/>
              </a:rPr>
              <a:t>Persona B (</a:t>
            </a: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escucha</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 y escribe)</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8" name="TextBox 17"/>
          <p:cNvSpPr txBox="1"/>
          <p:nvPr/>
        </p:nvSpPr>
        <p:spPr>
          <a:xfrm>
            <a:off x="8784095" y="5230816"/>
            <a:ext cx="27575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66400"/>
                </a:solidFill>
                <a:effectLst/>
                <a:uLnTx/>
                <a:uFillTx/>
                <a:latin typeface="Century Gothic"/>
                <a:ea typeface="+mn-ea"/>
                <a:cs typeface="+mn-cs"/>
              </a:rPr>
              <a:t>less boring than</a:t>
            </a:r>
          </a:p>
        </p:txBody>
      </p:sp>
      <p:sp>
        <p:nvSpPr>
          <p:cNvPr id="15" name="Speech Bubble: Rectangle with Corners Rounded 14">
            <a:extLst>
              <a:ext uri="{FF2B5EF4-FFF2-40B4-BE49-F238E27FC236}">
                <a16:creationId xmlns:a16="http://schemas.microsoft.com/office/drawing/2014/main" id="{3E2FC3AE-A6BC-453D-A7E4-6BADB25013E9}"/>
              </a:ext>
            </a:extLst>
          </p:cNvPr>
          <p:cNvSpPr/>
          <p:nvPr/>
        </p:nvSpPr>
        <p:spPr>
          <a:xfrm>
            <a:off x="7924614" y="2556904"/>
            <a:ext cx="3850648" cy="1742807"/>
          </a:xfrm>
          <a:prstGeom prst="wedgeRoundRectCallout">
            <a:avLst>
              <a:gd name="adj1" fmla="val -59166"/>
              <a:gd name="adj2" fmla="val -19656"/>
              <a:gd name="adj3" fmla="val 16667"/>
            </a:avLst>
          </a:prstGeom>
          <a:solidFill>
            <a:srgbClr val="002060"/>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entury Gothic" panose="020B0502020202020204" pitchFamily="34" charset="0"/>
              </a:rPr>
              <a:t>Note: the student speaking decides which adjective ending to use for ‘we’:</a:t>
            </a:r>
            <a:br>
              <a:rPr lang="en-GB" sz="2000" dirty="0">
                <a:latin typeface="Century Gothic" panose="020B0502020202020204" pitchFamily="34" charset="0"/>
              </a:rPr>
            </a:br>
            <a:r>
              <a:rPr lang="en-GB" sz="2000" dirty="0">
                <a:latin typeface="Century Gothic" panose="020B0502020202020204" pitchFamily="34" charset="0"/>
              </a:rPr>
              <a:t>-</a:t>
            </a:r>
            <a:r>
              <a:rPr lang="en-GB" sz="2000" dirty="0" err="1">
                <a:latin typeface="Century Gothic" panose="020B0502020202020204" pitchFamily="34" charset="0"/>
              </a:rPr>
              <a:t>os</a:t>
            </a:r>
            <a:r>
              <a:rPr lang="en-GB" sz="2000" dirty="0">
                <a:latin typeface="Century Gothic" panose="020B0502020202020204" pitchFamily="34" charset="0"/>
              </a:rPr>
              <a:t> for all male or mixed pair</a:t>
            </a:r>
          </a:p>
          <a:p>
            <a:r>
              <a:rPr lang="en-GB" sz="2000" dirty="0">
                <a:latin typeface="Century Gothic" panose="020B0502020202020204" pitchFamily="34" charset="0"/>
              </a:rPr>
              <a:t>-as for all female pair</a:t>
            </a:r>
          </a:p>
        </p:txBody>
      </p:sp>
      <p:pic>
        <p:nvPicPr>
          <p:cNvPr id="9" name="Imagen 8" descr="Dibujo animado de un personaje animado&#10;&#10;Descripción generada automáticamente con confianza media">
            <a:extLst>
              <a:ext uri="{FF2B5EF4-FFF2-40B4-BE49-F238E27FC236}">
                <a16:creationId xmlns:a16="http://schemas.microsoft.com/office/drawing/2014/main" id="{465DD39F-C4B3-5944-BC75-F6A7456ED4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417" y="1937758"/>
            <a:ext cx="4633777" cy="2609017"/>
          </a:xfrm>
          <a:prstGeom prst="rect">
            <a:avLst/>
          </a:prstGeom>
        </p:spPr>
      </p:pic>
      <p:pic>
        <p:nvPicPr>
          <p:cNvPr id="11" name="Imagen 10" descr="Dibujo animado de un personaje animado&#10;&#10;Descripción generada automáticamente con confianza baja">
            <a:extLst>
              <a:ext uri="{FF2B5EF4-FFF2-40B4-BE49-F238E27FC236}">
                <a16:creationId xmlns:a16="http://schemas.microsoft.com/office/drawing/2014/main" id="{FDFD3DF7-33E3-7D46-ABBA-22A4C50A88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53636" y="1987826"/>
            <a:ext cx="2244741" cy="2558949"/>
          </a:xfrm>
          <a:prstGeom prst="rect">
            <a:avLst/>
          </a:prstGeom>
        </p:spPr>
      </p:pic>
      <p:pic>
        <p:nvPicPr>
          <p:cNvPr id="19" name="Imagen 18">
            <a:extLst>
              <a:ext uri="{FF2B5EF4-FFF2-40B4-BE49-F238E27FC236}">
                <a16:creationId xmlns:a16="http://schemas.microsoft.com/office/drawing/2014/main" id="{1CE432A0-B92A-CE4B-AF11-81AC48E8153E}"/>
              </a:ext>
            </a:extLst>
          </p:cNvPr>
          <p:cNvPicPr>
            <a:picLocks noChangeAspect="1"/>
          </p:cNvPicPr>
          <p:nvPr/>
        </p:nvPicPr>
        <p:blipFill>
          <a:blip r:embed="rId6"/>
          <a:stretch>
            <a:fillRect/>
          </a:stretch>
        </p:blipFill>
        <p:spPr>
          <a:xfrm>
            <a:off x="7379162" y="883968"/>
            <a:ext cx="2183455" cy="1499306"/>
          </a:xfrm>
          <a:prstGeom prst="rect">
            <a:avLst/>
          </a:prstGeom>
        </p:spPr>
      </p:pic>
      <p:pic>
        <p:nvPicPr>
          <p:cNvPr id="20" name="Imagen 19">
            <a:extLst>
              <a:ext uri="{FF2B5EF4-FFF2-40B4-BE49-F238E27FC236}">
                <a16:creationId xmlns:a16="http://schemas.microsoft.com/office/drawing/2014/main" id="{B3820BE1-1C32-2D46-BA15-636B86CBF7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49709" y="706130"/>
            <a:ext cx="1560346" cy="1773120"/>
          </a:xfrm>
          <a:prstGeom prst="rect">
            <a:avLst/>
          </a:prstGeom>
        </p:spPr>
      </p:pic>
    </p:spTree>
    <p:extLst>
      <p:ext uri="{BB962C8B-B14F-4D97-AF65-F5344CB8AC3E}">
        <p14:creationId xmlns:p14="http://schemas.microsoft.com/office/powerpoint/2010/main" val="412091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6" grpId="0"/>
      <p:bldP spid="7" grpId="0"/>
      <p:bldP spid="12" grpId="0" animBg="1"/>
      <p:bldP spid="13" grpId="0"/>
      <p:bldP spid="16" grpId="0"/>
      <p:bldP spid="17" grpId="0"/>
      <p:bldP spid="18"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61986" y="3524842"/>
            <a:ext cx="11950267"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5" name="Rounded Rectangle 4"/>
          <p:cNvSpPr/>
          <p:nvPr/>
        </p:nvSpPr>
        <p:spPr>
          <a:xfrm>
            <a:off x="162898" y="704261"/>
            <a:ext cx="1194935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54332" y="340724"/>
            <a:ext cx="2735263" cy="363537"/>
          </a:xfrm>
        </p:spPr>
        <p:txBody>
          <a:bodyPr>
            <a:noAutofit/>
          </a:bodyPr>
          <a:lstStyle/>
          <a:p>
            <a:r>
              <a:rPr lang="x-none" sz="2400" b="1" dirty="0"/>
              <a:t>Persona A </a:t>
            </a:r>
          </a:p>
        </p:txBody>
      </p:sp>
      <p:sp>
        <p:nvSpPr>
          <p:cNvPr id="3" name="TextBox 2"/>
          <p:cNvSpPr txBox="1"/>
          <p:nvPr/>
        </p:nvSpPr>
        <p:spPr>
          <a:xfrm>
            <a:off x="254330" y="1105122"/>
            <a:ext cx="11567911"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amigos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are/act crazier than]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lang="en-US" sz="2000" dirty="0">
                <a:solidFill>
                  <a:srgbClr val="002060"/>
                </a:solidFill>
                <a:latin typeface="Century Gothic" panose="020F0302020204030204"/>
              </a:rPr>
              <a:t>m</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amá</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lang="en-US" sz="2000" dirty="0">
                <a:solidFill>
                  <a:srgbClr val="002060"/>
                </a:solidFill>
                <a:latin typeface="Century Gothic" panose="020F0302020204030204"/>
              </a:rPr>
              <a:t>p</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apá</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am/act less silly than] </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con mis amigos.</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better than you]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montar</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 caballo.</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autobús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are/feel sicker than]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coche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Ahora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(looking) more tanned than] </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fuimos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(generally) more active than]</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ellos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son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listos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 name="TextBox 3"/>
          <p:cNvSpPr txBox="1"/>
          <p:nvPr/>
        </p:nvSpPr>
        <p:spPr>
          <a:xfrm>
            <a:off x="495281" y="3524842"/>
            <a:ext cx="4000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a:ea typeface="+mn-ea"/>
                <a:cs typeface="+mn-cs"/>
              </a:rPr>
              <a:t>Completa las frases:</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Rectangle 6"/>
          <p:cNvSpPr/>
          <p:nvPr/>
        </p:nvSpPr>
        <p:spPr>
          <a:xfrm>
            <a:off x="369759" y="731211"/>
            <a:ext cx="20217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lumMod val="50000"/>
                  </a:srgbClr>
                </a:solidFill>
                <a:effectLst/>
                <a:uLnTx/>
                <a:uFillTx/>
                <a:latin typeface="Century Gothic"/>
                <a:ea typeface="+mn-ea"/>
                <a:cs typeface="+mn-cs"/>
              </a:rPr>
              <a:t>Say in Spanish:</a:t>
            </a:r>
            <a:endParaRPr kumimoji="0" lang="en-US"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9398000" y="258166"/>
            <a:ext cx="2496277"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C7040D4A-36FF-D645-8073-191D8F7BAE00}"/>
              </a:ext>
            </a:extLst>
          </p:cNvPr>
          <p:cNvSpPr/>
          <p:nvPr/>
        </p:nvSpPr>
        <p:spPr>
          <a:xfrm>
            <a:off x="280052" y="3852428"/>
            <a:ext cx="11832201"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With my parents ________________________ when we go on a trip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school trips_______________________ on trips with my parents.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With our parents, _______________________ when you are with friends.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school trips_____________________ at team games.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go as a family, _____________________ when we go with school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are with parents _________________________ when we are with friends.</a:t>
            </a:r>
          </a:p>
        </p:txBody>
      </p:sp>
    </p:spTree>
    <p:extLst>
      <p:ext uri="{BB962C8B-B14F-4D97-AF65-F5344CB8AC3E}">
        <p14:creationId xmlns:p14="http://schemas.microsoft.com/office/powerpoint/2010/main" val="605783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2917" y="3502042"/>
            <a:ext cx="12071758"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ounded Rectangle 4"/>
          <p:cNvSpPr/>
          <p:nvPr/>
        </p:nvSpPr>
        <p:spPr>
          <a:xfrm>
            <a:off x="68511" y="710636"/>
            <a:ext cx="12071758"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59925" y="315301"/>
            <a:ext cx="2735263" cy="363537"/>
          </a:xfrm>
        </p:spPr>
        <p:txBody>
          <a:bodyPr>
            <a:noAutofit/>
          </a:bodyPr>
          <a:lstStyle/>
          <a:p>
            <a:r>
              <a:rPr lang="x-none" sz="2400" b="1"/>
              <a:t>Persona </a:t>
            </a:r>
            <a:r>
              <a:rPr lang="en-GB" sz="2400" b="1" dirty="0"/>
              <a:t>B</a:t>
            </a:r>
            <a:r>
              <a:rPr lang="x-none" sz="2400" b="1"/>
              <a:t> </a:t>
            </a:r>
            <a:endParaRPr lang="x-none" sz="2400" b="1" dirty="0"/>
          </a:p>
        </p:txBody>
      </p:sp>
      <p:sp>
        <p:nvSpPr>
          <p:cNvPr id="3" name="TextBox 2"/>
          <p:cNvSpPr txBox="1"/>
          <p:nvPr/>
        </p:nvSpPr>
        <p:spPr>
          <a:xfrm>
            <a:off x="62917" y="986180"/>
            <a:ext cx="12129083" cy="250324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Con mis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am/feel less nervous than]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are/feel more excited than]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are/feel calmer than] </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que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los amigos.</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(generally) worse than you]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deportes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equipo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familia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(generally) nicer than]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los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are/feel less cheerful than]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los amigos.</a:t>
            </a:r>
          </a:p>
        </p:txBody>
      </p:sp>
      <p:sp>
        <p:nvSpPr>
          <p:cNvPr id="4" name="TextBox 3"/>
          <p:cNvSpPr txBox="1"/>
          <p:nvPr/>
        </p:nvSpPr>
        <p:spPr>
          <a:xfrm>
            <a:off x="512990" y="3502042"/>
            <a:ext cx="4000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a:ea typeface="+mn-ea"/>
                <a:cs typeface="+mn-cs"/>
              </a:rPr>
              <a:t>Completa las frases:</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Rectangle 6"/>
          <p:cNvSpPr/>
          <p:nvPr/>
        </p:nvSpPr>
        <p:spPr>
          <a:xfrm>
            <a:off x="616702" y="677834"/>
            <a:ext cx="20217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Say in Spanish:</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9410700" y="258166"/>
            <a:ext cx="2483577"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42452112-D38D-154F-8E0B-FC1DF1B17B0D}"/>
              </a:ext>
            </a:extLst>
          </p:cNvPr>
          <p:cNvSpPr/>
          <p:nvPr/>
        </p:nvSpPr>
        <p:spPr>
          <a:xfrm>
            <a:off x="161565" y="3847580"/>
            <a:ext cx="12368664"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When we are with our parents ____________________ with your friends.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When we are with our friends _________________________ with Mum and Dad.</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On trips with our parents____________________ at horse riding.</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When we travel on the bus ___________________ when we travel in the car.</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Now __________________ when we went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______________________ our parents but they are more intelligent.</a:t>
            </a:r>
          </a:p>
        </p:txBody>
      </p:sp>
    </p:spTree>
    <p:extLst>
      <p:ext uri="{BB962C8B-B14F-4D97-AF65-F5344CB8AC3E}">
        <p14:creationId xmlns:p14="http://schemas.microsoft.com/office/powerpoint/2010/main" val="67472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54539" y="3666711"/>
            <a:ext cx="11657352" cy="25016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446601" y="132404"/>
            <a:ext cx="3614615" cy="334307"/>
          </a:xfrm>
        </p:spPr>
        <p:txBody>
          <a:bodyPr>
            <a:noAutofit/>
          </a:bodyPr>
          <a:lstStyle/>
          <a:p>
            <a:r>
              <a:rPr lang="en-GB" sz="2400" b="1" dirty="0"/>
              <a:t> </a:t>
            </a:r>
            <a:r>
              <a:rPr lang="en-GB" sz="2400" b="1" dirty="0" err="1"/>
              <a:t>Respuestas</a:t>
            </a:r>
            <a:r>
              <a:rPr lang="en-GB" sz="2400" b="1" dirty="0"/>
              <a:t>: </a:t>
            </a:r>
            <a:r>
              <a:rPr lang="x-none" sz="2400" b="1" dirty="0"/>
              <a:t>Persona A </a:t>
            </a:r>
          </a:p>
        </p:txBody>
      </p:sp>
      <p:sp>
        <p:nvSpPr>
          <p:cNvPr id="19" name="Rounded Rectangle 18"/>
          <p:cNvSpPr/>
          <p:nvPr/>
        </p:nvSpPr>
        <p:spPr>
          <a:xfrm>
            <a:off x="354539" y="556173"/>
            <a:ext cx="11657352"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4E37CD4E-B36A-DF44-A6E6-8EF4B9DF7AE1}"/>
              </a:ext>
            </a:extLst>
          </p:cNvPr>
          <p:cNvSpPr/>
          <p:nvPr/>
        </p:nvSpPr>
        <p:spPr>
          <a:xfrm>
            <a:off x="446601" y="3878918"/>
            <a:ext cx="12368664"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are with our friends _________________________ with Mum and Dad.</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are with our parents ____________________ with my friends.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trips with our parents______________________ at horse riding.</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travel on the bus ___________________ when we travel in the car.</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Now _________________________ when we went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__________________________ our parents but they are more intelligent.</a:t>
            </a:r>
          </a:p>
        </p:txBody>
      </p:sp>
      <p:sp>
        <p:nvSpPr>
          <p:cNvPr id="24" name="Rectangle 23">
            <a:extLst>
              <a:ext uri="{FF2B5EF4-FFF2-40B4-BE49-F238E27FC236}">
                <a16:creationId xmlns:a16="http://schemas.microsoft.com/office/drawing/2014/main" id="{360D0A04-781E-5D41-A595-B319C6C0DB29}"/>
              </a:ext>
            </a:extLst>
          </p:cNvPr>
          <p:cNvSpPr/>
          <p:nvPr/>
        </p:nvSpPr>
        <p:spPr>
          <a:xfrm>
            <a:off x="359799" y="890454"/>
            <a:ext cx="11832201"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With my parents ________________________ when we go on a trip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school trips____________________________ on trips with my parents.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With our parents _______________________ when you are with friends.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school trips_____________________ at team games.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go as a family _____________________ when we go with school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are with parents _________________________ when we are with friends.</a:t>
            </a:r>
          </a:p>
        </p:txBody>
      </p:sp>
      <p:sp>
        <p:nvSpPr>
          <p:cNvPr id="21" name="Título 1">
            <a:extLst>
              <a:ext uri="{FF2B5EF4-FFF2-40B4-BE49-F238E27FC236}">
                <a16:creationId xmlns:a16="http://schemas.microsoft.com/office/drawing/2014/main" id="{EE54BE97-7C81-EB41-BA9B-1C99DEE78326}"/>
              </a:ext>
            </a:extLst>
          </p:cNvPr>
          <p:cNvSpPr txBox="1">
            <a:spLocks/>
          </p:cNvSpPr>
          <p:nvPr/>
        </p:nvSpPr>
        <p:spPr>
          <a:xfrm>
            <a:off x="354539" y="3328517"/>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j-ea"/>
                <a:cs typeface="+mj-cs"/>
              </a:rPr>
              <a:t> Respuestas: </a:t>
            </a:r>
            <a:r>
              <a:rPr kumimoji="0" lang="x-none" sz="2400" b="1" i="0" u="none" strike="noStrike" kern="1200" cap="none" spc="0" normalizeH="0" baseline="0" noProof="0">
                <a:ln>
                  <a:noFill/>
                </a:ln>
                <a:solidFill>
                  <a:srgbClr val="4472C4">
                    <a:lumMod val="50000"/>
                  </a:srgbClr>
                </a:solidFill>
                <a:effectLst/>
                <a:uLnTx/>
                <a:uFillTx/>
                <a:latin typeface="Century Gothic" panose="020F0302020204030204"/>
                <a:ea typeface="+mj-ea"/>
                <a:cs typeface="+mj-cs"/>
              </a:rPr>
              <a:t>Persona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j-ea"/>
                <a:cs typeface="+mj-cs"/>
              </a:rPr>
              <a:t>B</a:t>
            </a:r>
            <a:r>
              <a:rPr kumimoji="0" lang="x-none" sz="2400" b="1" i="0" u="none" strike="noStrike" kern="1200" cap="none" spc="0" normalizeH="0" baseline="0" noProof="0">
                <a:ln>
                  <a:noFill/>
                </a:ln>
                <a:solidFill>
                  <a:srgbClr val="4472C4">
                    <a:lumMod val="50000"/>
                  </a:srgbClr>
                </a:solidFill>
                <a:effectLst/>
                <a:uLnTx/>
                <a:uFillTx/>
                <a:latin typeface="Century Gothic" panose="020F0302020204030204"/>
                <a:ea typeface="+mj-ea"/>
                <a:cs typeface="+mj-cs"/>
              </a:rPr>
              <a:t> </a:t>
            </a:r>
            <a:endPar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endParaRPr>
          </a:p>
        </p:txBody>
      </p:sp>
      <p:pic>
        <p:nvPicPr>
          <p:cNvPr id="20"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7098" y="213543"/>
            <a:ext cx="1233251" cy="982254"/>
          </a:xfrm>
          <a:prstGeom prst="rect">
            <a:avLst/>
          </a:prstGeom>
        </p:spPr>
      </p:pic>
      <p:sp>
        <p:nvSpPr>
          <p:cNvPr id="40" name="Rectangle 39">
            <a:extLst>
              <a:ext uri="{FF2B5EF4-FFF2-40B4-BE49-F238E27FC236}">
                <a16:creationId xmlns:a16="http://schemas.microsoft.com/office/drawing/2014/main" id="{7DBC636C-61FA-5C4C-AAD7-F2F2915C7ED8}"/>
              </a:ext>
            </a:extLst>
          </p:cNvPr>
          <p:cNvSpPr/>
          <p:nvPr/>
        </p:nvSpPr>
        <p:spPr>
          <a:xfrm>
            <a:off x="4869103" y="3860410"/>
            <a:ext cx="28135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crazier than]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4B57431F-6713-564B-9B8D-3064A0BF42A5}"/>
              </a:ext>
            </a:extLst>
          </p:cNvPr>
          <p:cNvSpPr/>
          <p:nvPr/>
        </p:nvSpPr>
        <p:spPr>
          <a:xfrm>
            <a:off x="2794146" y="1245827"/>
            <a:ext cx="363913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more excited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9E8B9285-986B-4D43-99F8-BCA27C0CF17D}"/>
              </a:ext>
            </a:extLst>
          </p:cNvPr>
          <p:cNvSpPr/>
          <p:nvPr/>
        </p:nvSpPr>
        <p:spPr>
          <a:xfrm>
            <a:off x="3075853" y="1636434"/>
            <a:ext cx="28552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calmer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8CA7BEA6-8496-F143-801C-561872D1F404}"/>
              </a:ext>
            </a:extLst>
          </p:cNvPr>
          <p:cNvSpPr/>
          <p:nvPr/>
        </p:nvSpPr>
        <p:spPr>
          <a:xfrm>
            <a:off x="2687297" y="2047816"/>
            <a:ext cx="29386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worse than you]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F0A4DFE0-38F3-9D42-8616-1201D9853BA8}"/>
              </a:ext>
            </a:extLst>
          </p:cNvPr>
          <p:cNvSpPr/>
          <p:nvPr/>
        </p:nvSpPr>
        <p:spPr>
          <a:xfrm>
            <a:off x="4176324" y="2430266"/>
            <a:ext cx="229582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nicer than]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75A6633C-ABFA-704E-B16E-C0B548D039DD}"/>
              </a:ext>
            </a:extLst>
          </p:cNvPr>
          <p:cNvSpPr/>
          <p:nvPr/>
        </p:nvSpPr>
        <p:spPr>
          <a:xfrm>
            <a:off x="4088732" y="2805068"/>
            <a:ext cx="35092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less cheerful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67EAD8D2-4613-3C4F-A322-157B71911670}"/>
              </a:ext>
            </a:extLst>
          </p:cNvPr>
          <p:cNvSpPr/>
          <p:nvPr/>
        </p:nvSpPr>
        <p:spPr>
          <a:xfrm>
            <a:off x="2919561" y="884369"/>
            <a:ext cx="31678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less nervous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6C087E22-C89D-1947-A29C-3771545DD8EC}"/>
              </a:ext>
            </a:extLst>
          </p:cNvPr>
          <p:cNvSpPr/>
          <p:nvPr/>
        </p:nvSpPr>
        <p:spPr>
          <a:xfrm>
            <a:off x="4774965" y="4266289"/>
            <a:ext cx="263886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less silly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5D8723E0-8255-A047-BA4A-DA0519B844CA}"/>
              </a:ext>
            </a:extLst>
          </p:cNvPr>
          <p:cNvSpPr/>
          <p:nvPr/>
        </p:nvSpPr>
        <p:spPr>
          <a:xfrm>
            <a:off x="3969154" y="4650522"/>
            <a:ext cx="294503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better than you]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925F16F9-4752-0142-9EE8-3E440FB07B14}"/>
              </a:ext>
            </a:extLst>
          </p:cNvPr>
          <p:cNvSpPr/>
          <p:nvPr/>
        </p:nvSpPr>
        <p:spPr>
          <a:xfrm>
            <a:off x="4277639" y="5041698"/>
            <a:ext cx="270619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sicker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7CC7FD99-F6FB-FC4D-99C6-D2030D49EE68}"/>
              </a:ext>
            </a:extLst>
          </p:cNvPr>
          <p:cNvSpPr/>
          <p:nvPr/>
        </p:nvSpPr>
        <p:spPr>
          <a:xfrm>
            <a:off x="1585832" y="5396511"/>
            <a:ext cx="328327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more tanned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A02A64D3-4C9A-DF46-9CF6-0815D52F7A90}"/>
              </a:ext>
            </a:extLst>
          </p:cNvPr>
          <p:cNvSpPr/>
          <p:nvPr/>
        </p:nvSpPr>
        <p:spPr>
          <a:xfrm>
            <a:off x="949481" y="5758939"/>
            <a:ext cx="34756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more active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15660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654A8996-40CA-4C4A-A5C6-5137F58596DC}"/>
              </a:ext>
            </a:extLst>
          </p:cNvPr>
          <p:cNvSpPr/>
          <p:nvPr/>
        </p:nvSpPr>
        <p:spPr>
          <a:xfrm>
            <a:off x="8281157" y="109509"/>
            <a:ext cx="1998025" cy="1313770"/>
          </a:xfrm>
          <a:prstGeom prst="cloudCallout">
            <a:avLst>
              <a:gd name="adj1" fmla="val 110838"/>
              <a:gd name="adj2" fmla="val 323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6" name="Picture 5" descr="title">
            <a:extLst>
              <a:ext uri="{FF2B5EF4-FFF2-40B4-BE49-F238E27FC236}">
                <a16:creationId xmlns:a16="http://schemas.microsoft.com/office/drawing/2014/main" id="{20F8372A-4063-F745-AB74-1EE83C9EC6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7" name="Title 3">
            <a:extLst>
              <a:ext uri="{FF2B5EF4-FFF2-40B4-BE49-F238E27FC236}">
                <a16:creationId xmlns:a16="http://schemas.microsoft.com/office/drawing/2014/main" id="{CE3E293C-8825-1649-93F4-21B88ED0EC98}"/>
              </a:ext>
            </a:extLst>
          </p:cNvPr>
          <p:cNvSpPr>
            <a:spLocks noGrp="1"/>
          </p:cNvSpPr>
          <p:nvPr>
            <p:ph type="title"/>
          </p:nvPr>
        </p:nvSpPr>
        <p:spPr>
          <a:xfrm>
            <a:off x="0" y="236073"/>
            <a:ext cx="3745089" cy="707849"/>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8" name="Rounded Rectangle 11">
            <a:extLst>
              <a:ext uri="{FF2B5EF4-FFF2-40B4-BE49-F238E27FC236}">
                <a16:creationId xmlns:a16="http://schemas.microsoft.com/office/drawing/2014/main" id="{6044257D-97ED-C04F-AF13-26D27594FC1E}"/>
              </a:ext>
            </a:extLst>
          </p:cNvPr>
          <p:cNvSpPr/>
          <p:nvPr/>
        </p:nvSpPr>
        <p:spPr>
          <a:xfrm>
            <a:off x="9727095" y="247046"/>
            <a:ext cx="2230231" cy="400919"/>
          </a:xfrm>
          <a:prstGeom prst="roundRect">
            <a:avLst/>
          </a:prstGeom>
          <a:solidFill>
            <a:srgbClr val="E5693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BE3C157B-3475-CB4E-B68C-F35FB0CFF01D}"/>
              </a:ext>
            </a:extLst>
          </p:cNvPr>
          <p:cNvSpPr txBox="1"/>
          <p:nvPr/>
        </p:nvSpPr>
        <p:spPr>
          <a:xfrm>
            <a:off x="466776" y="1745599"/>
            <a:ext cx="5681267" cy="445410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 el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cumpleaños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oa</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quín.Vamos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cenar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restuarante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chino         que se llama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platos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extr</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ao</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rdinarios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Vamos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juntos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los amigos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equipo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quiero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la ciudad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ahora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hay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siempre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gran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ao</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 name="Rectangle 1">
            <a:extLst>
              <a:ext uri="{FF2B5EF4-FFF2-40B4-BE49-F238E27FC236}">
                <a16:creationId xmlns:a16="http://schemas.microsoft.com/office/drawing/2014/main" id="{D21524AB-D382-AD45-A083-A40B05776223}"/>
              </a:ext>
            </a:extLst>
          </p:cNvPr>
          <p:cNvSpPr/>
          <p:nvPr/>
        </p:nvSpPr>
        <p:spPr>
          <a:xfrm>
            <a:off x="6186023" y="1770538"/>
            <a:ext cx="4991099" cy="445410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¿Crees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puedo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encontrar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falda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amarilla y una camisa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azul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una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buena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red?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Según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tía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bajan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precios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los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productos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red.  Ayer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compró</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cinco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oa</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euros.</a:t>
            </a:r>
            <a:endPar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8" name="Rectangle: Rounded Corners 25">
            <a:extLst>
              <a:ext uri="{FF2B5EF4-FFF2-40B4-BE49-F238E27FC236}">
                <a16:creationId xmlns:a16="http://schemas.microsoft.com/office/drawing/2014/main" id="{C4D8FF08-D78C-6145-A96D-DF9A7EC8EA57}"/>
              </a:ext>
            </a:extLst>
          </p:cNvPr>
          <p:cNvSpPr/>
          <p:nvPr/>
        </p:nvSpPr>
        <p:spPr>
          <a:xfrm>
            <a:off x="466776" y="2454090"/>
            <a:ext cx="1951465"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[birthday]</a:t>
            </a:r>
          </a:p>
        </p:txBody>
      </p:sp>
      <p:sp>
        <p:nvSpPr>
          <p:cNvPr id="60" name="Rectangle: Rounded Corners 27">
            <a:extLst>
              <a:ext uri="{FF2B5EF4-FFF2-40B4-BE49-F238E27FC236}">
                <a16:creationId xmlns:a16="http://schemas.microsoft.com/office/drawing/2014/main" id="{B3EB1EFF-73D2-3F4A-8BDD-DD9E7D9AE141}"/>
              </a:ext>
            </a:extLst>
          </p:cNvPr>
          <p:cNvSpPr/>
          <p:nvPr/>
        </p:nvSpPr>
        <p:spPr>
          <a:xfrm>
            <a:off x="2105814" y="1862573"/>
            <a:ext cx="1594948" cy="388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[to wear] </a:t>
            </a:r>
          </a:p>
        </p:txBody>
      </p:sp>
      <p:sp>
        <p:nvSpPr>
          <p:cNvPr id="61" name="Rectangle: Rounded Corners 28">
            <a:extLst>
              <a:ext uri="{FF2B5EF4-FFF2-40B4-BE49-F238E27FC236}">
                <a16:creationId xmlns:a16="http://schemas.microsoft.com/office/drawing/2014/main" id="{C2829FAA-1492-0041-8D03-A7F3076CEF99}"/>
              </a:ext>
            </a:extLst>
          </p:cNvPr>
          <p:cNvSpPr/>
          <p:nvPr/>
        </p:nvSpPr>
        <p:spPr>
          <a:xfrm>
            <a:off x="28559" y="4115686"/>
            <a:ext cx="1477018"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[dishes]</a:t>
            </a:r>
          </a:p>
        </p:txBody>
      </p:sp>
      <p:sp>
        <p:nvSpPr>
          <p:cNvPr id="62" name="Rectangle: Rounded Corners 29">
            <a:extLst>
              <a:ext uri="{FF2B5EF4-FFF2-40B4-BE49-F238E27FC236}">
                <a16:creationId xmlns:a16="http://schemas.microsoft.com/office/drawing/2014/main" id="{8179AA8A-C41A-9F42-A743-1890428064B3}"/>
              </a:ext>
            </a:extLst>
          </p:cNvPr>
          <p:cNvSpPr/>
          <p:nvPr/>
        </p:nvSpPr>
        <p:spPr>
          <a:xfrm>
            <a:off x="3913309" y="3031484"/>
            <a:ext cx="157737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E56931"/>
                </a:solidFill>
                <a:effectLst/>
                <a:uLnTx/>
                <a:uFillTx/>
                <a:latin typeface="Century Gothic" panose="020F0302020204030204"/>
                <a:ea typeface="+mn-ea"/>
                <a:cs typeface="+mn-cs"/>
              </a:rPr>
              <a:t>chinese</a:t>
            </a: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a:t>
            </a:r>
          </a:p>
        </p:txBody>
      </p:sp>
      <p:sp>
        <p:nvSpPr>
          <p:cNvPr id="63" name="Rectangle: Rounded Corners 30">
            <a:extLst>
              <a:ext uri="{FF2B5EF4-FFF2-40B4-BE49-F238E27FC236}">
                <a16:creationId xmlns:a16="http://schemas.microsoft.com/office/drawing/2014/main" id="{328E71C6-A9E1-6345-9108-C8B3D76C6E04}"/>
              </a:ext>
            </a:extLst>
          </p:cNvPr>
          <p:cNvSpPr/>
          <p:nvPr/>
        </p:nvSpPr>
        <p:spPr>
          <a:xfrm>
            <a:off x="509984" y="5207032"/>
            <a:ext cx="1477017"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[team].</a:t>
            </a:r>
          </a:p>
        </p:txBody>
      </p:sp>
      <p:sp>
        <p:nvSpPr>
          <p:cNvPr id="64" name="Rectangle: Rounded Corners 28">
            <a:extLst>
              <a:ext uri="{FF2B5EF4-FFF2-40B4-BE49-F238E27FC236}">
                <a16:creationId xmlns:a16="http://schemas.microsoft.com/office/drawing/2014/main" id="{6DE1FF97-517F-AF46-895F-AD460A680E93}"/>
              </a:ext>
            </a:extLst>
          </p:cNvPr>
          <p:cNvSpPr/>
          <p:nvPr/>
        </p:nvSpPr>
        <p:spPr>
          <a:xfrm>
            <a:off x="47352" y="4661359"/>
            <a:ext cx="1808563"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[together]</a:t>
            </a:r>
          </a:p>
        </p:txBody>
      </p:sp>
      <p:sp>
        <p:nvSpPr>
          <p:cNvPr id="65" name="Rectangle: Rounded Corners 30">
            <a:extLst>
              <a:ext uri="{FF2B5EF4-FFF2-40B4-BE49-F238E27FC236}">
                <a16:creationId xmlns:a16="http://schemas.microsoft.com/office/drawing/2014/main" id="{FDD54ABD-C75B-4C47-A401-007D8DA70010}"/>
              </a:ext>
            </a:extLst>
          </p:cNvPr>
          <p:cNvSpPr/>
          <p:nvPr/>
        </p:nvSpPr>
        <p:spPr>
          <a:xfrm>
            <a:off x="6285604" y="3026725"/>
            <a:ext cx="249120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[blue shirt]</a:t>
            </a:r>
          </a:p>
        </p:txBody>
      </p:sp>
      <p:sp>
        <p:nvSpPr>
          <p:cNvPr id="66" name="Rectangle: Rounded Corners 30">
            <a:extLst>
              <a:ext uri="{FF2B5EF4-FFF2-40B4-BE49-F238E27FC236}">
                <a16:creationId xmlns:a16="http://schemas.microsoft.com/office/drawing/2014/main" id="{7314EB20-1FCF-B84D-BB30-C7330AFC0CEB}"/>
              </a:ext>
            </a:extLst>
          </p:cNvPr>
          <p:cNvSpPr/>
          <p:nvPr/>
        </p:nvSpPr>
        <p:spPr>
          <a:xfrm>
            <a:off x="8372478" y="2459752"/>
            <a:ext cx="2386698"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[yellow skirt]</a:t>
            </a:r>
          </a:p>
        </p:txBody>
      </p:sp>
      <p:sp>
        <p:nvSpPr>
          <p:cNvPr id="67" name="Rectangle: Rounded Corners 30">
            <a:extLst>
              <a:ext uri="{FF2B5EF4-FFF2-40B4-BE49-F238E27FC236}">
                <a16:creationId xmlns:a16="http://schemas.microsoft.com/office/drawing/2014/main" id="{7A5AFE36-A155-1446-8798-109167B2D8DE}"/>
              </a:ext>
            </a:extLst>
          </p:cNvPr>
          <p:cNvSpPr/>
          <p:nvPr/>
        </p:nvSpPr>
        <p:spPr>
          <a:xfrm>
            <a:off x="9897490" y="3022144"/>
            <a:ext cx="1377109"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[brand]</a:t>
            </a:r>
          </a:p>
        </p:txBody>
      </p:sp>
      <p:sp>
        <p:nvSpPr>
          <p:cNvPr id="68" name="Rectangle: Rounded Corners 30">
            <a:extLst>
              <a:ext uri="{FF2B5EF4-FFF2-40B4-BE49-F238E27FC236}">
                <a16:creationId xmlns:a16="http://schemas.microsoft.com/office/drawing/2014/main" id="{E8256CF7-2B70-F547-8704-6DADA703F94F}"/>
              </a:ext>
            </a:extLst>
          </p:cNvPr>
          <p:cNvSpPr/>
          <p:nvPr/>
        </p:nvSpPr>
        <p:spPr>
          <a:xfrm>
            <a:off x="9210194" y="3588971"/>
            <a:ext cx="255591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[According to]</a:t>
            </a:r>
          </a:p>
        </p:txBody>
      </p:sp>
      <p:sp>
        <p:nvSpPr>
          <p:cNvPr id="69" name="Rectangle: Rounded Corners 30">
            <a:extLst>
              <a:ext uri="{FF2B5EF4-FFF2-40B4-BE49-F238E27FC236}">
                <a16:creationId xmlns:a16="http://schemas.microsoft.com/office/drawing/2014/main" id="{6AF5944B-4550-264A-A7E4-7174FB340DEF}"/>
              </a:ext>
            </a:extLst>
          </p:cNvPr>
          <p:cNvSpPr/>
          <p:nvPr/>
        </p:nvSpPr>
        <p:spPr>
          <a:xfrm>
            <a:off x="7159482" y="4130257"/>
            <a:ext cx="2076806"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[they lower]</a:t>
            </a:r>
          </a:p>
        </p:txBody>
      </p:sp>
      <p:sp>
        <p:nvSpPr>
          <p:cNvPr id="71" name="Rectangle: Rounded Corners 29">
            <a:extLst>
              <a:ext uri="{FF2B5EF4-FFF2-40B4-BE49-F238E27FC236}">
                <a16:creationId xmlns:a16="http://schemas.microsoft.com/office/drawing/2014/main" id="{5461A77B-6F5E-EC4E-823C-CBD50F8F9B8C}"/>
              </a:ext>
            </a:extLst>
          </p:cNvPr>
          <p:cNvSpPr/>
          <p:nvPr/>
        </p:nvSpPr>
        <p:spPr>
          <a:xfrm>
            <a:off x="197597" y="3022541"/>
            <a:ext cx="1478285"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[to dine]</a:t>
            </a:r>
          </a:p>
        </p:txBody>
      </p:sp>
      <p:sp>
        <p:nvSpPr>
          <p:cNvPr id="72" name="Rectangle: Rounded Corners 30">
            <a:extLst>
              <a:ext uri="{FF2B5EF4-FFF2-40B4-BE49-F238E27FC236}">
                <a16:creationId xmlns:a16="http://schemas.microsoft.com/office/drawing/2014/main" id="{AD884065-C71D-9048-BEDE-4F8C8B6CAF04}"/>
              </a:ext>
            </a:extLst>
          </p:cNvPr>
          <p:cNvSpPr/>
          <p:nvPr/>
        </p:nvSpPr>
        <p:spPr>
          <a:xfrm>
            <a:off x="8115632" y="3566064"/>
            <a:ext cx="123579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[net]?</a:t>
            </a:r>
          </a:p>
        </p:txBody>
      </p:sp>
      <p:sp>
        <p:nvSpPr>
          <p:cNvPr id="74" name="Rectangle: Rounded Corners 30">
            <a:extLst>
              <a:ext uri="{FF2B5EF4-FFF2-40B4-BE49-F238E27FC236}">
                <a16:creationId xmlns:a16="http://schemas.microsoft.com/office/drawing/2014/main" id="{653FA58E-479C-D64E-99EA-DCD14F8D69B4}"/>
              </a:ext>
            </a:extLst>
          </p:cNvPr>
          <p:cNvSpPr/>
          <p:nvPr/>
        </p:nvSpPr>
        <p:spPr>
          <a:xfrm>
            <a:off x="3582336" y="5764190"/>
            <a:ext cx="661946"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[a]</a:t>
            </a:r>
          </a:p>
        </p:txBody>
      </p:sp>
      <p:sp>
        <p:nvSpPr>
          <p:cNvPr id="75" name="Rectangle: Rounded Corners 30">
            <a:extLst>
              <a:ext uri="{FF2B5EF4-FFF2-40B4-BE49-F238E27FC236}">
                <a16:creationId xmlns:a16="http://schemas.microsoft.com/office/drawing/2014/main" id="{024BF59E-4BB0-4144-B033-2200C420DA6B}"/>
              </a:ext>
            </a:extLst>
          </p:cNvPr>
          <p:cNvSpPr/>
          <p:nvPr/>
        </p:nvSpPr>
        <p:spPr>
          <a:xfrm>
            <a:off x="9236288" y="4667020"/>
            <a:ext cx="1195205"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[net].</a:t>
            </a:r>
          </a:p>
        </p:txBody>
      </p:sp>
      <p:pic>
        <p:nvPicPr>
          <p:cNvPr id="4100" name="Picture 4" descr="Shirt, Dress, White, Clothes, Clothing, Fashion, Cotton">
            <a:extLst>
              <a:ext uri="{FF2B5EF4-FFF2-40B4-BE49-F238E27FC236}">
                <a16:creationId xmlns:a16="http://schemas.microsoft.com/office/drawing/2014/main" id="{114D41B9-2418-F144-9DD9-BFC95E3B573B}"/>
              </a:ext>
            </a:extLst>
          </p:cNvPr>
          <p:cNvPicPr>
            <a:picLocks noChangeAspect="1" noChangeArrowheads="1"/>
          </p:cNvPicPr>
          <p:nvPr/>
        </p:nvPicPr>
        <p:blipFill>
          <a:blip r:embed="rId4" cstate="screen">
            <a:clrChange>
              <a:clrFrom>
                <a:srgbClr val="50585A"/>
              </a:clrFrom>
              <a:clrTo>
                <a:srgbClr val="50585A">
                  <a:alpha val="0"/>
                </a:srgbClr>
              </a:clrTo>
            </a:clrChange>
            <a:extLst>
              <a:ext uri="{28A0092B-C50C-407E-A947-70E740481C1C}">
                <a14:useLocalDpi xmlns:a14="http://schemas.microsoft.com/office/drawing/2010/main"/>
              </a:ext>
            </a:extLst>
          </a:blip>
          <a:srcRect/>
          <a:stretch>
            <a:fillRect/>
          </a:stretch>
        </p:blipFill>
        <p:spPr bwMode="auto">
          <a:xfrm rot="20435693">
            <a:off x="8951006" y="240198"/>
            <a:ext cx="1219722" cy="86140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kirt, Yellow, Lemons, Fashion, Model, Woman, Female">
            <a:extLst>
              <a:ext uri="{FF2B5EF4-FFF2-40B4-BE49-F238E27FC236}">
                <a16:creationId xmlns:a16="http://schemas.microsoft.com/office/drawing/2014/main" id="{4DD78FED-15AC-3440-A2CC-C1E04B40E6FC}"/>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26740">
            <a:off x="8543989" y="393703"/>
            <a:ext cx="801984" cy="80198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hop, Online Shopping, Online Shop">
            <a:extLst>
              <a:ext uri="{FF2B5EF4-FFF2-40B4-BE49-F238E27FC236}">
                <a16:creationId xmlns:a16="http://schemas.microsoft.com/office/drawing/2014/main" id="{4B4D3BCF-AEF4-2A4A-9EA0-30C53BE100E4}"/>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67993" y="744910"/>
            <a:ext cx="1631572" cy="1086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A0A237-4EE8-40F1-9FF5-11D32A043097}"/>
              </a:ext>
            </a:extLst>
          </p:cNvPr>
          <p:cNvSpPr txBox="1"/>
          <p:nvPr/>
        </p:nvSpPr>
        <p:spPr>
          <a:xfrm>
            <a:off x="9450890" y="5794464"/>
            <a:ext cx="2703566"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toalla</a:t>
            </a:r>
            <a:r>
              <a:rPr lang="en-GB" sz="2400" dirty="0">
                <a:solidFill>
                  <a:schemeClr val="accent5">
                    <a:lumMod val="50000"/>
                  </a:schemeClr>
                </a:solidFill>
                <a:latin typeface="Century Gothic" panose="020B0502020202020204" pitchFamily="34" charset="0"/>
              </a:rPr>
              <a:t> - towel</a:t>
            </a:r>
          </a:p>
        </p:txBody>
      </p:sp>
      <p:sp>
        <p:nvSpPr>
          <p:cNvPr id="5" name="TextBox 4">
            <a:extLst>
              <a:ext uri="{FF2B5EF4-FFF2-40B4-BE49-F238E27FC236}">
                <a16:creationId xmlns:a16="http://schemas.microsoft.com/office/drawing/2014/main" id="{C9D443E5-743B-44B4-AA70-79A3C29BC2F2}"/>
              </a:ext>
            </a:extLst>
          </p:cNvPr>
          <p:cNvSpPr txBox="1"/>
          <p:nvPr/>
        </p:nvSpPr>
        <p:spPr>
          <a:xfrm>
            <a:off x="29675" y="1025756"/>
            <a:ext cx="940861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Persona A lee y traduce. Persona B </a:t>
            </a:r>
            <a:r>
              <a:rPr lang="en-GB" sz="2400" dirty="0" err="1">
                <a:solidFill>
                  <a:schemeClr val="accent5">
                    <a:lumMod val="50000"/>
                  </a:schemeClr>
                </a:solidFill>
                <a:latin typeface="Century Gothic" panose="020B0502020202020204" pitchFamily="34" charset="0"/>
              </a:rPr>
              <a:t>escucha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Luego</a:t>
            </a:r>
            <a:r>
              <a:rPr lang="en-GB" sz="2400" dirty="0">
                <a:solidFill>
                  <a:schemeClr val="accent5">
                    <a:lumMod val="50000"/>
                  </a:schemeClr>
                </a:solidFill>
                <a:latin typeface="Century Gothic" panose="020B0502020202020204" pitchFamily="34" charset="0"/>
              </a:rPr>
              <a:t> </a:t>
            </a:r>
          </a:p>
        </p:txBody>
      </p:sp>
      <p:sp>
        <p:nvSpPr>
          <p:cNvPr id="9" name="Arrow: Left-Right 8">
            <a:extLst>
              <a:ext uri="{FF2B5EF4-FFF2-40B4-BE49-F238E27FC236}">
                <a16:creationId xmlns:a16="http://schemas.microsoft.com/office/drawing/2014/main" id="{0E3E0830-8505-4CF9-BD5D-97C3C8C8D517}"/>
              </a:ext>
            </a:extLst>
          </p:cNvPr>
          <p:cNvSpPr/>
          <p:nvPr/>
        </p:nvSpPr>
        <p:spPr>
          <a:xfrm>
            <a:off x="7871984" y="1107827"/>
            <a:ext cx="579692" cy="296361"/>
          </a:xfrm>
          <a:prstGeom prst="lef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0" name="Rectangle 9">
            <a:extLst>
              <a:ext uri="{FF2B5EF4-FFF2-40B4-BE49-F238E27FC236}">
                <a16:creationId xmlns:a16="http://schemas.microsoft.com/office/drawing/2014/main" id="{FB7F282E-9F35-408B-B145-3F35E00B5370}"/>
              </a:ext>
            </a:extLst>
          </p:cNvPr>
          <p:cNvSpPr/>
          <p:nvPr/>
        </p:nvSpPr>
        <p:spPr>
          <a:xfrm>
            <a:off x="28559" y="1467100"/>
            <a:ext cx="1778051" cy="461665"/>
          </a:xfrm>
          <a:prstGeom prst="rect">
            <a:avLst/>
          </a:prstGeom>
        </p:spPr>
        <p:txBody>
          <a:bodyPr wrap="none">
            <a:spAutoFit/>
          </a:bodyPr>
          <a:lstStyle/>
          <a:p>
            <a:r>
              <a:rPr lang="en-GB" sz="2400" dirty="0">
                <a:solidFill>
                  <a:srgbClr val="4472C4">
                    <a:lumMod val="50000"/>
                  </a:srgbClr>
                </a:solidFill>
                <a:latin typeface="Century Gothic" panose="020B0502020202020204" pitchFamily="34" charset="0"/>
              </a:rPr>
              <a:t>Persona A </a:t>
            </a:r>
            <a:endParaRPr lang="en-GB" dirty="0">
              <a:latin typeface="Century Gothic" panose="020B0502020202020204" pitchFamily="34" charset="0"/>
            </a:endParaRPr>
          </a:p>
        </p:txBody>
      </p:sp>
      <p:sp>
        <p:nvSpPr>
          <p:cNvPr id="30" name="Rectangle 29">
            <a:extLst>
              <a:ext uri="{FF2B5EF4-FFF2-40B4-BE49-F238E27FC236}">
                <a16:creationId xmlns:a16="http://schemas.microsoft.com/office/drawing/2014/main" id="{6E899D2E-8947-414B-A55E-EB197F1F8CDB}"/>
              </a:ext>
            </a:extLst>
          </p:cNvPr>
          <p:cNvSpPr/>
          <p:nvPr/>
        </p:nvSpPr>
        <p:spPr>
          <a:xfrm>
            <a:off x="6140581" y="1495489"/>
            <a:ext cx="1778051" cy="461665"/>
          </a:xfrm>
          <a:prstGeom prst="rect">
            <a:avLst/>
          </a:prstGeom>
        </p:spPr>
        <p:txBody>
          <a:bodyPr wrap="none">
            <a:spAutoFit/>
          </a:bodyPr>
          <a:lstStyle/>
          <a:p>
            <a:r>
              <a:rPr lang="en-GB" sz="2400" dirty="0">
                <a:solidFill>
                  <a:srgbClr val="4472C4">
                    <a:lumMod val="50000"/>
                  </a:srgbClr>
                </a:solidFill>
                <a:latin typeface="Century Gothic" panose="020B0502020202020204" pitchFamily="34" charset="0"/>
              </a:rPr>
              <a:t>Persona B </a:t>
            </a:r>
            <a:endParaRPr lang="en-GB" dirty="0">
              <a:latin typeface="Century Gothic" panose="020B0502020202020204" pitchFamily="34" charset="0"/>
            </a:endParaRPr>
          </a:p>
        </p:txBody>
      </p:sp>
      <p:sp>
        <p:nvSpPr>
          <p:cNvPr id="11" name="Rectangle 10">
            <a:extLst>
              <a:ext uri="{FF2B5EF4-FFF2-40B4-BE49-F238E27FC236}">
                <a16:creationId xmlns:a16="http://schemas.microsoft.com/office/drawing/2014/main" id="{1C539658-3C69-4A39-827A-5938079E2DBF}"/>
              </a:ext>
            </a:extLst>
          </p:cNvPr>
          <p:cNvSpPr/>
          <p:nvPr/>
        </p:nvSpPr>
        <p:spPr>
          <a:xfrm>
            <a:off x="47352" y="1862573"/>
            <a:ext cx="5908912" cy="43371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2" name="Rectangle 31">
            <a:extLst>
              <a:ext uri="{FF2B5EF4-FFF2-40B4-BE49-F238E27FC236}">
                <a16:creationId xmlns:a16="http://schemas.microsoft.com/office/drawing/2014/main" id="{AA25D1BF-981D-4789-8A56-49A368186B31}"/>
              </a:ext>
            </a:extLst>
          </p:cNvPr>
          <p:cNvSpPr/>
          <p:nvPr/>
        </p:nvSpPr>
        <p:spPr>
          <a:xfrm>
            <a:off x="6100904" y="1862573"/>
            <a:ext cx="5908912" cy="43371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179554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1" grpId="0" animBg="1"/>
      <p:bldP spid="72" grpId="0" animBg="1"/>
      <p:bldP spid="74" grpId="0" animBg="1"/>
      <p:bldP spid="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82287" y="0"/>
            <a:ext cx="2559314" cy="643467"/>
          </a:xfrm>
        </p:spPr>
        <p:txBody>
          <a:bodyPr>
            <a:normAutofit/>
          </a:bodyPr>
          <a:lstStyle/>
          <a:p>
            <a:r>
              <a:rPr lang="en-GB" sz="2400" b="1" dirty="0">
                <a:solidFill>
                  <a:srgbClr val="002060"/>
                </a:solidFill>
              </a:rPr>
              <a:t>Persona A</a:t>
            </a:r>
          </a:p>
        </p:txBody>
      </p:sp>
      <p:graphicFrame>
        <p:nvGraphicFramePr>
          <p:cNvPr id="7" name="Tabla 2">
            <a:extLst>
              <a:ext uri="{FF2B5EF4-FFF2-40B4-BE49-F238E27FC236}">
                <a16:creationId xmlns:a16="http://schemas.microsoft.com/office/drawing/2014/main" id="{DE906054-CB2F-9C4C-AD85-9BAE7444093D}"/>
              </a:ext>
            </a:extLst>
          </p:cNvPr>
          <p:cNvGraphicFramePr>
            <a:graphicFrameLocks noGrp="1"/>
          </p:cNvGraphicFramePr>
          <p:nvPr/>
        </p:nvGraphicFramePr>
        <p:xfrm>
          <a:off x="263859" y="719666"/>
          <a:ext cx="5655733" cy="5528734"/>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67620">
                <a:tc>
                  <a:txBody>
                    <a:bodyPr/>
                    <a:lstStyle/>
                    <a:p>
                      <a:endParaRPr lang="es-GB" sz="2200" b="0" i="0">
                        <a:solidFill>
                          <a:srgbClr val="002060"/>
                        </a:solidFill>
                        <a:latin typeface="Century Gothic" panose="020B0502020202020204" pitchFamily="34" charset="0"/>
                      </a:endParaRPr>
                    </a:p>
                  </a:txBody>
                  <a:tcPr anchor="ctr"/>
                </a:tc>
                <a:tc>
                  <a:txBody>
                    <a:bodyPr/>
                    <a:lstStyle/>
                    <a:p>
                      <a:pPr algn="ctr"/>
                      <a:r>
                        <a:rPr lang="es-GB" sz="2000" b="0" i="0" dirty="0">
                          <a:solidFill>
                            <a:srgbClr val="002060"/>
                          </a:solidFill>
                          <a:latin typeface="Century Gothic" panose="020B0502020202020204" pitchFamily="34" charset="0"/>
                        </a:rPr>
                        <a:t>Escribe la frase </a:t>
                      </a:r>
                      <a:r>
                        <a:rPr lang="es-GB" sz="2000" b="0" i="0">
                          <a:solidFill>
                            <a:srgbClr val="002060"/>
                          </a:solidFill>
                          <a:latin typeface="Century Gothic" panose="020B0502020202020204" pitchFamily="34" charset="0"/>
                        </a:rPr>
                        <a:t>en español:</a:t>
                      </a:r>
                      <a:endParaRPr lang="es-GB" sz="2000" dirty="0">
                        <a:solidFill>
                          <a:srgbClr val="002060"/>
                        </a:solidFill>
                      </a:endParaRPr>
                    </a:p>
                  </a:txBody>
                  <a:tcPr anchor="ctr"/>
                </a:tc>
                <a:extLst>
                  <a:ext uri="{0D108BD9-81ED-4DB2-BD59-A6C34878D82A}">
                    <a16:rowId xmlns:a16="http://schemas.microsoft.com/office/drawing/2014/main" val="2765332368"/>
                  </a:ext>
                </a:extLst>
              </a:tr>
              <a:tr h="843519">
                <a:tc>
                  <a:txBody>
                    <a:bodyPr/>
                    <a:lstStyle/>
                    <a:p>
                      <a:pPr algn="ctr"/>
                      <a:r>
                        <a:rPr lang="es-GB" sz="2200" b="0" i="0" dirty="0">
                          <a:solidFill>
                            <a:srgbClr val="002060"/>
                          </a:solidFill>
                          <a:latin typeface="Century Gothic" panose="020B0502020202020204" pitchFamily="34" charset="0"/>
                        </a:rPr>
                        <a:t>1</a:t>
                      </a:r>
                    </a:p>
                  </a:txBody>
                  <a:tcPr anchor="ctr"/>
                </a:tc>
                <a:tc>
                  <a:txBody>
                    <a:bodyPr/>
                    <a:lstStyle/>
                    <a:p>
                      <a:pPr marL="0" indent="0">
                        <a:spcAft>
                          <a:spcPts val="600"/>
                        </a:spcAft>
                        <a:buNone/>
                      </a:pPr>
                      <a:r>
                        <a:rPr lang="en-US" sz="2000" b="0" i="0" dirty="0">
                          <a:solidFill>
                            <a:srgbClr val="002060"/>
                          </a:solidFill>
                          <a:latin typeface="Century Gothic" panose="020B0502020202020204" pitchFamily="34" charset="0"/>
                        </a:rPr>
                        <a:t>Say: Se...</a:t>
                      </a:r>
                    </a:p>
                    <a:p>
                      <a:pPr marL="0" indent="0">
                        <a:buNone/>
                      </a:pPr>
                      <a:r>
                        <a:rPr lang="en-US" sz="2000" b="1" dirty="0">
                          <a:solidFill>
                            <a:srgbClr val="002060"/>
                          </a:solidFill>
                        </a:rPr>
                        <a:t>La </a:t>
                      </a:r>
                      <a:r>
                        <a:rPr lang="en-US" sz="2000" b="1" dirty="0" err="1">
                          <a:solidFill>
                            <a:srgbClr val="002060"/>
                          </a:solidFill>
                        </a:rPr>
                        <a:t>frase</a:t>
                      </a:r>
                      <a:r>
                        <a:rPr lang="en-US" sz="2000" b="1" dirty="0">
                          <a:solidFill>
                            <a:srgbClr val="002060"/>
                          </a:solidFill>
                        </a:rPr>
                        <a:t>: </a:t>
                      </a:r>
                    </a:p>
                  </a:txBody>
                  <a:tcPr/>
                </a:tc>
                <a:extLst>
                  <a:ext uri="{0D108BD9-81ED-4DB2-BD59-A6C34878D82A}">
                    <a16:rowId xmlns:a16="http://schemas.microsoft.com/office/drawing/2014/main" val="2432458429"/>
                  </a:ext>
                </a:extLst>
              </a:tr>
              <a:tr h="843519">
                <a:tc>
                  <a:txBody>
                    <a:bodyPr/>
                    <a:lstStyle/>
                    <a:p>
                      <a:pPr algn="ctr"/>
                      <a:r>
                        <a:rPr lang="es-GB" sz="2200" b="0" i="0" dirty="0">
                          <a:solidFill>
                            <a:srgbClr val="002060"/>
                          </a:solidFill>
                          <a:latin typeface="Century Gothic" panose="020B0502020202020204" pitchFamily="34" charset="0"/>
                        </a:rPr>
                        <a:t>2</a:t>
                      </a:r>
                    </a:p>
                  </a:txBody>
                  <a:tcPr anchor="ctr"/>
                </a:tc>
                <a:tc>
                  <a:txBody>
                    <a:bodyPr/>
                    <a:lstStyle/>
                    <a:p>
                      <a:pPr marL="0" indent="0">
                        <a:spcAft>
                          <a:spcPts val="600"/>
                        </a:spcAft>
                        <a:buNone/>
                      </a:pPr>
                      <a:r>
                        <a:rPr lang="en-US" sz="2000" b="0" i="0" dirty="0">
                          <a:solidFill>
                            <a:srgbClr val="002060"/>
                          </a:solidFill>
                          <a:latin typeface="Century Gothic" panose="020B0502020202020204" pitchFamily="34" charset="0"/>
                        </a:rPr>
                        <a:t>Say: </a:t>
                      </a:r>
                      <a:r>
                        <a:rPr lang="en-US" sz="2000" b="0" i="0" dirty="0" err="1">
                          <a:solidFill>
                            <a:srgbClr val="002060"/>
                          </a:solidFill>
                          <a:latin typeface="Century Gothic" panose="020B0502020202020204" pitchFamily="34" charset="0"/>
                        </a:rPr>
                        <a:t>Su</a:t>
                      </a:r>
                      <a:r>
                        <a:rPr lang="en-US" sz="2000" dirty="0">
                          <a:solidFill>
                            <a:srgbClr val="002060"/>
                          </a:solidFill>
                        </a:rPr>
                        <a:t>... </a:t>
                      </a:r>
                    </a:p>
                    <a:p>
                      <a:pPr marL="0" indent="0">
                        <a:buNone/>
                      </a:pPr>
                      <a:r>
                        <a:rPr lang="en-US" sz="2000" b="1" dirty="0">
                          <a:solidFill>
                            <a:srgbClr val="002060"/>
                          </a:solidFill>
                        </a:rPr>
                        <a:t>La </a:t>
                      </a:r>
                      <a:r>
                        <a:rPr lang="en-US" sz="2000" b="1" dirty="0" err="1">
                          <a:solidFill>
                            <a:srgbClr val="002060"/>
                          </a:solidFill>
                        </a:rPr>
                        <a:t>frase</a:t>
                      </a:r>
                      <a:r>
                        <a:rPr lang="en-US" sz="2000" b="1" dirty="0">
                          <a:solidFill>
                            <a:srgbClr val="002060"/>
                          </a:solidFill>
                        </a:rPr>
                        <a:t>: </a:t>
                      </a:r>
                    </a:p>
                  </a:txBody>
                  <a:tcPr/>
                </a:tc>
                <a:extLst>
                  <a:ext uri="{0D108BD9-81ED-4DB2-BD59-A6C34878D82A}">
                    <a16:rowId xmlns:a16="http://schemas.microsoft.com/office/drawing/2014/main" val="3242319636"/>
                  </a:ext>
                </a:extLst>
              </a:tr>
              <a:tr h="843519">
                <a:tc>
                  <a:txBody>
                    <a:bodyPr/>
                    <a:lstStyle/>
                    <a:p>
                      <a:pPr algn="ctr"/>
                      <a:r>
                        <a:rPr lang="es-GB" sz="2200" b="0" i="0" dirty="0">
                          <a:solidFill>
                            <a:srgbClr val="002060"/>
                          </a:solidFill>
                          <a:latin typeface="Century Gothic" panose="020B0502020202020204" pitchFamily="34" charset="0"/>
                        </a:rPr>
                        <a:t>3</a:t>
                      </a:r>
                    </a:p>
                  </a:txBody>
                  <a:tcPr anchor="ctr"/>
                </a:tc>
                <a:tc>
                  <a:txBody>
                    <a:bodyPr/>
                    <a:lstStyle/>
                    <a:p>
                      <a:pPr marL="0" indent="0">
                        <a:spcAft>
                          <a:spcPts val="600"/>
                        </a:spcAft>
                        <a:buNone/>
                      </a:pPr>
                      <a:r>
                        <a:rPr lang="en-US" sz="2000" b="0" i="0" dirty="0">
                          <a:solidFill>
                            <a:srgbClr val="002060"/>
                          </a:solidFill>
                          <a:latin typeface="Century Gothic" panose="020B0502020202020204" pitchFamily="34" charset="0"/>
                        </a:rPr>
                        <a:t>Say: </a:t>
                      </a:r>
                      <a:r>
                        <a:rPr lang="en-US" sz="2000" b="0" i="0" dirty="0" err="1">
                          <a:solidFill>
                            <a:srgbClr val="002060"/>
                          </a:solidFill>
                          <a:latin typeface="Century Gothic" panose="020B0502020202020204" pitchFamily="34" charset="0"/>
                        </a:rPr>
                        <a:t>Su</a:t>
                      </a:r>
                      <a:r>
                        <a:rPr lang="en-US" sz="2000" dirty="0">
                          <a:solidFill>
                            <a:srgbClr val="002060"/>
                          </a:solidFill>
                        </a:rPr>
                        <a:t>... </a:t>
                      </a:r>
                    </a:p>
                    <a:p>
                      <a:pPr marL="0" indent="0">
                        <a:buNone/>
                      </a:pPr>
                      <a:r>
                        <a:rPr lang="en-US" sz="2000" b="1" dirty="0">
                          <a:solidFill>
                            <a:srgbClr val="002060"/>
                          </a:solidFill>
                        </a:rPr>
                        <a:t>La </a:t>
                      </a:r>
                      <a:r>
                        <a:rPr lang="en-US" sz="2000" b="1" dirty="0" err="1">
                          <a:solidFill>
                            <a:srgbClr val="002060"/>
                          </a:solidFill>
                        </a:rPr>
                        <a:t>frase</a:t>
                      </a:r>
                      <a:r>
                        <a:rPr lang="en-US" sz="2000" b="1" dirty="0">
                          <a:solidFill>
                            <a:srgbClr val="002060"/>
                          </a:solidFill>
                        </a:rPr>
                        <a:t>: </a:t>
                      </a:r>
                    </a:p>
                  </a:txBody>
                  <a:tcPr/>
                </a:tc>
                <a:extLst>
                  <a:ext uri="{0D108BD9-81ED-4DB2-BD59-A6C34878D82A}">
                    <a16:rowId xmlns:a16="http://schemas.microsoft.com/office/drawing/2014/main" val="1525684926"/>
                  </a:ext>
                </a:extLst>
              </a:tr>
              <a:tr h="843519">
                <a:tc>
                  <a:txBody>
                    <a:bodyPr/>
                    <a:lstStyle/>
                    <a:p>
                      <a:pPr algn="ctr"/>
                      <a:r>
                        <a:rPr lang="es-GB" sz="2200" b="0" i="0" dirty="0">
                          <a:solidFill>
                            <a:srgbClr val="002060"/>
                          </a:solidFill>
                          <a:latin typeface="Century Gothic" panose="020B0502020202020204" pitchFamily="34" charset="0"/>
                        </a:rPr>
                        <a:t>4</a:t>
                      </a:r>
                    </a:p>
                  </a:txBody>
                  <a:tcPr anchor="ctr"/>
                </a:tc>
                <a:tc>
                  <a:txBody>
                    <a:bodyPr/>
                    <a:lstStyle/>
                    <a:p>
                      <a:pPr marL="0" indent="0">
                        <a:spcAft>
                          <a:spcPts val="600"/>
                        </a:spcAft>
                        <a:buNone/>
                      </a:pPr>
                      <a:r>
                        <a:rPr lang="en-US" sz="2000" b="0" i="0" dirty="0">
                          <a:solidFill>
                            <a:srgbClr val="002060"/>
                          </a:solidFill>
                          <a:latin typeface="Century Gothic" panose="020B0502020202020204" pitchFamily="34" charset="0"/>
                        </a:rPr>
                        <a:t>Say: </a:t>
                      </a:r>
                      <a:r>
                        <a:rPr lang="en-US" sz="2000" b="0" i="0" dirty="0" err="1">
                          <a:solidFill>
                            <a:srgbClr val="002060"/>
                          </a:solidFill>
                          <a:latin typeface="Century Gothic" panose="020B0502020202020204" pitchFamily="34" charset="0"/>
                        </a:rPr>
                        <a:t>Su</a:t>
                      </a:r>
                      <a:r>
                        <a:rPr lang="en-US" sz="2000" dirty="0">
                          <a:solidFill>
                            <a:srgbClr val="002060"/>
                          </a:solidFill>
                        </a:rPr>
                        <a:t>... </a:t>
                      </a:r>
                    </a:p>
                    <a:p>
                      <a:pPr marL="0" indent="0">
                        <a:buNone/>
                      </a:pPr>
                      <a:r>
                        <a:rPr lang="en-US" sz="2000" b="1" dirty="0">
                          <a:solidFill>
                            <a:srgbClr val="002060"/>
                          </a:solidFill>
                        </a:rPr>
                        <a:t>La </a:t>
                      </a:r>
                      <a:r>
                        <a:rPr lang="en-US" sz="2000" b="1" dirty="0" err="1">
                          <a:solidFill>
                            <a:srgbClr val="002060"/>
                          </a:solidFill>
                        </a:rPr>
                        <a:t>frase</a:t>
                      </a:r>
                      <a:r>
                        <a:rPr lang="en-US" sz="2000" b="1" dirty="0">
                          <a:solidFill>
                            <a:srgbClr val="002060"/>
                          </a:solidFill>
                        </a:rPr>
                        <a:t>: </a:t>
                      </a:r>
                    </a:p>
                  </a:txBody>
                  <a:tcPr/>
                </a:tc>
                <a:extLst>
                  <a:ext uri="{0D108BD9-81ED-4DB2-BD59-A6C34878D82A}">
                    <a16:rowId xmlns:a16="http://schemas.microsoft.com/office/drawing/2014/main" val="1098054156"/>
                  </a:ext>
                </a:extLst>
              </a:tr>
              <a:tr h="843519">
                <a:tc>
                  <a:txBody>
                    <a:bodyPr/>
                    <a:lstStyle/>
                    <a:p>
                      <a:pPr algn="ctr"/>
                      <a:r>
                        <a:rPr lang="es-GB" sz="2200" b="0" i="0" dirty="0">
                          <a:solidFill>
                            <a:srgbClr val="002060"/>
                          </a:solidFill>
                          <a:latin typeface="Century Gothic" panose="020B0502020202020204" pitchFamily="34" charset="0"/>
                        </a:rPr>
                        <a:t>5</a:t>
                      </a:r>
                    </a:p>
                  </a:txBody>
                  <a:tcPr anchor="ctr"/>
                </a:tc>
                <a:tc>
                  <a:txBody>
                    <a:bodyPr/>
                    <a:lstStyle/>
                    <a:p>
                      <a:pPr marL="0" indent="0">
                        <a:buNone/>
                      </a:pPr>
                      <a:r>
                        <a:rPr lang="en-US" sz="2000" b="0" i="0" dirty="0">
                          <a:solidFill>
                            <a:srgbClr val="002060"/>
                          </a:solidFill>
                          <a:latin typeface="Century Gothic" panose="020B0502020202020204" pitchFamily="34" charset="0"/>
                        </a:rPr>
                        <a:t>Say: Se... </a:t>
                      </a:r>
                    </a:p>
                    <a:p>
                      <a:pPr marL="0" indent="0">
                        <a:buNone/>
                      </a:pPr>
                      <a:r>
                        <a:rPr lang="en-US" sz="2000" b="1" dirty="0">
                          <a:solidFill>
                            <a:srgbClr val="002060"/>
                          </a:solidFill>
                        </a:rPr>
                        <a:t>La </a:t>
                      </a:r>
                      <a:r>
                        <a:rPr lang="en-US" sz="2000" b="1" dirty="0" err="1">
                          <a:solidFill>
                            <a:srgbClr val="002060"/>
                          </a:solidFill>
                        </a:rPr>
                        <a:t>frase</a:t>
                      </a:r>
                      <a:r>
                        <a:rPr lang="en-US" sz="2000" b="1" dirty="0">
                          <a:solidFill>
                            <a:srgbClr val="002060"/>
                          </a:solidFill>
                        </a:rPr>
                        <a:t>: </a:t>
                      </a:r>
                    </a:p>
                  </a:txBody>
                  <a:tcPr/>
                </a:tc>
                <a:extLst>
                  <a:ext uri="{0D108BD9-81ED-4DB2-BD59-A6C34878D82A}">
                    <a16:rowId xmlns:a16="http://schemas.microsoft.com/office/drawing/2014/main" val="510821910"/>
                  </a:ext>
                </a:extLst>
              </a:tr>
              <a:tr h="843519">
                <a:tc>
                  <a:txBody>
                    <a:bodyPr/>
                    <a:lstStyle/>
                    <a:p>
                      <a:pPr algn="ctr"/>
                      <a:r>
                        <a:rPr lang="es-GB" sz="2200" b="0" i="0" dirty="0">
                          <a:solidFill>
                            <a:srgbClr val="002060"/>
                          </a:solidFill>
                          <a:latin typeface="Century Gothic" panose="020B0502020202020204" pitchFamily="34" charset="0"/>
                        </a:rPr>
                        <a:t>6</a:t>
                      </a:r>
                    </a:p>
                  </a:txBody>
                  <a:tcPr anchor="ctr"/>
                </a:tc>
                <a:tc>
                  <a:txBody>
                    <a:bodyPr/>
                    <a:lstStyle/>
                    <a:p>
                      <a:pPr marL="0" indent="0">
                        <a:spcAft>
                          <a:spcPts val="600"/>
                        </a:spcAft>
                        <a:buNone/>
                      </a:pPr>
                      <a:r>
                        <a:rPr lang="en-US" sz="2000" b="0" i="0" dirty="0">
                          <a:solidFill>
                            <a:srgbClr val="002060"/>
                          </a:solidFill>
                          <a:latin typeface="Century Gothic" panose="020B0502020202020204" pitchFamily="34" charset="0"/>
                        </a:rPr>
                        <a:t>Say: Se... </a:t>
                      </a:r>
                    </a:p>
                    <a:p>
                      <a:pPr marL="0" indent="0">
                        <a:buNone/>
                      </a:pPr>
                      <a:r>
                        <a:rPr lang="en-US" sz="2000" b="1" dirty="0">
                          <a:solidFill>
                            <a:srgbClr val="002060"/>
                          </a:solidFill>
                        </a:rPr>
                        <a:t>La </a:t>
                      </a:r>
                      <a:r>
                        <a:rPr lang="en-US" sz="2000" b="1" dirty="0" err="1">
                          <a:solidFill>
                            <a:srgbClr val="002060"/>
                          </a:solidFill>
                        </a:rPr>
                        <a:t>frase</a:t>
                      </a:r>
                      <a:r>
                        <a:rPr lang="en-US" sz="2000" b="1" dirty="0">
                          <a:solidFill>
                            <a:srgbClr val="002060"/>
                          </a:solidFill>
                        </a:rPr>
                        <a:t>: </a:t>
                      </a:r>
                    </a:p>
                  </a:txBody>
                  <a:tcPr/>
                </a:tc>
                <a:extLst>
                  <a:ext uri="{0D108BD9-81ED-4DB2-BD59-A6C34878D82A}">
                    <a16:rowId xmlns:a16="http://schemas.microsoft.com/office/drawing/2014/main" val="1539421699"/>
                  </a:ext>
                </a:extLst>
              </a:tr>
            </a:tbl>
          </a:graphicData>
        </a:graphic>
      </p:graphicFrame>
      <p:graphicFrame>
        <p:nvGraphicFramePr>
          <p:cNvPr id="6" name="Tabla 2">
            <a:extLst>
              <a:ext uri="{FF2B5EF4-FFF2-40B4-BE49-F238E27FC236}">
                <a16:creationId xmlns:a16="http://schemas.microsoft.com/office/drawing/2014/main" id="{6ADA6112-9E70-8B40-8505-56A1486C2261}"/>
              </a:ext>
            </a:extLst>
          </p:cNvPr>
          <p:cNvGraphicFramePr>
            <a:graphicFrameLocks noGrp="1"/>
          </p:cNvGraphicFramePr>
          <p:nvPr/>
        </p:nvGraphicFramePr>
        <p:xfrm>
          <a:off x="6096000" y="719666"/>
          <a:ext cx="5930095" cy="5404124"/>
        </p:xfrm>
        <a:graphic>
          <a:graphicData uri="http://schemas.openxmlformats.org/drawingml/2006/table">
            <a:tbl>
              <a:tblPr firstRow="1" bandRow="1">
                <a:tableStyleId>{5DA37D80-6434-44D0-A028-1B22A696006F}</a:tableStyleId>
              </a:tblPr>
              <a:tblGrid>
                <a:gridCol w="528644">
                  <a:extLst>
                    <a:ext uri="{9D8B030D-6E8A-4147-A177-3AD203B41FA5}">
                      <a16:colId xmlns:a16="http://schemas.microsoft.com/office/drawing/2014/main" val="2536567069"/>
                    </a:ext>
                  </a:extLst>
                </a:gridCol>
                <a:gridCol w="5401451">
                  <a:extLst>
                    <a:ext uri="{9D8B030D-6E8A-4147-A177-3AD203B41FA5}">
                      <a16:colId xmlns:a16="http://schemas.microsoft.com/office/drawing/2014/main" val="2307301402"/>
                    </a:ext>
                  </a:extLst>
                </a:gridCol>
              </a:tblGrid>
              <a:tr h="396337">
                <a:tc>
                  <a:txBody>
                    <a:bodyPr/>
                    <a:lstStyle/>
                    <a:p>
                      <a:endParaRPr lang="es-GB" sz="2200" b="0" i="0">
                        <a:solidFill>
                          <a:srgbClr val="002060"/>
                        </a:solidFill>
                        <a:latin typeface="Century Gothic" panose="020B0502020202020204" pitchFamily="34" charset="0"/>
                      </a:endParaRPr>
                    </a:p>
                  </a:txBody>
                  <a:tcPr anchor="ctr"/>
                </a:tc>
                <a:tc>
                  <a:txBody>
                    <a:bodyPr/>
                    <a:lstStyle/>
                    <a:p>
                      <a:pPr algn="ctr"/>
                      <a:r>
                        <a:rPr lang="es-GB" sz="2000" b="0" i="0" dirty="0">
                          <a:solidFill>
                            <a:srgbClr val="002060"/>
                          </a:solidFill>
                          <a:latin typeface="Century Gothic" panose="020B0502020202020204" pitchFamily="34" charset="0"/>
                        </a:rPr>
                        <a:t>Lee la </a:t>
                      </a:r>
                      <a:r>
                        <a:rPr lang="es-GB" sz="2000" b="0" i="0">
                          <a:solidFill>
                            <a:srgbClr val="002060"/>
                          </a:solidFill>
                          <a:latin typeface="Century Gothic" panose="020B0502020202020204" pitchFamily="34" charset="0"/>
                        </a:rPr>
                        <a:t>frase correcta</a:t>
                      </a:r>
                      <a:r>
                        <a:rPr lang="en-GB" sz="2000" dirty="0">
                          <a:solidFill>
                            <a:srgbClr val="002060"/>
                          </a:solidFill>
                        </a:rPr>
                        <a:t> </a:t>
                      </a:r>
                      <a:r>
                        <a:rPr lang="en-GB" sz="2000" dirty="0" err="1">
                          <a:solidFill>
                            <a:srgbClr val="002060"/>
                          </a:solidFill>
                        </a:rPr>
                        <a:t>en</a:t>
                      </a:r>
                      <a:r>
                        <a:rPr lang="en-GB" sz="2000" dirty="0">
                          <a:solidFill>
                            <a:srgbClr val="002060"/>
                          </a:solidFill>
                        </a:rPr>
                        <a:t> </a:t>
                      </a:r>
                      <a:r>
                        <a:rPr lang="en-GB" sz="2000" dirty="0" err="1">
                          <a:solidFill>
                            <a:srgbClr val="002060"/>
                          </a:solidFill>
                        </a:rPr>
                        <a:t>español</a:t>
                      </a:r>
                      <a:r>
                        <a:rPr lang="es-GB" sz="2000">
                          <a:solidFill>
                            <a:srgbClr val="002060"/>
                          </a:solidFill>
                        </a:rPr>
                        <a:t>:</a:t>
                      </a:r>
                      <a:endParaRPr lang="es-GB" sz="2000" dirty="0">
                        <a:solidFill>
                          <a:srgbClr val="002060"/>
                        </a:solidFill>
                      </a:endParaRPr>
                    </a:p>
                  </a:txBody>
                  <a:tcPr anchor="ctr"/>
                </a:tc>
                <a:extLst>
                  <a:ext uri="{0D108BD9-81ED-4DB2-BD59-A6C34878D82A}">
                    <a16:rowId xmlns:a16="http://schemas.microsoft.com/office/drawing/2014/main" val="2765332368"/>
                  </a:ext>
                </a:extLst>
              </a:tr>
              <a:tr h="668183">
                <a:tc>
                  <a:txBody>
                    <a:bodyPr/>
                    <a:lstStyle/>
                    <a:p>
                      <a:pPr algn="ctr"/>
                      <a:r>
                        <a:rPr lang="es-GB" sz="2200" b="0" i="0" dirty="0">
                          <a:solidFill>
                            <a:srgbClr val="002060"/>
                          </a:solidFill>
                          <a:latin typeface="Century Gothic" panose="020B0502020202020204" pitchFamily="34" charset="0"/>
                        </a:rPr>
                        <a:t>1</a:t>
                      </a:r>
                    </a:p>
                  </a:txBody>
                  <a:tcPr anchor="ctr"/>
                </a:tc>
                <a:tc>
                  <a:txBody>
                    <a:bodyPr/>
                    <a:lstStyle/>
                    <a:p>
                      <a:pPr marL="457200" indent="-457200">
                        <a:buAutoNum type="alphaLcPeriod"/>
                      </a:pPr>
                      <a:r>
                        <a:rPr lang="en-US" sz="2000" b="0" i="0" dirty="0">
                          <a:solidFill>
                            <a:srgbClr val="002060"/>
                          </a:solidFill>
                          <a:latin typeface="Century Gothic" panose="020B0502020202020204" pitchFamily="34" charset="0"/>
                        </a:rPr>
                        <a:t>She sits down to see family photos.</a:t>
                      </a:r>
                    </a:p>
                    <a:p>
                      <a:pPr marL="457200" indent="-457200">
                        <a:buAutoNum type="alphaLcPeriod"/>
                      </a:pPr>
                      <a:r>
                        <a:rPr lang="en-US" sz="2000" b="0" i="0" dirty="0">
                          <a:solidFill>
                            <a:srgbClr val="002060"/>
                          </a:solidFill>
                          <a:latin typeface="Century Gothic" panose="020B0502020202020204" pitchFamily="34" charset="0"/>
                        </a:rPr>
                        <a:t>Her family photos are special.</a:t>
                      </a:r>
                    </a:p>
                  </a:txBody>
                  <a:tcPr anchor="ctr"/>
                </a:tc>
                <a:extLst>
                  <a:ext uri="{0D108BD9-81ED-4DB2-BD59-A6C34878D82A}">
                    <a16:rowId xmlns:a16="http://schemas.microsoft.com/office/drawing/2014/main" val="2432458429"/>
                  </a:ext>
                </a:extLst>
              </a:tr>
              <a:tr h="934222">
                <a:tc>
                  <a:txBody>
                    <a:bodyPr/>
                    <a:lstStyle/>
                    <a:p>
                      <a:pPr algn="ctr"/>
                      <a:r>
                        <a:rPr lang="es-GB" sz="2200" b="0" i="0" dirty="0">
                          <a:solidFill>
                            <a:srgbClr val="002060"/>
                          </a:solidFill>
                          <a:latin typeface="Century Gothic" panose="020B0502020202020204" pitchFamily="34" charset="0"/>
                        </a:rPr>
                        <a:t>2</a:t>
                      </a:r>
                    </a:p>
                  </a:txBody>
                  <a:tcPr anchor="ctr"/>
                </a:tc>
                <a:tc>
                  <a:txBody>
                    <a:bodyPr/>
                    <a:lstStyle/>
                    <a:p>
                      <a:pPr marL="457200" indent="-457200">
                        <a:buAutoNum type="alphaLcPeriod"/>
                      </a:pPr>
                      <a:r>
                        <a:rPr lang="en-US" sz="2000" b="0" i="0" dirty="0">
                          <a:solidFill>
                            <a:srgbClr val="002060"/>
                          </a:solidFill>
                          <a:latin typeface="Century Gothic" panose="020B0502020202020204" pitchFamily="34" charset="0"/>
                        </a:rPr>
                        <a:t>Her customs are unique.</a:t>
                      </a:r>
                    </a:p>
                    <a:p>
                      <a:pPr marL="457200" indent="-457200">
                        <a:buAutoNum type="alphaLcPeriod"/>
                      </a:pPr>
                      <a:r>
                        <a:rPr lang="en-US" sz="2000" b="0" i="0" dirty="0">
                          <a:solidFill>
                            <a:srgbClr val="002060"/>
                          </a:solidFill>
                          <a:latin typeface="Century Gothic" panose="020B0502020202020204" pitchFamily="34" charset="0"/>
                        </a:rPr>
                        <a:t>She remembers the customs of the past.</a:t>
                      </a:r>
                    </a:p>
                  </a:txBody>
                  <a:tcPr anchor="ctr"/>
                </a:tc>
                <a:extLst>
                  <a:ext uri="{0D108BD9-81ED-4DB2-BD59-A6C34878D82A}">
                    <a16:rowId xmlns:a16="http://schemas.microsoft.com/office/drawing/2014/main" val="3242319636"/>
                  </a:ext>
                </a:extLst>
              </a:tr>
              <a:tr h="668183">
                <a:tc>
                  <a:txBody>
                    <a:bodyPr/>
                    <a:lstStyle/>
                    <a:p>
                      <a:pPr algn="ctr"/>
                      <a:r>
                        <a:rPr lang="es-GB" sz="2200" b="0" i="0" dirty="0">
                          <a:solidFill>
                            <a:srgbClr val="002060"/>
                          </a:solidFill>
                          <a:latin typeface="Century Gothic" panose="020B0502020202020204" pitchFamily="34" charset="0"/>
                        </a:rPr>
                        <a:t>3</a:t>
                      </a:r>
                    </a:p>
                  </a:txBody>
                  <a:tcPr anchor="ctr"/>
                </a:tc>
                <a:tc>
                  <a:txBody>
                    <a:bodyPr/>
                    <a:lstStyle/>
                    <a:p>
                      <a:pPr marL="457200" indent="-457200">
                        <a:buAutoNum type="alphaLcPeriod"/>
                      </a:pPr>
                      <a:r>
                        <a:rPr lang="es-ES" sz="2000" b="0" i="0" dirty="0" err="1">
                          <a:solidFill>
                            <a:srgbClr val="002060"/>
                          </a:solidFill>
                          <a:latin typeface="Century Gothic" panose="020B0502020202020204" pitchFamily="34" charset="0"/>
                        </a:rPr>
                        <a:t>She</a:t>
                      </a:r>
                      <a:r>
                        <a:rPr lang="es-ES" sz="2000" b="0" i="0" dirty="0">
                          <a:solidFill>
                            <a:srgbClr val="002060"/>
                          </a:solidFill>
                          <a:latin typeface="Century Gothic" panose="020B0502020202020204" pitchFamily="34" charset="0"/>
                        </a:rPr>
                        <a:t> </a:t>
                      </a:r>
                      <a:r>
                        <a:rPr lang="es-ES" sz="2000" dirty="0" err="1">
                          <a:solidFill>
                            <a:srgbClr val="002060"/>
                          </a:solidFill>
                        </a:rPr>
                        <a:t>stays</a:t>
                      </a:r>
                      <a:r>
                        <a:rPr lang="es-ES" sz="2000" dirty="0">
                          <a:solidFill>
                            <a:srgbClr val="002060"/>
                          </a:solidFill>
                        </a:rPr>
                        <a:t> in </a:t>
                      </a:r>
                      <a:r>
                        <a:rPr lang="es-ES" sz="2000" dirty="0" err="1">
                          <a:solidFill>
                            <a:srgbClr val="002060"/>
                          </a:solidFill>
                        </a:rPr>
                        <a:t>the</a:t>
                      </a:r>
                      <a:r>
                        <a:rPr lang="es-ES" sz="2000" dirty="0">
                          <a:solidFill>
                            <a:srgbClr val="002060"/>
                          </a:solidFill>
                        </a:rPr>
                        <a:t> </a:t>
                      </a:r>
                      <a:r>
                        <a:rPr lang="es-ES" sz="2000" dirty="0" err="1">
                          <a:solidFill>
                            <a:srgbClr val="002060"/>
                          </a:solidFill>
                        </a:rPr>
                        <a:t>street</a:t>
                      </a:r>
                      <a:r>
                        <a:rPr lang="es-ES" sz="2000" dirty="0">
                          <a:solidFill>
                            <a:srgbClr val="002060"/>
                          </a:solidFill>
                        </a:rPr>
                        <a:t> </a:t>
                      </a:r>
                      <a:r>
                        <a:rPr lang="es-ES" sz="2000" dirty="0" err="1">
                          <a:solidFill>
                            <a:srgbClr val="002060"/>
                          </a:solidFill>
                        </a:rPr>
                        <a:t>after</a:t>
                      </a:r>
                      <a:r>
                        <a:rPr lang="es-ES" sz="2000" dirty="0">
                          <a:solidFill>
                            <a:srgbClr val="002060"/>
                          </a:solidFill>
                        </a:rPr>
                        <a:t> </a:t>
                      </a:r>
                      <a:r>
                        <a:rPr lang="es-ES" sz="2000" dirty="0" err="1">
                          <a:solidFill>
                            <a:srgbClr val="002060"/>
                          </a:solidFill>
                        </a:rPr>
                        <a:t>the</a:t>
                      </a:r>
                      <a:r>
                        <a:rPr lang="es-ES" sz="2000" dirty="0">
                          <a:solidFill>
                            <a:srgbClr val="002060"/>
                          </a:solidFill>
                        </a:rPr>
                        <a:t> festival.</a:t>
                      </a:r>
                    </a:p>
                    <a:p>
                      <a:pPr marL="457200" indent="-457200">
                        <a:buAutoNum type="alphaLcPeriod"/>
                      </a:pPr>
                      <a:r>
                        <a:rPr lang="es-ES" sz="2000" dirty="0" err="1">
                          <a:solidFill>
                            <a:srgbClr val="002060"/>
                          </a:solidFill>
                        </a:rPr>
                        <a:t>Her</a:t>
                      </a:r>
                      <a:r>
                        <a:rPr lang="es-ES" sz="2000" dirty="0">
                          <a:solidFill>
                            <a:srgbClr val="002060"/>
                          </a:solidFill>
                        </a:rPr>
                        <a:t> </a:t>
                      </a:r>
                      <a:r>
                        <a:rPr lang="es-ES" sz="2000" dirty="0" err="1">
                          <a:solidFill>
                            <a:srgbClr val="002060"/>
                          </a:solidFill>
                        </a:rPr>
                        <a:t>friends</a:t>
                      </a:r>
                      <a:r>
                        <a:rPr lang="es-ES" sz="2000" dirty="0">
                          <a:solidFill>
                            <a:srgbClr val="002060"/>
                          </a:solidFill>
                        </a:rPr>
                        <a:t> </a:t>
                      </a:r>
                      <a:r>
                        <a:rPr lang="es-ES" sz="2000" dirty="0" err="1">
                          <a:solidFill>
                            <a:srgbClr val="002060"/>
                          </a:solidFill>
                        </a:rPr>
                        <a:t>stay</a:t>
                      </a:r>
                      <a:r>
                        <a:rPr lang="es-ES" sz="2000" dirty="0">
                          <a:solidFill>
                            <a:srgbClr val="002060"/>
                          </a:solidFill>
                        </a:rPr>
                        <a:t> in </a:t>
                      </a:r>
                      <a:r>
                        <a:rPr lang="es-ES" sz="2000" dirty="0" err="1">
                          <a:solidFill>
                            <a:srgbClr val="002060"/>
                          </a:solidFill>
                        </a:rPr>
                        <a:t>the</a:t>
                      </a:r>
                      <a:r>
                        <a:rPr lang="es-ES" sz="2000" dirty="0">
                          <a:solidFill>
                            <a:srgbClr val="002060"/>
                          </a:solidFill>
                        </a:rPr>
                        <a:t> </a:t>
                      </a:r>
                      <a:r>
                        <a:rPr lang="es-ES" sz="2000" dirty="0" err="1">
                          <a:solidFill>
                            <a:srgbClr val="002060"/>
                          </a:solidFill>
                        </a:rPr>
                        <a:t>street</a:t>
                      </a:r>
                      <a:r>
                        <a:rPr lang="es-ES" sz="2000" dirty="0">
                          <a:solidFill>
                            <a:srgbClr val="002060"/>
                          </a:solidFill>
                        </a:rPr>
                        <a:t>.</a:t>
                      </a:r>
                      <a:endParaRPr lang="es-GB" sz="2000" dirty="0">
                        <a:solidFill>
                          <a:srgbClr val="002060"/>
                        </a:solidFill>
                      </a:endParaRPr>
                    </a:p>
                  </a:txBody>
                  <a:tcPr anchor="ctr"/>
                </a:tc>
                <a:extLst>
                  <a:ext uri="{0D108BD9-81ED-4DB2-BD59-A6C34878D82A}">
                    <a16:rowId xmlns:a16="http://schemas.microsoft.com/office/drawing/2014/main" val="1525684926"/>
                  </a:ext>
                </a:extLst>
              </a:tr>
              <a:tr h="934222">
                <a:tc>
                  <a:txBody>
                    <a:bodyPr/>
                    <a:lstStyle/>
                    <a:p>
                      <a:pPr algn="ctr"/>
                      <a:r>
                        <a:rPr lang="es-GB" sz="2200" b="0" i="0" dirty="0">
                          <a:solidFill>
                            <a:srgbClr val="002060"/>
                          </a:solidFill>
                          <a:latin typeface="Century Gothic" panose="020B0502020202020204" pitchFamily="34" charset="0"/>
                        </a:rPr>
                        <a:t>4</a:t>
                      </a:r>
                    </a:p>
                  </a:txBody>
                  <a:tcPr anchor="ctr"/>
                </a:tc>
                <a:tc>
                  <a:txBody>
                    <a:bodyPr/>
                    <a:lstStyle/>
                    <a:p>
                      <a:pPr marL="457200" indent="-457200">
                        <a:buAutoNum type="alphaLcPeriod"/>
                      </a:pPr>
                      <a:r>
                        <a:rPr lang="es-ES" sz="2000" b="0" i="0" dirty="0" err="1">
                          <a:solidFill>
                            <a:srgbClr val="002060"/>
                          </a:solidFill>
                          <a:latin typeface="Century Gothic" panose="020B0502020202020204" pitchFamily="34" charset="0"/>
                        </a:rPr>
                        <a:t>Her</a:t>
                      </a:r>
                      <a:r>
                        <a:rPr lang="es-ES" sz="2000" b="0" i="0" dirty="0">
                          <a:solidFill>
                            <a:srgbClr val="002060"/>
                          </a:solidFill>
                          <a:latin typeface="Century Gothic" panose="020B0502020202020204" pitchFamily="34" charset="0"/>
                        </a:rPr>
                        <a:t> </a:t>
                      </a:r>
                      <a:r>
                        <a:rPr lang="es-ES" sz="2000" dirty="0" err="1">
                          <a:solidFill>
                            <a:srgbClr val="002060"/>
                          </a:solidFill>
                        </a:rPr>
                        <a:t>dishes</a:t>
                      </a:r>
                      <a:r>
                        <a:rPr lang="es-ES" sz="2000" dirty="0">
                          <a:solidFill>
                            <a:srgbClr val="002060"/>
                          </a:solidFill>
                        </a:rPr>
                        <a:t> are </a:t>
                      </a:r>
                      <a:r>
                        <a:rPr lang="es-ES" sz="2000" dirty="0" err="1">
                          <a:solidFill>
                            <a:srgbClr val="002060"/>
                          </a:solidFill>
                        </a:rPr>
                        <a:t>very</a:t>
                      </a:r>
                      <a:r>
                        <a:rPr lang="es-ES" sz="2000" dirty="0">
                          <a:solidFill>
                            <a:srgbClr val="002060"/>
                          </a:solidFill>
                        </a:rPr>
                        <a:t> </a:t>
                      </a:r>
                      <a:r>
                        <a:rPr lang="es-ES" sz="2000" dirty="0" err="1">
                          <a:solidFill>
                            <a:srgbClr val="002060"/>
                          </a:solidFill>
                        </a:rPr>
                        <a:t>tasty</a:t>
                      </a:r>
                      <a:r>
                        <a:rPr lang="es-ES" sz="2000" dirty="0">
                          <a:solidFill>
                            <a:srgbClr val="002060"/>
                          </a:solidFill>
                        </a:rPr>
                        <a:t>.</a:t>
                      </a:r>
                    </a:p>
                    <a:p>
                      <a:pPr marL="457200" indent="-457200">
                        <a:buAutoNum type="alphaLcPeriod"/>
                      </a:pPr>
                      <a:r>
                        <a:rPr lang="es-ES" sz="2000" dirty="0" err="1">
                          <a:solidFill>
                            <a:srgbClr val="002060"/>
                          </a:solidFill>
                        </a:rPr>
                        <a:t>She</a:t>
                      </a:r>
                      <a:r>
                        <a:rPr lang="es-ES" sz="2000" dirty="0">
                          <a:solidFill>
                            <a:srgbClr val="002060"/>
                          </a:solidFill>
                        </a:rPr>
                        <a:t> </a:t>
                      </a:r>
                      <a:r>
                        <a:rPr lang="es-ES" sz="2000" dirty="0" err="1">
                          <a:solidFill>
                            <a:srgbClr val="002060"/>
                          </a:solidFill>
                        </a:rPr>
                        <a:t>sits</a:t>
                      </a:r>
                      <a:r>
                        <a:rPr lang="es-ES" sz="2000" dirty="0">
                          <a:solidFill>
                            <a:srgbClr val="002060"/>
                          </a:solidFill>
                        </a:rPr>
                        <a:t> </a:t>
                      </a:r>
                      <a:r>
                        <a:rPr lang="es-ES" sz="2000" dirty="0" err="1">
                          <a:solidFill>
                            <a:srgbClr val="002060"/>
                          </a:solidFill>
                        </a:rPr>
                        <a:t>down</a:t>
                      </a:r>
                      <a:r>
                        <a:rPr lang="es-ES" sz="2000" dirty="0">
                          <a:solidFill>
                            <a:srgbClr val="002060"/>
                          </a:solidFill>
                        </a:rPr>
                        <a:t> in </a:t>
                      </a:r>
                      <a:r>
                        <a:rPr lang="es-ES" sz="2000" dirty="0" err="1">
                          <a:solidFill>
                            <a:srgbClr val="002060"/>
                          </a:solidFill>
                        </a:rPr>
                        <a:t>the</a:t>
                      </a:r>
                      <a:r>
                        <a:rPr lang="es-ES" sz="2000" dirty="0">
                          <a:solidFill>
                            <a:srgbClr val="002060"/>
                          </a:solidFill>
                        </a:rPr>
                        <a:t> </a:t>
                      </a:r>
                      <a:r>
                        <a:rPr lang="es-ES" sz="2000" dirty="0" err="1">
                          <a:solidFill>
                            <a:srgbClr val="002060"/>
                          </a:solidFill>
                        </a:rPr>
                        <a:t>kitchen</a:t>
                      </a:r>
                      <a:r>
                        <a:rPr lang="es-ES" sz="2000" dirty="0">
                          <a:solidFill>
                            <a:srgbClr val="002060"/>
                          </a:solidFill>
                        </a:rPr>
                        <a:t> to prepare </a:t>
                      </a:r>
                      <a:r>
                        <a:rPr lang="es-ES" sz="2000" dirty="0" err="1">
                          <a:solidFill>
                            <a:srgbClr val="002060"/>
                          </a:solidFill>
                        </a:rPr>
                        <a:t>food</a:t>
                      </a:r>
                      <a:r>
                        <a:rPr lang="es-ES" sz="2000" dirty="0">
                          <a:solidFill>
                            <a:srgbClr val="002060"/>
                          </a:solidFill>
                        </a:rPr>
                        <a:t>.</a:t>
                      </a:r>
                    </a:p>
                  </a:txBody>
                  <a:tcPr anchor="ctr"/>
                </a:tc>
                <a:extLst>
                  <a:ext uri="{0D108BD9-81ED-4DB2-BD59-A6C34878D82A}">
                    <a16:rowId xmlns:a16="http://schemas.microsoft.com/office/drawing/2014/main" val="1098054156"/>
                  </a:ext>
                </a:extLst>
              </a:tr>
              <a:tr h="934222">
                <a:tc>
                  <a:txBody>
                    <a:bodyPr/>
                    <a:lstStyle/>
                    <a:p>
                      <a:pPr algn="ctr"/>
                      <a:r>
                        <a:rPr lang="es-GB" sz="2200" b="0" i="0" dirty="0">
                          <a:solidFill>
                            <a:srgbClr val="002060"/>
                          </a:solidFill>
                          <a:latin typeface="Century Gothic" panose="020B0502020202020204" pitchFamily="34" charset="0"/>
                        </a:rPr>
                        <a:t>5</a:t>
                      </a:r>
                    </a:p>
                  </a:txBody>
                  <a:tcPr anchor="ctr"/>
                </a:tc>
                <a:tc>
                  <a:txBody>
                    <a:bodyPr/>
                    <a:lstStyle/>
                    <a:p>
                      <a:pPr marL="457200" indent="-457200">
                        <a:buAutoNum type="alphaLcPeriod"/>
                      </a:pPr>
                      <a:r>
                        <a:rPr lang="es-ES" sz="2000" b="0" i="0" dirty="0" err="1">
                          <a:solidFill>
                            <a:srgbClr val="002060"/>
                          </a:solidFill>
                          <a:latin typeface="Century Gothic" panose="020B0502020202020204" pitchFamily="34" charset="0"/>
                        </a:rPr>
                        <a:t>She</a:t>
                      </a:r>
                      <a:r>
                        <a:rPr lang="es-ES" sz="2000" b="0" i="0" dirty="0">
                          <a:solidFill>
                            <a:srgbClr val="002060"/>
                          </a:solidFill>
                          <a:latin typeface="Century Gothic" panose="020B0502020202020204" pitchFamily="34" charset="0"/>
                        </a:rPr>
                        <a:t> </a:t>
                      </a:r>
                      <a:r>
                        <a:rPr lang="es-ES" sz="2000" dirty="0" err="1">
                          <a:solidFill>
                            <a:srgbClr val="002060"/>
                          </a:solidFill>
                        </a:rPr>
                        <a:t>paints</a:t>
                      </a:r>
                      <a:r>
                        <a:rPr lang="es-ES" sz="2000" dirty="0">
                          <a:solidFill>
                            <a:srgbClr val="002060"/>
                          </a:solidFill>
                        </a:rPr>
                        <a:t> </a:t>
                      </a:r>
                      <a:r>
                        <a:rPr lang="es-ES" sz="2000" dirty="0" err="1">
                          <a:solidFill>
                            <a:srgbClr val="002060"/>
                          </a:solidFill>
                        </a:rPr>
                        <a:t>herself</a:t>
                      </a:r>
                      <a:r>
                        <a:rPr lang="es-ES" sz="2000" dirty="0">
                          <a:solidFill>
                            <a:srgbClr val="002060"/>
                          </a:solidFill>
                        </a:rPr>
                        <a:t> </a:t>
                      </a:r>
                      <a:r>
                        <a:rPr lang="es-ES" sz="2000" dirty="0" err="1">
                          <a:solidFill>
                            <a:srgbClr val="002060"/>
                          </a:solidFill>
                        </a:rPr>
                        <a:t>before</a:t>
                      </a:r>
                      <a:r>
                        <a:rPr lang="es-ES" sz="2000" dirty="0">
                          <a:solidFill>
                            <a:srgbClr val="002060"/>
                          </a:solidFill>
                        </a:rPr>
                        <a:t> </a:t>
                      </a:r>
                      <a:r>
                        <a:rPr lang="es-ES" sz="2000" dirty="0" err="1">
                          <a:solidFill>
                            <a:srgbClr val="002060"/>
                          </a:solidFill>
                        </a:rPr>
                        <a:t>going</a:t>
                      </a:r>
                      <a:r>
                        <a:rPr lang="es-ES" sz="2000" dirty="0">
                          <a:solidFill>
                            <a:srgbClr val="002060"/>
                          </a:solidFill>
                        </a:rPr>
                        <a:t> to </a:t>
                      </a:r>
                      <a:r>
                        <a:rPr lang="es-ES" sz="2000" dirty="0" err="1">
                          <a:solidFill>
                            <a:srgbClr val="002060"/>
                          </a:solidFill>
                        </a:rPr>
                        <a:t>the</a:t>
                      </a:r>
                      <a:r>
                        <a:rPr lang="es-ES" sz="2000" dirty="0">
                          <a:solidFill>
                            <a:srgbClr val="002060"/>
                          </a:solidFill>
                        </a:rPr>
                        <a:t> </a:t>
                      </a:r>
                      <a:r>
                        <a:rPr lang="es-ES" sz="2000" dirty="0" err="1">
                          <a:solidFill>
                            <a:srgbClr val="002060"/>
                          </a:solidFill>
                        </a:rPr>
                        <a:t>street</a:t>
                      </a:r>
                      <a:r>
                        <a:rPr lang="es-ES" sz="2000" dirty="0">
                          <a:solidFill>
                            <a:srgbClr val="002060"/>
                          </a:solidFill>
                        </a:rPr>
                        <a:t>.</a:t>
                      </a:r>
                    </a:p>
                    <a:p>
                      <a:pPr marL="457200" indent="-457200">
                        <a:buAutoNum type="alphaLcPeriod"/>
                      </a:pPr>
                      <a:r>
                        <a:rPr lang="es-ES" sz="2000" dirty="0" err="1">
                          <a:solidFill>
                            <a:srgbClr val="002060"/>
                          </a:solidFill>
                        </a:rPr>
                        <a:t>Her</a:t>
                      </a:r>
                      <a:r>
                        <a:rPr lang="es-ES" sz="2000" dirty="0">
                          <a:solidFill>
                            <a:srgbClr val="002060"/>
                          </a:solidFill>
                        </a:rPr>
                        <a:t> </a:t>
                      </a:r>
                      <a:r>
                        <a:rPr lang="es-ES" sz="2000" dirty="0" err="1">
                          <a:solidFill>
                            <a:srgbClr val="002060"/>
                          </a:solidFill>
                        </a:rPr>
                        <a:t>cousins</a:t>
                      </a:r>
                      <a:r>
                        <a:rPr lang="es-ES" sz="2000" dirty="0">
                          <a:solidFill>
                            <a:srgbClr val="002060"/>
                          </a:solidFill>
                        </a:rPr>
                        <a:t> </a:t>
                      </a:r>
                      <a:r>
                        <a:rPr lang="es-ES" sz="2000" dirty="0" err="1">
                          <a:solidFill>
                            <a:srgbClr val="002060"/>
                          </a:solidFill>
                        </a:rPr>
                        <a:t>paint</a:t>
                      </a:r>
                      <a:r>
                        <a:rPr lang="es-ES" sz="2000" dirty="0">
                          <a:solidFill>
                            <a:srgbClr val="002060"/>
                          </a:solidFill>
                        </a:rPr>
                        <a:t> in </a:t>
                      </a:r>
                      <a:r>
                        <a:rPr lang="es-ES" sz="2000" dirty="0" err="1">
                          <a:solidFill>
                            <a:srgbClr val="002060"/>
                          </a:solidFill>
                        </a:rPr>
                        <a:t>the</a:t>
                      </a:r>
                      <a:r>
                        <a:rPr lang="es-ES" sz="2000" dirty="0">
                          <a:solidFill>
                            <a:srgbClr val="002060"/>
                          </a:solidFill>
                        </a:rPr>
                        <a:t> </a:t>
                      </a:r>
                      <a:r>
                        <a:rPr lang="es-ES" sz="2000" dirty="0" err="1">
                          <a:solidFill>
                            <a:srgbClr val="002060"/>
                          </a:solidFill>
                        </a:rPr>
                        <a:t>street</a:t>
                      </a:r>
                      <a:r>
                        <a:rPr lang="es-ES" sz="2000" dirty="0">
                          <a:solidFill>
                            <a:srgbClr val="002060"/>
                          </a:solidFill>
                        </a:rPr>
                        <a:t>.</a:t>
                      </a:r>
                    </a:p>
                  </a:txBody>
                  <a:tcPr anchor="ctr"/>
                </a:tc>
                <a:extLst>
                  <a:ext uri="{0D108BD9-81ED-4DB2-BD59-A6C34878D82A}">
                    <a16:rowId xmlns:a16="http://schemas.microsoft.com/office/drawing/2014/main" val="510821910"/>
                  </a:ext>
                </a:extLst>
              </a:tr>
              <a:tr h="668183">
                <a:tc>
                  <a:txBody>
                    <a:bodyPr/>
                    <a:lstStyle/>
                    <a:p>
                      <a:pPr algn="ctr"/>
                      <a:r>
                        <a:rPr lang="es-GB" sz="2200" b="0" i="0" dirty="0">
                          <a:solidFill>
                            <a:srgbClr val="002060"/>
                          </a:solidFill>
                          <a:latin typeface="Century Gothic" panose="020B0502020202020204" pitchFamily="34" charset="0"/>
                        </a:rPr>
                        <a:t>6</a:t>
                      </a:r>
                    </a:p>
                  </a:txBody>
                  <a:tcPr anchor="ctr"/>
                </a:tc>
                <a:tc>
                  <a:txBody>
                    <a:bodyPr/>
                    <a:lstStyle/>
                    <a:p>
                      <a:pPr marL="457200" indent="-457200">
                        <a:buAutoNum type="alphaLcPeriod"/>
                      </a:pPr>
                      <a:r>
                        <a:rPr lang="es-ES" sz="2000" b="0" i="0" dirty="0" err="1">
                          <a:solidFill>
                            <a:srgbClr val="002060"/>
                          </a:solidFill>
                          <a:latin typeface="Century Gothic" panose="020B0502020202020204" pitchFamily="34" charset="0"/>
                        </a:rPr>
                        <a:t>Her</a:t>
                      </a:r>
                      <a:r>
                        <a:rPr lang="es-ES" sz="2000" b="0" i="0" dirty="0">
                          <a:solidFill>
                            <a:srgbClr val="002060"/>
                          </a:solidFill>
                          <a:latin typeface="Century Gothic" panose="020B0502020202020204" pitchFamily="34" charset="0"/>
                        </a:rPr>
                        <a:t> </a:t>
                      </a:r>
                      <a:r>
                        <a:rPr lang="es-ES" sz="2000" dirty="0" err="1">
                          <a:solidFill>
                            <a:srgbClr val="002060"/>
                          </a:solidFill>
                        </a:rPr>
                        <a:t>grandparents</a:t>
                      </a:r>
                      <a:r>
                        <a:rPr lang="es-ES" sz="2000" dirty="0">
                          <a:solidFill>
                            <a:srgbClr val="002060"/>
                          </a:solidFill>
                        </a:rPr>
                        <a:t> are </a:t>
                      </a:r>
                      <a:r>
                        <a:rPr lang="es-ES" sz="2000" dirty="0" err="1">
                          <a:solidFill>
                            <a:srgbClr val="002060"/>
                          </a:solidFill>
                        </a:rPr>
                        <a:t>important</a:t>
                      </a:r>
                      <a:r>
                        <a:rPr lang="es-ES" sz="2000" dirty="0">
                          <a:solidFill>
                            <a:srgbClr val="002060"/>
                          </a:solidFill>
                        </a:rPr>
                        <a:t>.</a:t>
                      </a:r>
                    </a:p>
                    <a:p>
                      <a:pPr marL="457200" indent="-457200">
                        <a:buAutoNum type="alphaLcPeriod"/>
                      </a:pPr>
                      <a:r>
                        <a:rPr lang="es-ES" sz="2000" dirty="0" err="1">
                          <a:solidFill>
                            <a:srgbClr val="002060"/>
                          </a:solidFill>
                        </a:rPr>
                        <a:t>She</a:t>
                      </a:r>
                      <a:r>
                        <a:rPr lang="es-ES" sz="2000" dirty="0">
                          <a:solidFill>
                            <a:srgbClr val="002060"/>
                          </a:solidFill>
                        </a:rPr>
                        <a:t> </a:t>
                      </a:r>
                      <a:r>
                        <a:rPr lang="es-ES" sz="2000" dirty="0" err="1">
                          <a:solidFill>
                            <a:srgbClr val="002060"/>
                          </a:solidFill>
                        </a:rPr>
                        <a:t>remembers</a:t>
                      </a:r>
                      <a:r>
                        <a:rPr lang="es-ES" sz="2000" dirty="0">
                          <a:solidFill>
                            <a:srgbClr val="002060"/>
                          </a:solidFill>
                        </a:rPr>
                        <a:t> </a:t>
                      </a:r>
                      <a:r>
                        <a:rPr lang="es-ES" sz="2000" dirty="0" err="1">
                          <a:solidFill>
                            <a:srgbClr val="002060"/>
                          </a:solidFill>
                        </a:rPr>
                        <a:t>important</a:t>
                      </a:r>
                      <a:r>
                        <a:rPr lang="es-ES" sz="2000" dirty="0">
                          <a:solidFill>
                            <a:srgbClr val="002060"/>
                          </a:solidFill>
                        </a:rPr>
                        <a:t> </a:t>
                      </a:r>
                      <a:r>
                        <a:rPr lang="es-ES" sz="2000" dirty="0" err="1">
                          <a:solidFill>
                            <a:srgbClr val="002060"/>
                          </a:solidFill>
                        </a:rPr>
                        <a:t>people</a:t>
                      </a:r>
                      <a:r>
                        <a:rPr lang="es-ES" sz="2000" dirty="0">
                          <a:solidFill>
                            <a:srgbClr val="002060"/>
                          </a:solidFill>
                        </a:rPr>
                        <a:t>.</a:t>
                      </a:r>
                    </a:p>
                  </a:txBody>
                  <a:tcPr anchor="ctr"/>
                </a:tc>
                <a:extLst>
                  <a:ext uri="{0D108BD9-81ED-4DB2-BD59-A6C34878D82A}">
                    <a16:rowId xmlns:a16="http://schemas.microsoft.com/office/drawing/2014/main" val="1539421699"/>
                  </a:ext>
                </a:extLst>
              </a:tr>
            </a:tbl>
          </a:graphicData>
        </a:graphic>
      </p:graphicFrame>
    </p:spTree>
    <p:extLst>
      <p:ext uri="{BB962C8B-B14F-4D97-AF65-F5344CB8AC3E}">
        <p14:creationId xmlns:p14="http://schemas.microsoft.com/office/powerpoint/2010/main" val="2758656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13"/>
          <p:cNvSpPr txBox="1">
            <a:spLocks noGrp="1"/>
          </p:cNvSpPr>
          <p:nvPr>
            <p:ph type="title"/>
          </p:nvPr>
        </p:nvSpPr>
        <p:spPr>
          <a:xfrm>
            <a:off x="263857" y="337349"/>
            <a:ext cx="5494006" cy="3634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800"/>
              <a:buFont typeface="Century Gothic"/>
              <a:buNone/>
            </a:pPr>
            <a:r>
              <a:rPr lang="en-GB" sz="2800" b="1"/>
              <a:t>¿Dónde fuiste?</a:t>
            </a:r>
            <a:endParaRPr sz="2800"/>
          </a:p>
        </p:txBody>
      </p:sp>
      <p:sp>
        <p:nvSpPr>
          <p:cNvPr id="470" name="Google Shape;470;p13"/>
          <p:cNvSpPr txBox="1"/>
          <p:nvPr/>
        </p:nvSpPr>
        <p:spPr>
          <a:xfrm>
            <a:off x="263857" y="804428"/>
            <a:ext cx="34451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203864"/>
                </a:solidFill>
                <a:latin typeface="Century Gothic"/>
                <a:ea typeface="Century Gothic"/>
                <a:cs typeface="Century Gothic"/>
                <a:sym typeface="Century Gothic"/>
              </a:rPr>
              <a:t>Hablamos</a:t>
            </a:r>
            <a:r>
              <a:rPr lang="en-GB" sz="2400" dirty="0">
                <a:solidFill>
                  <a:srgbClr val="203864"/>
                </a:solidFill>
                <a:latin typeface="Century Gothic"/>
                <a:ea typeface="Century Gothic"/>
                <a:cs typeface="Century Gothic"/>
                <a:sym typeface="Century Gothic"/>
              </a:rPr>
              <a:t> </a:t>
            </a:r>
            <a:r>
              <a:rPr lang="en-GB" sz="2400" dirty="0" err="1">
                <a:solidFill>
                  <a:srgbClr val="203864"/>
                </a:solidFill>
                <a:latin typeface="Century Gothic"/>
                <a:ea typeface="Century Gothic"/>
                <a:cs typeface="Century Gothic"/>
                <a:sym typeface="Century Gothic"/>
              </a:rPr>
              <a:t>en</a:t>
            </a:r>
            <a:r>
              <a:rPr lang="en-GB" sz="2400" dirty="0">
                <a:solidFill>
                  <a:srgbClr val="203864"/>
                </a:solidFill>
                <a:latin typeface="Century Gothic"/>
                <a:ea typeface="Century Gothic"/>
                <a:cs typeface="Century Gothic"/>
                <a:sym typeface="Century Gothic"/>
              </a:rPr>
              <a:t> parejas.</a:t>
            </a:r>
            <a:endParaRPr dirty="0">
              <a:latin typeface="Century Gothic" panose="020B0502020202020204" pitchFamily="34" charset="0"/>
            </a:endParaRPr>
          </a:p>
        </p:txBody>
      </p:sp>
      <p:sp>
        <p:nvSpPr>
          <p:cNvPr id="471" name="Google Shape;471;p13"/>
          <p:cNvSpPr txBox="1"/>
          <p:nvPr/>
        </p:nvSpPr>
        <p:spPr>
          <a:xfrm>
            <a:off x="277844" y="1369686"/>
            <a:ext cx="90464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El/La </a:t>
            </a:r>
            <a:r>
              <a:rPr lang="en-GB" sz="2400" dirty="0" err="1">
                <a:solidFill>
                  <a:srgbClr val="1F3864"/>
                </a:solidFill>
                <a:latin typeface="Century Gothic"/>
                <a:ea typeface="Century Gothic"/>
                <a:cs typeface="Century Gothic"/>
                <a:sym typeface="Century Gothic"/>
              </a:rPr>
              <a:t>estudiante</a:t>
            </a:r>
            <a:r>
              <a:rPr lang="en-GB" sz="2400" dirty="0">
                <a:solidFill>
                  <a:srgbClr val="1F3864"/>
                </a:solidFill>
                <a:latin typeface="Century Gothic"/>
                <a:ea typeface="Century Gothic"/>
                <a:cs typeface="Century Gothic"/>
                <a:sym typeface="Century Gothic"/>
              </a:rPr>
              <a:t> A </a:t>
            </a:r>
            <a:r>
              <a:rPr lang="en-GB" sz="2400" dirty="0" err="1">
                <a:solidFill>
                  <a:srgbClr val="1F3864"/>
                </a:solidFill>
                <a:latin typeface="Century Gothic"/>
                <a:ea typeface="Century Gothic"/>
                <a:cs typeface="Century Gothic"/>
                <a:sym typeface="Century Gothic"/>
              </a:rPr>
              <a:t>elige</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una</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tarjeta</a:t>
            </a:r>
            <a:r>
              <a:rPr lang="en-GB" sz="2400" dirty="0">
                <a:solidFill>
                  <a:srgbClr val="1F3864"/>
                </a:solidFill>
                <a:latin typeface="Century Gothic"/>
                <a:ea typeface="Century Gothic"/>
                <a:cs typeface="Century Gothic"/>
                <a:sym typeface="Century Gothic"/>
              </a:rPr>
              <a:t> y dice la </a:t>
            </a:r>
            <a:r>
              <a:rPr lang="en-GB" sz="2400" dirty="0" err="1">
                <a:solidFill>
                  <a:srgbClr val="1F3864"/>
                </a:solidFill>
                <a:latin typeface="Century Gothic"/>
                <a:ea typeface="Century Gothic"/>
                <a:cs typeface="Century Gothic"/>
                <a:sym typeface="Century Gothic"/>
              </a:rPr>
              <a:t>frase</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en</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español</a:t>
            </a:r>
            <a:r>
              <a:rPr lang="en-GB" sz="2400" dirty="0">
                <a:solidFill>
                  <a:srgbClr val="1F3864"/>
                </a:solidFill>
                <a:latin typeface="Century Gothic"/>
                <a:ea typeface="Century Gothic"/>
                <a:cs typeface="Century Gothic"/>
                <a:sym typeface="Century Gothic"/>
              </a:rPr>
              <a:t>. ¡No </a:t>
            </a:r>
            <a:r>
              <a:rPr lang="en-GB" sz="2400" dirty="0" err="1">
                <a:solidFill>
                  <a:srgbClr val="1F3864"/>
                </a:solidFill>
                <a:latin typeface="Century Gothic"/>
                <a:ea typeface="Century Gothic"/>
                <a:cs typeface="Century Gothic"/>
                <a:sym typeface="Century Gothic"/>
              </a:rPr>
              <a:t>necesita</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seguir</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el</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orden</a:t>
            </a:r>
            <a:r>
              <a:rPr lang="en-GB" sz="24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p:txBody>
      </p:sp>
      <p:sp>
        <p:nvSpPr>
          <p:cNvPr id="472" name="Google Shape;472;p13"/>
          <p:cNvSpPr txBox="1"/>
          <p:nvPr/>
        </p:nvSpPr>
        <p:spPr>
          <a:xfrm>
            <a:off x="263857" y="2869534"/>
            <a:ext cx="207347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Ejemplo:</a:t>
            </a:r>
            <a:endParaRPr sz="2400">
              <a:solidFill>
                <a:srgbClr val="1F3864"/>
              </a:solidFill>
              <a:latin typeface="Century Gothic"/>
              <a:ea typeface="Century Gothic"/>
              <a:cs typeface="Century Gothic"/>
              <a:sym typeface="Century Gothic"/>
            </a:endParaRPr>
          </a:p>
        </p:txBody>
      </p:sp>
      <p:sp>
        <p:nvSpPr>
          <p:cNvPr id="473" name="Google Shape;473;p13"/>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 / hablar / escuchar</a:t>
            </a:r>
            <a:endParaRPr sz="2000" b="1" i="0" u="none" strike="noStrike" cap="none">
              <a:solidFill>
                <a:srgbClr val="FFFFFF"/>
              </a:solidFill>
              <a:latin typeface="Century Gothic"/>
              <a:ea typeface="Century Gothic"/>
              <a:cs typeface="Century Gothic"/>
              <a:sym typeface="Century Gothic"/>
            </a:endParaRPr>
          </a:p>
        </p:txBody>
      </p:sp>
      <p:sp>
        <p:nvSpPr>
          <p:cNvPr id="474" name="Google Shape;474;p13"/>
          <p:cNvSpPr txBox="1"/>
          <p:nvPr/>
        </p:nvSpPr>
        <p:spPr>
          <a:xfrm>
            <a:off x="263857" y="2304276"/>
            <a:ext cx="110184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El/La </a:t>
            </a:r>
            <a:r>
              <a:rPr lang="en-GB" sz="2400" dirty="0" err="1">
                <a:solidFill>
                  <a:srgbClr val="1F3864"/>
                </a:solidFill>
                <a:latin typeface="Century Gothic"/>
                <a:ea typeface="Century Gothic"/>
                <a:cs typeface="Century Gothic"/>
                <a:sym typeface="Century Gothic"/>
              </a:rPr>
              <a:t>estudiante</a:t>
            </a:r>
            <a:r>
              <a:rPr lang="en-GB" sz="2400" dirty="0">
                <a:solidFill>
                  <a:srgbClr val="1F3864"/>
                </a:solidFill>
                <a:latin typeface="Century Gothic"/>
                <a:ea typeface="Century Gothic"/>
                <a:cs typeface="Century Gothic"/>
                <a:sym typeface="Century Gothic"/>
              </a:rPr>
              <a:t> B </a:t>
            </a:r>
            <a:r>
              <a:rPr lang="en-GB" sz="2400" dirty="0" err="1">
                <a:solidFill>
                  <a:srgbClr val="1F3864"/>
                </a:solidFill>
                <a:latin typeface="Century Gothic"/>
                <a:ea typeface="Century Gothic"/>
                <a:cs typeface="Century Gothic"/>
                <a:sym typeface="Century Gothic"/>
              </a:rPr>
              <a:t>escucha</a:t>
            </a:r>
            <a:r>
              <a:rPr lang="en-GB" sz="2400" dirty="0">
                <a:solidFill>
                  <a:srgbClr val="1F3864"/>
                </a:solidFill>
                <a:latin typeface="Century Gothic"/>
                <a:ea typeface="Century Gothic"/>
                <a:cs typeface="Century Gothic"/>
                <a:sym typeface="Century Gothic"/>
              </a:rPr>
              <a:t> y </a:t>
            </a:r>
            <a:r>
              <a:rPr lang="en-GB" sz="2400" dirty="0" err="1">
                <a:solidFill>
                  <a:srgbClr val="1F3864"/>
                </a:solidFill>
                <a:latin typeface="Century Gothic"/>
                <a:ea typeface="Century Gothic"/>
                <a:cs typeface="Century Gothic"/>
                <a:sym typeface="Century Gothic"/>
              </a:rPr>
              <a:t>completa</a:t>
            </a:r>
            <a:r>
              <a:rPr lang="en-GB" sz="2400" dirty="0">
                <a:solidFill>
                  <a:srgbClr val="1F3864"/>
                </a:solidFill>
                <a:latin typeface="Century Gothic"/>
                <a:ea typeface="Century Gothic"/>
                <a:cs typeface="Century Gothic"/>
                <a:sym typeface="Century Gothic"/>
              </a:rPr>
              <a:t> la </a:t>
            </a:r>
            <a:r>
              <a:rPr lang="en-GB" sz="2400" dirty="0" err="1">
                <a:solidFill>
                  <a:srgbClr val="1F3864"/>
                </a:solidFill>
                <a:latin typeface="Century Gothic"/>
                <a:ea typeface="Century Gothic"/>
                <a:cs typeface="Century Gothic"/>
                <a:sym typeface="Century Gothic"/>
              </a:rPr>
              <a:t>frase</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en</a:t>
            </a:r>
            <a:r>
              <a:rPr lang="en-GB" sz="2400" dirty="0">
                <a:solidFill>
                  <a:srgbClr val="1F3864"/>
                </a:solidFill>
                <a:latin typeface="Century Gothic"/>
                <a:ea typeface="Century Gothic"/>
                <a:cs typeface="Century Gothic"/>
                <a:sym typeface="Century Gothic"/>
              </a:rPr>
              <a:t> la </a:t>
            </a:r>
            <a:r>
              <a:rPr lang="en-GB" sz="2400" dirty="0" err="1">
                <a:solidFill>
                  <a:srgbClr val="1F3864"/>
                </a:solidFill>
                <a:latin typeface="Century Gothic"/>
                <a:ea typeface="Century Gothic"/>
                <a:cs typeface="Century Gothic"/>
                <a:sym typeface="Century Gothic"/>
              </a:rPr>
              <a:t>tarjeta</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correcta</a:t>
            </a:r>
            <a:r>
              <a:rPr lang="en-GB" sz="24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p:txBody>
      </p:sp>
      <p:sp>
        <p:nvSpPr>
          <p:cNvPr id="475" name="Google Shape;475;p13"/>
          <p:cNvSpPr txBox="1"/>
          <p:nvPr/>
        </p:nvSpPr>
        <p:spPr>
          <a:xfrm>
            <a:off x="263856" y="3526802"/>
            <a:ext cx="31726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Estudiante A habla:</a:t>
            </a:r>
            <a:endParaRPr sz="2400">
              <a:solidFill>
                <a:srgbClr val="1F3864"/>
              </a:solidFill>
              <a:latin typeface="Century Gothic"/>
              <a:ea typeface="Century Gothic"/>
              <a:cs typeface="Century Gothic"/>
              <a:sym typeface="Century Gothic"/>
            </a:endParaRPr>
          </a:p>
        </p:txBody>
      </p:sp>
      <p:sp>
        <p:nvSpPr>
          <p:cNvPr id="476" name="Google Shape;476;p13"/>
          <p:cNvSpPr/>
          <p:nvPr/>
        </p:nvSpPr>
        <p:spPr>
          <a:xfrm>
            <a:off x="578406" y="4435622"/>
            <a:ext cx="2592475" cy="1443759"/>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week, </a:t>
            </a:r>
            <a:r>
              <a:rPr lang="en-GB" sz="2000" b="1">
                <a:solidFill>
                  <a:srgbClr val="203864"/>
                </a:solidFill>
                <a:latin typeface="Century Gothic"/>
                <a:ea typeface="Century Gothic"/>
                <a:cs typeface="Century Gothic"/>
                <a:sym typeface="Century Gothic"/>
              </a:rPr>
              <a:t>she went</a:t>
            </a:r>
            <a:r>
              <a:rPr lang="en-GB" sz="2000">
                <a:solidFill>
                  <a:srgbClr val="203864"/>
                </a:solidFill>
                <a:latin typeface="Century Gothic"/>
                <a:ea typeface="Century Gothic"/>
                <a:cs typeface="Century Gothic"/>
                <a:sym typeface="Century Gothic"/>
              </a:rPr>
              <a:t> to the theatre with her boyfriend.</a:t>
            </a:r>
            <a:endParaRPr sz="2000">
              <a:solidFill>
                <a:srgbClr val="203864"/>
              </a:solidFill>
              <a:latin typeface="Century Gothic"/>
              <a:ea typeface="Century Gothic"/>
              <a:cs typeface="Century Gothic"/>
              <a:sym typeface="Century Gothic"/>
            </a:endParaRPr>
          </a:p>
        </p:txBody>
      </p:sp>
      <p:sp>
        <p:nvSpPr>
          <p:cNvPr id="477" name="Google Shape;477;p13"/>
          <p:cNvSpPr txBox="1"/>
          <p:nvPr/>
        </p:nvSpPr>
        <p:spPr>
          <a:xfrm>
            <a:off x="545991" y="5494779"/>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478" name="Google Shape;478;p13"/>
          <p:cNvSpPr/>
          <p:nvPr/>
        </p:nvSpPr>
        <p:spPr>
          <a:xfrm>
            <a:off x="3518690" y="3238866"/>
            <a:ext cx="2839052" cy="1245479"/>
          </a:xfrm>
          <a:prstGeom prst="wedgeRoundRectCallout">
            <a:avLst>
              <a:gd name="adj1" fmla="val -65600"/>
              <a:gd name="adj2" fmla="val 82516"/>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 semana pasada fue al teatro con su novio.</a:t>
            </a:r>
            <a:endParaRPr sz="2000">
              <a:solidFill>
                <a:srgbClr val="203864"/>
              </a:solidFill>
              <a:latin typeface="Century Gothic"/>
              <a:ea typeface="Century Gothic"/>
              <a:cs typeface="Century Gothic"/>
              <a:sym typeface="Century Gothic"/>
            </a:endParaRPr>
          </a:p>
        </p:txBody>
      </p:sp>
      <p:sp>
        <p:nvSpPr>
          <p:cNvPr id="479" name="Google Shape;479;p13"/>
          <p:cNvSpPr txBox="1"/>
          <p:nvPr/>
        </p:nvSpPr>
        <p:spPr>
          <a:xfrm>
            <a:off x="8068250" y="3526802"/>
            <a:ext cx="358783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Estudiante B escribe:</a:t>
            </a:r>
            <a:endParaRPr sz="2400">
              <a:solidFill>
                <a:srgbClr val="1F3864"/>
              </a:solidFill>
              <a:latin typeface="Century Gothic"/>
              <a:ea typeface="Century Gothic"/>
              <a:cs typeface="Century Gothic"/>
              <a:sym typeface="Century Gothic"/>
            </a:endParaRPr>
          </a:p>
        </p:txBody>
      </p:sp>
      <p:sp>
        <p:nvSpPr>
          <p:cNvPr id="480" name="Google Shape;480;p13"/>
          <p:cNvSpPr/>
          <p:nvPr/>
        </p:nvSpPr>
        <p:spPr>
          <a:xfrm>
            <a:off x="8227345" y="4233465"/>
            <a:ext cx="2852772" cy="1443759"/>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Last week,</a:t>
            </a:r>
            <a:endParaRPr dirty="0">
              <a:latin typeface="Century Gothic" panose="020B0502020202020204" pitchFamily="34" charset="0"/>
            </a:endParaRPr>
          </a:p>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_______________________________________</a:t>
            </a:r>
            <a:endParaRPr dirty="0">
              <a:latin typeface="Century Gothic" panose="020B0502020202020204" pitchFamily="34" charset="0"/>
            </a:endParaRPr>
          </a:p>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_______________.</a:t>
            </a:r>
            <a:endParaRPr sz="2000" dirty="0">
              <a:solidFill>
                <a:srgbClr val="203864"/>
              </a:solidFill>
              <a:latin typeface="Century Gothic"/>
              <a:ea typeface="Century Gothic"/>
              <a:cs typeface="Century Gothic"/>
              <a:sym typeface="Century Gothic"/>
            </a:endParaRPr>
          </a:p>
        </p:txBody>
      </p:sp>
      <p:sp>
        <p:nvSpPr>
          <p:cNvPr id="481" name="Google Shape;481;p13"/>
          <p:cNvSpPr txBox="1"/>
          <p:nvPr/>
        </p:nvSpPr>
        <p:spPr>
          <a:xfrm>
            <a:off x="8247133" y="5288493"/>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482" name="Google Shape;482;p13"/>
          <p:cNvSpPr txBox="1"/>
          <p:nvPr/>
        </p:nvSpPr>
        <p:spPr>
          <a:xfrm>
            <a:off x="8468355" y="4577878"/>
            <a:ext cx="238033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s/he went to the theatre with her/his boyfriend.</a:t>
            </a:r>
            <a:endParaRPr sz="2000">
              <a:solidFill>
                <a:srgbClr val="1F3864"/>
              </a:solidFill>
              <a:latin typeface="Century Gothic"/>
              <a:ea typeface="Century Gothic"/>
              <a:cs typeface="Century Gothic"/>
              <a:sym typeface="Century Gothic"/>
            </a:endParaRPr>
          </a:p>
        </p:txBody>
      </p:sp>
      <p:sp>
        <p:nvSpPr>
          <p:cNvPr id="483" name="Google Shape;483;p13"/>
          <p:cNvSpPr/>
          <p:nvPr/>
        </p:nvSpPr>
        <p:spPr>
          <a:xfrm>
            <a:off x="4280812" y="4936102"/>
            <a:ext cx="3213130" cy="1104424"/>
          </a:xfrm>
          <a:prstGeom prst="wedgeRectCallout">
            <a:avLst>
              <a:gd name="adj1" fmla="val -22646"/>
              <a:gd name="adj2" fmla="val -71245"/>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a:t>
            </a:r>
            <a:r>
              <a:rPr lang="en-GB" sz="2000" dirty="0" err="1">
                <a:solidFill>
                  <a:srgbClr val="203864"/>
                </a:solidFill>
                <a:latin typeface="Century Gothic"/>
                <a:ea typeface="Century Gothic"/>
                <a:cs typeface="Century Gothic"/>
                <a:sym typeface="Century Gothic"/>
              </a:rPr>
              <a:t>Atención</a:t>
            </a:r>
            <a:r>
              <a:rPr lang="en-GB" sz="2000" dirty="0">
                <a:solidFill>
                  <a:srgbClr val="203864"/>
                </a:solidFill>
                <a:latin typeface="Century Gothic"/>
                <a:ea typeface="Century Gothic"/>
                <a:cs typeface="Century Gothic"/>
                <a:sym typeface="Century Gothic"/>
              </a:rPr>
              <a:t>! Remember to use ‘al’ with masculine nouns.  </a:t>
            </a:r>
            <a:endParaRPr dirty="0">
              <a:latin typeface="Century Gothic" panose="020B0502020202020204" pitchFamily="34" charset="0"/>
            </a:endParaRPr>
          </a:p>
        </p:txBody>
      </p:sp>
      <p:pic>
        <p:nvPicPr>
          <p:cNvPr id="484" name="Google Shape;484;p13" descr="Writing Drawing Clip art - writing png download - 2383*1898 - Free ..."/>
          <p:cNvPicPr preferRelativeResize="0"/>
          <p:nvPr/>
        </p:nvPicPr>
        <p:blipFill rotWithShape="1">
          <a:blip r:embed="rId3">
            <a:alphaModFix/>
          </a:blip>
          <a:srcRect/>
          <a:stretch/>
        </p:blipFill>
        <p:spPr>
          <a:xfrm>
            <a:off x="11500427" y="3954166"/>
            <a:ext cx="513646" cy="409098"/>
          </a:xfrm>
          <a:prstGeom prst="rect">
            <a:avLst/>
          </a:prstGeom>
          <a:noFill/>
          <a:ln>
            <a:noFill/>
          </a:ln>
        </p:spPr>
      </p:pic>
      <p:sp>
        <p:nvSpPr>
          <p:cNvPr id="485" name="Google Shape;485;p13"/>
          <p:cNvSpPr txBox="1"/>
          <p:nvPr/>
        </p:nvSpPr>
        <p:spPr>
          <a:xfrm>
            <a:off x="9539654" y="5917638"/>
            <a:ext cx="26180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a:t>
            </a:r>
            <a:r>
              <a:rPr lang="en-GB" sz="2400" dirty="0" err="1">
                <a:solidFill>
                  <a:srgbClr val="1F3864"/>
                </a:solidFill>
                <a:latin typeface="Century Gothic"/>
                <a:ea typeface="Century Gothic"/>
                <a:cs typeface="Century Gothic"/>
                <a:sym typeface="Century Gothic"/>
              </a:rPr>
              <a:t>el</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orden</a:t>
            </a:r>
            <a:r>
              <a:rPr lang="en-GB" sz="2400" dirty="0">
                <a:solidFill>
                  <a:srgbClr val="1F3864"/>
                </a:solidFill>
                <a:latin typeface="Century Gothic"/>
                <a:ea typeface="Century Gothic"/>
                <a:cs typeface="Century Gothic"/>
                <a:sym typeface="Century Gothic"/>
              </a:rPr>
              <a:t> - order</a:t>
            </a:r>
            <a:endParaRPr dirty="0">
              <a:latin typeface="Century Gothic" panose="020B0502020202020204" pitchFamily="34" charset="0"/>
            </a:endParaRPr>
          </a:p>
        </p:txBody>
      </p:sp>
      <p:pic>
        <p:nvPicPr>
          <p:cNvPr id="486" name="Google Shape;486;p13" descr="Free Theatre School Cliparts, Download Free Theatre School ..."/>
          <p:cNvPicPr preferRelativeResize="0"/>
          <p:nvPr/>
        </p:nvPicPr>
        <p:blipFill rotWithShape="1">
          <a:blip r:embed="rId4">
            <a:alphaModFix/>
          </a:blip>
          <a:srcRect/>
          <a:stretch/>
        </p:blipFill>
        <p:spPr>
          <a:xfrm>
            <a:off x="9891607" y="880624"/>
            <a:ext cx="1608820" cy="14018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cxnSp>
        <p:nvCxnSpPr>
          <p:cNvPr id="492" name="Google Shape;492;p14"/>
          <p:cNvCxnSpPr/>
          <p:nvPr/>
        </p:nvCxnSpPr>
        <p:spPr>
          <a:xfrm>
            <a:off x="6079890" y="280118"/>
            <a:ext cx="16110" cy="5961656"/>
          </a:xfrm>
          <a:prstGeom prst="straightConnector1">
            <a:avLst/>
          </a:prstGeom>
          <a:noFill/>
          <a:ln w="28575" cap="flat" cmpd="sng">
            <a:solidFill>
              <a:srgbClr val="F66400"/>
            </a:solidFill>
            <a:prstDash val="dash"/>
            <a:miter lim="800000"/>
            <a:headEnd type="none" w="sm" len="sm"/>
            <a:tailEnd type="none" w="sm" len="sm"/>
          </a:ln>
        </p:spPr>
      </p:cxnSp>
      <p:sp>
        <p:nvSpPr>
          <p:cNvPr id="493" name="Google Shape;493;p14"/>
          <p:cNvSpPr txBox="1"/>
          <p:nvPr/>
        </p:nvSpPr>
        <p:spPr>
          <a:xfrm>
            <a:off x="135382" y="219371"/>
            <a:ext cx="204895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solidFill>
                  <a:srgbClr val="1F3864"/>
                </a:solidFill>
                <a:latin typeface="Century Gothic"/>
                <a:ea typeface="Century Gothic"/>
                <a:cs typeface="Century Gothic"/>
                <a:sym typeface="Century Gothic"/>
              </a:rPr>
              <a:t>Estudiante</a:t>
            </a:r>
            <a:r>
              <a:rPr lang="en-GB" sz="2400" b="1" dirty="0">
                <a:solidFill>
                  <a:srgbClr val="1F3864"/>
                </a:solidFill>
                <a:latin typeface="Century Gothic"/>
                <a:ea typeface="Century Gothic"/>
                <a:cs typeface="Century Gothic"/>
                <a:sym typeface="Century Gothic"/>
              </a:rPr>
              <a:t> A</a:t>
            </a:r>
            <a:endParaRPr dirty="0">
              <a:latin typeface="Century Gothic" panose="020B0502020202020204" pitchFamily="34" charset="0"/>
            </a:endParaRPr>
          </a:p>
        </p:txBody>
      </p:sp>
      <p:sp>
        <p:nvSpPr>
          <p:cNvPr id="494" name="Google Shape;494;p14"/>
          <p:cNvSpPr txBox="1"/>
          <p:nvPr/>
        </p:nvSpPr>
        <p:spPr>
          <a:xfrm>
            <a:off x="6231380" y="219371"/>
            <a:ext cx="19768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solidFill>
                  <a:srgbClr val="1F3864"/>
                </a:solidFill>
                <a:latin typeface="Century Gothic"/>
                <a:ea typeface="Century Gothic"/>
                <a:cs typeface="Century Gothic"/>
                <a:sym typeface="Century Gothic"/>
              </a:rPr>
              <a:t>Estudiante</a:t>
            </a:r>
            <a:r>
              <a:rPr lang="en-GB" sz="2400" b="1" dirty="0">
                <a:solidFill>
                  <a:srgbClr val="1F3864"/>
                </a:solidFill>
                <a:latin typeface="Century Gothic"/>
                <a:ea typeface="Century Gothic"/>
                <a:cs typeface="Century Gothic"/>
                <a:sym typeface="Century Gothic"/>
              </a:rPr>
              <a:t> B</a:t>
            </a:r>
            <a:endParaRPr dirty="0">
              <a:latin typeface="Century Gothic" panose="020B0502020202020204" pitchFamily="34" charset="0"/>
            </a:endParaRPr>
          </a:p>
        </p:txBody>
      </p:sp>
      <p:sp>
        <p:nvSpPr>
          <p:cNvPr id="495" name="Google Shape;495;p14"/>
          <p:cNvSpPr/>
          <p:nvPr/>
        </p:nvSpPr>
        <p:spPr>
          <a:xfrm>
            <a:off x="8740341" y="258166"/>
            <a:ext cx="3187802"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496" name="Google Shape;496;p14"/>
          <p:cNvSpPr txBox="1">
            <a:spLocks noGrp="1"/>
          </p:cNvSpPr>
          <p:nvPr>
            <p:ph type="title"/>
          </p:nvPr>
        </p:nvSpPr>
        <p:spPr>
          <a:xfrm>
            <a:off x="8740340" y="165112"/>
            <a:ext cx="3316278" cy="57018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2000" b="1">
                <a:solidFill>
                  <a:schemeClr val="lt1"/>
                </a:solidFill>
              </a:rPr>
              <a:t>hablar / escuchar / escribir</a:t>
            </a:r>
            <a:endParaRPr sz="2000" b="1">
              <a:solidFill>
                <a:schemeClr val="lt1"/>
              </a:solidFill>
            </a:endParaRPr>
          </a:p>
        </p:txBody>
      </p:sp>
      <p:sp>
        <p:nvSpPr>
          <p:cNvPr id="497" name="Google Shape;497;p14"/>
          <p:cNvSpPr/>
          <p:nvPr/>
        </p:nvSpPr>
        <p:spPr>
          <a:xfrm>
            <a:off x="291401" y="1034981"/>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In January, </a:t>
            </a:r>
            <a:r>
              <a:rPr lang="en-GB" sz="2000" b="1" dirty="0">
                <a:solidFill>
                  <a:srgbClr val="203864"/>
                </a:solidFill>
                <a:latin typeface="Century Gothic"/>
                <a:ea typeface="Century Gothic"/>
                <a:cs typeface="Century Gothic"/>
                <a:sym typeface="Century Gothic"/>
              </a:rPr>
              <a:t>Hugo went </a:t>
            </a:r>
            <a:r>
              <a:rPr lang="en-GB" sz="2000" dirty="0">
                <a:solidFill>
                  <a:srgbClr val="203864"/>
                </a:solidFill>
                <a:latin typeface="Century Gothic"/>
                <a:ea typeface="Century Gothic"/>
                <a:cs typeface="Century Gothic"/>
                <a:sym typeface="Century Gothic"/>
              </a:rPr>
              <a:t>to the festival of culture in England.</a:t>
            </a:r>
            <a:endParaRPr dirty="0">
              <a:latin typeface="Century Gothic" panose="020B0502020202020204" pitchFamily="34" charset="0"/>
            </a:endParaRPr>
          </a:p>
        </p:txBody>
      </p:sp>
      <p:sp>
        <p:nvSpPr>
          <p:cNvPr id="498" name="Google Shape;498;p14"/>
          <p:cNvSpPr/>
          <p:nvPr/>
        </p:nvSpPr>
        <p:spPr>
          <a:xfrm>
            <a:off x="3106614" y="1034981"/>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April, </a:t>
            </a:r>
            <a:r>
              <a:rPr lang="en-GB" sz="2000" b="1">
                <a:solidFill>
                  <a:srgbClr val="203864"/>
                </a:solidFill>
                <a:latin typeface="Century Gothic"/>
                <a:ea typeface="Century Gothic"/>
                <a:cs typeface="Century Gothic"/>
                <a:sym typeface="Century Gothic"/>
              </a:rPr>
              <a:t>you went</a:t>
            </a:r>
            <a:r>
              <a:rPr lang="en-GB" sz="2000">
                <a:solidFill>
                  <a:srgbClr val="203864"/>
                </a:solidFill>
                <a:latin typeface="Century Gothic"/>
                <a:ea typeface="Century Gothic"/>
                <a:cs typeface="Century Gothic"/>
                <a:sym typeface="Century Gothic"/>
              </a:rPr>
              <a:t> to the theatre with your girlfriend.</a:t>
            </a:r>
            <a:endParaRPr sz="2000">
              <a:solidFill>
                <a:srgbClr val="203864"/>
              </a:solidFill>
              <a:latin typeface="Century Gothic"/>
              <a:ea typeface="Century Gothic"/>
              <a:cs typeface="Century Gothic"/>
              <a:sym typeface="Century Gothic"/>
            </a:endParaRPr>
          </a:p>
        </p:txBody>
      </p:sp>
      <p:sp>
        <p:nvSpPr>
          <p:cNvPr id="499" name="Google Shape;499;p14"/>
          <p:cNvSpPr/>
          <p:nvPr/>
        </p:nvSpPr>
        <p:spPr>
          <a:xfrm>
            <a:off x="291401" y="272394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doctor.</a:t>
            </a:r>
            <a:endParaRPr sz="2000">
              <a:solidFill>
                <a:srgbClr val="203864"/>
              </a:solidFill>
              <a:latin typeface="Century Gothic"/>
              <a:ea typeface="Century Gothic"/>
              <a:cs typeface="Century Gothic"/>
              <a:sym typeface="Century Gothic"/>
            </a:endParaRPr>
          </a:p>
        </p:txBody>
      </p:sp>
      <p:sp>
        <p:nvSpPr>
          <p:cNvPr id="500" name="Google Shape;500;p14"/>
          <p:cNvSpPr/>
          <p:nvPr/>
        </p:nvSpPr>
        <p:spPr>
          <a:xfrm>
            <a:off x="3106614" y="2726195"/>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year, </a:t>
            </a:r>
            <a:r>
              <a:rPr lang="en-GB" sz="2000" b="1">
                <a:solidFill>
                  <a:srgbClr val="203864"/>
                </a:solidFill>
                <a:latin typeface="Century Gothic"/>
                <a:ea typeface="Century Gothic"/>
                <a:cs typeface="Century Gothic"/>
                <a:sym typeface="Century Gothic"/>
              </a:rPr>
              <a:t>you went </a:t>
            </a:r>
            <a:r>
              <a:rPr lang="en-GB" sz="2000">
                <a:solidFill>
                  <a:srgbClr val="203864"/>
                </a:solidFill>
                <a:latin typeface="Century Gothic"/>
                <a:ea typeface="Century Gothic"/>
                <a:cs typeface="Century Gothic"/>
                <a:sym typeface="Century Gothic"/>
              </a:rPr>
              <a:t>on holiday to the countryside. </a:t>
            </a:r>
            <a:endParaRPr sz="2000">
              <a:solidFill>
                <a:srgbClr val="203864"/>
              </a:solidFill>
              <a:latin typeface="Century Gothic"/>
              <a:ea typeface="Century Gothic"/>
              <a:cs typeface="Century Gothic"/>
              <a:sym typeface="Century Gothic"/>
            </a:endParaRPr>
          </a:p>
        </p:txBody>
      </p:sp>
      <p:sp>
        <p:nvSpPr>
          <p:cNvPr id="501" name="Google Shape;501;p14"/>
          <p:cNvSpPr/>
          <p:nvPr/>
        </p:nvSpPr>
        <p:spPr>
          <a:xfrm>
            <a:off x="291400" y="4412901"/>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In March, </a:t>
            </a:r>
            <a:r>
              <a:rPr lang="en-GB" sz="2000" b="1" dirty="0">
                <a:solidFill>
                  <a:srgbClr val="203864"/>
                </a:solidFill>
                <a:latin typeface="Century Gothic"/>
                <a:ea typeface="Century Gothic"/>
                <a:cs typeface="Century Gothic"/>
                <a:sym typeface="Century Gothic"/>
              </a:rPr>
              <a:t>Daniel went </a:t>
            </a:r>
            <a:r>
              <a:rPr lang="en-GB" sz="2000" dirty="0">
                <a:solidFill>
                  <a:srgbClr val="203864"/>
                </a:solidFill>
                <a:latin typeface="Century Gothic"/>
                <a:ea typeface="Century Gothic"/>
                <a:cs typeface="Century Gothic"/>
                <a:sym typeface="Century Gothic"/>
              </a:rPr>
              <a:t>on trip to the south of Italy.</a:t>
            </a:r>
            <a:endParaRPr sz="2000" dirty="0">
              <a:solidFill>
                <a:srgbClr val="203864"/>
              </a:solidFill>
              <a:latin typeface="Century Gothic"/>
              <a:ea typeface="Century Gothic"/>
              <a:cs typeface="Century Gothic"/>
              <a:sym typeface="Century Gothic"/>
            </a:endParaRPr>
          </a:p>
        </p:txBody>
      </p:sp>
      <p:sp>
        <p:nvSpPr>
          <p:cNvPr id="502" name="Google Shape;502;p14"/>
          <p:cNvSpPr/>
          <p:nvPr/>
        </p:nvSpPr>
        <p:spPr>
          <a:xfrm>
            <a:off x="3106614" y="4412901"/>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Finally,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stadium of Chelsea in England.</a:t>
            </a:r>
            <a:endParaRPr sz="2000">
              <a:solidFill>
                <a:srgbClr val="203864"/>
              </a:solidFill>
              <a:latin typeface="Century Gothic"/>
              <a:ea typeface="Century Gothic"/>
              <a:cs typeface="Century Gothic"/>
              <a:sym typeface="Century Gothic"/>
            </a:endParaRPr>
          </a:p>
        </p:txBody>
      </p:sp>
      <p:sp>
        <p:nvSpPr>
          <p:cNvPr id="503" name="Google Shape;503;p14"/>
          <p:cNvSpPr txBox="1"/>
          <p:nvPr/>
        </p:nvSpPr>
        <p:spPr>
          <a:xfrm>
            <a:off x="228885" y="1979752"/>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504" name="Google Shape;504;p14"/>
          <p:cNvSpPr txBox="1"/>
          <p:nvPr/>
        </p:nvSpPr>
        <p:spPr>
          <a:xfrm>
            <a:off x="3044100" y="197975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2</a:t>
            </a:r>
            <a:endParaRPr dirty="0">
              <a:latin typeface="Century Gothic" panose="020B0502020202020204" pitchFamily="34" charset="0"/>
            </a:endParaRPr>
          </a:p>
        </p:txBody>
      </p:sp>
      <p:sp>
        <p:nvSpPr>
          <p:cNvPr id="505" name="Google Shape;505;p14"/>
          <p:cNvSpPr txBox="1"/>
          <p:nvPr/>
        </p:nvSpPr>
        <p:spPr>
          <a:xfrm>
            <a:off x="247770" y="365055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3</a:t>
            </a:r>
            <a:endParaRPr dirty="0">
              <a:latin typeface="Century Gothic" panose="020B0502020202020204" pitchFamily="34" charset="0"/>
            </a:endParaRPr>
          </a:p>
        </p:txBody>
      </p:sp>
      <p:sp>
        <p:nvSpPr>
          <p:cNvPr id="506" name="Google Shape;506;p14"/>
          <p:cNvSpPr txBox="1"/>
          <p:nvPr/>
        </p:nvSpPr>
        <p:spPr>
          <a:xfrm>
            <a:off x="3081596" y="364338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4</a:t>
            </a:r>
            <a:endParaRPr dirty="0">
              <a:latin typeface="Century Gothic" panose="020B0502020202020204" pitchFamily="34" charset="0"/>
            </a:endParaRPr>
          </a:p>
        </p:txBody>
      </p:sp>
      <p:sp>
        <p:nvSpPr>
          <p:cNvPr id="507" name="Google Shape;507;p14"/>
          <p:cNvSpPr txBox="1"/>
          <p:nvPr/>
        </p:nvSpPr>
        <p:spPr>
          <a:xfrm>
            <a:off x="227283" y="5478939"/>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5</a:t>
            </a:r>
            <a:endParaRPr dirty="0">
              <a:latin typeface="Century Gothic" panose="020B0502020202020204" pitchFamily="34" charset="0"/>
            </a:endParaRPr>
          </a:p>
        </p:txBody>
      </p:sp>
      <p:sp>
        <p:nvSpPr>
          <p:cNvPr id="508" name="Google Shape;508;p14"/>
          <p:cNvSpPr txBox="1"/>
          <p:nvPr/>
        </p:nvSpPr>
        <p:spPr>
          <a:xfrm>
            <a:off x="3098605" y="5467560"/>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6</a:t>
            </a:r>
            <a:endParaRPr dirty="0">
              <a:latin typeface="Century Gothic" panose="020B0502020202020204" pitchFamily="34" charset="0"/>
            </a:endParaRPr>
          </a:p>
        </p:txBody>
      </p:sp>
      <p:sp>
        <p:nvSpPr>
          <p:cNvPr id="509" name="Google Shape;509;p14"/>
          <p:cNvSpPr/>
          <p:nvPr/>
        </p:nvSpPr>
        <p:spPr>
          <a:xfrm>
            <a:off x="6476801"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January _________________________________.</a:t>
            </a:r>
            <a:endParaRPr sz="2000">
              <a:solidFill>
                <a:srgbClr val="203864"/>
              </a:solidFill>
              <a:latin typeface="Century Gothic"/>
              <a:ea typeface="Century Gothic"/>
              <a:cs typeface="Century Gothic"/>
              <a:sym typeface="Century Gothic"/>
            </a:endParaRPr>
          </a:p>
        </p:txBody>
      </p:sp>
      <p:sp>
        <p:nvSpPr>
          <p:cNvPr id="510" name="Google Shape;510;p14"/>
          <p:cNvSpPr/>
          <p:nvPr/>
        </p:nvSpPr>
        <p:spPr>
          <a:xfrm>
            <a:off x="9292014"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April _________________________________.</a:t>
            </a:r>
            <a:endParaRPr sz="2000">
              <a:solidFill>
                <a:srgbClr val="203864"/>
              </a:solidFill>
              <a:latin typeface="Century Gothic"/>
              <a:ea typeface="Century Gothic"/>
              <a:cs typeface="Century Gothic"/>
              <a:sym typeface="Century Gothic"/>
            </a:endParaRPr>
          </a:p>
        </p:txBody>
      </p:sp>
      <p:sp>
        <p:nvSpPr>
          <p:cNvPr id="511" name="Google Shape;511;p14"/>
          <p:cNvSpPr/>
          <p:nvPr/>
        </p:nvSpPr>
        <p:spPr>
          <a:xfrm>
            <a:off x="6476801" y="271256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Yesterday, _________________________________</a:t>
            </a:r>
            <a:endParaRPr dirty="0">
              <a:latin typeface="Century Gothic" panose="020B0502020202020204" pitchFamily="34" charset="0"/>
            </a:endParaRPr>
          </a:p>
        </p:txBody>
      </p:sp>
      <p:sp>
        <p:nvSpPr>
          <p:cNvPr id="512" name="Google Shape;512;p14"/>
          <p:cNvSpPr/>
          <p:nvPr/>
        </p:nvSpPr>
        <p:spPr>
          <a:xfrm>
            <a:off x="9292014" y="2714816"/>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Last summer, _________________________________. </a:t>
            </a:r>
            <a:endParaRPr dirty="0">
              <a:latin typeface="Century Gothic" panose="020B0502020202020204" pitchFamily="34" charset="0"/>
            </a:endParaRPr>
          </a:p>
        </p:txBody>
      </p:sp>
      <p:sp>
        <p:nvSpPr>
          <p:cNvPr id="513" name="Google Shape;513;p14"/>
          <p:cNvSpPr/>
          <p:nvPr/>
        </p:nvSpPr>
        <p:spPr>
          <a:xfrm>
            <a:off x="6476800"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In March, _________________________________.</a:t>
            </a:r>
            <a:endParaRPr dirty="0">
              <a:latin typeface="Century Gothic" panose="020B0502020202020204" pitchFamily="34" charset="0"/>
            </a:endParaRPr>
          </a:p>
        </p:txBody>
      </p:sp>
      <p:sp>
        <p:nvSpPr>
          <p:cNvPr id="514" name="Google Shape;514;p14"/>
          <p:cNvSpPr/>
          <p:nvPr/>
        </p:nvSpPr>
        <p:spPr>
          <a:xfrm>
            <a:off x="9292014"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Finally, _________________________________.</a:t>
            </a:r>
            <a:endParaRPr dirty="0">
              <a:latin typeface="Century Gothic" panose="020B0502020202020204" pitchFamily="34" charset="0"/>
            </a:endParaRPr>
          </a:p>
        </p:txBody>
      </p:sp>
      <p:sp>
        <p:nvSpPr>
          <p:cNvPr id="515" name="Google Shape;515;p14"/>
          <p:cNvSpPr txBox="1"/>
          <p:nvPr/>
        </p:nvSpPr>
        <p:spPr>
          <a:xfrm>
            <a:off x="6437044" y="1953972"/>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516" name="Google Shape;516;p14"/>
          <p:cNvSpPr txBox="1"/>
          <p:nvPr/>
        </p:nvSpPr>
        <p:spPr>
          <a:xfrm>
            <a:off x="9239006" y="196722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2</a:t>
            </a:r>
            <a:endParaRPr dirty="0">
              <a:latin typeface="Century Gothic" panose="020B0502020202020204" pitchFamily="34" charset="0"/>
            </a:endParaRPr>
          </a:p>
        </p:txBody>
      </p:sp>
      <p:sp>
        <p:nvSpPr>
          <p:cNvPr id="517" name="Google Shape;517;p14"/>
          <p:cNvSpPr txBox="1"/>
          <p:nvPr/>
        </p:nvSpPr>
        <p:spPr>
          <a:xfrm>
            <a:off x="6435442" y="364293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3</a:t>
            </a:r>
            <a:endParaRPr dirty="0">
              <a:latin typeface="Century Gothic" panose="020B0502020202020204" pitchFamily="34" charset="0"/>
            </a:endParaRPr>
          </a:p>
        </p:txBody>
      </p:sp>
      <p:sp>
        <p:nvSpPr>
          <p:cNvPr id="518" name="Google Shape;518;p14"/>
          <p:cNvSpPr txBox="1"/>
          <p:nvPr/>
        </p:nvSpPr>
        <p:spPr>
          <a:xfrm>
            <a:off x="9239006" y="366229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4</a:t>
            </a:r>
            <a:endParaRPr dirty="0">
              <a:latin typeface="Century Gothic" panose="020B0502020202020204" pitchFamily="34" charset="0"/>
            </a:endParaRPr>
          </a:p>
        </p:txBody>
      </p:sp>
      <p:sp>
        <p:nvSpPr>
          <p:cNvPr id="519" name="Google Shape;519;p14"/>
          <p:cNvSpPr txBox="1"/>
          <p:nvPr/>
        </p:nvSpPr>
        <p:spPr>
          <a:xfrm>
            <a:off x="6435442" y="533189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5</a:t>
            </a:r>
            <a:endParaRPr dirty="0">
              <a:latin typeface="Century Gothic" panose="020B0502020202020204" pitchFamily="34" charset="0"/>
            </a:endParaRPr>
          </a:p>
        </p:txBody>
      </p:sp>
      <p:sp>
        <p:nvSpPr>
          <p:cNvPr id="520" name="Google Shape;520;p14"/>
          <p:cNvSpPr txBox="1"/>
          <p:nvPr/>
        </p:nvSpPr>
        <p:spPr>
          <a:xfrm>
            <a:off x="9239006" y="5333765"/>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6</a:t>
            </a:r>
            <a:endParaRPr dirty="0">
              <a:latin typeface="Century Gothic" panose="020B0502020202020204" pitchFamily="34" charset="0"/>
            </a:endParaRPr>
          </a:p>
        </p:txBody>
      </p:sp>
      <p:sp>
        <p:nvSpPr>
          <p:cNvPr id="521" name="Google Shape;521;p14"/>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 / hablar / escuchar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cxnSp>
        <p:nvCxnSpPr>
          <p:cNvPr id="527" name="Google Shape;527;p15"/>
          <p:cNvCxnSpPr/>
          <p:nvPr/>
        </p:nvCxnSpPr>
        <p:spPr>
          <a:xfrm>
            <a:off x="6079890" y="280118"/>
            <a:ext cx="16110" cy="5961656"/>
          </a:xfrm>
          <a:prstGeom prst="straightConnector1">
            <a:avLst/>
          </a:prstGeom>
          <a:noFill/>
          <a:ln w="28575" cap="flat" cmpd="sng">
            <a:solidFill>
              <a:srgbClr val="F66400"/>
            </a:solidFill>
            <a:prstDash val="dash"/>
            <a:miter lim="800000"/>
            <a:headEnd type="none" w="sm" len="sm"/>
            <a:tailEnd type="none" w="sm" len="sm"/>
          </a:ln>
        </p:spPr>
      </p:cxnSp>
      <p:sp>
        <p:nvSpPr>
          <p:cNvPr id="528" name="Google Shape;528;p15"/>
          <p:cNvSpPr txBox="1"/>
          <p:nvPr/>
        </p:nvSpPr>
        <p:spPr>
          <a:xfrm>
            <a:off x="135382" y="219371"/>
            <a:ext cx="204895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solidFill>
                  <a:srgbClr val="1F3864"/>
                </a:solidFill>
                <a:latin typeface="Century Gothic"/>
                <a:ea typeface="Century Gothic"/>
                <a:cs typeface="Century Gothic"/>
                <a:sym typeface="Century Gothic"/>
              </a:rPr>
              <a:t>Estudiante</a:t>
            </a:r>
            <a:r>
              <a:rPr lang="en-GB" sz="2400" b="1" dirty="0">
                <a:solidFill>
                  <a:srgbClr val="1F3864"/>
                </a:solidFill>
                <a:latin typeface="Century Gothic"/>
                <a:ea typeface="Century Gothic"/>
                <a:cs typeface="Century Gothic"/>
                <a:sym typeface="Century Gothic"/>
              </a:rPr>
              <a:t> A</a:t>
            </a:r>
            <a:endParaRPr dirty="0">
              <a:latin typeface="Century Gothic" panose="020B0502020202020204" pitchFamily="34" charset="0"/>
            </a:endParaRPr>
          </a:p>
        </p:txBody>
      </p:sp>
      <p:sp>
        <p:nvSpPr>
          <p:cNvPr id="529" name="Google Shape;529;p15"/>
          <p:cNvSpPr txBox="1"/>
          <p:nvPr/>
        </p:nvSpPr>
        <p:spPr>
          <a:xfrm>
            <a:off x="6231380" y="219371"/>
            <a:ext cx="19768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solidFill>
                  <a:srgbClr val="1F3864"/>
                </a:solidFill>
                <a:latin typeface="Century Gothic"/>
                <a:ea typeface="Century Gothic"/>
                <a:cs typeface="Century Gothic"/>
                <a:sym typeface="Century Gothic"/>
              </a:rPr>
              <a:t>Estudiante</a:t>
            </a:r>
            <a:r>
              <a:rPr lang="en-GB" sz="2400" b="1" dirty="0">
                <a:solidFill>
                  <a:srgbClr val="1F3864"/>
                </a:solidFill>
                <a:latin typeface="Century Gothic"/>
                <a:ea typeface="Century Gothic"/>
                <a:cs typeface="Century Gothic"/>
                <a:sym typeface="Century Gothic"/>
              </a:rPr>
              <a:t> B</a:t>
            </a:r>
            <a:endParaRPr dirty="0">
              <a:latin typeface="Century Gothic" panose="020B0502020202020204" pitchFamily="34" charset="0"/>
            </a:endParaRPr>
          </a:p>
        </p:txBody>
      </p:sp>
      <p:sp>
        <p:nvSpPr>
          <p:cNvPr id="530" name="Google Shape;530;p15"/>
          <p:cNvSpPr/>
          <p:nvPr/>
        </p:nvSpPr>
        <p:spPr>
          <a:xfrm>
            <a:off x="6476801"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Hugo went</a:t>
            </a:r>
            <a:r>
              <a:rPr lang="en-GB" sz="2000">
                <a:solidFill>
                  <a:srgbClr val="203864"/>
                </a:solidFill>
                <a:latin typeface="Century Gothic"/>
                <a:ea typeface="Century Gothic"/>
                <a:cs typeface="Century Gothic"/>
                <a:sym typeface="Century Gothic"/>
              </a:rPr>
              <a:t> to the train station very early.</a:t>
            </a:r>
            <a:endParaRPr sz="2000">
              <a:solidFill>
                <a:srgbClr val="203864"/>
              </a:solidFill>
              <a:latin typeface="Century Gothic"/>
              <a:ea typeface="Century Gothic"/>
              <a:cs typeface="Century Gothic"/>
              <a:sym typeface="Century Gothic"/>
            </a:endParaRPr>
          </a:p>
        </p:txBody>
      </p:sp>
      <p:sp>
        <p:nvSpPr>
          <p:cNvPr id="531" name="Google Shape;531;p15"/>
          <p:cNvSpPr/>
          <p:nvPr/>
        </p:nvSpPr>
        <p:spPr>
          <a:xfrm>
            <a:off x="9292014"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summer, </a:t>
            </a:r>
            <a:r>
              <a:rPr lang="en-GB" sz="2000" b="1">
                <a:solidFill>
                  <a:srgbClr val="203864"/>
                </a:solidFill>
                <a:latin typeface="Century Gothic"/>
                <a:ea typeface="Century Gothic"/>
                <a:cs typeface="Century Gothic"/>
                <a:sym typeface="Century Gothic"/>
              </a:rPr>
              <a:t>Hugo went </a:t>
            </a:r>
            <a:r>
              <a:rPr lang="en-GB" sz="2000">
                <a:solidFill>
                  <a:srgbClr val="203864"/>
                </a:solidFill>
                <a:latin typeface="Century Gothic"/>
                <a:ea typeface="Century Gothic"/>
                <a:cs typeface="Century Gothic"/>
                <a:sym typeface="Century Gothic"/>
              </a:rPr>
              <a:t>abroad on a plane.</a:t>
            </a:r>
            <a:endParaRPr sz="2000">
              <a:solidFill>
                <a:srgbClr val="203864"/>
              </a:solidFill>
              <a:latin typeface="Century Gothic"/>
              <a:ea typeface="Century Gothic"/>
              <a:cs typeface="Century Gothic"/>
              <a:sym typeface="Century Gothic"/>
            </a:endParaRPr>
          </a:p>
        </p:txBody>
      </p:sp>
      <p:sp>
        <p:nvSpPr>
          <p:cNvPr id="532" name="Google Shape;532;p15"/>
          <p:cNvSpPr/>
          <p:nvPr/>
        </p:nvSpPr>
        <p:spPr>
          <a:xfrm>
            <a:off x="6476801" y="271256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week, </a:t>
            </a:r>
            <a:r>
              <a:rPr lang="en-GB" sz="2000" b="1">
                <a:solidFill>
                  <a:srgbClr val="203864"/>
                </a:solidFill>
                <a:latin typeface="Century Gothic"/>
                <a:ea typeface="Century Gothic"/>
                <a:cs typeface="Century Gothic"/>
                <a:sym typeface="Century Gothic"/>
              </a:rPr>
              <a:t>Daniel went</a:t>
            </a:r>
            <a:r>
              <a:rPr lang="en-GB" sz="2000">
                <a:solidFill>
                  <a:srgbClr val="203864"/>
                </a:solidFill>
                <a:latin typeface="Century Gothic"/>
                <a:ea typeface="Century Gothic"/>
                <a:cs typeface="Century Gothic"/>
                <a:sym typeface="Century Gothic"/>
              </a:rPr>
              <a:t> to the shop in the park.</a:t>
            </a:r>
            <a:endParaRPr sz="2000">
              <a:solidFill>
                <a:srgbClr val="203864"/>
              </a:solidFill>
              <a:latin typeface="Century Gothic"/>
              <a:ea typeface="Century Gothic"/>
              <a:cs typeface="Century Gothic"/>
              <a:sym typeface="Century Gothic"/>
            </a:endParaRPr>
          </a:p>
        </p:txBody>
      </p:sp>
      <p:sp>
        <p:nvSpPr>
          <p:cNvPr id="533" name="Google Shape;533;p15"/>
          <p:cNvSpPr/>
          <p:nvPr/>
        </p:nvSpPr>
        <p:spPr>
          <a:xfrm>
            <a:off x="9292014" y="2714816"/>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In December, </a:t>
            </a:r>
            <a:r>
              <a:rPr lang="en-GB" sz="2000" b="1" dirty="0">
                <a:solidFill>
                  <a:srgbClr val="203864"/>
                </a:solidFill>
                <a:latin typeface="Century Gothic"/>
                <a:ea typeface="Century Gothic"/>
                <a:cs typeface="Century Gothic"/>
                <a:sym typeface="Century Gothic"/>
              </a:rPr>
              <a:t>you went</a:t>
            </a:r>
            <a:r>
              <a:rPr lang="en-GB" sz="2000" dirty="0">
                <a:solidFill>
                  <a:srgbClr val="203864"/>
                </a:solidFill>
                <a:latin typeface="Century Gothic"/>
                <a:ea typeface="Century Gothic"/>
                <a:cs typeface="Century Gothic"/>
                <a:sym typeface="Century Gothic"/>
              </a:rPr>
              <a:t> to the church in Santander. </a:t>
            </a:r>
            <a:endParaRPr dirty="0">
              <a:latin typeface="Century Gothic" panose="020B0502020202020204" pitchFamily="34" charset="0"/>
            </a:endParaRPr>
          </a:p>
        </p:txBody>
      </p:sp>
      <p:sp>
        <p:nvSpPr>
          <p:cNvPr id="534" name="Google Shape;534;p15"/>
          <p:cNvSpPr/>
          <p:nvPr/>
        </p:nvSpPr>
        <p:spPr>
          <a:xfrm>
            <a:off x="6476800"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you went </a:t>
            </a:r>
            <a:r>
              <a:rPr lang="en-GB" sz="2000">
                <a:solidFill>
                  <a:srgbClr val="203864"/>
                </a:solidFill>
                <a:latin typeface="Century Gothic"/>
                <a:ea typeface="Century Gothic"/>
                <a:cs typeface="Century Gothic"/>
                <a:sym typeface="Century Gothic"/>
              </a:rPr>
              <a:t>for tapas with your boyfriend.  </a:t>
            </a:r>
            <a:endParaRPr sz="2000">
              <a:solidFill>
                <a:srgbClr val="203864"/>
              </a:solidFill>
              <a:latin typeface="Century Gothic"/>
              <a:ea typeface="Century Gothic"/>
              <a:cs typeface="Century Gothic"/>
              <a:sym typeface="Century Gothic"/>
            </a:endParaRPr>
          </a:p>
        </p:txBody>
      </p:sp>
      <p:sp>
        <p:nvSpPr>
          <p:cNvPr id="535" name="Google Shape;535;p15"/>
          <p:cNvSpPr/>
          <p:nvPr/>
        </p:nvSpPr>
        <p:spPr>
          <a:xfrm>
            <a:off x="9292014"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Finally,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border of France.</a:t>
            </a:r>
            <a:endParaRPr sz="2000">
              <a:solidFill>
                <a:srgbClr val="203864"/>
              </a:solidFill>
              <a:latin typeface="Century Gothic"/>
              <a:ea typeface="Century Gothic"/>
              <a:cs typeface="Century Gothic"/>
              <a:sym typeface="Century Gothic"/>
            </a:endParaRPr>
          </a:p>
        </p:txBody>
      </p:sp>
      <p:sp>
        <p:nvSpPr>
          <p:cNvPr id="536" name="Google Shape;536;p15"/>
          <p:cNvSpPr txBox="1"/>
          <p:nvPr/>
        </p:nvSpPr>
        <p:spPr>
          <a:xfrm>
            <a:off x="6423792" y="1967224"/>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537" name="Google Shape;537;p15"/>
          <p:cNvSpPr txBox="1"/>
          <p:nvPr/>
        </p:nvSpPr>
        <p:spPr>
          <a:xfrm>
            <a:off x="9239006" y="195397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2</a:t>
            </a:r>
            <a:endParaRPr dirty="0">
              <a:latin typeface="Century Gothic" panose="020B0502020202020204" pitchFamily="34" charset="0"/>
            </a:endParaRPr>
          </a:p>
        </p:txBody>
      </p:sp>
      <p:sp>
        <p:nvSpPr>
          <p:cNvPr id="538" name="Google Shape;538;p15"/>
          <p:cNvSpPr txBox="1"/>
          <p:nvPr/>
        </p:nvSpPr>
        <p:spPr>
          <a:xfrm>
            <a:off x="6422190" y="365618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3</a:t>
            </a:r>
            <a:endParaRPr dirty="0">
              <a:latin typeface="Century Gothic" panose="020B0502020202020204" pitchFamily="34" charset="0"/>
            </a:endParaRPr>
          </a:p>
        </p:txBody>
      </p:sp>
      <p:sp>
        <p:nvSpPr>
          <p:cNvPr id="539" name="Google Shape;539;p15"/>
          <p:cNvSpPr txBox="1"/>
          <p:nvPr/>
        </p:nvSpPr>
        <p:spPr>
          <a:xfrm>
            <a:off x="9239006" y="364904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4</a:t>
            </a:r>
            <a:endParaRPr dirty="0">
              <a:latin typeface="Century Gothic" panose="020B0502020202020204" pitchFamily="34" charset="0"/>
            </a:endParaRPr>
          </a:p>
        </p:txBody>
      </p:sp>
      <p:sp>
        <p:nvSpPr>
          <p:cNvPr id="540" name="Google Shape;540;p15"/>
          <p:cNvSpPr txBox="1"/>
          <p:nvPr/>
        </p:nvSpPr>
        <p:spPr>
          <a:xfrm>
            <a:off x="6422190" y="534514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5</a:t>
            </a:r>
            <a:endParaRPr dirty="0">
              <a:latin typeface="Century Gothic" panose="020B0502020202020204" pitchFamily="34" charset="0"/>
            </a:endParaRPr>
          </a:p>
        </p:txBody>
      </p:sp>
      <p:sp>
        <p:nvSpPr>
          <p:cNvPr id="541" name="Google Shape;541;p15"/>
          <p:cNvSpPr txBox="1"/>
          <p:nvPr/>
        </p:nvSpPr>
        <p:spPr>
          <a:xfrm>
            <a:off x="9239006" y="5347017"/>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6</a:t>
            </a:r>
            <a:endParaRPr dirty="0">
              <a:latin typeface="Century Gothic" panose="020B0502020202020204" pitchFamily="34" charset="0"/>
            </a:endParaRPr>
          </a:p>
        </p:txBody>
      </p:sp>
      <p:sp>
        <p:nvSpPr>
          <p:cNvPr id="542" name="Google Shape;542;p15"/>
          <p:cNvSpPr/>
          <p:nvPr/>
        </p:nvSpPr>
        <p:spPr>
          <a:xfrm>
            <a:off x="309114" y="103498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Yesterday, _________________________________.</a:t>
            </a:r>
            <a:endParaRPr dirty="0">
              <a:latin typeface="Century Gothic" panose="020B0502020202020204" pitchFamily="34" charset="0"/>
            </a:endParaRPr>
          </a:p>
        </p:txBody>
      </p:sp>
      <p:sp>
        <p:nvSpPr>
          <p:cNvPr id="543" name="Google Shape;543;p15"/>
          <p:cNvSpPr/>
          <p:nvPr/>
        </p:nvSpPr>
        <p:spPr>
          <a:xfrm>
            <a:off x="3124327" y="103498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Last summer, _________________________________.</a:t>
            </a:r>
            <a:endParaRPr dirty="0">
              <a:latin typeface="Century Gothic" panose="020B0502020202020204" pitchFamily="34" charset="0"/>
            </a:endParaRPr>
          </a:p>
        </p:txBody>
      </p:sp>
      <p:sp>
        <p:nvSpPr>
          <p:cNvPr id="544" name="Google Shape;544;p15"/>
          <p:cNvSpPr/>
          <p:nvPr/>
        </p:nvSpPr>
        <p:spPr>
          <a:xfrm>
            <a:off x="309114" y="272394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Last week, _________________________________.</a:t>
            </a:r>
            <a:endParaRPr dirty="0">
              <a:latin typeface="Century Gothic" panose="020B0502020202020204" pitchFamily="34" charset="0"/>
            </a:endParaRPr>
          </a:p>
        </p:txBody>
      </p:sp>
      <p:sp>
        <p:nvSpPr>
          <p:cNvPr id="545" name="Google Shape;545;p15"/>
          <p:cNvSpPr/>
          <p:nvPr/>
        </p:nvSpPr>
        <p:spPr>
          <a:xfrm>
            <a:off x="3124327" y="2726196"/>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In December, _________________________________. </a:t>
            </a:r>
            <a:endParaRPr dirty="0">
              <a:latin typeface="Century Gothic" panose="020B0502020202020204" pitchFamily="34" charset="0"/>
            </a:endParaRPr>
          </a:p>
        </p:txBody>
      </p:sp>
      <p:sp>
        <p:nvSpPr>
          <p:cNvPr id="546" name="Google Shape;546;p15"/>
          <p:cNvSpPr/>
          <p:nvPr/>
        </p:nvSpPr>
        <p:spPr>
          <a:xfrm>
            <a:off x="309113" y="441290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Yesterday, _________________________________.  </a:t>
            </a:r>
            <a:endParaRPr dirty="0">
              <a:latin typeface="Century Gothic" panose="020B0502020202020204" pitchFamily="34" charset="0"/>
            </a:endParaRPr>
          </a:p>
        </p:txBody>
      </p:sp>
      <p:sp>
        <p:nvSpPr>
          <p:cNvPr id="547" name="Google Shape;547;p15"/>
          <p:cNvSpPr/>
          <p:nvPr/>
        </p:nvSpPr>
        <p:spPr>
          <a:xfrm>
            <a:off x="3124327" y="441290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Finally, _________________________________.</a:t>
            </a:r>
            <a:endParaRPr dirty="0">
              <a:latin typeface="Century Gothic" panose="020B0502020202020204" pitchFamily="34" charset="0"/>
            </a:endParaRPr>
          </a:p>
        </p:txBody>
      </p:sp>
      <p:sp>
        <p:nvSpPr>
          <p:cNvPr id="548" name="Google Shape;548;p15"/>
          <p:cNvSpPr txBox="1"/>
          <p:nvPr/>
        </p:nvSpPr>
        <p:spPr>
          <a:xfrm>
            <a:off x="256105" y="1965352"/>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549" name="Google Shape;549;p15"/>
          <p:cNvSpPr txBox="1"/>
          <p:nvPr/>
        </p:nvSpPr>
        <p:spPr>
          <a:xfrm>
            <a:off x="3071319" y="196535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2</a:t>
            </a:r>
            <a:endParaRPr dirty="0">
              <a:latin typeface="Century Gothic" panose="020B0502020202020204" pitchFamily="34" charset="0"/>
            </a:endParaRPr>
          </a:p>
        </p:txBody>
      </p:sp>
      <p:sp>
        <p:nvSpPr>
          <p:cNvPr id="550" name="Google Shape;550;p15"/>
          <p:cNvSpPr txBox="1"/>
          <p:nvPr/>
        </p:nvSpPr>
        <p:spPr>
          <a:xfrm>
            <a:off x="254503" y="365431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3</a:t>
            </a:r>
            <a:endParaRPr dirty="0">
              <a:latin typeface="Century Gothic" panose="020B0502020202020204" pitchFamily="34" charset="0"/>
            </a:endParaRPr>
          </a:p>
        </p:txBody>
      </p:sp>
      <p:sp>
        <p:nvSpPr>
          <p:cNvPr id="551" name="Google Shape;551;p15"/>
          <p:cNvSpPr txBox="1"/>
          <p:nvPr/>
        </p:nvSpPr>
        <p:spPr>
          <a:xfrm>
            <a:off x="3071319" y="366042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4</a:t>
            </a:r>
            <a:endParaRPr dirty="0">
              <a:latin typeface="Century Gothic" panose="020B0502020202020204" pitchFamily="34" charset="0"/>
            </a:endParaRPr>
          </a:p>
        </p:txBody>
      </p:sp>
      <p:sp>
        <p:nvSpPr>
          <p:cNvPr id="552" name="Google Shape;552;p15"/>
          <p:cNvSpPr txBox="1"/>
          <p:nvPr/>
        </p:nvSpPr>
        <p:spPr>
          <a:xfrm>
            <a:off x="254503" y="534327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5</a:t>
            </a:r>
            <a:endParaRPr dirty="0">
              <a:latin typeface="Century Gothic" panose="020B0502020202020204" pitchFamily="34" charset="0"/>
            </a:endParaRPr>
          </a:p>
        </p:txBody>
      </p:sp>
      <p:sp>
        <p:nvSpPr>
          <p:cNvPr id="553" name="Google Shape;553;p15"/>
          <p:cNvSpPr txBox="1"/>
          <p:nvPr/>
        </p:nvSpPr>
        <p:spPr>
          <a:xfrm>
            <a:off x="3071319" y="5331893"/>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6</a:t>
            </a:r>
            <a:endParaRPr dirty="0">
              <a:latin typeface="Century Gothic" panose="020B0502020202020204" pitchFamily="34" charset="0"/>
            </a:endParaRPr>
          </a:p>
        </p:txBody>
      </p:sp>
      <p:sp>
        <p:nvSpPr>
          <p:cNvPr id="554" name="Google Shape;554;p15"/>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555" name="Google Shape;555;p15"/>
          <p:cNvSpPr txBox="1">
            <a:spLocks noGrp="1"/>
          </p:cNvSpPr>
          <p:nvPr>
            <p:ph type="title"/>
          </p:nvPr>
        </p:nvSpPr>
        <p:spPr>
          <a:xfrm>
            <a:off x="8129116" y="227103"/>
            <a:ext cx="3927502" cy="4616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000"/>
              <a:buFont typeface="Century Gothic"/>
              <a:buNone/>
            </a:pPr>
            <a:r>
              <a:rPr lang="en-GB" sz="2000" b="1">
                <a:solidFill>
                  <a:srgbClr val="FFFFFF"/>
                </a:solidFill>
              </a:rPr>
              <a:t>escribir / hablar / escuchar</a:t>
            </a:r>
            <a:endParaRPr sz="2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6"/>
          <p:cNvSpPr txBox="1"/>
          <p:nvPr/>
        </p:nvSpPr>
        <p:spPr>
          <a:xfrm>
            <a:off x="135382" y="219371"/>
            <a:ext cx="38593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solidFill>
                  <a:srgbClr val="1F3864"/>
                </a:solidFill>
                <a:latin typeface="Century Gothic"/>
                <a:ea typeface="Century Gothic"/>
                <a:cs typeface="Century Gothic"/>
                <a:sym typeface="Century Gothic"/>
              </a:rPr>
              <a:t>Respuestas</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Estudiante</a:t>
            </a:r>
            <a:r>
              <a:rPr lang="en-GB" sz="2400" b="1" dirty="0">
                <a:solidFill>
                  <a:srgbClr val="1F3864"/>
                </a:solidFill>
                <a:latin typeface="Century Gothic"/>
                <a:ea typeface="Century Gothic"/>
                <a:cs typeface="Century Gothic"/>
                <a:sym typeface="Century Gothic"/>
              </a:rPr>
              <a:t> A</a:t>
            </a:r>
            <a:endParaRPr dirty="0">
              <a:latin typeface="Century Gothic" panose="020B0502020202020204" pitchFamily="34" charset="0"/>
            </a:endParaRPr>
          </a:p>
        </p:txBody>
      </p:sp>
      <p:sp>
        <p:nvSpPr>
          <p:cNvPr id="562" name="Google Shape;562;p16"/>
          <p:cNvSpPr txBox="1"/>
          <p:nvPr/>
        </p:nvSpPr>
        <p:spPr>
          <a:xfrm>
            <a:off x="6231380" y="219371"/>
            <a:ext cx="19758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solidFill>
                  <a:srgbClr val="1F3864"/>
                </a:solidFill>
                <a:latin typeface="Century Gothic"/>
                <a:ea typeface="Century Gothic"/>
                <a:cs typeface="Century Gothic"/>
                <a:sym typeface="Century Gothic"/>
              </a:rPr>
              <a:t>Estudiante</a:t>
            </a:r>
            <a:r>
              <a:rPr lang="en-GB" sz="2400" b="1" dirty="0">
                <a:solidFill>
                  <a:srgbClr val="1F3864"/>
                </a:solidFill>
                <a:latin typeface="Century Gothic"/>
                <a:ea typeface="Century Gothic"/>
                <a:cs typeface="Century Gothic"/>
                <a:sym typeface="Century Gothic"/>
              </a:rPr>
              <a:t> B</a:t>
            </a:r>
            <a:endParaRPr dirty="0">
              <a:latin typeface="Century Gothic" panose="020B0502020202020204" pitchFamily="34" charset="0"/>
            </a:endParaRPr>
          </a:p>
        </p:txBody>
      </p:sp>
      <p:sp>
        <p:nvSpPr>
          <p:cNvPr id="563" name="Google Shape;563;p16"/>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564" name="Google Shape;564;p16"/>
          <p:cNvSpPr txBox="1">
            <a:spLocks noGrp="1"/>
          </p:cNvSpPr>
          <p:nvPr>
            <p:ph type="title"/>
          </p:nvPr>
        </p:nvSpPr>
        <p:spPr>
          <a:xfrm>
            <a:off x="8129116" y="227103"/>
            <a:ext cx="3927502" cy="4616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000"/>
              <a:buFont typeface="Century Gothic"/>
              <a:buNone/>
            </a:pPr>
            <a:r>
              <a:rPr lang="en-GB" sz="2000" b="1">
                <a:solidFill>
                  <a:srgbClr val="FFFFFF"/>
                </a:solidFill>
              </a:rPr>
              <a:t>escribir / hablar / escuchar</a:t>
            </a:r>
            <a:endParaRPr sz="2000"/>
          </a:p>
        </p:txBody>
      </p:sp>
      <p:sp>
        <p:nvSpPr>
          <p:cNvPr id="565" name="Google Shape;565;p16"/>
          <p:cNvSpPr/>
          <p:nvPr/>
        </p:nvSpPr>
        <p:spPr>
          <a:xfrm>
            <a:off x="6295498" y="105329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January, </a:t>
            </a:r>
            <a:r>
              <a:rPr lang="en-GB" sz="2000" b="1">
                <a:solidFill>
                  <a:srgbClr val="203864"/>
                </a:solidFill>
                <a:latin typeface="Century Gothic"/>
                <a:ea typeface="Century Gothic"/>
                <a:cs typeface="Century Gothic"/>
                <a:sym typeface="Century Gothic"/>
              </a:rPr>
              <a:t>Hugo went </a:t>
            </a:r>
            <a:r>
              <a:rPr lang="en-GB" sz="2000">
                <a:solidFill>
                  <a:srgbClr val="203864"/>
                </a:solidFill>
                <a:latin typeface="Century Gothic"/>
                <a:ea typeface="Century Gothic"/>
                <a:cs typeface="Century Gothic"/>
                <a:sym typeface="Century Gothic"/>
              </a:rPr>
              <a:t>to the festival of culture in England.</a:t>
            </a:r>
            <a:endParaRPr sz="2000">
              <a:solidFill>
                <a:srgbClr val="203864"/>
              </a:solidFill>
              <a:latin typeface="Century Gothic"/>
              <a:ea typeface="Century Gothic"/>
              <a:cs typeface="Century Gothic"/>
              <a:sym typeface="Century Gothic"/>
            </a:endParaRPr>
          </a:p>
        </p:txBody>
      </p:sp>
      <p:sp>
        <p:nvSpPr>
          <p:cNvPr id="566" name="Google Shape;566;p16"/>
          <p:cNvSpPr/>
          <p:nvPr/>
        </p:nvSpPr>
        <p:spPr>
          <a:xfrm>
            <a:off x="9110711" y="105329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April, </a:t>
            </a:r>
            <a:r>
              <a:rPr lang="en-GB" sz="2000" b="1">
                <a:solidFill>
                  <a:srgbClr val="203864"/>
                </a:solidFill>
                <a:latin typeface="Century Gothic"/>
                <a:ea typeface="Century Gothic"/>
                <a:cs typeface="Century Gothic"/>
                <a:sym typeface="Century Gothic"/>
              </a:rPr>
              <a:t>you went</a:t>
            </a:r>
            <a:r>
              <a:rPr lang="en-GB" sz="2000">
                <a:solidFill>
                  <a:srgbClr val="203864"/>
                </a:solidFill>
                <a:latin typeface="Century Gothic"/>
                <a:ea typeface="Century Gothic"/>
                <a:cs typeface="Century Gothic"/>
                <a:sym typeface="Century Gothic"/>
              </a:rPr>
              <a:t> to the theatre with your girlfriend.</a:t>
            </a:r>
            <a:endParaRPr sz="2000">
              <a:solidFill>
                <a:srgbClr val="203864"/>
              </a:solidFill>
              <a:latin typeface="Century Gothic"/>
              <a:ea typeface="Century Gothic"/>
              <a:cs typeface="Century Gothic"/>
              <a:sym typeface="Century Gothic"/>
            </a:endParaRPr>
          </a:p>
        </p:txBody>
      </p:sp>
      <p:sp>
        <p:nvSpPr>
          <p:cNvPr id="567" name="Google Shape;567;p16"/>
          <p:cNvSpPr/>
          <p:nvPr/>
        </p:nvSpPr>
        <p:spPr>
          <a:xfrm>
            <a:off x="6295498" y="2781484"/>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doctor.</a:t>
            </a:r>
            <a:endParaRPr sz="2000">
              <a:solidFill>
                <a:srgbClr val="203864"/>
              </a:solidFill>
              <a:latin typeface="Century Gothic"/>
              <a:ea typeface="Century Gothic"/>
              <a:cs typeface="Century Gothic"/>
              <a:sym typeface="Century Gothic"/>
            </a:endParaRPr>
          </a:p>
        </p:txBody>
      </p:sp>
      <p:sp>
        <p:nvSpPr>
          <p:cNvPr id="568" name="Google Shape;568;p16"/>
          <p:cNvSpPr/>
          <p:nvPr/>
        </p:nvSpPr>
        <p:spPr>
          <a:xfrm>
            <a:off x="9110711" y="2783737"/>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year, </a:t>
            </a:r>
            <a:r>
              <a:rPr lang="en-GB" sz="2000" b="1">
                <a:solidFill>
                  <a:srgbClr val="203864"/>
                </a:solidFill>
                <a:latin typeface="Century Gothic"/>
                <a:ea typeface="Century Gothic"/>
                <a:cs typeface="Century Gothic"/>
                <a:sym typeface="Century Gothic"/>
              </a:rPr>
              <a:t>you went </a:t>
            </a:r>
            <a:r>
              <a:rPr lang="en-GB" sz="2000">
                <a:solidFill>
                  <a:srgbClr val="203864"/>
                </a:solidFill>
                <a:latin typeface="Century Gothic"/>
                <a:ea typeface="Century Gothic"/>
                <a:cs typeface="Century Gothic"/>
                <a:sym typeface="Century Gothic"/>
              </a:rPr>
              <a:t>on holiday to the countryside. </a:t>
            </a:r>
            <a:endParaRPr sz="2000">
              <a:solidFill>
                <a:srgbClr val="203864"/>
              </a:solidFill>
              <a:latin typeface="Century Gothic"/>
              <a:ea typeface="Century Gothic"/>
              <a:cs typeface="Century Gothic"/>
              <a:sym typeface="Century Gothic"/>
            </a:endParaRPr>
          </a:p>
        </p:txBody>
      </p:sp>
      <p:sp>
        <p:nvSpPr>
          <p:cNvPr id="569" name="Google Shape;569;p16"/>
          <p:cNvSpPr/>
          <p:nvPr/>
        </p:nvSpPr>
        <p:spPr>
          <a:xfrm>
            <a:off x="6295497" y="4482660"/>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In March, </a:t>
            </a:r>
            <a:r>
              <a:rPr lang="en-GB" sz="2000" b="1" dirty="0">
                <a:solidFill>
                  <a:srgbClr val="203864"/>
                </a:solidFill>
                <a:latin typeface="Century Gothic"/>
                <a:ea typeface="Century Gothic"/>
                <a:cs typeface="Century Gothic"/>
                <a:sym typeface="Century Gothic"/>
              </a:rPr>
              <a:t>Daniel went </a:t>
            </a:r>
            <a:r>
              <a:rPr lang="en-GB" sz="2000" dirty="0">
                <a:solidFill>
                  <a:srgbClr val="203864"/>
                </a:solidFill>
                <a:latin typeface="Century Gothic"/>
                <a:ea typeface="Century Gothic"/>
                <a:cs typeface="Century Gothic"/>
                <a:sym typeface="Century Gothic"/>
              </a:rPr>
              <a:t>on a trip to the south of Italy.</a:t>
            </a:r>
            <a:endParaRPr sz="2000" dirty="0">
              <a:solidFill>
                <a:srgbClr val="203864"/>
              </a:solidFill>
              <a:latin typeface="Century Gothic"/>
              <a:ea typeface="Century Gothic"/>
              <a:cs typeface="Century Gothic"/>
              <a:sym typeface="Century Gothic"/>
            </a:endParaRPr>
          </a:p>
        </p:txBody>
      </p:sp>
      <p:sp>
        <p:nvSpPr>
          <p:cNvPr id="570" name="Google Shape;570;p16"/>
          <p:cNvSpPr/>
          <p:nvPr/>
        </p:nvSpPr>
        <p:spPr>
          <a:xfrm>
            <a:off x="9110711" y="4482660"/>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Finally,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stadium of Chelsea in England.</a:t>
            </a:r>
            <a:endParaRPr sz="2000">
              <a:solidFill>
                <a:srgbClr val="203864"/>
              </a:solidFill>
              <a:latin typeface="Century Gothic"/>
              <a:ea typeface="Century Gothic"/>
              <a:cs typeface="Century Gothic"/>
              <a:sym typeface="Century Gothic"/>
            </a:endParaRPr>
          </a:p>
        </p:txBody>
      </p:sp>
      <p:sp>
        <p:nvSpPr>
          <p:cNvPr id="571" name="Google Shape;571;p16"/>
          <p:cNvSpPr txBox="1"/>
          <p:nvPr/>
        </p:nvSpPr>
        <p:spPr>
          <a:xfrm>
            <a:off x="6255741" y="2035110"/>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572" name="Google Shape;572;p16"/>
          <p:cNvSpPr txBox="1"/>
          <p:nvPr/>
        </p:nvSpPr>
        <p:spPr>
          <a:xfrm>
            <a:off x="9070955" y="204836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2</a:t>
            </a:r>
            <a:endParaRPr dirty="0">
              <a:latin typeface="Century Gothic" panose="020B0502020202020204" pitchFamily="34" charset="0"/>
            </a:endParaRPr>
          </a:p>
        </p:txBody>
      </p:sp>
      <p:sp>
        <p:nvSpPr>
          <p:cNvPr id="573" name="Google Shape;573;p16"/>
          <p:cNvSpPr txBox="1"/>
          <p:nvPr/>
        </p:nvSpPr>
        <p:spPr>
          <a:xfrm>
            <a:off x="6254139" y="3777078"/>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3</a:t>
            </a:r>
            <a:endParaRPr dirty="0">
              <a:latin typeface="Century Gothic" panose="020B0502020202020204" pitchFamily="34" charset="0"/>
            </a:endParaRPr>
          </a:p>
        </p:txBody>
      </p:sp>
      <p:sp>
        <p:nvSpPr>
          <p:cNvPr id="574" name="Google Shape;574;p16"/>
          <p:cNvSpPr txBox="1"/>
          <p:nvPr/>
        </p:nvSpPr>
        <p:spPr>
          <a:xfrm>
            <a:off x="9057703" y="376993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4</a:t>
            </a:r>
            <a:endParaRPr dirty="0">
              <a:latin typeface="Century Gothic" panose="020B0502020202020204" pitchFamily="34" charset="0"/>
            </a:endParaRPr>
          </a:p>
        </p:txBody>
      </p:sp>
      <p:sp>
        <p:nvSpPr>
          <p:cNvPr id="575" name="Google Shape;575;p16"/>
          <p:cNvSpPr txBox="1"/>
          <p:nvPr/>
        </p:nvSpPr>
        <p:spPr>
          <a:xfrm>
            <a:off x="6244632" y="5572180"/>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5</a:t>
            </a:r>
            <a:endParaRPr dirty="0">
              <a:latin typeface="Century Gothic" panose="020B0502020202020204" pitchFamily="34" charset="0"/>
            </a:endParaRPr>
          </a:p>
        </p:txBody>
      </p:sp>
      <p:sp>
        <p:nvSpPr>
          <p:cNvPr id="576" name="Google Shape;576;p16"/>
          <p:cNvSpPr txBox="1"/>
          <p:nvPr/>
        </p:nvSpPr>
        <p:spPr>
          <a:xfrm>
            <a:off x="9044451" y="5573927"/>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6</a:t>
            </a:r>
            <a:endParaRPr dirty="0">
              <a:latin typeface="Century Gothic" panose="020B0502020202020204" pitchFamily="34" charset="0"/>
            </a:endParaRPr>
          </a:p>
        </p:txBody>
      </p:sp>
      <p:sp>
        <p:nvSpPr>
          <p:cNvPr id="577" name="Google Shape;577;p16"/>
          <p:cNvSpPr/>
          <p:nvPr/>
        </p:nvSpPr>
        <p:spPr>
          <a:xfrm>
            <a:off x="314540" y="106467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Hugo went</a:t>
            </a:r>
            <a:r>
              <a:rPr lang="en-GB" sz="2000">
                <a:solidFill>
                  <a:srgbClr val="203864"/>
                </a:solidFill>
                <a:latin typeface="Century Gothic"/>
                <a:ea typeface="Century Gothic"/>
                <a:cs typeface="Century Gothic"/>
                <a:sym typeface="Century Gothic"/>
              </a:rPr>
              <a:t> to the train station very early.</a:t>
            </a:r>
            <a:endParaRPr sz="2000">
              <a:solidFill>
                <a:srgbClr val="203864"/>
              </a:solidFill>
              <a:latin typeface="Century Gothic"/>
              <a:ea typeface="Century Gothic"/>
              <a:cs typeface="Century Gothic"/>
              <a:sym typeface="Century Gothic"/>
            </a:endParaRPr>
          </a:p>
        </p:txBody>
      </p:sp>
      <p:sp>
        <p:nvSpPr>
          <p:cNvPr id="578" name="Google Shape;578;p16"/>
          <p:cNvSpPr/>
          <p:nvPr/>
        </p:nvSpPr>
        <p:spPr>
          <a:xfrm>
            <a:off x="3129753" y="106467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summer, </a:t>
            </a:r>
            <a:r>
              <a:rPr lang="en-GB" sz="2000" b="1">
                <a:solidFill>
                  <a:srgbClr val="203864"/>
                </a:solidFill>
                <a:latin typeface="Century Gothic"/>
                <a:ea typeface="Century Gothic"/>
                <a:cs typeface="Century Gothic"/>
                <a:sym typeface="Century Gothic"/>
              </a:rPr>
              <a:t>Hugo went </a:t>
            </a:r>
            <a:r>
              <a:rPr lang="en-GB" sz="2000">
                <a:solidFill>
                  <a:srgbClr val="203864"/>
                </a:solidFill>
                <a:latin typeface="Century Gothic"/>
                <a:ea typeface="Century Gothic"/>
                <a:cs typeface="Century Gothic"/>
                <a:sym typeface="Century Gothic"/>
              </a:rPr>
              <a:t>abroad on a plane.</a:t>
            </a:r>
            <a:endParaRPr sz="2000">
              <a:solidFill>
                <a:srgbClr val="203864"/>
              </a:solidFill>
              <a:latin typeface="Century Gothic"/>
              <a:ea typeface="Century Gothic"/>
              <a:cs typeface="Century Gothic"/>
              <a:sym typeface="Century Gothic"/>
            </a:endParaRPr>
          </a:p>
        </p:txBody>
      </p:sp>
      <p:sp>
        <p:nvSpPr>
          <p:cNvPr id="579" name="Google Shape;579;p16"/>
          <p:cNvSpPr/>
          <p:nvPr/>
        </p:nvSpPr>
        <p:spPr>
          <a:xfrm>
            <a:off x="314540" y="2753631"/>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week, </a:t>
            </a:r>
            <a:r>
              <a:rPr lang="en-GB" sz="2000" b="1">
                <a:solidFill>
                  <a:srgbClr val="203864"/>
                </a:solidFill>
                <a:latin typeface="Century Gothic"/>
                <a:ea typeface="Century Gothic"/>
                <a:cs typeface="Century Gothic"/>
                <a:sym typeface="Century Gothic"/>
              </a:rPr>
              <a:t>Daniel went</a:t>
            </a:r>
            <a:r>
              <a:rPr lang="en-GB" sz="2000">
                <a:solidFill>
                  <a:srgbClr val="203864"/>
                </a:solidFill>
                <a:latin typeface="Century Gothic"/>
                <a:ea typeface="Century Gothic"/>
                <a:cs typeface="Century Gothic"/>
                <a:sym typeface="Century Gothic"/>
              </a:rPr>
              <a:t> to the shop in the park.</a:t>
            </a:r>
            <a:endParaRPr sz="2000">
              <a:solidFill>
                <a:srgbClr val="203864"/>
              </a:solidFill>
              <a:latin typeface="Century Gothic"/>
              <a:ea typeface="Century Gothic"/>
              <a:cs typeface="Century Gothic"/>
              <a:sym typeface="Century Gothic"/>
            </a:endParaRPr>
          </a:p>
        </p:txBody>
      </p:sp>
      <p:sp>
        <p:nvSpPr>
          <p:cNvPr id="580" name="Google Shape;580;p16"/>
          <p:cNvSpPr/>
          <p:nvPr/>
        </p:nvSpPr>
        <p:spPr>
          <a:xfrm>
            <a:off x="3129753" y="2755884"/>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In December, </a:t>
            </a:r>
            <a:r>
              <a:rPr lang="en-GB" sz="2000" b="1" dirty="0">
                <a:solidFill>
                  <a:srgbClr val="203864"/>
                </a:solidFill>
                <a:latin typeface="Century Gothic"/>
                <a:ea typeface="Century Gothic"/>
                <a:cs typeface="Century Gothic"/>
                <a:sym typeface="Century Gothic"/>
              </a:rPr>
              <a:t>you went</a:t>
            </a:r>
            <a:r>
              <a:rPr lang="en-GB" sz="2000" dirty="0">
                <a:solidFill>
                  <a:srgbClr val="203864"/>
                </a:solidFill>
                <a:latin typeface="Century Gothic"/>
                <a:ea typeface="Century Gothic"/>
                <a:cs typeface="Century Gothic"/>
                <a:sym typeface="Century Gothic"/>
              </a:rPr>
              <a:t> to the church in Santander. </a:t>
            </a:r>
            <a:endParaRPr dirty="0">
              <a:latin typeface="Century Gothic" panose="020B0502020202020204" pitchFamily="34" charset="0"/>
            </a:endParaRPr>
          </a:p>
        </p:txBody>
      </p:sp>
      <p:sp>
        <p:nvSpPr>
          <p:cNvPr id="581" name="Google Shape;581;p16"/>
          <p:cNvSpPr/>
          <p:nvPr/>
        </p:nvSpPr>
        <p:spPr>
          <a:xfrm>
            <a:off x="314539" y="4527239"/>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you went </a:t>
            </a:r>
            <a:r>
              <a:rPr lang="en-GB" sz="2000">
                <a:solidFill>
                  <a:srgbClr val="203864"/>
                </a:solidFill>
                <a:latin typeface="Century Gothic"/>
                <a:ea typeface="Century Gothic"/>
                <a:cs typeface="Century Gothic"/>
                <a:sym typeface="Century Gothic"/>
              </a:rPr>
              <a:t>for tapas with your boyfriend.  </a:t>
            </a:r>
            <a:endParaRPr sz="2000">
              <a:solidFill>
                <a:srgbClr val="203864"/>
              </a:solidFill>
              <a:latin typeface="Century Gothic"/>
              <a:ea typeface="Century Gothic"/>
              <a:cs typeface="Century Gothic"/>
              <a:sym typeface="Century Gothic"/>
            </a:endParaRPr>
          </a:p>
        </p:txBody>
      </p:sp>
      <p:sp>
        <p:nvSpPr>
          <p:cNvPr id="582" name="Google Shape;582;p16"/>
          <p:cNvSpPr/>
          <p:nvPr/>
        </p:nvSpPr>
        <p:spPr>
          <a:xfrm>
            <a:off x="3129753" y="4527239"/>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Finally, </a:t>
            </a:r>
            <a:r>
              <a:rPr lang="en-GB" sz="2000" b="1" dirty="0">
                <a:solidFill>
                  <a:srgbClr val="203864"/>
                </a:solidFill>
                <a:latin typeface="Century Gothic"/>
                <a:ea typeface="Century Gothic"/>
                <a:cs typeface="Century Gothic"/>
                <a:sym typeface="Century Gothic"/>
              </a:rPr>
              <a:t>I went </a:t>
            </a:r>
            <a:r>
              <a:rPr lang="en-GB" sz="2000" dirty="0">
                <a:solidFill>
                  <a:srgbClr val="203864"/>
                </a:solidFill>
                <a:latin typeface="Century Gothic"/>
                <a:ea typeface="Century Gothic"/>
                <a:cs typeface="Century Gothic"/>
                <a:sym typeface="Century Gothic"/>
              </a:rPr>
              <a:t>to the border of France.</a:t>
            </a:r>
            <a:endParaRPr sz="2000" dirty="0">
              <a:solidFill>
                <a:srgbClr val="203864"/>
              </a:solidFill>
              <a:latin typeface="Century Gothic"/>
              <a:ea typeface="Century Gothic"/>
              <a:cs typeface="Century Gothic"/>
              <a:sym typeface="Century Gothic"/>
            </a:endParaRPr>
          </a:p>
        </p:txBody>
      </p:sp>
      <p:sp>
        <p:nvSpPr>
          <p:cNvPr id="583" name="Google Shape;583;p16"/>
          <p:cNvSpPr txBox="1"/>
          <p:nvPr/>
        </p:nvSpPr>
        <p:spPr>
          <a:xfrm>
            <a:off x="277012" y="2046374"/>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584" name="Google Shape;584;p16"/>
          <p:cNvSpPr txBox="1"/>
          <p:nvPr/>
        </p:nvSpPr>
        <p:spPr>
          <a:xfrm>
            <a:off x="3076745" y="2061300"/>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2</a:t>
            </a:r>
            <a:endParaRPr dirty="0">
              <a:latin typeface="Century Gothic" panose="020B0502020202020204" pitchFamily="34" charset="0"/>
            </a:endParaRPr>
          </a:p>
        </p:txBody>
      </p:sp>
      <p:sp>
        <p:nvSpPr>
          <p:cNvPr id="585" name="Google Shape;585;p16"/>
          <p:cNvSpPr txBox="1"/>
          <p:nvPr/>
        </p:nvSpPr>
        <p:spPr>
          <a:xfrm>
            <a:off x="275410" y="378834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3</a:t>
            </a:r>
            <a:endParaRPr dirty="0">
              <a:latin typeface="Century Gothic" panose="020B0502020202020204" pitchFamily="34" charset="0"/>
            </a:endParaRPr>
          </a:p>
        </p:txBody>
      </p:sp>
      <p:sp>
        <p:nvSpPr>
          <p:cNvPr id="586" name="Google Shape;586;p16"/>
          <p:cNvSpPr txBox="1"/>
          <p:nvPr/>
        </p:nvSpPr>
        <p:spPr>
          <a:xfrm>
            <a:off x="3076745" y="379612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4</a:t>
            </a:r>
            <a:endParaRPr dirty="0">
              <a:latin typeface="Century Gothic" panose="020B0502020202020204" pitchFamily="34" charset="0"/>
            </a:endParaRPr>
          </a:p>
        </p:txBody>
      </p:sp>
      <p:sp>
        <p:nvSpPr>
          <p:cNvPr id="587" name="Google Shape;587;p16"/>
          <p:cNvSpPr txBox="1"/>
          <p:nvPr/>
        </p:nvSpPr>
        <p:spPr>
          <a:xfrm>
            <a:off x="275410" y="5548698"/>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5</a:t>
            </a:r>
            <a:endParaRPr dirty="0">
              <a:latin typeface="Century Gothic" panose="020B0502020202020204" pitchFamily="34" charset="0"/>
            </a:endParaRPr>
          </a:p>
        </p:txBody>
      </p:sp>
      <p:sp>
        <p:nvSpPr>
          <p:cNvPr id="588" name="Google Shape;588;p16"/>
          <p:cNvSpPr txBox="1"/>
          <p:nvPr/>
        </p:nvSpPr>
        <p:spPr>
          <a:xfrm>
            <a:off x="3076745" y="5565497"/>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6</a:t>
            </a:r>
            <a:endParaRPr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1DA6659-50E9-432B-8505-D1A3B33647DF}"/>
              </a:ext>
            </a:extLst>
          </p:cNvPr>
          <p:cNvSpPr/>
          <p:nvPr/>
        </p:nvSpPr>
        <p:spPr>
          <a:xfrm>
            <a:off x="332508" y="878958"/>
            <a:ext cx="5195455" cy="5257800"/>
          </a:xfrm>
          <a:prstGeom prst="roundRec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61" name="Google Shape;561;p16"/>
          <p:cNvSpPr txBox="1"/>
          <p:nvPr/>
        </p:nvSpPr>
        <p:spPr>
          <a:xfrm>
            <a:off x="135382" y="219371"/>
            <a:ext cx="38593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solidFill>
                  <a:srgbClr val="1F3864"/>
                </a:solidFill>
                <a:latin typeface="Century Gothic"/>
                <a:ea typeface="Century Gothic"/>
                <a:cs typeface="Century Gothic"/>
                <a:sym typeface="Century Gothic"/>
              </a:rPr>
              <a:t>Respuestas</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Estudiante</a:t>
            </a:r>
            <a:r>
              <a:rPr lang="en-GB" sz="2400" b="1" dirty="0">
                <a:solidFill>
                  <a:srgbClr val="1F3864"/>
                </a:solidFill>
                <a:latin typeface="Century Gothic"/>
                <a:ea typeface="Century Gothic"/>
                <a:cs typeface="Century Gothic"/>
                <a:sym typeface="Century Gothic"/>
              </a:rPr>
              <a:t> A</a:t>
            </a:r>
            <a:endParaRPr dirty="0">
              <a:latin typeface="Century Gothic" panose="020B0502020202020204" pitchFamily="34" charset="0"/>
            </a:endParaRPr>
          </a:p>
        </p:txBody>
      </p:sp>
      <p:sp>
        <p:nvSpPr>
          <p:cNvPr id="562" name="Google Shape;562;p16"/>
          <p:cNvSpPr txBox="1"/>
          <p:nvPr/>
        </p:nvSpPr>
        <p:spPr>
          <a:xfrm>
            <a:off x="6231380" y="219371"/>
            <a:ext cx="19758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solidFill>
                  <a:srgbClr val="1F3864"/>
                </a:solidFill>
                <a:latin typeface="Century Gothic"/>
                <a:ea typeface="Century Gothic"/>
                <a:cs typeface="Century Gothic"/>
                <a:sym typeface="Century Gothic"/>
              </a:rPr>
              <a:t>Estudiante</a:t>
            </a:r>
            <a:r>
              <a:rPr lang="en-GB" sz="2400" b="1" dirty="0">
                <a:solidFill>
                  <a:srgbClr val="1F3864"/>
                </a:solidFill>
                <a:latin typeface="Century Gothic"/>
                <a:ea typeface="Century Gothic"/>
                <a:cs typeface="Century Gothic"/>
                <a:sym typeface="Century Gothic"/>
              </a:rPr>
              <a:t> B</a:t>
            </a:r>
            <a:endParaRPr dirty="0">
              <a:latin typeface="Century Gothic" panose="020B0502020202020204" pitchFamily="34" charset="0"/>
            </a:endParaRPr>
          </a:p>
        </p:txBody>
      </p:sp>
      <p:sp>
        <p:nvSpPr>
          <p:cNvPr id="563" name="Google Shape;563;p16"/>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564" name="Google Shape;564;p16"/>
          <p:cNvSpPr txBox="1">
            <a:spLocks noGrp="1"/>
          </p:cNvSpPr>
          <p:nvPr>
            <p:ph type="title"/>
          </p:nvPr>
        </p:nvSpPr>
        <p:spPr>
          <a:xfrm>
            <a:off x="8129116" y="227103"/>
            <a:ext cx="3927502" cy="4616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000"/>
              <a:buFont typeface="Century Gothic"/>
              <a:buNone/>
            </a:pPr>
            <a:r>
              <a:rPr lang="en-GB" sz="2000" b="1">
                <a:solidFill>
                  <a:srgbClr val="FFFFFF"/>
                </a:solidFill>
              </a:rPr>
              <a:t>escribir / hablar / escuchar</a:t>
            </a:r>
            <a:endParaRPr sz="2000"/>
          </a:p>
        </p:txBody>
      </p:sp>
      <p:sp>
        <p:nvSpPr>
          <p:cNvPr id="2" name="TextBox 1">
            <a:extLst>
              <a:ext uri="{FF2B5EF4-FFF2-40B4-BE49-F238E27FC236}">
                <a16:creationId xmlns:a16="http://schemas.microsoft.com/office/drawing/2014/main" id="{AA39E1BB-4818-43E6-98E8-DD4FEF08DD5D}"/>
              </a:ext>
            </a:extLst>
          </p:cNvPr>
          <p:cNvSpPr txBox="1"/>
          <p:nvPr/>
        </p:nvSpPr>
        <p:spPr>
          <a:xfrm>
            <a:off x="332509" y="1454727"/>
            <a:ext cx="5195455" cy="4524315"/>
          </a:xfrm>
          <a:prstGeom prst="rect">
            <a:avLst/>
          </a:prstGeom>
          <a:noFill/>
        </p:spPr>
        <p:txBody>
          <a:bodyPr wrap="square" rtlCol="0">
            <a:spAutoFit/>
          </a:bodyPr>
          <a:lstStyle/>
          <a:p>
            <a:pPr marL="457200" indent="-457200">
              <a:buFont typeface="+mj-lt"/>
              <a:buAutoNum type="arabicPeriod"/>
            </a:pPr>
            <a:r>
              <a:rPr lang="es-ES" sz="2400" dirty="0">
                <a:solidFill>
                  <a:srgbClr val="002060"/>
                </a:solidFill>
                <a:latin typeface="Century Gothic" panose="020B0502020202020204" pitchFamily="34" charset="0"/>
              </a:rPr>
              <a:t>Ayer Hugo fue a la estación de trenes muy temprano.</a:t>
            </a:r>
          </a:p>
          <a:p>
            <a:pPr marL="457200" indent="-457200">
              <a:buFont typeface="+mj-lt"/>
              <a:buAutoNum type="arabicPeriod"/>
            </a:pPr>
            <a:r>
              <a:rPr lang="es-ES" sz="2400" dirty="0">
                <a:solidFill>
                  <a:srgbClr val="002060"/>
                </a:solidFill>
                <a:latin typeface="Century Gothic" panose="020B0502020202020204" pitchFamily="34" charset="0"/>
              </a:rPr>
              <a:t>El verano pasado Hugo fue al extranjero en avión.</a:t>
            </a:r>
          </a:p>
          <a:p>
            <a:pPr marL="457200" indent="-457200">
              <a:buFont typeface="+mj-lt"/>
              <a:buAutoNum type="arabicPeriod"/>
            </a:pPr>
            <a:r>
              <a:rPr lang="es-ES" sz="2400" dirty="0">
                <a:solidFill>
                  <a:srgbClr val="002060"/>
                </a:solidFill>
                <a:latin typeface="Century Gothic" panose="020B0502020202020204" pitchFamily="34" charset="0"/>
              </a:rPr>
              <a:t>La semana pasada Daniel fue a la tienda en el parque.</a:t>
            </a:r>
          </a:p>
          <a:p>
            <a:pPr marL="457200" indent="-457200">
              <a:buFont typeface="+mj-lt"/>
              <a:buAutoNum type="arabicPeriod"/>
            </a:pPr>
            <a:r>
              <a:rPr lang="es-ES" sz="2400" dirty="0">
                <a:solidFill>
                  <a:srgbClr val="002060"/>
                </a:solidFill>
                <a:latin typeface="Century Gothic" panose="020B0502020202020204" pitchFamily="34" charset="0"/>
              </a:rPr>
              <a:t>En diciembre fuiste a la iglesia en Santander.</a:t>
            </a:r>
          </a:p>
          <a:p>
            <a:pPr marL="457200" indent="-457200">
              <a:buFont typeface="+mj-lt"/>
              <a:buAutoNum type="arabicPeriod"/>
            </a:pPr>
            <a:r>
              <a:rPr lang="es-ES" sz="2400" dirty="0">
                <a:solidFill>
                  <a:srgbClr val="002060"/>
                </a:solidFill>
                <a:latin typeface="Century Gothic" panose="020B0502020202020204" pitchFamily="34" charset="0"/>
              </a:rPr>
              <a:t>Ayer fuiste de tapas con tu novio.</a:t>
            </a:r>
          </a:p>
          <a:p>
            <a:pPr marL="457200" indent="-457200">
              <a:buFont typeface="+mj-lt"/>
              <a:buAutoNum type="arabicPeriod"/>
            </a:pPr>
            <a:r>
              <a:rPr lang="es-ES" sz="2400" dirty="0">
                <a:solidFill>
                  <a:srgbClr val="002060"/>
                </a:solidFill>
                <a:latin typeface="Century Gothic" panose="020B0502020202020204" pitchFamily="34" charset="0"/>
              </a:rPr>
              <a:t>Finalmente fui a la frontera de Francia.</a:t>
            </a:r>
          </a:p>
        </p:txBody>
      </p:sp>
      <p:sp>
        <p:nvSpPr>
          <p:cNvPr id="32" name="Rectangle: Rounded Corners 31">
            <a:extLst>
              <a:ext uri="{FF2B5EF4-FFF2-40B4-BE49-F238E27FC236}">
                <a16:creationId xmlns:a16="http://schemas.microsoft.com/office/drawing/2014/main" id="{0DA1FF19-A25C-489A-8989-0F31FC792C9F}"/>
              </a:ext>
            </a:extLst>
          </p:cNvPr>
          <p:cNvSpPr/>
          <p:nvPr/>
        </p:nvSpPr>
        <p:spPr>
          <a:xfrm>
            <a:off x="6664036" y="800100"/>
            <a:ext cx="5195455" cy="5257800"/>
          </a:xfrm>
          <a:prstGeom prst="roundRec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3" name="TextBox 32">
            <a:extLst>
              <a:ext uri="{FF2B5EF4-FFF2-40B4-BE49-F238E27FC236}">
                <a16:creationId xmlns:a16="http://schemas.microsoft.com/office/drawing/2014/main" id="{7DABE6C1-484D-42D0-8E5B-BBA141529261}"/>
              </a:ext>
            </a:extLst>
          </p:cNvPr>
          <p:cNvSpPr txBox="1"/>
          <p:nvPr/>
        </p:nvSpPr>
        <p:spPr>
          <a:xfrm>
            <a:off x="6803490" y="1351508"/>
            <a:ext cx="5195455" cy="4154984"/>
          </a:xfrm>
          <a:prstGeom prst="rect">
            <a:avLst/>
          </a:prstGeom>
          <a:noFill/>
        </p:spPr>
        <p:txBody>
          <a:bodyPr wrap="square" rtlCol="0">
            <a:spAutoFit/>
          </a:bodyPr>
          <a:lstStyle/>
          <a:p>
            <a:pPr marL="457200" indent="-457200">
              <a:buFont typeface="+mj-lt"/>
              <a:buAutoNum type="arabicPeriod"/>
            </a:pPr>
            <a:r>
              <a:rPr lang="es-ES" sz="2400" dirty="0">
                <a:solidFill>
                  <a:srgbClr val="002060"/>
                </a:solidFill>
                <a:latin typeface="Century Gothic" panose="020B0502020202020204" pitchFamily="34" charset="0"/>
              </a:rPr>
              <a:t>En enero Hugo fue al festival de cultura en Inglaterra.</a:t>
            </a:r>
          </a:p>
          <a:p>
            <a:pPr marL="457200" indent="-457200">
              <a:buFont typeface="+mj-lt"/>
              <a:buAutoNum type="arabicPeriod"/>
            </a:pPr>
            <a:r>
              <a:rPr lang="es-ES" sz="2400" dirty="0">
                <a:solidFill>
                  <a:srgbClr val="002060"/>
                </a:solidFill>
                <a:latin typeface="Century Gothic" panose="020B0502020202020204" pitchFamily="34" charset="0"/>
              </a:rPr>
              <a:t>En abril fuiste al teatro con tu novia.</a:t>
            </a:r>
          </a:p>
          <a:p>
            <a:pPr marL="457200" indent="-457200">
              <a:buFont typeface="+mj-lt"/>
              <a:buAutoNum type="arabicPeriod"/>
            </a:pPr>
            <a:r>
              <a:rPr lang="es-ES" sz="2400" dirty="0">
                <a:solidFill>
                  <a:srgbClr val="002060"/>
                </a:solidFill>
                <a:latin typeface="Century Gothic" panose="020B0502020202020204" pitchFamily="34" charset="0"/>
              </a:rPr>
              <a:t>Ayer fue al médico.</a:t>
            </a:r>
          </a:p>
          <a:p>
            <a:pPr marL="457200" indent="-457200">
              <a:buFont typeface="+mj-lt"/>
              <a:buAutoNum type="arabicPeriod"/>
            </a:pPr>
            <a:r>
              <a:rPr lang="es-ES" sz="2400" dirty="0">
                <a:solidFill>
                  <a:srgbClr val="002060"/>
                </a:solidFill>
                <a:latin typeface="Century Gothic" panose="020B0502020202020204" pitchFamily="34" charset="0"/>
              </a:rPr>
              <a:t>El año pasado fuiste de vacaciones al campo.</a:t>
            </a:r>
          </a:p>
          <a:p>
            <a:pPr marL="457200" indent="-457200">
              <a:buFont typeface="+mj-lt"/>
              <a:buAutoNum type="arabicPeriod"/>
            </a:pPr>
            <a:r>
              <a:rPr lang="es-ES" sz="2400" dirty="0">
                <a:solidFill>
                  <a:srgbClr val="002060"/>
                </a:solidFill>
                <a:latin typeface="Century Gothic" panose="020B0502020202020204" pitchFamily="34" charset="0"/>
              </a:rPr>
              <a:t>En marzo Daniel fue de viaje al sur de Italia.</a:t>
            </a:r>
          </a:p>
          <a:p>
            <a:pPr marL="457200" indent="-457200">
              <a:buFont typeface="+mj-lt"/>
              <a:buAutoNum type="arabicPeriod"/>
            </a:pPr>
            <a:r>
              <a:rPr lang="es-ES" sz="2400" dirty="0">
                <a:solidFill>
                  <a:srgbClr val="002060"/>
                </a:solidFill>
                <a:latin typeface="Century Gothic" panose="020B0502020202020204" pitchFamily="34" charset="0"/>
              </a:rPr>
              <a:t>Finalmente fui al estadio de Chelsea en Inglaterra.</a:t>
            </a:r>
          </a:p>
        </p:txBody>
      </p:sp>
    </p:spTree>
    <p:extLst>
      <p:ext uri="{BB962C8B-B14F-4D97-AF65-F5344CB8AC3E}">
        <p14:creationId xmlns:p14="http://schemas.microsoft.com/office/powerpoint/2010/main" val="1713976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428263" y="1026111"/>
            <a:ext cx="11499881" cy="830997"/>
          </a:xfrm>
          <a:prstGeom prst="rect">
            <a:avLst/>
          </a:prstGeom>
          <a:noFill/>
        </p:spPr>
        <p:txBody>
          <a:bodyPr wrap="square" rtlCol="0">
            <a:spAutoFit/>
          </a:bodyPr>
          <a:lstStyle/>
          <a:p>
            <a:pPr algn="l"/>
            <a:r>
              <a:rPr lang="x-none" sz="2400" dirty="0">
                <a:solidFill>
                  <a:schemeClr val="accent5">
                    <a:lumMod val="50000"/>
                  </a:schemeClr>
                </a:solidFill>
                <a:latin typeface="Century Gothic" panose="020B0502020202020204" pitchFamily="34" charset="0"/>
              </a:rPr>
              <a:t>Persona A: tiene unas frases en inglés</a:t>
            </a:r>
            <a:r>
              <a:rPr lang="en-GB" sz="2400" dirty="0">
                <a:solidFill>
                  <a:schemeClr val="accent5">
                    <a:lumMod val="50000"/>
                  </a:schemeClr>
                </a:solidFill>
                <a:latin typeface="Century Gothic" panose="020B0502020202020204" pitchFamily="34" charset="0"/>
              </a:rPr>
              <a:t>.</a:t>
            </a:r>
            <a:r>
              <a:rPr lang="x-none" sz="2400">
                <a:solidFill>
                  <a:schemeClr val="accent5">
                    <a:lumMod val="50000"/>
                  </a:schemeClr>
                </a:solidFill>
                <a:latin typeface="Century Gothic" panose="020B0502020202020204" pitchFamily="34" charset="0"/>
              </a:rPr>
              <a:t> </a:t>
            </a:r>
            <a:r>
              <a:rPr lang="es-ES" sz="2400" dirty="0">
                <a:solidFill>
                  <a:schemeClr val="accent5">
                    <a:lumMod val="50000"/>
                  </a:schemeClr>
                </a:solidFill>
                <a:latin typeface="Century Gothic" panose="020B0502020202020204" pitchFamily="34" charset="0"/>
              </a:rPr>
              <a:t>Debes empezar la frase en español con un verbo.</a:t>
            </a:r>
            <a:endParaRPr lang="x-none" sz="2400" dirty="0">
              <a:solidFill>
                <a:schemeClr val="accent5">
                  <a:lumMod val="50000"/>
                </a:schemeClr>
              </a:solidFill>
              <a:latin typeface="Century Gothic" panose="020B0502020202020204" pitchFamily="34" charset="0"/>
            </a:endParaRPr>
          </a:p>
        </p:txBody>
      </p:sp>
      <p:sp>
        <p:nvSpPr>
          <p:cNvPr id="5" name="CuadroTexto 4">
            <a:extLst>
              <a:ext uri="{FF2B5EF4-FFF2-40B4-BE49-F238E27FC236}">
                <a16:creationId xmlns:a16="http://schemas.microsoft.com/office/drawing/2014/main" id="{5DD30CD5-69C7-0747-B908-5C05C5D7143D}"/>
              </a:ext>
            </a:extLst>
          </p:cNvPr>
          <p:cNvSpPr txBox="1"/>
          <p:nvPr/>
        </p:nvSpPr>
        <p:spPr>
          <a:xfrm>
            <a:off x="428263" y="1885587"/>
            <a:ext cx="10572125"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Persona B: escucha las frases en español </a:t>
            </a:r>
            <a:r>
              <a:rPr lang="x-none" sz="2400">
                <a:solidFill>
                  <a:schemeClr val="accent5">
                    <a:lumMod val="50000"/>
                  </a:schemeClr>
                </a:solidFill>
                <a:latin typeface="Century Gothic" panose="020B0502020202020204" pitchFamily="34" charset="0"/>
              </a:rPr>
              <a:t>y </a:t>
            </a:r>
            <a:r>
              <a:rPr lang="es-ES" sz="2400" dirty="0">
                <a:solidFill>
                  <a:schemeClr val="accent5">
                    <a:lumMod val="50000"/>
                  </a:schemeClr>
                </a:solidFill>
                <a:latin typeface="Century Gothic" panose="020B0502020202020204" pitchFamily="34" charset="0"/>
              </a:rPr>
              <a:t>marca la opción correcta.</a:t>
            </a:r>
            <a:endParaRPr lang="x-none" sz="2400" dirty="0">
              <a:solidFill>
                <a:schemeClr val="accent5">
                  <a:lumMod val="50000"/>
                </a:schemeClr>
              </a:solidFill>
              <a:latin typeface="Century Gothic" panose="020B0502020202020204" pitchFamily="34" charset="0"/>
            </a:endParaRPr>
          </a:p>
        </p:txBody>
      </p:sp>
      <p:sp>
        <p:nvSpPr>
          <p:cNvPr id="6" name="CuadroTexto 5">
            <a:extLst>
              <a:ext uri="{FF2B5EF4-FFF2-40B4-BE49-F238E27FC236}">
                <a16:creationId xmlns:a16="http://schemas.microsoft.com/office/drawing/2014/main" id="{C665D123-F32B-894A-A668-19EA8794EF8A}"/>
              </a:ext>
            </a:extLst>
          </p:cNvPr>
          <p:cNvSpPr txBox="1"/>
          <p:nvPr/>
        </p:nvSpPr>
        <p:spPr>
          <a:xfrm>
            <a:off x="428263" y="2375731"/>
            <a:ext cx="7093609"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Persona A y B: ven los resultados, ¿están bien?</a:t>
            </a:r>
          </a:p>
        </p:txBody>
      </p:sp>
      <p:sp>
        <p:nvSpPr>
          <p:cNvPr id="7" name="CuadroTexto 6">
            <a:extLst>
              <a:ext uri="{FF2B5EF4-FFF2-40B4-BE49-F238E27FC236}">
                <a16:creationId xmlns:a16="http://schemas.microsoft.com/office/drawing/2014/main" id="{5A48E740-F203-064E-806C-65463363E26E}"/>
              </a:ext>
            </a:extLst>
          </p:cNvPr>
          <p:cNvSpPr txBox="1"/>
          <p:nvPr/>
        </p:nvSpPr>
        <p:spPr>
          <a:xfrm>
            <a:off x="428263" y="2935505"/>
            <a:ext cx="1459054"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Ejemplo:</a:t>
            </a:r>
          </a:p>
        </p:txBody>
      </p:sp>
      <p:graphicFrame>
        <p:nvGraphicFramePr>
          <p:cNvPr id="9" name="Tabla 8">
            <a:extLst>
              <a:ext uri="{FF2B5EF4-FFF2-40B4-BE49-F238E27FC236}">
                <a16:creationId xmlns:a16="http://schemas.microsoft.com/office/drawing/2014/main" id="{7993FB9C-052C-3A43-AF78-03D49316B27C}"/>
              </a:ext>
            </a:extLst>
          </p:cNvPr>
          <p:cNvGraphicFramePr>
            <a:graphicFrameLocks noGrp="1"/>
          </p:cNvGraphicFramePr>
          <p:nvPr/>
        </p:nvGraphicFramePr>
        <p:xfrm>
          <a:off x="374374" y="4308367"/>
          <a:ext cx="5721626" cy="180819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891520">
                <a:tc>
                  <a:txBody>
                    <a:bodyPr/>
                    <a:lstStyle/>
                    <a:p>
                      <a:endParaRPr lang="x-none" sz="2200" b="0" i="0" dirty="0">
                        <a:latin typeface="Century Gothic" panose="020B0502020202020204" pitchFamily="34" charset="0"/>
                      </a:endParaRPr>
                    </a:p>
                  </a:txBody>
                  <a:tcPr>
                    <a:lnL w="12700" cap="flat" cmpd="sng" algn="ctr">
                      <a:solidFill>
                        <a:srgbClr val="E66700"/>
                      </a:solidFill>
                      <a:prstDash val="solid"/>
                      <a:round/>
                      <a:headEnd type="none" w="med" len="med"/>
                      <a:tailEnd type="none" w="med" len="med"/>
                    </a:lnL>
                  </a:tcPr>
                </a:tc>
                <a:tc>
                  <a:txBody>
                    <a:bodyPr/>
                    <a:lstStyle/>
                    <a:p>
                      <a:pPr algn="ctr"/>
                      <a:r>
                        <a:rPr lang="x-none" sz="2200" b="0" i="0" dirty="0">
                          <a:solidFill>
                            <a:srgbClr val="203864"/>
                          </a:solidFill>
                          <a:latin typeface="Century Gothic" panose="020B0502020202020204" pitchFamily="34" charset="0"/>
                        </a:rPr>
                        <a:t>Lee las frases en español</a:t>
                      </a:r>
                    </a:p>
                  </a:txBody>
                  <a:tcPr anchor="ctr"/>
                </a:tc>
                <a:extLst>
                  <a:ext uri="{0D108BD9-81ED-4DB2-BD59-A6C34878D82A}">
                    <a16:rowId xmlns:a16="http://schemas.microsoft.com/office/drawing/2014/main" val="3018137446"/>
                  </a:ext>
                </a:extLst>
              </a:tr>
              <a:tr h="916676">
                <a:tc>
                  <a:txBody>
                    <a:bodyPr/>
                    <a:lstStyle/>
                    <a:p>
                      <a:r>
                        <a:rPr lang="x-none" sz="2200" b="0" i="0" dirty="0">
                          <a:solidFill>
                            <a:srgbClr val="203864"/>
                          </a:solidFill>
                          <a:latin typeface="Century Gothic" panose="020B0502020202020204" pitchFamily="34" charset="0"/>
                        </a:rPr>
                        <a:t>1</a:t>
                      </a:r>
                    </a:p>
                  </a:txBody>
                  <a:tcPr anchor="ctr" anchorCtr="1"/>
                </a:tc>
                <a:tc>
                  <a:txBody>
                    <a:bodyPr/>
                    <a:lstStyle/>
                    <a:p>
                      <a:r>
                        <a:rPr lang="es-ES" sz="2200" b="0" i="0" dirty="0">
                          <a:solidFill>
                            <a:srgbClr val="203864"/>
                          </a:solidFill>
                          <a:latin typeface="Century Gothic" panose="020B0502020202020204" pitchFamily="34" charset="0"/>
                        </a:rPr>
                        <a:t>He </a:t>
                      </a:r>
                      <a:r>
                        <a:rPr lang="es-ES" sz="2200" b="0" i="0" dirty="0" err="1">
                          <a:solidFill>
                            <a:srgbClr val="203864"/>
                          </a:solidFill>
                          <a:latin typeface="Century Gothic" panose="020B0502020202020204" pitchFamily="34" charset="0"/>
                        </a:rPr>
                        <a:t>talked</a:t>
                      </a:r>
                      <a:r>
                        <a:rPr lang="es-ES" sz="2200" dirty="0">
                          <a:solidFill>
                            <a:srgbClr val="203864"/>
                          </a:solidFill>
                        </a:rPr>
                        <a:t> </a:t>
                      </a:r>
                      <a:r>
                        <a:rPr lang="es-ES" sz="2200" dirty="0" err="1">
                          <a:solidFill>
                            <a:srgbClr val="203864"/>
                          </a:solidFill>
                        </a:rPr>
                        <a:t>with</a:t>
                      </a:r>
                      <a:r>
                        <a:rPr lang="es-ES" sz="2200" dirty="0">
                          <a:solidFill>
                            <a:srgbClr val="203864"/>
                          </a:solidFill>
                        </a:rPr>
                        <a:t> Pizarro.</a:t>
                      </a:r>
                    </a:p>
                  </a:txBody>
                  <a:tcPr anchor="ctr"/>
                </a:tc>
                <a:extLst>
                  <a:ext uri="{0D108BD9-81ED-4DB2-BD59-A6C34878D82A}">
                    <a16:rowId xmlns:a16="http://schemas.microsoft.com/office/drawing/2014/main" val="2055318081"/>
                  </a:ext>
                </a:extLst>
              </a:tr>
            </a:tbl>
          </a:graphicData>
        </a:graphic>
      </p:graphicFrame>
      <p:sp>
        <p:nvSpPr>
          <p:cNvPr id="10" name="CuadroTexto 9">
            <a:extLst>
              <a:ext uri="{FF2B5EF4-FFF2-40B4-BE49-F238E27FC236}">
                <a16:creationId xmlns:a16="http://schemas.microsoft.com/office/drawing/2014/main" id="{44B29787-C12C-A944-8F8D-4E3812DEC56B}"/>
              </a:ext>
            </a:extLst>
          </p:cNvPr>
          <p:cNvSpPr txBox="1"/>
          <p:nvPr/>
        </p:nvSpPr>
        <p:spPr>
          <a:xfrm>
            <a:off x="374374" y="3727611"/>
            <a:ext cx="2048959"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9316270" y="3929296"/>
            <a:ext cx="1997663"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nvGraphicFramePr>
        <p:xfrm>
          <a:off x="6269056" y="519988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0" i="0" dirty="0">
                          <a:solidFill>
                            <a:srgbClr val="203864"/>
                          </a:solidFill>
                          <a:latin typeface="Century Gothic" panose="020B0502020202020204" pitchFamily="34" charset="0"/>
                        </a:rPr>
                        <a:t>1</a:t>
                      </a:r>
                    </a:p>
                  </a:txBody>
                  <a:tcPr anchor="ctr" anchorCtr="1"/>
                </a:tc>
                <a:tc>
                  <a:txBody>
                    <a:bodyPr/>
                    <a:lstStyle/>
                    <a:p>
                      <a:pPr marL="457200" indent="-457200">
                        <a:buAutoNum type="alphaLcParenR"/>
                      </a:pPr>
                      <a:r>
                        <a:rPr lang="es-ES" sz="2200" b="0" i="0" dirty="0">
                          <a:solidFill>
                            <a:srgbClr val="203864"/>
                          </a:solidFill>
                          <a:latin typeface="Century Gothic" panose="020B0502020202020204" pitchFamily="34" charset="0"/>
                        </a:rPr>
                        <a:t>El rey inca </a:t>
                      </a:r>
                    </a:p>
                    <a:p>
                      <a:pPr marL="457200" indent="-457200">
                        <a:buAutoNum type="alphaLcParenR"/>
                      </a:pPr>
                      <a:r>
                        <a:rPr lang="es-ES" sz="2200" b="0" i="0" dirty="0">
                          <a:solidFill>
                            <a:srgbClr val="203864"/>
                          </a:solidFill>
                          <a:latin typeface="Century Gothic" panose="020B0502020202020204" pitchFamily="34" charset="0"/>
                        </a:rPr>
                        <a:t>Los incas</a:t>
                      </a:r>
                    </a:p>
                  </a:txBody>
                  <a:tcPr anchor="ctr"/>
                </a:tc>
                <a:extLst>
                  <a:ext uri="{0D108BD9-81ED-4DB2-BD59-A6C34878D82A}">
                    <a16:rowId xmlns:a16="http://schemas.microsoft.com/office/drawing/2014/main" val="2055318081"/>
                  </a:ext>
                </a:extLst>
              </a:tr>
            </a:tbl>
          </a:graphicData>
        </a:graphic>
      </p:graphicFrame>
      <p:pic>
        <p:nvPicPr>
          <p:cNvPr id="15"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93917" y="4675971"/>
            <a:ext cx="1233251" cy="982254"/>
          </a:xfrm>
          <a:prstGeom prst="rect">
            <a:avLst/>
          </a:prstGeom>
        </p:spPr>
      </p:pic>
      <p:sp>
        <p:nvSpPr>
          <p:cNvPr id="16" name="Llamada ovalada 15">
            <a:extLst>
              <a:ext uri="{FF2B5EF4-FFF2-40B4-BE49-F238E27FC236}">
                <a16:creationId xmlns:a16="http://schemas.microsoft.com/office/drawing/2014/main" id="{9AF43905-7D59-5B4F-BD86-A78C9247A797}"/>
              </a:ext>
            </a:extLst>
          </p:cNvPr>
          <p:cNvSpPr/>
          <p:nvPr/>
        </p:nvSpPr>
        <p:spPr>
          <a:xfrm>
            <a:off x="5388917" y="3025198"/>
            <a:ext cx="3646026" cy="1808196"/>
          </a:xfrm>
          <a:prstGeom prst="wedgeEllipseCallout">
            <a:avLst>
              <a:gd name="adj1" fmla="val -46353"/>
              <a:gd name="adj2" fmla="val 86488"/>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115076"/>
                </a:solidFill>
                <a:latin typeface="Century Gothic" panose="020B0502020202020204" pitchFamily="34" charset="0"/>
              </a:rPr>
              <a:t>Habló con Pizarro.</a:t>
            </a:r>
          </a:p>
        </p:txBody>
      </p:sp>
      <p:sp>
        <p:nvSpPr>
          <p:cNvPr id="17" name="Llamada rectangular 16">
            <a:extLst>
              <a:ext uri="{FF2B5EF4-FFF2-40B4-BE49-F238E27FC236}">
                <a16:creationId xmlns:a16="http://schemas.microsoft.com/office/drawing/2014/main" id="{6C798906-8176-2D4E-8F93-AE07BB2919AC}"/>
              </a:ext>
            </a:extLst>
          </p:cNvPr>
          <p:cNvSpPr/>
          <p:nvPr/>
        </p:nvSpPr>
        <p:spPr>
          <a:xfrm>
            <a:off x="2479615" y="2903973"/>
            <a:ext cx="2640656" cy="1404394"/>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115076"/>
                </a:solidFill>
                <a:latin typeface="Century Gothic" panose="020B0502020202020204" pitchFamily="34" charset="0"/>
              </a:rPr>
              <a:t>¡Atención! ¿Es singular? </a:t>
            </a:r>
            <a:r>
              <a:rPr lang="x-none" sz="2000">
                <a:solidFill>
                  <a:srgbClr val="115076"/>
                </a:solidFill>
                <a:latin typeface="Century Gothic" panose="020B0502020202020204" pitchFamily="34" charset="0"/>
                <a:sym typeface="Wingdings" pitchFamily="2" charset="2"/>
              </a:rPr>
              <a:t> -</a:t>
            </a:r>
            <a:r>
              <a:rPr lang="es-GB" sz="2000" dirty="0">
                <a:solidFill>
                  <a:srgbClr val="115076"/>
                </a:solidFill>
                <a:latin typeface="Century Gothic" panose="020B0502020202020204" pitchFamily="34" charset="0"/>
                <a:sym typeface="Wingdings" pitchFamily="2" charset="2"/>
              </a:rPr>
              <a:t>ó</a:t>
            </a:r>
            <a:endParaRPr lang="x-none" sz="2000" dirty="0">
              <a:solidFill>
                <a:srgbClr val="115076"/>
              </a:solidFill>
              <a:latin typeface="Century Gothic" panose="020B0502020202020204" pitchFamily="34" charset="0"/>
              <a:sym typeface="Wingdings" pitchFamily="2" charset="2"/>
            </a:endParaRPr>
          </a:p>
          <a:p>
            <a:pPr algn="ctr"/>
            <a:r>
              <a:rPr lang="x-none" sz="2000" dirty="0">
                <a:solidFill>
                  <a:srgbClr val="115076"/>
                </a:solidFill>
                <a:latin typeface="Century Gothic" panose="020B0502020202020204" pitchFamily="34" charset="0"/>
                <a:sym typeface="Wingdings" pitchFamily="2" charset="2"/>
              </a:rPr>
              <a:t>¿Es plural? </a:t>
            </a:r>
            <a:r>
              <a:rPr lang="x-none" sz="2000">
                <a:solidFill>
                  <a:srgbClr val="115076"/>
                </a:solidFill>
                <a:latin typeface="Century Gothic" panose="020B0502020202020204" pitchFamily="34" charset="0"/>
                <a:sym typeface="Wingdings" pitchFamily="2" charset="2"/>
              </a:rPr>
              <a:t> -</a:t>
            </a:r>
            <a:r>
              <a:rPr lang="es-ES" sz="2000" dirty="0">
                <a:solidFill>
                  <a:srgbClr val="115076"/>
                </a:solidFill>
                <a:latin typeface="Century Gothic" panose="020B0502020202020204" pitchFamily="34" charset="0"/>
                <a:sym typeface="Wingdings" pitchFamily="2" charset="2"/>
              </a:rPr>
              <a:t>aron</a:t>
            </a:r>
            <a:endParaRPr lang="x-none" sz="2000" dirty="0">
              <a:solidFill>
                <a:srgbClr val="115076"/>
              </a:solidFill>
              <a:latin typeface="Century Gothic" panose="020B0502020202020204" pitchFamily="34" charset="0"/>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9316270" y="258166"/>
            <a:ext cx="261187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escuchar</a:t>
            </a:r>
          </a:p>
        </p:txBody>
      </p:sp>
      <p:sp>
        <p:nvSpPr>
          <p:cNvPr id="2" name="Title 1"/>
          <p:cNvSpPr>
            <a:spLocks noGrp="1"/>
          </p:cNvSpPr>
          <p:nvPr>
            <p:ph type="title" idx="4294967295"/>
          </p:nvPr>
        </p:nvSpPr>
        <p:spPr>
          <a:xfrm>
            <a:off x="428263" y="447676"/>
            <a:ext cx="7801337" cy="400918"/>
          </a:xfrm>
        </p:spPr>
        <p:txBody>
          <a:bodyPr>
            <a:noAutofit/>
          </a:bodyPr>
          <a:lstStyle/>
          <a:p>
            <a:pPr rtl="0" eaLnBrk="1" latinLnBrk="0" hangingPunct="1"/>
            <a:r>
              <a:rPr lang="x-none" sz="2400" b="1" kern="1200" dirty="0">
                <a:solidFill>
                  <a:srgbClr val="203864"/>
                </a:solidFill>
                <a:effectLst/>
                <a:latin typeface="Century Gothic" panose="020B0502020202020204" pitchFamily="34" charset="0"/>
                <a:ea typeface="+mn-ea"/>
                <a:cs typeface="+mn-cs"/>
              </a:rPr>
              <a:t>Hablamos </a:t>
            </a:r>
            <a:r>
              <a:rPr lang="x-none" sz="2400" b="1" kern="1200">
                <a:solidFill>
                  <a:srgbClr val="203864"/>
                </a:solidFill>
                <a:effectLst/>
                <a:latin typeface="Century Gothic" panose="020B0502020202020204" pitchFamily="34" charset="0"/>
                <a:ea typeface="+mn-ea"/>
                <a:cs typeface="+mn-cs"/>
              </a:rPr>
              <a:t>sobre </a:t>
            </a:r>
            <a:r>
              <a:rPr lang="es-ES" sz="2400" b="1" kern="1200" dirty="0">
                <a:solidFill>
                  <a:srgbClr val="203864"/>
                </a:solidFill>
                <a:effectLst/>
                <a:latin typeface="Century Gothic" panose="020B0502020202020204" pitchFamily="34" charset="0"/>
                <a:ea typeface="+mn-ea"/>
                <a:cs typeface="+mn-cs"/>
              </a:rPr>
              <a:t>la historia de Perú</a:t>
            </a:r>
            <a:r>
              <a:rPr lang="x-none" sz="2400" b="1" kern="1200">
                <a:solidFill>
                  <a:srgbClr val="203864"/>
                </a:solidFill>
                <a:effectLst/>
                <a:latin typeface="Century Gothic" panose="020B0502020202020204" pitchFamily="34" charset="0"/>
                <a:ea typeface="+mn-ea"/>
                <a:cs typeface="+mn-cs"/>
              </a:rPr>
              <a:t> </a:t>
            </a:r>
            <a:r>
              <a:rPr lang="x-none" sz="2400" b="1" kern="1200" dirty="0">
                <a:solidFill>
                  <a:srgbClr val="203864"/>
                </a:solidFill>
                <a:effectLst/>
                <a:latin typeface="Century Gothic" panose="020B0502020202020204" pitchFamily="34" charset="0"/>
                <a:ea typeface="+mn-ea"/>
                <a:cs typeface="+mn-cs"/>
              </a:rPr>
              <a:t>en parejas.</a:t>
            </a:r>
            <a:endParaRPr lang="en-GB" dirty="0"/>
          </a:p>
        </p:txBody>
      </p:sp>
      <p:pic>
        <p:nvPicPr>
          <p:cNvPr id="18" name="Picture 8" descr="green checkmark">
            <a:extLst>
              <a:ext uri="{FF2B5EF4-FFF2-40B4-BE49-F238E27FC236}">
                <a16:creationId xmlns:a16="http://schemas.microsoft.com/office/drawing/2014/main" id="{405EF585-DDD9-4446-B7E3-3AB87836C7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4943" y="5255788"/>
            <a:ext cx="406580" cy="423521"/>
          </a:xfrm>
          <a:prstGeom prst="rect">
            <a:avLst/>
          </a:prstGeom>
        </p:spPr>
      </p:pic>
      <p:pic>
        <p:nvPicPr>
          <p:cNvPr id="5122" name="Picture 2" descr="francisco pizarro clipart transparent - Clip Art Library">
            <a:extLst>
              <a:ext uri="{FF2B5EF4-FFF2-40B4-BE49-F238E27FC236}">
                <a16:creationId xmlns:a16="http://schemas.microsoft.com/office/drawing/2014/main" id="{CBE0988C-EBE8-8445-9111-1F4AA93019D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34943" y="2298746"/>
            <a:ext cx="2353733" cy="171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79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6"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137121" y="224209"/>
            <a:ext cx="2514601" cy="402304"/>
          </a:xfrm>
        </p:spPr>
        <p:txBody>
          <a:bodyPr>
            <a:normAutofit fontScale="90000"/>
          </a:bodyPr>
          <a:lstStyle/>
          <a:p>
            <a:r>
              <a:rPr lang="en-GB" sz="2400" b="1" dirty="0"/>
              <a:t>Persona A</a:t>
            </a:r>
            <a:endParaRPr lang="x-none" sz="2400" dirty="0"/>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137121" y="640079"/>
          <a:ext cx="5721626" cy="5474900"/>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4036513689"/>
                    </a:ext>
                  </a:extLst>
                </a:gridCol>
                <a:gridCol w="4944014">
                  <a:extLst>
                    <a:ext uri="{9D8B030D-6E8A-4147-A177-3AD203B41FA5}">
                      <a16:colId xmlns:a16="http://schemas.microsoft.com/office/drawing/2014/main" val="194095337"/>
                    </a:ext>
                  </a:extLst>
                </a:gridCol>
              </a:tblGrid>
              <a:tr h="891520">
                <a:tc>
                  <a:txBody>
                    <a:bodyPr/>
                    <a:lstStyle/>
                    <a:p>
                      <a:endParaRPr lang="x-none" sz="2200" b="0" i="0" dirty="0">
                        <a:latin typeface="Century Gothic" panose="020B0502020202020204" pitchFamily="34" charset="0"/>
                      </a:endParaRPr>
                    </a:p>
                  </a:txBody>
                  <a:tcPr>
                    <a:lnL w="12700" cap="flat" cmpd="sng" algn="ctr">
                      <a:solidFill>
                        <a:srgbClr val="E66700"/>
                      </a:solidFill>
                      <a:prstDash val="solid"/>
                      <a:round/>
                      <a:headEnd type="none" w="med" len="med"/>
                      <a:tailEnd type="none" w="med" len="med"/>
                    </a:lnL>
                  </a:tcPr>
                </a:tc>
                <a:tc>
                  <a:txBody>
                    <a:bodyPr/>
                    <a:lstStyle/>
                    <a:p>
                      <a:pPr algn="ctr"/>
                      <a:r>
                        <a:rPr lang="x-none" sz="2200" b="0" i="0" dirty="0">
                          <a:solidFill>
                            <a:srgbClr val="203864"/>
                          </a:solidFill>
                          <a:latin typeface="Century Gothic" panose="020B0502020202020204" pitchFamily="34" charset="0"/>
                        </a:rPr>
                        <a:t>Lee las frases en español</a:t>
                      </a:r>
                    </a:p>
                  </a:txBody>
                  <a:tcPr anchor="ctr"/>
                </a:tc>
                <a:extLst>
                  <a:ext uri="{0D108BD9-81ED-4DB2-BD59-A6C34878D82A}">
                    <a16:rowId xmlns:a16="http://schemas.microsoft.com/office/drawing/2014/main" val="2059097406"/>
                  </a:ext>
                </a:extLst>
              </a:tr>
              <a:tr h="916676">
                <a:tc>
                  <a:txBody>
                    <a:bodyPr/>
                    <a:lstStyle/>
                    <a:p>
                      <a:r>
                        <a:rPr lang="x-none" sz="2200" b="0" i="0" dirty="0">
                          <a:solidFill>
                            <a:srgbClr val="203864"/>
                          </a:solidFill>
                          <a:latin typeface="Century Gothic" panose="020B0502020202020204" pitchFamily="34" charset="0"/>
                        </a:rPr>
                        <a:t>1</a:t>
                      </a:r>
                    </a:p>
                  </a:txBody>
                  <a:tcPr anchor="ctr" anchorCtr="1"/>
                </a:tc>
                <a:tc>
                  <a:txBody>
                    <a:bodyPr/>
                    <a:lstStyle/>
                    <a:p>
                      <a:r>
                        <a:rPr lang="es-ES" sz="2200" b="0" i="0" dirty="0" err="1">
                          <a:solidFill>
                            <a:srgbClr val="203864"/>
                          </a:solidFill>
                          <a:latin typeface="Century Gothic" panose="020B0502020202020204" pitchFamily="34" charset="0"/>
                        </a:rPr>
                        <a:t>They</a:t>
                      </a:r>
                      <a:r>
                        <a:rPr lang="es-ES" sz="2200" b="0" i="0" dirty="0">
                          <a:solidFill>
                            <a:srgbClr val="203864"/>
                          </a:solidFill>
                          <a:latin typeface="Century Gothic" panose="020B0502020202020204" pitchFamily="34" charset="0"/>
                        </a:rPr>
                        <a:t> </a:t>
                      </a:r>
                      <a:r>
                        <a:rPr lang="es-ES" sz="2200" b="1" dirty="0" err="1">
                          <a:solidFill>
                            <a:srgbClr val="203864"/>
                          </a:solidFill>
                        </a:rPr>
                        <a:t>fought</a:t>
                      </a:r>
                      <a:r>
                        <a:rPr lang="es-ES" sz="2200" dirty="0">
                          <a:solidFill>
                            <a:srgbClr val="203864"/>
                          </a:solidFill>
                        </a:rPr>
                        <a:t> </a:t>
                      </a:r>
                      <a:r>
                        <a:rPr lang="es-ES" sz="2200" dirty="0" err="1">
                          <a:solidFill>
                            <a:srgbClr val="203864"/>
                          </a:solidFill>
                        </a:rPr>
                        <a:t>against</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Spanish</a:t>
                      </a:r>
                      <a:r>
                        <a:rPr lang="es-ES" sz="2200" dirty="0">
                          <a:solidFill>
                            <a:srgbClr val="203864"/>
                          </a:solidFill>
                        </a:rPr>
                        <a:t>.</a:t>
                      </a:r>
                    </a:p>
                  </a:txBody>
                  <a:tcPr anchor="ctr"/>
                </a:tc>
                <a:extLst>
                  <a:ext uri="{0D108BD9-81ED-4DB2-BD59-A6C34878D82A}">
                    <a16:rowId xmlns:a16="http://schemas.microsoft.com/office/drawing/2014/main" val="2183986981"/>
                  </a:ext>
                </a:extLst>
              </a:tr>
              <a:tr h="916676">
                <a:tc>
                  <a:txBody>
                    <a:bodyPr/>
                    <a:lstStyle/>
                    <a:p>
                      <a:r>
                        <a:rPr lang="x-none" sz="2200" b="0" i="0" dirty="0">
                          <a:solidFill>
                            <a:srgbClr val="203864"/>
                          </a:solidFill>
                          <a:latin typeface="Century Gothic" panose="020B0502020202020204" pitchFamily="34" charset="0"/>
                        </a:rPr>
                        <a:t>2</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i="0" dirty="0">
                          <a:solidFill>
                            <a:srgbClr val="203864"/>
                          </a:solidFill>
                          <a:latin typeface="Century Gothic" panose="020B0502020202020204" pitchFamily="34" charset="0"/>
                        </a:rPr>
                        <a:t>He </a:t>
                      </a:r>
                      <a:r>
                        <a:rPr lang="es-ES" sz="2200" b="1" dirty="0" err="1">
                          <a:solidFill>
                            <a:srgbClr val="203864"/>
                          </a:solidFill>
                        </a:rPr>
                        <a:t>found</a:t>
                      </a:r>
                      <a:r>
                        <a:rPr lang="es-ES" sz="2200" dirty="0">
                          <a:solidFill>
                            <a:srgbClr val="203864"/>
                          </a:solidFill>
                        </a:rPr>
                        <a:t> a </a:t>
                      </a:r>
                      <a:r>
                        <a:rPr lang="es-ES" sz="2200" dirty="0" err="1">
                          <a:solidFill>
                            <a:srgbClr val="203864"/>
                          </a:solidFill>
                        </a:rPr>
                        <a:t>path</a:t>
                      </a:r>
                      <a:r>
                        <a:rPr lang="es-ES" sz="2200" dirty="0">
                          <a:solidFill>
                            <a:srgbClr val="203864"/>
                          </a:solidFill>
                        </a:rPr>
                        <a:t> to a </a:t>
                      </a:r>
                      <a:r>
                        <a:rPr lang="es-ES" sz="2200" dirty="0" err="1">
                          <a:solidFill>
                            <a:srgbClr val="203864"/>
                          </a:solidFill>
                        </a:rPr>
                        <a:t>town</a:t>
                      </a:r>
                      <a:r>
                        <a:rPr lang="es-ES" sz="2200" dirty="0">
                          <a:solidFill>
                            <a:srgbClr val="203864"/>
                          </a:solidFill>
                        </a:rPr>
                        <a:t> in </a:t>
                      </a:r>
                      <a:r>
                        <a:rPr lang="es-ES" sz="2200" dirty="0" err="1">
                          <a:solidFill>
                            <a:srgbClr val="203864"/>
                          </a:solidFill>
                        </a:rPr>
                        <a:t>the</a:t>
                      </a:r>
                      <a:r>
                        <a:rPr lang="es-ES" sz="2200" dirty="0">
                          <a:solidFill>
                            <a:srgbClr val="203864"/>
                          </a:solidFill>
                        </a:rPr>
                        <a:t> </a:t>
                      </a:r>
                      <a:r>
                        <a:rPr lang="es-ES" sz="2200" dirty="0" err="1">
                          <a:solidFill>
                            <a:srgbClr val="203864"/>
                          </a:solidFill>
                        </a:rPr>
                        <a:t>mountain</a:t>
                      </a:r>
                      <a:r>
                        <a:rPr lang="es-ES" sz="2200" dirty="0">
                          <a:solidFill>
                            <a:srgbClr val="203864"/>
                          </a:solidFill>
                        </a:rPr>
                        <a:t>.</a:t>
                      </a:r>
                    </a:p>
                  </a:txBody>
                  <a:tcPr anchor="ctr"/>
                </a:tc>
                <a:extLst>
                  <a:ext uri="{0D108BD9-81ED-4DB2-BD59-A6C34878D82A}">
                    <a16:rowId xmlns:a16="http://schemas.microsoft.com/office/drawing/2014/main" val="1118756728"/>
                  </a:ext>
                </a:extLst>
              </a:tr>
              <a:tr h="916676">
                <a:tc>
                  <a:txBody>
                    <a:bodyPr/>
                    <a:lstStyle/>
                    <a:p>
                      <a:r>
                        <a:rPr lang="x-none" sz="2200" b="0" i="0" dirty="0">
                          <a:solidFill>
                            <a:srgbClr val="203864"/>
                          </a:solidFill>
                          <a:latin typeface="Century Gothic" panose="020B0502020202020204" pitchFamily="34" charset="0"/>
                        </a:rPr>
                        <a:t>3</a:t>
                      </a:r>
                    </a:p>
                  </a:txBody>
                  <a:tcPr anchor="ctr" anchorCtr="1"/>
                </a:tc>
                <a:tc>
                  <a:txBody>
                    <a:bodyPr/>
                    <a:lstStyle/>
                    <a:p>
                      <a:r>
                        <a:rPr lang="es-ES" sz="2200" b="0" i="0" dirty="0" err="1">
                          <a:solidFill>
                            <a:srgbClr val="203864"/>
                          </a:solidFill>
                          <a:latin typeface="Century Gothic" panose="020B0502020202020204" pitchFamily="34" charset="0"/>
                        </a:rPr>
                        <a:t>They</a:t>
                      </a:r>
                      <a:r>
                        <a:rPr lang="es-ES" sz="2200" b="0" i="0" dirty="0">
                          <a:solidFill>
                            <a:srgbClr val="203864"/>
                          </a:solidFill>
                          <a:latin typeface="Century Gothic" panose="020B0502020202020204" pitchFamily="34" charset="0"/>
                        </a:rPr>
                        <a:t> </a:t>
                      </a:r>
                      <a:r>
                        <a:rPr lang="es-ES" sz="2200" b="1" dirty="0" err="1">
                          <a:solidFill>
                            <a:srgbClr val="203864"/>
                          </a:solidFill>
                        </a:rPr>
                        <a:t>didn’t</a:t>
                      </a:r>
                      <a:r>
                        <a:rPr lang="es-ES" sz="2200" b="1" dirty="0">
                          <a:solidFill>
                            <a:srgbClr val="203864"/>
                          </a:solidFill>
                        </a:rPr>
                        <a:t> </a:t>
                      </a:r>
                      <a:r>
                        <a:rPr lang="es-ES" sz="2200" b="1" dirty="0" err="1">
                          <a:solidFill>
                            <a:srgbClr val="203864"/>
                          </a:solidFill>
                        </a:rPr>
                        <a:t>attack</a:t>
                      </a:r>
                      <a:r>
                        <a:rPr lang="es-ES" sz="2200" dirty="0">
                          <a:solidFill>
                            <a:srgbClr val="203864"/>
                          </a:solidFill>
                        </a:rPr>
                        <a:t> </a:t>
                      </a:r>
                      <a:r>
                        <a:rPr lang="es-ES" sz="2200" dirty="0" err="1">
                          <a:solidFill>
                            <a:srgbClr val="203864"/>
                          </a:solidFill>
                        </a:rPr>
                        <a:t>the</a:t>
                      </a:r>
                      <a:r>
                        <a:rPr lang="es-ES" sz="2200" dirty="0">
                          <a:solidFill>
                            <a:srgbClr val="203864"/>
                          </a:solidFill>
                        </a:rPr>
                        <a:t> incas </a:t>
                      </a:r>
                      <a:r>
                        <a:rPr lang="es-ES" sz="2200" dirty="0" err="1">
                          <a:solidFill>
                            <a:srgbClr val="203864"/>
                          </a:solidFill>
                        </a:rPr>
                        <a:t>when</a:t>
                      </a:r>
                      <a:r>
                        <a:rPr lang="es-ES" sz="2200" dirty="0">
                          <a:solidFill>
                            <a:srgbClr val="203864"/>
                          </a:solidFill>
                        </a:rPr>
                        <a:t> </a:t>
                      </a:r>
                      <a:r>
                        <a:rPr lang="es-ES" sz="2200" dirty="0" err="1">
                          <a:solidFill>
                            <a:srgbClr val="203864"/>
                          </a:solidFill>
                        </a:rPr>
                        <a:t>they</a:t>
                      </a:r>
                      <a:r>
                        <a:rPr lang="es-ES" sz="2200" dirty="0">
                          <a:solidFill>
                            <a:srgbClr val="203864"/>
                          </a:solidFill>
                        </a:rPr>
                        <a:t> </a:t>
                      </a:r>
                      <a:r>
                        <a:rPr lang="es-ES" sz="2200" b="1" dirty="0" err="1">
                          <a:solidFill>
                            <a:srgbClr val="203864"/>
                          </a:solidFill>
                        </a:rPr>
                        <a:t>arrived</a:t>
                      </a:r>
                      <a:r>
                        <a:rPr lang="es-ES" sz="2200" dirty="0">
                          <a:solidFill>
                            <a:srgbClr val="203864"/>
                          </a:solidFill>
                        </a:rPr>
                        <a:t>. </a:t>
                      </a:r>
                    </a:p>
                  </a:txBody>
                  <a:tcPr anchor="ctr"/>
                </a:tc>
                <a:extLst>
                  <a:ext uri="{0D108BD9-81ED-4DB2-BD59-A6C34878D82A}">
                    <a16:rowId xmlns:a16="http://schemas.microsoft.com/office/drawing/2014/main" val="4084794354"/>
                  </a:ext>
                </a:extLst>
              </a:tr>
              <a:tr h="916676">
                <a:tc>
                  <a:txBody>
                    <a:bodyPr/>
                    <a:lstStyle/>
                    <a:p>
                      <a:r>
                        <a:rPr lang="x-none" sz="2200" b="0" i="0" dirty="0">
                          <a:solidFill>
                            <a:srgbClr val="203864"/>
                          </a:solidFill>
                          <a:latin typeface="Century Gothic" panose="020B0502020202020204" pitchFamily="34" charset="0"/>
                        </a:rPr>
                        <a:t>4</a:t>
                      </a:r>
                    </a:p>
                  </a:txBody>
                  <a:tcPr anchor="ctr" anchorCtr="1"/>
                </a:tc>
                <a:tc>
                  <a:txBody>
                    <a:bodyPr/>
                    <a:lstStyle/>
                    <a:p>
                      <a:r>
                        <a:rPr lang="es-ES" sz="2200" b="0" i="0" dirty="0">
                          <a:solidFill>
                            <a:srgbClr val="203864"/>
                          </a:solidFill>
                          <a:latin typeface="Century Gothic" panose="020B0502020202020204" pitchFamily="34" charset="0"/>
                        </a:rPr>
                        <a:t>He </a:t>
                      </a:r>
                      <a:r>
                        <a:rPr lang="es-ES" sz="2200" b="1" dirty="0" err="1">
                          <a:solidFill>
                            <a:srgbClr val="203864"/>
                          </a:solidFill>
                        </a:rPr>
                        <a:t>paid</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cost</a:t>
                      </a:r>
                      <a:r>
                        <a:rPr lang="es-ES" sz="2200" dirty="0">
                          <a:solidFill>
                            <a:srgbClr val="203864"/>
                          </a:solidFill>
                        </a:rPr>
                        <a:t> of </a:t>
                      </a:r>
                      <a:r>
                        <a:rPr lang="es-ES" sz="2200" dirty="0" err="1">
                          <a:solidFill>
                            <a:srgbClr val="203864"/>
                          </a:solidFill>
                        </a:rPr>
                        <a:t>the</a:t>
                      </a:r>
                      <a:r>
                        <a:rPr lang="es-ES" sz="2200" dirty="0">
                          <a:solidFill>
                            <a:srgbClr val="203864"/>
                          </a:solidFill>
                        </a:rPr>
                        <a:t> </a:t>
                      </a:r>
                      <a:r>
                        <a:rPr lang="es-ES" sz="2200" dirty="0" err="1">
                          <a:solidFill>
                            <a:srgbClr val="203864"/>
                          </a:solidFill>
                        </a:rPr>
                        <a:t>journeys</a:t>
                      </a:r>
                      <a:r>
                        <a:rPr lang="es-ES" sz="2200" dirty="0">
                          <a:solidFill>
                            <a:srgbClr val="203864"/>
                          </a:solidFill>
                        </a:rPr>
                        <a:t> to </a:t>
                      </a:r>
                      <a:r>
                        <a:rPr lang="es-ES" sz="2200" dirty="0" err="1">
                          <a:solidFill>
                            <a:srgbClr val="203864"/>
                          </a:solidFill>
                        </a:rPr>
                        <a:t>America</a:t>
                      </a:r>
                      <a:r>
                        <a:rPr lang="es-ES" sz="2200" dirty="0">
                          <a:solidFill>
                            <a:srgbClr val="203864"/>
                          </a:solidFill>
                        </a:rPr>
                        <a:t>.</a:t>
                      </a:r>
                    </a:p>
                  </a:txBody>
                  <a:tcPr anchor="ctr"/>
                </a:tc>
                <a:extLst>
                  <a:ext uri="{0D108BD9-81ED-4DB2-BD59-A6C34878D82A}">
                    <a16:rowId xmlns:a16="http://schemas.microsoft.com/office/drawing/2014/main" val="4248873225"/>
                  </a:ext>
                </a:extLst>
              </a:tr>
              <a:tr h="916676">
                <a:tc>
                  <a:txBody>
                    <a:bodyPr/>
                    <a:lstStyle/>
                    <a:p>
                      <a:r>
                        <a:rPr lang="x-none" sz="2200" b="0" i="0" dirty="0">
                          <a:solidFill>
                            <a:srgbClr val="203864"/>
                          </a:solidFill>
                          <a:latin typeface="Century Gothic" panose="020B0502020202020204" pitchFamily="34" charset="0"/>
                        </a:rPr>
                        <a:t>5</a:t>
                      </a:r>
                    </a:p>
                  </a:txBody>
                  <a:tcPr anchor="ctr" anchorCtr="1"/>
                </a:tc>
                <a:tc>
                  <a:txBody>
                    <a:bodyPr/>
                    <a:lstStyle/>
                    <a:p>
                      <a:r>
                        <a:rPr lang="es-ES" sz="2200" b="0" i="0" dirty="0" err="1">
                          <a:solidFill>
                            <a:srgbClr val="203864"/>
                          </a:solidFill>
                          <a:latin typeface="Century Gothic" panose="020B0502020202020204" pitchFamily="34" charset="0"/>
                        </a:rPr>
                        <a:t>They</a:t>
                      </a:r>
                      <a:r>
                        <a:rPr lang="es-ES" sz="2200" b="0" i="0" dirty="0">
                          <a:solidFill>
                            <a:srgbClr val="203864"/>
                          </a:solidFill>
                          <a:latin typeface="Century Gothic" panose="020B0502020202020204" pitchFamily="34" charset="0"/>
                        </a:rPr>
                        <a:t> </a:t>
                      </a:r>
                      <a:r>
                        <a:rPr lang="es-ES" sz="2200" b="1" dirty="0">
                          <a:solidFill>
                            <a:srgbClr val="203864"/>
                          </a:solidFill>
                        </a:rPr>
                        <a:t>won</a:t>
                      </a:r>
                      <a:r>
                        <a:rPr lang="es-ES" sz="2200" dirty="0">
                          <a:solidFill>
                            <a:srgbClr val="203864"/>
                          </a:solidFill>
                        </a:rPr>
                        <a:t> a </a:t>
                      </a:r>
                      <a:r>
                        <a:rPr lang="es-ES" sz="2200" dirty="0" err="1">
                          <a:solidFill>
                            <a:srgbClr val="203864"/>
                          </a:solidFill>
                        </a:rPr>
                        <a:t>war</a:t>
                      </a:r>
                      <a:r>
                        <a:rPr lang="es-ES" sz="2200" dirty="0">
                          <a:solidFill>
                            <a:srgbClr val="203864"/>
                          </a:solidFill>
                        </a:rPr>
                        <a:t> </a:t>
                      </a:r>
                      <a:r>
                        <a:rPr lang="es-ES" sz="2200" dirty="0" err="1">
                          <a:solidFill>
                            <a:srgbClr val="203864"/>
                          </a:solidFill>
                        </a:rPr>
                        <a:t>after</a:t>
                      </a:r>
                      <a:r>
                        <a:rPr lang="es-ES" sz="2200" dirty="0">
                          <a:solidFill>
                            <a:srgbClr val="203864"/>
                          </a:solidFill>
                        </a:rPr>
                        <a:t> </a:t>
                      </a:r>
                      <a:r>
                        <a:rPr lang="es-ES" sz="2200" dirty="0" err="1">
                          <a:solidFill>
                            <a:srgbClr val="203864"/>
                          </a:solidFill>
                        </a:rPr>
                        <a:t>many</a:t>
                      </a:r>
                      <a:r>
                        <a:rPr lang="es-ES" sz="2200" dirty="0">
                          <a:solidFill>
                            <a:srgbClr val="203864"/>
                          </a:solidFill>
                        </a:rPr>
                        <a:t> </a:t>
                      </a:r>
                      <a:r>
                        <a:rPr lang="es-ES" sz="2200" dirty="0" err="1">
                          <a:solidFill>
                            <a:srgbClr val="203864"/>
                          </a:solidFill>
                        </a:rPr>
                        <a:t>years</a:t>
                      </a:r>
                      <a:r>
                        <a:rPr lang="es-ES" sz="2200" dirty="0">
                          <a:solidFill>
                            <a:srgbClr val="203864"/>
                          </a:solidFill>
                        </a:rPr>
                        <a:t>.</a:t>
                      </a:r>
                    </a:p>
                  </a:txBody>
                  <a:tcPr anchor="ctr"/>
                </a:tc>
                <a:extLst>
                  <a:ext uri="{0D108BD9-81ED-4DB2-BD59-A6C34878D82A}">
                    <a16:rowId xmlns:a16="http://schemas.microsoft.com/office/drawing/2014/main" val="1507122629"/>
                  </a:ext>
                </a:extLst>
              </a:tr>
            </a:tbl>
          </a:graphicData>
        </a:graphic>
      </p:graphicFrame>
      <p:cxnSp>
        <p:nvCxnSpPr>
          <p:cNvPr id="3" name="Straight Connector 2"/>
          <p:cNvCxnSpPr/>
          <p:nvPr/>
        </p:nvCxnSpPr>
        <p:spPr>
          <a:xfrm>
            <a:off x="6067171" y="142840"/>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Tabla 17">
            <a:extLst>
              <a:ext uri="{FF2B5EF4-FFF2-40B4-BE49-F238E27FC236}">
                <a16:creationId xmlns:a16="http://schemas.microsoft.com/office/drawing/2014/main" id="{7880D3F5-4C26-C643-917C-CC4F96633328}"/>
              </a:ext>
            </a:extLst>
          </p:cNvPr>
          <p:cNvGraphicFramePr>
            <a:graphicFrameLocks noGrp="1"/>
          </p:cNvGraphicFramePr>
          <p:nvPr/>
        </p:nvGraphicFramePr>
        <p:xfrm>
          <a:off x="6290313" y="640080"/>
          <a:ext cx="5783942" cy="5474897"/>
        </p:xfrm>
        <a:graphic>
          <a:graphicData uri="http://schemas.openxmlformats.org/drawingml/2006/table">
            <a:tbl>
              <a:tblPr firstRow="1" bandRow="1">
                <a:tableStyleId>{5DA37D80-6434-44D0-A028-1B22A696006F}</a:tableStyleId>
              </a:tblPr>
              <a:tblGrid>
                <a:gridCol w="786081">
                  <a:extLst>
                    <a:ext uri="{9D8B030D-6E8A-4147-A177-3AD203B41FA5}">
                      <a16:colId xmlns:a16="http://schemas.microsoft.com/office/drawing/2014/main" val="4036513689"/>
                    </a:ext>
                  </a:extLst>
                </a:gridCol>
                <a:gridCol w="4997861">
                  <a:extLst>
                    <a:ext uri="{9D8B030D-6E8A-4147-A177-3AD203B41FA5}">
                      <a16:colId xmlns:a16="http://schemas.microsoft.com/office/drawing/2014/main" val="194095337"/>
                    </a:ext>
                  </a:extLst>
                </a:gridCol>
              </a:tblGrid>
              <a:tr h="814827">
                <a:tc>
                  <a:txBody>
                    <a:bodyPr/>
                    <a:lstStyle/>
                    <a:p>
                      <a:endParaRPr lang="x-none" sz="2200" b="0" i="0" dirty="0">
                        <a:latin typeface="Century Gothic" panose="020B0502020202020204" pitchFamily="34" charset="0"/>
                      </a:endParaRPr>
                    </a:p>
                  </a:txBody>
                  <a:tcPr>
                    <a:lnL w="12700" cap="flat" cmpd="sng" algn="ctr">
                      <a:solidFill>
                        <a:srgbClr val="E66700"/>
                      </a:solidFill>
                      <a:prstDash val="solid"/>
                      <a:round/>
                      <a:headEnd type="none" w="med" len="med"/>
                      <a:tailEnd type="none" w="med" len="med"/>
                    </a:lnL>
                  </a:tcPr>
                </a:tc>
                <a:tc>
                  <a:txBody>
                    <a:bodyPr/>
                    <a:lstStyle/>
                    <a:p>
                      <a:pPr algn="ctr"/>
                      <a:r>
                        <a:rPr lang="x-none" sz="2200" b="0" i="0" dirty="0">
                          <a:solidFill>
                            <a:srgbClr val="203864"/>
                          </a:solidFill>
                          <a:latin typeface="Century Gothic" panose="020B0502020202020204" pitchFamily="34" charset="0"/>
                        </a:rPr>
                        <a:t>Lee las frases en español</a:t>
                      </a:r>
                    </a:p>
                  </a:txBody>
                  <a:tcPr anchor="ctr"/>
                </a:tc>
                <a:extLst>
                  <a:ext uri="{0D108BD9-81ED-4DB2-BD59-A6C34878D82A}">
                    <a16:rowId xmlns:a16="http://schemas.microsoft.com/office/drawing/2014/main" val="2059097406"/>
                  </a:ext>
                </a:extLst>
              </a:tr>
              <a:tr h="932014">
                <a:tc>
                  <a:txBody>
                    <a:bodyPr/>
                    <a:lstStyle/>
                    <a:p>
                      <a:r>
                        <a:rPr lang="x-none" sz="2200" b="0" i="0" dirty="0">
                          <a:solidFill>
                            <a:srgbClr val="203864"/>
                          </a:solidFill>
                          <a:latin typeface="Century Gothic" panose="020B0502020202020204" pitchFamily="34" charset="0"/>
                        </a:rPr>
                        <a:t>1</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i="0" strike="noStrike" dirty="0">
                          <a:solidFill>
                            <a:srgbClr val="203864"/>
                          </a:solidFill>
                          <a:latin typeface="Century Gothic" panose="020B0502020202020204" pitchFamily="34" charset="0"/>
                        </a:rPr>
                        <a:t>He </a:t>
                      </a:r>
                      <a:r>
                        <a:rPr lang="es-ES" sz="2200" b="0" i="0" dirty="0" err="1">
                          <a:solidFill>
                            <a:srgbClr val="203864"/>
                          </a:solidFill>
                          <a:latin typeface="Century Gothic" panose="020B0502020202020204" pitchFamily="34" charset="0"/>
                        </a:rPr>
                        <a:t>studied</a:t>
                      </a:r>
                      <a:r>
                        <a:rPr lang="es-ES" sz="2200" dirty="0">
                          <a:solidFill>
                            <a:srgbClr val="203864"/>
                          </a:solidFill>
                        </a:rPr>
                        <a:t> </a:t>
                      </a:r>
                      <a:r>
                        <a:rPr lang="es-ES" sz="2200" dirty="0" err="1">
                          <a:solidFill>
                            <a:srgbClr val="203864"/>
                          </a:solidFill>
                        </a:rPr>
                        <a:t>the</a:t>
                      </a:r>
                      <a:r>
                        <a:rPr lang="es-ES" sz="2200" dirty="0">
                          <a:solidFill>
                            <a:srgbClr val="203864"/>
                          </a:solidFill>
                        </a:rPr>
                        <a:t> incas to </a:t>
                      </a:r>
                      <a:r>
                        <a:rPr lang="es-ES" sz="2200" dirty="0" err="1">
                          <a:solidFill>
                            <a:srgbClr val="203864"/>
                          </a:solidFill>
                        </a:rPr>
                        <a:t>learn</a:t>
                      </a:r>
                      <a:r>
                        <a:rPr lang="es-ES" sz="2200" dirty="0">
                          <a:solidFill>
                            <a:srgbClr val="203864"/>
                          </a:solidFill>
                        </a:rPr>
                        <a:t> </a:t>
                      </a:r>
                      <a:r>
                        <a:rPr lang="es-ES" sz="2200" dirty="0" err="1">
                          <a:solidFill>
                            <a:srgbClr val="203864"/>
                          </a:solidFill>
                        </a:rPr>
                        <a:t>about</a:t>
                      </a:r>
                      <a:r>
                        <a:rPr lang="es-ES" sz="2200" dirty="0">
                          <a:solidFill>
                            <a:srgbClr val="203864"/>
                          </a:solidFill>
                        </a:rPr>
                        <a:t> </a:t>
                      </a:r>
                      <a:r>
                        <a:rPr lang="es-ES" sz="2200" dirty="0" err="1">
                          <a:solidFill>
                            <a:srgbClr val="203864"/>
                          </a:solidFill>
                        </a:rPr>
                        <a:t>the</a:t>
                      </a:r>
                      <a:r>
                        <a:rPr lang="es-ES" sz="2200" dirty="0">
                          <a:solidFill>
                            <a:srgbClr val="203864"/>
                          </a:solidFill>
                        </a:rPr>
                        <a:t> culture.</a:t>
                      </a:r>
                    </a:p>
                  </a:txBody>
                  <a:tcPr anchor="ctr"/>
                </a:tc>
                <a:extLst>
                  <a:ext uri="{0D108BD9-81ED-4DB2-BD59-A6C34878D82A}">
                    <a16:rowId xmlns:a16="http://schemas.microsoft.com/office/drawing/2014/main" val="2183986981"/>
                  </a:ext>
                </a:extLst>
              </a:tr>
              <a:tr h="932014">
                <a:tc>
                  <a:txBody>
                    <a:bodyPr/>
                    <a:lstStyle/>
                    <a:p>
                      <a:r>
                        <a:rPr lang="x-none" sz="2200" b="0" i="0" dirty="0">
                          <a:solidFill>
                            <a:srgbClr val="203864"/>
                          </a:solidFill>
                          <a:latin typeface="Century Gothic" panose="020B0502020202020204" pitchFamily="34" charset="0"/>
                        </a:rPr>
                        <a:t>2</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i="0" dirty="0">
                          <a:solidFill>
                            <a:srgbClr val="203864"/>
                          </a:solidFill>
                          <a:latin typeface="Century Gothic" panose="020B0502020202020204" pitchFamily="34" charset="0"/>
                        </a:rPr>
                        <a:t>He </a:t>
                      </a:r>
                      <a:r>
                        <a:rPr lang="es-ES" sz="2200" b="1" dirty="0" err="1">
                          <a:solidFill>
                            <a:srgbClr val="203864"/>
                          </a:solidFill>
                        </a:rPr>
                        <a:t>travelled</a:t>
                      </a:r>
                      <a:r>
                        <a:rPr lang="es-ES" sz="2200" dirty="0">
                          <a:solidFill>
                            <a:srgbClr val="203864"/>
                          </a:solidFill>
                        </a:rPr>
                        <a:t> </a:t>
                      </a:r>
                      <a:r>
                        <a:rPr lang="es-ES" sz="2200" dirty="0" err="1">
                          <a:solidFill>
                            <a:srgbClr val="203864"/>
                          </a:solidFill>
                        </a:rPr>
                        <a:t>by</a:t>
                      </a:r>
                      <a:r>
                        <a:rPr lang="es-ES" sz="2200" dirty="0">
                          <a:solidFill>
                            <a:srgbClr val="203864"/>
                          </a:solidFill>
                        </a:rPr>
                        <a:t> </a:t>
                      </a:r>
                      <a:r>
                        <a:rPr lang="es-ES" sz="2200" dirty="0" err="1">
                          <a:solidFill>
                            <a:srgbClr val="203864"/>
                          </a:solidFill>
                        </a:rPr>
                        <a:t>boat</a:t>
                      </a:r>
                      <a:r>
                        <a:rPr lang="es-ES" sz="2200" dirty="0">
                          <a:solidFill>
                            <a:srgbClr val="203864"/>
                          </a:solidFill>
                        </a:rPr>
                        <a:t> to look </a:t>
                      </a:r>
                      <a:r>
                        <a:rPr lang="es-ES" sz="2200" dirty="0" err="1">
                          <a:solidFill>
                            <a:srgbClr val="203864"/>
                          </a:solidFill>
                        </a:rPr>
                        <a:t>for</a:t>
                      </a:r>
                      <a:r>
                        <a:rPr lang="es-ES" sz="2200" dirty="0">
                          <a:solidFill>
                            <a:srgbClr val="203864"/>
                          </a:solidFill>
                        </a:rPr>
                        <a:t> </a:t>
                      </a:r>
                      <a:r>
                        <a:rPr lang="es-ES" sz="2200" dirty="0" err="1">
                          <a:solidFill>
                            <a:srgbClr val="203864"/>
                          </a:solidFill>
                        </a:rPr>
                        <a:t>gold</a:t>
                      </a:r>
                      <a:r>
                        <a:rPr lang="es-ES" sz="2200" dirty="0">
                          <a:solidFill>
                            <a:srgbClr val="203864"/>
                          </a:solidFill>
                        </a:rPr>
                        <a:t>.</a:t>
                      </a:r>
                    </a:p>
                  </a:txBody>
                  <a:tcPr anchor="ctr"/>
                </a:tc>
                <a:extLst>
                  <a:ext uri="{0D108BD9-81ED-4DB2-BD59-A6C34878D82A}">
                    <a16:rowId xmlns:a16="http://schemas.microsoft.com/office/drawing/2014/main" val="1118756728"/>
                  </a:ext>
                </a:extLst>
              </a:tr>
              <a:tr h="932014">
                <a:tc>
                  <a:txBody>
                    <a:bodyPr/>
                    <a:lstStyle/>
                    <a:p>
                      <a:r>
                        <a:rPr lang="x-none" sz="2200" b="0" i="0" dirty="0">
                          <a:solidFill>
                            <a:srgbClr val="203864"/>
                          </a:solidFill>
                          <a:latin typeface="Century Gothic" panose="020B0502020202020204" pitchFamily="34" charset="0"/>
                        </a:rPr>
                        <a:t>3</a:t>
                      </a:r>
                    </a:p>
                  </a:txBody>
                  <a:tcPr anchor="ctr" anchorCtr="1"/>
                </a:tc>
                <a:tc>
                  <a:txBody>
                    <a:bodyPr/>
                    <a:lstStyle/>
                    <a:p>
                      <a:r>
                        <a:rPr lang="es-ES" sz="2200" b="0" i="0" dirty="0" err="1">
                          <a:solidFill>
                            <a:srgbClr val="203864"/>
                          </a:solidFill>
                          <a:latin typeface="Century Gothic" panose="020B0502020202020204" pitchFamily="34" charset="0"/>
                        </a:rPr>
                        <a:t>They</a:t>
                      </a:r>
                      <a:r>
                        <a:rPr lang="es-ES" sz="2200" b="0" i="0" dirty="0">
                          <a:solidFill>
                            <a:srgbClr val="203864"/>
                          </a:solidFill>
                          <a:latin typeface="Century Gothic" panose="020B0502020202020204" pitchFamily="34" charset="0"/>
                        </a:rPr>
                        <a:t> </a:t>
                      </a:r>
                      <a:r>
                        <a:rPr lang="es-ES" sz="2200" b="1" strike="noStrike" dirty="0" err="1">
                          <a:solidFill>
                            <a:srgbClr val="203864"/>
                          </a:solidFill>
                        </a:rPr>
                        <a:t>walked</a:t>
                      </a:r>
                      <a:r>
                        <a:rPr lang="es-ES" sz="2200" dirty="0">
                          <a:solidFill>
                            <a:srgbClr val="203864"/>
                          </a:solidFill>
                        </a:rPr>
                        <a:t> to </a:t>
                      </a:r>
                      <a:r>
                        <a:rPr lang="es-ES" sz="2200" dirty="0" err="1">
                          <a:solidFill>
                            <a:srgbClr val="203864"/>
                          </a:solidFill>
                        </a:rPr>
                        <a:t>the</a:t>
                      </a:r>
                      <a:r>
                        <a:rPr lang="es-ES" sz="2200" dirty="0">
                          <a:solidFill>
                            <a:srgbClr val="203864"/>
                          </a:solidFill>
                        </a:rPr>
                        <a:t> </a:t>
                      </a:r>
                      <a:r>
                        <a:rPr lang="es-ES" sz="2200" dirty="0" err="1">
                          <a:solidFill>
                            <a:srgbClr val="203864"/>
                          </a:solidFill>
                        </a:rPr>
                        <a:t>coast</a:t>
                      </a:r>
                      <a:r>
                        <a:rPr lang="es-ES" sz="2200" dirty="0">
                          <a:solidFill>
                            <a:srgbClr val="203864"/>
                          </a:solidFill>
                        </a:rPr>
                        <a:t> to </a:t>
                      </a:r>
                      <a:r>
                        <a:rPr lang="es-ES" sz="2200" dirty="0" err="1">
                          <a:solidFill>
                            <a:srgbClr val="203864"/>
                          </a:solidFill>
                        </a:rPr>
                        <a:t>talk</a:t>
                      </a:r>
                      <a:r>
                        <a:rPr lang="es-ES" sz="2200" dirty="0">
                          <a:solidFill>
                            <a:srgbClr val="203864"/>
                          </a:solidFill>
                        </a:rPr>
                        <a:t> </a:t>
                      </a:r>
                      <a:r>
                        <a:rPr lang="es-ES" sz="2200" dirty="0" err="1">
                          <a:solidFill>
                            <a:srgbClr val="203864"/>
                          </a:solidFill>
                        </a:rPr>
                        <a:t>with</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Spanish</a:t>
                      </a:r>
                      <a:r>
                        <a:rPr lang="es-ES" sz="2200" dirty="0">
                          <a:solidFill>
                            <a:srgbClr val="203864"/>
                          </a:solidFill>
                        </a:rPr>
                        <a:t>.</a:t>
                      </a:r>
                    </a:p>
                  </a:txBody>
                  <a:tcPr anchor="ctr"/>
                </a:tc>
                <a:extLst>
                  <a:ext uri="{0D108BD9-81ED-4DB2-BD59-A6C34878D82A}">
                    <a16:rowId xmlns:a16="http://schemas.microsoft.com/office/drawing/2014/main" val="4084794354"/>
                  </a:ext>
                </a:extLst>
              </a:tr>
              <a:tr h="932014">
                <a:tc>
                  <a:txBody>
                    <a:bodyPr/>
                    <a:lstStyle/>
                    <a:p>
                      <a:r>
                        <a:rPr lang="x-none" sz="2200" b="0" i="0" dirty="0">
                          <a:solidFill>
                            <a:srgbClr val="203864"/>
                          </a:solidFill>
                          <a:latin typeface="Century Gothic" panose="020B0502020202020204" pitchFamily="34" charset="0"/>
                        </a:rPr>
                        <a:t>4</a:t>
                      </a:r>
                    </a:p>
                  </a:txBody>
                  <a:tcPr anchor="ctr" anchorCtr="1"/>
                </a:tc>
                <a:tc>
                  <a:txBody>
                    <a:bodyPr/>
                    <a:lstStyle/>
                    <a:p>
                      <a:r>
                        <a:rPr lang="es-ES" sz="2200" b="0" i="0" dirty="0" err="1">
                          <a:solidFill>
                            <a:srgbClr val="203864"/>
                          </a:solidFill>
                          <a:latin typeface="Century Gothic" panose="020B0502020202020204" pitchFamily="34" charset="0"/>
                        </a:rPr>
                        <a:t>They</a:t>
                      </a:r>
                      <a:r>
                        <a:rPr lang="es-ES" sz="2200" b="0" i="0" dirty="0">
                          <a:solidFill>
                            <a:srgbClr val="203864"/>
                          </a:solidFill>
                          <a:latin typeface="Century Gothic" panose="020B0502020202020204" pitchFamily="34" charset="0"/>
                        </a:rPr>
                        <a:t> </a:t>
                      </a:r>
                      <a:r>
                        <a:rPr lang="es-ES" sz="2200" b="1" dirty="0" err="1">
                          <a:solidFill>
                            <a:srgbClr val="203864"/>
                          </a:solidFill>
                        </a:rPr>
                        <a:t>cried</a:t>
                      </a:r>
                      <a:r>
                        <a:rPr lang="es-ES" sz="2200" dirty="0">
                          <a:solidFill>
                            <a:srgbClr val="203864"/>
                          </a:solidFill>
                        </a:rPr>
                        <a:t> and </a:t>
                      </a:r>
                      <a:r>
                        <a:rPr lang="es-ES" sz="2200" b="1" dirty="0" err="1">
                          <a:solidFill>
                            <a:srgbClr val="203864"/>
                          </a:solidFill>
                        </a:rPr>
                        <a:t>shouted</a:t>
                      </a:r>
                      <a:r>
                        <a:rPr lang="es-ES" sz="2200" dirty="0">
                          <a:solidFill>
                            <a:srgbClr val="203864"/>
                          </a:solidFill>
                        </a:rPr>
                        <a:t> </a:t>
                      </a:r>
                      <a:r>
                        <a:rPr lang="es-ES" sz="2200" dirty="0" err="1">
                          <a:solidFill>
                            <a:srgbClr val="203864"/>
                          </a:solidFill>
                        </a:rPr>
                        <a:t>because</a:t>
                      </a:r>
                      <a:r>
                        <a:rPr lang="es-ES" sz="2200" dirty="0">
                          <a:solidFill>
                            <a:srgbClr val="203864"/>
                          </a:solidFill>
                        </a:rPr>
                        <a:t> of </a:t>
                      </a:r>
                      <a:r>
                        <a:rPr lang="es-ES" sz="2200" dirty="0" err="1">
                          <a:solidFill>
                            <a:srgbClr val="203864"/>
                          </a:solidFill>
                        </a:rPr>
                        <a:t>the</a:t>
                      </a:r>
                      <a:r>
                        <a:rPr lang="es-ES" sz="2200" dirty="0">
                          <a:solidFill>
                            <a:srgbClr val="203864"/>
                          </a:solidFill>
                        </a:rPr>
                        <a:t> </a:t>
                      </a:r>
                      <a:r>
                        <a:rPr lang="es-ES" sz="2200" dirty="0" err="1">
                          <a:solidFill>
                            <a:srgbClr val="203864"/>
                          </a:solidFill>
                        </a:rPr>
                        <a:t>horses</a:t>
                      </a:r>
                      <a:r>
                        <a:rPr lang="es-ES" sz="2200" dirty="0">
                          <a:solidFill>
                            <a:srgbClr val="203864"/>
                          </a:solidFill>
                        </a:rPr>
                        <a:t>.</a:t>
                      </a:r>
                    </a:p>
                  </a:txBody>
                  <a:tcPr anchor="ctr"/>
                </a:tc>
                <a:extLst>
                  <a:ext uri="{0D108BD9-81ED-4DB2-BD59-A6C34878D82A}">
                    <a16:rowId xmlns:a16="http://schemas.microsoft.com/office/drawing/2014/main" val="4248873225"/>
                  </a:ext>
                </a:extLst>
              </a:tr>
              <a:tr h="932014">
                <a:tc>
                  <a:txBody>
                    <a:bodyPr/>
                    <a:lstStyle/>
                    <a:p>
                      <a:r>
                        <a:rPr lang="x-none" sz="2200" b="0" i="0" dirty="0">
                          <a:solidFill>
                            <a:srgbClr val="203864"/>
                          </a:solidFill>
                          <a:latin typeface="Century Gothic" panose="020B0502020202020204" pitchFamily="34" charset="0"/>
                        </a:rPr>
                        <a:t>5</a:t>
                      </a:r>
                    </a:p>
                  </a:txBody>
                  <a:tcPr anchor="ctr" anchorCtr="1"/>
                </a:tc>
                <a:tc>
                  <a:txBody>
                    <a:bodyPr/>
                    <a:lstStyle/>
                    <a:p>
                      <a:r>
                        <a:rPr lang="es-ES" sz="2200" b="0" i="0" dirty="0">
                          <a:solidFill>
                            <a:srgbClr val="203864"/>
                          </a:solidFill>
                          <a:latin typeface="Century Gothic" panose="020B0502020202020204" pitchFamily="34" charset="0"/>
                        </a:rPr>
                        <a:t>He </a:t>
                      </a:r>
                      <a:r>
                        <a:rPr lang="es-ES" sz="2200" b="1" dirty="0" err="1">
                          <a:solidFill>
                            <a:srgbClr val="203864"/>
                          </a:solidFill>
                        </a:rPr>
                        <a:t>sent</a:t>
                      </a:r>
                      <a:r>
                        <a:rPr lang="es-ES" sz="2200" dirty="0">
                          <a:solidFill>
                            <a:srgbClr val="203864"/>
                          </a:solidFill>
                        </a:rPr>
                        <a:t> a </a:t>
                      </a:r>
                      <a:r>
                        <a:rPr lang="es-ES" sz="2200" dirty="0" err="1">
                          <a:solidFill>
                            <a:srgbClr val="203864"/>
                          </a:solidFill>
                        </a:rPr>
                        <a:t>group</a:t>
                      </a:r>
                      <a:r>
                        <a:rPr lang="es-ES" sz="2200" dirty="0">
                          <a:solidFill>
                            <a:srgbClr val="203864"/>
                          </a:solidFill>
                        </a:rPr>
                        <a:t> of </a:t>
                      </a:r>
                      <a:r>
                        <a:rPr lang="es-ES" sz="2200" dirty="0" err="1">
                          <a:solidFill>
                            <a:srgbClr val="203864"/>
                          </a:solidFill>
                        </a:rPr>
                        <a:t>men</a:t>
                      </a:r>
                      <a:r>
                        <a:rPr lang="es-ES" sz="2200" dirty="0">
                          <a:solidFill>
                            <a:srgbClr val="203864"/>
                          </a:solidFill>
                        </a:rPr>
                        <a:t> to </a:t>
                      </a:r>
                      <a:r>
                        <a:rPr lang="es-ES" sz="2200" dirty="0" err="1">
                          <a:solidFill>
                            <a:srgbClr val="203864"/>
                          </a:solidFill>
                        </a:rPr>
                        <a:t>get</a:t>
                      </a:r>
                      <a:r>
                        <a:rPr lang="es-ES" sz="2200" dirty="0">
                          <a:solidFill>
                            <a:srgbClr val="203864"/>
                          </a:solidFill>
                        </a:rPr>
                        <a:t> to </a:t>
                      </a:r>
                      <a:r>
                        <a:rPr lang="es-ES" sz="2200" dirty="0" err="1">
                          <a:solidFill>
                            <a:srgbClr val="203864"/>
                          </a:solidFill>
                        </a:rPr>
                        <a:t>know</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king</a:t>
                      </a:r>
                      <a:r>
                        <a:rPr lang="es-ES" sz="2200" dirty="0">
                          <a:solidFill>
                            <a:srgbClr val="203864"/>
                          </a:solidFill>
                        </a:rPr>
                        <a:t>.</a:t>
                      </a:r>
                    </a:p>
                  </a:txBody>
                  <a:tcPr anchor="ctr"/>
                </a:tc>
                <a:extLst>
                  <a:ext uri="{0D108BD9-81ED-4DB2-BD59-A6C34878D82A}">
                    <a16:rowId xmlns:a16="http://schemas.microsoft.com/office/drawing/2014/main" val="1507122629"/>
                  </a:ext>
                </a:extLst>
              </a:tr>
            </a:tbl>
          </a:graphicData>
        </a:graphic>
      </p:graphicFrame>
      <p:sp>
        <p:nvSpPr>
          <p:cNvPr id="19" name="Título 4">
            <a:extLst>
              <a:ext uri="{FF2B5EF4-FFF2-40B4-BE49-F238E27FC236}">
                <a16:creationId xmlns:a16="http://schemas.microsoft.com/office/drawing/2014/main" id="{2ED494CD-0E75-A143-A910-20683FDA8A21}"/>
              </a:ext>
            </a:extLst>
          </p:cNvPr>
          <p:cNvSpPr txBox="1">
            <a:spLocks/>
          </p:cNvSpPr>
          <p:nvPr/>
        </p:nvSpPr>
        <p:spPr>
          <a:xfrm>
            <a:off x="6290313" y="22158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Persona B</a:t>
            </a:r>
            <a:endParaRPr lang="x-none" sz="2400" dirty="0"/>
          </a:p>
        </p:txBody>
      </p:sp>
    </p:spTree>
    <p:extLst>
      <p:ext uri="{BB962C8B-B14F-4D97-AF65-F5344CB8AC3E}">
        <p14:creationId xmlns:p14="http://schemas.microsoft.com/office/powerpoint/2010/main" val="3156493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2414200" y="921778"/>
            <a:ext cx="2514601" cy="402304"/>
          </a:xfrm>
        </p:spPr>
        <p:txBody>
          <a:bodyPr>
            <a:normAutofit fontScale="90000"/>
          </a:bodyPr>
          <a:lstStyle/>
          <a:p>
            <a:r>
              <a:rPr lang="en-GB" sz="2400" b="1" dirty="0"/>
              <a:t>Persona A</a:t>
            </a:r>
            <a:endParaRPr lang="x-none" sz="2400" dirty="0"/>
          </a:p>
        </p:txBody>
      </p:sp>
      <p:sp>
        <p:nvSpPr>
          <p:cNvPr id="20" name="Título 4">
            <a:extLst>
              <a:ext uri="{FF2B5EF4-FFF2-40B4-BE49-F238E27FC236}">
                <a16:creationId xmlns:a16="http://schemas.microsoft.com/office/drawing/2014/main" id="{3DBC23A1-F41B-8D49-ABF0-6843CE8E4B2E}"/>
              </a:ext>
            </a:extLst>
          </p:cNvPr>
          <p:cNvSpPr txBox="1">
            <a:spLocks/>
          </p:cNvSpPr>
          <p:nvPr/>
        </p:nvSpPr>
        <p:spPr>
          <a:xfrm>
            <a:off x="137121" y="22420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Respuestas</a:t>
            </a:r>
            <a:endParaRPr lang="x-none" sz="2400" dirty="0"/>
          </a:p>
        </p:txBody>
      </p:sp>
      <p:graphicFrame>
        <p:nvGraphicFramePr>
          <p:cNvPr id="21" name="Tabla 20">
            <a:extLst>
              <a:ext uri="{FF2B5EF4-FFF2-40B4-BE49-F238E27FC236}">
                <a16:creationId xmlns:a16="http://schemas.microsoft.com/office/drawing/2014/main" id="{02F35951-4198-D44E-847B-E81EA2A8B446}"/>
              </a:ext>
            </a:extLst>
          </p:cNvPr>
          <p:cNvGraphicFramePr>
            <a:graphicFrameLocks noGrp="1"/>
          </p:cNvGraphicFramePr>
          <p:nvPr/>
        </p:nvGraphicFramePr>
        <p:xfrm>
          <a:off x="268023" y="1403838"/>
          <a:ext cx="5721626" cy="4596925"/>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r>
                        <a:rPr lang="x-none" sz="2200" b="0" i="0" dirty="0">
                          <a:solidFill>
                            <a:srgbClr val="203864"/>
                          </a:solidFill>
                          <a:latin typeface="Century Gothic" panose="020B0502020202020204" pitchFamily="34" charset="0"/>
                        </a:rPr>
                        <a:t>1</a:t>
                      </a:r>
                    </a:p>
                  </a:txBody>
                  <a:tcPr anchor="ctr" anchorCtr="1"/>
                </a:tc>
                <a:tc>
                  <a:txBody>
                    <a:bodyPr/>
                    <a:lstStyle/>
                    <a:p>
                      <a:pPr marL="457200" indent="-457200">
                        <a:buAutoNum type="alphaLcParenR"/>
                      </a:pPr>
                      <a:r>
                        <a:rPr lang="es-ES" sz="2200" b="0" i="0" dirty="0">
                          <a:solidFill>
                            <a:srgbClr val="203864"/>
                          </a:solidFill>
                          <a:latin typeface="Century Gothic" panose="020B0502020202020204" pitchFamily="34" charset="0"/>
                        </a:rPr>
                        <a:t>Los españoles.</a:t>
                      </a:r>
                    </a:p>
                    <a:p>
                      <a:pPr marL="457200" indent="-457200">
                        <a:buAutoNum type="alphaLcParenR"/>
                      </a:pPr>
                      <a:r>
                        <a:rPr lang="es-ES" sz="2200" b="0" i="0" dirty="0">
                          <a:solidFill>
                            <a:srgbClr val="203864"/>
                          </a:solidFill>
                          <a:latin typeface="Century Gothic" panose="020B0502020202020204" pitchFamily="34" charset="0"/>
                        </a:rPr>
                        <a:t>El conquistador.</a:t>
                      </a:r>
                    </a:p>
                  </a:txBody>
                  <a:tcPr anchor="ctr"/>
                </a:tc>
                <a:extLst>
                  <a:ext uri="{0D108BD9-81ED-4DB2-BD59-A6C34878D82A}">
                    <a16:rowId xmlns:a16="http://schemas.microsoft.com/office/drawing/2014/main" val="2055318081"/>
                  </a:ext>
                </a:extLst>
              </a:tr>
              <a:tr h="919385">
                <a:tc>
                  <a:txBody>
                    <a:bodyPr/>
                    <a:lstStyle/>
                    <a:p>
                      <a:r>
                        <a:rPr lang="es-ES" sz="2200" b="0" i="0" dirty="0">
                          <a:solidFill>
                            <a:srgbClr val="203864"/>
                          </a:solidFill>
                          <a:latin typeface="Century Gothic" panose="020B0502020202020204" pitchFamily="34" charset="0"/>
                        </a:rPr>
                        <a:t>2</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r>
                        <a:rPr lang="es-ES" sz="2200" b="0" i="0" dirty="0">
                          <a:solidFill>
                            <a:srgbClr val="203864"/>
                          </a:solidFill>
                          <a:latin typeface="Century Gothic" panose="020B0502020202020204" pitchFamily="34" charset="0"/>
                        </a:rPr>
                        <a:t>Los españoles.</a:t>
                      </a:r>
                    </a:p>
                    <a:p>
                      <a:pPr marL="457200" indent="-457200">
                        <a:buAutoNum type="alphaLcParenR"/>
                      </a:pPr>
                      <a:r>
                        <a:rPr lang="es-ES" sz="2200" b="0" i="0" dirty="0">
                          <a:solidFill>
                            <a:srgbClr val="203864"/>
                          </a:solidFill>
                          <a:latin typeface="Century Gothic" panose="020B0502020202020204" pitchFamily="34" charset="0"/>
                        </a:rPr>
                        <a:t>El conquistador.</a:t>
                      </a:r>
                    </a:p>
                  </a:txBody>
                  <a:tcPr anchor="ctr"/>
                </a:tc>
                <a:extLst>
                  <a:ext uri="{0D108BD9-81ED-4DB2-BD59-A6C34878D82A}">
                    <a16:rowId xmlns:a16="http://schemas.microsoft.com/office/drawing/2014/main" val="3975786799"/>
                  </a:ext>
                </a:extLst>
              </a:tr>
              <a:tr h="919385">
                <a:tc>
                  <a:txBody>
                    <a:bodyPr/>
                    <a:lstStyle/>
                    <a:p>
                      <a:r>
                        <a:rPr lang="es-ES" sz="2200" b="0" i="0" dirty="0">
                          <a:solidFill>
                            <a:srgbClr val="203864"/>
                          </a:solidFill>
                          <a:latin typeface="Century Gothic" panose="020B0502020202020204" pitchFamily="34" charset="0"/>
                        </a:rPr>
                        <a:t>3</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r>
                        <a:rPr lang="es-ES" sz="2200" b="0" i="0" dirty="0">
                          <a:solidFill>
                            <a:srgbClr val="203864"/>
                          </a:solidFill>
                          <a:latin typeface="Century Gothic" panose="020B0502020202020204" pitchFamily="34" charset="0"/>
                        </a:rPr>
                        <a:t>El rey inca.</a:t>
                      </a:r>
                    </a:p>
                    <a:p>
                      <a:pPr marL="457200" indent="-457200">
                        <a:buAutoNum type="alphaLcParenR"/>
                      </a:pPr>
                      <a:r>
                        <a:rPr lang="es-ES" sz="2200" b="0" i="0" dirty="0">
                          <a:solidFill>
                            <a:srgbClr val="203864"/>
                          </a:solidFill>
                          <a:latin typeface="Century Gothic" panose="020B0502020202020204" pitchFamily="34" charset="0"/>
                        </a:rPr>
                        <a:t>Los indígenas.</a:t>
                      </a:r>
                    </a:p>
                  </a:txBody>
                  <a:tcPr anchor="ctr"/>
                </a:tc>
                <a:extLst>
                  <a:ext uri="{0D108BD9-81ED-4DB2-BD59-A6C34878D82A}">
                    <a16:rowId xmlns:a16="http://schemas.microsoft.com/office/drawing/2014/main" val="2991403660"/>
                  </a:ext>
                </a:extLst>
              </a:tr>
              <a:tr h="919385">
                <a:tc>
                  <a:txBody>
                    <a:bodyPr/>
                    <a:lstStyle/>
                    <a:p>
                      <a:r>
                        <a:rPr lang="es-ES" sz="2200" b="0" i="0" dirty="0">
                          <a:solidFill>
                            <a:srgbClr val="203864"/>
                          </a:solidFill>
                          <a:latin typeface="Century Gothic" panose="020B0502020202020204" pitchFamily="34" charset="0"/>
                        </a:rPr>
                        <a:t>4</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r>
                        <a:rPr lang="es-ES" sz="2200" b="0" i="0" dirty="0">
                          <a:solidFill>
                            <a:srgbClr val="203864"/>
                          </a:solidFill>
                          <a:latin typeface="Century Gothic" panose="020B0502020202020204" pitchFamily="34" charset="0"/>
                        </a:rPr>
                        <a:t>Los indígenas</a:t>
                      </a:r>
                    </a:p>
                    <a:p>
                      <a:pPr marL="457200" indent="-457200">
                        <a:buAutoNum type="alphaLcParenR"/>
                      </a:pPr>
                      <a:r>
                        <a:rPr lang="es-ES" sz="2200" b="0" i="0" dirty="0">
                          <a:solidFill>
                            <a:srgbClr val="203864"/>
                          </a:solidFill>
                          <a:latin typeface="Century Gothic" panose="020B0502020202020204" pitchFamily="34" charset="0"/>
                        </a:rPr>
                        <a:t>El rey inca.</a:t>
                      </a:r>
                    </a:p>
                  </a:txBody>
                  <a:tcPr anchor="ctr"/>
                </a:tc>
                <a:extLst>
                  <a:ext uri="{0D108BD9-81ED-4DB2-BD59-A6C34878D82A}">
                    <a16:rowId xmlns:a16="http://schemas.microsoft.com/office/drawing/2014/main" val="1179314339"/>
                  </a:ext>
                </a:extLst>
              </a:tr>
              <a:tr h="919385">
                <a:tc>
                  <a:txBody>
                    <a:bodyPr/>
                    <a:lstStyle/>
                    <a:p>
                      <a:r>
                        <a:rPr lang="es-ES" sz="2200" b="0" i="0" dirty="0">
                          <a:solidFill>
                            <a:srgbClr val="203864"/>
                          </a:solidFill>
                          <a:latin typeface="Century Gothic" panose="020B0502020202020204" pitchFamily="34" charset="0"/>
                        </a:rPr>
                        <a:t>5</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r>
                        <a:rPr lang="es-ES" sz="2200" b="0" i="0" dirty="0">
                          <a:solidFill>
                            <a:srgbClr val="203864"/>
                          </a:solidFill>
                          <a:latin typeface="Century Gothic" panose="020B0502020202020204" pitchFamily="34" charset="0"/>
                        </a:rPr>
                        <a:t>El conquistador.</a:t>
                      </a:r>
                    </a:p>
                    <a:p>
                      <a:pPr marL="457200" indent="-457200">
                        <a:buAutoNum type="alphaLcParenR"/>
                      </a:pPr>
                      <a:r>
                        <a:rPr lang="es-ES" sz="2200" b="0" i="0" dirty="0">
                          <a:solidFill>
                            <a:srgbClr val="203864"/>
                          </a:solidFill>
                          <a:latin typeface="Century Gothic" panose="020B0502020202020204" pitchFamily="34" charset="0"/>
                        </a:rPr>
                        <a:t>Los españoles.</a:t>
                      </a:r>
                    </a:p>
                  </a:txBody>
                  <a:tcPr anchor="ctr"/>
                </a:tc>
                <a:extLst>
                  <a:ext uri="{0D108BD9-81ED-4DB2-BD59-A6C34878D82A}">
                    <a16:rowId xmlns:a16="http://schemas.microsoft.com/office/drawing/2014/main" val="310109558"/>
                  </a:ext>
                </a:extLst>
              </a:tr>
            </a:tbl>
          </a:graphicData>
        </a:graphic>
      </p:graphicFrame>
      <p:sp>
        <p:nvSpPr>
          <p:cNvPr id="23" name="Título 4">
            <a:extLst>
              <a:ext uri="{FF2B5EF4-FFF2-40B4-BE49-F238E27FC236}">
                <a16:creationId xmlns:a16="http://schemas.microsoft.com/office/drawing/2014/main" id="{48B5078E-627B-0248-B6CE-E1E72351B3C1}"/>
              </a:ext>
            </a:extLst>
          </p:cNvPr>
          <p:cNvSpPr txBox="1">
            <a:spLocks/>
          </p:cNvSpPr>
          <p:nvPr/>
        </p:nvSpPr>
        <p:spPr>
          <a:xfrm>
            <a:off x="8348530" y="921778"/>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Persona B</a:t>
            </a:r>
            <a:endParaRPr lang="x-none" sz="2400" dirty="0"/>
          </a:p>
        </p:txBody>
      </p:sp>
      <p:graphicFrame>
        <p:nvGraphicFramePr>
          <p:cNvPr id="24" name="Tabla 23">
            <a:extLst>
              <a:ext uri="{FF2B5EF4-FFF2-40B4-BE49-F238E27FC236}">
                <a16:creationId xmlns:a16="http://schemas.microsoft.com/office/drawing/2014/main" id="{71F3B8A9-4BC9-4045-B58F-CCF8DE517C36}"/>
              </a:ext>
            </a:extLst>
          </p:cNvPr>
          <p:cNvGraphicFramePr>
            <a:graphicFrameLocks noGrp="1"/>
          </p:cNvGraphicFramePr>
          <p:nvPr/>
        </p:nvGraphicFramePr>
        <p:xfrm>
          <a:off x="6202353" y="1403838"/>
          <a:ext cx="5721626" cy="4596925"/>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r>
                        <a:rPr lang="x-none" sz="2200" b="0" i="0" dirty="0">
                          <a:solidFill>
                            <a:srgbClr val="203864"/>
                          </a:solidFill>
                          <a:latin typeface="Century Gothic" panose="020B0502020202020204" pitchFamily="34" charset="0"/>
                        </a:rPr>
                        <a:t>1</a:t>
                      </a:r>
                    </a:p>
                  </a:txBody>
                  <a:tcPr anchor="ctr" anchorCtr="1"/>
                </a:tc>
                <a:tc>
                  <a:txBody>
                    <a:bodyPr/>
                    <a:lstStyle/>
                    <a:p>
                      <a:pPr marL="457200" indent="-457200">
                        <a:buAutoNum type="alphaLcParenR"/>
                      </a:pPr>
                      <a:r>
                        <a:rPr lang="es-ES" sz="2200" b="0" i="0" dirty="0">
                          <a:solidFill>
                            <a:srgbClr val="203864"/>
                          </a:solidFill>
                          <a:latin typeface="Century Gothic" panose="020B0502020202020204" pitchFamily="34" charset="0"/>
                        </a:rPr>
                        <a:t>Los indígenas.</a:t>
                      </a:r>
                    </a:p>
                    <a:p>
                      <a:pPr marL="457200" indent="-457200">
                        <a:buAutoNum type="alphaLcParenR"/>
                      </a:pPr>
                      <a:r>
                        <a:rPr lang="es-ES" sz="2200" b="0" i="0" dirty="0">
                          <a:solidFill>
                            <a:srgbClr val="203864"/>
                          </a:solidFill>
                          <a:latin typeface="Century Gothic" panose="020B0502020202020204" pitchFamily="34" charset="0"/>
                        </a:rPr>
                        <a:t>El rey inca.</a:t>
                      </a:r>
                    </a:p>
                  </a:txBody>
                  <a:tcPr anchor="ctr"/>
                </a:tc>
                <a:extLst>
                  <a:ext uri="{0D108BD9-81ED-4DB2-BD59-A6C34878D82A}">
                    <a16:rowId xmlns:a16="http://schemas.microsoft.com/office/drawing/2014/main" val="2055318081"/>
                  </a:ext>
                </a:extLst>
              </a:tr>
              <a:tr h="919385">
                <a:tc>
                  <a:txBody>
                    <a:bodyPr/>
                    <a:lstStyle/>
                    <a:p>
                      <a:r>
                        <a:rPr lang="es-ES" sz="2200" b="0" i="0" dirty="0">
                          <a:solidFill>
                            <a:srgbClr val="203864"/>
                          </a:solidFill>
                          <a:latin typeface="Century Gothic" panose="020B0502020202020204" pitchFamily="34" charset="0"/>
                        </a:rPr>
                        <a:t>2</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r>
                        <a:rPr lang="es-ES" sz="2200" b="0" i="0" dirty="0">
                          <a:solidFill>
                            <a:srgbClr val="203864"/>
                          </a:solidFill>
                          <a:latin typeface="Century Gothic" panose="020B0502020202020204" pitchFamily="34" charset="0"/>
                        </a:rPr>
                        <a:t>El conquistador.</a:t>
                      </a:r>
                    </a:p>
                    <a:p>
                      <a:pPr marL="457200" indent="-457200">
                        <a:buAutoNum type="alphaLcParenR"/>
                      </a:pPr>
                      <a:r>
                        <a:rPr lang="es-ES" sz="2200" b="0" i="0" dirty="0">
                          <a:solidFill>
                            <a:srgbClr val="203864"/>
                          </a:solidFill>
                          <a:latin typeface="Century Gothic" panose="020B0502020202020204" pitchFamily="34" charset="0"/>
                        </a:rPr>
                        <a:t>Los españoles.</a:t>
                      </a:r>
                    </a:p>
                  </a:txBody>
                  <a:tcPr anchor="ctr"/>
                </a:tc>
                <a:extLst>
                  <a:ext uri="{0D108BD9-81ED-4DB2-BD59-A6C34878D82A}">
                    <a16:rowId xmlns:a16="http://schemas.microsoft.com/office/drawing/2014/main" val="3975786799"/>
                  </a:ext>
                </a:extLst>
              </a:tr>
              <a:tr h="919385">
                <a:tc>
                  <a:txBody>
                    <a:bodyPr/>
                    <a:lstStyle/>
                    <a:p>
                      <a:r>
                        <a:rPr lang="es-ES" sz="2200" b="0" i="0" dirty="0">
                          <a:solidFill>
                            <a:srgbClr val="203864"/>
                          </a:solidFill>
                          <a:latin typeface="Century Gothic" panose="020B0502020202020204" pitchFamily="34" charset="0"/>
                        </a:rPr>
                        <a:t>3</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r>
                        <a:rPr lang="es-ES" sz="2200" b="0" i="0" dirty="0">
                          <a:solidFill>
                            <a:srgbClr val="203864"/>
                          </a:solidFill>
                          <a:latin typeface="Century Gothic" panose="020B0502020202020204" pitchFamily="34" charset="0"/>
                        </a:rPr>
                        <a:t>Los españoles.</a:t>
                      </a:r>
                    </a:p>
                    <a:p>
                      <a:pPr marL="457200" indent="-457200">
                        <a:buAutoNum type="alphaLcParenR"/>
                      </a:pPr>
                      <a:r>
                        <a:rPr lang="es-ES" sz="2200" b="0" i="0" dirty="0">
                          <a:solidFill>
                            <a:srgbClr val="203864"/>
                          </a:solidFill>
                          <a:latin typeface="Century Gothic" panose="020B0502020202020204" pitchFamily="34" charset="0"/>
                        </a:rPr>
                        <a:t>El conquistador.</a:t>
                      </a:r>
                    </a:p>
                  </a:txBody>
                  <a:tcPr anchor="ctr"/>
                </a:tc>
                <a:extLst>
                  <a:ext uri="{0D108BD9-81ED-4DB2-BD59-A6C34878D82A}">
                    <a16:rowId xmlns:a16="http://schemas.microsoft.com/office/drawing/2014/main" val="2991403660"/>
                  </a:ext>
                </a:extLst>
              </a:tr>
              <a:tr h="919385">
                <a:tc>
                  <a:txBody>
                    <a:bodyPr/>
                    <a:lstStyle/>
                    <a:p>
                      <a:r>
                        <a:rPr lang="es-ES" sz="2200" b="0" i="0" dirty="0">
                          <a:solidFill>
                            <a:srgbClr val="203864"/>
                          </a:solidFill>
                          <a:latin typeface="Century Gothic" panose="020B0502020202020204" pitchFamily="34" charset="0"/>
                        </a:rPr>
                        <a:t>4</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r>
                        <a:rPr lang="es-ES" sz="2200" b="0" i="0" dirty="0">
                          <a:solidFill>
                            <a:srgbClr val="203864"/>
                          </a:solidFill>
                          <a:latin typeface="Century Gothic" panose="020B0502020202020204" pitchFamily="34" charset="0"/>
                        </a:rPr>
                        <a:t>El rey de España.</a:t>
                      </a:r>
                    </a:p>
                    <a:p>
                      <a:pPr marL="457200" indent="-457200">
                        <a:buAutoNum type="alphaLcParenR"/>
                      </a:pPr>
                      <a:r>
                        <a:rPr lang="es-ES" sz="2200" b="0" i="0" dirty="0">
                          <a:solidFill>
                            <a:srgbClr val="203864"/>
                          </a:solidFill>
                          <a:latin typeface="Century Gothic" panose="020B0502020202020204" pitchFamily="34" charset="0"/>
                        </a:rPr>
                        <a:t>Los reyes de España.</a:t>
                      </a:r>
                    </a:p>
                  </a:txBody>
                  <a:tcPr anchor="ctr"/>
                </a:tc>
                <a:extLst>
                  <a:ext uri="{0D108BD9-81ED-4DB2-BD59-A6C34878D82A}">
                    <a16:rowId xmlns:a16="http://schemas.microsoft.com/office/drawing/2014/main" val="1179314339"/>
                  </a:ext>
                </a:extLst>
              </a:tr>
              <a:tr h="919385">
                <a:tc>
                  <a:txBody>
                    <a:bodyPr/>
                    <a:lstStyle/>
                    <a:p>
                      <a:r>
                        <a:rPr lang="es-ES" sz="2200" b="0" i="0" dirty="0">
                          <a:solidFill>
                            <a:srgbClr val="203864"/>
                          </a:solidFill>
                          <a:latin typeface="Century Gothic" panose="020B0502020202020204" pitchFamily="34" charset="0"/>
                        </a:rPr>
                        <a:t>5</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r>
                        <a:rPr lang="es-ES" sz="2200" b="0" i="0" dirty="0">
                          <a:solidFill>
                            <a:srgbClr val="203864"/>
                          </a:solidFill>
                          <a:latin typeface="Century Gothic" panose="020B0502020202020204" pitchFamily="34" charset="0"/>
                        </a:rPr>
                        <a:t>El rey inca.</a:t>
                      </a:r>
                    </a:p>
                    <a:p>
                      <a:pPr marL="457200" indent="-457200">
                        <a:buAutoNum type="alphaLcParenR"/>
                      </a:pPr>
                      <a:r>
                        <a:rPr lang="es-ES" sz="2200" b="0" i="0" dirty="0">
                          <a:solidFill>
                            <a:srgbClr val="203864"/>
                          </a:solidFill>
                          <a:latin typeface="Century Gothic" panose="020B0502020202020204" pitchFamily="34" charset="0"/>
                        </a:rPr>
                        <a:t>Los indígenas.</a:t>
                      </a:r>
                    </a:p>
                  </a:txBody>
                  <a:tcPr anchor="ctr"/>
                </a:tc>
                <a:extLst>
                  <a:ext uri="{0D108BD9-81ED-4DB2-BD59-A6C34878D82A}">
                    <a16:rowId xmlns:a16="http://schemas.microsoft.com/office/drawing/2014/main" val="310109558"/>
                  </a:ext>
                </a:extLst>
              </a:tr>
            </a:tbl>
          </a:graphicData>
        </a:graphic>
      </p:graphicFrame>
    </p:spTree>
    <p:extLst>
      <p:ext uri="{BB962C8B-B14F-4D97-AF65-F5344CB8AC3E}">
        <p14:creationId xmlns:p14="http://schemas.microsoft.com/office/powerpoint/2010/main" val="4038850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2414200" y="921778"/>
            <a:ext cx="2514601" cy="402304"/>
          </a:xfrm>
        </p:spPr>
        <p:txBody>
          <a:bodyPr>
            <a:normAutofit fontScale="90000"/>
          </a:bodyPr>
          <a:lstStyle/>
          <a:p>
            <a:r>
              <a:rPr lang="en-GB" sz="2400" b="1" dirty="0"/>
              <a:t>Persona A</a:t>
            </a:r>
            <a:endParaRPr lang="x-none" sz="2400" dirty="0"/>
          </a:p>
        </p:txBody>
      </p:sp>
      <p:sp>
        <p:nvSpPr>
          <p:cNvPr id="20" name="Título 4">
            <a:extLst>
              <a:ext uri="{FF2B5EF4-FFF2-40B4-BE49-F238E27FC236}">
                <a16:creationId xmlns:a16="http://schemas.microsoft.com/office/drawing/2014/main" id="{3DBC23A1-F41B-8D49-ABF0-6843CE8E4B2E}"/>
              </a:ext>
            </a:extLst>
          </p:cNvPr>
          <p:cNvSpPr txBox="1">
            <a:spLocks/>
          </p:cNvSpPr>
          <p:nvPr/>
        </p:nvSpPr>
        <p:spPr>
          <a:xfrm>
            <a:off x="137121" y="22420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Respuestas</a:t>
            </a:r>
            <a:endParaRPr lang="x-none" sz="2400" dirty="0"/>
          </a:p>
        </p:txBody>
      </p:sp>
      <p:graphicFrame>
        <p:nvGraphicFramePr>
          <p:cNvPr id="21" name="Tabla 20">
            <a:extLst>
              <a:ext uri="{FF2B5EF4-FFF2-40B4-BE49-F238E27FC236}">
                <a16:creationId xmlns:a16="http://schemas.microsoft.com/office/drawing/2014/main" id="{02F35951-4198-D44E-847B-E81EA2A8B446}"/>
              </a:ext>
            </a:extLst>
          </p:cNvPr>
          <p:cNvGraphicFramePr>
            <a:graphicFrameLocks noGrp="1"/>
          </p:cNvGraphicFramePr>
          <p:nvPr/>
        </p:nvGraphicFramePr>
        <p:xfrm>
          <a:off x="268023" y="1403838"/>
          <a:ext cx="5721626" cy="4596925"/>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r>
                        <a:rPr lang="x-none" sz="2200" b="0" i="0" dirty="0">
                          <a:solidFill>
                            <a:srgbClr val="203864"/>
                          </a:solidFill>
                          <a:latin typeface="Century Gothic" panose="020B0502020202020204" pitchFamily="34" charset="0"/>
                        </a:rPr>
                        <a:t>1</a:t>
                      </a:r>
                    </a:p>
                  </a:txBody>
                  <a:tcPr anchor="ctr" anchorCtr="1"/>
                </a:tc>
                <a:tc>
                  <a:txBody>
                    <a:bodyPr/>
                    <a:lstStyle/>
                    <a:p>
                      <a:pPr marL="457200" indent="-457200">
                        <a:buAutoNum type="alphaLcParenR"/>
                      </a:pPr>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055318081"/>
                  </a:ext>
                </a:extLst>
              </a:tr>
              <a:tr h="919385">
                <a:tc>
                  <a:txBody>
                    <a:bodyPr/>
                    <a:lstStyle/>
                    <a:p>
                      <a:r>
                        <a:rPr lang="es-ES" sz="2200" b="0" i="0" dirty="0">
                          <a:solidFill>
                            <a:srgbClr val="203864"/>
                          </a:solidFill>
                          <a:latin typeface="Century Gothic" panose="020B0502020202020204" pitchFamily="34" charset="0"/>
                        </a:rPr>
                        <a:t>2</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975786799"/>
                  </a:ext>
                </a:extLst>
              </a:tr>
              <a:tr h="919385">
                <a:tc>
                  <a:txBody>
                    <a:bodyPr/>
                    <a:lstStyle/>
                    <a:p>
                      <a:r>
                        <a:rPr lang="es-ES" sz="2200" b="0" i="0" dirty="0">
                          <a:solidFill>
                            <a:srgbClr val="203864"/>
                          </a:solidFill>
                          <a:latin typeface="Century Gothic" panose="020B0502020202020204" pitchFamily="34" charset="0"/>
                        </a:rPr>
                        <a:t>3</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991403660"/>
                  </a:ext>
                </a:extLst>
              </a:tr>
              <a:tr h="919385">
                <a:tc>
                  <a:txBody>
                    <a:bodyPr/>
                    <a:lstStyle/>
                    <a:p>
                      <a:r>
                        <a:rPr lang="es-ES" sz="2200" b="0" i="0" dirty="0">
                          <a:solidFill>
                            <a:srgbClr val="203864"/>
                          </a:solidFill>
                          <a:latin typeface="Century Gothic" panose="020B0502020202020204" pitchFamily="34" charset="0"/>
                        </a:rPr>
                        <a:t>4</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79314339"/>
                  </a:ext>
                </a:extLst>
              </a:tr>
              <a:tr h="919385">
                <a:tc>
                  <a:txBody>
                    <a:bodyPr/>
                    <a:lstStyle/>
                    <a:p>
                      <a:r>
                        <a:rPr lang="es-ES" sz="2200" b="0" i="0" dirty="0">
                          <a:solidFill>
                            <a:srgbClr val="203864"/>
                          </a:solidFill>
                          <a:latin typeface="Century Gothic" panose="020B0502020202020204" pitchFamily="34" charset="0"/>
                        </a:rPr>
                        <a:t>5</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10109558"/>
                  </a:ext>
                </a:extLst>
              </a:tr>
            </a:tbl>
          </a:graphicData>
        </a:graphic>
      </p:graphicFrame>
      <p:sp>
        <p:nvSpPr>
          <p:cNvPr id="23" name="Título 4">
            <a:extLst>
              <a:ext uri="{FF2B5EF4-FFF2-40B4-BE49-F238E27FC236}">
                <a16:creationId xmlns:a16="http://schemas.microsoft.com/office/drawing/2014/main" id="{48B5078E-627B-0248-B6CE-E1E72351B3C1}"/>
              </a:ext>
            </a:extLst>
          </p:cNvPr>
          <p:cNvSpPr txBox="1">
            <a:spLocks/>
          </p:cNvSpPr>
          <p:nvPr/>
        </p:nvSpPr>
        <p:spPr>
          <a:xfrm>
            <a:off x="8348530" y="921778"/>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Persona B</a:t>
            </a:r>
            <a:endParaRPr lang="x-none" sz="2400" dirty="0"/>
          </a:p>
        </p:txBody>
      </p:sp>
      <p:graphicFrame>
        <p:nvGraphicFramePr>
          <p:cNvPr id="24" name="Tabla 23">
            <a:extLst>
              <a:ext uri="{FF2B5EF4-FFF2-40B4-BE49-F238E27FC236}">
                <a16:creationId xmlns:a16="http://schemas.microsoft.com/office/drawing/2014/main" id="{71F3B8A9-4BC9-4045-B58F-CCF8DE517C36}"/>
              </a:ext>
            </a:extLst>
          </p:cNvPr>
          <p:cNvGraphicFramePr>
            <a:graphicFrameLocks noGrp="1"/>
          </p:cNvGraphicFramePr>
          <p:nvPr/>
        </p:nvGraphicFramePr>
        <p:xfrm>
          <a:off x="6202353" y="1403838"/>
          <a:ext cx="5721626" cy="4596925"/>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r>
                        <a:rPr lang="x-none" sz="2200" b="0" i="0" dirty="0">
                          <a:solidFill>
                            <a:srgbClr val="203864"/>
                          </a:solidFill>
                          <a:latin typeface="Century Gothic" panose="020B0502020202020204" pitchFamily="34" charset="0"/>
                        </a:rPr>
                        <a:t>1</a:t>
                      </a:r>
                    </a:p>
                  </a:txBody>
                  <a:tcPr anchor="ctr" anchorCtr="1"/>
                </a:tc>
                <a:tc>
                  <a:txBody>
                    <a:bodyPr/>
                    <a:lstStyle/>
                    <a:p>
                      <a:pPr marL="457200" indent="-457200">
                        <a:buAutoNum type="alphaLcParenR"/>
                      </a:pPr>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055318081"/>
                  </a:ext>
                </a:extLst>
              </a:tr>
              <a:tr h="919385">
                <a:tc>
                  <a:txBody>
                    <a:bodyPr/>
                    <a:lstStyle/>
                    <a:p>
                      <a:r>
                        <a:rPr lang="es-ES" sz="2200" b="0" i="0" dirty="0">
                          <a:solidFill>
                            <a:srgbClr val="203864"/>
                          </a:solidFill>
                          <a:latin typeface="Century Gothic" panose="020B0502020202020204" pitchFamily="34" charset="0"/>
                        </a:rPr>
                        <a:t>2</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975786799"/>
                  </a:ext>
                </a:extLst>
              </a:tr>
              <a:tr h="919385">
                <a:tc>
                  <a:txBody>
                    <a:bodyPr/>
                    <a:lstStyle/>
                    <a:p>
                      <a:r>
                        <a:rPr lang="es-ES" sz="2200" b="0" i="0" dirty="0">
                          <a:solidFill>
                            <a:srgbClr val="203864"/>
                          </a:solidFill>
                          <a:latin typeface="Century Gothic" panose="020B0502020202020204" pitchFamily="34" charset="0"/>
                        </a:rPr>
                        <a:t>3</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991403660"/>
                  </a:ext>
                </a:extLst>
              </a:tr>
              <a:tr h="919385">
                <a:tc>
                  <a:txBody>
                    <a:bodyPr/>
                    <a:lstStyle/>
                    <a:p>
                      <a:r>
                        <a:rPr lang="es-ES" sz="2200" b="0" i="0" dirty="0">
                          <a:solidFill>
                            <a:srgbClr val="203864"/>
                          </a:solidFill>
                          <a:latin typeface="Century Gothic" panose="020B0502020202020204" pitchFamily="34" charset="0"/>
                        </a:rPr>
                        <a:t>4</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79314339"/>
                  </a:ext>
                </a:extLst>
              </a:tr>
              <a:tr h="919385">
                <a:tc>
                  <a:txBody>
                    <a:bodyPr/>
                    <a:lstStyle/>
                    <a:p>
                      <a:r>
                        <a:rPr lang="es-ES" sz="2200" b="0" i="0" dirty="0">
                          <a:solidFill>
                            <a:srgbClr val="203864"/>
                          </a:solidFill>
                          <a:latin typeface="Century Gothic" panose="020B0502020202020204" pitchFamily="34" charset="0"/>
                        </a:rPr>
                        <a:t>5</a:t>
                      </a:r>
                      <a:endParaRPr lang="x-none" sz="2200" b="0" i="0" dirty="0">
                        <a:solidFill>
                          <a:srgbClr val="203864"/>
                        </a:solidFill>
                        <a:latin typeface="Century Gothic" panose="020B0502020202020204" pitchFamily="34" charset="0"/>
                      </a:endParaRPr>
                    </a:p>
                  </a:txBody>
                  <a:tcPr anchor="ctr" anchorCtr="1"/>
                </a:tc>
                <a:tc>
                  <a:txBody>
                    <a:bodyPr/>
                    <a:lstStyle/>
                    <a:p>
                      <a:pPr marL="457200" indent="-457200">
                        <a:buAutoNum type="alphaLcParenR"/>
                      </a:pPr>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10109558"/>
                  </a:ext>
                </a:extLst>
              </a:tr>
            </a:tbl>
          </a:graphicData>
        </a:graphic>
      </p:graphicFrame>
      <p:pic>
        <p:nvPicPr>
          <p:cNvPr id="25" name="Picture 8" descr="green checkmark">
            <a:extLst>
              <a:ext uri="{FF2B5EF4-FFF2-40B4-BE49-F238E27FC236}">
                <a16:creationId xmlns:a16="http://schemas.microsoft.com/office/drawing/2014/main" id="{5E358551-D818-CB4F-A8E1-77296DA5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0720" y="1740989"/>
            <a:ext cx="406580" cy="423521"/>
          </a:xfrm>
          <a:prstGeom prst="rect">
            <a:avLst/>
          </a:prstGeom>
        </p:spPr>
      </p:pic>
      <p:pic>
        <p:nvPicPr>
          <p:cNvPr id="26" name="Picture 8" descr="green checkmark">
            <a:extLst>
              <a:ext uri="{FF2B5EF4-FFF2-40B4-BE49-F238E27FC236}">
                <a16:creationId xmlns:a16="http://schemas.microsoft.com/office/drawing/2014/main" id="{4C407C50-3CF9-7D4E-A542-94E859E359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0720" y="2676630"/>
            <a:ext cx="406580" cy="423521"/>
          </a:xfrm>
          <a:prstGeom prst="rect">
            <a:avLst/>
          </a:prstGeom>
        </p:spPr>
      </p:pic>
      <p:pic>
        <p:nvPicPr>
          <p:cNvPr id="27" name="Picture 8" descr="green checkmark">
            <a:extLst>
              <a:ext uri="{FF2B5EF4-FFF2-40B4-BE49-F238E27FC236}">
                <a16:creationId xmlns:a16="http://schemas.microsoft.com/office/drawing/2014/main" id="{6618CF5F-9E1C-EF47-B9EB-F2748F1A3A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1115" y="3622317"/>
            <a:ext cx="406580" cy="423521"/>
          </a:xfrm>
          <a:prstGeom prst="rect">
            <a:avLst/>
          </a:prstGeom>
        </p:spPr>
      </p:pic>
      <p:pic>
        <p:nvPicPr>
          <p:cNvPr id="28" name="Picture 8" descr="green checkmark">
            <a:extLst>
              <a:ext uri="{FF2B5EF4-FFF2-40B4-BE49-F238E27FC236}">
                <a16:creationId xmlns:a16="http://schemas.microsoft.com/office/drawing/2014/main" id="{FC25BA1D-E622-4947-9CCC-50E13C0F68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1115" y="4215058"/>
            <a:ext cx="406580" cy="423521"/>
          </a:xfrm>
          <a:prstGeom prst="rect">
            <a:avLst/>
          </a:prstGeom>
        </p:spPr>
      </p:pic>
      <p:pic>
        <p:nvPicPr>
          <p:cNvPr id="29" name="Picture 8" descr="green checkmark">
            <a:extLst>
              <a:ext uri="{FF2B5EF4-FFF2-40B4-BE49-F238E27FC236}">
                <a16:creationId xmlns:a16="http://schemas.microsoft.com/office/drawing/2014/main" id="{43902B98-14F1-1D4A-9AB1-FDF1E186C7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1115" y="5129383"/>
            <a:ext cx="406580" cy="423521"/>
          </a:xfrm>
          <a:prstGeom prst="rect">
            <a:avLst/>
          </a:prstGeom>
        </p:spPr>
      </p:pic>
      <p:pic>
        <p:nvPicPr>
          <p:cNvPr id="30" name="Picture 8" descr="green checkmark">
            <a:extLst>
              <a:ext uri="{FF2B5EF4-FFF2-40B4-BE49-F238E27FC236}">
                <a16:creationId xmlns:a16="http://schemas.microsoft.com/office/drawing/2014/main" id="{C4755D79-E3E2-C843-B3F2-3FADBE18E4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131" y="1460665"/>
            <a:ext cx="406580" cy="423521"/>
          </a:xfrm>
          <a:prstGeom prst="rect">
            <a:avLst/>
          </a:prstGeom>
        </p:spPr>
      </p:pic>
      <p:sp>
        <p:nvSpPr>
          <p:cNvPr id="15" name="CuadroTexto 14">
            <a:extLst>
              <a:ext uri="{FF2B5EF4-FFF2-40B4-BE49-F238E27FC236}">
                <a16:creationId xmlns:a16="http://schemas.microsoft.com/office/drawing/2014/main" id="{F07E9AEC-A3BA-6B4D-A1F5-70ED2C1352EF}"/>
              </a:ext>
            </a:extLst>
          </p:cNvPr>
          <p:cNvSpPr txBox="1"/>
          <p:nvPr/>
        </p:nvSpPr>
        <p:spPr>
          <a:xfrm>
            <a:off x="1043887" y="1489088"/>
            <a:ext cx="2829621"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Los españoles.</a:t>
            </a:r>
          </a:p>
          <a:p>
            <a:pPr marL="457200" indent="-457200">
              <a:buAutoNum type="alphaLcParenR"/>
            </a:pPr>
            <a:r>
              <a:rPr lang="es-ES" sz="2200" dirty="0">
                <a:solidFill>
                  <a:schemeClr val="accent5">
                    <a:lumMod val="50000"/>
                  </a:schemeClr>
                </a:solidFill>
                <a:latin typeface="Century Gothic" panose="020B0502020202020204" pitchFamily="34" charset="0"/>
              </a:rPr>
              <a:t>El conquistador.</a:t>
            </a:r>
          </a:p>
        </p:txBody>
      </p:sp>
      <p:sp>
        <p:nvSpPr>
          <p:cNvPr id="31" name="CuadroTexto 30">
            <a:extLst>
              <a:ext uri="{FF2B5EF4-FFF2-40B4-BE49-F238E27FC236}">
                <a16:creationId xmlns:a16="http://schemas.microsoft.com/office/drawing/2014/main" id="{78AF3152-1325-5C42-A255-CD3FCB0EA864}"/>
              </a:ext>
            </a:extLst>
          </p:cNvPr>
          <p:cNvSpPr txBox="1"/>
          <p:nvPr/>
        </p:nvSpPr>
        <p:spPr>
          <a:xfrm>
            <a:off x="1043887" y="2357597"/>
            <a:ext cx="2829621"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Los españoles.</a:t>
            </a:r>
          </a:p>
          <a:p>
            <a:pPr marL="457200" indent="-457200">
              <a:buAutoNum type="alphaLcParenR"/>
            </a:pPr>
            <a:r>
              <a:rPr lang="es-ES" sz="2200" dirty="0">
                <a:solidFill>
                  <a:schemeClr val="accent5">
                    <a:lumMod val="50000"/>
                  </a:schemeClr>
                </a:solidFill>
                <a:latin typeface="Century Gothic" panose="020B0502020202020204" pitchFamily="34" charset="0"/>
              </a:rPr>
              <a:t>El conquistador.</a:t>
            </a:r>
          </a:p>
        </p:txBody>
      </p:sp>
      <p:sp>
        <p:nvSpPr>
          <p:cNvPr id="32" name="CuadroTexto 31">
            <a:extLst>
              <a:ext uri="{FF2B5EF4-FFF2-40B4-BE49-F238E27FC236}">
                <a16:creationId xmlns:a16="http://schemas.microsoft.com/office/drawing/2014/main" id="{FDF1EC2B-A88F-CB4C-8804-99A64B4CAF9E}"/>
              </a:ext>
            </a:extLst>
          </p:cNvPr>
          <p:cNvSpPr txBox="1"/>
          <p:nvPr/>
        </p:nvSpPr>
        <p:spPr>
          <a:xfrm>
            <a:off x="1043887" y="3276397"/>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El rey inca.</a:t>
            </a:r>
          </a:p>
          <a:p>
            <a:pPr marL="457200" indent="-457200">
              <a:buAutoNum type="alphaLcParenR"/>
            </a:pPr>
            <a:r>
              <a:rPr lang="es-ES" sz="2200" dirty="0">
                <a:solidFill>
                  <a:schemeClr val="accent5">
                    <a:lumMod val="50000"/>
                  </a:schemeClr>
                </a:solidFill>
                <a:latin typeface="Century Gothic" panose="020B0502020202020204" pitchFamily="34" charset="0"/>
              </a:rPr>
              <a:t>Los indígenas.</a:t>
            </a:r>
          </a:p>
        </p:txBody>
      </p:sp>
      <p:sp>
        <p:nvSpPr>
          <p:cNvPr id="33" name="CuadroTexto 32">
            <a:extLst>
              <a:ext uri="{FF2B5EF4-FFF2-40B4-BE49-F238E27FC236}">
                <a16:creationId xmlns:a16="http://schemas.microsoft.com/office/drawing/2014/main" id="{25F759F1-D198-F748-88A6-318DB9B49C85}"/>
              </a:ext>
            </a:extLst>
          </p:cNvPr>
          <p:cNvSpPr txBox="1"/>
          <p:nvPr/>
        </p:nvSpPr>
        <p:spPr>
          <a:xfrm>
            <a:off x="1043887" y="4253859"/>
            <a:ext cx="2470548"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Los indígenas</a:t>
            </a:r>
          </a:p>
          <a:p>
            <a:pPr marL="457200" indent="-457200">
              <a:buAutoNum type="alphaLcParenR"/>
            </a:pPr>
            <a:r>
              <a:rPr lang="es-ES" sz="2200" dirty="0">
                <a:solidFill>
                  <a:schemeClr val="accent5">
                    <a:lumMod val="50000"/>
                  </a:schemeClr>
                </a:solidFill>
                <a:latin typeface="Century Gothic" panose="020B0502020202020204" pitchFamily="34" charset="0"/>
              </a:rPr>
              <a:t>El rey inca.</a:t>
            </a:r>
          </a:p>
        </p:txBody>
      </p:sp>
      <p:sp>
        <p:nvSpPr>
          <p:cNvPr id="34" name="CuadroTexto 33">
            <a:extLst>
              <a:ext uri="{FF2B5EF4-FFF2-40B4-BE49-F238E27FC236}">
                <a16:creationId xmlns:a16="http://schemas.microsoft.com/office/drawing/2014/main" id="{F00CBD2F-448C-9745-9584-786CDFEAACB8}"/>
              </a:ext>
            </a:extLst>
          </p:cNvPr>
          <p:cNvSpPr txBox="1"/>
          <p:nvPr/>
        </p:nvSpPr>
        <p:spPr>
          <a:xfrm>
            <a:off x="1043887" y="5129384"/>
            <a:ext cx="2829621"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El conquistador.</a:t>
            </a:r>
          </a:p>
          <a:p>
            <a:pPr marL="457200" indent="-457200">
              <a:buAutoNum type="alphaLcParenR"/>
            </a:pPr>
            <a:r>
              <a:rPr lang="es-ES" sz="2200" dirty="0">
                <a:solidFill>
                  <a:schemeClr val="accent5">
                    <a:lumMod val="50000"/>
                  </a:schemeClr>
                </a:solidFill>
                <a:latin typeface="Century Gothic" panose="020B0502020202020204" pitchFamily="34" charset="0"/>
              </a:rPr>
              <a:t>Los españoles.</a:t>
            </a:r>
          </a:p>
        </p:txBody>
      </p:sp>
      <p:sp>
        <p:nvSpPr>
          <p:cNvPr id="35" name="CuadroTexto 34">
            <a:extLst>
              <a:ext uri="{FF2B5EF4-FFF2-40B4-BE49-F238E27FC236}">
                <a16:creationId xmlns:a16="http://schemas.microsoft.com/office/drawing/2014/main" id="{932CB3AE-9770-E746-AF91-A7978BB28FA0}"/>
              </a:ext>
            </a:extLst>
          </p:cNvPr>
          <p:cNvSpPr txBox="1"/>
          <p:nvPr/>
        </p:nvSpPr>
        <p:spPr>
          <a:xfrm>
            <a:off x="1048696" y="1489088"/>
            <a:ext cx="2829621"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Los españoles.</a:t>
            </a:r>
          </a:p>
          <a:p>
            <a:pPr marL="457200" indent="-457200">
              <a:buAutoNum type="alphaLcParenR"/>
            </a:pPr>
            <a:r>
              <a:rPr lang="es-ES" sz="2200" dirty="0">
                <a:solidFill>
                  <a:schemeClr val="accent5">
                    <a:lumMod val="50000"/>
                  </a:schemeClr>
                </a:solidFill>
                <a:latin typeface="Century Gothic" panose="020B0502020202020204" pitchFamily="34" charset="0"/>
              </a:rPr>
              <a:t>El conquistador.</a:t>
            </a:r>
          </a:p>
        </p:txBody>
      </p:sp>
      <p:sp>
        <p:nvSpPr>
          <p:cNvPr id="36" name="CuadroTexto 35">
            <a:extLst>
              <a:ext uri="{FF2B5EF4-FFF2-40B4-BE49-F238E27FC236}">
                <a16:creationId xmlns:a16="http://schemas.microsoft.com/office/drawing/2014/main" id="{F557A216-F7A9-6E42-B1A1-90652612C28D}"/>
              </a:ext>
            </a:extLst>
          </p:cNvPr>
          <p:cNvSpPr txBox="1"/>
          <p:nvPr/>
        </p:nvSpPr>
        <p:spPr>
          <a:xfrm>
            <a:off x="1019556" y="2351892"/>
            <a:ext cx="2829621"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Los españoles.</a:t>
            </a:r>
          </a:p>
          <a:p>
            <a:pPr marL="457200" indent="-457200">
              <a:buAutoNum type="alphaLcParenR"/>
            </a:pPr>
            <a:r>
              <a:rPr lang="es-ES" sz="2200" dirty="0">
                <a:solidFill>
                  <a:schemeClr val="accent5">
                    <a:lumMod val="50000"/>
                  </a:schemeClr>
                </a:solidFill>
                <a:latin typeface="Century Gothic" panose="020B0502020202020204" pitchFamily="34" charset="0"/>
              </a:rPr>
              <a:t>El conquistador.</a:t>
            </a:r>
          </a:p>
        </p:txBody>
      </p:sp>
      <p:sp>
        <p:nvSpPr>
          <p:cNvPr id="37" name="CuadroTexto 36">
            <a:extLst>
              <a:ext uri="{FF2B5EF4-FFF2-40B4-BE49-F238E27FC236}">
                <a16:creationId xmlns:a16="http://schemas.microsoft.com/office/drawing/2014/main" id="{0D521E69-5DA8-9449-A02A-4A83D4F825A9}"/>
              </a:ext>
            </a:extLst>
          </p:cNvPr>
          <p:cNvSpPr txBox="1"/>
          <p:nvPr/>
        </p:nvSpPr>
        <p:spPr>
          <a:xfrm>
            <a:off x="1043887" y="3294442"/>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El rey inca.</a:t>
            </a:r>
          </a:p>
          <a:p>
            <a:pPr marL="457200" indent="-457200">
              <a:buAutoNum type="alphaLcParenR"/>
            </a:pPr>
            <a:r>
              <a:rPr lang="es-ES" sz="2200" dirty="0">
                <a:solidFill>
                  <a:schemeClr val="accent5">
                    <a:lumMod val="50000"/>
                  </a:schemeClr>
                </a:solidFill>
                <a:latin typeface="Century Gothic" panose="020B0502020202020204" pitchFamily="34" charset="0"/>
              </a:rPr>
              <a:t>Los indígenas.</a:t>
            </a:r>
          </a:p>
        </p:txBody>
      </p:sp>
      <p:sp>
        <p:nvSpPr>
          <p:cNvPr id="38" name="CuadroTexto 37">
            <a:extLst>
              <a:ext uri="{FF2B5EF4-FFF2-40B4-BE49-F238E27FC236}">
                <a16:creationId xmlns:a16="http://schemas.microsoft.com/office/drawing/2014/main" id="{0F84C1E4-3904-754A-8697-8A368EB54684}"/>
              </a:ext>
            </a:extLst>
          </p:cNvPr>
          <p:cNvSpPr txBox="1"/>
          <p:nvPr/>
        </p:nvSpPr>
        <p:spPr>
          <a:xfrm>
            <a:off x="1043887" y="4241054"/>
            <a:ext cx="2470548"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Los indígenas</a:t>
            </a:r>
          </a:p>
          <a:p>
            <a:pPr marL="457200" indent="-457200">
              <a:buAutoNum type="alphaLcParenR"/>
            </a:pPr>
            <a:r>
              <a:rPr lang="es-ES" sz="2200" dirty="0">
                <a:solidFill>
                  <a:schemeClr val="accent5">
                    <a:lumMod val="50000"/>
                  </a:schemeClr>
                </a:solidFill>
                <a:latin typeface="Century Gothic" panose="020B0502020202020204" pitchFamily="34" charset="0"/>
              </a:rPr>
              <a:t>El rey inca.</a:t>
            </a:r>
          </a:p>
        </p:txBody>
      </p:sp>
      <p:sp>
        <p:nvSpPr>
          <p:cNvPr id="39" name="CuadroTexto 38">
            <a:extLst>
              <a:ext uri="{FF2B5EF4-FFF2-40B4-BE49-F238E27FC236}">
                <a16:creationId xmlns:a16="http://schemas.microsoft.com/office/drawing/2014/main" id="{EA076215-31D0-8148-A395-8A8303444B5D}"/>
              </a:ext>
            </a:extLst>
          </p:cNvPr>
          <p:cNvSpPr txBox="1"/>
          <p:nvPr/>
        </p:nvSpPr>
        <p:spPr>
          <a:xfrm>
            <a:off x="1043886" y="5129383"/>
            <a:ext cx="2829621"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El conquistador.</a:t>
            </a:r>
          </a:p>
          <a:p>
            <a:pPr marL="457200" indent="-457200">
              <a:buAutoNum type="alphaLcParenR"/>
            </a:pPr>
            <a:r>
              <a:rPr lang="es-ES" sz="2200" dirty="0">
                <a:solidFill>
                  <a:schemeClr val="accent5">
                    <a:lumMod val="50000"/>
                  </a:schemeClr>
                </a:solidFill>
                <a:latin typeface="Century Gothic" panose="020B0502020202020204" pitchFamily="34" charset="0"/>
              </a:rPr>
              <a:t>Los españoles.</a:t>
            </a:r>
          </a:p>
        </p:txBody>
      </p:sp>
      <p:sp>
        <p:nvSpPr>
          <p:cNvPr id="16" name="CuadroTexto 15">
            <a:extLst>
              <a:ext uri="{FF2B5EF4-FFF2-40B4-BE49-F238E27FC236}">
                <a16:creationId xmlns:a16="http://schemas.microsoft.com/office/drawing/2014/main" id="{507CF49D-0BA6-7342-AE21-360F17DBA82F}"/>
              </a:ext>
            </a:extLst>
          </p:cNvPr>
          <p:cNvSpPr txBox="1"/>
          <p:nvPr/>
        </p:nvSpPr>
        <p:spPr>
          <a:xfrm>
            <a:off x="7073982" y="1489087"/>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Los indígenas.</a:t>
            </a:r>
          </a:p>
          <a:p>
            <a:pPr marL="457200" indent="-457200">
              <a:buAutoNum type="alphaLcParenR"/>
            </a:pPr>
            <a:r>
              <a:rPr lang="es-ES" sz="2200" dirty="0">
                <a:solidFill>
                  <a:schemeClr val="accent5">
                    <a:lumMod val="50000"/>
                  </a:schemeClr>
                </a:solidFill>
                <a:latin typeface="Century Gothic" panose="020B0502020202020204" pitchFamily="34" charset="0"/>
              </a:rPr>
              <a:t>El rey inca.</a:t>
            </a:r>
          </a:p>
        </p:txBody>
      </p:sp>
      <p:sp>
        <p:nvSpPr>
          <p:cNvPr id="40" name="CuadroTexto 39">
            <a:extLst>
              <a:ext uri="{FF2B5EF4-FFF2-40B4-BE49-F238E27FC236}">
                <a16:creationId xmlns:a16="http://schemas.microsoft.com/office/drawing/2014/main" id="{A535F138-7BC4-2749-944C-96D87254EC93}"/>
              </a:ext>
            </a:extLst>
          </p:cNvPr>
          <p:cNvSpPr txBox="1"/>
          <p:nvPr/>
        </p:nvSpPr>
        <p:spPr>
          <a:xfrm>
            <a:off x="7073982" y="2357595"/>
            <a:ext cx="2829621" cy="769441"/>
          </a:xfrm>
          <a:prstGeom prst="rect">
            <a:avLst/>
          </a:prstGeom>
          <a:noFill/>
        </p:spPr>
        <p:txBody>
          <a:bodyPr wrap="none" rtlCol="0">
            <a:spAutoFit/>
          </a:bodyPr>
          <a:lstStyle/>
          <a:p>
            <a:pPr marL="457200" indent="-457200">
              <a:buAutoNum type="alphaLcParenR"/>
            </a:pPr>
            <a:r>
              <a:rPr lang="es-ES" sz="2200" dirty="0">
                <a:solidFill>
                  <a:srgbClr val="203864"/>
                </a:solidFill>
                <a:latin typeface="Century Gothic" panose="020B0502020202020204" pitchFamily="34" charset="0"/>
              </a:rPr>
              <a:t>Los españoles.</a:t>
            </a:r>
          </a:p>
          <a:p>
            <a:pPr marL="457200" indent="-457200">
              <a:buAutoNum type="alphaLcParenR"/>
            </a:pPr>
            <a:r>
              <a:rPr lang="es-ES" sz="2200" dirty="0">
                <a:solidFill>
                  <a:srgbClr val="203864"/>
                </a:solidFill>
                <a:latin typeface="Century Gothic" panose="020B0502020202020204" pitchFamily="34" charset="0"/>
              </a:rPr>
              <a:t>El conquistador.</a:t>
            </a:r>
          </a:p>
        </p:txBody>
      </p:sp>
      <p:sp>
        <p:nvSpPr>
          <p:cNvPr id="41" name="CuadroTexto 40">
            <a:extLst>
              <a:ext uri="{FF2B5EF4-FFF2-40B4-BE49-F238E27FC236}">
                <a16:creationId xmlns:a16="http://schemas.microsoft.com/office/drawing/2014/main" id="{07AC4F31-5C4B-CE47-8684-66D5938B5FD8}"/>
              </a:ext>
            </a:extLst>
          </p:cNvPr>
          <p:cNvSpPr txBox="1"/>
          <p:nvPr/>
        </p:nvSpPr>
        <p:spPr>
          <a:xfrm>
            <a:off x="7073982" y="4200413"/>
            <a:ext cx="3478837"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El rey de España.</a:t>
            </a:r>
          </a:p>
          <a:p>
            <a:pPr marL="457200" indent="-457200">
              <a:buAutoNum type="alphaLcParenR"/>
            </a:pPr>
            <a:r>
              <a:rPr lang="es-ES" sz="2200" dirty="0">
                <a:solidFill>
                  <a:schemeClr val="accent5">
                    <a:lumMod val="50000"/>
                  </a:schemeClr>
                </a:solidFill>
                <a:latin typeface="Century Gothic" panose="020B0502020202020204" pitchFamily="34" charset="0"/>
              </a:rPr>
              <a:t>Los reyes de España.</a:t>
            </a:r>
          </a:p>
        </p:txBody>
      </p:sp>
      <p:sp>
        <p:nvSpPr>
          <p:cNvPr id="42" name="CuadroTexto 41">
            <a:extLst>
              <a:ext uri="{FF2B5EF4-FFF2-40B4-BE49-F238E27FC236}">
                <a16:creationId xmlns:a16="http://schemas.microsoft.com/office/drawing/2014/main" id="{6DAE243B-0509-F54D-ABEE-6DC827A38CE1}"/>
              </a:ext>
            </a:extLst>
          </p:cNvPr>
          <p:cNvSpPr txBox="1"/>
          <p:nvPr/>
        </p:nvSpPr>
        <p:spPr>
          <a:xfrm>
            <a:off x="7073982" y="3303651"/>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El rey inca.</a:t>
            </a:r>
          </a:p>
          <a:p>
            <a:pPr marL="457200" indent="-457200">
              <a:buAutoNum type="alphaLcParenR"/>
            </a:pPr>
            <a:r>
              <a:rPr lang="es-ES" sz="2200" dirty="0">
                <a:solidFill>
                  <a:schemeClr val="accent5">
                    <a:lumMod val="50000"/>
                  </a:schemeClr>
                </a:solidFill>
                <a:latin typeface="Century Gothic" panose="020B0502020202020204" pitchFamily="34" charset="0"/>
              </a:rPr>
              <a:t>Los indígenas.</a:t>
            </a:r>
          </a:p>
        </p:txBody>
      </p:sp>
      <p:sp>
        <p:nvSpPr>
          <p:cNvPr id="43" name="CuadroTexto 42">
            <a:extLst>
              <a:ext uri="{FF2B5EF4-FFF2-40B4-BE49-F238E27FC236}">
                <a16:creationId xmlns:a16="http://schemas.microsoft.com/office/drawing/2014/main" id="{7F69B716-1B8A-9246-B880-2461B12C0804}"/>
              </a:ext>
            </a:extLst>
          </p:cNvPr>
          <p:cNvSpPr txBox="1"/>
          <p:nvPr/>
        </p:nvSpPr>
        <p:spPr>
          <a:xfrm>
            <a:off x="7073982" y="5129383"/>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El rey inca.</a:t>
            </a:r>
          </a:p>
          <a:p>
            <a:pPr marL="457200" indent="-457200">
              <a:buAutoNum type="alphaLcParenR"/>
            </a:pPr>
            <a:r>
              <a:rPr lang="es-ES" sz="2200" dirty="0">
                <a:solidFill>
                  <a:schemeClr val="accent5">
                    <a:lumMod val="50000"/>
                  </a:schemeClr>
                </a:solidFill>
                <a:latin typeface="Century Gothic" panose="020B0502020202020204" pitchFamily="34" charset="0"/>
              </a:rPr>
              <a:t>Los indígenas.</a:t>
            </a:r>
          </a:p>
        </p:txBody>
      </p:sp>
      <p:sp>
        <p:nvSpPr>
          <p:cNvPr id="44" name="CuadroTexto 43">
            <a:extLst>
              <a:ext uri="{FF2B5EF4-FFF2-40B4-BE49-F238E27FC236}">
                <a16:creationId xmlns:a16="http://schemas.microsoft.com/office/drawing/2014/main" id="{502AB99E-A580-7D45-80C6-D0C8AA4A0A49}"/>
              </a:ext>
            </a:extLst>
          </p:cNvPr>
          <p:cNvSpPr txBox="1"/>
          <p:nvPr/>
        </p:nvSpPr>
        <p:spPr>
          <a:xfrm>
            <a:off x="7073982" y="1499466"/>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Los indígenas.</a:t>
            </a:r>
          </a:p>
          <a:p>
            <a:pPr marL="457200" indent="-457200">
              <a:buAutoNum type="alphaLcParenR"/>
            </a:pPr>
            <a:r>
              <a:rPr lang="es-ES" sz="2200" dirty="0">
                <a:solidFill>
                  <a:schemeClr val="accent5">
                    <a:lumMod val="50000"/>
                  </a:schemeClr>
                </a:solidFill>
                <a:latin typeface="Century Gothic" panose="020B0502020202020204" pitchFamily="34" charset="0"/>
              </a:rPr>
              <a:t>El rey inca.</a:t>
            </a:r>
          </a:p>
        </p:txBody>
      </p:sp>
      <p:sp>
        <p:nvSpPr>
          <p:cNvPr id="45" name="CuadroTexto 44">
            <a:extLst>
              <a:ext uri="{FF2B5EF4-FFF2-40B4-BE49-F238E27FC236}">
                <a16:creationId xmlns:a16="http://schemas.microsoft.com/office/drawing/2014/main" id="{A11E1E56-F010-CE4E-BBEF-BCCB6F8D584C}"/>
              </a:ext>
            </a:extLst>
          </p:cNvPr>
          <p:cNvSpPr txBox="1"/>
          <p:nvPr/>
        </p:nvSpPr>
        <p:spPr>
          <a:xfrm>
            <a:off x="7073982" y="2359718"/>
            <a:ext cx="2829621" cy="769441"/>
          </a:xfrm>
          <a:prstGeom prst="rect">
            <a:avLst/>
          </a:prstGeom>
          <a:noFill/>
        </p:spPr>
        <p:txBody>
          <a:bodyPr wrap="none" rtlCol="0">
            <a:spAutoFit/>
          </a:bodyPr>
          <a:lstStyle/>
          <a:p>
            <a:pPr marL="457200" indent="-457200">
              <a:buAutoNum type="alphaLcParenR"/>
            </a:pPr>
            <a:r>
              <a:rPr lang="es-ES" sz="2200" dirty="0">
                <a:solidFill>
                  <a:srgbClr val="203864"/>
                </a:solidFill>
                <a:latin typeface="Century Gothic" panose="020B0502020202020204" pitchFamily="34" charset="0"/>
              </a:rPr>
              <a:t>Los españoles.</a:t>
            </a:r>
          </a:p>
          <a:p>
            <a:pPr marL="457200" indent="-457200">
              <a:buAutoNum type="alphaLcParenR"/>
            </a:pPr>
            <a:r>
              <a:rPr lang="es-ES" sz="2200" dirty="0">
                <a:solidFill>
                  <a:srgbClr val="203864"/>
                </a:solidFill>
                <a:latin typeface="Century Gothic" panose="020B0502020202020204" pitchFamily="34" charset="0"/>
              </a:rPr>
              <a:t>El conquistador.</a:t>
            </a:r>
          </a:p>
        </p:txBody>
      </p:sp>
      <p:sp>
        <p:nvSpPr>
          <p:cNvPr id="46" name="CuadroTexto 45">
            <a:extLst>
              <a:ext uri="{FF2B5EF4-FFF2-40B4-BE49-F238E27FC236}">
                <a16:creationId xmlns:a16="http://schemas.microsoft.com/office/drawing/2014/main" id="{0C695000-2B0F-7647-BA92-1953A0BF1340}"/>
              </a:ext>
            </a:extLst>
          </p:cNvPr>
          <p:cNvSpPr txBox="1"/>
          <p:nvPr/>
        </p:nvSpPr>
        <p:spPr>
          <a:xfrm>
            <a:off x="7065887" y="4181872"/>
            <a:ext cx="3478837"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El rey de España.</a:t>
            </a:r>
          </a:p>
          <a:p>
            <a:pPr marL="457200" indent="-457200">
              <a:buAutoNum type="alphaLcParenR"/>
            </a:pPr>
            <a:r>
              <a:rPr lang="es-ES" sz="2200" dirty="0">
                <a:solidFill>
                  <a:schemeClr val="accent5">
                    <a:lumMod val="50000"/>
                  </a:schemeClr>
                </a:solidFill>
                <a:latin typeface="Century Gothic" panose="020B0502020202020204" pitchFamily="34" charset="0"/>
              </a:rPr>
              <a:t>Los reyes de España.</a:t>
            </a:r>
          </a:p>
        </p:txBody>
      </p:sp>
      <p:sp>
        <p:nvSpPr>
          <p:cNvPr id="47" name="CuadroTexto 46">
            <a:extLst>
              <a:ext uri="{FF2B5EF4-FFF2-40B4-BE49-F238E27FC236}">
                <a16:creationId xmlns:a16="http://schemas.microsoft.com/office/drawing/2014/main" id="{EC6D56EC-27A2-C144-9FF7-7CC95C332C43}"/>
              </a:ext>
            </a:extLst>
          </p:cNvPr>
          <p:cNvSpPr txBox="1"/>
          <p:nvPr/>
        </p:nvSpPr>
        <p:spPr>
          <a:xfrm>
            <a:off x="7065887" y="3311352"/>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El rey inca.</a:t>
            </a:r>
          </a:p>
          <a:p>
            <a:pPr marL="457200" indent="-457200">
              <a:buAutoNum type="alphaLcParenR"/>
            </a:pPr>
            <a:r>
              <a:rPr lang="es-ES" sz="2200" dirty="0">
                <a:solidFill>
                  <a:schemeClr val="accent5">
                    <a:lumMod val="50000"/>
                  </a:schemeClr>
                </a:solidFill>
                <a:latin typeface="Century Gothic" panose="020B0502020202020204" pitchFamily="34" charset="0"/>
              </a:rPr>
              <a:t>Los indígenas.</a:t>
            </a:r>
          </a:p>
        </p:txBody>
      </p:sp>
      <p:sp>
        <p:nvSpPr>
          <p:cNvPr id="48" name="CuadroTexto 47">
            <a:extLst>
              <a:ext uri="{FF2B5EF4-FFF2-40B4-BE49-F238E27FC236}">
                <a16:creationId xmlns:a16="http://schemas.microsoft.com/office/drawing/2014/main" id="{84EA8952-9B2D-FA40-AB38-DC386660F7F4}"/>
              </a:ext>
            </a:extLst>
          </p:cNvPr>
          <p:cNvSpPr txBox="1"/>
          <p:nvPr/>
        </p:nvSpPr>
        <p:spPr>
          <a:xfrm>
            <a:off x="7065887" y="5133630"/>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latin typeface="Century Gothic" panose="020B0502020202020204" pitchFamily="34" charset="0"/>
              </a:rPr>
              <a:t>El rey inca.</a:t>
            </a:r>
          </a:p>
          <a:p>
            <a:pPr marL="457200" indent="-457200">
              <a:buAutoNum type="alphaLcParenR"/>
            </a:pPr>
            <a:r>
              <a:rPr lang="es-ES" sz="2200" dirty="0">
                <a:solidFill>
                  <a:schemeClr val="accent5">
                    <a:lumMod val="50000"/>
                  </a:schemeClr>
                </a:solidFill>
                <a:latin typeface="Century Gothic" panose="020B0502020202020204" pitchFamily="34" charset="0"/>
              </a:rPr>
              <a:t>Los indígenas.</a:t>
            </a:r>
          </a:p>
        </p:txBody>
      </p:sp>
      <p:pic>
        <p:nvPicPr>
          <p:cNvPr id="49" name="Picture 8" descr="green checkmark">
            <a:extLst>
              <a:ext uri="{FF2B5EF4-FFF2-40B4-BE49-F238E27FC236}">
                <a16:creationId xmlns:a16="http://schemas.microsoft.com/office/drawing/2014/main" id="{47092C9A-4179-0147-99F1-3646E41AE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1281" y="5341143"/>
            <a:ext cx="406580" cy="423521"/>
          </a:xfrm>
          <a:prstGeom prst="rect">
            <a:avLst/>
          </a:prstGeom>
        </p:spPr>
      </p:pic>
      <p:pic>
        <p:nvPicPr>
          <p:cNvPr id="50" name="Picture 8" descr="green checkmark">
            <a:extLst>
              <a:ext uri="{FF2B5EF4-FFF2-40B4-BE49-F238E27FC236}">
                <a16:creationId xmlns:a16="http://schemas.microsoft.com/office/drawing/2014/main" id="{3C21AF2D-D444-214A-B339-6F7D6D49A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131" y="2676630"/>
            <a:ext cx="406580" cy="423521"/>
          </a:xfrm>
          <a:prstGeom prst="rect">
            <a:avLst/>
          </a:prstGeom>
        </p:spPr>
      </p:pic>
      <p:pic>
        <p:nvPicPr>
          <p:cNvPr id="51" name="Picture 8" descr="green checkmark">
            <a:extLst>
              <a:ext uri="{FF2B5EF4-FFF2-40B4-BE49-F238E27FC236}">
                <a16:creationId xmlns:a16="http://schemas.microsoft.com/office/drawing/2014/main" id="{533AAB75-57C6-3C4F-89BC-A70E409788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1281" y="4161612"/>
            <a:ext cx="406580" cy="423521"/>
          </a:xfrm>
          <a:prstGeom prst="rect">
            <a:avLst/>
          </a:prstGeom>
        </p:spPr>
      </p:pic>
      <p:pic>
        <p:nvPicPr>
          <p:cNvPr id="52" name="Picture 8" descr="green checkmark">
            <a:extLst>
              <a:ext uri="{FF2B5EF4-FFF2-40B4-BE49-F238E27FC236}">
                <a16:creationId xmlns:a16="http://schemas.microsoft.com/office/drawing/2014/main" id="{9B18A7A5-1A71-B54F-AB4C-09D7EF0A67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1281" y="3636540"/>
            <a:ext cx="406580" cy="423521"/>
          </a:xfrm>
          <a:prstGeom prst="rect">
            <a:avLst/>
          </a:prstGeom>
        </p:spPr>
      </p:pic>
    </p:spTree>
    <p:extLst>
      <p:ext uri="{BB962C8B-B14F-4D97-AF65-F5344CB8AC3E}">
        <p14:creationId xmlns:p14="http://schemas.microsoft.com/office/powerpoint/2010/main" val="87306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par>
                                <p:cTn id="81" presetID="1" presetClass="exit"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p:bldP spid="32" grpId="0"/>
      <p:bldP spid="33" grpId="0"/>
      <p:bldP spid="34" grpId="0"/>
      <p:bldP spid="35" grpId="0"/>
      <p:bldP spid="36" grpId="0"/>
      <p:bldP spid="37" grpId="0"/>
      <p:bldP spid="38" grpId="0"/>
      <p:bldP spid="39" grpId="0"/>
      <p:bldP spid="16" grpId="0"/>
      <p:bldP spid="40" grpId="0"/>
      <p:bldP spid="41" grpId="0"/>
      <p:bldP spid="42" grpId="0"/>
      <p:bldP spid="43" grpId="0"/>
      <p:bldP spid="44" grpId="0"/>
      <p:bldP spid="45" grpId="0"/>
      <p:bldP spid="46" grpId="0"/>
      <p:bldP spid="47" grpId="0"/>
      <p:bldP spid="4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96339" y="174522"/>
            <a:ext cx="253371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defTabSz="914354">
              <a:defRPr/>
            </a:pP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86309" y="312150"/>
            <a:ext cx="10585359" cy="461663"/>
          </a:xfrm>
          <a:prstGeom prst="rect">
            <a:avLst/>
          </a:prstGeom>
          <a:noFill/>
        </p:spPr>
        <p:txBody>
          <a:bodyPr wrap="square" lIns="91439" tIns="45719" rIns="91439" bIns="45719" rtlCol="0">
            <a:spAutoFit/>
          </a:bodyPr>
          <a:lstStyle/>
          <a:p>
            <a:r>
              <a:rPr lang="en-US" sz="2400" dirty="0" err="1">
                <a:solidFill>
                  <a:srgbClr val="002060"/>
                </a:solidFill>
                <a:latin typeface="Century Gothic" panose="020B0502020202020204" pitchFamily="34" charset="0"/>
              </a:rPr>
              <a:t>Hablas</a:t>
            </a:r>
            <a:r>
              <a:rPr lang="en-US" sz="2400" dirty="0">
                <a:solidFill>
                  <a:srgbClr val="002060"/>
                </a:solidFill>
                <a:latin typeface="Century Gothic" panose="020B0502020202020204" pitchFamily="34" charset="0"/>
              </a:rPr>
              <a:t> con </a:t>
            </a:r>
            <a:r>
              <a:rPr lang="en-US" sz="2400" dirty="0" err="1">
                <a:solidFill>
                  <a:srgbClr val="002060"/>
                </a:solidFill>
                <a:latin typeface="Century Gothic" panose="020B0502020202020204" pitchFamily="34" charset="0"/>
              </a:rPr>
              <a:t>tu</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compañero</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sobre</a:t>
            </a:r>
            <a:r>
              <a:rPr lang="en-US" sz="2400" dirty="0">
                <a:solidFill>
                  <a:srgbClr val="002060"/>
                </a:solidFill>
                <a:latin typeface="Century Gothic" panose="020B0502020202020204" pitchFamily="34" charset="0"/>
              </a:rPr>
              <a:t> la </a:t>
            </a:r>
            <a:r>
              <a:rPr lang="en-US" sz="2400" dirty="0" err="1">
                <a:solidFill>
                  <a:srgbClr val="002060"/>
                </a:solidFill>
                <a:latin typeface="Century Gothic" panose="020B0502020202020204" pitchFamily="34" charset="0"/>
              </a:rPr>
              <a:t>historia</a:t>
            </a:r>
            <a:r>
              <a:rPr lang="en-US" sz="2400" dirty="0">
                <a:solidFill>
                  <a:srgbClr val="002060"/>
                </a:solidFill>
                <a:latin typeface="Century Gothic" panose="020B0502020202020204" pitchFamily="34" charset="0"/>
              </a:rPr>
              <a:t> de Perú.</a:t>
            </a:r>
          </a:p>
        </p:txBody>
      </p:sp>
      <p:sp>
        <p:nvSpPr>
          <p:cNvPr id="2" name="Title 1"/>
          <p:cNvSpPr>
            <a:spLocks noGrp="1"/>
          </p:cNvSpPr>
          <p:nvPr>
            <p:ph type="title"/>
          </p:nvPr>
        </p:nvSpPr>
        <p:spPr>
          <a:xfrm>
            <a:off x="9432179" y="45438"/>
            <a:ext cx="2662032" cy="659085"/>
          </a:xfrm>
        </p:spPr>
        <p:txBody>
          <a:bodyPr>
            <a:normAutofit fontScale="90000"/>
          </a:bodyPr>
          <a:lstStyle/>
          <a:p>
            <a:pPr algn="ctr"/>
            <a:r>
              <a:rPr lang="en-GB" sz="2400" b="1" dirty="0" err="1">
                <a:solidFill>
                  <a:schemeClr val="bg1"/>
                </a:solidFill>
              </a:rPr>
              <a:t>hablar</a:t>
            </a:r>
            <a:r>
              <a:rPr lang="en-GB" sz="2400" b="1" dirty="0">
                <a:solidFill>
                  <a:schemeClr val="bg1"/>
                </a:solidFill>
              </a:rPr>
              <a:t> / </a:t>
            </a:r>
            <a:r>
              <a:rPr lang="en-GB" sz="2400" b="1" dirty="0" err="1">
                <a:solidFill>
                  <a:schemeClr val="bg1"/>
                </a:solidFill>
              </a:rPr>
              <a:t>escuchar</a:t>
            </a:r>
            <a:endParaRPr lang="en-GB" sz="2667"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48245" y="1085951"/>
            <a:ext cx="11397689" cy="830995"/>
          </a:xfrm>
          <a:prstGeom prst="rect">
            <a:avLst/>
          </a:prstGeom>
          <a:noFill/>
        </p:spPr>
        <p:txBody>
          <a:bodyPr wrap="square" lIns="91439" tIns="45719" rIns="91439" bIns="45719" rtlCol="0">
            <a:spAutoFit/>
          </a:bodyPr>
          <a:lstStyle/>
          <a:p>
            <a:r>
              <a:rPr lang="en-US" sz="2400" dirty="0">
                <a:solidFill>
                  <a:srgbClr val="002060"/>
                </a:solidFill>
                <a:latin typeface="Century Gothic" panose="020B0502020202020204" pitchFamily="34" charset="0"/>
              </a:rPr>
              <a:t>Persona A </a:t>
            </a:r>
            <a:r>
              <a:rPr lang="en-US" sz="2400" dirty="0" err="1">
                <a:solidFill>
                  <a:srgbClr val="002060"/>
                </a:solidFill>
                <a:latin typeface="Century Gothic" panose="020B0502020202020204" pitchFamily="34" charset="0"/>
              </a:rPr>
              <a:t>habla</a:t>
            </a:r>
            <a:r>
              <a:rPr lang="en-US" sz="2400" dirty="0">
                <a:solidFill>
                  <a:srgbClr val="002060"/>
                </a:solidFill>
                <a:latin typeface="Century Gothic" panose="020B0502020202020204" pitchFamily="34" charset="0"/>
              </a:rPr>
              <a:t>: lee el </a:t>
            </a:r>
            <a:r>
              <a:rPr lang="en-US" sz="2400" dirty="0" err="1">
                <a:solidFill>
                  <a:srgbClr val="002060"/>
                </a:solidFill>
                <a:latin typeface="Century Gothic" panose="020B0502020202020204" pitchFamily="34" charset="0"/>
              </a:rPr>
              <a:t>texto</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español</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debes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traducir</a:t>
            </a:r>
            <a:r>
              <a:rPr lang="en-US" sz="2400" dirty="0">
                <a:solidFill>
                  <a:srgbClr val="002060"/>
                </a:solidFill>
                <a:latin typeface="Century Gothic" panose="020B0502020202020204" pitchFamily="34" charset="0"/>
              </a:rPr>
              <a:t> las </a:t>
            </a:r>
            <a:r>
              <a:rPr lang="en-US" sz="2400" dirty="0" err="1">
                <a:solidFill>
                  <a:srgbClr val="002060"/>
                </a:solidFill>
                <a:latin typeface="Century Gothic" panose="020B0502020202020204" pitchFamily="34" charset="0"/>
              </a:rPr>
              <a:t>partes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inglés</a:t>
            </a:r>
            <a:r>
              <a:rPr lang="en-US" sz="2400" dirty="0">
                <a:solidFill>
                  <a:srgbClr val="002060"/>
                </a:solidFill>
                <a:latin typeface="Century Gothic" panose="020B0502020202020204" pitchFamily="34" charset="0"/>
              </a:rPr>
              <a:t>!</a:t>
            </a:r>
          </a:p>
        </p:txBody>
      </p:sp>
      <p:sp>
        <p:nvSpPr>
          <p:cNvPr id="19" name="TextBox 6">
            <a:extLst>
              <a:ext uri="{FF2B5EF4-FFF2-40B4-BE49-F238E27FC236}">
                <a16:creationId xmlns:a16="http://schemas.microsoft.com/office/drawing/2014/main" id="{6853AE64-D9FC-2148-9592-C911E1B3CE84}"/>
              </a:ext>
            </a:extLst>
          </p:cNvPr>
          <p:cNvSpPr txBox="1"/>
          <p:nvPr/>
        </p:nvSpPr>
        <p:spPr>
          <a:xfrm>
            <a:off x="253371" y="2055527"/>
            <a:ext cx="9640438" cy="830995"/>
          </a:xfrm>
          <a:prstGeom prst="rect">
            <a:avLst/>
          </a:prstGeom>
          <a:noFill/>
        </p:spPr>
        <p:txBody>
          <a:bodyPr wrap="square" lIns="91439" tIns="45719" rIns="91439" bIns="45719" rtlCol="0">
            <a:spAutoFit/>
          </a:bodyPr>
          <a:lstStyle/>
          <a:p>
            <a:r>
              <a:rPr lang="en-US" sz="2400" dirty="0">
                <a:solidFill>
                  <a:srgbClr val="002060"/>
                </a:solidFill>
                <a:latin typeface="Century Gothic" panose="020B0502020202020204" pitchFamily="34" charset="0"/>
              </a:rPr>
              <a:t>Persona B </a:t>
            </a:r>
            <a:r>
              <a:rPr lang="en-US" sz="2400" dirty="0" err="1">
                <a:solidFill>
                  <a:srgbClr val="002060"/>
                </a:solidFill>
                <a:latin typeface="Century Gothic" panose="020B0502020202020204" pitchFamily="34" charset="0"/>
              </a:rPr>
              <a:t>escucha</a:t>
            </a:r>
            <a:r>
              <a:rPr lang="en-US" sz="2400" dirty="0">
                <a:solidFill>
                  <a:srgbClr val="002060"/>
                </a:solidFill>
                <a:latin typeface="Century Gothic" panose="020B0502020202020204" pitchFamily="34" charset="0"/>
              </a:rPr>
              <a:t>: escribe las palabras </a:t>
            </a:r>
            <a:r>
              <a:rPr lang="en-US" sz="2400" dirty="0" err="1">
                <a:solidFill>
                  <a:srgbClr val="002060"/>
                </a:solidFill>
                <a:latin typeface="Century Gothic" panose="020B0502020202020204" pitchFamily="34" charset="0"/>
              </a:rPr>
              <a:t>correctas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los </a:t>
            </a:r>
            <a:r>
              <a:rPr lang="en-US" sz="2400" dirty="0" err="1">
                <a:solidFill>
                  <a:srgbClr val="002060"/>
                </a:solidFill>
                <a:latin typeface="Century Gothic" panose="020B0502020202020204" pitchFamily="34" charset="0"/>
              </a:rPr>
              <a:t>espacios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blanco</a:t>
            </a:r>
            <a:r>
              <a:rPr lang="en-US" sz="2400" dirty="0">
                <a:solidFill>
                  <a:srgbClr val="002060"/>
                </a:solidFill>
                <a:latin typeface="Century Gothic" panose="020B0502020202020204" pitchFamily="34" charset="0"/>
              </a:rPr>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286309" y="3016096"/>
            <a:ext cx="1666163" cy="461663"/>
          </a:xfrm>
          <a:prstGeom prst="rect">
            <a:avLst/>
          </a:prstGeom>
          <a:noFill/>
        </p:spPr>
        <p:txBody>
          <a:bodyPr wrap="square" lIns="91439" tIns="45719" rIns="91439" bIns="45719" rtlCol="0">
            <a:spAutoFit/>
          </a:bodyPr>
          <a:lstStyle/>
          <a:p>
            <a:r>
              <a:rPr lang="en-US" sz="2400" dirty="0" err="1">
                <a:solidFill>
                  <a:srgbClr val="002060"/>
                </a:solidFill>
                <a:latin typeface="Century Gothic" panose="020B0502020202020204" pitchFamily="34" charset="0"/>
              </a:rPr>
              <a:t>Ejemplo</a:t>
            </a:r>
            <a:r>
              <a:rPr lang="en-US" sz="2400" dirty="0">
                <a:solidFill>
                  <a:srgbClr val="002060"/>
                </a:solidFill>
                <a:latin typeface="Century Gothic" panose="020B0502020202020204" pitchFamily="34" charset="0"/>
              </a:rPr>
              <a:t>:</a:t>
            </a:r>
          </a:p>
        </p:txBody>
      </p:sp>
      <p:sp>
        <p:nvSpPr>
          <p:cNvPr id="21" name="Rectángulo 20">
            <a:extLst>
              <a:ext uri="{FF2B5EF4-FFF2-40B4-BE49-F238E27FC236}">
                <a16:creationId xmlns:a16="http://schemas.microsoft.com/office/drawing/2014/main" id="{92469AC4-FD6D-164B-ABBD-F7BBA97351B6}"/>
              </a:ext>
            </a:extLst>
          </p:cNvPr>
          <p:cNvSpPr/>
          <p:nvPr/>
        </p:nvSpPr>
        <p:spPr>
          <a:xfrm>
            <a:off x="588349" y="4565734"/>
            <a:ext cx="5067468" cy="1512453"/>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GB" sz="2400" dirty="0">
                <a:solidFill>
                  <a:srgbClr val="002060"/>
                </a:solidFill>
                <a:latin typeface="Century Gothic" panose="020B0502020202020204" pitchFamily="34" charset="0"/>
              </a:rPr>
              <a:t>Los </a:t>
            </a:r>
            <a:r>
              <a:rPr lang="en-GB" sz="2400" dirty="0" err="1">
                <a:solidFill>
                  <a:srgbClr val="002060"/>
                </a:solidFill>
                <a:latin typeface="Century Gothic" panose="020B0502020202020204" pitchFamily="34" charset="0"/>
              </a:rPr>
              <a:t>reyes</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España</a:t>
            </a:r>
            <a:r>
              <a:rPr lang="en-GB" sz="2400" dirty="0">
                <a:solidFill>
                  <a:srgbClr val="002060"/>
                </a:solidFill>
                <a:latin typeface="Century Gothic" panose="020B0502020202020204" pitchFamily="34" charset="0"/>
              </a:rPr>
              <a:t> [paid] los </a:t>
            </a:r>
            <a:r>
              <a:rPr lang="en-GB" sz="2400" dirty="0" err="1">
                <a:solidFill>
                  <a:srgbClr val="002060"/>
                </a:solidFill>
                <a:latin typeface="Century Gothic" panose="020B0502020202020204" pitchFamily="34" charset="0"/>
              </a:rPr>
              <a:t>viajes</a:t>
            </a:r>
            <a:r>
              <a:rPr lang="en-GB" sz="2400" dirty="0">
                <a:solidFill>
                  <a:srgbClr val="002060"/>
                </a:solidFill>
                <a:latin typeface="Century Gothic" panose="020B0502020202020204" pitchFamily="34" charset="0"/>
              </a:rPr>
              <a:t> a América...</a:t>
            </a:r>
            <a:endParaRPr lang="x-none" sz="2400" dirty="0">
              <a:solidFill>
                <a:srgbClr val="002060"/>
              </a:solidFill>
              <a:latin typeface="Century Gothic" panose="020B0502020202020204" pitchFamily="34" charset="0"/>
            </a:endParaRPr>
          </a:p>
        </p:txBody>
      </p:sp>
      <p:sp>
        <p:nvSpPr>
          <p:cNvPr id="5" name="Llamada rectangular redondeada 4">
            <a:extLst>
              <a:ext uri="{FF2B5EF4-FFF2-40B4-BE49-F238E27FC236}">
                <a16:creationId xmlns:a16="http://schemas.microsoft.com/office/drawing/2014/main" id="{BC4D8A4E-DBEE-0D4A-875A-EBEFA968DF8E}"/>
              </a:ext>
            </a:extLst>
          </p:cNvPr>
          <p:cNvSpPr/>
          <p:nvPr/>
        </p:nvSpPr>
        <p:spPr>
          <a:xfrm>
            <a:off x="2345134" y="3167119"/>
            <a:ext cx="3448402" cy="1296584"/>
          </a:xfrm>
          <a:prstGeom prst="wedgeRoundRectCallout">
            <a:avLst>
              <a:gd name="adj1" fmla="val -59724"/>
              <a:gd name="adj2" fmla="val 47523"/>
              <a:gd name="adj3" fmla="val 16667"/>
            </a:avLst>
          </a:prstGeom>
          <a:solidFill>
            <a:srgbClr val="EB959C"/>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s-ES" sz="2200" dirty="0">
                <a:solidFill>
                  <a:srgbClr val="002060"/>
                </a:solidFill>
                <a:latin typeface="Century Gothic" panose="020B0502020202020204" pitchFamily="34" charset="0"/>
              </a:rPr>
              <a:t>Los reyes de España pagaron los viajes a América</a:t>
            </a:r>
            <a:endParaRPr lang="x-none" sz="2200" dirty="0">
              <a:solidFill>
                <a:srgbClr val="002060"/>
              </a:solidFill>
              <a:latin typeface="Century Gothic" panose="020B0502020202020204" pitchFamily="34" charset="0"/>
            </a:endParaRP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86309" y="3579790"/>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solidFill>
                  <a:srgbClr val="002060"/>
                </a:solidFill>
              </a:rPr>
              <a:t>Persona</a:t>
            </a:r>
            <a:r>
              <a:rPr lang="x-none" sz="2400" b="1">
                <a:solidFill>
                  <a:srgbClr val="002060"/>
                </a:solidFill>
              </a:rPr>
              <a:t> </a:t>
            </a:r>
            <a:r>
              <a:rPr lang="x-none" sz="2400" b="1" dirty="0">
                <a:solidFill>
                  <a:srgbClr val="002060"/>
                </a:solidFill>
              </a:rPr>
              <a:t>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6422302" y="3579790"/>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solidFill>
                  <a:srgbClr val="002060"/>
                </a:solidFill>
              </a:rPr>
              <a:t>Persona</a:t>
            </a:r>
            <a:r>
              <a:rPr lang="x-none" sz="2400" b="1">
                <a:solidFill>
                  <a:srgbClr val="002060"/>
                </a:solidFill>
              </a:rPr>
              <a:t> </a:t>
            </a:r>
            <a:r>
              <a:rPr lang="x-none" sz="2400" b="1" dirty="0">
                <a:solidFill>
                  <a:srgbClr val="002060"/>
                </a:solidFill>
              </a:rPr>
              <a:t>B</a:t>
            </a:r>
          </a:p>
        </p:txBody>
      </p:sp>
      <p:pic>
        <p:nvPicPr>
          <p:cNvPr id="15" name="Imagen 14">
            <a:extLst>
              <a:ext uri="{FF2B5EF4-FFF2-40B4-BE49-F238E27FC236}">
                <a16:creationId xmlns:a16="http://schemas.microsoft.com/office/drawing/2014/main" id="{C770C5B7-911A-104C-845D-BA9A3707EFB1}"/>
              </a:ext>
            </a:extLst>
          </p:cNvPr>
          <p:cNvPicPr>
            <a:picLocks noChangeAspect="1"/>
          </p:cNvPicPr>
          <p:nvPr/>
        </p:nvPicPr>
        <p:blipFill>
          <a:blip r:embed="rId3"/>
          <a:stretch>
            <a:fillRect/>
          </a:stretch>
        </p:blipFill>
        <p:spPr>
          <a:xfrm>
            <a:off x="9830286" y="1916946"/>
            <a:ext cx="2033691" cy="2345070"/>
          </a:xfrm>
          <a:prstGeom prst="rect">
            <a:avLst/>
          </a:prstGeom>
        </p:spPr>
      </p:pic>
      <p:sp>
        <p:nvSpPr>
          <p:cNvPr id="29" name="Llamada rectangular redondeada 28">
            <a:extLst>
              <a:ext uri="{FF2B5EF4-FFF2-40B4-BE49-F238E27FC236}">
                <a16:creationId xmlns:a16="http://schemas.microsoft.com/office/drawing/2014/main" id="{A4049A26-AB66-5E49-B6E6-5A4C803CA5E5}"/>
              </a:ext>
            </a:extLst>
          </p:cNvPr>
          <p:cNvSpPr/>
          <p:nvPr/>
        </p:nvSpPr>
        <p:spPr>
          <a:xfrm>
            <a:off x="6230162" y="2581901"/>
            <a:ext cx="3266178" cy="906602"/>
          </a:xfrm>
          <a:prstGeom prst="wedgeRoundRectCallout">
            <a:avLst>
              <a:gd name="adj1" fmla="val -76352"/>
              <a:gd name="adj2" fmla="val 2943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¡Atención! Si el sujeto es plural usa –aron, si el sujeto es singular usa –ó.</a:t>
            </a:r>
          </a:p>
        </p:txBody>
      </p:sp>
      <p:pic>
        <p:nvPicPr>
          <p:cNvPr id="16" name="Imagen 15">
            <a:extLst>
              <a:ext uri="{FF2B5EF4-FFF2-40B4-BE49-F238E27FC236}">
                <a16:creationId xmlns:a16="http://schemas.microsoft.com/office/drawing/2014/main" id="{EBE1AC52-589D-4946-8738-D2F74CDB8E7F}"/>
              </a:ext>
            </a:extLst>
          </p:cNvPr>
          <p:cNvPicPr>
            <a:picLocks noChangeAspect="1"/>
          </p:cNvPicPr>
          <p:nvPr/>
        </p:nvPicPr>
        <p:blipFill rotWithShape="1">
          <a:blip r:embed="rId4"/>
          <a:srcRect t="16845" b="27952"/>
          <a:stretch/>
        </p:blipFill>
        <p:spPr>
          <a:xfrm>
            <a:off x="7852361" y="3579790"/>
            <a:ext cx="1706480" cy="942027"/>
          </a:xfrm>
          <a:prstGeom prst="rect">
            <a:avLst/>
          </a:prstGeom>
        </p:spPr>
      </p:pic>
      <p:sp>
        <p:nvSpPr>
          <p:cNvPr id="22" name="Rectángulo 21">
            <a:extLst>
              <a:ext uri="{FF2B5EF4-FFF2-40B4-BE49-F238E27FC236}">
                <a16:creationId xmlns:a16="http://schemas.microsoft.com/office/drawing/2014/main" id="{23A3BA03-ECFD-A14B-9011-ABB21C5334B8}"/>
              </a:ext>
            </a:extLst>
          </p:cNvPr>
          <p:cNvSpPr/>
          <p:nvPr/>
        </p:nvSpPr>
        <p:spPr>
          <a:xfrm>
            <a:off x="6531879" y="4565734"/>
            <a:ext cx="5067468" cy="15124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GB" sz="2400" dirty="0">
                <a:solidFill>
                  <a:srgbClr val="002060"/>
                </a:solidFill>
                <a:latin typeface="Century Gothic" panose="020B0502020202020204" pitchFamily="34" charset="0"/>
              </a:rPr>
              <a:t>Los </a:t>
            </a:r>
            <a:r>
              <a:rPr lang="en-GB" sz="2400" dirty="0" err="1">
                <a:solidFill>
                  <a:srgbClr val="002060"/>
                </a:solidFill>
                <a:latin typeface="Century Gothic" panose="020B0502020202020204" pitchFamily="34" charset="0"/>
              </a:rPr>
              <a:t>reyes</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España</a:t>
            </a:r>
            <a:r>
              <a:rPr lang="en-GB" sz="2400" dirty="0">
                <a:solidFill>
                  <a:srgbClr val="002060"/>
                </a:solidFill>
                <a:latin typeface="Century Gothic" panose="020B0502020202020204" pitchFamily="34" charset="0"/>
              </a:rPr>
              <a:t> _________ los </a:t>
            </a:r>
            <a:r>
              <a:rPr lang="en-GB" sz="2400" dirty="0" err="1">
                <a:solidFill>
                  <a:srgbClr val="002060"/>
                </a:solidFill>
                <a:latin typeface="Century Gothic" panose="020B0502020202020204" pitchFamily="34" charset="0"/>
              </a:rPr>
              <a:t>viajes</a:t>
            </a:r>
            <a:r>
              <a:rPr lang="en-GB" sz="2400" dirty="0">
                <a:solidFill>
                  <a:srgbClr val="002060"/>
                </a:solidFill>
                <a:latin typeface="Century Gothic" panose="020B0502020202020204" pitchFamily="34" charset="0"/>
              </a:rPr>
              <a:t> a América...</a:t>
            </a:r>
            <a:endParaRPr lang="x-none" sz="2400" dirty="0">
              <a:solidFill>
                <a:srgbClr val="002060"/>
              </a:solidFill>
              <a:latin typeface="Century Gothic" panose="020B0502020202020204" pitchFamily="34" charset="0"/>
            </a:endParaRPr>
          </a:p>
        </p:txBody>
      </p:sp>
      <p:sp>
        <p:nvSpPr>
          <p:cNvPr id="3" name="CuadroTexto 2">
            <a:extLst>
              <a:ext uri="{FF2B5EF4-FFF2-40B4-BE49-F238E27FC236}">
                <a16:creationId xmlns:a16="http://schemas.microsoft.com/office/drawing/2014/main" id="{C2105407-F286-C840-ACAE-CD035035FA81}"/>
              </a:ext>
            </a:extLst>
          </p:cNvPr>
          <p:cNvSpPr txBox="1"/>
          <p:nvPr/>
        </p:nvSpPr>
        <p:spPr>
          <a:xfrm>
            <a:off x="9864313" y="4870789"/>
            <a:ext cx="1503938" cy="461665"/>
          </a:xfrm>
          <a:prstGeom prst="rect">
            <a:avLst/>
          </a:prstGeom>
          <a:noFill/>
        </p:spPr>
        <p:txBody>
          <a:bodyPr wrap="none" rtlCol="0">
            <a:spAutoFit/>
          </a:bodyPr>
          <a:lstStyle/>
          <a:p>
            <a:pPr algn="l"/>
            <a:r>
              <a:rPr lang="es-GB" sz="2400" dirty="0">
                <a:solidFill>
                  <a:schemeClr val="accent5">
                    <a:lumMod val="50000"/>
                  </a:schemeClr>
                </a:solidFill>
                <a:latin typeface="Century Gothic" panose="020B0502020202020204" pitchFamily="34" charset="0"/>
              </a:rPr>
              <a:t>pagaron</a:t>
            </a:r>
          </a:p>
        </p:txBody>
      </p:sp>
      <p:pic>
        <p:nvPicPr>
          <p:cNvPr id="23" name="Imagen 22">
            <a:extLst>
              <a:ext uri="{FF2B5EF4-FFF2-40B4-BE49-F238E27FC236}">
                <a16:creationId xmlns:a16="http://schemas.microsoft.com/office/drawing/2014/main" id="{20A32B01-4046-094A-80F8-43B097CEDEBD}"/>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0923096" y="4378123"/>
            <a:ext cx="940881" cy="752705"/>
          </a:xfrm>
          <a:prstGeom prst="rect">
            <a:avLst/>
          </a:prstGeom>
        </p:spPr>
      </p:pic>
    </p:spTree>
    <p:extLst>
      <p:ext uri="{BB962C8B-B14F-4D97-AF65-F5344CB8AC3E}">
        <p14:creationId xmlns:p14="http://schemas.microsoft.com/office/powerpoint/2010/main" val="178334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19" grpId="0"/>
      <p:bldP spid="20" grpId="0"/>
      <p:bldP spid="21" grpId="0" animBg="1"/>
      <p:bldP spid="5" grpId="0" animBg="1"/>
      <p:bldP spid="26" grpId="0"/>
      <p:bldP spid="27" grpId="0"/>
      <p:bldP spid="29" grpId="0" animBg="1"/>
      <p:bldP spid="2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82287" y="0"/>
            <a:ext cx="2559314" cy="643467"/>
          </a:xfrm>
        </p:spPr>
        <p:txBody>
          <a:bodyPr>
            <a:normAutofit/>
          </a:bodyPr>
          <a:lstStyle/>
          <a:p>
            <a:r>
              <a:rPr lang="en-GB" sz="2400" b="1" dirty="0">
                <a:solidFill>
                  <a:srgbClr val="002060"/>
                </a:solidFill>
              </a:rPr>
              <a:t>Persona B</a:t>
            </a:r>
          </a:p>
        </p:txBody>
      </p:sp>
      <p:graphicFrame>
        <p:nvGraphicFramePr>
          <p:cNvPr id="10" name="Tabla 2">
            <a:extLst>
              <a:ext uri="{FF2B5EF4-FFF2-40B4-BE49-F238E27FC236}">
                <a16:creationId xmlns:a16="http://schemas.microsoft.com/office/drawing/2014/main" id="{69836309-ABAA-C14C-A32F-59E1FE82620D}"/>
              </a:ext>
            </a:extLst>
          </p:cNvPr>
          <p:cNvGraphicFramePr>
            <a:graphicFrameLocks noGrp="1"/>
          </p:cNvGraphicFramePr>
          <p:nvPr/>
        </p:nvGraphicFramePr>
        <p:xfrm>
          <a:off x="298480" y="699536"/>
          <a:ext cx="5655733" cy="5574235"/>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45939">
                <a:tc>
                  <a:txBody>
                    <a:bodyPr/>
                    <a:lstStyle/>
                    <a:p>
                      <a:endParaRPr lang="es-GB" sz="2200" b="0" i="0">
                        <a:solidFill>
                          <a:srgbClr val="002060"/>
                        </a:solidFill>
                        <a:latin typeface="Century Gothic" panose="020B0502020202020204" pitchFamily="34" charset="0"/>
                      </a:endParaRPr>
                    </a:p>
                  </a:txBody>
                  <a:tcPr anchor="ctr"/>
                </a:tc>
                <a:tc>
                  <a:txBody>
                    <a:bodyPr/>
                    <a:lstStyle/>
                    <a:p>
                      <a:pPr algn="ctr"/>
                      <a:r>
                        <a:rPr lang="es-GB" sz="2000" b="0" i="0" dirty="0">
                          <a:solidFill>
                            <a:srgbClr val="002060"/>
                          </a:solidFill>
                          <a:latin typeface="Century Gothic" panose="020B0502020202020204" pitchFamily="34" charset="0"/>
                        </a:rPr>
                        <a:t>Escribe la frase </a:t>
                      </a:r>
                      <a:r>
                        <a:rPr lang="es-GB" sz="2000" b="0" i="0">
                          <a:solidFill>
                            <a:srgbClr val="002060"/>
                          </a:solidFill>
                          <a:latin typeface="Century Gothic" panose="020B0502020202020204" pitchFamily="34" charset="0"/>
                        </a:rPr>
                        <a:t>en español:</a:t>
                      </a:r>
                      <a:endParaRPr lang="es-GB" sz="2000" dirty="0">
                        <a:solidFill>
                          <a:srgbClr val="002060"/>
                        </a:solidFill>
                      </a:endParaRPr>
                    </a:p>
                  </a:txBody>
                  <a:tcPr anchor="ctr"/>
                </a:tc>
                <a:extLst>
                  <a:ext uri="{0D108BD9-81ED-4DB2-BD59-A6C34878D82A}">
                    <a16:rowId xmlns:a16="http://schemas.microsoft.com/office/drawing/2014/main" val="2765332368"/>
                  </a:ext>
                </a:extLst>
              </a:tr>
              <a:tr h="854716">
                <a:tc>
                  <a:txBody>
                    <a:bodyPr/>
                    <a:lstStyle/>
                    <a:p>
                      <a:pPr algn="ctr"/>
                      <a:r>
                        <a:rPr lang="es-GB" sz="2200" b="0" i="0" dirty="0">
                          <a:solidFill>
                            <a:srgbClr val="002060"/>
                          </a:solidFill>
                          <a:latin typeface="Century Gothic" panose="020B0502020202020204" pitchFamily="34" charset="0"/>
                        </a:rPr>
                        <a:t>1</a:t>
                      </a:r>
                    </a:p>
                  </a:txBody>
                  <a:tcPr anchor="ctr"/>
                </a:tc>
                <a:tc>
                  <a:txBody>
                    <a:bodyPr/>
                    <a:lstStyle/>
                    <a:p>
                      <a:pPr marL="0" indent="0">
                        <a:spcAft>
                          <a:spcPts val="600"/>
                        </a:spcAft>
                        <a:buNone/>
                      </a:pPr>
                      <a:r>
                        <a:rPr lang="en-US" sz="2000" b="0" i="0" dirty="0">
                          <a:solidFill>
                            <a:srgbClr val="002060"/>
                          </a:solidFill>
                          <a:latin typeface="Century Gothic" panose="020B0502020202020204" pitchFamily="34" charset="0"/>
                        </a:rPr>
                        <a:t>Say: Sus...</a:t>
                      </a:r>
                    </a:p>
                    <a:p>
                      <a:pPr marL="0" indent="0">
                        <a:buNone/>
                      </a:pPr>
                      <a:r>
                        <a:rPr lang="en-US" sz="2000" b="1" dirty="0">
                          <a:solidFill>
                            <a:srgbClr val="002060"/>
                          </a:solidFill>
                        </a:rPr>
                        <a:t>La </a:t>
                      </a:r>
                      <a:r>
                        <a:rPr lang="en-US" sz="2000" b="1" dirty="0" err="1">
                          <a:solidFill>
                            <a:srgbClr val="002060"/>
                          </a:solidFill>
                        </a:rPr>
                        <a:t>frase</a:t>
                      </a:r>
                      <a:r>
                        <a:rPr lang="en-US" sz="2000" b="1" dirty="0">
                          <a:solidFill>
                            <a:srgbClr val="002060"/>
                          </a:solidFill>
                        </a:rPr>
                        <a:t>: </a:t>
                      </a:r>
                    </a:p>
                  </a:txBody>
                  <a:tcPr/>
                </a:tc>
                <a:extLst>
                  <a:ext uri="{0D108BD9-81ED-4DB2-BD59-A6C34878D82A}">
                    <a16:rowId xmlns:a16="http://schemas.microsoft.com/office/drawing/2014/main" val="2432458429"/>
                  </a:ext>
                </a:extLst>
              </a:tr>
              <a:tr h="854716">
                <a:tc>
                  <a:txBody>
                    <a:bodyPr/>
                    <a:lstStyle/>
                    <a:p>
                      <a:pPr algn="ctr"/>
                      <a:r>
                        <a:rPr lang="es-GB" sz="2200" b="0" i="0" dirty="0">
                          <a:solidFill>
                            <a:srgbClr val="002060"/>
                          </a:solidFill>
                          <a:latin typeface="Century Gothic" panose="020B0502020202020204" pitchFamily="34" charset="0"/>
                        </a:rPr>
                        <a:t>2</a:t>
                      </a:r>
                    </a:p>
                  </a:txBody>
                  <a:tcPr anchor="ctr"/>
                </a:tc>
                <a:tc>
                  <a:txBody>
                    <a:bodyPr/>
                    <a:lstStyle/>
                    <a:p>
                      <a:pPr marL="0" indent="0">
                        <a:spcAft>
                          <a:spcPts val="600"/>
                        </a:spcAft>
                        <a:buNone/>
                      </a:pPr>
                      <a:r>
                        <a:rPr lang="en-US" sz="2000" b="0" i="0" dirty="0">
                          <a:solidFill>
                            <a:srgbClr val="002060"/>
                          </a:solidFill>
                          <a:latin typeface="Century Gothic" panose="020B0502020202020204" pitchFamily="34" charset="0"/>
                        </a:rPr>
                        <a:t>Say: Sus...</a:t>
                      </a:r>
                    </a:p>
                    <a:p>
                      <a:pPr marL="0" indent="0">
                        <a:buNone/>
                      </a:pPr>
                      <a:r>
                        <a:rPr lang="en-US" sz="2000" b="1" dirty="0">
                          <a:solidFill>
                            <a:srgbClr val="002060"/>
                          </a:solidFill>
                        </a:rPr>
                        <a:t>La </a:t>
                      </a:r>
                      <a:r>
                        <a:rPr lang="en-US" sz="2000" b="1" dirty="0" err="1">
                          <a:solidFill>
                            <a:srgbClr val="002060"/>
                          </a:solidFill>
                        </a:rPr>
                        <a:t>frase</a:t>
                      </a:r>
                      <a:r>
                        <a:rPr lang="en-US" sz="2000" b="1" dirty="0">
                          <a:solidFill>
                            <a:srgbClr val="002060"/>
                          </a:solidFill>
                        </a:rPr>
                        <a:t>: </a:t>
                      </a:r>
                    </a:p>
                  </a:txBody>
                  <a:tcPr/>
                </a:tc>
                <a:extLst>
                  <a:ext uri="{0D108BD9-81ED-4DB2-BD59-A6C34878D82A}">
                    <a16:rowId xmlns:a16="http://schemas.microsoft.com/office/drawing/2014/main" val="3242319636"/>
                  </a:ext>
                </a:extLst>
              </a:tr>
              <a:tr h="854716">
                <a:tc>
                  <a:txBody>
                    <a:bodyPr/>
                    <a:lstStyle/>
                    <a:p>
                      <a:pPr algn="ctr"/>
                      <a:r>
                        <a:rPr lang="es-GB" sz="2200" b="0" i="0" dirty="0">
                          <a:solidFill>
                            <a:srgbClr val="002060"/>
                          </a:solidFill>
                          <a:latin typeface="Century Gothic" panose="020B0502020202020204" pitchFamily="34" charset="0"/>
                        </a:rPr>
                        <a:t>3</a:t>
                      </a:r>
                    </a:p>
                  </a:txBody>
                  <a:tcPr anchor="ctr"/>
                </a:tc>
                <a:tc>
                  <a:txBody>
                    <a:bodyPr/>
                    <a:lstStyle/>
                    <a:p>
                      <a:pPr marL="0" indent="0">
                        <a:spcAft>
                          <a:spcPts val="600"/>
                        </a:spcAft>
                        <a:buNone/>
                      </a:pPr>
                      <a:r>
                        <a:rPr lang="en-US" sz="2000" b="0" i="0" dirty="0">
                          <a:solidFill>
                            <a:srgbClr val="002060"/>
                          </a:solidFill>
                          <a:latin typeface="Century Gothic" panose="020B0502020202020204" pitchFamily="34" charset="0"/>
                        </a:rPr>
                        <a:t>Say: Se...</a:t>
                      </a:r>
                    </a:p>
                    <a:p>
                      <a:pPr marL="0" indent="0">
                        <a:buNone/>
                      </a:pPr>
                      <a:r>
                        <a:rPr lang="en-US" sz="2000" b="1" dirty="0">
                          <a:solidFill>
                            <a:srgbClr val="002060"/>
                          </a:solidFill>
                        </a:rPr>
                        <a:t>La </a:t>
                      </a:r>
                      <a:r>
                        <a:rPr lang="en-US" sz="2000" b="1" dirty="0" err="1">
                          <a:solidFill>
                            <a:srgbClr val="002060"/>
                          </a:solidFill>
                        </a:rPr>
                        <a:t>frase</a:t>
                      </a:r>
                      <a:r>
                        <a:rPr lang="en-US" sz="2000" b="1" dirty="0">
                          <a:solidFill>
                            <a:srgbClr val="002060"/>
                          </a:solidFill>
                        </a:rPr>
                        <a:t>: </a:t>
                      </a:r>
                    </a:p>
                  </a:txBody>
                  <a:tcPr/>
                </a:tc>
                <a:extLst>
                  <a:ext uri="{0D108BD9-81ED-4DB2-BD59-A6C34878D82A}">
                    <a16:rowId xmlns:a16="http://schemas.microsoft.com/office/drawing/2014/main" val="1525684926"/>
                  </a:ext>
                </a:extLst>
              </a:tr>
              <a:tr h="854716">
                <a:tc>
                  <a:txBody>
                    <a:bodyPr/>
                    <a:lstStyle/>
                    <a:p>
                      <a:pPr algn="ctr"/>
                      <a:r>
                        <a:rPr lang="es-GB" sz="2200" b="0" i="0" dirty="0">
                          <a:solidFill>
                            <a:srgbClr val="002060"/>
                          </a:solidFill>
                          <a:latin typeface="Century Gothic" panose="020B0502020202020204" pitchFamily="34" charset="0"/>
                        </a:rPr>
                        <a:t>4</a:t>
                      </a:r>
                    </a:p>
                  </a:txBody>
                  <a:tcPr anchor="ctr"/>
                </a:tc>
                <a:tc>
                  <a:txBody>
                    <a:bodyPr/>
                    <a:lstStyle/>
                    <a:p>
                      <a:pPr marL="0" indent="0">
                        <a:spcAft>
                          <a:spcPts val="600"/>
                        </a:spcAft>
                        <a:buNone/>
                      </a:pPr>
                      <a:r>
                        <a:rPr lang="en-US" sz="2000" b="0" i="0" dirty="0">
                          <a:solidFill>
                            <a:srgbClr val="002060"/>
                          </a:solidFill>
                          <a:latin typeface="Century Gothic" panose="020B0502020202020204" pitchFamily="34" charset="0"/>
                        </a:rPr>
                        <a:t>Say: Sus...</a:t>
                      </a:r>
                    </a:p>
                    <a:p>
                      <a:pPr marL="0" indent="0">
                        <a:buNone/>
                      </a:pPr>
                      <a:r>
                        <a:rPr lang="en-US" sz="2000" b="1" dirty="0">
                          <a:solidFill>
                            <a:srgbClr val="002060"/>
                          </a:solidFill>
                        </a:rPr>
                        <a:t>La </a:t>
                      </a:r>
                      <a:r>
                        <a:rPr lang="en-US" sz="2000" b="1" dirty="0" err="1">
                          <a:solidFill>
                            <a:srgbClr val="002060"/>
                          </a:solidFill>
                        </a:rPr>
                        <a:t>frase</a:t>
                      </a:r>
                      <a:r>
                        <a:rPr lang="en-US" sz="2000" b="1" dirty="0">
                          <a:solidFill>
                            <a:srgbClr val="002060"/>
                          </a:solidFill>
                        </a:rPr>
                        <a:t>: </a:t>
                      </a:r>
                    </a:p>
                  </a:txBody>
                  <a:tcPr/>
                </a:tc>
                <a:extLst>
                  <a:ext uri="{0D108BD9-81ED-4DB2-BD59-A6C34878D82A}">
                    <a16:rowId xmlns:a16="http://schemas.microsoft.com/office/drawing/2014/main" val="1098054156"/>
                  </a:ext>
                </a:extLst>
              </a:tr>
              <a:tr h="854716">
                <a:tc>
                  <a:txBody>
                    <a:bodyPr/>
                    <a:lstStyle/>
                    <a:p>
                      <a:pPr algn="ctr"/>
                      <a:r>
                        <a:rPr lang="es-GB" sz="2200" b="0" i="0" dirty="0">
                          <a:solidFill>
                            <a:srgbClr val="002060"/>
                          </a:solidFill>
                          <a:latin typeface="Century Gothic" panose="020B0502020202020204" pitchFamily="34" charset="0"/>
                        </a:rPr>
                        <a:t>5</a:t>
                      </a:r>
                    </a:p>
                  </a:txBody>
                  <a:tcPr anchor="ctr"/>
                </a:tc>
                <a:tc>
                  <a:txBody>
                    <a:bodyPr/>
                    <a:lstStyle/>
                    <a:p>
                      <a:pPr marL="0" indent="0">
                        <a:spcAft>
                          <a:spcPts val="600"/>
                        </a:spcAft>
                        <a:buNone/>
                      </a:pPr>
                      <a:r>
                        <a:rPr lang="en-US" sz="2000" b="0" i="0" dirty="0">
                          <a:solidFill>
                            <a:srgbClr val="002060"/>
                          </a:solidFill>
                          <a:latin typeface="Century Gothic" panose="020B0502020202020204" pitchFamily="34" charset="0"/>
                        </a:rPr>
                        <a:t>Say: Se...</a:t>
                      </a:r>
                    </a:p>
                    <a:p>
                      <a:pPr marL="0" indent="0">
                        <a:buNone/>
                      </a:pPr>
                      <a:r>
                        <a:rPr lang="en-US" sz="2000" b="1" dirty="0">
                          <a:solidFill>
                            <a:srgbClr val="002060"/>
                          </a:solidFill>
                        </a:rPr>
                        <a:t>La </a:t>
                      </a:r>
                      <a:r>
                        <a:rPr lang="en-US" sz="2000" b="1" dirty="0" err="1">
                          <a:solidFill>
                            <a:srgbClr val="002060"/>
                          </a:solidFill>
                        </a:rPr>
                        <a:t>frase</a:t>
                      </a:r>
                      <a:r>
                        <a:rPr lang="en-US" sz="2000" b="1" dirty="0">
                          <a:solidFill>
                            <a:srgbClr val="002060"/>
                          </a:solidFill>
                        </a:rPr>
                        <a:t>: </a:t>
                      </a:r>
                    </a:p>
                  </a:txBody>
                  <a:tcPr/>
                </a:tc>
                <a:extLst>
                  <a:ext uri="{0D108BD9-81ED-4DB2-BD59-A6C34878D82A}">
                    <a16:rowId xmlns:a16="http://schemas.microsoft.com/office/drawing/2014/main" val="510821910"/>
                  </a:ext>
                </a:extLst>
              </a:tr>
              <a:tr h="854716">
                <a:tc>
                  <a:txBody>
                    <a:bodyPr/>
                    <a:lstStyle/>
                    <a:p>
                      <a:pPr algn="ctr"/>
                      <a:r>
                        <a:rPr lang="es-GB" sz="2200" b="0" i="0" dirty="0">
                          <a:solidFill>
                            <a:srgbClr val="002060"/>
                          </a:solidFill>
                          <a:latin typeface="Century Gothic" panose="020B0502020202020204" pitchFamily="34" charset="0"/>
                        </a:rPr>
                        <a:t>6</a:t>
                      </a:r>
                    </a:p>
                  </a:txBody>
                  <a:tcPr anchor="ctr"/>
                </a:tc>
                <a:tc>
                  <a:txBody>
                    <a:bodyPr/>
                    <a:lstStyle/>
                    <a:p>
                      <a:pPr marL="0" indent="0">
                        <a:spcAft>
                          <a:spcPts val="600"/>
                        </a:spcAft>
                        <a:buNone/>
                      </a:pPr>
                      <a:r>
                        <a:rPr lang="en-US" sz="2000" b="0" i="0" dirty="0">
                          <a:solidFill>
                            <a:srgbClr val="002060"/>
                          </a:solidFill>
                          <a:latin typeface="Century Gothic" panose="020B0502020202020204" pitchFamily="34" charset="0"/>
                        </a:rPr>
                        <a:t>Say: Se... </a:t>
                      </a:r>
                    </a:p>
                    <a:p>
                      <a:pPr marL="0" indent="0">
                        <a:buNone/>
                      </a:pPr>
                      <a:r>
                        <a:rPr lang="en-US" sz="2000" b="1" dirty="0">
                          <a:solidFill>
                            <a:srgbClr val="002060"/>
                          </a:solidFill>
                        </a:rPr>
                        <a:t>La </a:t>
                      </a:r>
                      <a:r>
                        <a:rPr lang="en-US" sz="2000" b="1" dirty="0" err="1">
                          <a:solidFill>
                            <a:srgbClr val="002060"/>
                          </a:solidFill>
                        </a:rPr>
                        <a:t>frase</a:t>
                      </a:r>
                      <a:r>
                        <a:rPr lang="en-US" sz="2000" b="1" dirty="0">
                          <a:solidFill>
                            <a:srgbClr val="002060"/>
                          </a:solidFill>
                        </a:rPr>
                        <a:t>: </a:t>
                      </a:r>
                    </a:p>
                  </a:txBody>
                  <a:tcPr/>
                </a:tc>
                <a:extLst>
                  <a:ext uri="{0D108BD9-81ED-4DB2-BD59-A6C34878D82A}">
                    <a16:rowId xmlns:a16="http://schemas.microsoft.com/office/drawing/2014/main" val="1539421699"/>
                  </a:ext>
                </a:extLst>
              </a:tr>
            </a:tbl>
          </a:graphicData>
        </a:graphic>
      </p:graphicFrame>
      <p:graphicFrame>
        <p:nvGraphicFramePr>
          <p:cNvPr id="6" name="Tabla 2">
            <a:extLst>
              <a:ext uri="{FF2B5EF4-FFF2-40B4-BE49-F238E27FC236}">
                <a16:creationId xmlns:a16="http://schemas.microsoft.com/office/drawing/2014/main" id="{113E0EB6-8D31-4D48-890D-66B4F5665D63}"/>
              </a:ext>
            </a:extLst>
          </p:cNvPr>
          <p:cNvGraphicFramePr>
            <a:graphicFrameLocks noGrp="1"/>
          </p:cNvGraphicFramePr>
          <p:nvPr/>
        </p:nvGraphicFramePr>
        <p:xfrm>
          <a:off x="6096000" y="719666"/>
          <a:ext cx="5964819" cy="5554105"/>
        </p:xfrm>
        <a:graphic>
          <a:graphicData uri="http://schemas.openxmlformats.org/drawingml/2006/table">
            <a:tbl>
              <a:tblPr firstRow="1" bandRow="1">
                <a:tableStyleId>{5DA37D80-6434-44D0-A028-1B22A696006F}</a:tableStyleId>
              </a:tblPr>
              <a:tblGrid>
                <a:gridCol w="444500">
                  <a:extLst>
                    <a:ext uri="{9D8B030D-6E8A-4147-A177-3AD203B41FA5}">
                      <a16:colId xmlns:a16="http://schemas.microsoft.com/office/drawing/2014/main" val="2536567069"/>
                    </a:ext>
                  </a:extLst>
                </a:gridCol>
                <a:gridCol w="5520319">
                  <a:extLst>
                    <a:ext uri="{9D8B030D-6E8A-4147-A177-3AD203B41FA5}">
                      <a16:colId xmlns:a16="http://schemas.microsoft.com/office/drawing/2014/main" val="2307301402"/>
                    </a:ext>
                  </a:extLst>
                </a:gridCol>
              </a:tblGrid>
              <a:tr h="431976">
                <a:tc>
                  <a:txBody>
                    <a:bodyPr/>
                    <a:lstStyle/>
                    <a:p>
                      <a:endParaRPr lang="es-GB" sz="2200" b="0" i="0">
                        <a:solidFill>
                          <a:srgbClr val="002060"/>
                        </a:solidFill>
                        <a:latin typeface="Century Gothic" panose="020B0502020202020204" pitchFamily="34" charset="0"/>
                      </a:endParaRPr>
                    </a:p>
                  </a:txBody>
                  <a:tcPr anchor="ctr"/>
                </a:tc>
                <a:tc>
                  <a:txBody>
                    <a:bodyPr/>
                    <a:lstStyle/>
                    <a:p>
                      <a:pPr algn="ctr"/>
                      <a:r>
                        <a:rPr lang="es-GB" sz="2000" b="0" i="0" dirty="0">
                          <a:solidFill>
                            <a:srgbClr val="002060"/>
                          </a:solidFill>
                          <a:latin typeface="Century Gothic" panose="020B0502020202020204" pitchFamily="34" charset="0"/>
                        </a:rPr>
                        <a:t>Lee la </a:t>
                      </a:r>
                      <a:r>
                        <a:rPr lang="es-GB" sz="2000" b="0" i="0">
                          <a:solidFill>
                            <a:srgbClr val="002060"/>
                          </a:solidFill>
                          <a:latin typeface="Century Gothic" panose="020B0502020202020204" pitchFamily="34" charset="0"/>
                        </a:rPr>
                        <a:t>frase correcta</a:t>
                      </a:r>
                      <a:r>
                        <a:rPr lang="en-GB" sz="2000" dirty="0">
                          <a:solidFill>
                            <a:srgbClr val="002060"/>
                          </a:solidFill>
                        </a:rPr>
                        <a:t> </a:t>
                      </a:r>
                      <a:r>
                        <a:rPr lang="en-GB" sz="2000" dirty="0" err="1">
                          <a:solidFill>
                            <a:srgbClr val="002060"/>
                          </a:solidFill>
                        </a:rPr>
                        <a:t>en</a:t>
                      </a:r>
                      <a:r>
                        <a:rPr lang="en-GB" sz="2000" dirty="0">
                          <a:solidFill>
                            <a:srgbClr val="002060"/>
                          </a:solidFill>
                        </a:rPr>
                        <a:t> </a:t>
                      </a:r>
                      <a:r>
                        <a:rPr lang="en-GB" sz="2000" dirty="0" err="1">
                          <a:solidFill>
                            <a:srgbClr val="002060"/>
                          </a:solidFill>
                        </a:rPr>
                        <a:t>español</a:t>
                      </a:r>
                      <a:r>
                        <a:rPr lang="es-GB" sz="2000">
                          <a:solidFill>
                            <a:srgbClr val="002060"/>
                          </a:solidFill>
                        </a:rPr>
                        <a:t>:</a:t>
                      </a:r>
                      <a:endParaRPr lang="es-GB" sz="2000" dirty="0">
                        <a:solidFill>
                          <a:srgbClr val="002060"/>
                        </a:solidFill>
                      </a:endParaRPr>
                    </a:p>
                  </a:txBody>
                  <a:tcPr anchor="ctr"/>
                </a:tc>
                <a:extLst>
                  <a:ext uri="{0D108BD9-81ED-4DB2-BD59-A6C34878D82A}">
                    <a16:rowId xmlns:a16="http://schemas.microsoft.com/office/drawing/2014/main" val="2765332368"/>
                  </a:ext>
                </a:extLst>
              </a:tr>
              <a:tr h="827953">
                <a:tc>
                  <a:txBody>
                    <a:bodyPr/>
                    <a:lstStyle/>
                    <a:p>
                      <a:pPr algn="ctr"/>
                      <a:r>
                        <a:rPr lang="es-GB" sz="2200" b="0" i="0" dirty="0">
                          <a:solidFill>
                            <a:srgbClr val="002060"/>
                          </a:solidFill>
                          <a:latin typeface="Century Gothic" panose="020B0502020202020204" pitchFamily="34" charset="0"/>
                        </a:rPr>
                        <a:t>1</a:t>
                      </a:r>
                    </a:p>
                  </a:txBody>
                  <a:tcPr anchor="ctr"/>
                </a:tc>
                <a:tc>
                  <a:txBody>
                    <a:bodyPr/>
                    <a:lstStyle/>
                    <a:p>
                      <a:pPr marL="457200" indent="-457200">
                        <a:buAutoNum type="alphaLcPeriod"/>
                      </a:pPr>
                      <a:r>
                        <a:rPr lang="en-US" sz="2000" b="0" i="0" dirty="0">
                          <a:solidFill>
                            <a:srgbClr val="002060"/>
                          </a:solidFill>
                          <a:latin typeface="Century Gothic" panose="020B0502020202020204" pitchFamily="34" charset="0"/>
                        </a:rPr>
                        <a:t>She gets up early to help.</a:t>
                      </a:r>
                    </a:p>
                    <a:p>
                      <a:pPr marL="457200" indent="-457200">
                        <a:buAutoNum type="alphaLcPeriod"/>
                      </a:pPr>
                      <a:r>
                        <a:rPr lang="en-US" sz="2000" dirty="0">
                          <a:solidFill>
                            <a:srgbClr val="002060"/>
                          </a:solidFill>
                        </a:rPr>
                        <a:t>Her brother helps early.</a:t>
                      </a:r>
                    </a:p>
                  </a:txBody>
                  <a:tcPr anchor="ctr"/>
                </a:tc>
                <a:extLst>
                  <a:ext uri="{0D108BD9-81ED-4DB2-BD59-A6C34878D82A}">
                    <a16:rowId xmlns:a16="http://schemas.microsoft.com/office/drawing/2014/main" val="2432458429"/>
                  </a:ext>
                </a:extLst>
              </a:tr>
              <a:tr h="827953">
                <a:tc>
                  <a:txBody>
                    <a:bodyPr/>
                    <a:lstStyle/>
                    <a:p>
                      <a:pPr algn="ctr"/>
                      <a:r>
                        <a:rPr lang="es-GB" sz="2200" b="0" i="0" dirty="0">
                          <a:solidFill>
                            <a:srgbClr val="002060"/>
                          </a:solidFill>
                          <a:latin typeface="Century Gothic" panose="020B0502020202020204" pitchFamily="34" charset="0"/>
                        </a:rPr>
                        <a:t>2</a:t>
                      </a:r>
                    </a:p>
                  </a:txBody>
                  <a:tcPr anchor="ctr"/>
                </a:tc>
                <a:tc>
                  <a:txBody>
                    <a:bodyPr/>
                    <a:lstStyle/>
                    <a:p>
                      <a:pPr marL="457200" indent="-457200">
                        <a:buAutoNum type="alphaLcPeriod"/>
                      </a:pPr>
                      <a:r>
                        <a:rPr lang="en-US" sz="2000" b="0" i="0" dirty="0">
                          <a:solidFill>
                            <a:srgbClr val="002060"/>
                          </a:solidFill>
                          <a:latin typeface="Century Gothic" panose="020B0502020202020204" pitchFamily="34" charset="0"/>
                        </a:rPr>
                        <a:t>Her house is full of people.</a:t>
                      </a:r>
                    </a:p>
                    <a:p>
                      <a:pPr marL="457200" indent="-457200">
                        <a:buAutoNum type="alphaLcPeriod"/>
                      </a:pPr>
                      <a:r>
                        <a:rPr lang="en-US" sz="2000" b="0" i="0" dirty="0">
                          <a:solidFill>
                            <a:srgbClr val="002060"/>
                          </a:solidFill>
                          <a:latin typeface="Century Gothic" panose="020B0502020202020204" pitchFamily="34" charset="0"/>
                        </a:rPr>
                        <a:t>She stays at home in the evening.</a:t>
                      </a:r>
                    </a:p>
                  </a:txBody>
                  <a:tcPr anchor="ctr"/>
                </a:tc>
                <a:extLst>
                  <a:ext uri="{0D108BD9-81ED-4DB2-BD59-A6C34878D82A}">
                    <a16:rowId xmlns:a16="http://schemas.microsoft.com/office/drawing/2014/main" val="3242319636"/>
                  </a:ext>
                </a:extLst>
              </a:tr>
              <a:tr h="827953">
                <a:tc>
                  <a:txBody>
                    <a:bodyPr/>
                    <a:lstStyle/>
                    <a:p>
                      <a:pPr algn="ctr"/>
                      <a:r>
                        <a:rPr lang="es-GB" sz="2200" b="0" i="0" dirty="0">
                          <a:solidFill>
                            <a:srgbClr val="002060"/>
                          </a:solidFill>
                          <a:latin typeface="Century Gothic" panose="020B0502020202020204" pitchFamily="34" charset="0"/>
                        </a:rPr>
                        <a:t>3</a:t>
                      </a:r>
                    </a:p>
                  </a:txBody>
                  <a:tcPr anchor="ctr"/>
                </a:tc>
                <a:tc>
                  <a:txBody>
                    <a:bodyPr/>
                    <a:lstStyle/>
                    <a:p>
                      <a:pPr marL="457200" indent="-457200">
                        <a:buAutoNum type="alphaLcPeriod"/>
                      </a:pPr>
                      <a:r>
                        <a:rPr lang="es-ES" sz="2000" b="0" i="0" dirty="0" err="1">
                          <a:solidFill>
                            <a:srgbClr val="002060"/>
                          </a:solidFill>
                          <a:latin typeface="Century Gothic" panose="020B0502020202020204" pitchFamily="34" charset="0"/>
                        </a:rPr>
                        <a:t>She</a:t>
                      </a:r>
                      <a:r>
                        <a:rPr lang="es-ES" sz="2000" b="0" i="0" dirty="0">
                          <a:solidFill>
                            <a:srgbClr val="002060"/>
                          </a:solidFill>
                          <a:latin typeface="Century Gothic" panose="020B0502020202020204" pitchFamily="34" charset="0"/>
                        </a:rPr>
                        <a:t> </a:t>
                      </a:r>
                      <a:r>
                        <a:rPr lang="es-ES" sz="2000" dirty="0" err="1">
                          <a:solidFill>
                            <a:srgbClr val="002060"/>
                          </a:solidFill>
                        </a:rPr>
                        <a:t>remembers</a:t>
                      </a:r>
                      <a:r>
                        <a:rPr lang="es-ES" sz="2000" dirty="0">
                          <a:solidFill>
                            <a:srgbClr val="002060"/>
                          </a:solidFill>
                        </a:rPr>
                        <a:t> </a:t>
                      </a:r>
                      <a:r>
                        <a:rPr lang="es-ES" sz="2000" dirty="0" err="1">
                          <a:solidFill>
                            <a:srgbClr val="002060"/>
                          </a:solidFill>
                        </a:rPr>
                        <a:t>the</a:t>
                      </a:r>
                      <a:r>
                        <a:rPr lang="es-ES" sz="2000" dirty="0">
                          <a:solidFill>
                            <a:srgbClr val="002060"/>
                          </a:solidFill>
                        </a:rPr>
                        <a:t> </a:t>
                      </a:r>
                      <a:r>
                        <a:rPr lang="es-ES" sz="2000" dirty="0" err="1">
                          <a:solidFill>
                            <a:srgbClr val="002060"/>
                          </a:solidFill>
                        </a:rPr>
                        <a:t>dead</a:t>
                      </a:r>
                      <a:r>
                        <a:rPr lang="es-ES" sz="2000" dirty="0">
                          <a:solidFill>
                            <a:srgbClr val="002060"/>
                          </a:solidFill>
                        </a:rPr>
                        <a:t>.</a:t>
                      </a:r>
                    </a:p>
                    <a:p>
                      <a:pPr marL="457200" indent="-457200">
                        <a:buAutoNum type="alphaLcPeriod"/>
                      </a:pPr>
                      <a:r>
                        <a:rPr lang="es-ES" sz="2000" dirty="0" err="1">
                          <a:solidFill>
                            <a:srgbClr val="002060"/>
                          </a:solidFill>
                        </a:rPr>
                        <a:t>Her</a:t>
                      </a:r>
                      <a:r>
                        <a:rPr lang="es-ES" sz="2000" dirty="0">
                          <a:solidFill>
                            <a:srgbClr val="002060"/>
                          </a:solidFill>
                        </a:rPr>
                        <a:t> </a:t>
                      </a:r>
                      <a:r>
                        <a:rPr lang="es-ES" sz="2000" dirty="0" err="1">
                          <a:solidFill>
                            <a:srgbClr val="002060"/>
                          </a:solidFill>
                        </a:rPr>
                        <a:t>family</a:t>
                      </a:r>
                      <a:r>
                        <a:rPr lang="es-ES" sz="2000" dirty="0">
                          <a:solidFill>
                            <a:srgbClr val="002060"/>
                          </a:solidFill>
                        </a:rPr>
                        <a:t> comes to </a:t>
                      </a:r>
                      <a:r>
                        <a:rPr lang="es-ES" sz="2000" dirty="0" err="1">
                          <a:solidFill>
                            <a:srgbClr val="002060"/>
                          </a:solidFill>
                        </a:rPr>
                        <a:t>the</a:t>
                      </a:r>
                      <a:r>
                        <a:rPr lang="es-ES" sz="2000" dirty="0">
                          <a:solidFill>
                            <a:srgbClr val="002060"/>
                          </a:solidFill>
                        </a:rPr>
                        <a:t> </a:t>
                      </a:r>
                      <a:r>
                        <a:rPr lang="es-ES" sz="2000" dirty="0" err="1">
                          <a:solidFill>
                            <a:srgbClr val="002060"/>
                          </a:solidFill>
                        </a:rPr>
                        <a:t>party</a:t>
                      </a:r>
                      <a:r>
                        <a:rPr lang="es-ES" sz="2000" dirty="0">
                          <a:solidFill>
                            <a:srgbClr val="002060"/>
                          </a:solidFill>
                        </a:rPr>
                        <a:t>.</a:t>
                      </a:r>
                      <a:endParaRPr lang="es-GB" sz="2000" dirty="0">
                        <a:solidFill>
                          <a:srgbClr val="002060"/>
                        </a:solidFill>
                      </a:endParaRPr>
                    </a:p>
                  </a:txBody>
                  <a:tcPr anchor="ctr"/>
                </a:tc>
                <a:extLst>
                  <a:ext uri="{0D108BD9-81ED-4DB2-BD59-A6C34878D82A}">
                    <a16:rowId xmlns:a16="http://schemas.microsoft.com/office/drawing/2014/main" val="1525684926"/>
                  </a:ext>
                </a:extLst>
              </a:tr>
              <a:tr h="827953">
                <a:tc>
                  <a:txBody>
                    <a:bodyPr/>
                    <a:lstStyle/>
                    <a:p>
                      <a:pPr algn="ctr"/>
                      <a:r>
                        <a:rPr lang="es-GB" sz="2200" b="0" i="0" dirty="0">
                          <a:solidFill>
                            <a:srgbClr val="002060"/>
                          </a:solidFill>
                          <a:latin typeface="Century Gothic" panose="020B0502020202020204" pitchFamily="34" charset="0"/>
                        </a:rPr>
                        <a:t>4</a:t>
                      </a:r>
                    </a:p>
                  </a:txBody>
                  <a:tcPr anchor="ctr"/>
                </a:tc>
                <a:tc>
                  <a:txBody>
                    <a:bodyPr/>
                    <a:lstStyle/>
                    <a:p>
                      <a:pPr marL="457200" indent="-457200">
                        <a:buAutoNum type="alphaLcPeriod"/>
                      </a:pPr>
                      <a:r>
                        <a:rPr lang="es-ES" sz="2000" b="0" i="0" dirty="0" err="1">
                          <a:solidFill>
                            <a:srgbClr val="002060"/>
                          </a:solidFill>
                          <a:latin typeface="Century Gothic" panose="020B0502020202020204" pitchFamily="34" charset="0"/>
                        </a:rPr>
                        <a:t>She</a:t>
                      </a:r>
                      <a:r>
                        <a:rPr lang="es-ES" sz="2000" b="0" i="0" dirty="0">
                          <a:solidFill>
                            <a:srgbClr val="002060"/>
                          </a:solidFill>
                          <a:latin typeface="Century Gothic" panose="020B0502020202020204" pitchFamily="34" charset="0"/>
                        </a:rPr>
                        <a:t> </a:t>
                      </a:r>
                      <a:r>
                        <a:rPr lang="es-ES" sz="2000" dirty="0" err="1">
                          <a:solidFill>
                            <a:srgbClr val="002060"/>
                          </a:solidFill>
                        </a:rPr>
                        <a:t>sits</a:t>
                      </a:r>
                      <a:r>
                        <a:rPr lang="es-ES" sz="2000" dirty="0">
                          <a:solidFill>
                            <a:srgbClr val="002060"/>
                          </a:solidFill>
                        </a:rPr>
                        <a:t> </a:t>
                      </a:r>
                      <a:r>
                        <a:rPr lang="es-ES" sz="2000" dirty="0" err="1">
                          <a:solidFill>
                            <a:srgbClr val="002060"/>
                          </a:solidFill>
                        </a:rPr>
                        <a:t>with</a:t>
                      </a:r>
                      <a:r>
                        <a:rPr lang="es-ES" sz="2000" dirty="0">
                          <a:solidFill>
                            <a:srgbClr val="002060"/>
                          </a:solidFill>
                        </a:rPr>
                        <a:t> </a:t>
                      </a:r>
                      <a:r>
                        <a:rPr lang="es-ES" sz="2000" dirty="0" err="1">
                          <a:solidFill>
                            <a:srgbClr val="002060"/>
                          </a:solidFill>
                        </a:rPr>
                        <a:t>the</a:t>
                      </a:r>
                      <a:r>
                        <a:rPr lang="es-ES" sz="2000" dirty="0">
                          <a:solidFill>
                            <a:srgbClr val="002060"/>
                          </a:solidFill>
                        </a:rPr>
                        <a:t> </a:t>
                      </a:r>
                      <a:r>
                        <a:rPr lang="es-ES" sz="2000" dirty="0" err="1">
                          <a:solidFill>
                            <a:srgbClr val="002060"/>
                          </a:solidFill>
                        </a:rPr>
                        <a:t>community</a:t>
                      </a:r>
                      <a:r>
                        <a:rPr lang="es-ES" sz="2000" dirty="0">
                          <a:solidFill>
                            <a:srgbClr val="002060"/>
                          </a:solidFill>
                        </a:rPr>
                        <a:t>.</a:t>
                      </a:r>
                    </a:p>
                    <a:p>
                      <a:pPr marL="457200" indent="-457200">
                        <a:buAutoNum type="alphaLcPeriod"/>
                      </a:pPr>
                      <a:r>
                        <a:rPr lang="es-ES" sz="2000" dirty="0" err="1">
                          <a:solidFill>
                            <a:srgbClr val="002060"/>
                          </a:solidFill>
                        </a:rPr>
                        <a:t>Her</a:t>
                      </a:r>
                      <a:r>
                        <a:rPr lang="es-ES" sz="2000" dirty="0">
                          <a:solidFill>
                            <a:srgbClr val="002060"/>
                          </a:solidFill>
                        </a:rPr>
                        <a:t> </a:t>
                      </a:r>
                      <a:r>
                        <a:rPr lang="es-ES" sz="2000" dirty="0" err="1">
                          <a:solidFill>
                            <a:srgbClr val="002060"/>
                          </a:solidFill>
                        </a:rPr>
                        <a:t>community</a:t>
                      </a:r>
                      <a:r>
                        <a:rPr lang="es-ES" sz="2000" dirty="0">
                          <a:solidFill>
                            <a:srgbClr val="002060"/>
                          </a:solidFill>
                        </a:rPr>
                        <a:t> </a:t>
                      </a:r>
                      <a:r>
                        <a:rPr lang="es-ES" sz="2000" dirty="0" err="1">
                          <a:solidFill>
                            <a:srgbClr val="002060"/>
                          </a:solidFill>
                        </a:rPr>
                        <a:t>is</a:t>
                      </a:r>
                      <a:r>
                        <a:rPr lang="es-ES" sz="2000" dirty="0">
                          <a:solidFill>
                            <a:srgbClr val="002060"/>
                          </a:solidFill>
                        </a:rPr>
                        <a:t> </a:t>
                      </a:r>
                      <a:r>
                        <a:rPr lang="es-ES" sz="2000" dirty="0" err="1">
                          <a:solidFill>
                            <a:srgbClr val="002060"/>
                          </a:solidFill>
                        </a:rPr>
                        <a:t>very</a:t>
                      </a:r>
                      <a:r>
                        <a:rPr lang="es-ES" sz="2000" dirty="0">
                          <a:solidFill>
                            <a:srgbClr val="002060"/>
                          </a:solidFill>
                        </a:rPr>
                        <a:t> </a:t>
                      </a:r>
                      <a:r>
                        <a:rPr lang="es-ES" sz="2000" dirty="0" err="1">
                          <a:solidFill>
                            <a:srgbClr val="002060"/>
                          </a:solidFill>
                        </a:rPr>
                        <a:t>special</a:t>
                      </a:r>
                      <a:r>
                        <a:rPr lang="es-ES" sz="2000" dirty="0">
                          <a:solidFill>
                            <a:srgbClr val="002060"/>
                          </a:solidFill>
                        </a:rPr>
                        <a:t>.</a:t>
                      </a:r>
                    </a:p>
                  </a:txBody>
                  <a:tcPr anchor="ctr"/>
                </a:tc>
                <a:extLst>
                  <a:ext uri="{0D108BD9-81ED-4DB2-BD59-A6C34878D82A}">
                    <a16:rowId xmlns:a16="http://schemas.microsoft.com/office/drawing/2014/main" val="1098054156"/>
                  </a:ext>
                </a:extLst>
              </a:tr>
              <a:tr h="982364">
                <a:tc>
                  <a:txBody>
                    <a:bodyPr/>
                    <a:lstStyle/>
                    <a:p>
                      <a:pPr algn="ctr"/>
                      <a:r>
                        <a:rPr lang="es-GB" sz="2200" b="0" i="0" dirty="0">
                          <a:solidFill>
                            <a:srgbClr val="002060"/>
                          </a:solidFill>
                          <a:latin typeface="Century Gothic" panose="020B0502020202020204" pitchFamily="34" charset="0"/>
                        </a:rPr>
                        <a:t>5</a:t>
                      </a:r>
                    </a:p>
                  </a:txBody>
                  <a:tcPr anchor="ctr"/>
                </a:tc>
                <a:tc>
                  <a:txBody>
                    <a:bodyPr/>
                    <a:lstStyle/>
                    <a:p>
                      <a:pPr marL="457200" indent="-457200">
                        <a:buAutoNum type="alphaLcPeriod"/>
                      </a:pPr>
                      <a:r>
                        <a:rPr lang="es-ES" sz="2000" b="0" i="0" dirty="0" err="1">
                          <a:solidFill>
                            <a:srgbClr val="002060"/>
                          </a:solidFill>
                          <a:latin typeface="Century Gothic" panose="020B0502020202020204" pitchFamily="34" charset="0"/>
                        </a:rPr>
                        <a:t>Her</a:t>
                      </a:r>
                      <a:r>
                        <a:rPr lang="es-ES" sz="2000" b="0" i="0" dirty="0">
                          <a:solidFill>
                            <a:srgbClr val="002060"/>
                          </a:solidFill>
                          <a:latin typeface="Century Gothic" panose="020B0502020202020204" pitchFamily="34" charset="0"/>
                        </a:rPr>
                        <a:t> </a:t>
                      </a:r>
                      <a:r>
                        <a:rPr lang="es-ES" sz="2000" dirty="0" err="1">
                          <a:solidFill>
                            <a:srgbClr val="002060"/>
                          </a:solidFill>
                        </a:rPr>
                        <a:t>community</a:t>
                      </a:r>
                      <a:r>
                        <a:rPr lang="es-ES" sz="2000" dirty="0">
                          <a:solidFill>
                            <a:srgbClr val="002060"/>
                          </a:solidFill>
                        </a:rPr>
                        <a:t> </a:t>
                      </a:r>
                      <a:r>
                        <a:rPr lang="es-ES" sz="2000" dirty="0" err="1">
                          <a:solidFill>
                            <a:srgbClr val="002060"/>
                          </a:solidFill>
                        </a:rPr>
                        <a:t>organizes</a:t>
                      </a:r>
                      <a:r>
                        <a:rPr lang="es-ES" sz="2000" dirty="0">
                          <a:solidFill>
                            <a:srgbClr val="002060"/>
                          </a:solidFill>
                        </a:rPr>
                        <a:t> a festival.</a:t>
                      </a:r>
                    </a:p>
                    <a:p>
                      <a:pPr marL="457200" indent="-457200">
                        <a:buAutoNum type="alphaLcPeriod"/>
                      </a:pPr>
                      <a:r>
                        <a:rPr lang="es-ES" sz="2000" dirty="0" err="1">
                          <a:solidFill>
                            <a:srgbClr val="002060"/>
                          </a:solidFill>
                        </a:rPr>
                        <a:t>She</a:t>
                      </a:r>
                      <a:r>
                        <a:rPr lang="es-ES" sz="2000" dirty="0">
                          <a:solidFill>
                            <a:srgbClr val="002060"/>
                          </a:solidFill>
                        </a:rPr>
                        <a:t> </a:t>
                      </a:r>
                      <a:r>
                        <a:rPr lang="es-ES" sz="2000" dirty="0" err="1">
                          <a:solidFill>
                            <a:srgbClr val="002060"/>
                          </a:solidFill>
                        </a:rPr>
                        <a:t>paints</a:t>
                      </a:r>
                      <a:r>
                        <a:rPr lang="es-ES" sz="2000" dirty="0">
                          <a:solidFill>
                            <a:srgbClr val="002060"/>
                          </a:solidFill>
                        </a:rPr>
                        <a:t> </a:t>
                      </a:r>
                      <a:r>
                        <a:rPr lang="es-ES" sz="2000" dirty="0" err="1">
                          <a:solidFill>
                            <a:srgbClr val="002060"/>
                          </a:solidFill>
                        </a:rPr>
                        <a:t>herself</a:t>
                      </a:r>
                      <a:r>
                        <a:rPr lang="es-ES" sz="2000" dirty="0">
                          <a:solidFill>
                            <a:srgbClr val="002060"/>
                          </a:solidFill>
                        </a:rPr>
                        <a:t> </a:t>
                      </a:r>
                      <a:r>
                        <a:rPr lang="es-ES" sz="2000" dirty="0" err="1">
                          <a:solidFill>
                            <a:srgbClr val="002060"/>
                          </a:solidFill>
                        </a:rPr>
                        <a:t>before</a:t>
                      </a:r>
                      <a:r>
                        <a:rPr lang="es-ES" sz="2000" baseline="0" dirty="0">
                          <a:solidFill>
                            <a:srgbClr val="002060"/>
                          </a:solidFill>
                        </a:rPr>
                        <a:t> </a:t>
                      </a:r>
                      <a:r>
                        <a:rPr lang="es-ES" sz="2000" baseline="0" dirty="0" err="1">
                          <a:solidFill>
                            <a:srgbClr val="002060"/>
                          </a:solidFill>
                        </a:rPr>
                        <a:t>going</a:t>
                      </a:r>
                      <a:r>
                        <a:rPr lang="es-ES" sz="2000" baseline="0" dirty="0">
                          <a:solidFill>
                            <a:srgbClr val="002060"/>
                          </a:solidFill>
                        </a:rPr>
                        <a:t> </a:t>
                      </a:r>
                      <a:r>
                        <a:rPr lang="es-ES" sz="2000" dirty="0" err="1">
                          <a:solidFill>
                            <a:srgbClr val="002060"/>
                          </a:solidFill>
                        </a:rPr>
                        <a:t>to</a:t>
                      </a:r>
                      <a:r>
                        <a:rPr lang="es-ES" sz="2000" dirty="0">
                          <a:solidFill>
                            <a:srgbClr val="002060"/>
                          </a:solidFill>
                        </a:rPr>
                        <a:t> </a:t>
                      </a:r>
                      <a:r>
                        <a:rPr lang="es-ES" sz="2000" dirty="0" err="1">
                          <a:solidFill>
                            <a:srgbClr val="002060"/>
                          </a:solidFill>
                        </a:rPr>
                        <a:t>the</a:t>
                      </a:r>
                      <a:r>
                        <a:rPr lang="es-ES" sz="2000" dirty="0">
                          <a:solidFill>
                            <a:srgbClr val="002060"/>
                          </a:solidFill>
                        </a:rPr>
                        <a:t> festival.</a:t>
                      </a:r>
                    </a:p>
                  </a:txBody>
                  <a:tcPr anchor="ctr"/>
                </a:tc>
                <a:extLst>
                  <a:ext uri="{0D108BD9-81ED-4DB2-BD59-A6C34878D82A}">
                    <a16:rowId xmlns:a16="http://schemas.microsoft.com/office/drawing/2014/main" val="510821910"/>
                  </a:ext>
                </a:extLst>
              </a:tr>
              <a:tr h="827953">
                <a:tc>
                  <a:txBody>
                    <a:bodyPr/>
                    <a:lstStyle/>
                    <a:p>
                      <a:pPr algn="ctr"/>
                      <a:r>
                        <a:rPr lang="es-GB" sz="2200" b="0" i="0" dirty="0">
                          <a:solidFill>
                            <a:srgbClr val="002060"/>
                          </a:solidFill>
                          <a:latin typeface="Century Gothic" panose="020B0502020202020204" pitchFamily="34" charset="0"/>
                        </a:rPr>
                        <a:t>6</a:t>
                      </a:r>
                    </a:p>
                  </a:txBody>
                  <a:tcPr anchor="ctr"/>
                </a:tc>
                <a:tc>
                  <a:txBody>
                    <a:bodyPr/>
                    <a:lstStyle/>
                    <a:p>
                      <a:pPr marL="457200" indent="-457200">
                        <a:buAutoNum type="alphaLcPeriod"/>
                      </a:pPr>
                      <a:r>
                        <a:rPr lang="es-ES" sz="2000" b="0" i="0" dirty="0" err="1">
                          <a:solidFill>
                            <a:srgbClr val="002060"/>
                          </a:solidFill>
                          <a:latin typeface="Century Gothic" panose="020B0502020202020204" pitchFamily="34" charset="0"/>
                        </a:rPr>
                        <a:t>Her</a:t>
                      </a:r>
                      <a:r>
                        <a:rPr lang="es-ES" sz="2000" b="0" i="0" dirty="0">
                          <a:solidFill>
                            <a:srgbClr val="002060"/>
                          </a:solidFill>
                          <a:latin typeface="Century Gothic" panose="020B0502020202020204" pitchFamily="34" charset="0"/>
                        </a:rPr>
                        <a:t> </a:t>
                      </a:r>
                      <a:r>
                        <a:rPr lang="es-ES" sz="2000" dirty="0" err="1">
                          <a:solidFill>
                            <a:srgbClr val="002060"/>
                          </a:solidFill>
                        </a:rPr>
                        <a:t>clothes</a:t>
                      </a:r>
                      <a:r>
                        <a:rPr lang="es-ES" sz="2000" dirty="0">
                          <a:solidFill>
                            <a:srgbClr val="002060"/>
                          </a:solidFill>
                        </a:rPr>
                        <a:t> are </a:t>
                      </a:r>
                      <a:r>
                        <a:rPr lang="es-ES" sz="2000" dirty="0" err="1">
                          <a:solidFill>
                            <a:srgbClr val="002060"/>
                          </a:solidFill>
                        </a:rPr>
                        <a:t>unique</a:t>
                      </a:r>
                      <a:r>
                        <a:rPr lang="es-ES" sz="2000" dirty="0">
                          <a:solidFill>
                            <a:srgbClr val="002060"/>
                          </a:solidFill>
                        </a:rPr>
                        <a:t>.</a:t>
                      </a:r>
                    </a:p>
                    <a:p>
                      <a:pPr marL="457200" indent="-457200">
                        <a:buAutoNum type="alphaLcPeriod"/>
                      </a:pPr>
                      <a:r>
                        <a:rPr lang="es-ES" sz="2000" dirty="0" err="1">
                          <a:solidFill>
                            <a:srgbClr val="002060"/>
                          </a:solidFill>
                        </a:rPr>
                        <a:t>She</a:t>
                      </a:r>
                      <a:r>
                        <a:rPr lang="es-ES" sz="2000" dirty="0">
                          <a:solidFill>
                            <a:srgbClr val="002060"/>
                          </a:solidFill>
                        </a:rPr>
                        <a:t> </a:t>
                      </a:r>
                      <a:r>
                        <a:rPr lang="es-ES" sz="2000" dirty="0" err="1">
                          <a:solidFill>
                            <a:srgbClr val="002060"/>
                          </a:solidFill>
                        </a:rPr>
                        <a:t>puts</a:t>
                      </a:r>
                      <a:r>
                        <a:rPr lang="es-ES" sz="2000" dirty="0">
                          <a:solidFill>
                            <a:srgbClr val="002060"/>
                          </a:solidFill>
                        </a:rPr>
                        <a:t> </a:t>
                      </a:r>
                      <a:r>
                        <a:rPr lang="es-ES" sz="2000" dirty="0" err="1">
                          <a:solidFill>
                            <a:srgbClr val="002060"/>
                          </a:solidFill>
                        </a:rPr>
                        <a:t>on</a:t>
                      </a:r>
                      <a:r>
                        <a:rPr lang="es-ES" sz="2000" dirty="0">
                          <a:solidFill>
                            <a:srgbClr val="002060"/>
                          </a:solidFill>
                        </a:rPr>
                        <a:t> </a:t>
                      </a:r>
                      <a:r>
                        <a:rPr lang="es-ES" sz="2000" dirty="0" err="1">
                          <a:solidFill>
                            <a:srgbClr val="002060"/>
                          </a:solidFill>
                        </a:rPr>
                        <a:t>special</a:t>
                      </a:r>
                      <a:r>
                        <a:rPr lang="es-ES" sz="2000" dirty="0">
                          <a:solidFill>
                            <a:srgbClr val="002060"/>
                          </a:solidFill>
                        </a:rPr>
                        <a:t> </a:t>
                      </a:r>
                      <a:r>
                        <a:rPr lang="es-ES" sz="2000" dirty="0" err="1">
                          <a:solidFill>
                            <a:srgbClr val="002060"/>
                          </a:solidFill>
                        </a:rPr>
                        <a:t>clothes</a:t>
                      </a:r>
                      <a:r>
                        <a:rPr lang="es-ES" sz="2000" dirty="0">
                          <a:solidFill>
                            <a:srgbClr val="002060"/>
                          </a:solidFill>
                        </a:rPr>
                        <a:t> </a:t>
                      </a:r>
                      <a:r>
                        <a:rPr lang="es-ES" sz="2000" dirty="0" err="1">
                          <a:solidFill>
                            <a:srgbClr val="002060"/>
                          </a:solidFill>
                        </a:rPr>
                        <a:t>on</a:t>
                      </a:r>
                      <a:r>
                        <a:rPr lang="es-ES" sz="2000" dirty="0">
                          <a:solidFill>
                            <a:srgbClr val="002060"/>
                          </a:solidFill>
                        </a:rPr>
                        <a:t> </a:t>
                      </a:r>
                      <a:r>
                        <a:rPr lang="es-ES" sz="2000" dirty="0" err="1">
                          <a:solidFill>
                            <a:srgbClr val="002060"/>
                          </a:solidFill>
                        </a:rPr>
                        <a:t>this</a:t>
                      </a:r>
                      <a:r>
                        <a:rPr lang="es-ES" sz="2000" dirty="0">
                          <a:solidFill>
                            <a:srgbClr val="002060"/>
                          </a:solidFill>
                        </a:rPr>
                        <a:t> </a:t>
                      </a:r>
                      <a:r>
                        <a:rPr lang="es-ES" sz="2000" dirty="0" err="1">
                          <a:solidFill>
                            <a:srgbClr val="002060"/>
                          </a:solidFill>
                        </a:rPr>
                        <a:t>day</a:t>
                      </a:r>
                      <a:r>
                        <a:rPr lang="es-ES" sz="2000" dirty="0">
                          <a:solidFill>
                            <a:srgbClr val="002060"/>
                          </a:solidFill>
                        </a:rPr>
                        <a:t>.</a:t>
                      </a:r>
                    </a:p>
                  </a:txBody>
                  <a:tcPr anchor="ctr"/>
                </a:tc>
                <a:extLst>
                  <a:ext uri="{0D108BD9-81ED-4DB2-BD59-A6C34878D82A}">
                    <a16:rowId xmlns:a16="http://schemas.microsoft.com/office/drawing/2014/main" val="1539421699"/>
                  </a:ext>
                </a:extLst>
              </a:tr>
            </a:tbl>
          </a:graphicData>
        </a:graphic>
      </p:graphicFrame>
      <p:sp>
        <p:nvSpPr>
          <p:cNvPr id="2" name="Rounded Rectangular Callout 1"/>
          <p:cNvSpPr/>
          <p:nvPr/>
        </p:nvSpPr>
        <p:spPr>
          <a:xfrm>
            <a:off x="8068763" y="5191125"/>
            <a:ext cx="3992056" cy="352425"/>
          </a:xfrm>
          <a:prstGeom prst="wedgeRoundRectCallout">
            <a:avLst>
              <a:gd name="adj1" fmla="val -35967"/>
              <a:gd name="adj2" fmla="val 7601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Tip: ‘clothes’ is singular in Spanish!</a:t>
            </a:r>
          </a:p>
        </p:txBody>
      </p:sp>
    </p:spTree>
    <p:extLst>
      <p:ext uri="{BB962C8B-B14F-4D97-AF65-F5344CB8AC3E}">
        <p14:creationId xmlns:p14="http://schemas.microsoft.com/office/powerpoint/2010/main" val="3027229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6461" y="764729"/>
            <a:ext cx="5448594" cy="5268615"/>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latin typeface="Century Gothic" panose="020B0502020202020204" pitchFamily="34" charset="0"/>
              </a:rPr>
              <a:t>Los Reyes de </a:t>
            </a:r>
            <a:r>
              <a:rPr lang="en-US" sz="2667" dirty="0" err="1">
                <a:solidFill>
                  <a:srgbClr val="002060"/>
                </a:solidFill>
                <a:latin typeface="Century Gothic" panose="020B0502020202020204" pitchFamily="34" charset="0"/>
              </a:rPr>
              <a:t>España</a:t>
            </a:r>
            <a:r>
              <a:rPr lang="en-US" sz="2667" dirty="0">
                <a:solidFill>
                  <a:srgbClr val="002060"/>
                </a:solidFill>
                <a:latin typeface="Century Gothic" panose="020B0502020202020204" pitchFamily="34" charset="0"/>
              </a:rPr>
              <a:t> [considered] los </a:t>
            </a:r>
            <a:r>
              <a:rPr lang="en-US" sz="2667" dirty="0" err="1">
                <a:solidFill>
                  <a:srgbClr val="002060"/>
                </a:solidFill>
                <a:latin typeface="Century Gothic" panose="020B0502020202020204" pitchFamily="34" charset="0"/>
              </a:rPr>
              <a:t>beneficios</a:t>
            </a:r>
            <a:r>
              <a:rPr lang="en-US" sz="2667" dirty="0">
                <a:solidFill>
                  <a:srgbClr val="002060"/>
                </a:solidFill>
                <a:latin typeface="Century Gothic" panose="020B0502020202020204" pitchFamily="34" charset="0"/>
              </a:rPr>
              <a:t> de </a:t>
            </a:r>
            <a:r>
              <a:rPr lang="en-US" sz="2667" dirty="0" err="1">
                <a:solidFill>
                  <a:srgbClr val="002060"/>
                </a:solidFill>
                <a:latin typeface="Century Gothic" panose="020B0502020202020204" pitchFamily="34" charset="0"/>
              </a:rPr>
              <a:t>descubrir</a:t>
            </a:r>
            <a:r>
              <a:rPr lang="en-US" sz="2667" dirty="0">
                <a:solidFill>
                  <a:srgbClr val="002060"/>
                </a:solidFill>
                <a:latin typeface="Century Gothic" panose="020B0502020202020204" pitchFamily="34" charset="0"/>
              </a:rPr>
              <a:t> una </a:t>
            </a:r>
            <a:r>
              <a:rPr lang="en-US" sz="2667" dirty="0" err="1">
                <a:solidFill>
                  <a:srgbClr val="002060"/>
                </a:solidFill>
                <a:latin typeface="Century Gothic" panose="020B0502020202020204" pitchFamily="34" charset="0"/>
              </a:rPr>
              <a:t>parte</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nueva</a:t>
            </a:r>
            <a:r>
              <a:rPr lang="en-US" sz="2667" dirty="0">
                <a:solidFill>
                  <a:srgbClr val="002060"/>
                </a:solidFill>
                <a:latin typeface="Century Gothic" panose="020B0502020202020204" pitchFamily="34" charset="0"/>
              </a:rPr>
              <a:t> del </a:t>
            </a:r>
            <a:r>
              <a:rPr lang="en-US" sz="2667" dirty="0" err="1">
                <a:solidFill>
                  <a:srgbClr val="002060"/>
                </a:solidFill>
                <a:latin typeface="Century Gothic" panose="020B0502020202020204" pitchFamily="34" charset="0"/>
              </a:rPr>
              <a:t>mundo</a:t>
            </a:r>
            <a:r>
              <a:rPr lang="en-US" sz="2667" dirty="0">
                <a:solidFill>
                  <a:srgbClr val="002060"/>
                </a:solidFill>
                <a:latin typeface="Century Gothic" panose="020B0502020202020204" pitchFamily="34" charset="0"/>
              </a:rPr>
              <a:t> y [sent] a </a:t>
            </a:r>
            <a:r>
              <a:rPr lang="en-US" sz="2667" dirty="0" err="1">
                <a:solidFill>
                  <a:srgbClr val="002060"/>
                </a:solidFill>
                <a:latin typeface="Century Gothic" panose="020B0502020202020204" pitchFamily="34" charset="0"/>
              </a:rPr>
              <a:t>varias</a:t>
            </a:r>
            <a:r>
              <a:rPr lang="en-US" sz="2667" dirty="0">
                <a:solidFill>
                  <a:srgbClr val="002060"/>
                </a:solidFill>
                <a:latin typeface="Century Gothic" panose="020B0502020202020204" pitchFamily="34" charset="0"/>
              </a:rPr>
              <a:t> personas para </a:t>
            </a:r>
            <a:r>
              <a:rPr lang="en-US" sz="2667" dirty="0" err="1">
                <a:solidFill>
                  <a:srgbClr val="002060"/>
                </a:solidFill>
                <a:latin typeface="Century Gothic" panose="020B0502020202020204" pitchFamily="34" charset="0"/>
              </a:rPr>
              <a:t>encontrar</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oro</a:t>
            </a:r>
            <a:r>
              <a:rPr lang="en-US" sz="2667" dirty="0">
                <a:solidFill>
                  <a:srgbClr val="002060"/>
                </a:solidFill>
                <a:latin typeface="Century Gothic" panose="020B0502020202020204" pitchFamily="34" charset="0"/>
              </a:rPr>
              <a:t>. Francisco Pizarro [</a:t>
            </a:r>
            <a:r>
              <a:rPr lang="en-US" sz="2667" dirty="0" err="1">
                <a:solidFill>
                  <a:srgbClr val="002060"/>
                </a:solidFill>
                <a:latin typeface="Century Gothic" panose="020B0502020202020204" pitchFamily="34" charset="0"/>
              </a:rPr>
              <a:t>organised</a:t>
            </a:r>
            <a:r>
              <a:rPr lang="en-US" sz="2667" dirty="0">
                <a:solidFill>
                  <a:srgbClr val="002060"/>
                </a:solidFill>
                <a:latin typeface="Century Gothic" panose="020B0502020202020204" pitchFamily="34" charset="0"/>
              </a:rPr>
              <a:t>] un </a:t>
            </a:r>
            <a:r>
              <a:rPr lang="en-US" sz="2667" dirty="0" err="1">
                <a:solidFill>
                  <a:srgbClr val="002060"/>
                </a:solidFill>
                <a:latin typeface="Century Gothic" panose="020B0502020202020204" pitchFamily="34" charset="0"/>
              </a:rPr>
              <a:t>viaje</a:t>
            </a:r>
            <a:r>
              <a:rPr lang="en-US" sz="2667" dirty="0">
                <a:solidFill>
                  <a:srgbClr val="002060"/>
                </a:solidFill>
                <a:latin typeface="Century Gothic" panose="020B0502020202020204" pitchFamily="34" charset="0"/>
              </a:rPr>
              <a:t> a Perú y [found] el </a:t>
            </a:r>
            <a:r>
              <a:rPr lang="en-US" sz="2667" dirty="0" err="1">
                <a:solidFill>
                  <a:srgbClr val="002060"/>
                </a:solidFill>
                <a:latin typeface="Century Gothic" panose="020B0502020202020204" pitchFamily="34" charset="0"/>
              </a:rPr>
              <a:t>imperio</a:t>
            </a:r>
            <a:r>
              <a:rPr lang="en-US" sz="2667" dirty="0">
                <a:solidFill>
                  <a:srgbClr val="002060"/>
                </a:solidFill>
                <a:latin typeface="Century Gothic" panose="020B0502020202020204" pitchFamily="34" charset="0"/>
              </a:rPr>
              <a:t> de los </a:t>
            </a:r>
            <a:r>
              <a:rPr lang="en-US" sz="2667" dirty="0" err="1">
                <a:solidFill>
                  <a:srgbClr val="002060"/>
                </a:solidFill>
                <a:latin typeface="Century Gothic" panose="020B0502020202020204" pitchFamily="34" charset="0"/>
              </a:rPr>
              <a:t>incas</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Allí</a:t>
            </a:r>
            <a:r>
              <a:rPr lang="en-US" sz="2667" dirty="0">
                <a:solidFill>
                  <a:srgbClr val="002060"/>
                </a:solidFill>
                <a:latin typeface="Century Gothic" panose="020B0502020202020204" pitchFamily="34" charset="0"/>
              </a:rPr>
              <a:t> los </a:t>
            </a:r>
            <a:r>
              <a:rPr lang="en-US" sz="2667" dirty="0" err="1">
                <a:solidFill>
                  <a:srgbClr val="002060"/>
                </a:solidFill>
                <a:latin typeface="Century Gothic" panose="020B0502020202020204" pitchFamily="34" charset="0"/>
              </a:rPr>
              <a:t>españoles</a:t>
            </a:r>
            <a:r>
              <a:rPr lang="en-US" sz="2667" dirty="0">
                <a:solidFill>
                  <a:srgbClr val="002060"/>
                </a:solidFill>
                <a:latin typeface="Century Gothic" panose="020B0502020202020204" pitchFamily="34" charset="0"/>
              </a:rPr>
              <a:t> [walked] </a:t>
            </a:r>
            <a:r>
              <a:rPr lang="en-US" sz="2667" dirty="0" err="1">
                <a:solidFill>
                  <a:srgbClr val="002060"/>
                </a:solidFill>
                <a:latin typeface="Century Gothic" panose="020B0502020202020204" pitchFamily="34" charset="0"/>
              </a:rPr>
              <a:t>en</a:t>
            </a:r>
            <a:r>
              <a:rPr lang="en-US" sz="2667" dirty="0">
                <a:solidFill>
                  <a:srgbClr val="002060"/>
                </a:solidFill>
                <a:latin typeface="Century Gothic" panose="020B0502020202020204" pitchFamily="34" charset="0"/>
              </a:rPr>
              <a:t> las </a:t>
            </a:r>
            <a:r>
              <a:rPr lang="en-US" sz="2667" dirty="0" err="1">
                <a:solidFill>
                  <a:srgbClr val="002060"/>
                </a:solidFill>
                <a:latin typeface="Century Gothic" panose="020B0502020202020204" pitchFamily="34" charset="0"/>
              </a:rPr>
              <a:t>montañas</a:t>
            </a:r>
            <a:r>
              <a:rPr lang="en-US" sz="2667" dirty="0">
                <a:solidFill>
                  <a:srgbClr val="002060"/>
                </a:solidFill>
                <a:latin typeface="Century Gothic" panose="020B0502020202020204" pitchFamily="34" charset="0"/>
              </a:rPr>
              <a:t> y [searched] pueblos y </a:t>
            </a:r>
            <a:r>
              <a:rPr lang="en-US" sz="2667" dirty="0" err="1">
                <a:solidFill>
                  <a:srgbClr val="002060"/>
                </a:solidFill>
                <a:latin typeface="Century Gothic" panose="020B0502020202020204" pitchFamily="34" charset="0"/>
              </a:rPr>
              <a:t>ciudades</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indígenas</a:t>
            </a:r>
            <a:r>
              <a:rPr lang="en-US" sz="2667" dirty="0">
                <a:solidFill>
                  <a:srgbClr val="002060"/>
                </a:solidFill>
                <a:latin typeface="Century Gothic" panose="020B0502020202020204" pitchFamily="34" charset="0"/>
              </a:rPr>
              <a:t>.</a:t>
            </a: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25976"/>
            <a:ext cx="10515600" cy="461663"/>
          </a:xfrm>
        </p:spPr>
        <p:txBody>
          <a:bodyPr>
            <a:noAutofit/>
          </a:bodyPr>
          <a:lstStyle/>
          <a:p>
            <a:r>
              <a:rPr lang="es-GB" sz="3200" b="1" dirty="0">
                <a:solidFill>
                  <a:srgbClr val="002060"/>
                </a:solidFill>
              </a:rPr>
              <a:t>Persona A</a:t>
            </a:r>
          </a:p>
        </p:txBody>
      </p:sp>
      <p:sp>
        <p:nvSpPr>
          <p:cNvPr id="7" name="Rectangle 2">
            <a:extLst>
              <a:ext uri="{FF2B5EF4-FFF2-40B4-BE49-F238E27FC236}">
                <a16:creationId xmlns:a16="http://schemas.microsoft.com/office/drawing/2014/main" id="{8D64C3B7-7A13-7644-A7B5-3112E0BE71AD}"/>
              </a:ext>
            </a:extLst>
          </p:cNvPr>
          <p:cNvSpPr/>
          <p:nvPr/>
        </p:nvSpPr>
        <p:spPr>
          <a:xfrm>
            <a:off x="6386945" y="764729"/>
            <a:ext cx="5448594" cy="5268615"/>
          </a:xfrm>
          <a:prstGeom prst="rect">
            <a:avLst/>
          </a:prstGeom>
          <a:no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latin typeface="Century Gothic" panose="020B0502020202020204" pitchFamily="34" charset="0"/>
              </a:rPr>
              <a:t>Francisco Pizarro _________ al </a:t>
            </a:r>
            <a:r>
              <a:rPr lang="en-US" sz="2667" dirty="0" err="1">
                <a:solidFill>
                  <a:srgbClr val="002060"/>
                </a:solidFill>
                <a:latin typeface="Century Gothic" panose="020B0502020202020204" pitchFamily="34" charset="0"/>
              </a:rPr>
              <a:t>rey</a:t>
            </a:r>
            <a:r>
              <a:rPr lang="en-US" sz="2667" dirty="0">
                <a:solidFill>
                  <a:srgbClr val="002060"/>
                </a:solidFill>
                <a:latin typeface="Century Gothic" panose="020B0502020202020204" pitchFamily="34" charset="0"/>
              </a:rPr>
              <a:t> de los </a:t>
            </a:r>
            <a:r>
              <a:rPr lang="en-US" sz="2667" dirty="0" err="1">
                <a:solidFill>
                  <a:srgbClr val="002060"/>
                </a:solidFill>
                <a:latin typeface="Century Gothic" panose="020B0502020202020204" pitchFamily="34" charset="0"/>
              </a:rPr>
              <a:t>incas</a:t>
            </a:r>
            <a:r>
              <a:rPr lang="en-US" sz="2667" dirty="0">
                <a:solidFill>
                  <a:srgbClr val="002060"/>
                </a:solidFill>
                <a:latin typeface="Century Gothic" panose="020B0502020202020204" pitchFamily="34" charset="0"/>
              </a:rPr>
              <a:t> para </a:t>
            </a:r>
            <a:r>
              <a:rPr lang="en-US" sz="2667" dirty="0" err="1">
                <a:solidFill>
                  <a:srgbClr val="002060"/>
                </a:solidFill>
                <a:latin typeface="Century Gothic" panose="020B0502020202020204" pitchFamily="34" charset="0"/>
              </a:rPr>
              <a:t>quedar</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en</a:t>
            </a:r>
            <a:r>
              <a:rPr lang="en-US" sz="2667" dirty="0">
                <a:solidFill>
                  <a:srgbClr val="002060"/>
                </a:solidFill>
                <a:latin typeface="Century Gothic" panose="020B0502020202020204" pitchFamily="34" charset="0"/>
              </a:rPr>
              <a:t> un </a:t>
            </a:r>
            <a:r>
              <a:rPr lang="en-US" sz="2667" dirty="0" err="1">
                <a:solidFill>
                  <a:srgbClr val="002060"/>
                </a:solidFill>
                <a:latin typeface="Century Gothic" panose="020B0502020202020204" pitchFamily="34" charset="0"/>
              </a:rPr>
              <a:t>lugar</a:t>
            </a:r>
            <a:r>
              <a:rPr lang="en-US" sz="2667" dirty="0">
                <a:solidFill>
                  <a:srgbClr val="002060"/>
                </a:solidFill>
                <a:latin typeface="Century Gothic" panose="020B0502020202020204" pitchFamily="34" charset="0"/>
              </a:rPr>
              <a:t> y </a:t>
            </a:r>
            <a:r>
              <a:rPr lang="en-US" sz="2667" dirty="0" err="1">
                <a:solidFill>
                  <a:srgbClr val="002060"/>
                </a:solidFill>
                <a:latin typeface="Century Gothic" panose="020B0502020202020204" pitchFamily="34" charset="0"/>
              </a:rPr>
              <a:t>hablar</a:t>
            </a:r>
            <a:r>
              <a:rPr lang="en-US" sz="2667" dirty="0">
                <a:solidFill>
                  <a:srgbClr val="002060"/>
                </a:solidFill>
                <a:latin typeface="Century Gothic" panose="020B0502020202020204" pitchFamily="34" charset="0"/>
              </a:rPr>
              <a:t>. Atahualpa _________ la </a:t>
            </a:r>
            <a:r>
              <a:rPr lang="en-US" sz="2667" dirty="0" err="1">
                <a:solidFill>
                  <a:srgbClr val="002060"/>
                </a:solidFill>
                <a:latin typeface="Century Gothic" panose="020B0502020202020204" pitchFamily="34" charset="0"/>
              </a:rPr>
              <a:t>invitación</a:t>
            </a:r>
            <a:r>
              <a:rPr lang="en-US" sz="2667" dirty="0">
                <a:solidFill>
                  <a:srgbClr val="002060"/>
                </a:solidFill>
                <a:latin typeface="Century Gothic" panose="020B0502020202020204" pitchFamily="34" charset="0"/>
              </a:rPr>
              <a:t> y _________ con miles de hombres. Pero </a:t>
            </a:r>
            <a:r>
              <a:rPr lang="en-US" sz="2667" dirty="0" err="1">
                <a:solidFill>
                  <a:srgbClr val="002060"/>
                </a:solidFill>
                <a:latin typeface="Century Gothic" panose="020B0502020202020204" pitchFamily="34" charset="0"/>
              </a:rPr>
              <a:t>entonces</a:t>
            </a:r>
            <a:r>
              <a:rPr lang="en-US" sz="2667" dirty="0">
                <a:solidFill>
                  <a:srgbClr val="002060"/>
                </a:solidFill>
                <a:latin typeface="Century Gothic" panose="020B0502020202020204" pitchFamily="34" charset="0"/>
              </a:rPr>
              <a:t> los </a:t>
            </a:r>
            <a:r>
              <a:rPr lang="en-US" sz="2667" dirty="0" err="1">
                <a:solidFill>
                  <a:srgbClr val="002060"/>
                </a:solidFill>
                <a:latin typeface="Century Gothic" panose="020B0502020202020204" pitchFamily="34" charset="0"/>
              </a:rPr>
              <a:t>españoles</a:t>
            </a:r>
            <a:r>
              <a:rPr lang="en-US" sz="2667" dirty="0">
                <a:solidFill>
                  <a:srgbClr val="002060"/>
                </a:solidFill>
                <a:latin typeface="Century Gothic" panose="020B0502020202020204" pitchFamily="34" charset="0"/>
              </a:rPr>
              <a:t> _________ a los </a:t>
            </a:r>
            <a:r>
              <a:rPr lang="en-US" sz="2667" dirty="0" err="1">
                <a:solidFill>
                  <a:srgbClr val="002060"/>
                </a:solidFill>
                <a:latin typeface="Century Gothic" panose="020B0502020202020204" pitchFamily="34" charset="0"/>
              </a:rPr>
              <a:t>incas</a:t>
            </a:r>
            <a:r>
              <a:rPr lang="en-US" sz="2667" dirty="0">
                <a:solidFill>
                  <a:srgbClr val="002060"/>
                </a:solidFill>
                <a:latin typeface="Century Gothic" panose="020B0502020202020204" pitchFamily="34" charset="0"/>
              </a:rPr>
              <a:t> por un </a:t>
            </a:r>
            <a:r>
              <a:rPr lang="en-US" sz="2667" dirty="0" err="1">
                <a:solidFill>
                  <a:srgbClr val="002060"/>
                </a:solidFill>
                <a:latin typeface="Century Gothic" panose="020B0502020202020204" pitchFamily="34" charset="0"/>
              </a:rPr>
              <a:t>problema</a:t>
            </a:r>
            <a:r>
              <a:rPr lang="en-US" sz="2667" dirty="0">
                <a:solidFill>
                  <a:srgbClr val="002060"/>
                </a:solidFill>
                <a:latin typeface="Century Gothic" panose="020B0502020202020204" pitchFamily="34" charset="0"/>
              </a:rPr>
              <a:t> de </a:t>
            </a:r>
            <a:r>
              <a:rPr lang="en-US" sz="2667" dirty="0" err="1">
                <a:solidFill>
                  <a:srgbClr val="002060"/>
                </a:solidFill>
                <a:latin typeface="Century Gothic" panose="020B0502020202020204" pitchFamily="34" charset="0"/>
              </a:rPr>
              <a:t>comunicación</a:t>
            </a:r>
            <a:r>
              <a:rPr lang="en-US" sz="2667" dirty="0">
                <a:solidFill>
                  <a:srgbClr val="002060"/>
                </a:solidFill>
                <a:latin typeface="Century Gothic" panose="020B0502020202020204" pitchFamily="34" charset="0"/>
              </a:rPr>
              <a:t>. Los </a:t>
            </a:r>
            <a:r>
              <a:rPr lang="en-US" sz="2667" dirty="0" err="1">
                <a:solidFill>
                  <a:srgbClr val="002060"/>
                </a:solidFill>
                <a:latin typeface="Century Gothic" panose="020B0502020202020204" pitchFamily="34" charset="0"/>
              </a:rPr>
              <a:t>incas</a:t>
            </a:r>
            <a:r>
              <a:rPr lang="en-US" sz="2667" dirty="0">
                <a:solidFill>
                  <a:srgbClr val="002060"/>
                </a:solidFill>
                <a:latin typeface="Century Gothic" panose="020B0502020202020204" pitchFamily="34" charset="0"/>
              </a:rPr>
              <a:t> _________  </a:t>
            </a:r>
            <a:r>
              <a:rPr lang="en-US" sz="2667" dirty="0" err="1">
                <a:solidFill>
                  <a:srgbClr val="002060"/>
                </a:solidFill>
                <a:latin typeface="Century Gothic" panose="020B0502020202020204" pitchFamily="34" charset="0"/>
              </a:rPr>
              <a:t>fuertemente</a:t>
            </a:r>
            <a:r>
              <a:rPr lang="en-US" sz="2667" dirty="0">
                <a:solidFill>
                  <a:srgbClr val="002060"/>
                </a:solidFill>
                <a:latin typeface="Century Gothic" panose="020B0502020202020204" pitchFamily="34" charset="0"/>
              </a:rPr>
              <a:t> contra los </a:t>
            </a:r>
            <a:r>
              <a:rPr lang="en-US" sz="2667" dirty="0" err="1">
                <a:solidFill>
                  <a:srgbClr val="002060"/>
                </a:solidFill>
                <a:latin typeface="Century Gothic" panose="020B0502020202020204" pitchFamily="34" charset="0"/>
              </a:rPr>
              <a:t>españoles</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pero</a:t>
            </a:r>
            <a:r>
              <a:rPr lang="en-US" sz="2667" dirty="0">
                <a:solidFill>
                  <a:srgbClr val="002060"/>
                </a:solidFill>
                <a:latin typeface="Century Gothic" panose="020B0502020202020204" pitchFamily="34" charset="0"/>
              </a:rPr>
              <a:t> no _________ la </a:t>
            </a:r>
            <a:r>
              <a:rPr lang="en-US" sz="2667" dirty="0" err="1">
                <a:solidFill>
                  <a:srgbClr val="002060"/>
                </a:solidFill>
                <a:latin typeface="Century Gothic" panose="020B0502020202020204" pitchFamily="34" charset="0"/>
              </a:rPr>
              <a:t>batalla</a:t>
            </a:r>
            <a:r>
              <a:rPr lang="en-US" sz="2667"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3736006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2504" y="776184"/>
            <a:ext cx="5468695" cy="5268615"/>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latin typeface="Century Gothic" panose="020B0502020202020204" pitchFamily="34" charset="0"/>
              </a:rPr>
              <a:t>Francisco Pizarro [called] al </a:t>
            </a:r>
            <a:r>
              <a:rPr lang="en-US" sz="2667" dirty="0" err="1">
                <a:solidFill>
                  <a:srgbClr val="002060"/>
                </a:solidFill>
                <a:latin typeface="Century Gothic" panose="020B0502020202020204" pitchFamily="34" charset="0"/>
              </a:rPr>
              <a:t>rey</a:t>
            </a:r>
            <a:r>
              <a:rPr lang="en-US" sz="2667" dirty="0">
                <a:solidFill>
                  <a:srgbClr val="002060"/>
                </a:solidFill>
                <a:latin typeface="Century Gothic" panose="020B0502020202020204" pitchFamily="34" charset="0"/>
              </a:rPr>
              <a:t> de los </a:t>
            </a:r>
            <a:r>
              <a:rPr lang="en-US" sz="2667" dirty="0" err="1">
                <a:solidFill>
                  <a:srgbClr val="002060"/>
                </a:solidFill>
                <a:latin typeface="Century Gothic" panose="020B0502020202020204" pitchFamily="34" charset="0"/>
              </a:rPr>
              <a:t>incas</a:t>
            </a:r>
            <a:r>
              <a:rPr lang="en-US" sz="2667" dirty="0">
                <a:solidFill>
                  <a:srgbClr val="002060"/>
                </a:solidFill>
                <a:latin typeface="Century Gothic" panose="020B0502020202020204" pitchFamily="34" charset="0"/>
              </a:rPr>
              <a:t> para </a:t>
            </a:r>
            <a:r>
              <a:rPr lang="en-US" sz="2667" dirty="0" err="1">
                <a:solidFill>
                  <a:srgbClr val="002060"/>
                </a:solidFill>
                <a:latin typeface="Century Gothic" panose="020B0502020202020204" pitchFamily="34" charset="0"/>
              </a:rPr>
              <a:t>quedar</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en</a:t>
            </a:r>
            <a:r>
              <a:rPr lang="en-US" sz="2667" dirty="0">
                <a:solidFill>
                  <a:srgbClr val="002060"/>
                </a:solidFill>
                <a:latin typeface="Century Gothic" panose="020B0502020202020204" pitchFamily="34" charset="0"/>
              </a:rPr>
              <a:t> un </a:t>
            </a:r>
            <a:r>
              <a:rPr lang="en-US" sz="2667" dirty="0" err="1">
                <a:solidFill>
                  <a:srgbClr val="002060"/>
                </a:solidFill>
                <a:latin typeface="Century Gothic" panose="020B0502020202020204" pitchFamily="34" charset="0"/>
              </a:rPr>
              <a:t>lugar</a:t>
            </a:r>
            <a:r>
              <a:rPr lang="en-US" sz="2667" dirty="0">
                <a:solidFill>
                  <a:srgbClr val="002060"/>
                </a:solidFill>
                <a:latin typeface="Century Gothic" panose="020B0502020202020204" pitchFamily="34" charset="0"/>
              </a:rPr>
              <a:t> y </a:t>
            </a:r>
            <a:r>
              <a:rPr lang="en-US" sz="2667" dirty="0" err="1">
                <a:solidFill>
                  <a:srgbClr val="002060"/>
                </a:solidFill>
                <a:latin typeface="Century Gothic" panose="020B0502020202020204" pitchFamily="34" charset="0"/>
              </a:rPr>
              <a:t>hablar</a:t>
            </a:r>
            <a:r>
              <a:rPr lang="en-US" sz="2667" dirty="0">
                <a:solidFill>
                  <a:srgbClr val="002060"/>
                </a:solidFill>
                <a:latin typeface="Century Gothic" panose="020B0502020202020204" pitchFamily="34" charset="0"/>
              </a:rPr>
              <a:t>. Atahualpa [accepted] la </a:t>
            </a:r>
            <a:r>
              <a:rPr lang="en-US" sz="2667" dirty="0" err="1">
                <a:solidFill>
                  <a:srgbClr val="002060"/>
                </a:solidFill>
                <a:latin typeface="Century Gothic" panose="020B0502020202020204" pitchFamily="34" charset="0"/>
              </a:rPr>
              <a:t>invitación</a:t>
            </a:r>
            <a:r>
              <a:rPr lang="en-US" sz="2667" dirty="0">
                <a:solidFill>
                  <a:srgbClr val="002060"/>
                </a:solidFill>
                <a:latin typeface="Century Gothic" panose="020B0502020202020204" pitchFamily="34" charset="0"/>
              </a:rPr>
              <a:t> y [arrived] con miles de hombres. Pero </a:t>
            </a:r>
            <a:r>
              <a:rPr lang="en-US" sz="2667" dirty="0" err="1">
                <a:solidFill>
                  <a:srgbClr val="002060"/>
                </a:solidFill>
                <a:latin typeface="Century Gothic" panose="020B0502020202020204" pitchFamily="34" charset="0"/>
              </a:rPr>
              <a:t>entonces</a:t>
            </a:r>
            <a:r>
              <a:rPr lang="en-US" sz="2667" dirty="0">
                <a:solidFill>
                  <a:srgbClr val="002060"/>
                </a:solidFill>
                <a:latin typeface="Century Gothic" panose="020B0502020202020204" pitchFamily="34" charset="0"/>
              </a:rPr>
              <a:t> los </a:t>
            </a:r>
            <a:r>
              <a:rPr lang="en-US" sz="2667" dirty="0" err="1">
                <a:solidFill>
                  <a:srgbClr val="002060"/>
                </a:solidFill>
                <a:latin typeface="Century Gothic" panose="020B0502020202020204" pitchFamily="34" charset="0"/>
              </a:rPr>
              <a:t>españoles</a:t>
            </a:r>
            <a:r>
              <a:rPr lang="en-US" sz="2667" dirty="0">
                <a:solidFill>
                  <a:srgbClr val="002060"/>
                </a:solidFill>
                <a:latin typeface="Century Gothic" panose="020B0502020202020204" pitchFamily="34" charset="0"/>
              </a:rPr>
              <a:t> [attacked] a los </a:t>
            </a:r>
            <a:r>
              <a:rPr lang="en-US" sz="2667" dirty="0" err="1">
                <a:solidFill>
                  <a:srgbClr val="002060"/>
                </a:solidFill>
                <a:latin typeface="Century Gothic" panose="020B0502020202020204" pitchFamily="34" charset="0"/>
              </a:rPr>
              <a:t>incas</a:t>
            </a:r>
            <a:r>
              <a:rPr lang="en-US" sz="2667" dirty="0">
                <a:solidFill>
                  <a:srgbClr val="002060"/>
                </a:solidFill>
                <a:latin typeface="Century Gothic" panose="020B0502020202020204" pitchFamily="34" charset="0"/>
              </a:rPr>
              <a:t> por un </a:t>
            </a:r>
            <a:r>
              <a:rPr lang="en-US" sz="2667" dirty="0" err="1">
                <a:solidFill>
                  <a:srgbClr val="002060"/>
                </a:solidFill>
                <a:latin typeface="Century Gothic" panose="020B0502020202020204" pitchFamily="34" charset="0"/>
              </a:rPr>
              <a:t>problema</a:t>
            </a:r>
            <a:r>
              <a:rPr lang="en-US" sz="2667" dirty="0">
                <a:solidFill>
                  <a:srgbClr val="002060"/>
                </a:solidFill>
                <a:latin typeface="Century Gothic" panose="020B0502020202020204" pitchFamily="34" charset="0"/>
              </a:rPr>
              <a:t> de </a:t>
            </a:r>
            <a:r>
              <a:rPr lang="en-US" sz="2667" dirty="0" err="1">
                <a:solidFill>
                  <a:srgbClr val="002060"/>
                </a:solidFill>
                <a:latin typeface="Century Gothic" panose="020B0502020202020204" pitchFamily="34" charset="0"/>
              </a:rPr>
              <a:t>comunicación</a:t>
            </a:r>
            <a:r>
              <a:rPr lang="en-US" sz="2667" dirty="0">
                <a:solidFill>
                  <a:srgbClr val="002060"/>
                </a:solidFill>
                <a:latin typeface="Century Gothic" panose="020B0502020202020204" pitchFamily="34" charset="0"/>
              </a:rPr>
              <a:t>. Los </a:t>
            </a:r>
            <a:r>
              <a:rPr lang="en-US" sz="2667" dirty="0" err="1">
                <a:solidFill>
                  <a:srgbClr val="002060"/>
                </a:solidFill>
                <a:latin typeface="Century Gothic" panose="020B0502020202020204" pitchFamily="34" charset="0"/>
              </a:rPr>
              <a:t>incas</a:t>
            </a:r>
            <a:r>
              <a:rPr lang="en-US" sz="2667" dirty="0">
                <a:solidFill>
                  <a:srgbClr val="002060"/>
                </a:solidFill>
                <a:latin typeface="Century Gothic" panose="020B0502020202020204" pitchFamily="34" charset="0"/>
              </a:rPr>
              <a:t> [fought] </a:t>
            </a:r>
            <a:r>
              <a:rPr lang="en-US" sz="2667" dirty="0" err="1">
                <a:solidFill>
                  <a:srgbClr val="002060"/>
                </a:solidFill>
                <a:latin typeface="Century Gothic" panose="020B0502020202020204" pitchFamily="34" charset="0"/>
              </a:rPr>
              <a:t>fuertemente</a:t>
            </a:r>
            <a:r>
              <a:rPr lang="en-US" sz="2667" dirty="0">
                <a:solidFill>
                  <a:srgbClr val="002060"/>
                </a:solidFill>
                <a:latin typeface="Century Gothic" panose="020B0502020202020204" pitchFamily="34" charset="0"/>
              </a:rPr>
              <a:t> contra los </a:t>
            </a:r>
            <a:r>
              <a:rPr lang="en-US" sz="2667" dirty="0" err="1">
                <a:solidFill>
                  <a:srgbClr val="002060"/>
                </a:solidFill>
                <a:latin typeface="Century Gothic" panose="020B0502020202020204" pitchFamily="34" charset="0"/>
              </a:rPr>
              <a:t>españoles</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pero</a:t>
            </a:r>
            <a:r>
              <a:rPr lang="en-US" sz="2667" dirty="0">
                <a:solidFill>
                  <a:srgbClr val="002060"/>
                </a:solidFill>
                <a:latin typeface="Century Gothic" panose="020B0502020202020204" pitchFamily="34" charset="0"/>
              </a:rPr>
              <a:t> no [won] la </a:t>
            </a:r>
            <a:r>
              <a:rPr lang="en-US" sz="2667" dirty="0" err="1">
                <a:solidFill>
                  <a:srgbClr val="002060"/>
                </a:solidFill>
                <a:latin typeface="Century Gothic" panose="020B0502020202020204" pitchFamily="34" charset="0"/>
              </a:rPr>
              <a:t>batalla</a:t>
            </a:r>
            <a:r>
              <a:rPr lang="en-US" sz="2667" dirty="0">
                <a:solidFill>
                  <a:srgbClr val="002060"/>
                </a:solidFill>
                <a:latin typeface="Century Gothic" panose="020B0502020202020204" pitchFamily="34" charset="0"/>
              </a:rPr>
              <a:t>. </a:t>
            </a: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25976"/>
            <a:ext cx="10515600" cy="461663"/>
          </a:xfrm>
        </p:spPr>
        <p:txBody>
          <a:bodyPr>
            <a:noAutofit/>
          </a:bodyPr>
          <a:lstStyle/>
          <a:p>
            <a:r>
              <a:rPr lang="es-GB" sz="3200" b="1" dirty="0">
                <a:solidFill>
                  <a:srgbClr val="002060"/>
                </a:solidFill>
              </a:rPr>
              <a:t>Persona B</a:t>
            </a:r>
          </a:p>
        </p:txBody>
      </p:sp>
      <p:sp>
        <p:nvSpPr>
          <p:cNvPr id="5" name="Rectangle 2">
            <a:extLst>
              <a:ext uri="{FF2B5EF4-FFF2-40B4-BE49-F238E27FC236}">
                <a16:creationId xmlns:a16="http://schemas.microsoft.com/office/drawing/2014/main" id="{85583612-5159-F04A-A2DC-8BB374FAE49F}"/>
              </a:ext>
            </a:extLst>
          </p:cNvPr>
          <p:cNvSpPr/>
          <p:nvPr/>
        </p:nvSpPr>
        <p:spPr>
          <a:xfrm>
            <a:off x="6400803" y="794692"/>
            <a:ext cx="5468695" cy="52686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latin typeface="Century Gothic" panose="020B0502020202020204" pitchFamily="34" charset="0"/>
              </a:rPr>
              <a:t>Los Reyes de </a:t>
            </a:r>
            <a:r>
              <a:rPr lang="en-US" sz="2667" dirty="0" err="1">
                <a:solidFill>
                  <a:srgbClr val="002060"/>
                </a:solidFill>
                <a:latin typeface="Century Gothic" panose="020B0502020202020204" pitchFamily="34" charset="0"/>
              </a:rPr>
              <a:t>España</a:t>
            </a:r>
            <a:r>
              <a:rPr lang="en-US" sz="2667" dirty="0">
                <a:solidFill>
                  <a:srgbClr val="002060"/>
                </a:solidFill>
                <a:latin typeface="Century Gothic" panose="020B0502020202020204" pitchFamily="34" charset="0"/>
              </a:rPr>
              <a:t> _________ los </a:t>
            </a:r>
            <a:r>
              <a:rPr lang="en-US" sz="2667" dirty="0" err="1">
                <a:solidFill>
                  <a:srgbClr val="002060"/>
                </a:solidFill>
                <a:latin typeface="Century Gothic" panose="020B0502020202020204" pitchFamily="34" charset="0"/>
              </a:rPr>
              <a:t>beneficios</a:t>
            </a:r>
            <a:r>
              <a:rPr lang="en-US" sz="2667" dirty="0">
                <a:solidFill>
                  <a:srgbClr val="002060"/>
                </a:solidFill>
                <a:latin typeface="Century Gothic" panose="020B0502020202020204" pitchFamily="34" charset="0"/>
              </a:rPr>
              <a:t> de </a:t>
            </a:r>
            <a:r>
              <a:rPr lang="en-US" sz="2667" dirty="0" err="1">
                <a:solidFill>
                  <a:srgbClr val="002060"/>
                </a:solidFill>
                <a:latin typeface="Century Gothic" panose="020B0502020202020204" pitchFamily="34" charset="0"/>
              </a:rPr>
              <a:t>descubrir</a:t>
            </a:r>
            <a:r>
              <a:rPr lang="en-US" sz="2667" dirty="0">
                <a:solidFill>
                  <a:srgbClr val="002060"/>
                </a:solidFill>
                <a:latin typeface="Century Gothic" panose="020B0502020202020204" pitchFamily="34" charset="0"/>
              </a:rPr>
              <a:t> una </a:t>
            </a:r>
            <a:r>
              <a:rPr lang="en-US" sz="2667" dirty="0" err="1">
                <a:solidFill>
                  <a:srgbClr val="002060"/>
                </a:solidFill>
                <a:latin typeface="Century Gothic" panose="020B0502020202020204" pitchFamily="34" charset="0"/>
              </a:rPr>
              <a:t>parte</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nueva</a:t>
            </a:r>
            <a:r>
              <a:rPr lang="en-US" sz="2667" dirty="0">
                <a:solidFill>
                  <a:srgbClr val="002060"/>
                </a:solidFill>
                <a:latin typeface="Century Gothic" panose="020B0502020202020204" pitchFamily="34" charset="0"/>
              </a:rPr>
              <a:t> del </a:t>
            </a:r>
            <a:r>
              <a:rPr lang="en-US" sz="2667" dirty="0" err="1">
                <a:solidFill>
                  <a:srgbClr val="002060"/>
                </a:solidFill>
                <a:latin typeface="Century Gothic" panose="020B0502020202020204" pitchFamily="34" charset="0"/>
              </a:rPr>
              <a:t>mundo</a:t>
            </a:r>
            <a:r>
              <a:rPr lang="en-US" sz="2667" dirty="0">
                <a:solidFill>
                  <a:srgbClr val="002060"/>
                </a:solidFill>
                <a:latin typeface="Century Gothic" panose="020B0502020202020204" pitchFamily="34" charset="0"/>
              </a:rPr>
              <a:t> y _________ a </a:t>
            </a:r>
            <a:r>
              <a:rPr lang="en-US" sz="2667" dirty="0" err="1">
                <a:solidFill>
                  <a:srgbClr val="002060"/>
                </a:solidFill>
                <a:latin typeface="Century Gothic" panose="020B0502020202020204" pitchFamily="34" charset="0"/>
              </a:rPr>
              <a:t>varias</a:t>
            </a:r>
            <a:r>
              <a:rPr lang="en-US" sz="2667" dirty="0">
                <a:solidFill>
                  <a:srgbClr val="002060"/>
                </a:solidFill>
                <a:latin typeface="Century Gothic" panose="020B0502020202020204" pitchFamily="34" charset="0"/>
              </a:rPr>
              <a:t> personas para </a:t>
            </a:r>
            <a:r>
              <a:rPr lang="en-US" sz="2667" dirty="0" err="1">
                <a:solidFill>
                  <a:srgbClr val="002060"/>
                </a:solidFill>
                <a:latin typeface="Century Gothic" panose="020B0502020202020204" pitchFamily="34" charset="0"/>
              </a:rPr>
              <a:t>encontrar</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oro</a:t>
            </a:r>
            <a:r>
              <a:rPr lang="en-US" sz="2667" dirty="0">
                <a:solidFill>
                  <a:srgbClr val="002060"/>
                </a:solidFill>
                <a:latin typeface="Century Gothic" panose="020B0502020202020204" pitchFamily="34" charset="0"/>
              </a:rPr>
              <a:t>. Francisco Pizarro _________ un </a:t>
            </a:r>
            <a:r>
              <a:rPr lang="en-US" sz="2667" dirty="0" err="1">
                <a:solidFill>
                  <a:srgbClr val="002060"/>
                </a:solidFill>
                <a:latin typeface="Century Gothic" panose="020B0502020202020204" pitchFamily="34" charset="0"/>
              </a:rPr>
              <a:t>viaje</a:t>
            </a:r>
            <a:r>
              <a:rPr lang="en-US" sz="2667" dirty="0">
                <a:solidFill>
                  <a:srgbClr val="002060"/>
                </a:solidFill>
                <a:latin typeface="Century Gothic" panose="020B0502020202020204" pitchFamily="34" charset="0"/>
              </a:rPr>
              <a:t> a Perú y _________ el </a:t>
            </a:r>
            <a:r>
              <a:rPr lang="en-US" sz="2667" dirty="0" err="1">
                <a:solidFill>
                  <a:srgbClr val="002060"/>
                </a:solidFill>
                <a:latin typeface="Century Gothic" panose="020B0502020202020204" pitchFamily="34" charset="0"/>
              </a:rPr>
              <a:t>imperio</a:t>
            </a:r>
            <a:r>
              <a:rPr lang="en-US" sz="2667" dirty="0">
                <a:solidFill>
                  <a:srgbClr val="002060"/>
                </a:solidFill>
                <a:latin typeface="Century Gothic" panose="020B0502020202020204" pitchFamily="34" charset="0"/>
              </a:rPr>
              <a:t> de los </a:t>
            </a:r>
            <a:r>
              <a:rPr lang="en-US" sz="2667" dirty="0" err="1">
                <a:solidFill>
                  <a:srgbClr val="002060"/>
                </a:solidFill>
                <a:latin typeface="Century Gothic" panose="020B0502020202020204" pitchFamily="34" charset="0"/>
              </a:rPr>
              <a:t>incas</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Allí</a:t>
            </a:r>
            <a:r>
              <a:rPr lang="en-US" sz="2667" dirty="0">
                <a:solidFill>
                  <a:srgbClr val="002060"/>
                </a:solidFill>
                <a:latin typeface="Century Gothic" panose="020B0502020202020204" pitchFamily="34" charset="0"/>
              </a:rPr>
              <a:t> los </a:t>
            </a:r>
            <a:r>
              <a:rPr lang="en-US" sz="2667" dirty="0" err="1">
                <a:solidFill>
                  <a:srgbClr val="002060"/>
                </a:solidFill>
                <a:latin typeface="Century Gothic" panose="020B0502020202020204" pitchFamily="34" charset="0"/>
              </a:rPr>
              <a:t>españoles</a:t>
            </a:r>
            <a:r>
              <a:rPr lang="en-US" sz="2667" dirty="0">
                <a:solidFill>
                  <a:srgbClr val="002060"/>
                </a:solidFill>
                <a:latin typeface="Century Gothic" panose="020B0502020202020204" pitchFamily="34" charset="0"/>
              </a:rPr>
              <a:t> _________ </a:t>
            </a:r>
            <a:r>
              <a:rPr lang="en-US" sz="2667" dirty="0" err="1">
                <a:solidFill>
                  <a:srgbClr val="002060"/>
                </a:solidFill>
                <a:latin typeface="Century Gothic" panose="020B0502020202020204" pitchFamily="34" charset="0"/>
              </a:rPr>
              <a:t>en</a:t>
            </a:r>
            <a:r>
              <a:rPr lang="en-US" sz="2667" dirty="0">
                <a:solidFill>
                  <a:srgbClr val="002060"/>
                </a:solidFill>
                <a:latin typeface="Century Gothic" panose="020B0502020202020204" pitchFamily="34" charset="0"/>
              </a:rPr>
              <a:t> las </a:t>
            </a:r>
            <a:r>
              <a:rPr lang="en-US" sz="2667" dirty="0" err="1">
                <a:solidFill>
                  <a:srgbClr val="002060"/>
                </a:solidFill>
                <a:latin typeface="Century Gothic" panose="020B0502020202020204" pitchFamily="34" charset="0"/>
              </a:rPr>
              <a:t>montañas</a:t>
            </a:r>
            <a:r>
              <a:rPr lang="en-US" sz="2667" dirty="0">
                <a:solidFill>
                  <a:srgbClr val="002060"/>
                </a:solidFill>
                <a:latin typeface="Century Gothic" panose="020B0502020202020204" pitchFamily="34" charset="0"/>
              </a:rPr>
              <a:t> y _________ pueblos y </a:t>
            </a:r>
            <a:r>
              <a:rPr lang="en-US" sz="2667" dirty="0" err="1">
                <a:solidFill>
                  <a:srgbClr val="002060"/>
                </a:solidFill>
                <a:latin typeface="Century Gothic" panose="020B0502020202020204" pitchFamily="34" charset="0"/>
              </a:rPr>
              <a:t>ciudades</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indígenas</a:t>
            </a:r>
            <a:r>
              <a:rPr lang="en-US" sz="2667"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630057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83710" y="175731"/>
            <a:ext cx="2185788" cy="502766"/>
          </a:xfrm>
          <a:prstGeom prst="rect">
            <a:avLst/>
          </a:prstGeom>
        </p:spPr>
        <p:txBody>
          <a:bodyPr wrap="square">
            <a:spAutoFit/>
          </a:bodyPr>
          <a:lstStyle/>
          <a:p>
            <a:pPr algn="r"/>
            <a:r>
              <a:rPr lang="en-US" sz="2667" dirty="0">
                <a:solidFill>
                  <a:srgbClr val="002060"/>
                </a:solidFill>
                <a:latin typeface="Century Gothic" panose="020B0502020202020204" pitchFamily="34" charset="0"/>
              </a:rPr>
              <a:t>Persona B</a:t>
            </a:r>
          </a:p>
        </p:txBody>
      </p:sp>
      <p:sp>
        <p:nvSpPr>
          <p:cNvPr id="4" name="Rectangle 3"/>
          <p:cNvSpPr/>
          <p:nvPr/>
        </p:nvSpPr>
        <p:spPr>
          <a:xfrm>
            <a:off x="3834883" y="175731"/>
            <a:ext cx="1859805" cy="502766"/>
          </a:xfrm>
          <a:prstGeom prst="rect">
            <a:avLst/>
          </a:prstGeom>
        </p:spPr>
        <p:txBody>
          <a:bodyPr wrap="none">
            <a:spAutoFit/>
          </a:bodyPr>
          <a:lstStyle/>
          <a:p>
            <a:r>
              <a:rPr lang="en-US" sz="2667" dirty="0">
                <a:solidFill>
                  <a:srgbClr val="002060"/>
                </a:solidFill>
                <a:latin typeface="Century Gothic" panose="020B0502020202020204" pitchFamily="34" charset="0"/>
              </a:rPr>
              <a:t>Persona A</a:t>
            </a:r>
          </a:p>
        </p:txBody>
      </p:sp>
      <p:sp>
        <p:nvSpPr>
          <p:cNvPr id="2" name="Título 1">
            <a:extLst>
              <a:ext uri="{FF2B5EF4-FFF2-40B4-BE49-F238E27FC236}">
                <a16:creationId xmlns:a16="http://schemas.microsoft.com/office/drawing/2014/main" id="{9AA79761-3750-C14A-8CF5-07F8ACFE46E1}"/>
              </a:ext>
            </a:extLst>
          </p:cNvPr>
          <p:cNvSpPr>
            <a:spLocks noGrp="1"/>
          </p:cNvSpPr>
          <p:nvPr>
            <p:ph type="title"/>
          </p:nvPr>
        </p:nvSpPr>
        <p:spPr>
          <a:xfrm>
            <a:off x="246094" y="49560"/>
            <a:ext cx="2717785" cy="755109"/>
          </a:xfrm>
        </p:spPr>
        <p:txBody>
          <a:bodyPr>
            <a:normAutofit/>
          </a:bodyPr>
          <a:lstStyle/>
          <a:p>
            <a:r>
              <a:rPr lang="es-GB" sz="2933" b="1" dirty="0">
                <a:solidFill>
                  <a:srgbClr val="002060"/>
                </a:solidFill>
              </a:rPr>
              <a:t>Respuestas</a:t>
            </a:r>
          </a:p>
        </p:txBody>
      </p:sp>
      <p:sp>
        <p:nvSpPr>
          <p:cNvPr id="31" name="Rectangle 2">
            <a:extLst>
              <a:ext uri="{FF2B5EF4-FFF2-40B4-BE49-F238E27FC236}">
                <a16:creationId xmlns:a16="http://schemas.microsoft.com/office/drawing/2014/main" id="{951D4A55-F416-5B4E-AAB6-657A22B553F1}"/>
              </a:ext>
            </a:extLst>
          </p:cNvPr>
          <p:cNvSpPr/>
          <p:nvPr/>
        </p:nvSpPr>
        <p:spPr>
          <a:xfrm>
            <a:off x="246094" y="819629"/>
            <a:ext cx="5448594" cy="5268615"/>
          </a:xfrm>
          <a:prstGeom prst="rect">
            <a:avLst/>
          </a:prstGeom>
          <a:no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latin typeface="Century Gothic" panose="020B0502020202020204" pitchFamily="34" charset="0"/>
              </a:rPr>
              <a:t>Francisco Pizarro </a:t>
            </a:r>
            <a:r>
              <a:rPr lang="en-US" sz="2667" dirty="0" err="1">
                <a:solidFill>
                  <a:srgbClr val="002060"/>
                </a:solidFill>
                <a:latin typeface="Century Gothic" panose="020B0502020202020204" pitchFamily="34" charset="0"/>
              </a:rPr>
              <a:t>llamó</a:t>
            </a:r>
            <a:r>
              <a:rPr lang="en-US" sz="2667" dirty="0">
                <a:solidFill>
                  <a:srgbClr val="002060"/>
                </a:solidFill>
                <a:latin typeface="Century Gothic" panose="020B0502020202020204" pitchFamily="34" charset="0"/>
              </a:rPr>
              <a:t> al </a:t>
            </a:r>
            <a:r>
              <a:rPr lang="en-US" sz="2667" dirty="0" err="1">
                <a:solidFill>
                  <a:srgbClr val="002060"/>
                </a:solidFill>
                <a:latin typeface="Century Gothic" panose="020B0502020202020204" pitchFamily="34" charset="0"/>
              </a:rPr>
              <a:t>rey</a:t>
            </a:r>
            <a:r>
              <a:rPr lang="en-US" sz="2667" dirty="0">
                <a:solidFill>
                  <a:srgbClr val="002060"/>
                </a:solidFill>
                <a:latin typeface="Century Gothic" panose="020B0502020202020204" pitchFamily="34" charset="0"/>
              </a:rPr>
              <a:t> de los </a:t>
            </a:r>
            <a:r>
              <a:rPr lang="en-US" sz="2667" dirty="0" err="1">
                <a:solidFill>
                  <a:srgbClr val="002060"/>
                </a:solidFill>
                <a:latin typeface="Century Gothic" panose="020B0502020202020204" pitchFamily="34" charset="0"/>
              </a:rPr>
              <a:t>incas</a:t>
            </a:r>
            <a:r>
              <a:rPr lang="en-US" sz="2667" dirty="0">
                <a:solidFill>
                  <a:srgbClr val="002060"/>
                </a:solidFill>
                <a:latin typeface="Century Gothic" panose="020B0502020202020204" pitchFamily="34" charset="0"/>
              </a:rPr>
              <a:t> para </a:t>
            </a:r>
            <a:r>
              <a:rPr lang="en-US" sz="2667" dirty="0" err="1">
                <a:solidFill>
                  <a:srgbClr val="002060"/>
                </a:solidFill>
                <a:latin typeface="Century Gothic" panose="020B0502020202020204" pitchFamily="34" charset="0"/>
              </a:rPr>
              <a:t>quedar</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en</a:t>
            </a:r>
            <a:r>
              <a:rPr lang="en-US" sz="2667" dirty="0">
                <a:solidFill>
                  <a:srgbClr val="002060"/>
                </a:solidFill>
                <a:latin typeface="Century Gothic" panose="020B0502020202020204" pitchFamily="34" charset="0"/>
              </a:rPr>
              <a:t> un </a:t>
            </a:r>
            <a:r>
              <a:rPr lang="en-US" sz="2667" dirty="0" err="1">
                <a:solidFill>
                  <a:srgbClr val="002060"/>
                </a:solidFill>
                <a:latin typeface="Century Gothic" panose="020B0502020202020204" pitchFamily="34" charset="0"/>
              </a:rPr>
              <a:t>lugar</a:t>
            </a:r>
            <a:r>
              <a:rPr lang="en-US" sz="2667" dirty="0">
                <a:solidFill>
                  <a:srgbClr val="002060"/>
                </a:solidFill>
                <a:latin typeface="Century Gothic" panose="020B0502020202020204" pitchFamily="34" charset="0"/>
              </a:rPr>
              <a:t> y </a:t>
            </a:r>
            <a:r>
              <a:rPr lang="en-US" sz="2667" dirty="0" err="1">
                <a:solidFill>
                  <a:srgbClr val="002060"/>
                </a:solidFill>
                <a:latin typeface="Century Gothic" panose="020B0502020202020204" pitchFamily="34" charset="0"/>
              </a:rPr>
              <a:t>hablar</a:t>
            </a:r>
            <a:r>
              <a:rPr lang="en-US" sz="2667" dirty="0">
                <a:solidFill>
                  <a:srgbClr val="002060"/>
                </a:solidFill>
                <a:latin typeface="Century Gothic" panose="020B0502020202020204" pitchFamily="34" charset="0"/>
              </a:rPr>
              <a:t>. Atahualpa </a:t>
            </a:r>
            <a:r>
              <a:rPr lang="en-US" sz="2667" dirty="0" err="1">
                <a:solidFill>
                  <a:srgbClr val="002060"/>
                </a:solidFill>
                <a:latin typeface="Century Gothic" panose="020B0502020202020204" pitchFamily="34" charset="0"/>
              </a:rPr>
              <a:t>aceptó</a:t>
            </a:r>
            <a:r>
              <a:rPr lang="en-US" sz="2667" dirty="0">
                <a:solidFill>
                  <a:srgbClr val="002060"/>
                </a:solidFill>
                <a:latin typeface="Century Gothic" panose="020B0502020202020204" pitchFamily="34" charset="0"/>
              </a:rPr>
              <a:t> la </a:t>
            </a:r>
            <a:r>
              <a:rPr lang="en-US" sz="2667" dirty="0" err="1">
                <a:solidFill>
                  <a:srgbClr val="002060"/>
                </a:solidFill>
                <a:latin typeface="Century Gothic" panose="020B0502020202020204" pitchFamily="34" charset="0"/>
              </a:rPr>
              <a:t>invitación</a:t>
            </a:r>
            <a:r>
              <a:rPr lang="en-US" sz="2667" dirty="0">
                <a:solidFill>
                  <a:srgbClr val="002060"/>
                </a:solidFill>
                <a:latin typeface="Century Gothic" panose="020B0502020202020204" pitchFamily="34" charset="0"/>
              </a:rPr>
              <a:t> y </a:t>
            </a:r>
            <a:r>
              <a:rPr lang="en-US" sz="2667" dirty="0" err="1">
                <a:solidFill>
                  <a:srgbClr val="002060"/>
                </a:solidFill>
                <a:latin typeface="Century Gothic" panose="020B0502020202020204" pitchFamily="34" charset="0"/>
              </a:rPr>
              <a:t>llegó</a:t>
            </a:r>
            <a:r>
              <a:rPr lang="en-US" sz="2667" dirty="0">
                <a:solidFill>
                  <a:srgbClr val="002060"/>
                </a:solidFill>
                <a:latin typeface="Century Gothic" panose="020B0502020202020204" pitchFamily="34" charset="0"/>
              </a:rPr>
              <a:t> con miles de hombres. Pero </a:t>
            </a:r>
            <a:r>
              <a:rPr lang="en-US" sz="2667" dirty="0" err="1">
                <a:solidFill>
                  <a:srgbClr val="002060"/>
                </a:solidFill>
                <a:latin typeface="Century Gothic" panose="020B0502020202020204" pitchFamily="34" charset="0"/>
              </a:rPr>
              <a:t>entonces</a:t>
            </a:r>
            <a:r>
              <a:rPr lang="en-US" sz="2667" dirty="0">
                <a:solidFill>
                  <a:srgbClr val="002060"/>
                </a:solidFill>
                <a:latin typeface="Century Gothic" panose="020B0502020202020204" pitchFamily="34" charset="0"/>
              </a:rPr>
              <a:t> los </a:t>
            </a:r>
            <a:r>
              <a:rPr lang="en-US" sz="2667" dirty="0" err="1">
                <a:solidFill>
                  <a:srgbClr val="002060"/>
                </a:solidFill>
                <a:latin typeface="Century Gothic" panose="020B0502020202020204" pitchFamily="34" charset="0"/>
              </a:rPr>
              <a:t>españoles</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atacaron</a:t>
            </a:r>
            <a:r>
              <a:rPr lang="en-US" sz="2667" dirty="0">
                <a:solidFill>
                  <a:srgbClr val="002060"/>
                </a:solidFill>
                <a:latin typeface="Century Gothic" panose="020B0502020202020204" pitchFamily="34" charset="0"/>
              </a:rPr>
              <a:t> a los </a:t>
            </a:r>
            <a:r>
              <a:rPr lang="en-US" sz="2667" dirty="0" err="1">
                <a:solidFill>
                  <a:srgbClr val="002060"/>
                </a:solidFill>
                <a:latin typeface="Century Gothic" panose="020B0502020202020204" pitchFamily="34" charset="0"/>
              </a:rPr>
              <a:t>incas</a:t>
            </a:r>
            <a:r>
              <a:rPr lang="en-US" sz="2667" dirty="0">
                <a:solidFill>
                  <a:srgbClr val="002060"/>
                </a:solidFill>
                <a:latin typeface="Century Gothic" panose="020B0502020202020204" pitchFamily="34" charset="0"/>
              </a:rPr>
              <a:t> por un </a:t>
            </a:r>
            <a:r>
              <a:rPr lang="en-US" sz="2667" dirty="0" err="1">
                <a:solidFill>
                  <a:srgbClr val="002060"/>
                </a:solidFill>
                <a:latin typeface="Century Gothic" panose="020B0502020202020204" pitchFamily="34" charset="0"/>
              </a:rPr>
              <a:t>problema</a:t>
            </a:r>
            <a:r>
              <a:rPr lang="en-US" sz="2667" dirty="0">
                <a:solidFill>
                  <a:srgbClr val="002060"/>
                </a:solidFill>
                <a:latin typeface="Century Gothic" panose="020B0502020202020204" pitchFamily="34" charset="0"/>
              </a:rPr>
              <a:t> de </a:t>
            </a:r>
            <a:r>
              <a:rPr lang="en-US" sz="2667" dirty="0" err="1">
                <a:solidFill>
                  <a:srgbClr val="002060"/>
                </a:solidFill>
                <a:latin typeface="Century Gothic" panose="020B0502020202020204" pitchFamily="34" charset="0"/>
              </a:rPr>
              <a:t>comunicación</a:t>
            </a:r>
            <a:r>
              <a:rPr lang="en-US" sz="2667" dirty="0">
                <a:solidFill>
                  <a:srgbClr val="002060"/>
                </a:solidFill>
                <a:latin typeface="Century Gothic" panose="020B0502020202020204" pitchFamily="34" charset="0"/>
              </a:rPr>
              <a:t>. Los </a:t>
            </a:r>
            <a:r>
              <a:rPr lang="en-US" sz="2667" dirty="0" err="1">
                <a:solidFill>
                  <a:srgbClr val="002060"/>
                </a:solidFill>
                <a:latin typeface="Century Gothic" panose="020B0502020202020204" pitchFamily="34" charset="0"/>
              </a:rPr>
              <a:t>incas</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pelearon</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fuertemente</a:t>
            </a:r>
            <a:r>
              <a:rPr lang="en-US" sz="2667" dirty="0">
                <a:solidFill>
                  <a:srgbClr val="002060"/>
                </a:solidFill>
                <a:latin typeface="Century Gothic" panose="020B0502020202020204" pitchFamily="34" charset="0"/>
              </a:rPr>
              <a:t> contra los </a:t>
            </a:r>
            <a:r>
              <a:rPr lang="en-US" sz="2667" dirty="0" err="1">
                <a:solidFill>
                  <a:srgbClr val="002060"/>
                </a:solidFill>
                <a:latin typeface="Century Gothic" panose="020B0502020202020204" pitchFamily="34" charset="0"/>
              </a:rPr>
              <a:t>españoles</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pero</a:t>
            </a:r>
            <a:r>
              <a:rPr lang="en-US" sz="2667" dirty="0">
                <a:solidFill>
                  <a:srgbClr val="002060"/>
                </a:solidFill>
                <a:latin typeface="Century Gothic" panose="020B0502020202020204" pitchFamily="34" charset="0"/>
              </a:rPr>
              <a:t> no </a:t>
            </a:r>
            <a:r>
              <a:rPr lang="en-US" sz="2667" dirty="0" err="1">
                <a:solidFill>
                  <a:srgbClr val="002060"/>
                </a:solidFill>
                <a:latin typeface="Century Gothic" panose="020B0502020202020204" pitchFamily="34" charset="0"/>
              </a:rPr>
              <a:t>ganaron</a:t>
            </a:r>
            <a:r>
              <a:rPr lang="en-US" sz="2667" dirty="0">
                <a:solidFill>
                  <a:srgbClr val="002060"/>
                </a:solidFill>
                <a:latin typeface="Century Gothic" panose="020B0502020202020204" pitchFamily="34" charset="0"/>
              </a:rPr>
              <a:t> la </a:t>
            </a:r>
            <a:r>
              <a:rPr lang="en-US" sz="2667" dirty="0" err="1">
                <a:solidFill>
                  <a:srgbClr val="002060"/>
                </a:solidFill>
                <a:latin typeface="Century Gothic" panose="020B0502020202020204" pitchFamily="34" charset="0"/>
              </a:rPr>
              <a:t>batalla</a:t>
            </a:r>
            <a:r>
              <a:rPr lang="en-US" sz="2667" dirty="0">
                <a:solidFill>
                  <a:srgbClr val="002060"/>
                </a:solidFill>
                <a:latin typeface="Century Gothic" panose="020B0502020202020204" pitchFamily="34" charset="0"/>
              </a:rPr>
              <a:t>. </a:t>
            </a:r>
          </a:p>
        </p:txBody>
      </p:sp>
      <p:sp>
        <p:nvSpPr>
          <p:cNvPr id="32" name="Rectangle 2">
            <a:extLst>
              <a:ext uri="{FF2B5EF4-FFF2-40B4-BE49-F238E27FC236}">
                <a16:creationId xmlns:a16="http://schemas.microsoft.com/office/drawing/2014/main" id="{B0987805-7DD9-8342-A147-41FCD258C332}"/>
              </a:ext>
            </a:extLst>
          </p:cNvPr>
          <p:cNvSpPr/>
          <p:nvPr/>
        </p:nvSpPr>
        <p:spPr>
          <a:xfrm>
            <a:off x="6400803" y="794692"/>
            <a:ext cx="5468695" cy="52686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latin typeface="Century Gothic" panose="020B0502020202020204" pitchFamily="34" charset="0"/>
              </a:rPr>
              <a:t>Los Reyes de </a:t>
            </a:r>
            <a:r>
              <a:rPr lang="en-US" sz="2667" dirty="0" err="1">
                <a:solidFill>
                  <a:srgbClr val="002060"/>
                </a:solidFill>
                <a:latin typeface="Century Gothic" panose="020B0502020202020204" pitchFamily="34" charset="0"/>
              </a:rPr>
              <a:t>España</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consideraron</a:t>
            </a:r>
            <a:r>
              <a:rPr lang="en-US" sz="2667" dirty="0">
                <a:solidFill>
                  <a:srgbClr val="002060"/>
                </a:solidFill>
                <a:latin typeface="Century Gothic" panose="020B0502020202020204" pitchFamily="34" charset="0"/>
              </a:rPr>
              <a:t> los </a:t>
            </a:r>
            <a:r>
              <a:rPr lang="en-US" sz="2667" dirty="0" err="1">
                <a:solidFill>
                  <a:srgbClr val="002060"/>
                </a:solidFill>
                <a:latin typeface="Century Gothic" panose="020B0502020202020204" pitchFamily="34" charset="0"/>
              </a:rPr>
              <a:t>beneficios</a:t>
            </a:r>
            <a:r>
              <a:rPr lang="en-US" sz="2667" dirty="0">
                <a:solidFill>
                  <a:srgbClr val="002060"/>
                </a:solidFill>
                <a:latin typeface="Century Gothic" panose="020B0502020202020204" pitchFamily="34" charset="0"/>
              </a:rPr>
              <a:t> de </a:t>
            </a:r>
            <a:r>
              <a:rPr lang="en-US" sz="2667" dirty="0" err="1">
                <a:solidFill>
                  <a:srgbClr val="002060"/>
                </a:solidFill>
                <a:latin typeface="Century Gothic" panose="020B0502020202020204" pitchFamily="34" charset="0"/>
              </a:rPr>
              <a:t>descubrir</a:t>
            </a:r>
            <a:r>
              <a:rPr lang="en-US" sz="2667" dirty="0">
                <a:solidFill>
                  <a:srgbClr val="002060"/>
                </a:solidFill>
                <a:latin typeface="Century Gothic" panose="020B0502020202020204" pitchFamily="34" charset="0"/>
              </a:rPr>
              <a:t> una </a:t>
            </a:r>
            <a:r>
              <a:rPr lang="en-US" sz="2667" dirty="0" err="1">
                <a:solidFill>
                  <a:srgbClr val="002060"/>
                </a:solidFill>
                <a:latin typeface="Century Gothic" panose="020B0502020202020204" pitchFamily="34" charset="0"/>
              </a:rPr>
              <a:t>parte</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nueva</a:t>
            </a:r>
            <a:r>
              <a:rPr lang="en-US" sz="2667" dirty="0">
                <a:solidFill>
                  <a:srgbClr val="002060"/>
                </a:solidFill>
                <a:latin typeface="Century Gothic" panose="020B0502020202020204" pitchFamily="34" charset="0"/>
              </a:rPr>
              <a:t> del </a:t>
            </a:r>
            <a:r>
              <a:rPr lang="en-US" sz="2667" dirty="0" err="1">
                <a:solidFill>
                  <a:srgbClr val="002060"/>
                </a:solidFill>
                <a:latin typeface="Century Gothic" panose="020B0502020202020204" pitchFamily="34" charset="0"/>
              </a:rPr>
              <a:t>mundo</a:t>
            </a:r>
            <a:r>
              <a:rPr lang="en-US" sz="2667" dirty="0">
                <a:solidFill>
                  <a:srgbClr val="002060"/>
                </a:solidFill>
                <a:latin typeface="Century Gothic" panose="020B0502020202020204" pitchFamily="34" charset="0"/>
              </a:rPr>
              <a:t> y </a:t>
            </a:r>
            <a:r>
              <a:rPr lang="en-US" sz="2667" dirty="0" err="1">
                <a:solidFill>
                  <a:srgbClr val="002060"/>
                </a:solidFill>
                <a:latin typeface="Century Gothic" panose="020B0502020202020204" pitchFamily="34" charset="0"/>
              </a:rPr>
              <a:t>enviaron</a:t>
            </a:r>
            <a:r>
              <a:rPr lang="en-US" sz="2667" dirty="0">
                <a:solidFill>
                  <a:srgbClr val="002060"/>
                </a:solidFill>
                <a:latin typeface="Century Gothic" panose="020B0502020202020204" pitchFamily="34" charset="0"/>
              </a:rPr>
              <a:t> a </a:t>
            </a:r>
            <a:r>
              <a:rPr lang="en-US" sz="2667" dirty="0" err="1">
                <a:solidFill>
                  <a:srgbClr val="002060"/>
                </a:solidFill>
                <a:latin typeface="Century Gothic" panose="020B0502020202020204" pitchFamily="34" charset="0"/>
              </a:rPr>
              <a:t>varias</a:t>
            </a:r>
            <a:r>
              <a:rPr lang="en-US" sz="2667" dirty="0">
                <a:solidFill>
                  <a:srgbClr val="002060"/>
                </a:solidFill>
                <a:latin typeface="Century Gothic" panose="020B0502020202020204" pitchFamily="34" charset="0"/>
              </a:rPr>
              <a:t> personas para </a:t>
            </a:r>
            <a:r>
              <a:rPr lang="en-US" sz="2667" dirty="0" err="1">
                <a:solidFill>
                  <a:srgbClr val="002060"/>
                </a:solidFill>
                <a:latin typeface="Century Gothic" panose="020B0502020202020204" pitchFamily="34" charset="0"/>
              </a:rPr>
              <a:t>encontrar</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oro</a:t>
            </a:r>
            <a:r>
              <a:rPr lang="en-US" sz="2667" dirty="0">
                <a:solidFill>
                  <a:srgbClr val="002060"/>
                </a:solidFill>
                <a:latin typeface="Century Gothic" panose="020B0502020202020204" pitchFamily="34" charset="0"/>
              </a:rPr>
              <a:t>. Francisco Pizarro </a:t>
            </a:r>
            <a:r>
              <a:rPr lang="en-US" sz="2667" dirty="0" err="1">
                <a:solidFill>
                  <a:srgbClr val="002060"/>
                </a:solidFill>
                <a:latin typeface="Century Gothic" panose="020B0502020202020204" pitchFamily="34" charset="0"/>
              </a:rPr>
              <a:t>organizó</a:t>
            </a:r>
            <a:r>
              <a:rPr lang="en-US" sz="2667" dirty="0">
                <a:solidFill>
                  <a:srgbClr val="002060"/>
                </a:solidFill>
                <a:latin typeface="Century Gothic" panose="020B0502020202020204" pitchFamily="34" charset="0"/>
              </a:rPr>
              <a:t> un </a:t>
            </a:r>
            <a:r>
              <a:rPr lang="en-US" sz="2667" dirty="0" err="1">
                <a:solidFill>
                  <a:srgbClr val="002060"/>
                </a:solidFill>
                <a:latin typeface="Century Gothic" panose="020B0502020202020204" pitchFamily="34" charset="0"/>
              </a:rPr>
              <a:t>viaje</a:t>
            </a:r>
            <a:r>
              <a:rPr lang="en-US" sz="2667" dirty="0">
                <a:solidFill>
                  <a:srgbClr val="002060"/>
                </a:solidFill>
                <a:latin typeface="Century Gothic" panose="020B0502020202020204" pitchFamily="34" charset="0"/>
              </a:rPr>
              <a:t> a Perú y </a:t>
            </a:r>
            <a:r>
              <a:rPr lang="en-US" sz="2667" dirty="0" err="1">
                <a:solidFill>
                  <a:srgbClr val="002060"/>
                </a:solidFill>
                <a:latin typeface="Century Gothic" panose="020B0502020202020204" pitchFamily="34" charset="0"/>
              </a:rPr>
              <a:t>encontró</a:t>
            </a:r>
            <a:r>
              <a:rPr lang="en-US" sz="2667" dirty="0">
                <a:solidFill>
                  <a:srgbClr val="002060"/>
                </a:solidFill>
                <a:latin typeface="Century Gothic" panose="020B0502020202020204" pitchFamily="34" charset="0"/>
              </a:rPr>
              <a:t> el </a:t>
            </a:r>
            <a:r>
              <a:rPr lang="en-US" sz="2667" dirty="0" err="1">
                <a:solidFill>
                  <a:srgbClr val="002060"/>
                </a:solidFill>
                <a:latin typeface="Century Gothic" panose="020B0502020202020204" pitchFamily="34" charset="0"/>
              </a:rPr>
              <a:t>imperio</a:t>
            </a:r>
            <a:r>
              <a:rPr lang="en-US" sz="2667" dirty="0">
                <a:solidFill>
                  <a:srgbClr val="002060"/>
                </a:solidFill>
                <a:latin typeface="Century Gothic" panose="020B0502020202020204" pitchFamily="34" charset="0"/>
              </a:rPr>
              <a:t> de los </a:t>
            </a:r>
            <a:r>
              <a:rPr lang="en-US" sz="2667" dirty="0" err="1">
                <a:solidFill>
                  <a:srgbClr val="002060"/>
                </a:solidFill>
                <a:latin typeface="Century Gothic" panose="020B0502020202020204" pitchFamily="34" charset="0"/>
              </a:rPr>
              <a:t>incas</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Allí</a:t>
            </a:r>
            <a:r>
              <a:rPr lang="en-US" sz="2667" dirty="0">
                <a:solidFill>
                  <a:srgbClr val="002060"/>
                </a:solidFill>
                <a:latin typeface="Century Gothic" panose="020B0502020202020204" pitchFamily="34" charset="0"/>
              </a:rPr>
              <a:t> los </a:t>
            </a:r>
            <a:r>
              <a:rPr lang="en-US" sz="2667" dirty="0" err="1">
                <a:solidFill>
                  <a:srgbClr val="002060"/>
                </a:solidFill>
                <a:latin typeface="Century Gothic" panose="020B0502020202020204" pitchFamily="34" charset="0"/>
              </a:rPr>
              <a:t>españoles</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caminaron</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en</a:t>
            </a:r>
            <a:r>
              <a:rPr lang="en-US" sz="2667" dirty="0">
                <a:solidFill>
                  <a:srgbClr val="002060"/>
                </a:solidFill>
                <a:latin typeface="Century Gothic" panose="020B0502020202020204" pitchFamily="34" charset="0"/>
              </a:rPr>
              <a:t> las </a:t>
            </a:r>
            <a:r>
              <a:rPr lang="en-US" sz="2667" dirty="0" err="1">
                <a:solidFill>
                  <a:srgbClr val="002060"/>
                </a:solidFill>
                <a:latin typeface="Century Gothic" panose="020B0502020202020204" pitchFamily="34" charset="0"/>
              </a:rPr>
              <a:t>montañas</a:t>
            </a:r>
            <a:r>
              <a:rPr lang="en-US" sz="2667" dirty="0">
                <a:solidFill>
                  <a:srgbClr val="002060"/>
                </a:solidFill>
                <a:latin typeface="Century Gothic" panose="020B0502020202020204" pitchFamily="34" charset="0"/>
              </a:rPr>
              <a:t> y </a:t>
            </a:r>
            <a:r>
              <a:rPr lang="en-US" sz="2667" dirty="0" err="1">
                <a:solidFill>
                  <a:srgbClr val="002060"/>
                </a:solidFill>
                <a:latin typeface="Century Gothic" panose="020B0502020202020204" pitchFamily="34" charset="0"/>
              </a:rPr>
              <a:t>buscaron</a:t>
            </a:r>
            <a:r>
              <a:rPr lang="en-US" sz="2667" dirty="0">
                <a:solidFill>
                  <a:srgbClr val="002060"/>
                </a:solidFill>
                <a:latin typeface="Century Gothic" panose="020B0502020202020204" pitchFamily="34" charset="0"/>
              </a:rPr>
              <a:t> pueblos y </a:t>
            </a:r>
            <a:r>
              <a:rPr lang="en-US" sz="2667" dirty="0" err="1">
                <a:solidFill>
                  <a:srgbClr val="002060"/>
                </a:solidFill>
                <a:latin typeface="Century Gothic" panose="020B0502020202020204" pitchFamily="34" charset="0"/>
              </a:rPr>
              <a:t>ciudades</a:t>
            </a:r>
            <a:r>
              <a:rPr lang="en-US" sz="2667" dirty="0">
                <a:solidFill>
                  <a:srgbClr val="002060"/>
                </a:solidFill>
                <a:latin typeface="Century Gothic" panose="020B0502020202020204" pitchFamily="34" charset="0"/>
              </a:rPr>
              <a:t> </a:t>
            </a:r>
            <a:r>
              <a:rPr lang="en-US" sz="2667" dirty="0" err="1">
                <a:solidFill>
                  <a:srgbClr val="002060"/>
                </a:solidFill>
                <a:latin typeface="Century Gothic" panose="020B0502020202020204" pitchFamily="34" charset="0"/>
              </a:rPr>
              <a:t>indígenas</a:t>
            </a:r>
            <a:r>
              <a:rPr lang="en-US" sz="2667"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3234998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AC6A4-538E-7046-9C68-69168AF2B5C2}"/>
              </a:ext>
            </a:extLst>
          </p:cNvPr>
          <p:cNvSpPr>
            <a:spLocks noGrp="1"/>
          </p:cNvSpPr>
          <p:nvPr>
            <p:ph type="title"/>
          </p:nvPr>
        </p:nvSpPr>
        <p:spPr>
          <a:xfrm>
            <a:off x="228600" y="258166"/>
            <a:ext cx="8820150" cy="639293"/>
          </a:xfrm>
        </p:spPr>
        <p:txBody>
          <a:bodyPr>
            <a:noAutofit/>
          </a:bodyPr>
          <a:lstStyle/>
          <a:p>
            <a:r>
              <a:rPr lang="es-GB" sz="2000" b="1" dirty="0"/>
              <a:t>Aquí tienes información sobre problemas en el medioambiente. Escucha y escribe las palabras que no están.</a:t>
            </a:r>
          </a:p>
        </p:txBody>
      </p:sp>
      <p:sp>
        <p:nvSpPr>
          <p:cNvPr id="5" name="CuadroTexto 4">
            <a:extLst>
              <a:ext uri="{FF2B5EF4-FFF2-40B4-BE49-F238E27FC236}">
                <a16:creationId xmlns:a16="http://schemas.microsoft.com/office/drawing/2014/main" id="{759FE7FB-3A15-BC45-BD0C-FEF76EFA36BD}"/>
              </a:ext>
            </a:extLst>
          </p:cNvPr>
          <p:cNvSpPr txBox="1"/>
          <p:nvPr/>
        </p:nvSpPr>
        <p:spPr>
          <a:xfrm>
            <a:off x="228601" y="1220666"/>
            <a:ext cx="10832100" cy="5170646"/>
          </a:xfrm>
          <a:prstGeom prst="rect">
            <a:avLst/>
          </a:prstGeom>
          <a:noFill/>
        </p:spPr>
        <p:txBody>
          <a:bodyPr wrap="square" rtlCol="0">
            <a:spAutoFit/>
          </a:bodyPr>
          <a:lstStyle/>
          <a:p>
            <a:pPr algn="just"/>
            <a:r>
              <a:rPr lang="es-ES" sz="2200" dirty="0">
                <a:solidFill>
                  <a:schemeClr val="accent5">
                    <a:lumMod val="50000"/>
                  </a:schemeClr>
                </a:solidFill>
                <a:latin typeface="Century Gothic" panose="020B0502020202020204" pitchFamily="34" charset="0"/>
              </a:rPr>
              <a:t>Cuatro efectos graves del cambio climático en Latinoamérica [1/2]</a:t>
            </a:r>
            <a:endParaRPr lang="es-GB" sz="2200" dirty="0">
              <a:solidFill>
                <a:schemeClr val="accent5">
                  <a:lumMod val="50000"/>
                </a:schemeClr>
              </a:solidFill>
              <a:latin typeface="Century Gothic" panose="020B0502020202020204" pitchFamily="34" charset="0"/>
            </a:endParaRPr>
          </a:p>
          <a:p>
            <a:pPr algn="just"/>
            <a:endParaRPr lang="es-GB"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Los efectos del cambio climático ya son visibles en muchas partes de Latinoamérica, aunque mucha gente todavía no los reconoce.</a:t>
            </a:r>
            <a:r>
              <a:rPr lang="es-GB" sz="2200" dirty="0">
                <a:solidFill>
                  <a:schemeClr val="accent5">
                    <a:lumMod val="50000"/>
                  </a:schemeClr>
                </a:solidFill>
                <a:latin typeface="Century Gothic" panose="020B0502020202020204" pitchFamily="34" charset="0"/>
              </a:rPr>
              <a:t> </a:t>
            </a:r>
            <a:r>
              <a:rPr lang="es-ES" sz="2200" dirty="0">
                <a:solidFill>
                  <a:schemeClr val="accent5">
                    <a:lumMod val="50000"/>
                  </a:schemeClr>
                </a:solidFill>
                <a:latin typeface="Century Gothic" panose="020B0502020202020204" pitchFamily="34" charset="0"/>
              </a:rPr>
              <a:t>El calor de la Tierra 1)________ considerablemente después de la Revolución Industrial, y ahora sube cada año. Además, los gases en nuestro planeta 2)________ aumentar a un nivel máximo en 2018.</a:t>
            </a:r>
            <a:endParaRPr lang="es-GB"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 </a:t>
            </a:r>
            <a:endParaRPr lang="es-GB"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En la última celebración del evento “Clima y Medioambiente” los científicos 4)________ los cuatro efectos principales del cambio climático en Latinoamérica:</a:t>
            </a:r>
            <a:endParaRPr lang="es-GB"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   </a:t>
            </a:r>
            <a:endParaRPr lang="es-GB" sz="2200" dirty="0">
              <a:solidFill>
                <a:schemeClr val="accent5">
                  <a:lumMod val="50000"/>
                </a:schemeClr>
              </a:solidFill>
              <a:latin typeface="Century Gothic" panose="020B0502020202020204" pitchFamily="34" charset="0"/>
            </a:endParaRPr>
          </a:p>
          <a:p>
            <a:pPr lvl="0" algn="just"/>
            <a:r>
              <a:rPr lang="es-ES" sz="2200" dirty="0">
                <a:solidFill>
                  <a:schemeClr val="accent5">
                    <a:lumMod val="50000"/>
                  </a:schemeClr>
                </a:solidFill>
                <a:latin typeface="Century Gothic" panose="020B0502020202020204" pitchFamily="34" charset="0"/>
              </a:rPr>
              <a:t>1. Lluvias. El año pasado muchos países 5)________ demasiadas lluvias, los ríos 6)________ rápidamente y el agua 7)________ una gran cantidad de edificios.</a:t>
            </a:r>
            <a:endParaRPr lang="es-GB"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 </a:t>
            </a:r>
            <a:endParaRPr lang="es-GB" sz="2200" dirty="0">
              <a:solidFill>
                <a:schemeClr val="accent5">
                  <a:lumMod val="50000"/>
                </a:schemeClr>
              </a:solidFill>
              <a:latin typeface="Century Gothic" panose="020B0502020202020204" pitchFamily="34" charset="0"/>
            </a:endParaRPr>
          </a:p>
        </p:txBody>
      </p:sp>
      <p:sp>
        <p:nvSpPr>
          <p:cNvPr id="8" name="Rounded Rectangle 11">
            <a:extLst>
              <a:ext uri="{FF2B5EF4-FFF2-40B4-BE49-F238E27FC236}">
                <a16:creationId xmlns:a16="http://schemas.microsoft.com/office/drawing/2014/main" id="{B4E6A2BC-3E0F-2448-977D-9A1818D89BED}"/>
              </a:ext>
            </a:extLst>
          </p:cNvPr>
          <p:cNvSpPr/>
          <p:nvPr/>
        </p:nvSpPr>
        <p:spPr>
          <a:xfrm>
            <a:off x="8686800" y="258166"/>
            <a:ext cx="3241343" cy="35475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 name="Rectángulo 5">
            <a:extLst>
              <a:ext uri="{FF2B5EF4-FFF2-40B4-BE49-F238E27FC236}">
                <a16:creationId xmlns:a16="http://schemas.microsoft.com/office/drawing/2014/main" id="{D77B4160-64E4-0E41-A243-35451726643A}"/>
              </a:ext>
            </a:extLst>
          </p:cNvPr>
          <p:cNvSpPr/>
          <p:nvPr/>
        </p:nvSpPr>
        <p:spPr>
          <a:xfrm>
            <a:off x="1131299" y="2618147"/>
            <a:ext cx="1483314"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subió</a:t>
            </a:r>
          </a:p>
        </p:txBody>
      </p:sp>
      <p:sp>
        <p:nvSpPr>
          <p:cNvPr id="11" name="Rectángulo 10">
            <a:extLst>
              <a:ext uri="{FF2B5EF4-FFF2-40B4-BE49-F238E27FC236}">
                <a16:creationId xmlns:a16="http://schemas.microsoft.com/office/drawing/2014/main" id="{E82602F9-FDE2-744D-B54F-AD714754D9AD}"/>
              </a:ext>
            </a:extLst>
          </p:cNvPr>
          <p:cNvSpPr/>
          <p:nvPr/>
        </p:nvSpPr>
        <p:spPr>
          <a:xfrm>
            <a:off x="9512670" y="2941687"/>
            <a:ext cx="1776632"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parecieron</a:t>
            </a:r>
          </a:p>
        </p:txBody>
      </p:sp>
      <p:sp>
        <p:nvSpPr>
          <p:cNvPr id="12" name="Rectángulo 11">
            <a:extLst>
              <a:ext uri="{FF2B5EF4-FFF2-40B4-BE49-F238E27FC236}">
                <a16:creationId xmlns:a16="http://schemas.microsoft.com/office/drawing/2014/main" id="{254C6F3E-EA9C-D64B-85A2-88B69962F1E9}"/>
              </a:ext>
            </a:extLst>
          </p:cNvPr>
          <p:cNvSpPr/>
          <p:nvPr/>
        </p:nvSpPr>
        <p:spPr>
          <a:xfrm>
            <a:off x="0" y="4313777"/>
            <a:ext cx="1964213"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describieron</a:t>
            </a:r>
          </a:p>
        </p:txBody>
      </p:sp>
      <p:sp>
        <p:nvSpPr>
          <p:cNvPr id="13" name="Rectángulo 12">
            <a:extLst>
              <a:ext uri="{FF2B5EF4-FFF2-40B4-BE49-F238E27FC236}">
                <a16:creationId xmlns:a16="http://schemas.microsoft.com/office/drawing/2014/main" id="{DA064E42-FD4B-5448-B122-8FFA1314E59A}"/>
              </a:ext>
            </a:extLst>
          </p:cNvPr>
          <p:cNvSpPr/>
          <p:nvPr/>
        </p:nvSpPr>
        <p:spPr>
          <a:xfrm>
            <a:off x="5855338" y="5282583"/>
            <a:ext cx="1483314"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sufrieron</a:t>
            </a:r>
          </a:p>
        </p:txBody>
      </p:sp>
      <p:sp>
        <p:nvSpPr>
          <p:cNvPr id="14" name="Rectángulo 13">
            <a:extLst>
              <a:ext uri="{FF2B5EF4-FFF2-40B4-BE49-F238E27FC236}">
                <a16:creationId xmlns:a16="http://schemas.microsoft.com/office/drawing/2014/main" id="{7C38C4B1-0C92-904C-B505-34F32BC87CA8}"/>
              </a:ext>
            </a:extLst>
          </p:cNvPr>
          <p:cNvSpPr/>
          <p:nvPr/>
        </p:nvSpPr>
        <p:spPr>
          <a:xfrm>
            <a:off x="228600" y="5637334"/>
            <a:ext cx="1513077"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crecieron</a:t>
            </a:r>
          </a:p>
        </p:txBody>
      </p:sp>
      <p:sp>
        <p:nvSpPr>
          <p:cNvPr id="15" name="Rectángulo 14">
            <a:extLst>
              <a:ext uri="{FF2B5EF4-FFF2-40B4-BE49-F238E27FC236}">
                <a16:creationId xmlns:a16="http://schemas.microsoft.com/office/drawing/2014/main" id="{E1FF1078-BE5E-824C-B6A6-9B069159BF48}"/>
              </a:ext>
            </a:extLst>
          </p:cNvPr>
          <p:cNvSpPr/>
          <p:nvPr/>
        </p:nvSpPr>
        <p:spPr>
          <a:xfrm>
            <a:off x="4997103" y="5637334"/>
            <a:ext cx="1395071"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rompió</a:t>
            </a:r>
          </a:p>
        </p:txBody>
      </p:sp>
      <p:sp>
        <p:nvSpPr>
          <p:cNvPr id="20" name="Rectángulo 19">
            <a:extLst>
              <a:ext uri="{FF2B5EF4-FFF2-40B4-BE49-F238E27FC236}">
                <a16:creationId xmlns:a16="http://schemas.microsoft.com/office/drawing/2014/main" id="{0F42370A-9AE5-184B-A070-A5FEF5CA6B8D}"/>
              </a:ext>
            </a:extLst>
          </p:cNvPr>
          <p:cNvSpPr/>
          <p:nvPr/>
        </p:nvSpPr>
        <p:spPr>
          <a:xfrm>
            <a:off x="8823904" y="792466"/>
            <a:ext cx="1496033" cy="35475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bg1"/>
                </a:solidFill>
                <a:latin typeface="Century Gothic" panose="020B0502020202020204" pitchFamily="34" charset="0"/>
              </a:rPr>
              <a:t>Ayuda</a:t>
            </a:r>
          </a:p>
        </p:txBody>
      </p:sp>
      <p:grpSp>
        <p:nvGrpSpPr>
          <p:cNvPr id="24" name="Grupo 23">
            <a:extLst>
              <a:ext uri="{FF2B5EF4-FFF2-40B4-BE49-F238E27FC236}">
                <a16:creationId xmlns:a16="http://schemas.microsoft.com/office/drawing/2014/main" id="{C615EB6A-995D-504C-9753-8813EFC6B071}"/>
              </a:ext>
            </a:extLst>
          </p:cNvPr>
          <p:cNvGrpSpPr/>
          <p:nvPr/>
        </p:nvGrpSpPr>
        <p:grpSpPr>
          <a:xfrm>
            <a:off x="3018164" y="173106"/>
            <a:ext cx="5434412" cy="1047560"/>
            <a:chOff x="5623503" y="897460"/>
            <a:chExt cx="5434412" cy="1047560"/>
          </a:xfrm>
        </p:grpSpPr>
        <p:sp>
          <p:nvSpPr>
            <p:cNvPr id="21" name="Llamada rectangular redondeada 20">
              <a:extLst>
                <a:ext uri="{FF2B5EF4-FFF2-40B4-BE49-F238E27FC236}">
                  <a16:creationId xmlns:a16="http://schemas.microsoft.com/office/drawing/2014/main" id="{6F0493D0-009D-5243-88A1-422A29F87A76}"/>
                </a:ext>
              </a:extLst>
            </p:cNvPr>
            <p:cNvSpPr/>
            <p:nvPr/>
          </p:nvSpPr>
          <p:spPr>
            <a:xfrm>
              <a:off x="5623503" y="897460"/>
              <a:ext cx="5434412" cy="1047560"/>
            </a:xfrm>
            <a:prstGeom prst="wedgeRoundRectCallout">
              <a:avLst>
                <a:gd name="adj1" fmla="val 54633"/>
                <a:gd name="adj2" fmla="val 3227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GB" sz="2000" dirty="0">
                <a:solidFill>
                  <a:schemeClr val="accent5">
                    <a:lumMod val="50000"/>
                  </a:schemeClr>
                </a:solidFill>
                <a:latin typeface="Century Gothic" panose="020B0502020202020204" pitchFamily="34" charset="0"/>
              </a:endParaRPr>
            </a:p>
          </p:txBody>
        </p:sp>
        <p:sp>
          <p:nvSpPr>
            <p:cNvPr id="22" name="CuadroTexto 21">
              <a:extLst>
                <a:ext uri="{FF2B5EF4-FFF2-40B4-BE49-F238E27FC236}">
                  <a16:creationId xmlns:a16="http://schemas.microsoft.com/office/drawing/2014/main" id="{B7D9A370-8F42-344C-B52C-91DF0CA55404}"/>
                </a:ext>
              </a:extLst>
            </p:cNvPr>
            <p:cNvSpPr txBox="1"/>
            <p:nvPr/>
          </p:nvSpPr>
          <p:spPr>
            <a:xfrm>
              <a:off x="5623503" y="929356"/>
              <a:ext cx="2925801" cy="1015663"/>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to go up = subir</a:t>
              </a:r>
            </a:p>
            <a:p>
              <a:r>
                <a:rPr lang="es-GB" sz="2000" dirty="0">
                  <a:solidFill>
                    <a:schemeClr val="accent5">
                      <a:lumMod val="50000"/>
                    </a:schemeClr>
                  </a:solidFill>
                  <a:latin typeface="Century Gothic" panose="020B0502020202020204" pitchFamily="34" charset="0"/>
                </a:rPr>
                <a:t>to seem = parecer</a:t>
              </a:r>
            </a:p>
            <a:p>
              <a:r>
                <a:rPr lang="es-GB" sz="2000" dirty="0">
                  <a:solidFill>
                    <a:schemeClr val="accent5">
                      <a:lumMod val="50000"/>
                    </a:schemeClr>
                  </a:solidFill>
                  <a:latin typeface="Century Gothic" panose="020B0502020202020204" pitchFamily="34" charset="0"/>
                </a:rPr>
                <a:t>to describe = describir</a:t>
              </a:r>
            </a:p>
          </p:txBody>
        </p:sp>
        <p:sp>
          <p:nvSpPr>
            <p:cNvPr id="23" name="CuadroTexto 22">
              <a:extLst>
                <a:ext uri="{FF2B5EF4-FFF2-40B4-BE49-F238E27FC236}">
                  <a16:creationId xmlns:a16="http://schemas.microsoft.com/office/drawing/2014/main" id="{C453FF9F-9233-8B4F-B26C-6EC22D822B91}"/>
                </a:ext>
              </a:extLst>
            </p:cNvPr>
            <p:cNvSpPr txBox="1"/>
            <p:nvPr/>
          </p:nvSpPr>
          <p:spPr>
            <a:xfrm>
              <a:off x="8488844" y="929356"/>
              <a:ext cx="2432076" cy="1015663"/>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to suffer = sufrir</a:t>
              </a:r>
            </a:p>
            <a:p>
              <a:r>
                <a:rPr lang="es-GB" sz="2000" dirty="0">
                  <a:solidFill>
                    <a:schemeClr val="accent5">
                      <a:lumMod val="50000"/>
                    </a:schemeClr>
                  </a:solidFill>
                  <a:latin typeface="Century Gothic" panose="020B0502020202020204" pitchFamily="34" charset="0"/>
                </a:rPr>
                <a:t>to grow = crecer</a:t>
              </a:r>
            </a:p>
            <a:p>
              <a:r>
                <a:rPr lang="es-GB" sz="2000" dirty="0">
                  <a:solidFill>
                    <a:schemeClr val="accent5">
                      <a:lumMod val="50000"/>
                    </a:schemeClr>
                  </a:solidFill>
                  <a:latin typeface="Century Gothic" panose="020B0502020202020204" pitchFamily="34" charset="0"/>
                </a:rPr>
                <a:t>to break = romper</a:t>
              </a:r>
            </a:p>
          </p:txBody>
        </p:sp>
      </p:grpSp>
      <p:pic>
        <p:nvPicPr>
          <p:cNvPr id="25" name="Imagen 24">
            <a:extLst>
              <a:ext uri="{FF2B5EF4-FFF2-40B4-BE49-F238E27FC236}">
                <a16:creationId xmlns:a16="http://schemas.microsoft.com/office/drawing/2014/main" id="{8EA7D1EF-2C58-044D-B2A4-8ABB4B71F3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3030" y="3333163"/>
            <a:ext cx="1043397" cy="1157990"/>
          </a:xfrm>
          <a:prstGeom prst="rect">
            <a:avLst/>
          </a:prstGeom>
        </p:spPr>
      </p:pic>
      <p:pic>
        <p:nvPicPr>
          <p:cNvPr id="26" name="Imagen 25">
            <a:extLst>
              <a:ext uri="{FF2B5EF4-FFF2-40B4-BE49-F238E27FC236}">
                <a16:creationId xmlns:a16="http://schemas.microsoft.com/office/drawing/2014/main" id="{EE19CE14-6A8F-714D-9BC6-3FABDBA71B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12723" y="820702"/>
            <a:ext cx="1496033" cy="991371"/>
          </a:xfrm>
          <a:prstGeom prst="rect">
            <a:avLst/>
          </a:prstGeom>
        </p:spPr>
      </p:pic>
      <p:pic>
        <p:nvPicPr>
          <p:cNvPr id="27" name="Imagen 26">
            <a:extLst>
              <a:ext uri="{FF2B5EF4-FFF2-40B4-BE49-F238E27FC236}">
                <a16:creationId xmlns:a16="http://schemas.microsoft.com/office/drawing/2014/main" id="{58001BC7-C040-814C-BD1E-B89D3756A6FF}"/>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692193" y="5221246"/>
            <a:ext cx="1499806" cy="1033200"/>
          </a:xfrm>
          <a:prstGeom prst="rect">
            <a:avLst/>
          </a:prstGeom>
        </p:spPr>
      </p:pic>
    </p:spTree>
    <p:extLst>
      <p:ext uri="{BB962C8B-B14F-4D97-AF65-F5344CB8AC3E}">
        <p14:creationId xmlns:p14="http://schemas.microsoft.com/office/powerpoint/2010/main" val="324336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6" grpId="0" animBg="1"/>
      <p:bldP spid="11" grpId="0" animBg="1"/>
      <p:bldP spid="12" grpId="0" animBg="1"/>
      <p:bldP spid="13" grpId="0" animBg="1"/>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AC6A4-538E-7046-9C68-69168AF2B5C2}"/>
              </a:ext>
            </a:extLst>
          </p:cNvPr>
          <p:cNvSpPr>
            <a:spLocks noGrp="1"/>
          </p:cNvSpPr>
          <p:nvPr>
            <p:ph type="title"/>
          </p:nvPr>
        </p:nvSpPr>
        <p:spPr>
          <a:xfrm>
            <a:off x="228600" y="258166"/>
            <a:ext cx="8820150" cy="639293"/>
          </a:xfrm>
        </p:spPr>
        <p:txBody>
          <a:bodyPr>
            <a:noAutofit/>
          </a:bodyPr>
          <a:lstStyle/>
          <a:p>
            <a:r>
              <a:rPr lang="es-GB" sz="2000" b="1" dirty="0"/>
              <a:t>Aquí tienes información sobre problemas en el medioambiente. Escucha y escribe las palabras que no están.</a:t>
            </a:r>
          </a:p>
        </p:txBody>
      </p:sp>
      <p:sp>
        <p:nvSpPr>
          <p:cNvPr id="5" name="CuadroTexto 4">
            <a:extLst>
              <a:ext uri="{FF2B5EF4-FFF2-40B4-BE49-F238E27FC236}">
                <a16:creationId xmlns:a16="http://schemas.microsoft.com/office/drawing/2014/main" id="{759FE7FB-3A15-BC45-BD0C-FEF76EFA36BD}"/>
              </a:ext>
            </a:extLst>
          </p:cNvPr>
          <p:cNvSpPr txBox="1"/>
          <p:nvPr/>
        </p:nvSpPr>
        <p:spPr>
          <a:xfrm>
            <a:off x="228600" y="1220666"/>
            <a:ext cx="10991849" cy="5170646"/>
          </a:xfrm>
          <a:prstGeom prst="rect">
            <a:avLst/>
          </a:prstGeom>
          <a:noFill/>
        </p:spPr>
        <p:txBody>
          <a:bodyPr wrap="square" rtlCol="0">
            <a:spAutoFit/>
          </a:bodyPr>
          <a:lstStyle/>
          <a:p>
            <a:pPr algn="just"/>
            <a:r>
              <a:rPr lang="es-ES" sz="2200" dirty="0">
                <a:solidFill>
                  <a:schemeClr val="accent5">
                    <a:lumMod val="50000"/>
                  </a:schemeClr>
                </a:solidFill>
                <a:latin typeface="Century Gothic" panose="020B0502020202020204" pitchFamily="34" charset="0"/>
              </a:rPr>
              <a:t>Cuatro efectos graves del cambio climático en Latinoamérica [2/2]</a:t>
            </a:r>
            <a:endParaRPr lang="es-GB" sz="2200" dirty="0">
              <a:solidFill>
                <a:schemeClr val="accent5">
                  <a:lumMod val="50000"/>
                </a:schemeClr>
              </a:solidFill>
              <a:latin typeface="Century Gothic" panose="020B0502020202020204" pitchFamily="34" charset="0"/>
            </a:endParaRPr>
          </a:p>
          <a:p>
            <a:pPr algn="just"/>
            <a:endParaRPr lang="es-GB"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2. Zonas muy secas.</a:t>
            </a:r>
            <a:r>
              <a:rPr lang="es-GB" sz="2200" dirty="0">
                <a:solidFill>
                  <a:schemeClr val="accent5">
                    <a:lumMod val="50000"/>
                  </a:schemeClr>
                </a:solidFill>
                <a:latin typeface="Century Gothic" panose="020B0502020202020204" pitchFamily="34" charset="0"/>
              </a:rPr>
              <a:t> </a:t>
            </a:r>
            <a:r>
              <a:rPr lang="es-ES" sz="2200" dirty="0">
                <a:solidFill>
                  <a:schemeClr val="accent5">
                    <a:lumMod val="50000"/>
                  </a:schemeClr>
                </a:solidFill>
                <a:latin typeface="Century Gothic" panose="020B0502020202020204" pitchFamily="34" charset="0"/>
              </a:rPr>
              <a:t>En segundo lugar, en otras zonas de los mismos países los campos no 8)_________ suficientes lluvias, un problema para nuestras frutas y verduras. Además, muchos bosques 9)________ .</a:t>
            </a:r>
            <a:endParaRPr lang="es-GB" sz="2200" dirty="0">
              <a:solidFill>
                <a:schemeClr val="accent5">
                  <a:lumMod val="50000"/>
                </a:schemeClr>
              </a:solidFill>
              <a:latin typeface="Century Gothic" panose="020B0502020202020204" pitchFamily="34" charset="0"/>
            </a:endParaRPr>
          </a:p>
          <a:p>
            <a:pPr algn="just"/>
            <a:endParaRPr lang="es-ES"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3. Nivel del mar. El calor 10)________ nuestros polos* y los glaciares* no 13)________ , así que el nivel del mar 14)________ .</a:t>
            </a:r>
          </a:p>
          <a:p>
            <a:pPr algn="just"/>
            <a:endParaRPr lang="es-ES"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4. Vientos fuertes. Los cambios en el clima 15)________ vientos más</a:t>
            </a:r>
          </a:p>
          <a:p>
            <a:pPr algn="just"/>
            <a:r>
              <a:rPr lang="es-ES" sz="2200" dirty="0">
                <a:solidFill>
                  <a:schemeClr val="accent5">
                    <a:lumMod val="50000"/>
                  </a:schemeClr>
                </a:solidFill>
                <a:latin typeface="Century Gothic" panose="020B0502020202020204" pitchFamily="34" charset="0"/>
              </a:rPr>
              <a:t> fuertes y muchas personas 16)________ todo, especialmente en la costa.</a:t>
            </a:r>
          </a:p>
          <a:p>
            <a:pPr algn="just"/>
            <a:endParaRPr lang="es-ES"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Es esencial proteger el medioambiente para evitar estos daños. Cuidar la naturaleza es importante para nuestra vida y para nuestro futuro en el planeta.</a:t>
            </a:r>
          </a:p>
          <a:p>
            <a:pPr algn="just"/>
            <a:endParaRPr lang="es-ES" sz="2200" dirty="0">
              <a:solidFill>
                <a:schemeClr val="accent5">
                  <a:lumMod val="50000"/>
                </a:schemeClr>
              </a:solidFill>
              <a:latin typeface="Century Gothic" panose="020B0502020202020204" pitchFamily="34" charset="0"/>
            </a:endParaRPr>
          </a:p>
        </p:txBody>
      </p:sp>
      <p:sp>
        <p:nvSpPr>
          <p:cNvPr id="8" name="Rounded Rectangle 11">
            <a:extLst>
              <a:ext uri="{FF2B5EF4-FFF2-40B4-BE49-F238E27FC236}">
                <a16:creationId xmlns:a16="http://schemas.microsoft.com/office/drawing/2014/main" id="{B4E6A2BC-3E0F-2448-977D-9A1818D89BED}"/>
              </a:ext>
            </a:extLst>
          </p:cNvPr>
          <p:cNvSpPr/>
          <p:nvPr/>
        </p:nvSpPr>
        <p:spPr>
          <a:xfrm>
            <a:off x="8686800" y="258166"/>
            <a:ext cx="3241343" cy="35475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 name="Rectángulo 5">
            <a:extLst>
              <a:ext uri="{FF2B5EF4-FFF2-40B4-BE49-F238E27FC236}">
                <a16:creationId xmlns:a16="http://schemas.microsoft.com/office/drawing/2014/main" id="{D77B4160-64E4-0E41-A243-35451726643A}"/>
              </a:ext>
            </a:extLst>
          </p:cNvPr>
          <p:cNvSpPr/>
          <p:nvPr/>
        </p:nvSpPr>
        <p:spPr>
          <a:xfrm>
            <a:off x="1907839" y="2263381"/>
            <a:ext cx="1679240" cy="3816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recibieron</a:t>
            </a:r>
          </a:p>
        </p:txBody>
      </p:sp>
      <p:sp>
        <p:nvSpPr>
          <p:cNvPr id="20" name="Rectángulo 19">
            <a:extLst>
              <a:ext uri="{FF2B5EF4-FFF2-40B4-BE49-F238E27FC236}">
                <a16:creationId xmlns:a16="http://schemas.microsoft.com/office/drawing/2014/main" id="{0F42370A-9AE5-184B-A070-A5FEF5CA6B8D}"/>
              </a:ext>
            </a:extLst>
          </p:cNvPr>
          <p:cNvSpPr/>
          <p:nvPr/>
        </p:nvSpPr>
        <p:spPr>
          <a:xfrm>
            <a:off x="8992413" y="784441"/>
            <a:ext cx="1496033" cy="35475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bg1"/>
                </a:solidFill>
                <a:latin typeface="Century Gothic" panose="020B0502020202020204" pitchFamily="34" charset="0"/>
              </a:rPr>
              <a:t>Ayuda</a:t>
            </a:r>
          </a:p>
        </p:txBody>
      </p:sp>
      <p:grpSp>
        <p:nvGrpSpPr>
          <p:cNvPr id="24" name="Grupo 23">
            <a:extLst>
              <a:ext uri="{FF2B5EF4-FFF2-40B4-BE49-F238E27FC236}">
                <a16:creationId xmlns:a16="http://schemas.microsoft.com/office/drawing/2014/main" id="{C615EB6A-995D-504C-9753-8813EFC6B071}"/>
              </a:ext>
            </a:extLst>
          </p:cNvPr>
          <p:cNvGrpSpPr/>
          <p:nvPr/>
        </p:nvGrpSpPr>
        <p:grpSpPr>
          <a:xfrm>
            <a:off x="1824908" y="186981"/>
            <a:ext cx="6837998" cy="1406983"/>
            <a:chOff x="4240110" y="897459"/>
            <a:chExt cx="6837998" cy="1449312"/>
          </a:xfrm>
        </p:grpSpPr>
        <p:sp>
          <p:nvSpPr>
            <p:cNvPr id="21" name="Llamada rectangular redondeada 20">
              <a:extLst>
                <a:ext uri="{FF2B5EF4-FFF2-40B4-BE49-F238E27FC236}">
                  <a16:creationId xmlns:a16="http://schemas.microsoft.com/office/drawing/2014/main" id="{6F0493D0-009D-5243-88A1-422A29F87A76}"/>
                </a:ext>
              </a:extLst>
            </p:cNvPr>
            <p:cNvSpPr/>
            <p:nvPr/>
          </p:nvSpPr>
          <p:spPr>
            <a:xfrm>
              <a:off x="4240110" y="897459"/>
              <a:ext cx="6817805" cy="1449312"/>
            </a:xfrm>
            <a:prstGeom prst="wedgeRoundRectCallout">
              <a:avLst>
                <a:gd name="adj1" fmla="val 53361"/>
                <a:gd name="adj2" fmla="val 207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GB" sz="2000" dirty="0">
                <a:solidFill>
                  <a:schemeClr val="accent5">
                    <a:lumMod val="50000"/>
                  </a:schemeClr>
                </a:solidFill>
                <a:latin typeface="Century Gothic" panose="020B0502020202020204" pitchFamily="34" charset="0"/>
              </a:endParaRPr>
            </a:p>
          </p:txBody>
        </p:sp>
        <p:sp>
          <p:nvSpPr>
            <p:cNvPr id="22" name="CuadroTexto 21">
              <a:extLst>
                <a:ext uri="{FF2B5EF4-FFF2-40B4-BE49-F238E27FC236}">
                  <a16:creationId xmlns:a16="http://schemas.microsoft.com/office/drawing/2014/main" id="{B7D9A370-8F42-344C-B52C-91DF0CA55404}"/>
                </a:ext>
              </a:extLst>
            </p:cNvPr>
            <p:cNvSpPr txBox="1"/>
            <p:nvPr/>
          </p:nvSpPr>
          <p:spPr>
            <a:xfrm>
              <a:off x="4329684" y="958828"/>
              <a:ext cx="3696846" cy="1363255"/>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to receive = recibir</a:t>
              </a:r>
            </a:p>
            <a:p>
              <a:r>
                <a:rPr lang="es-GB" sz="2000" dirty="0">
                  <a:solidFill>
                    <a:schemeClr val="accent5">
                      <a:lumMod val="50000"/>
                    </a:schemeClr>
                  </a:solidFill>
                  <a:latin typeface="Century Gothic" panose="020B0502020202020204" pitchFamily="34" charset="0"/>
                </a:rPr>
                <a:t>to disappear = desaparecer</a:t>
              </a:r>
            </a:p>
            <a:p>
              <a:r>
                <a:rPr lang="es-GB" sz="2000" dirty="0">
                  <a:solidFill>
                    <a:schemeClr val="accent5">
                      <a:lumMod val="50000"/>
                    </a:schemeClr>
                  </a:solidFill>
                  <a:latin typeface="Century Gothic" panose="020B0502020202020204" pitchFamily="34" charset="0"/>
                </a:rPr>
                <a:t>to cover = cubrir</a:t>
              </a:r>
            </a:p>
            <a:p>
              <a:r>
                <a:rPr lang="es-GB" sz="2000" dirty="0">
                  <a:solidFill>
                    <a:schemeClr val="accent5">
                      <a:lumMod val="50000"/>
                    </a:schemeClr>
                  </a:solidFill>
                  <a:latin typeface="Century Gothic" panose="020B0502020202020204" pitchFamily="34" charset="0"/>
                </a:rPr>
                <a:t>to survive = sobrevivir</a:t>
              </a:r>
            </a:p>
          </p:txBody>
        </p:sp>
        <p:sp>
          <p:nvSpPr>
            <p:cNvPr id="23" name="CuadroTexto 22">
              <a:extLst>
                <a:ext uri="{FF2B5EF4-FFF2-40B4-BE49-F238E27FC236}">
                  <a16:creationId xmlns:a16="http://schemas.microsoft.com/office/drawing/2014/main" id="{C453FF9F-9233-8B4F-B26C-6EC22D822B91}"/>
                </a:ext>
              </a:extLst>
            </p:cNvPr>
            <p:cNvSpPr txBox="1"/>
            <p:nvPr/>
          </p:nvSpPr>
          <p:spPr>
            <a:xfrm>
              <a:off x="7974373" y="981666"/>
              <a:ext cx="3103735" cy="1046219"/>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to go up = subir</a:t>
              </a:r>
            </a:p>
            <a:p>
              <a:r>
                <a:rPr lang="es-GB" sz="2000" dirty="0">
                  <a:solidFill>
                    <a:schemeClr val="accent5">
                      <a:lumMod val="50000"/>
                    </a:schemeClr>
                  </a:solidFill>
                  <a:latin typeface="Century Gothic" panose="020B0502020202020204" pitchFamily="34" charset="0"/>
                </a:rPr>
                <a:t>to promote = promover</a:t>
              </a:r>
            </a:p>
            <a:p>
              <a:r>
                <a:rPr lang="es-GB" sz="2000" dirty="0">
                  <a:solidFill>
                    <a:schemeClr val="accent5">
                      <a:lumMod val="50000"/>
                    </a:schemeClr>
                  </a:solidFill>
                  <a:latin typeface="Century Gothic" panose="020B0502020202020204" pitchFamily="34" charset="0"/>
                </a:rPr>
                <a:t>to lose = perder</a:t>
              </a:r>
            </a:p>
          </p:txBody>
        </p:sp>
      </p:grpSp>
      <p:sp>
        <p:nvSpPr>
          <p:cNvPr id="31" name="Rectángulo 30">
            <a:extLst>
              <a:ext uri="{FF2B5EF4-FFF2-40B4-BE49-F238E27FC236}">
                <a16:creationId xmlns:a16="http://schemas.microsoft.com/office/drawing/2014/main" id="{772D8449-565A-2D41-AF95-533576BB3C0E}"/>
              </a:ext>
            </a:extLst>
          </p:cNvPr>
          <p:cNvSpPr/>
          <p:nvPr/>
        </p:nvSpPr>
        <p:spPr>
          <a:xfrm>
            <a:off x="5266318" y="2597601"/>
            <a:ext cx="2503449"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desaparecieron.</a:t>
            </a:r>
          </a:p>
        </p:txBody>
      </p:sp>
      <p:sp>
        <p:nvSpPr>
          <p:cNvPr id="32" name="Rectángulo 31">
            <a:extLst>
              <a:ext uri="{FF2B5EF4-FFF2-40B4-BE49-F238E27FC236}">
                <a16:creationId xmlns:a16="http://schemas.microsoft.com/office/drawing/2014/main" id="{53025157-1D32-794F-986E-B43D7C6ACFFB}"/>
              </a:ext>
            </a:extLst>
          </p:cNvPr>
          <p:cNvSpPr/>
          <p:nvPr/>
        </p:nvSpPr>
        <p:spPr>
          <a:xfrm>
            <a:off x="4330696" y="3212162"/>
            <a:ext cx="1609168" cy="40741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cubrió</a:t>
            </a:r>
          </a:p>
        </p:txBody>
      </p:sp>
      <p:sp>
        <p:nvSpPr>
          <p:cNvPr id="34" name="Rectángulo 33">
            <a:extLst>
              <a:ext uri="{FF2B5EF4-FFF2-40B4-BE49-F238E27FC236}">
                <a16:creationId xmlns:a16="http://schemas.microsoft.com/office/drawing/2014/main" id="{653EABE6-E409-3242-AA4A-03BFFA104E59}"/>
              </a:ext>
            </a:extLst>
          </p:cNvPr>
          <p:cNvSpPr/>
          <p:nvPr/>
        </p:nvSpPr>
        <p:spPr>
          <a:xfrm>
            <a:off x="0" y="3618875"/>
            <a:ext cx="2062730" cy="3742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sobrevivieron,</a:t>
            </a:r>
          </a:p>
        </p:txBody>
      </p:sp>
      <p:sp>
        <p:nvSpPr>
          <p:cNvPr id="35" name="Rectángulo 34">
            <a:extLst>
              <a:ext uri="{FF2B5EF4-FFF2-40B4-BE49-F238E27FC236}">
                <a16:creationId xmlns:a16="http://schemas.microsoft.com/office/drawing/2014/main" id="{833D2434-09DE-3C4B-A325-CFB8B3D5B8A9}"/>
              </a:ext>
            </a:extLst>
          </p:cNvPr>
          <p:cNvSpPr/>
          <p:nvPr/>
        </p:nvSpPr>
        <p:spPr>
          <a:xfrm>
            <a:off x="5243907" y="3650411"/>
            <a:ext cx="1609167"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subió</a:t>
            </a:r>
          </a:p>
        </p:txBody>
      </p:sp>
      <p:sp>
        <p:nvSpPr>
          <p:cNvPr id="36" name="Rectángulo 35">
            <a:extLst>
              <a:ext uri="{FF2B5EF4-FFF2-40B4-BE49-F238E27FC236}">
                <a16:creationId xmlns:a16="http://schemas.microsoft.com/office/drawing/2014/main" id="{CF556095-96A8-D647-95B0-BA54FA4482CE}"/>
              </a:ext>
            </a:extLst>
          </p:cNvPr>
          <p:cNvSpPr/>
          <p:nvPr/>
        </p:nvSpPr>
        <p:spPr>
          <a:xfrm>
            <a:off x="6044696" y="4308288"/>
            <a:ext cx="1609167" cy="3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promovió</a:t>
            </a:r>
          </a:p>
        </p:txBody>
      </p:sp>
      <p:sp>
        <p:nvSpPr>
          <p:cNvPr id="37" name="Rectángulo 36">
            <a:extLst>
              <a:ext uri="{FF2B5EF4-FFF2-40B4-BE49-F238E27FC236}">
                <a16:creationId xmlns:a16="http://schemas.microsoft.com/office/drawing/2014/main" id="{80EA46B3-6DAE-B641-BF21-2FB38BAEE5C0}"/>
              </a:ext>
            </a:extLst>
          </p:cNvPr>
          <p:cNvSpPr/>
          <p:nvPr/>
        </p:nvSpPr>
        <p:spPr>
          <a:xfrm>
            <a:off x="4053500" y="4622732"/>
            <a:ext cx="1609166" cy="3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perdieron</a:t>
            </a:r>
          </a:p>
        </p:txBody>
      </p:sp>
      <p:pic>
        <p:nvPicPr>
          <p:cNvPr id="1026" name="Picture 2">
            <a:extLst>
              <a:ext uri="{FF2B5EF4-FFF2-40B4-BE49-F238E27FC236}">
                <a16:creationId xmlns:a16="http://schemas.microsoft.com/office/drawing/2014/main" id="{4430977F-7025-8040-A0BC-271BD92B06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37385" y="3650411"/>
            <a:ext cx="1831537" cy="1373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ural disaster clipart transparent background - Clip Art Library">
            <a:extLst>
              <a:ext uri="{FF2B5EF4-FFF2-40B4-BE49-F238E27FC236}">
                <a16:creationId xmlns:a16="http://schemas.microsoft.com/office/drawing/2014/main" id="{4DB04B87-1B4B-4B40-9164-1CE408099CE3}"/>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900930" y="1642810"/>
            <a:ext cx="1241142" cy="124114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D37C19E7-79B1-CC4F-9D4B-AD3B08E4A3A6}"/>
              </a:ext>
            </a:extLst>
          </p:cNvPr>
          <p:cNvSpPr txBox="1"/>
          <p:nvPr/>
        </p:nvSpPr>
        <p:spPr>
          <a:xfrm>
            <a:off x="6984891" y="6022614"/>
            <a:ext cx="5157181" cy="400110"/>
          </a:xfrm>
          <a:prstGeom prst="rect">
            <a:avLst/>
          </a:prstGeom>
          <a:noFill/>
        </p:spPr>
        <p:txBody>
          <a:bodyPr wrap="none" rtlCol="0">
            <a:spAutoFit/>
          </a:bodyPr>
          <a:lstStyle/>
          <a:p>
            <a:pPr algn="l"/>
            <a:r>
              <a:rPr lang="es-GB" sz="2000" dirty="0">
                <a:solidFill>
                  <a:schemeClr val="accent5">
                    <a:lumMod val="50000"/>
                  </a:schemeClr>
                </a:solidFill>
                <a:latin typeface="Century Gothic" panose="020B0502020202020204" pitchFamily="34" charset="0"/>
              </a:rPr>
              <a:t>*(el) polo = pole    *(el) glaciar = glacier </a:t>
            </a:r>
          </a:p>
        </p:txBody>
      </p:sp>
    </p:spTree>
    <p:extLst>
      <p:ext uri="{BB962C8B-B14F-4D97-AF65-F5344CB8AC3E}">
        <p14:creationId xmlns:p14="http://schemas.microsoft.com/office/powerpoint/2010/main" val="244537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6" grpId="0" animBg="1"/>
      <p:bldP spid="31" grpId="0" animBg="1"/>
      <p:bldP spid="32" grpId="0" animBg="1"/>
      <p:bldP spid="34" grpId="0" animBg="1"/>
      <p:bldP spid="35" grpId="0" animBg="1"/>
      <p:bldP spid="36" grpId="0" animBg="1"/>
      <p:bldP spid="3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AC6A4-538E-7046-9C68-69168AF2B5C2}"/>
              </a:ext>
            </a:extLst>
          </p:cNvPr>
          <p:cNvSpPr>
            <a:spLocks noGrp="1"/>
          </p:cNvSpPr>
          <p:nvPr>
            <p:ph type="title"/>
          </p:nvPr>
        </p:nvSpPr>
        <p:spPr>
          <a:xfrm>
            <a:off x="228600" y="258166"/>
            <a:ext cx="8820150" cy="639293"/>
          </a:xfrm>
        </p:spPr>
        <p:txBody>
          <a:bodyPr>
            <a:noAutofit/>
          </a:bodyPr>
          <a:lstStyle/>
          <a:p>
            <a:r>
              <a:rPr lang="es-GB" sz="2000" b="1" dirty="0"/>
              <a:t>Aquí tienes un artículo sobre problemas en el medioambiente. En parejas, lee el texto y cambia las palabras en inglés a español.</a:t>
            </a:r>
          </a:p>
        </p:txBody>
      </p:sp>
      <p:sp>
        <p:nvSpPr>
          <p:cNvPr id="5" name="CuadroTexto 4">
            <a:extLst>
              <a:ext uri="{FF2B5EF4-FFF2-40B4-BE49-F238E27FC236}">
                <a16:creationId xmlns:a16="http://schemas.microsoft.com/office/drawing/2014/main" id="{759FE7FB-3A15-BC45-BD0C-FEF76EFA36BD}"/>
              </a:ext>
            </a:extLst>
          </p:cNvPr>
          <p:cNvSpPr txBox="1"/>
          <p:nvPr/>
        </p:nvSpPr>
        <p:spPr>
          <a:xfrm>
            <a:off x="228601" y="1220666"/>
            <a:ext cx="10832100" cy="5170646"/>
          </a:xfrm>
          <a:prstGeom prst="rect">
            <a:avLst/>
          </a:prstGeom>
          <a:noFill/>
        </p:spPr>
        <p:txBody>
          <a:bodyPr wrap="square" rtlCol="0">
            <a:spAutoFit/>
          </a:bodyPr>
          <a:lstStyle/>
          <a:p>
            <a:pPr algn="just"/>
            <a:r>
              <a:rPr lang="es-ES" sz="2200" dirty="0">
                <a:solidFill>
                  <a:schemeClr val="accent5">
                    <a:lumMod val="50000"/>
                  </a:schemeClr>
                </a:solidFill>
                <a:latin typeface="Century Gothic" panose="020B0502020202020204" pitchFamily="34" charset="0"/>
              </a:rPr>
              <a:t>Cuatro efectos graves del cambio climático en Latinoamérica [1/2]</a:t>
            </a:r>
            <a:endParaRPr lang="es-GB" sz="2200" dirty="0">
              <a:solidFill>
                <a:schemeClr val="accent5">
                  <a:lumMod val="50000"/>
                </a:schemeClr>
              </a:solidFill>
              <a:latin typeface="Century Gothic" panose="020B0502020202020204" pitchFamily="34" charset="0"/>
            </a:endParaRPr>
          </a:p>
          <a:p>
            <a:pPr algn="just"/>
            <a:endParaRPr lang="es-GB"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Los efectos del cambio climático ya son visibles en muchas partes de Latinoamérica, aunque mucha gente todavía no los reconoce.</a:t>
            </a:r>
            <a:r>
              <a:rPr lang="es-GB" sz="2200" dirty="0">
                <a:solidFill>
                  <a:schemeClr val="accent5">
                    <a:lumMod val="50000"/>
                  </a:schemeClr>
                </a:solidFill>
                <a:latin typeface="Century Gothic" panose="020B0502020202020204" pitchFamily="34" charset="0"/>
              </a:rPr>
              <a:t> </a:t>
            </a:r>
            <a:r>
              <a:rPr lang="es-ES" sz="2200" dirty="0">
                <a:solidFill>
                  <a:schemeClr val="accent5">
                    <a:lumMod val="50000"/>
                  </a:schemeClr>
                </a:solidFill>
                <a:latin typeface="Century Gothic" panose="020B0502020202020204" pitchFamily="34" charset="0"/>
              </a:rPr>
              <a:t>El calor de la Tierra   subió   considerablemente después de la Revolución Industrial, y ahora sube cada año. Además, los gases en nuestro planeta parecieron aumentar a un nivel máximo en 2018.</a:t>
            </a:r>
            <a:endParaRPr lang="es-GB"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 </a:t>
            </a:r>
            <a:endParaRPr lang="es-GB"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En la última celebración del evento “Clima y Medioambiente” los científicos describieron los cuatro efectos principales del cambio climático en Latinoamérica:</a:t>
            </a:r>
            <a:endParaRPr lang="es-GB"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   </a:t>
            </a:r>
            <a:endParaRPr lang="es-GB" sz="2200" dirty="0">
              <a:solidFill>
                <a:schemeClr val="accent5">
                  <a:lumMod val="50000"/>
                </a:schemeClr>
              </a:solidFill>
              <a:latin typeface="Century Gothic" panose="020B0502020202020204" pitchFamily="34" charset="0"/>
            </a:endParaRPr>
          </a:p>
          <a:p>
            <a:pPr lvl="0" algn="just"/>
            <a:r>
              <a:rPr lang="es-ES" sz="2200" dirty="0">
                <a:solidFill>
                  <a:schemeClr val="accent5">
                    <a:lumMod val="50000"/>
                  </a:schemeClr>
                </a:solidFill>
                <a:latin typeface="Century Gothic" panose="020B0502020202020204" pitchFamily="34" charset="0"/>
              </a:rPr>
              <a:t>1. Lluvias. El año pasado muchos países sufrieron demasiadas lluvias, los ríos crecieron rápidamente y el agua rompió una gran cantidad de edificios.</a:t>
            </a:r>
            <a:endParaRPr lang="es-GB"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 </a:t>
            </a:r>
            <a:endParaRPr lang="es-GB" sz="2200" dirty="0">
              <a:solidFill>
                <a:schemeClr val="accent5">
                  <a:lumMod val="50000"/>
                </a:schemeClr>
              </a:solidFill>
              <a:latin typeface="Century Gothic" panose="020B0502020202020204" pitchFamily="34" charset="0"/>
            </a:endParaRPr>
          </a:p>
        </p:txBody>
      </p:sp>
      <p:sp>
        <p:nvSpPr>
          <p:cNvPr id="8" name="Rounded Rectangle 11">
            <a:extLst>
              <a:ext uri="{FF2B5EF4-FFF2-40B4-BE49-F238E27FC236}">
                <a16:creationId xmlns:a16="http://schemas.microsoft.com/office/drawing/2014/main" id="{B4E6A2BC-3E0F-2448-977D-9A1818D89BED}"/>
              </a:ext>
            </a:extLst>
          </p:cNvPr>
          <p:cNvSpPr/>
          <p:nvPr/>
        </p:nvSpPr>
        <p:spPr>
          <a:xfrm>
            <a:off x="8686800" y="258166"/>
            <a:ext cx="3241343" cy="35475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 name="Rectángulo 5">
            <a:extLst>
              <a:ext uri="{FF2B5EF4-FFF2-40B4-BE49-F238E27FC236}">
                <a16:creationId xmlns:a16="http://schemas.microsoft.com/office/drawing/2014/main" id="{D77B4160-64E4-0E41-A243-35451726643A}"/>
              </a:ext>
            </a:extLst>
          </p:cNvPr>
          <p:cNvSpPr/>
          <p:nvPr/>
        </p:nvSpPr>
        <p:spPr>
          <a:xfrm>
            <a:off x="1029903" y="2623782"/>
            <a:ext cx="1204752"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went up</a:t>
            </a:r>
          </a:p>
        </p:txBody>
      </p:sp>
      <p:sp>
        <p:nvSpPr>
          <p:cNvPr id="9" name="Rectángulo 8">
            <a:extLst>
              <a:ext uri="{FF2B5EF4-FFF2-40B4-BE49-F238E27FC236}">
                <a16:creationId xmlns:a16="http://schemas.microsoft.com/office/drawing/2014/main" id="{6C7B6414-3242-154C-8D9E-9B650080AF99}"/>
              </a:ext>
            </a:extLst>
          </p:cNvPr>
          <p:cNvSpPr/>
          <p:nvPr/>
        </p:nvSpPr>
        <p:spPr>
          <a:xfrm>
            <a:off x="5738795" y="2978533"/>
            <a:ext cx="1025678" cy="35475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our</a:t>
            </a:r>
          </a:p>
        </p:txBody>
      </p:sp>
      <p:sp>
        <p:nvSpPr>
          <p:cNvPr id="11" name="Rectángulo 10">
            <a:extLst>
              <a:ext uri="{FF2B5EF4-FFF2-40B4-BE49-F238E27FC236}">
                <a16:creationId xmlns:a16="http://schemas.microsoft.com/office/drawing/2014/main" id="{E82602F9-FDE2-744D-B54F-AD714754D9AD}"/>
              </a:ext>
            </a:extLst>
          </p:cNvPr>
          <p:cNvSpPr/>
          <p:nvPr/>
        </p:nvSpPr>
        <p:spPr>
          <a:xfrm>
            <a:off x="8016656" y="2978533"/>
            <a:ext cx="1516820"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seemed</a:t>
            </a:r>
          </a:p>
        </p:txBody>
      </p:sp>
      <p:sp>
        <p:nvSpPr>
          <p:cNvPr id="12" name="Rectángulo 11">
            <a:extLst>
              <a:ext uri="{FF2B5EF4-FFF2-40B4-BE49-F238E27FC236}">
                <a16:creationId xmlns:a16="http://schemas.microsoft.com/office/drawing/2014/main" id="{254C6F3E-EA9C-D64B-85A2-88B69962F1E9}"/>
              </a:ext>
            </a:extLst>
          </p:cNvPr>
          <p:cNvSpPr/>
          <p:nvPr/>
        </p:nvSpPr>
        <p:spPr>
          <a:xfrm>
            <a:off x="228600" y="4305212"/>
            <a:ext cx="1826272"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described</a:t>
            </a:r>
          </a:p>
        </p:txBody>
      </p:sp>
      <p:sp>
        <p:nvSpPr>
          <p:cNvPr id="13" name="Rectángulo 12">
            <a:extLst>
              <a:ext uri="{FF2B5EF4-FFF2-40B4-BE49-F238E27FC236}">
                <a16:creationId xmlns:a16="http://schemas.microsoft.com/office/drawing/2014/main" id="{DA064E42-FD4B-5448-B122-8FFA1314E59A}"/>
              </a:ext>
            </a:extLst>
          </p:cNvPr>
          <p:cNvSpPr/>
          <p:nvPr/>
        </p:nvSpPr>
        <p:spPr>
          <a:xfrm>
            <a:off x="5992504" y="5282583"/>
            <a:ext cx="1276654"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suffered</a:t>
            </a:r>
          </a:p>
        </p:txBody>
      </p:sp>
      <p:sp>
        <p:nvSpPr>
          <p:cNvPr id="14" name="Rectángulo 13">
            <a:extLst>
              <a:ext uri="{FF2B5EF4-FFF2-40B4-BE49-F238E27FC236}">
                <a16:creationId xmlns:a16="http://schemas.microsoft.com/office/drawing/2014/main" id="{7C38C4B1-0C92-904C-B505-34F32BC87CA8}"/>
              </a:ext>
            </a:extLst>
          </p:cNvPr>
          <p:cNvSpPr/>
          <p:nvPr/>
        </p:nvSpPr>
        <p:spPr>
          <a:xfrm>
            <a:off x="288601" y="5637334"/>
            <a:ext cx="1367459"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grew</a:t>
            </a:r>
          </a:p>
        </p:txBody>
      </p:sp>
      <p:sp>
        <p:nvSpPr>
          <p:cNvPr id="15" name="Rectángulo 14">
            <a:extLst>
              <a:ext uri="{FF2B5EF4-FFF2-40B4-BE49-F238E27FC236}">
                <a16:creationId xmlns:a16="http://schemas.microsoft.com/office/drawing/2014/main" id="{E1FF1078-BE5E-824C-B6A6-9B069159BF48}"/>
              </a:ext>
            </a:extLst>
          </p:cNvPr>
          <p:cNvSpPr/>
          <p:nvPr/>
        </p:nvSpPr>
        <p:spPr>
          <a:xfrm>
            <a:off x="4878924" y="5637334"/>
            <a:ext cx="1025678"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broke</a:t>
            </a:r>
          </a:p>
        </p:txBody>
      </p:sp>
      <p:sp>
        <p:nvSpPr>
          <p:cNvPr id="20" name="Rectángulo 19">
            <a:extLst>
              <a:ext uri="{FF2B5EF4-FFF2-40B4-BE49-F238E27FC236}">
                <a16:creationId xmlns:a16="http://schemas.microsoft.com/office/drawing/2014/main" id="{0F42370A-9AE5-184B-A070-A5FEF5CA6B8D}"/>
              </a:ext>
            </a:extLst>
          </p:cNvPr>
          <p:cNvSpPr/>
          <p:nvPr/>
        </p:nvSpPr>
        <p:spPr>
          <a:xfrm>
            <a:off x="8823904" y="792466"/>
            <a:ext cx="1496033" cy="35475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bg1"/>
                </a:solidFill>
                <a:latin typeface="Century Gothic" panose="020B0502020202020204" pitchFamily="34" charset="0"/>
              </a:rPr>
              <a:t>Ayuda</a:t>
            </a:r>
          </a:p>
        </p:txBody>
      </p:sp>
      <p:grpSp>
        <p:nvGrpSpPr>
          <p:cNvPr id="24" name="Grupo 23">
            <a:extLst>
              <a:ext uri="{FF2B5EF4-FFF2-40B4-BE49-F238E27FC236}">
                <a16:creationId xmlns:a16="http://schemas.microsoft.com/office/drawing/2014/main" id="{C615EB6A-995D-504C-9753-8813EFC6B071}"/>
              </a:ext>
            </a:extLst>
          </p:cNvPr>
          <p:cNvGrpSpPr/>
          <p:nvPr/>
        </p:nvGrpSpPr>
        <p:grpSpPr>
          <a:xfrm>
            <a:off x="3066703" y="88525"/>
            <a:ext cx="5434412" cy="1047560"/>
            <a:chOff x="5623503" y="897460"/>
            <a:chExt cx="5434412" cy="1047560"/>
          </a:xfrm>
        </p:grpSpPr>
        <p:sp>
          <p:nvSpPr>
            <p:cNvPr id="21" name="Llamada rectangular redondeada 20">
              <a:extLst>
                <a:ext uri="{FF2B5EF4-FFF2-40B4-BE49-F238E27FC236}">
                  <a16:creationId xmlns:a16="http://schemas.microsoft.com/office/drawing/2014/main" id="{6F0493D0-009D-5243-88A1-422A29F87A76}"/>
                </a:ext>
              </a:extLst>
            </p:cNvPr>
            <p:cNvSpPr/>
            <p:nvPr/>
          </p:nvSpPr>
          <p:spPr>
            <a:xfrm>
              <a:off x="5623503" y="897460"/>
              <a:ext cx="5434412" cy="1047560"/>
            </a:xfrm>
            <a:prstGeom prst="wedgeRoundRectCallout">
              <a:avLst>
                <a:gd name="adj1" fmla="val 54633"/>
                <a:gd name="adj2" fmla="val 3227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GB" sz="2000" dirty="0">
                <a:solidFill>
                  <a:schemeClr val="accent5">
                    <a:lumMod val="50000"/>
                  </a:schemeClr>
                </a:solidFill>
                <a:latin typeface="Century Gothic" panose="020B0502020202020204" pitchFamily="34" charset="0"/>
              </a:endParaRPr>
            </a:p>
          </p:txBody>
        </p:sp>
        <p:sp>
          <p:nvSpPr>
            <p:cNvPr id="22" name="CuadroTexto 21">
              <a:extLst>
                <a:ext uri="{FF2B5EF4-FFF2-40B4-BE49-F238E27FC236}">
                  <a16:creationId xmlns:a16="http://schemas.microsoft.com/office/drawing/2014/main" id="{B7D9A370-8F42-344C-B52C-91DF0CA55404}"/>
                </a:ext>
              </a:extLst>
            </p:cNvPr>
            <p:cNvSpPr txBox="1"/>
            <p:nvPr/>
          </p:nvSpPr>
          <p:spPr>
            <a:xfrm>
              <a:off x="5623503" y="929356"/>
              <a:ext cx="2925801" cy="1015663"/>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to go up = subir</a:t>
              </a:r>
            </a:p>
            <a:p>
              <a:r>
                <a:rPr lang="es-GB" sz="2000" dirty="0">
                  <a:solidFill>
                    <a:schemeClr val="accent5">
                      <a:lumMod val="50000"/>
                    </a:schemeClr>
                  </a:solidFill>
                  <a:latin typeface="Century Gothic" panose="020B0502020202020204" pitchFamily="34" charset="0"/>
                </a:rPr>
                <a:t>to seem = parecer</a:t>
              </a:r>
            </a:p>
            <a:p>
              <a:r>
                <a:rPr lang="es-GB" sz="2000" dirty="0">
                  <a:solidFill>
                    <a:schemeClr val="accent5">
                      <a:lumMod val="50000"/>
                    </a:schemeClr>
                  </a:solidFill>
                  <a:latin typeface="Century Gothic" panose="020B0502020202020204" pitchFamily="34" charset="0"/>
                </a:rPr>
                <a:t>to describe = describir</a:t>
              </a:r>
            </a:p>
          </p:txBody>
        </p:sp>
        <p:sp>
          <p:nvSpPr>
            <p:cNvPr id="23" name="CuadroTexto 22">
              <a:extLst>
                <a:ext uri="{FF2B5EF4-FFF2-40B4-BE49-F238E27FC236}">
                  <a16:creationId xmlns:a16="http://schemas.microsoft.com/office/drawing/2014/main" id="{C453FF9F-9233-8B4F-B26C-6EC22D822B91}"/>
                </a:ext>
              </a:extLst>
            </p:cNvPr>
            <p:cNvSpPr txBox="1"/>
            <p:nvPr/>
          </p:nvSpPr>
          <p:spPr>
            <a:xfrm>
              <a:off x="8488844" y="929356"/>
              <a:ext cx="2432076" cy="1015663"/>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to suffer = sufrir</a:t>
              </a:r>
            </a:p>
            <a:p>
              <a:r>
                <a:rPr lang="es-GB" sz="2000" dirty="0">
                  <a:solidFill>
                    <a:schemeClr val="accent5">
                      <a:lumMod val="50000"/>
                    </a:schemeClr>
                  </a:solidFill>
                  <a:latin typeface="Century Gothic" panose="020B0502020202020204" pitchFamily="34" charset="0"/>
                </a:rPr>
                <a:t>to grow = crecer</a:t>
              </a:r>
            </a:p>
            <a:p>
              <a:r>
                <a:rPr lang="es-GB" sz="2000" dirty="0">
                  <a:solidFill>
                    <a:schemeClr val="accent5">
                      <a:lumMod val="50000"/>
                    </a:schemeClr>
                  </a:solidFill>
                  <a:latin typeface="Century Gothic" panose="020B0502020202020204" pitchFamily="34" charset="0"/>
                </a:rPr>
                <a:t>to break = romper</a:t>
              </a:r>
            </a:p>
          </p:txBody>
        </p:sp>
      </p:grpSp>
      <p:pic>
        <p:nvPicPr>
          <p:cNvPr id="25" name="Imagen 24">
            <a:extLst>
              <a:ext uri="{FF2B5EF4-FFF2-40B4-BE49-F238E27FC236}">
                <a16:creationId xmlns:a16="http://schemas.microsoft.com/office/drawing/2014/main" id="{8EA7D1EF-2C58-044D-B2A4-8ABB4B71F3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63030" y="3070974"/>
            <a:ext cx="1043397" cy="1157990"/>
          </a:xfrm>
          <a:prstGeom prst="rect">
            <a:avLst/>
          </a:prstGeom>
        </p:spPr>
      </p:pic>
      <p:pic>
        <p:nvPicPr>
          <p:cNvPr id="26" name="Imagen 25">
            <a:extLst>
              <a:ext uri="{FF2B5EF4-FFF2-40B4-BE49-F238E27FC236}">
                <a16:creationId xmlns:a16="http://schemas.microsoft.com/office/drawing/2014/main" id="{EE19CE14-6A8F-714D-9BC6-3FABDBA71B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12723" y="820702"/>
            <a:ext cx="1496033" cy="991371"/>
          </a:xfrm>
          <a:prstGeom prst="rect">
            <a:avLst/>
          </a:prstGeom>
        </p:spPr>
      </p:pic>
      <p:pic>
        <p:nvPicPr>
          <p:cNvPr id="27" name="Imagen 26">
            <a:extLst>
              <a:ext uri="{FF2B5EF4-FFF2-40B4-BE49-F238E27FC236}">
                <a16:creationId xmlns:a16="http://schemas.microsoft.com/office/drawing/2014/main" id="{58001BC7-C040-814C-BD1E-B89D3756A6FF}"/>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692193" y="5221246"/>
            <a:ext cx="1499806" cy="1033200"/>
          </a:xfrm>
          <a:prstGeom prst="rect">
            <a:avLst/>
          </a:prstGeom>
        </p:spPr>
      </p:pic>
      <p:pic>
        <p:nvPicPr>
          <p:cNvPr id="3" name="Part 1 Text Cuatro efectos graves.wav" descr="Part 1 Text Cuatro efectos graves.wav">
            <a:hlinkClick r:id="" action="ppaction://media"/>
            <a:extLst>
              <a:ext uri="{FF2B5EF4-FFF2-40B4-BE49-F238E27FC236}">
                <a16:creationId xmlns:a16="http://schemas.microsoft.com/office/drawing/2014/main" id="{A3B7CEF9-0339-3E46-9440-7A6CED0D3F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53530" y="1220666"/>
            <a:ext cx="812800" cy="812800"/>
          </a:xfrm>
          <a:prstGeom prst="rect">
            <a:avLst/>
          </a:prstGeom>
        </p:spPr>
      </p:pic>
    </p:spTree>
    <p:extLst>
      <p:ext uri="{BB962C8B-B14F-4D97-AF65-F5344CB8AC3E}">
        <p14:creationId xmlns:p14="http://schemas.microsoft.com/office/powerpoint/2010/main" val="45103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2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44" fill="hold" display="0">
                  <p:stCondLst>
                    <p:cond delay="indefinite"/>
                  </p:stCondLst>
                  <p:endCondLst>
                    <p:cond evt="onStopAudio" delay="0">
                      <p:tgtEl>
                        <p:sldTgt/>
                      </p:tgtEl>
                    </p:cond>
                  </p:endCondLst>
                </p:cTn>
                <p:tgtEl>
                  <p:spTgt spid="3"/>
                </p:tgtEl>
              </p:cMediaNode>
            </p:audio>
          </p:childTnLst>
        </p:cTn>
      </p:par>
    </p:tnLst>
    <p:bldLst>
      <p:bldP spid="6" grpId="0" animBg="1"/>
      <p:bldP spid="9" grpId="0" animBg="1"/>
      <p:bldP spid="11" grpId="0" animBg="1"/>
      <p:bldP spid="12" grpId="0" animBg="1"/>
      <p:bldP spid="13" grpId="0" animBg="1"/>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AC6A4-538E-7046-9C68-69168AF2B5C2}"/>
              </a:ext>
            </a:extLst>
          </p:cNvPr>
          <p:cNvSpPr>
            <a:spLocks noGrp="1"/>
          </p:cNvSpPr>
          <p:nvPr>
            <p:ph type="title"/>
          </p:nvPr>
        </p:nvSpPr>
        <p:spPr>
          <a:xfrm>
            <a:off x="228600" y="258166"/>
            <a:ext cx="8820150" cy="639293"/>
          </a:xfrm>
        </p:spPr>
        <p:txBody>
          <a:bodyPr>
            <a:noAutofit/>
          </a:bodyPr>
          <a:lstStyle/>
          <a:p>
            <a:r>
              <a:rPr lang="es-GB" sz="2000" b="1" dirty="0"/>
              <a:t>Aquí tienes un artículo sobre problemas en el medioambiente. En parejas, lee el texto y cambia las palabras en inglés a español.</a:t>
            </a:r>
          </a:p>
        </p:txBody>
      </p:sp>
      <p:sp>
        <p:nvSpPr>
          <p:cNvPr id="5" name="CuadroTexto 4">
            <a:extLst>
              <a:ext uri="{FF2B5EF4-FFF2-40B4-BE49-F238E27FC236}">
                <a16:creationId xmlns:a16="http://schemas.microsoft.com/office/drawing/2014/main" id="{759FE7FB-3A15-BC45-BD0C-FEF76EFA36BD}"/>
              </a:ext>
            </a:extLst>
          </p:cNvPr>
          <p:cNvSpPr txBox="1"/>
          <p:nvPr/>
        </p:nvSpPr>
        <p:spPr>
          <a:xfrm>
            <a:off x="228600" y="1220666"/>
            <a:ext cx="10991849" cy="5170646"/>
          </a:xfrm>
          <a:prstGeom prst="rect">
            <a:avLst/>
          </a:prstGeom>
          <a:noFill/>
        </p:spPr>
        <p:txBody>
          <a:bodyPr wrap="square" rtlCol="0">
            <a:spAutoFit/>
          </a:bodyPr>
          <a:lstStyle/>
          <a:p>
            <a:pPr algn="just"/>
            <a:r>
              <a:rPr lang="es-ES" sz="2200" dirty="0">
                <a:solidFill>
                  <a:schemeClr val="accent5">
                    <a:lumMod val="50000"/>
                  </a:schemeClr>
                </a:solidFill>
                <a:latin typeface="Century Gothic" panose="020B0502020202020204" pitchFamily="34" charset="0"/>
              </a:rPr>
              <a:t>Cuatro efectos graves del cambio climático en Latinoamérica [2/2]</a:t>
            </a:r>
            <a:endParaRPr lang="es-GB" sz="2200" dirty="0">
              <a:solidFill>
                <a:schemeClr val="accent5">
                  <a:lumMod val="50000"/>
                </a:schemeClr>
              </a:solidFill>
              <a:latin typeface="Century Gothic" panose="020B0502020202020204" pitchFamily="34" charset="0"/>
            </a:endParaRPr>
          </a:p>
          <a:p>
            <a:pPr algn="just"/>
            <a:endParaRPr lang="es-GB"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2. Zonas muy secas.</a:t>
            </a:r>
            <a:r>
              <a:rPr lang="es-GB" sz="2200" dirty="0">
                <a:solidFill>
                  <a:schemeClr val="accent5">
                    <a:lumMod val="50000"/>
                  </a:schemeClr>
                </a:solidFill>
                <a:latin typeface="Century Gothic" panose="020B0502020202020204" pitchFamily="34" charset="0"/>
              </a:rPr>
              <a:t> </a:t>
            </a:r>
            <a:r>
              <a:rPr lang="es-ES" sz="2200" dirty="0">
                <a:solidFill>
                  <a:schemeClr val="accent5">
                    <a:lumMod val="50000"/>
                  </a:schemeClr>
                </a:solidFill>
                <a:latin typeface="Century Gothic" panose="020B0502020202020204" pitchFamily="34" charset="0"/>
              </a:rPr>
              <a:t>En segundo lugar, en otras zonas de los mismos países los campos no recibieron suficientes lluvias, un problema para nuestras frutas y verduras. Además, muchos bosques desaparecieron.</a:t>
            </a:r>
            <a:endParaRPr lang="es-GB" sz="2200" dirty="0">
              <a:solidFill>
                <a:schemeClr val="accent5">
                  <a:lumMod val="50000"/>
                </a:schemeClr>
              </a:solidFill>
              <a:latin typeface="Century Gothic" panose="020B0502020202020204" pitchFamily="34" charset="0"/>
            </a:endParaRPr>
          </a:p>
          <a:p>
            <a:pPr algn="just"/>
            <a:endParaRPr lang="es-ES"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3. Nivel del mar. El calor  cubrió  nuestros polos* y los glaciares* no sobrevivieron, así que el nivel del mar subió.</a:t>
            </a:r>
          </a:p>
          <a:p>
            <a:pPr algn="just"/>
            <a:endParaRPr lang="es-ES"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4. Vientos fuertes. Los cambios en el clima promovieron vientos más</a:t>
            </a:r>
          </a:p>
          <a:p>
            <a:pPr algn="just"/>
            <a:r>
              <a:rPr lang="es-ES" sz="2200" dirty="0">
                <a:solidFill>
                  <a:schemeClr val="accent5">
                    <a:lumMod val="50000"/>
                  </a:schemeClr>
                </a:solidFill>
                <a:latin typeface="Century Gothic" panose="020B0502020202020204" pitchFamily="34" charset="0"/>
              </a:rPr>
              <a:t> fuertes y muchas personas perdieron todo, especialmente en la costa.</a:t>
            </a:r>
          </a:p>
          <a:p>
            <a:pPr algn="just"/>
            <a:endParaRPr lang="es-ES" sz="2200" dirty="0">
              <a:solidFill>
                <a:schemeClr val="accent5">
                  <a:lumMod val="50000"/>
                </a:schemeClr>
              </a:solidFill>
              <a:latin typeface="Century Gothic" panose="020B0502020202020204" pitchFamily="34" charset="0"/>
            </a:endParaRPr>
          </a:p>
          <a:p>
            <a:pPr algn="just"/>
            <a:r>
              <a:rPr lang="es-ES" sz="2200" dirty="0">
                <a:solidFill>
                  <a:schemeClr val="accent5">
                    <a:lumMod val="50000"/>
                  </a:schemeClr>
                </a:solidFill>
                <a:latin typeface="Century Gothic" panose="020B0502020202020204" pitchFamily="34" charset="0"/>
              </a:rPr>
              <a:t>Es esencial proteger el medioambiente para evitar estos daños. Cuidar la naturaleza es importante para nuestra vida y para nuestro futuro en el planeta.</a:t>
            </a:r>
          </a:p>
          <a:p>
            <a:pPr algn="just"/>
            <a:endParaRPr lang="es-ES" sz="2200" dirty="0">
              <a:solidFill>
                <a:schemeClr val="accent5">
                  <a:lumMod val="50000"/>
                </a:schemeClr>
              </a:solidFill>
              <a:latin typeface="Century Gothic" panose="020B0502020202020204" pitchFamily="34" charset="0"/>
            </a:endParaRPr>
          </a:p>
        </p:txBody>
      </p:sp>
      <p:sp>
        <p:nvSpPr>
          <p:cNvPr id="8" name="Rounded Rectangle 11">
            <a:extLst>
              <a:ext uri="{FF2B5EF4-FFF2-40B4-BE49-F238E27FC236}">
                <a16:creationId xmlns:a16="http://schemas.microsoft.com/office/drawing/2014/main" id="{B4E6A2BC-3E0F-2448-977D-9A1818D89BED}"/>
              </a:ext>
            </a:extLst>
          </p:cNvPr>
          <p:cNvSpPr/>
          <p:nvPr/>
        </p:nvSpPr>
        <p:spPr>
          <a:xfrm>
            <a:off x="8686800" y="258166"/>
            <a:ext cx="3241343" cy="35475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 name="Rectángulo 5">
            <a:extLst>
              <a:ext uri="{FF2B5EF4-FFF2-40B4-BE49-F238E27FC236}">
                <a16:creationId xmlns:a16="http://schemas.microsoft.com/office/drawing/2014/main" id="{D77B4160-64E4-0E41-A243-35451726643A}"/>
              </a:ext>
            </a:extLst>
          </p:cNvPr>
          <p:cNvSpPr/>
          <p:nvPr/>
        </p:nvSpPr>
        <p:spPr>
          <a:xfrm>
            <a:off x="1965561" y="2263382"/>
            <a:ext cx="1460649" cy="3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received</a:t>
            </a:r>
          </a:p>
        </p:txBody>
      </p:sp>
      <p:sp>
        <p:nvSpPr>
          <p:cNvPr id="20" name="Rectángulo 19">
            <a:extLst>
              <a:ext uri="{FF2B5EF4-FFF2-40B4-BE49-F238E27FC236}">
                <a16:creationId xmlns:a16="http://schemas.microsoft.com/office/drawing/2014/main" id="{0F42370A-9AE5-184B-A070-A5FEF5CA6B8D}"/>
              </a:ext>
            </a:extLst>
          </p:cNvPr>
          <p:cNvSpPr/>
          <p:nvPr/>
        </p:nvSpPr>
        <p:spPr>
          <a:xfrm>
            <a:off x="8992413" y="784441"/>
            <a:ext cx="1496033" cy="35475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bg1"/>
                </a:solidFill>
                <a:latin typeface="Century Gothic" panose="020B0502020202020204" pitchFamily="34" charset="0"/>
              </a:rPr>
              <a:t>Ayuda</a:t>
            </a:r>
          </a:p>
        </p:txBody>
      </p:sp>
      <p:grpSp>
        <p:nvGrpSpPr>
          <p:cNvPr id="24" name="Grupo 23">
            <a:extLst>
              <a:ext uri="{FF2B5EF4-FFF2-40B4-BE49-F238E27FC236}">
                <a16:creationId xmlns:a16="http://schemas.microsoft.com/office/drawing/2014/main" id="{C615EB6A-995D-504C-9753-8813EFC6B071}"/>
              </a:ext>
            </a:extLst>
          </p:cNvPr>
          <p:cNvGrpSpPr/>
          <p:nvPr/>
        </p:nvGrpSpPr>
        <p:grpSpPr>
          <a:xfrm>
            <a:off x="1757131" y="71445"/>
            <a:ext cx="6837998" cy="1406983"/>
            <a:chOff x="4240110" y="897459"/>
            <a:chExt cx="6837998" cy="1449312"/>
          </a:xfrm>
        </p:grpSpPr>
        <p:sp>
          <p:nvSpPr>
            <p:cNvPr id="21" name="Llamada rectangular redondeada 20">
              <a:extLst>
                <a:ext uri="{FF2B5EF4-FFF2-40B4-BE49-F238E27FC236}">
                  <a16:creationId xmlns:a16="http://schemas.microsoft.com/office/drawing/2014/main" id="{6F0493D0-009D-5243-88A1-422A29F87A76}"/>
                </a:ext>
              </a:extLst>
            </p:cNvPr>
            <p:cNvSpPr/>
            <p:nvPr/>
          </p:nvSpPr>
          <p:spPr>
            <a:xfrm>
              <a:off x="4240110" y="897459"/>
              <a:ext cx="6817805" cy="1449312"/>
            </a:xfrm>
            <a:prstGeom prst="wedgeRoundRectCallout">
              <a:avLst>
                <a:gd name="adj1" fmla="val 53361"/>
                <a:gd name="adj2" fmla="val 207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GB" sz="2000" dirty="0">
                <a:solidFill>
                  <a:schemeClr val="accent5">
                    <a:lumMod val="50000"/>
                  </a:schemeClr>
                </a:solidFill>
                <a:latin typeface="Century Gothic" panose="020B0502020202020204" pitchFamily="34" charset="0"/>
              </a:endParaRPr>
            </a:p>
          </p:txBody>
        </p:sp>
        <p:sp>
          <p:nvSpPr>
            <p:cNvPr id="22" name="CuadroTexto 21">
              <a:extLst>
                <a:ext uri="{FF2B5EF4-FFF2-40B4-BE49-F238E27FC236}">
                  <a16:creationId xmlns:a16="http://schemas.microsoft.com/office/drawing/2014/main" id="{B7D9A370-8F42-344C-B52C-91DF0CA55404}"/>
                </a:ext>
              </a:extLst>
            </p:cNvPr>
            <p:cNvSpPr txBox="1"/>
            <p:nvPr/>
          </p:nvSpPr>
          <p:spPr>
            <a:xfrm>
              <a:off x="4329684" y="958828"/>
              <a:ext cx="3696846" cy="1363255"/>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to receive = recibir</a:t>
              </a:r>
            </a:p>
            <a:p>
              <a:r>
                <a:rPr lang="es-GB" sz="2000" dirty="0">
                  <a:solidFill>
                    <a:schemeClr val="accent5">
                      <a:lumMod val="50000"/>
                    </a:schemeClr>
                  </a:solidFill>
                  <a:latin typeface="Century Gothic" panose="020B0502020202020204" pitchFamily="34" charset="0"/>
                </a:rPr>
                <a:t>to disappear = desaparecer</a:t>
              </a:r>
            </a:p>
            <a:p>
              <a:r>
                <a:rPr lang="es-GB" sz="2000" dirty="0">
                  <a:solidFill>
                    <a:schemeClr val="accent5">
                      <a:lumMod val="50000"/>
                    </a:schemeClr>
                  </a:solidFill>
                  <a:latin typeface="Century Gothic" panose="020B0502020202020204" pitchFamily="34" charset="0"/>
                </a:rPr>
                <a:t>to cover = cubrir</a:t>
              </a:r>
            </a:p>
            <a:p>
              <a:r>
                <a:rPr lang="es-GB" sz="2000" dirty="0">
                  <a:solidFill>
                    <a:schemeClr val="accent5">
                      <a:lumMod val="50000"/>
                    </a:schemeClr>
                  </a:solidFill>
                  <a:latin typeface="Century Gothic" panose="020B0502020202020204" pitchFamily="34" charset="0"/>
                </a:rPr>
                <a:t>to survive = sobrevivir</a:t>
              </a:r>
            </a:p>
          </p:txBody>
        </p:sp>
        <p:sp>
          <p:nvSpPr>
            <p:cNvPr id="23" name="CuadroTexto 22">
              <a:extLst>
                <a:ext uri="{FF2B5EF4-FFF2-40B4-BE49-F238E27FC236}">
                  <a16:creationId xmlns:a16="http://schemas.microsoft.com/office/drawing/2014/main" id="{C453FF9F-9233-8B4F-B26C-6EC22D822B91}"/>
                </a:ext>
              </a:extLst>
            </p:cNvPr>
            <p:cNvSpPr txBox="1"/>
            <p:nvPr/>
          </p:nvSpPr>
          <p:spPr>
            <a:xfrm>
              <a:off x="7974373" y="981666"/>
              <a:ext cx="3103735" cy="1046219"/>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to go up = subir</a:t>
              </a:r>
            </a:p>
            <a:p>
              <a:r>
                <a:rPr lang="es-GB" sz="2000" dirty="0">
                  <a:solidFill>
                    <a:schemeClr val="accent5">
                      <a:lumMod val="50000"/>
                    </a:schemeClr>
                  </a:solidFill>
                  <a:latin typeface="Century Gothic" panose="020B0502020202020204" pitchFamily="34" charset="0"/>
                </a:rPr>
                <a:t>to promote = promover</a:t>
              </a:r>
            </a:p>
            <a:p>
              <a:r>
                <a:rPr lang="es-GB" sz="2000" dirty="0">
                  <a:solidFill>
                    <a:schemeClr val="accent5">
                      <a:lumMod val="50000"/>
                    </a:schemeClr>
                  </a:solidFill>
                  <a:latin typeface="Century Gothic" panose="020B0502020202020204" pitchFamily="34" charset="0"/>
                </a:rPr>
                <a:t>to lose = perder</a:t>
              </a:r>
            </a:p>
          </p:txBody>
        </p:sp>
      </p:grpSp>
      <p:sp>
        <p:nvSpPr>
          <p:cNvPr id="30" name="Rectángulo 29">
            <a:extLst>
              <a:ext uri="{FF2B5EF4-FFF2-40B4-BE49-F238E27FC236}">
                <a16:creationId xmlns:a16="http://schemas.microsoft.com/office/drawing/2014/main" id="{C5A28592-B4D5-504A-9A82-DEA65D6DA984}"/>
              </a:ext>
            </a:extLst>
          </p:cNvPr>
          <p:cNvSpPr/>
          <p:nvPr/>
        </p:nvSpPr>
        <p:spPr>
          <a:xfrm>
            <a:off x="8848056" y="2263381"/>
            <a:ext cx="1210344" cy="3550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our</a:t>
            </a:r>
          </a:p>
        </p:txBody>
      </p:sp>
      <p:sp>
        <p:nvSpPr>
          <p:cNvPr id="31" name="Rectángulo 30">
            <a:extLst>
              <a:ext uri="{FF2B5EF4-FFF2-40B4-BE49-F238E27FC236}">
                <a16:creationId xmlns:a16="http://schemas.microsoft.com/office/drawing/2014/main" id="{772D8449-565A-2D41-AF95-533576BB3C0E}"/>
              </a:ext>
            </a:extLst>
          </p:cNvPr>
          <p:cNvSpPr/>
          <p:nvPr/>
        </p:nvSpPr>
        <p:spPr>
          <a:xfrm>
            <a:off x="5269456" y="2618438"/>
            <a:ext cx="2206342"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disappeared</a:t>
            </a:r>
          </a:p>
        </p:txBody>
      </p:sp>
      <p:sp>
        <p:nvSpPr>
          <p:cNvPr id="32" name="Rectángulo 31">
            <a:extLst>
              <a:ext uri="{FF2B5EF4-FFF2-40B4-BE49-F238E27FC236}">
                <a16:creationId xmlns:a16="http://schemas.microsoft.com/office/drawing/2014/main" id="{53025157-1D32-794F-986E-B43D7C6ACFFB}"/>
              </a:ext>
            </a:extLst>
          </p:cNvPr>
          <p:cNvSpPr/>
          <p:nvPr/>
        </p:nvSpPr>
        <p:spPr>
          <a:xfrm>
            <a:off x="4366942" y="3210876"/>
            <a:ext cx="1357582" cy="39549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covered</a:t>
            </a:r>
          </a:p>
        </p:txBody>
      </p:sp>
      <p:sp>
        <p:nvSpPr>
          <p:cNvPr id="33" name="Rectángulo 32">
            <a:extLst>
              <a:ext uri="{FF2B5EF4-FFF2-40B4-BE49-F238E27FC236}">
                <a16:creationId xmlns:a16="http://schemas.microsoft.com/office/drawing/2014/main" id="{61B8B862-BFC9-AD49-ADEA-F072DF547726}"/>
              </a:ext>
            </a:extLst>
          </p:cNvPr>
          <p:cNvSpPr/>
          <p:nvPr/>
        </p:nvSpPr>
        <p:spPr>
          <a:xfrm>
            <a:off x="5832917" y="3210876"/>
            <a:ext cx="1210344" cy="39584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our</a:t>
            </a:r>
          </a:p>
        </p:txBody>
      </p:sp>
      <p:sp>
        <p:nvSpPr>
          <p:cNvPr id="34" name="Rectángulo 33">
            <a:extLst>
              <a:ext uri="{FF2B5EF4-FFF2-40B4-BE49-F238E27FC236}">
                <a16:creationId xmlns:a16="http://schemas.microsoft.com/office/drawing/2014/main" id="{653EABE6-E409-3242-AA4A-03BFFA104E59}"/>
              </a:ext>
            </a:extLst>
          </p:cNvPr>
          <p:cNvSpPr/>
          <p:nvPr/>
        </p:nvSpPr>
        <p:spPr>
          <a:xfrm>
            <a:off x="257164" y="3650410"/>
            <a:ext cx="1872577" cy="3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survived</a:t>
            </a:r>
          </a:p>
        </p:txBody>
      </p:sp>
      <p:sp>
        <p:nvSpPr>
          <p:cNvPr id="35" name="Rectángulo 34">
            <a:extLst>
              <a:ext uri="{FF2B5EF4-FFF2-40B4-BE49-F238E27FC236}">
                <a16:creationId xmlns:a16="http://schemas.microsoft.com/office/drawing/2014/main" id="{833D2434-09DE-3C4B-A325-CFB8B3D5B8A9}"/>
              </a:ext>
            </a:extLst>
          </p:cNvPr>
          <p:cNvSpPr/>
          <p:nvPr/>
        </p:nvSpPr>
        <p:spPr>
          <a:xfrm>
            <a:off x="5430033" y="3627207"/>
            <a:ext cx="1424622" cy="3547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went up.</a:t>
            </a:r>
          </a:p>
        </p:txBody>
      </p:sp>
      <p:sp>
        <p:nvSpPr>
          <p:cNvPr id="36" name="Rectángulo 35">
            <a:extLst>
              <a:ext uri="{FF2B5EF4-FFF2-40B4-BE49-F238E27FC236}">
                <a16:creationId xmlns:a16="http://schemas.microsoft.com/office/drawing/2014/main" id="{CF556095-96A8-D647-95B0-BA54FA4482CE}"/>
              </a:ext>
            </a:extLst>
          </p:cNvPr>
          <p:cNvSpPr/>
          <p:nvPr/>
        </p:nvSpPr>
        <p:spPr>
          <a:xfrm>
            <a:off x="6024646" y="4280234"/>
            <a:ext cx="1796722" cy="3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promoted</a:t>
            </a:r>
          </a:p>
        </p:txBody>
      </p:sp>
      <p:sp>
        <p:nvSpPr>
          <p:cNvPr id="37" name="Rectángulo 36">
            <a:extLst>
              <a:ext uri="{FF2B5EF4-FFF2-40B4-BE49-F238E27FC236}">
                <a16:creationId xmlns:a16="http://schemas.microsoft.com/office/drawing/2014/main" id="{80EA46B3-6DAE-B641-BF21-2FB38BAEE5C0}"/>
              </a:ext>
            </a:extLst>
          </p:cNvPr>
          <p:cNvSpPr/>
          <p:nvPr/>
        </p:nvSpPr>
        <p:spPr>
          <a:xfrm>
            <a:off x="4068307" y="4625236"/>
            <a:ext cx="1361726" cy="3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lost</a:t>
            </a:r>
          </a:p>
        </p:txBody>
      </p:sp>
      <p:sp>
        <p:nvSpPr>
          <p:cNvPr id="38" name="Rectángulo 37">
            <a:extLst>
              <a:ext uri="{FF2B5EF4-FFF2-40B4-BE49-F238E27FC236}">
                <a16:creationId xmlns:a16="http://schemas.microsoft.com/office/drawing/2014/main" id="{909F6A68-154D-A541-B565-9A1861894FA5}"/>
              </a:ext>
            </a:extLst>
          </p:cNvPr>
          <p:cNvSpPr/>
          <p:nvPr/>
        </p:nvSpPr>
        <p:spPr>
          <a:xfrm>
            <a:off x="4514180" y="5623572"/>
            <a:ext cx="1029494" cy="39584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our</a:t>
            </a:r>
          </a:p>
        </p:txBody>
      </p:sp>
      <p:sp>
        <p:nvSpPr>
          <p:cNvPr id="39" name="Rectángulo 38">
            <a:extLst>
              <a:ext uri="{FF2B5EF4-FFF2-40B4-BE49-F238E27FC236}">
                <a16:creationId xmlns:a16="http://schemas.microsoft.com/office/drawing/2014/main" id="{754C6BD5-852A-9C42-9E3C-BEA8C59B436C}"/>
              </a:ext>
            </a:extLst>
          </p:cNvPr>
          <p:cNvSpPr/>
          <p:nvPr/>
        </p:nvSpPr>
        <p:spPr>
          <a:xfrm>
            <a:off x="7228309" y="5623571"/>
            <a:ext cx="1029494" cy="39584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our</a:t>
            </a:r>
          </a:p>
        </p:txBody>
      </p:sp>
      <p:pic>
        <p:nvPicPr>
          <p:cNvPr id="1026" name="Picture 2">
            <a:extLst>
              <a:ext uri="{FF2B5EF4-FFF2-40B4-BE49-F238E27FC236}">
                <a16:creationId xmlns:a16="http://schemas.microsoft.com/office/drawing/2014/main" id="{4430977F-7025-8040-A0BC-271BD92B06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03299" y="3650411"/>
            <a:ext cx="1831537" cy="1373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ural disaster clipart transparent background - Clip Art Library">
            <a:extLst>
              <a:ext uri="{FF2B5EF4-FFF2-40B4-BE49-F238E27FC236}">
                <a16:creationId xmlns:a16="http://schemas.microsoft.com/office/drawing/2014/main" id="{4DB04B87-1B4B-4B40-9164-1CE408099CE3}"/>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900930" y="1642810"/>
            <a:ext cx="1241142" cy="124114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D37C19E7-79B1-CC4F-9D4B-AD3B08E4A3A6}"/>
              </a:ext>
            </a:extLst>
          </p:cNvPr>
          <p:cNvSpPr txBox="1"/>
          <p:nvPr/>
        </p:nvSpPr>
        <p:spPr>
          <a:xfrm>
            <a:off x="7161838" y="6019412"/>
            <a:ext cx="5157181" cy="400110"/>
          </a:xfrm>
          <a:prstGeom prst="rect">
            <a:avLst/>
          </a:prstGeom>
          <a:noFill/>
        </p:spPr>
        <p:txBody>
          <a:bodyPr wrap="none" rtlCol="0">
            <a:spAutoFit/>
          </a:bodyPr>
          <a:lstStyle/>
          <a:p>
            <a:pPr algn="l"/>
            <a:r>
              <a:rPr lang="es-GB" sz="2000" dirty="0">
                <a:solidFill>
                  <a:schemeClr val="accent5">
                    <a:lumMod val="50000"/>
                  </a:schemeClr>
                </a:solidFill>
                <a:latin typeface="Century Gothic" panose="020B0502020202020204" pitchFamily="34" charset="0"/>
              </a:rPr>
              <a:t>*(el) polo = pole    *(el) glaciar = glacier </a:t>
            </a:r>
          </a:p>
        </p:txBody>
      </p:sp>
      <p:pic>
        <p:nvPicPr>
          <p:cNvPr id="3" name="Part 2 Text Cuatro efectos graves.wav" descr="Part 2 Text Cuatro efectos graves.wav">
            <a:hlinkClick r:id="" action="ppaction://media"/>
            <a:extLst>
              <a:ext uri="{FF2B5EF4-FFF2-40B4-BE49-F238E27FC236}">
                <a16:creationId xmlns:a16="http://schemas.microsoft.com/office/drawing/2014/main" id="{C16D5CBE-C652-9248-B577-DAAE37A5E1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72907" y="1173316"/>
            <a:ext cx="812800" cy="812800"/>
          </a:xfrm>
          <a:prstGeom prst="rect">
            <a:avLst/>
          </a:prstGeom>
        </p:spPr>
      </p:pic>
    </p:spTree>
    <p:extLst>
      <p:ext uri="{BB962C8B-B14F-4D97-AF65-F5344CB8AC3E}">
        <p14:creationId xmlns:p14="http://schemas.microsoft.com/office/powerpoint/2010/main" val="345664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607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60" fill="hold" display="0">
                  <p:stCondLst>
                    <p:cond delay="indefinite"/>
                  </p:stCondLst>
                  <p:endCondLst>
                    <p:cond evt="onStopAudio" delay="0">
                      <p:tgtEl>
                        <p:sldTgt/>
                      </p:tgtEl>
                    </p:cond>
                  </p:endCondLst>
                </p:cTn>
                <p:tgtEl>
                  <p:spTgt spid="3"/>
                </p:tgtEl>
              </p:cMediaNode>
            </p:audio>
          </p:childTnLst>
        </p:cTn>
      </p:par>
    </p:tnLst>
    <p:bldLst>
      <p:bldP spid="6"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3815" y="1746682"/>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p:cNvSpPr/>
          <p:nvPr/>
        </p:nvSpPr>
        <p:spPr>
          <a:xfrm>
            <a:off x="3011525" y="174668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p:cNvSpPr/>
          <p:nvPr/>
        </p:nvSpPr>
        <p:spPr>
          <a:xfrm>
            <a:off x="5719235" y="174668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p:cNvSpPr/>
          <p:nvPr/>
        </p:nvSpPr>
        <p:spPr>
          <a:xfrm>
            <a:off x="8426945" y="174668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p:cNvSpPr/>
          <p:nvPr/>
        </p:nvSpPr>
        <p:spPr>
          <a:xfrm>
            <a:off x="303815" y="3928299"/>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p:cNvSpPr/>
          <p:nvPr/>
        </p:nvSpPr>
        <p:spPr>
          <a:xfrm>
            <a:off x="3011525" y="3928298"/>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p:cNvSpPr/>
          <p:nvPr/>
        </p:nvSpPr>
        <p:spPr>
          <a:xfrm>
            <a:off x="5719235" y="3928298"/>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p:cNvSpPr/>
          <p:nvPr/>
        </p:nvSpPr>
        <p:spPr>
          <a:xfrm>
            <a:off x="8462715" y="3911225"/>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p:cNvSpPr txBox="1"/>
          <p:nvPr/>
        </p:nvSpPr>
        <p:spPr>
          <a:xfrm>
            <a:off x="305795" y="2411077"/>
            <a:ext cx="255844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changed our school</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menu*</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 the menu of our school’)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2956055" y="3003620"/>
            <a:ext cx="26330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organised fun games]</a:t>
            </a:r>
          </a:p>
        </p:txBody>
      </p:sp>
      <p:sp>
        <p:nvSpPr>
          <p:cNvPr id="29" name="TextBox 28"/>
          <p:cNvSpPr txBox="1"/>
          <p:nvPr/>
        </p:nvSpPr>
        <p:spPr>
          <a:xfrm>
            <a:off x="8433408" y="3005381"/>
            <a:ext cx="26330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helped the students]</a:t>
            </a:r>
          </a:p>
        </p:txBody>
      </p:sp>
      <p:sp>
        <p:nvSpPr>
          <p:cNvPr id="31" name="TextBox 30"/>
          <p:cNvSpPr txBox="1"/>
          <p:nvPr/>
        </p:nvSpPr>
        <p:spPr>
          <a:xfrm>
            <a:off x="293195" y="5136431"/>
            <a:ext cx="25014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[they </a:t>
            </a:r>
            <a:r>
              <a:rPr lang="en-GB" sz="2000">
                <a:solidFill>
                  <a:srgbClr val="4472C4">
                    <a:lumMod val="50000"/>
                  </a:srgbClr>
                </a:solidFill>
                <a:latin typeface="Century Gothic" panose="020F0302020204030204"/>
              </a:rPr>
              <a:t>greeted the class </a:t>
            </a:r>
            <a:r>
              <a:rPr lang="en-GB" sz="2000" dirty="0">
                <a:solidFill>
                  <a:srgbClr val="4472C4">
                    <a:lumMod val="50000"/>
                  </a:srgbClr>
                </a:solidFill>
                <a:latin typeface="Century Gothic" panose="020F0302020204030204"/>
              </a:rPr>
              <a:t>in German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3" name="TextBox 32"/>
          <p:cNvSpPr txBox="1"/>
          <p:nvPr/>
        </p:nvSpPr>
        <p:spPr>
          <a:xfrm>
            <a:off x="2991034" y="4874261"/>
            <a:ext cx="29794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they found</a:t>
            </a:r>
            <a:r>
              <a:rPr lang="en-GB" sz="2000">
                <a:solidFill>
                  <a:srgbClr val="4472C4">
                    <a:lumMod val="50000"/>
                  </a:srgbClr>
                </a:solidFill>
                <a:latin typeface="Century Gothic" panose="020F0302020204030204"/>
              </a:rPr>
              <a:t> </a:t>
            </a:r>
            <a:r>
              <a:rPr lang="en-GB" sz="2000" dirty="0">
                <a:solidFill>
                  <a:srgbClr val="4472C4">
                    <a:lumMod val="50000"/>
                  </a:srgbClr>
                </a:solidFill>
                <a:latin typeface="Century Gothic" panose="020F0302020204030204"/>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place </a:t>
            </a:r>
            <a:r>
              <a:rPr lang="en-GB" sz="2000" dirty="0">
                <a:solidFill>
                  <a:srgbClr val="4472C4">
                    <a:lumMod val="50000"/>
                  </a:srgbClr>
                </a:solidFill>
                <a:latin typeface="Century Gothic" panose="020F0302020204030204"/>
              </a:rPr>
              <a:t>for our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tearoom*</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5649599" y="5166219"/>
            <a:ext cx="28488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they cooked with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our parents]</a:t>
            </a:r>
          </a:p>
        </p:txBody>
      </p:sp>
      <p:sp>
        <p:nvSpPr>
          <p:cNvPr id="37" name="TextBox 36"/>
          <p:cNvSpPr txBox="1"/>
          <p:nvPr/>
        </p:nvSpPr>
        <p:spPr>
          <a:xfrm>
            <a:off x="8462715" y="4879221"/>
            <a:ext cx="25584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they taught the students a Russian dance*]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191560" y="612874"/>
            <a:ext cx="124732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actividades de los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profesores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durante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200" dirty="0">
                <a:solidFill>
                  <a:srgbClr val="4472C4">
                    <a:lumMod val="50000"/>
                  </a:srgbClr>
                </a:solidFill>
                <a:latin typeface="Century Gothic" panose="020F0302020204030204"/>
              </a:rPr>
              <a:t>el festival de </a:t>
            </a:r>
            <a:r>
              <a:rPr lang="en-GB" sz="2200" dirty="0" err="1">
                <a:solidFill>
                  <a:srgbClr val="4472C4">
                    <a:lumMod val="50000"/>
                  </a:srgbClr>
                </a:solidFill>
                <a:latin typeface="Century Gothic" panose="020F0302020204030204"/>
              </a:rPr>
              <a:t>lenguas</a:t>
            </a:r>
            <a:r>
              <a:rPr lang="en-GB" sz="2200" dirty="0">
                <a:solidFill>
                  <a:srgbClr val="4472C4">
                    <a:lumMod val="50000"/>
                  </a:srgbClr>
                </a:solidFill>
                <a:latin typeface="Century Gothic" panose="020F0302020204030204"/>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están en orden*.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decide el orden de las actividades, luego habla con un/a compañero/a.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los números en el orden correcto, según tu companera/a. </a:t>
            </a:r>
          </a:p>
        </p:txBody>
      </p:sp>
      <p:sp>
        <p:nvSpPr>
          <p:cNvPr id="25" name="TextBox 24"/>
          <p:cNvSpPr txBox="1"/>
          <p:nvPr/>
        </p:nvSpPr>
        <p:spPr>
          <a:xfrm>
            <a:off x="293195" y="1747296"/>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p:cNvSpPr txBox="1"/>
          <p:nvPr/>
        </p:nvSpPr>
        <p:spPr>
          <a:xfrm>
            <a:off x="3025255" y="1747296"/>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p:cNvSpPr txBox="1"/>
          <p:nvPr/>
        </p:nvSpPr>
        <p:spPr>
          <a:xfrm>
            <a:off x="5719235" y="1747296"/>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8426945" y="1758435"/>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p:cNvSpPr txBox="1"/>
          <p:nvPr/>
        </p:nvSpPr>
        <p:spPr>
          <a:xfrm>
            <a:off x="313388" y="39495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p:nvPr/>
        </p:nvSpPr>
        <p:spPr>
          <a:xfrm>
            <a:off x="2982780" y="39495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p:cNvSpPr txBox="1"/>
          <p:nvPr/>
        </p:nvSpPr>
        <p:spPr>
          <a:xfrm>
            <a:off x="5729316" y="3928297"/>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p:cNvSpPr txBox="1"/>
          <p:nvPr/>
        </p:nvSpPr>
        <p:spPr>
          <a:xfrm>
            <a:off x="8462715" y="3959639"/>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9515062" y="5933284"/>
            <a:ext cx="33189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orden = order</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A316DD52-7894-4A75-969C-CA0645DA2978}"/>
              </a:ext>
            </a:extLst>
          </p:cNvPr>
          <p:cNvSpPr/>
          <p:nvPr/>
        </p:nvSpPr>
        <p:spPr>
          <a:xfrm>
            <a:off x="9302566" y="258166"/>
            <a:ext cx="2625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sp>
        <p:nvSpPr>
          <p:cNvPr id="40" name="TextBox 39"/>
          <p:cNvSpPr txBox="1"/>
          <p:nvPr/>
        </p:nvSpPr>
        <p:spPr>
          <a:xfrm>
            <a:off x="5711635" y="2957760"/>
            <a:ext cx="24551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prepared Thai* food]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2" name="Picture 6" descr="Hello, Welcome, Languages, Global, Friendly, Language">
            <a:extLst>
              <a:ext uri="{FF2B5EF4-FFF2-40B4-BE49-F238E27FC236}">
                <a16:creationId xmlns:a16="http://schemas.microsoft.com/office/drawing/2014/main" id="{F0ACA1E5-D13C-5F43-A5BB-F0ACA27236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081" t="46561" r="11813" b="35748"/>
          <a:stretch/>
        </p:blipFill>
        <p:spPr bwMode="auto">
          <a:xfrm>
            <a:off x="1008003" y="4117488"/>
            <a:ext cx="1255284" cy="91139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Food, Thai Food, Crispy Pork">
            <a:extLst>
              <a:ext uri="{FF2B5EF4-FFF2-40B4-BE49-F238E27FC236}">
                <a16:creationId xmlns:a16="http://schemas.microsoft.com/office/drawing/2014/main" id="{44A8C1F3-DE50-874C-B70B-8144DCF07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5995" y="2056483"/>
            <a:ext cx="1835603" cy="9178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Silhouette, Dancer, Ballet, Man, Costume">
            <a:extLst>
              <a:ext uri="{FF2B5EF4-FFF2-40B4-BE49-F238E27FC236}">
                <a16:creationId xmlns:a16="http://schemas.microsoft.com/office/drawing/2014/main" id="{CD5E611F-B20D-9D49-9D62-5CCEA51E0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7975" y="4246445"/>
            <a:ext cx="781970" cy="63152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Menu, Restaurant, Ice Cream Parlor, Bill Of Fare">
            <a:extLst>
              <a:ext uri="{FF2B5EF4-FFF2-40B4-BE49-F238E27FC236}">
                <a16:creationId xmlns:a16="http://schemas.microsoft.com/office/drawing/2014/main" id="{3F93F1B5-6886-204D-9E55-8A9020EF64EC}"/>
              </a:ext>
            </a:extLst>
          </p:cNvPr>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65802" y="1980861"/>
            <a:ext cx="533185" cy="43328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British Tea, Teapot, Tea Cup, British Flag, Union Jack">
            <a:extLst>
              <a:ext uri="{FF2B5EF4-FFF2-40B4-BE49-F238E27FC236}">
                <a16:creationId xmlns:a16="http://schemas.microsoft.com/office/drawing/2014/main" id="{6C0F6865-5C87-B943-B86E-1E8151D5CBA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4967" r="1153"/>
          <a:stretch/>
        </p:blipFill>
        <p:spPr bwMode="auto">
          <a:xfrm>
            <a:off x="3014264" y="4250394"/>
            <a:ext cx="1450807" cy="6275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arket, Mercao, Fair, Jumble Sale, Souk, Bazaar, Shop">
            <a:extLst>
              <a:ext uri="{FF2B5EF4-FFF2-40B4-BE49-F238E27FC236}">
                <a16:creationId xmlns:a16="http://schemas.microsoft.com/office/drawing/2014/main" id="{234C447D-54B3-FC45-83AD-A83AC14E5CD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06" b="34303"/>
          <a:stretch/>
        </p:blipFill>
        <p:spPr bwMode="auto">
          <a:xfrm>
            <a:off x="6142674" y="3979468"/>
            <a:ext cx="1819223" cy="104941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ice, Red, Two, Game, Rolling, Chance, Luck, Gambling">
            <a:extLst>
              <a:ext uri="{FF2B5EF4-FFF2-40B4-BE49-F238E27FC236}">
                <a16:creationId xmlns:a16="http://schemas.microsoft.com/office/drawing/2014/main" id="{A22EF511-4247-E54B-BF07-B38B92C7C5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8134" y="1946427"/>
            <a:ext cx="1558201" cy="9721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Singing, Kids, Child, Group, Children, Sing, Girls">
            <a:extLst>
              <a:ext uri="{FF2B5EF4-FFF2-40B4-BE49-F238E27FC236}">
                <a16:creationId xmlns:a16="http://schemas.microsoft.com/office/drawing/2014/main" id="{5D04A2E0-6956-C143-A5CA-85EE32B427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52648" y="1860628"/>
            <a:ext cx="1875233" cy="122686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statue of unity&#10;">
            <a:extLst>
              <a:ext uri="{FF2B5EF4-FFF2-40B4-BE49-F238E27FC236}">
                <a16:creationId xmlns:a16="http://schemas.microsoft.com/office/drawing/2014/main" id="{7A12BFCA-CEDF-234E-8E5B-17977B26506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52897" y="2606943"/>
            <a:ext cx="1983648" cy="28171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13784" y="1751236"/>
            <a:ext cx="1984839" cy="400110"/>
          </a:xfrm>
          <a:prstGeom prst="rect">
            <a:avLst/>
          </a:prstGeom>
        </p:spPr>
        <p:txBody>
          <a:bodyPr wrap="none">
            <a:spAutoFit/>
          </a:bodyPr>
          <a:lstStyle/>
          <a:p>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tailandés</a:t>
            </a:r>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esa</a:t>
            </a:r>
            <a:endParaRPr lang="en-GB" sz="2000" dirty="0">
              <a:latin typeface="Century Gothic" panose="020B0502020202020204" pitchFamily="34" charset="0"/>
            </a:endParaRPr>
          </a:p>
        </p:txBody>
      </p:sp>
      <p:sp>
        <p:nvSpPr>
          <p:cNvPr id="6" name="Rectangle 5"/>
          <p:cNvSpPr/>
          <p:nvPr/>
        </p:nvSpPr>
        <p:spPr>
          <a:xfrm>
            <a:off x="3291894" y="3889291"/>
            <a:ext cx="2182008" cy="400110"/>
          </a:xfrm>
          <a:prstGeom prst="rect">
            <a:avLst/>
          </a:prstGeom>
        </p:spPr>
        <p:txBody>
          <a:bodyPr wrap="none">
            <a:spAutoFit/>
          </a:bodyPr>
          <a:lstStyle/>
          <a:p>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salón</a:t>
            </a:r>
            <a:r>
              <a:rPr lang="en-GB" sz="2000" dirty="0">
                <a:solidFill>
                  <a:srgbClr val="4472C4">
                    <a:lumMod val="50000"/>
                  </a:srgbClr>
                </a:solidFill>
                <a:latin typeface="Century Gothic" panose="020B0502020202020204" pitchFamily="34" charset="0"/>
              </a:rPr>
              <a:t> (m) de </a:t>
            </a:r>
            <a:r>
              <a:rPr lang="en-GB" sz="2000" dirty="0" err="1">
                <a:solidFill>
                  <a:srgbClr val="4472C4">
                    <a:lumMod val="50000"/>
                  </a:srgbClr>
                </a:solidFill>
                <a:latin typeface="Century Gothic" panose="020B0502020202020204" pitchFamily="34" charset="0"/>
              </a:rPr>
              <a:t>té</a:t>
            </a:r>
            <a:endParaRPr lang="en-GB" sz="2000" dirty="0">
              <a:latin typeface="Century Gothic" panose="020B0502020202020204" pitchFamily="34" charset="0"/>
            </a:endParaRPr>
          </a:p>
        </p:txBody>
      </p:sp>
      <p:sp>
        <p:nvSpPr>
          <p:cNvPr id="53" name="Rectangle 52"/>
          <p:cNvSpPr/>
          <p:nvPr/>
        </p:nvSpPr>
        <p:spPr>
          <a:xfrm>
            <a:off x="9702294" y="3911648"/>
            <a:ext cx="1200970" cy="400110"/>
          </a:xfrm>
          <a:prstGeom prst="rect">
            <a:avLst/>
          </a:prstGeom>
        </p:spPr>
        <p:txBody>
          <a:bodyPr wrap="none">
            <a:spAutoFit/>
          </a:bodyPr>
          <a:lstStyle/>
          <a:p>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el</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baile</a:t>
            </a:r>
            <a:endParaRPr lang="en-GB" sz="2000" dirty="0">
              <a:latin typeface="Century Gothic" panose="020B0502020202020204" pitchFamily="34" charset="0"/>
            </a:endParaRPr>
          </a:p>
        </p:txBody>
      </p:sp>
      <p:pic>
        <p:nvPicPr>
          <p:cNvPr id="54" name="Picture 53" descr="Silhouette, Dancer, Ballet, Man, Costume">
            <a:extLst>
              <a:ext uri="{FF2B5EF4-FFF2-40B4-BE49-F238E27FC236}">
                <a16:creationId xmlns:a16="http://schemas.microsoft.com/office/drawing/2014/main" id="{CD5E611F-B20D-9D49-9D62-5CCEA51E0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2936" y="4239973"/>
            <a:ext cx="781970" cy="631520"/>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1527533" y="1696115"/>
            <a:ext cx="1301959" cy="400110"/>
          </a:xfrm>
          <a:prstGeom prst="rect">
            <a:avLst/>
          </a:prstGeom>
        </p:spPr>
        <p:txBody>
          <a:bodyPr wrap="none">
            <a:spAutoFit/>
          </a:bodyPr>
          <a:lstStyle/>
          <a:p>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el</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menú</a:t>
            </a:r>
            <a:endParaRPr lang="en-GB" sz="2000" dirty="0">
              <a:latin typeface="Century Gothic" panose="020B0502020202020204" pitchFamily="34" charset="0"/>
            </a:endParaRPr>
          </a:p>
        </p:txBody>
      </p:sp>
    </p:spTree>
    <p:extLst>
      <p:ext uri="{BB962C8B-B14F-4D97-AF65-F5344CB8AC3E}">
        <p14:creationId xmlns:p14="http://schemas.microsoft.com/office/powerpoint/2010/main" val="4149666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11">
            <a:extLst>
              <a:ext uri="{FF2B5EF4-FFF2-40B4-BE49-F238E27FC236}">
                <a16:creationId xmlns:a16="http://schemas.microsoft.com/office/drawing/2014/main" id="{A316DD52-7894-4A75-969C-CA0645DA2978}"/>
              </a:ext>
            </a:extLst>
          </p:cNvPr>
          <p:cNvSpPr/>
          <p:nvPr/>
        </p:nvSpPr>
        <p:spPr>
          <a:xfrm>
            <a:off x="9302566" y="258166"/>
            <a:ext cx="2625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358" r="46424"/>
          <a:stretch/>
        </p:blipFill>
        <p:spPr>
          <a:xfrm flipH="1">
            <a:off x="11039968" y="2888153"/>
            <a:ext cx="1027444" cy="2196213"/>
          </a:xfrm>
          <a:prstGeom prst="rect">
            <a:avLst/>
          </a:prstGeom>
        </p:spPr>
      </p:pic>
      <p:sp>
        <p:nvSpPr>
          <p:cNvPr id="39" name="Rectangle 38">
            <a:extLst>
              <a:ext uri="{FF2B5EF4-FFF2-40B4-BE49-F238E27FC236}">
                <a16:creationId xmlns:a16="http://schemas.microsoft.com/office/drawing/2014/main" id="{0F8DF7EC-399E-4E43-9921-7CDA54A8E4C8}"/>
              </a:ext>
            </a:extLst>
          </p:cNvPr>
          <p:cNvSpPr/>
          <p:nvPr/>
        </p:nvSpPr>
        <p:spPr>
          <a:xfrm>
            <a:off x="303815" y="1760134"/>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9C88E4BD-46F9-C04E-BF8F-8E07B9B99C75}"/>
              </a:ext>
            </a:extLst>
          </p:cNvPr>
          <p:cNvSpPr/>
          <p:nvPr/>
        </p:nvSpPr>
        <p:spPr>
          <a:xfrm>
            <a:off x="3011525" y="17601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2B856172-0F8C-8A4F-BB3B-5AB1EDBFF1B4}"/>
              </a:ext>
            </a:extLst>
          </p:cNvPr>
          <p:cNvSpPr/>
          <p:nvPr/>
        </p:nvSpPr>
        <p:spPr>
          <a:xfrm>
            <a:off x="5719235" y="17601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8AA625DD-D33F-384C-9255-D1496BEF3510}"/>
              </a:ext>
            </a:extLst>
          </p:cNvPr>
          <p:cNvSpPr/>
          <p:nvPr/>
        </p:nvSpPr>
        <p:spPr>
          <a:xfrm>
            <a:off x="8426945" y="1760132"/>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20D9B635-E0D8-DA4E-97B8-292E1E0A610E}"/>
              </a:ext>
            </a:extLst>
          </p:cNvPr>
          <p:cNvSpPr/>
          <p:nvPr/>
        </p:nvSpPr>
        <p:spPr>
          <a:xfrm>
            <a:off x="303815" y="394175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E81B7402-77A5-564C-B76D-18880828A208}"/>
              </a:ext>
            </a:extLst>
          </p:cNvPr>
          <p:cNvSpPr/>
          <p:nvPr/>
        </p:nvSpPr>
        <p:spPr>
          <a:xfrm>
            <a:off x="3011525" y="39417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B317E90C-5004-D84E-8C51-2FE43E1C381B}"/>
              </a:ext>
            </a:extLst>
          </p:cNvPr>
          <p:cNvSpPr/>
          <p:nvPr/>
        </p:nvSpPr>
        <p:spPr>
          <a:xfrm>
            <a:off x="5719235" y="39417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DF1610AF-A229-E547-8AA2-B099813880A4}"/>
              </a:ext>
            </a:extLst>
          </p:cNvPr>
          <p:cNvSpPr/>
          <p:nvPr/>
        </p:nvSpPr>
        <p:spPr>
          <a:xfrm>
            <a:off x="8462715" y="392467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07E203CD-9578-9A43-BCE5-38FF7E3F7F51}"/>
              </a:ext>
            </a:extLst>
          </p:cNvPr>
          <p:cNvSpPr txBox="1"/>
          <p:nvPr/>
        </p:nvSpPr>
        <p:spPr>
          <a:xfrm>
            <a:off x="265360" y="3049660"/>
            <a:ext cx="2558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won a prize for our food]</a:t>
            </a:r>
          </a:p>
        </p:txBody>
      </p:sp>
      <p:sp>
        <p:nvSpPr>
          <p:cNvPr id="57" name="TextBox 56">
            <a:extLst>
              <a:ext uri="{FF2B5EF4-FFF2-40B4-BE49-F238E27FC236}">
                <a16:creationId xmlns:a16="http://schemas.microsoft.com/office/drawing/2014/main" id="{D8E42543-F122-2F49-89E1-F2950BBE901D}"/>
              </a:ext>
            </a:extLst>
          </p:cNvPr>
          <p:cNvSpPr txBox="1"/>
          <p:nvPr/>
        </p:nvSpPr>
        <p:spPr>
          <a:xfrm>
            <a:off x="2969457" y="2790181"/>
            <a:ext cx="2633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studied how to write </a:t>
            </a:r>
            <a:r>
              <a:rPr lang="en-GB" sz="2000" dirty="0">
                <a:solidFill>
                  <a:srgbClr val="4472C4">
                    <a:lumMod val="50000"/>
                  </a:srgbClr>
                </a:solidFill>
                <a:latin typeface="Century Gothic" panose="020F0302020204030204"/>
              </a:rPr>
              <a:t>our names in Chinese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7578E1AB-6316-1B4E-B6E7-92CBFFD21879}"/>
              </a:ext>
            </a:extLst>
          </p:cNvPr>
          <p:cNvSpPr txBox="1"/>
          <p:nvPr/>
        </p:nvSpPr>
        <p:spPr>
          <a:xfrm>
            <a:off x="8364559" y="3030586"/>
            <a:ext cx="26330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danced with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our friends]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9604CCC1-09D4-2949-84D7-2712247B7D88}"/>
              </a:ext>
            </a:extLst>
          </p:cNvPr>
          <p:cNvSpPr txBox="1"/>
          <p:nvPr/>
        </p:nvSpPr>
        <p:spPr>
          <a:xfrm>
            <a:off x="326779" y="5095193"/>
            <a:ext cx="2497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prepared 3 traditional sweets]</a:t>
            </a:r>
          </a:p>
        </p:txBody>
      </p:sp>
      <p:sp>
        <p:nvSpPr>
          <p:cNvPr id="60" name="TextBox 59">
            <a:extLst>
              <a:ext uri="{FF2B5EF4-FFF2-40B4-BE49-F238E27FC236}">
                <a16:creationId xmlns:a16="http://schemas.microsoft.com/office/drawing/2014/main" id="{94F43793-1452-3747-BCFE-772453CCB3F9}"/>
              </a:ext>
            </a:extLst>
          </p:cNvPr>
          <p:cNvSpPr txBox="1"/>
          <p:nvPr/>
        </p:nvSpPr>
        <p:spPr>
          <a:xfrm>
            <a:off x="2909334" y="5193602"/>
            <a:ext cx="27920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sang in our favourite language]</a:t>
            </a:r>
          </a:p>
        </p:txBody>
      </p:sp>
      <p:sp>
        <p:nvSpPr>
          <p:cNvPr id="61" name="TextBox 60">
            <a:extLst>
              <a:ext uri="{FF2B5EF4-FFF2-40B4-BE49-F238E27FC236}">
                <a16:creationId xmlns:a16="http://schemas.microsoft.com/office/drawing/2014/main" id="{8557377C-FA2F-4E40-829A-37084102365D}"/>
              </a:ext>
            </a:extLst>
          </p:cNvPr>
          <p:cNvSpPr txBox="1"/>
          <p:nvPr/>
        </p:nvSpPr>
        <p:spPr>
          <a:xfrm>
            <a:off x="5755005" y="5221245"/>
            <a:ext cx="2558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tried Thai food]</a:t>
            </a:r>
          </a:p>
        </p:txBody>
      </p:sp>
      <p:sp>
        <p:nvSpPr>
          <p:cNvPr id="62" name="TextBox 61">
            <a:extLst>
              <a:ext uri="{FF2B5EF4-FFF2-40B4-BE49-F238E27FC236}">
                <a16:creationId xmlns:a16="http://schemas.microsoft.com/office/drawing/2014/main" id="{E7393A1E-3BEA-934F-8E84-0837859D6C83}"/>
              </a:ext>
            </a:extLst>
          </p:cNvPr>
          <p:cNvSpPr txBox="1"/>
          <p:nvPr/>
        </p:nvSpPr>
        <p:spPr>
          <a:xfrm>
            <a:off x="8462715" y="4878976"/>
            <a:ext cx="25584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spoke in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German with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our teachers ]</a:t>
            </a:r>
          </a:p>
        </p:txBody>
      </p:sp>
      <p:sp>
        <p:nvSpPr>
          <p:cNvPr id="63" name="TextBox 62">
            <a:extLst>
              <a:ext uri="{FF2B5EF4-FFF2-40B4-BE49-F238E27FC236}">
                <a16:creationId xmlns:a16="http://schemas.microsoft.com/office/drawing/2014/main" id="{040F777C-12A4-644A-B2FA-1A17ED35AA5F}"/>
              </a:ext>
            </a:extLst>
          </p:cNvPr>
          <p:cNvSpPr txBox="1"/>
          <p:nvPr/>
        </p:nvSpPr>
        <p:spPr>
          <a:xfrm>
            <a:off x="293195" y="17607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B7E873D2-DEE9-1E46-B9FA-ED20D4E37570}"/>
              </a:ext>
            </a:extLst>
          </p:cNvPr>
          <p:cNvSpPr txBox="1"/>
          <p:nvPr/>
        </p:nvSpPr>
        <p:spPr>
          <a:xfrm>
            <a:off x="3025255" y="17607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A4801FA7-3792-B445-9609-C159BD419E48}"/>
              </a:ext>
            </a:extLst>
          </p:cNvPr>
          <p:cNvSpPr txBox="1"/>
          <p:nvPr/>
        </p:nvSpPr>
        <p:spPr>
          <a:xfrm>
            <a:off x="5719235" y="17607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8814DE6B-05F8-8842-A8A7-184AA7DA6B05}"/>
              </a:ext>
            </a:extLst>
          </p:cNvPr>
          <p:cNvSpPr txBox="1"/>
          <p:nvPr/>
        </p:nvSpPr>
        <p:spPr>
          <a:xfrm>
            <a:off x="8426945" y="1771887"/>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46464F99-A166-DA44-855C-2042756CC0FD}"/>
              </a:ext>
            </a:extLst>
          </p:cNvPr>
          <p:cNvSpPr txBox="1"/>
          <p:nvPr/>
        </p:nvSpPr>
        <p:spPr>
          <a:xfrm>
            <a:off x="313388" y="396300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09E7FC9C-492F-2048-9129-11062BFDB189}"/>
              </a:ext>
            </a:extLst>
          </p:cNvPr>
          <p:cNvSpPr txBox="1"/>
          <p:nvPr/>
        </p:nvSpPr>
        <p:spPr>
          <a:xfrm>
            <a:off x="2982780" y="396300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9432EAB3-BE9F-C64E-ADC7-96FEB406097A}"/>
              </a:ext>
            </a:extLst>
          </p:cNvPr>
          <p:cNvSpPr txBox="1"/>
          <p:nvPr/>
        </p:nvSpPr>
        <p:spPr>
          <a:xfrm>
            <a:off x="5729316" y="3941749"/>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AA7F80E7-7836-D149-A8C4-C83E101F5534}"/>
              </a:ext>
            </a:extLst>
          </p:cNvPr>
          <p:cNvSpPr txBox="1"/>
          <p:nvPr/>
        </p:nvSpPr>
        <p:spPr>
          <a:xfrm>
            <a:off x="8462715" y="3973091"/>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7C5390D7-D1A1-CD41-B484-06A7318C965E}"/>
              </a:ext>
            </a:extLst>
          </p:cNvPr>
          <p:cNvSpPr txBox="1"/>
          <p:nvPr/>
        </p:nvSpPr>
        <p:spPr>
          <a:xfrm>
            <a:off x="5693240" y="3023781"/>
            <a:ext cx="25180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searched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for information*]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098" name="Picture 2" descr="To Speak, German, Tongue">
            <a:extLst>
              <a:ext uri="{FF2B5EF4-FFF2-40B4-BE49-F238E27FC236}">
                <a16:creationId xmlns:a16="http://schemas.microsoft.com/office/drawing/2014/main" id="{7119A261-70D9-9544-A658-BFC69109A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3844" y="3973091"/>
            <a:ext cx="1270216" cy="11576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weets, Cake, Dessert, Birthday, Foodstuffs, Colorful">
            <a:extLst>
              <a:ext uri="{FF2B5EF4-FFF2-40B4-BE49-F238E27FC236}">
                <a16:creationId xmlns:a16="http://schemas.microsoft.com/office/drawing/2014/main" id="{BA8E5A27-612A-3248-9A2B-EC741216C2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771" r="56947" b="27169"/>
          <a:stretch/>
        </p:blipFill>
        <p:spPr bwMode="auto">
          <a:xfrm>
            <a:off x="393716" y="4182246"/>
            <a:ext cx="2097741" cy="9028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inging, Kids, Child, Group, Children, Sing, Girls">
            <a:extLst>
              <a:ext uri="{FF2B5EF4-FFF2-40B4-BE49-F238E27FC236}">
                <a16:creationId xmlns:a16="http://schemas.microsoft.com/office/drawing/2014/main" id="{57ADD4D2-9C1E-B745-92BD-596AD3AAFA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4708" y="4182473"/>
            <a:ext cx="2117137" cy="108192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ood, Thai Food, Crispy Pork">
            <a:extLst>
              <a:ext uri="{FF2B5EF4-FFF2-40B4-BE49-F238E27FC236}">
                <a16:creationId xmlns:a16="http://schemas.microsoft.com/office/drawing/2014/main" id="{D29E9387-B6C3-6D43-A66C-A9B6655F91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837" y="4348468"/>
            <a:ext cx="1661896" cy="83094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Silhouette, Dancer, Ballet, Man, Costume">
            <a:extLst>
              <a:ext uri="{FF2B5EF4-FFF2-40B4-BE49-F238E27FC236}">
                <a16:creationId xmlns:a16="http://schemas.microsoft.com/office/drawing/2014/main" id="{4BC02122-2C0E-2544-A52C-43B04D6B9C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8912" y="1912034"/>
            <a:ext cx="1439449" cy="11625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Silhouette, Dancer, Ballet, Man, Costume">
            <a:extLst>
              <a:ext uri="{FF2B5EF4-FFF2-40B4-BE49-F238E27FC236}">
                <a16:creationId xmlns:a16="http://schemas.microsoft.com/office/drawing/2014/main" id="{0EF119F2-D9E4-7A4D-A737-C4B8F7CE50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8937" y="1887160"/>
            <a:ext cx="1439449" cy="11625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Women, Laptop, People, Internet, Lifestyles, Computer">
            <a:extLst>
              <a:ext uri="{FF2B5EF4-FFF2-40B4-BE49-F238E27FC236}">
                <a16:creationId xmlns:a16="http://schemas.microsoft.com/office/drawing/2014/main" id="{E9B14F77-989D-064A-A611-441C29E749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3300" y="2024476"/>
            <a:ext cx="1046198" cy="104619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Peace, Japanese, Writing, Characters, Tattoo, Harmony">
            <a:extLst>
              <a:ext uri="{FF2B5EF4-FFF2-40B4-BE49-F238E27FC236}">
                <a16:creationId xmlns:a16="http://schemas.microsoft.com/office/drawing/2014/main" id="{08C7907D-9E7E-4D4B-B126-AD945045DE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8936" y="1771887"/>
            <a:ext cx="1160017" cy="107078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rophy, Achievement, Award, Cup, Merit, Prize, Sports">
            <a:extLst>
              <a:ext uri="{FF2B5EF4-FFF2-40B4-BE49-F238E27FC236}">
                <a16:creationId xmlns:a16="http://schemas.microsoft.com/office/drawing/2014/main" id="{240533BD-DC16-794A-A4EB-2BF5CCE92C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2018" y="1943227"/>
            <a:ext cx="895694" cy="1127447"/>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488575B0-AA6E-2340-ACDA-2EF7AB52C432}"/>
              </a:ext>
            </a:extLst>
          </p:cNvPr>
          <p:cNvSpPr txBox="1"/>
          <p:nvPr/>
        </p:nvSpPr>
        <p:spPr>
          <a:xfrm>
            <a:off x="191560" y="612874"/>
            <a:ext cx="124732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actividades de los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durante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200" dirty="0">
                <a:solidFill>
                  <a:srgbClr val="4472C4">
                    <a:lumMod val="50000"/>
                  </a:srgbClr>
                </a:solidFill>
                <a:latin typeface="Century Gothic" panose="020F0302020204030204"/>
              </a:rPr>
              <a:t>el festival de </a:t>
            </a:r>
            <a:r>
              <a:rPr lang="en-GB" sz="2200" dirty="0" err="1">
                <a:solidFill>
                  <a:srgbClr val="4472C4">
                    <a:lumMod val="50000"/>
                  </a:srgbClr>
                </a:solidFill>
                <a:latin typeface="Century Gothic" panose="020F0302020204030204"/>
              </a:rPr>
              <a:t>lenguas</a:t>
            </a:r>
            <a:r>
              <a:rPr lang="en-GB" sz="2200" dirty="0">
                <a:solidFill>
                  <a:srgbClr val="4472C4">
                    <a:lumMod val="50000"/>
                  </a:srgbClr>
                </a:solidFill>
                <a:latin typeface="Century Gothic" panose="020F0302020204030204"/>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están en orden*.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decide el orden de las actividades, luego habla con un/a compañero/a.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los números en el orden correcto, según tu companera/a. </a:t>
            </a:r>
          </a:p>
        </p:txBody>
      </p:sp>
      <p:sp>
        <p:nvSpPr>
          <p:cNvPr id="40" name="Rectangle 39"/>
          <p:cNvSpPr/>
          <p:nvPr/>
        </p:nvSpPr>
        <p:spPr>
          <a:xfrm>
            <a:off x="6213784" y="3927562"/>
            <a:ext cx="1984839" cy="400110"/>
          </a:xfrm>
          <a:prstGeom prst="rect">
            <a:avLst/>
          </a:prstGeom>
        </p:spPr>
        <p:txBody>
          <a:bodyPr wrap="none">
            <a:spAutoFit/>
          </a:bodyPr>
          <a:lstStyle/>
          <a:p>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tailandés</a:t>
            </a:r>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esa</a:t>
            </a:r>
            <a:endParaRPr lang="en-GB" sz="2000" dirty="0">
              <a:latin typeface="Century Gothic" panose="020B0502020202020204" pitchFamily="34" charset="0"/>
            </a:endParaRPr>
          </a:p>
        </p:txBody>
      </p:sp>
      <p:sp>
        <p:nvSpPr>
          <p:cNvPr id="42" name="Rectangle 41"/>
          <p:cNvSpPr/>
          <p:nvPr/>
        </p:nvSpPr>
        <p:spPr>
          <a:xfrm>
            <a:off x="6192199" y="1757857"/>
            <a:ext cx="2082621" cy="400110"/>
          </a:xfrm>
          <a:prstGeom prst="rect">
            <a:avLst/>
          </a:prstGeom>
        </p:spPr>
        <p:txBody>
          <a:bodyPr wrap="none">
            <a:spAutoFit/>
          </a:bodyPr>
          <a:lstStyle/>
          <a:p>
            <a:r>
              <a:rPr lang="en-GB" sz="2000" dirty="0">
                <a:solidFill>
                  <a:srgbClr val="4472C4">
                    <a:lumMod val="50000"/>
                  </a:srgbClr>
                </a:solidFill>
                <a:latin typeface="Century Gothic" panose="020B0502020202020204" pitchFamily="34" charset="0"/>
              </a:rPr>
              <a:t>*la </a:t>
            </a:r>
            <a:r>
              <a:rPr lang="en-GB" sz="2000" dirty="0" err="1">
                <a:solidFill>
                  <a:srgbClr val="4472C4">
                    <a:lumMod val="50000"/>
                  </a:srgbClr>
                </a:solidFill>
                <a:latin typeface="Century Gothic" panose="020B0502020202020204" pitchFamily="34" charset="0"/>
              </a:rPr>
              <a:t>información</a:t>
            </a:r>
            <a:endParaRPr lang="en-GB" sz="2000" dirty="0">
              <a:latin typeface="Century Gothic" panose="020B0502020202020204" pitchFamily="34" charset="0"/>
            </a:endParaRPr>
          </a:p>
        </p:txBody>
      </p:sp>
      <p:sp>
        <p:nvSpPr>
          <p:cNvPr id="43" name="TextBox 42"/>
          <p:cNvSpPr txBox="1"/>
          <p:nvPr/>
        </p:nvSpPr>
        <p:spPr>
          <a:xfrm>
            <a:off x="9483845" y="5889857"/>
            <a:ext cx="29791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orden = order</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5536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1">
            <a:extLst>
              <a:ext uri="{FF2B5EF4-FFF2-40B4-BE49-F238E27FC236}">
                <a16:creationId xmlns:a16="http://schemas.microsoft.com/office/drawing/2014/main" id="{A316DD52-7894-4A75-969C-CA0645DA2978}"/>
              </a:ext>
            </a:extLst>
          </p:cNvPr>
          <p:cNvSpPr/>
          <p:nvPr/>
        </p:nvSpPr>
        <p:spPr>
          <a:xfrm>
            <a:off x="11023159" y="258166"/>
            <a:ext cx="90498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1"/>
          <p:cNvSpPr txBox="1">
            <a:spLocks/>
          </p:cNvSpPr>
          <p:nvPr/>
        </p:nvSpPr>
        <p:spPr>
          <a:xfrm>
            <a:off x="10278878" y="285662"/>
            <a:ext cx="2393546" cy="3459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defRPr/>
            </a:pPr>
            <a:r>
              <a:rPr lang="en-GB" sz="2000" b="1">
                <a:solidFill>
                  <a:prstClr val="white"/>
                </a:solidFill>
              </a:rPr>
              <a:t>leer</a:t>
            </a:r>
            <a:endParaRPr lang="en-GB" sz="2000" b="1" dirty="0">
              <a:solidFill>
                <a:prstClr val="white"/>
              </a:solidFill>
            </a:endParaRPr>
          </a:p>
        </p:txBody>
      </p:sp>
      <p:sp>
        <p:nvSpPr>
          <p:cNvPr id="16" name="TextBox 15"/>
          <p:cNvSpPr txBox="1"/>
          <p:nvPr/>
        </p:nvSpPr>
        <p:spPr>
          <a:xfrm>
            <a:off x="126792" y="101600"/>
            <a:ext cx="6196481" cy="461665"/>
          </a:xfrm>
          <a:prstGeom prst="rect">
            <a:avLst/>
          </a:prstGeom>
          <a:noFill/>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Traducciones</a:t>
            </a:r>
            <a:r>
              <a:rPr lang="en-GB" sz="2400" dirty="0">
                <a:solidFill>
                  <a:schemeClr val="accent5">
                    <a:lumMod val="50000"/>
                  </a:schemeClr>
                </a:solidFill>
                <a:latin typeface="Century Gothic" panose="020B0502020202020204" pitchFamily="34" charset="0"/>
              </a:rPr>
              <a:t> – las </a:t>
            </a:r>
            <a:r>
              <a:rPr lang="en-GB" sz="2400" dirty="0" err="1">
                <a:solidFill>
                  <a:schemeClr val="accent5">
                    <a:lumMod val="50000"/>
                  </a:schemeClr>
                </a:solidFill>
                <a:latin typeface="Century Gothic" panose="020B0502020202020204" pitchFamily="34" charset="0"/>
              </a:rPr>
              <a:t>tarjetas</a:t>
            </a:r>
            <a:r>
              <a:rPr lang="en-GB" sz="2400" dirty="0">
                <a:solidFill>
                  <a:schemeClr val="accent5">
                    <a:lumMod val="50000"/>
                  </a:schemeClr>
                </a:solidFill>
                <a:latin typeface="Century Gothic" panose="020B0502020202020204" pitchFamily="34" charset="0"/>
              </a:rPr>
              <a:t> de Persona A</a:t>
            </a:r>
          </a:p>
        </p:txBody>
      </p:sp>
      <p:sp>
        <p:nvSpPr>
          <p:cNvPr id="25" name="Rectangle 24"/>
          <p:cNvSpPr/>
          <p:nvPr/>
        </p:nvSpPr>
        <p:spPr>
          <a:xfrm>
            <a:off x="231116" y="88037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p:cNvSpPr/>
          <p:nvPr/>
        </p:nvSpPr>
        <p:spPr>
          <a:xfrm>
            <a:off x="3264529" y="88037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p:cNvSpPr/>
          <p:nvPr/>
        </p:nvSpPr>
        <p:spPr>
          <a:xfrm>
            <a:off x="6284573" y="878806"/>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p:cNvSpPr/>
          <p:nvPr/>
        </p:nvSpPr>
        <p:spPr>
          <a:xfrm>
            <a:off x="9442323" y="878805"/>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p:cNvSpPr/>
          <p:nvPr/>
        </p:nvSpPr>
        <p:spPr>
          <a:xfrm>
            <a:off x="242960" y="373369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p:cNvSpPr/>
          <p:nvPr/>
        </p:nvSpPr>
        <p:spPr>
          <a:xfrm>
            <a:off x="3304211" y="372743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p:cNvSpPr/>
          <p:nvPr/>
        </p:nvSpPr>
        <p:spPr>
          <a:xfrm>
            <a:off x="6313193" y="371740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p:cNvSpPr/>
          <p:nvPr/>
        </p:nvSpPr>
        <p:spPr>
          <a:xfrm>
            <a:off x="9441042" y="3679016"/>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p:cNvSpPr txBox="1"/>
          <p:nvPr/>
        </p:nvSpPr>
        <p:spPr>
          <a:xfrm>
            <a:off x="233096" y="1544766"/>
            <a:ext cx="255844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changed our school</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menu*</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 the menu of our school’)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p:cNvSpPr txBox="1"/>
          <p:nvPr/>
        </p:nvSpPr>
        <p:spPr>
          <a:xfrm>
            <a:off x="3209059" y="2137309"/>
            <a:ext cx="26330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organised fun games]</a:t>
            </a:r>
          </a:p>
        </p:txBody>
      </p:sp>
      <p:sp>
        <p:nvSpPr>
          <p:cNvPr id="35" name="TextBox 34"/>
          <p:cNvSpPr txBox="1"/>
          <p:nvPr/>
        </p:nvSpPr>
        <p:spPr>
          <a:xfrm>
            <a:off x="9448786" y="2137506"/>
            <a:ext cx="26330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helped the students]</a:t>
            </a:r>
          </a:p>
        </p:txBody>
      </p:sp>
      <p:sp>
        <p:nvSpPr>
          <p:cNvPr id="36" name="TextBox 35"/>
          <p:cNvSpPr txBox="1"/>
          <p:nvPr/>
        </p:nvSpPr>
        <p:spPr>
          <a:xfrm>
            <a:off x="232340" y="4941829"/>
            <a:ext cx="25014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[they </a:t>
            </a:r>
            <a:r>
              <a:rPr lang="en-GB" sz="2000">
                <a:solidFill>
                  <a:srgbClr val="4472C4">
                    <a:lumMod val="50000"/>
                  </a:srgbClr>
                </a:solidFill>
                <a:latin typeface="Century Gothic" panose="020F0302020204030204"/>
              </a:rPr>
              <a:t>greeted the class </a:t>
            </a:r>
            <a:r>
              <a:rPr lang="en-GB" sz="2000" dirty="0">
                <a:solidFill>
                  <a:srgbClr val="4472C4">
                    <a:lumMod val="50000"/>
                  </a:srgbClr>
                </a:solidFill>
                <a:latin typeface="Century Gothic" panose="020F0302020204030204"/>
              </a:rPr>
              <a:t>in German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p:cNvSpPr txBox="1"/>
          <p:nvPr/>
        </p:nvSpPr>
        <p:spPr>
          <a:xfrm>
            <a:off x="3283720" y="4673393"/>
            <a:ext cx="29794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they found</a:t>
            </a:r>
            <a:r>
              <a:rPr lang="en-GB" sz="2000">
                <a:solidFill>
                  <a:srgbClr val="4472C4">
                    <a:lumMod val="50000"/>
                  </a:srgbClr>
                </a:solidFill>
                <a:latin typeface="Century Gothic" panose="020F0302020204030204"/>
              </a:rPr>
              <a:t> </a:t>
            </a:r>
            <a:r>
              <a:rPr lang="en-GB" sz="2000" dirty="0">
                <a:solidFill>
                  <a:srgbClr val="4472C4">
                    <a:lumMod val="50000"/>
                  </a:srgbClr>
                </a:solidFill>
                <a:latin typeface="Century Gothic" panose="020F0302020204030204"/>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place </a:t>
            </a:r>
            <a:r>
              <a:rPr lang="en-GB" sz="2000" dirty="0">
                <a:solidFill>
                  <a:srgbClr val="4472C4">
                    <a:lumMod val="50000"/>
                  </a:srgbClr>
                </a:solidFill>
                <a:latin typeface="Century Gothic" panose="020F0302020204030204"/>
              </a:rPr>
              <a:t>for our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tearoom*</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p:cNvSpPr txBox="1"/>
          <p:nvPr/>
        </p:nvSpPr>
        <p:spPr>
          <a:xfrm>
            <a:off x="6456566" y="4964638"/>
            <a:ext cx="23969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they cooked with our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parents]</a:t>
            </a:r>
          </a:p>
        </p:txBody>
      </p:sp>
      <p:sp>
        <p:nvSpPr>
          <p:cNvPr id="39" name="TextBox 38"/>
          <p:cNvSpPr txBox="1"/>
          <p:nvPr/>
        </p:nvSpPr>
        <p:spPr>
          <a:xfrm>
            <a:off x="9441042" y="4647012"/>
            <a:ext cx="25584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they taught the students a Russian dance*]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p:cNvSpPr txBox="1"/>
          <p:nvPr/>
        </p:nvSpPr>
        <p:spPr>
          <a:xfrm>
            <a:off x="220496" y="880985"/>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p:cNvSpPr txBox="1"/>
          <p:nvPr/>
        </p:nvSpPr>
        <p:spPr>
          <a:xfrm>
            <a:off x="3278259" y="880985"/>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p:cNvSpPr txBox="1"/>
          <p:nvPr/>
        </p:nvSpPr>
        <p:spPr>
          <a:xfrm>
            <a:off x="6284573" y="879421"/>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p:cNvSpPr txBox="1"/>
          <p:nvPr/>
        </p:nvSpPr>
        <p:spPr>
          <a:xfrm>
            <a:off x="9442323" y="89056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252533" y="3754946"/>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p:cNvSpPr txBox="1"/>
          <p:nvPr/>
        </p:nvSpPr>
        <p:spPr>
          <a:xfrm>
            <a:off x="3275466" y="374868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p:nvPr/>
        </p:nvSpPr>
        <p:spPr>
          <a:xfrm>
            <a:off x="6323274" y="3717402"/>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p:cNvSpPr txBox="1"/>
          <p:nvPr/>
        </p:nvSpPr>
        <p:spPr>
          <a:xfrm>
            <a:off x="9441042" y="372743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p:cNvSpPr txBox="1"/>
          <p:nvPr/>
        </p:nvSpPr>
        <p:spPr>
          <a:xfrm>
            <a:off x="6276973" y="2089885"/>
            <a:ext cx="24551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prepared Thai* food]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9" name="Picture 6" descr="Hello, Welcome, Languages, Global, Friendly, Language">
            <a:extLst>
              <a:ext uri="{FF2B5EF4-FFF2-40B4-BE49-F238E27FC236}">
                <a16:creationId xmlns:a16="http://schemas.microsoft.com/office/drawing/2014/main" id="{F0ACA1E5-D13C-5F43-A5BB-F0ACA27236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081" t="46561" r="11813" b="35748"/>
          <a:stretch/>
        </p:blipFill>
        <p:spPr bwMode="auto">
          <a:xfrm>
            <a:off x="947148" y="3922886"/>
            <a:ext cx="1255284" cy="91139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Food, Thai Food, Crispy Pork">
            <a:extLst>
              <a:ext uri="{FF2B5EF4-FFF2-40B4-BE49-F238E27FC236}">
                <a16:creationId xmlns:a16="http://schemas.microsoft.com/office/drawing/2014/main" id="{44A8C1F3-DE50-874C-B70B-8144DCF07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333" y="1188608"/>
            <a:ext cx="1835603" cy="91780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Silhouette, Dancer, Ballet, Man, Costume">
            <a:extLst>
              <a:ext uri="{FF2B5EF4-FFF2-40B4-BE49-F238E27FC236}">
                <a16:creationId xmlns:a16="http://schemas.microsoft.com/office/drawing/2014/main" id="{CD5E611F-B20D-9D49-9D62-5CCEA51E0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6302" y="4014236"/>
            <a:ext cx="781970" cy="63152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Menu, Restaurant, Ice Cream Parlor, Bill Of Fare">
            <a:extLst>
              <a:ext uri="{FF2B5EF4-FFF2-40B4-BE49-F238E27FC236}">
                <a16:creationId xmlns:a16="http://schemas.microsoft.com/office/drawing/2014/main" id="{3F93F1B5-6886-204D-9E55-8A9020EF64EC}"/>
              </a:ext>
            </a:extLst>
          </p:cNvPr>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93103" y="1114550"/>
            <a:ext cx="533185" cy="43328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ritish Tea, Teapot, Tea Cup, British Flag, Union Jack">
            <a:extLst>
              <a:ext uri="{FF2B5EF4-FFF2-40B4-BE49-F238E27FC236}">
                <a16:creationId xmlns:a16="http://schemas.microsoft.com/office/drawing/2014/main" id="{6C0F6865-5C87-B943-B86E-1E8151D5CBA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4967" r="1153"/>
          <a:stretch/>
        </p:blipFill>
        <p:spPr bwMode="auto">
          <a:xfrm>
            <a:off x="3306950" y="4049526"/>
            <a:ext cx="1450807" cy="62757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Market, Mercao, Fair, Jumble Sale, Souk, Bazaar, Shop">
            <a:extLst>
              <a:ext uri="{FF2B5EF4-FFF2-40B4-BE49-F238E27FC236}">
                <a16:creationId xmlns:a16="http://schemas.microsoft.com/office/drawing/2014/main" id="{234C447D-54B3-FC45-83AD-A83AC14E5CD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06" b="34303"/>
          <a:stretch/>
        </p:blipFill>
        <p:spPr bwMode="auto">
          <a:xfrm>
            <a:off x="6736632" y="3901420"/>
            <a:ext cx="1819223" cy="104941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Dice, Red, Two, Game, Rolling, Chance, Luck, Gambling">
            <a:extLst>
              <a:ext uri="{FF2B5EF4-FFF2-40B4-BE49-F238E27FC236}">
                <a16:creationId xmlns:a16="http://schemas.microsoft.com/office/drawing/2014/main" id="{A22EF511-4247-E54B-BF07-B38B92C7C5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1138" y="1080116"/>
            <a:ext cx="1558201" cy="97218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Singing, Kids, Child, Group, Children, Sing, Girls">
            <a:extLst>
              <a:ext uri="{FF2B5EF4-FFF2-40B4-BE49-F238E27FC236}">
                <a16:creationId xmlns:a16="http://schemas.microsoft.com/office/drawing/2014/main" id="{5D04A2E0-6956-C143-A5CA-85EE32B427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68026" y="992753"/>
            <a:ext cx="1875233" cy="1226864"/>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6779122" y="883361"/>
            <a:ext cx="1984839" cy="400110"/>
          </a:xfrm>
          <a:prstGeom prst="rect">
            <a:avLst/>
          </a:prstGeom>
        </p:spPr>
        <p:txBody>
          <a:bodyPr wrap="none">
            <a:spAutoFit/>
          </a:bodyPr>
          <a:lstStyle/>
          <a:p>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tailandés</a:t>
            </a:r>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esa</a:t>
            </a:r>
            <a:endParaRPr lang="en-GB" sz="2000" dirty="0">
              <a:latin typeface="Century Gothic" panose="020B0502020202020204" pitchFamily="34" charset="0"/>
            </a:endParaRPr>
          </a:p>
        </p:txBody>
      </p:sp>
      <p:sp>
        <p:nvSpPr>
          <p:cNvPr id="58" name="Rectangle 57"/>
          <p:cNvSpPr/>
          <p:nvPr/>
        </p:nvSpPr>
        <p:spPr>
          <a:xfrm>
            <a:off x="3662520" y="3699048"/>
            <a:ext cx="2182008" cy="400110"/>
          </a:xfrm>
          <a:prstGeom prst="rect">
            <a:avLst/>
          </a:prstGeom>
        </p:spPr>
        <p:txBody>
          <a:bodyPr wrap="none">
            <a:spAutoFit/>
          </a:bodyPr>
          <a:lstStyle/>
          <a:p>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salón</a:t>
            </a:r>
            <a:r>
              <a:rPr lang="en-GB" sz="2000" dirty="0">
                <a:solidFill>
                  <a:srgbClr val="4472C4">
                    <a:lumMod val="50000"/>
                  </a:srgbClr>
                </a:solidFill>
                <a:latin typeface="Century Gothic" panose="020B0502020202020204" pitchFamily="34" charset="0"/>
              </a:rPr>
              <a:t> (m) de </a:t>
            </a:r>
            <a:r>
              <a:rPr lang="en-GB" sz="2000" dirty="0" err="1">
                <a:solidFill>
                  <a:srgbClr val="4472C4">
                    <a:lumMod val="50000"/>
                  </a:srgbClr>
                </a:solidFill>
                <a:latin typeface="Century Gothic" panose="020B0502020202020204" pitchFamily="34" charset="0"/>
              </a:rPr>
              <a:t>té</a:t>
            </a:r>
            <a:endParaRPr lang="en-GB" sz="2000" dirty="0">
              <a:latin typeface="Century Gothic" panose="020B0502020202020204" pitchFamily="34" charset="0"/>
            </a:endParaRPr>
          </a:p>
        </p:txBody>
      </p:sp>
      <p:sp>
        <p:nvSpPr>
          <p:cNvPr id="59" name="Rectangle 58"/>
          <p:cNvSpPr/>
          <p:nvPr/>
        </p:nvSpPr>
        <p:spPr>
          <a:xfrm>
            <a:off x="10680621" y="3679439"/>
            <a:ext cx="1200970" cy="400110"/>
          </a:xfrm>
          <a:prstGeom prst="rect">
            <a:avLst/>
          </a:prstGeom>
        </p:spPr>
        <p:txBody>
          <a:bodyPr wrap="none">
            <a:spAutoFit/>
          </a:bodyPr>
          <a:lstStyle/>
          <a:p>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el</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baile</a:t>
            </a:r>
            <a:endParaRPr lang="en-GB" sz="2000" dirty="0">
              <a:latin typeface="Century Gothic" panose="020B0502020202020204" pitchFamily="34" charset="0"/>
            </a:endParaRPr>
          </a:p>
        </p:txBody>
      </p:sp>
      <p:pic>
        <p:nvPicPr>
          <p:cNvPr id="60" name="Picture 59" descr="Silhouette, Dancer, Ballet, Man, Costume">
            <a:extLst>
              <a:ext uri="{FF2B5EF4-FFF2-40B4-BE49-F238E27FC236}">
                <a16:creationId xmlns:a16="http://schemas.microsoft.com/office/drawing/2014/main" id="{CD5E611F-B20D-9D49-9D62-5CCEA51E0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1263" y="4007764"/>
            <a:ext cx="781970" cy="63152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a:xfrm>
            <a:off x="1454834" y="829804"/>
            <a:ext cx="1301959" cy="400110"/>
          </a:xfrm>
          <a:prstGeom prst="rect">
            <a:avLst/>
          </a:prstGeom>
        </p:spPr>
        <p:txBody>
          <a:bodyPr wrap="none">
            <a:spAutoFit/>
          </a:bodyPr>
          <a:lstStyle/>
          <a:p>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el</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menú</a:t>
            </a:r>
            <a:endParaRPr lang="en-GB" sz="2000" dirty="0">
              <a:latin typeface="Century Gothic" panose="020B0502020202020204" pitchFamily="34" charset="0"/>
            </a:endParaRPr>
          </a:p>
        </p:txBody>
      </p:sp>
      <p:sp>
        <p:nvSpPr>
          <p:cNvPr id="62" name="TextBox 61"/>
          <p:cNvSpPr txBox="1"/>
          <p:nvPr/>
        </p:nvSpPr>
        <p:spPr>
          <a:xfrm>
            <a:off x="166624" y="2919937"/>
            <a:ext cx="2881376"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Cambiaron</a:t>
            </a:r>
            <a:r>
              <a:rPr lang="en-GB" sz="2000" dirty="0">
                <a:solidFill>
                  <a:schemeClr val="accent5">
                    <a:lumMod val="50000"/>
                  </a:schemeClr>
                </a:solidFill>
                <a:latin typeface="Century Gothic" panose="020B0502020202020204" pitchFamily="34" charset="0"/>
              </a:rPr>
              <a:t> el </a:t>
            </a:r>
            <a:r>
              <a:rPr lang="en-GB" sz="2000" dirty="0" err="1">
                <a:solidFill>
                  <a:schemeClr val="accent5">
                    <a:lumMod val="50000"/>
                  </a:schemeClr>
                </a:solidFill>
                <a:latin typeface="Century Gothic" panose="020B0502020202020204" pitchFamily="34" charset="0"/>
              </a:rPr>
              <a:t>menú</a:t>
            </a:r>
            <a:r>
              <a:rPr lang="en-GB" sz="2000" dirty="0">
                <a:solidFill>
                  <a:schemeClr val="accent5">
                    <a:lumMod val="50000"/>
                  </a:schemeClr>
                </a:solidFill>
                <a:latin typeface="Century Gothic" panose="020B0502020202020204" pitchFamily="34" charset="0"/>
              </a:rPr>
              <a:t> de </a:t>
            </a:r>
            <a:r>
              <a:rPr lang="en-GB" sz="2000" dirty="0" err="1">
                <a:solidFill>
                  <a:schemeClr val="accent5">
                    <a:lumMod val="50000"/>
                  </a:schemeClr>
                </a:solidFill>
                <a:latin typeface="Century Gothic" panose="020B0502020202020204" pitchFamily="34" charset="0"/>
              </a:rPr>
              <a:t>nuestra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escuela</a:t>
            </a:r>
            <a:r>
              <a:rPr lang="en-GB" sz="2000" dirty="0">
                <a:solidFill>
                  <a:schemeClr val="accent5">
                    <a:lumMod val="50000"/>
                  </a:schemeClr>
                </a:solidFill>
                <a:latin typeface="Century Gothic" panose="020B0502020202020204" pitchFamily="34" charset="0"/>
              </a:rPr>
              <a:t>.</a:t>
            </a:r>
          </a:p>
        </p:txBody>
      </p:sp>
      <p:sp>
        <p:nvSpPr>
          <p:cNvPr id="63" name="TextBox 62">
            <a:extLst>
              <a:ext uri="{FF2B5EF4-FFF2-40B4-BE49-F238E27FC236}">
                <a16:creationId xmlns:a16="http://schemas.microsoft.com/office/drawing/2014/main" id="{953566BC-5D0B-D14D-BF8E-999CC25C7851}"/>
              </a:ext>
            </a:extLst>
          </p:cNvPr>
          <p:cNvSpPr txBox="1"/>
          <p:nvPr/>
        </p:nvSpPr>
        <p:spPr>
          <a:xfrm>
            <a:off x="3227292" y="2892328"/>
            <a:ext cx="2881376"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Organizaron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juegos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divertidos</a:t>
            </a:r>
            <a:r>
              <a:rPr lang="en-GB" sz="2000" dirty="0">
                <a:solidFill>
                  <a:schemeClr val="accent5">
                    <a:lumMod val="50000"/>
                  </a:schemeClr>
                </a:solidFill>
                <a:latin typeface="Century Gothic" panose="020B0502020202020204" pitchFamily="34" charset="0"/>
              </a:rPr>
              <a:t>.</a:t>
            </a:r>
          </a:p>
        </p:txBody>
      </p:sp>
      <p:sp>
        <p:nvSpPr>
          <p:cNvPr id="64" name="TextBox 63">
            <a:extLst>
              <a:ext uri="{FF2B5EF4-FFF2-40B4-BE49-F238E27FC236}">
                <a16:creationId xmlns:a16="http://schemas.microsoft.com/office/drawing/2014/main" id="{E3CDDF6E-1B95-8D45-8AD8-C0E0A3FB42C7}"/>
              </a:ext>
            </a:extLst>
          </p:cNvPr>
          <p:cNvSpPr txBox="1"/>
          <p:nvPr/>
        </p:nvSpPr>
        <p:spPr>
          <a:xfrm>
            <a:off x="6287960" y="2864719"/>
            <a:ext cx="2881376"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Prepararon</a:t>
            </a:r>
            <a:r>
              <a:rPr lang="en-GB" sz="2000" dirty="0">
                <a:solidFill>
                  <a:schemeClr val="accent5">
                    <a:lumMod val="50000"/>
                  </a:schemeClr>
                </a:solidFill>
                <a:latin typeface="Century Gothic" panose="020B0502020202020204" pitchFamily="34" charset="0"/>
              </a:rPr>
              <a:t> comida </a:t>
            </a:r>
            <a:r>
              <a:rPr lang="en-GB" sz="2000" dirty="0" err="1">
                <a:solidFill>
                  <a:schemeClr val="accent5">
                    <a:lumMod val="50000"/>
                  </a:schemeClr>
                </a:solidFill>
                <a:latin typeface="Century Gothic" panose="020B0502020202020204" pitchFamily="34" charset="0"/>
              </a:rPr>
              <a:t>tailandesa</a:t>
            </a:r>
            <a:r>
              <a:rPr lang="en-GB" sz="2000" dirty="0">
                <a:solidFill>
                  <a:schemeClr val="accent5">
                    <a:lumMod val="50000"/>
                  </a:schemeClr>
                </a:solidFill>
                <a:latin typeface="Century Gothic" panose="020B0502020202020204" pitchFamily="34" charset="0"/>
              </a:rPr>
              <a:t>.</a:t>
            </a:r>
          </a:p>
        </p:txBody>
      </p:sp>
      <p:sp>
        <p:nvSpPr>
          <p:cNvPr id="65" name="TextBox 64">
            <a:extLst>
              <a:ext uri="{FF2B5EF4-FFF2-40B4-BE49-F238E27FC236}">
                <a16:creationId xmlns:a16="http://schemas.microsoft.com/office/drawing/2014/main" id="{BD0787E5-6EA3-B247-B5A8-54E0CFE4F653}"/>
              </a:ext>
            </a:extLst>
          </p:cNvPr>
          <p:cNvSpPr txBox="1"/>
          <p:nvPr/>
        </p:nvSpPr>
        <p:spPr>
          <a:xfrm>
            <a:off x="9348628" y="2837110"/>
            <a:ext cx="2881376"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Ayudaron</a:t>
            </a:r>
            <a:r>
              <a:rPr lang="en-GB" sz="2000" dirty="0">
                <a:solidFill>
                  <a:schemeClr val="accent5">
                    <a:lumMod val="50000"/>
                  </a:schemeClr>
                </a:solidFill>
                <a:latin typeface="Century Gothic" panose="020B0502020202020204" pitchFamily="34" charset="0"/>
              </a:rPr>
              <a:t> a los </a:t>
            </a:r>
            <a:r>
              <a:rPr lang="en-GB" sz="2000" dirty="0" err="1">
                <a:solidFill>
                  <a:schemeClr val="accent5">
                    <a:lumMod val="50000"/>
                  </a:schemeClr>
                </a:solidFill>
                <a:latin typeface="Century Gothic" panose="020B0502020202020204" pitchFamily="34" charset="0"/>
              </a:rPr>
              <a:t>estudiantes</a:t>
            </a:r>
            <a:r>
              <a:rPr lang="en-GB" sz="2000" dirty="0">
                <a:solidFill>
                  <a:schemeClr val="accent5">
                    <a:lumMod val="50000"/>
                  </a:schemeClr>
                </a:solidFill>
                <a:latin typeface="Century Gothic" panose="020B0502020202020204" pitchFamily="34" charset="0"/>
              </a:rPr>
              <a:t>.</a:t>
            </a:r>
          </a:p>
        </p:txBody>
      </p:sp>
      <p:sp>
        <p:nvSpPr>
          <p:cNvPr id="66" name="TextBox 65">
            <a:extLst>
              <a:ext uri="{FF2B5EF4-FFF2-40B4-BE49-F238E27FC236}">
                <a16:creationId xmlns:a16="http://schemas.microsoft.com/office/drawing/2014/main" id="{8728A600-CC5B-C944-9AF8-A407A5750E20}"/>
              </a:ext>
            </a:extLst>
          </p:cNvPr>
          <p:cNvSpPr txBox="1"/>
          <p:nvPr/>
        </p:nvSpPr>
        <p:spPr>
          <a:xfrm>
            <a:off x="146217" y="5706575"/>
            <a:ext cx="2881376"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Saludaron</a:t>
            </a:r>
            <a:r>
              <a:rPr lang="en-GB" sz="2000" dirty="0">
                <a:solidFill>
                  <a:schemeClr val="accent5">
                    <a:lumMod val="50000"/>
                  </a:schemeClr>
                </a:solidFill>
                <a:latin typeface="Century Gothic" panose="020B0502020202020204" pitchFamily="34" charset="0"/>
              </a:rPr>
              <a:t> a la </a:t>
            </a:r>
            <a:r>
              <a:rPr lang="en-GB" sz="2000" dirty="0" err="1">
                <a:solidFill>
                  <a:schemeClr val="accent5">
                    <a:lumMod val="50000"/>
                  </a:schemeClr>
                </a:solidFill>
                <a:latin typeface="Century Gothic" panose="020B0502020202020204" pitchFamily="34" charset="0"/>
              </a:rPr>
              <a:t>clase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alemán</a:t>
            </a:r>
            <a:r>
              <a:rPr lang="en-GB" sz="2000" dirty="0">
                <a:solidFill>
                  <a:schemeClr val="accent5">
                    <a:lumMod val="50000"/>
                  </a:schemeClr>
                </a:solidFill>
                <a:latin typeface="Century Gothic" panose="020B0502020202020204" pitchFamily="34" charset="0"/>
              </a:rPr>
              <a:t>.</a:t>
            </a:r>
          </a:p>
        </p:txBody>
      </p:sp>
      <p:sp>
        <p:nvSpPr>
          <p:cNvPr id="67" name="TextBox 66">
            <a:extLst>
              <a:ext uri="{FF2B5EF4-FFF2-40B4-BE49-F238E27FC236}">
                <a16:creationId xmlns:a16="http://schemas.microsoft.com/office/drawing/2014/main" id="{F9723C63-D620-984A-8940-C5D736126F4D}"/>
              </a:ext>
            </a:extLst>
          </p:cNvPr>
          <p:cNvSpPr txBox="1"/>
          <p:nvPr/>
        </p:nvSpPr>
        <p:spPr>
          <a:xfrm>
            <a:off x="2917568" y="5678966"/>
            <a:ext cx="3332056"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Encontraron</a:t>
            </a:r>
            <a:r>
              <a:rPr lang="en-GB" sz="2000" dirty="0">
                <a:solidFill>
                  <a:schemeClr val="accent5">
                    <a:lumMod val="50000"/>
                  </a:schemeClr>
                </a:solidFill>
                <a:latin typeface="Century Gothic" panose="020B0502020202020204" pitchFamily="34" charset="0"/>
              </a:rPr>
              <a:t> un </a:t>
            </a:r>
            <a:r>
              <a:rPr lang="en-GB" sz="2000" dirty="0" err="1">
                <a:solidFill>
                  <a:schemeClr val="accent5">
                    <a:lumMod val="50000"/>
                  </a:schemeClr>
                </a:solidFill>
                <a:latin typeface="Century Gothic" panose="020B0502020202020204" pitchFamily="34" charset="0"/>
              </a:rPr>
              <a:t>lugar</a:t>
            </a:r>
            <a:r>
              <a:rPr lang="en-GB" sz="2000" dirty="0">
                <a:solidFill>
                  <a:schemeClr val="accent5">
                    <a:lumMod val="50000"/>
                  </a:schemeClr>
                </a:solidFill>
                <a:latin typeface="Century Gothic" panose="020B0502020202020204" pitchFamily="34" charset="0"/>
              </a:rPr>
              <a:t> para </a:t>
            </a:r>
            <a:r>
              <a:rPr lang="en-GB" sz="2000" dirty="0" err="1">
                <a:solidFill>
                  <a:schemeClr val="accent5">
                    <a:lumMod val="50000"/>
                  </a:schemeClr>
                </a:solidFill>
                <a:latin typeface="Century Gothic" panose="020B0502020202020204" pitchFamily="34" charset="0"/>
              </a:rPr>
              <a:t>nuestro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salón</a:t>
            </a:r>
            <a:r>
              <a:rPr lang="en-GB" sz="2000" dirty="0">
                <a:solidFill>
                  <a:schemeClr val="accent5">
                    <a:lumMod val="50000"/>
                  </a:schemeClr>
                </a:solidFill>
                <a:latin typeface="Century Gothic" panose="020B0502020202020204" pitchFamily="34" charset="0"/>
              </a:rPr>
              <a:t> de </a:t>
            </a:r>
            <a:r>
              <a:rPr lang="en-GB" sz="2000" dirty="0" err="1">
                <a:solidFill>
                  <a:schemeClr val="accent5">
                    <a:lumMod val="50000"/>
                  </a:schemeClr>
                </a:solidFill>
                <a:latin typeface="Century Gothic" panose="020B0502020202020204" pitchFamily="34" charset="0"/>
              </a:rPr>
              <a:t>té</a:t>
            </a:r>
            <a:r>
              <a:rPr lang="en-GB" sz="2000" dirty="0">
                <a:solidFill>
                  <a:schemeClr val="accent5">
                    <a:lumMod val="50000"/>
                  </a:schemeClr>
                </a:solidFill>
                <a:latin typeface="Century Gothic" panose="020B0502020202020204" pitchFamily="34" charset="0"/>
              </a:rPr>
              <a:t>.</a:t>
            </a:r>
          </a:p>
        </p:txBody>
      </p:sp>
      <p:sp>
        <p:nvSpPr>
          <p:cNvPr id="68" name="TextBox 67">
            <a:extLst>
              <a:ext uri="{FF2B5EF4-FFF2-40B4-BE49-F238E27FC236}">
                <a16:creationId xmlns:a16="http://schemas.microsoft.com/office/drawing/2014/main" id="{13566D2A-9358-4F42-A5C6-A15EC52C13A6}"/>
              </a:ext>
            </a:extLst>
          </p:cNvPr>
          <p:cNvSpPr txBox="1"/>
          <p:nvPr/>
        </p:nvSpPr>
        <p:spPr>
          <a:xfrm>
            <a:off x="6276973" y="5651357"/>
            <a:ext cx="2881376"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Cocinaron</a:t>
            </a:r>
            <a:r>
              <a:rPr lang="en-GB" sz="2000" dirty="0">
                <a:solidFill>
                  <a:schemeClr val="accent5">
                    <a:lumMod val="50000"/>
                  </a:schemeClr>
                </a:solidFill>
                <a:latin typeface="Century Gothic" panose="020B0502020202020204" pitchFamily="34" charset="0"/>
              </a:rPr>
              <a:t> con </a:t>
            </a:r>
            <a:r>
              <a:rPr lang="en-GB" sz="2000" dirty="0" err="1">
                <a:solidFill>
                  <a:schemeClr val="accent5">
                    <a:lumMod val="50000"/>
                  </a:schemeClr>
                </a:solidFill>
                <a:latin typeface="Century Gothic" panose="020B0502020202020204" pitchFamily="34" charset="0"/>
              </a:rPr>
              <a:t>nuestros</a:t>
            </a:r>
            <a:r>
              <a:rPr lang="en-GB" sz="2000" dirty="0">
                <a:solidFill>
                  <a:schemeClr val="accent5">
                    <a:lumMod val="50000"/>
                  </a:schemeClr>
                </a:solidFill>
                <a:latin typeface="Century Gothic" panose="020B0502020202020204" pitchFamily="34" charset="0"/>
              </a:rPr>
              <a:t> padres.</a:t>
            </a:r>
          </a:p>
        </p:txBody>
      </p:sp>
      <p:sp>
        <p:nvSpPr>
          <p:cNvPr id="69" name="TextBox 68">
            <a:extLst>
              <a:ext uri="{FF2B5EF4-FFF2-40B4-BE49-F238E27FC236}">
                <a16:creationId xmlns:a16="http://schemas.microsoft.com/office/drawing/2014/main" id="{61CE7015-168A-1342-86C0-79B8DACE2E02}"/>
              </a:ext>
            </a:extLst>
          </p:cNvPr>
          <p:cNvSpPr txBox="1"/>
          <p:nvPr/>
        </p:nvSpPr>
        <p:spPr>
          <a:xfrm>
            <a:off x="8938726" y="5623748"/>
            <a:ext cx="3324658"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Enseñaron</a:t>
            </a:r>
            <a:r>
              <a:rPr lang="en-GB" sz="2000" dirty="0">
                <a:solidFill>
                  <a:schemeClr val="accent5">
                    <a:lumMod val="50000"/>
                  </a:schemeClr>
                </a:solidFill>
                <a:latin typeface="Century Gothic" panose="020B0502020202020204" pitchFamily="34" charset="0"/>
              </a:rPr>
              <a:t> a los </a:t>
            </a:r>
            <a:r>
              <a:rPr lang="en-GB" sz="2000" dirty="0" err="1">
                <a:solidFill>
                  <a:schemeClr val="accent5">
                    <a:lumMod val="50000"/>
                  </a:schemeClr>
                </a:solidFill>
                <a:latin typeface="Century Gothic" panose="020B0502020202020204" pitchFamily="34" charset="0"/>
              </a:rPr>
              <a:t>estudiantes</a:t>
            </a:r>
            <a:r>
              <a:rPr lang="en-GB" sz="2000" dirty="0">
                <a:solidFill>
                  <a:schemeClr val="accent5">
                    <a:lumMod val="50000"/>
                  </a:schemeClr>
                </a:solidFill>
                <a:latin typeface="Century Gothic" panose="020B0502020202020204" pitchFamily="34" charset="0"/>
              </a:rPr>
              <a:t> un </a:t>
            </a:r>
            <a:r>
              <a:rPr lang="en-GB" sz="2000" dirty="0" err="1">
                <a:solidFill>
                  <a:schemeClr val="accent5">
                    <a:lumMod val="50000"/>
                  </a:schemeClr>
                </a:solidFill>
                <a:latin typeface="Century Gothic" panose="020B0502020202020204" pitchFamily="34" charset="0"/>
              </a:rPr>
              <a:t>baile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ruso</a:t>
            </a:r>
            <a:r>
              <a:rPr lang="en-GB" sz="2000" dirty="0">
                <a:solidFill>
                  <a:schemeClr val="accent5">
                    <a:lumMod val="50000"/>
                  </a:schemeClr>
                </a:solidFill>
                <a:latin typeface="Century Gothic" panose="020B0502020202020204" pitchFamily="34" charset="0"/>
              </a:rPr>
              <a:t>.</a:t>
            </a:r>
          </a:p>
        </p:txBody>
      </p:sp>
    </p:spTree>
    <p:extLst>
      <p:ext uri="{BB962C8B-B14F-4D97-AF65-F5344CB8AC3E}">
        <p14:creationId xmlns:p14="http://schemas.microsoft.com/office/powerpoint/2010/main" val="36449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P spid="66" grpId="0"/>
      <p:bldP spid="67" grpId="0"/>
      <p:bldP spid="68" grpId="0"/>
      <p:bldP spid="6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43930" y="0"/>
            <a:ext cx="2559314" cy="502820"/>
          </a:xfrm>
        </p:spPr>
        <p:txBody>
          <a:bodyPr>
            <a:normAutofit/>
          </a:bodyPr>
          <a:lstStyle/>
          <a:p>
            <a:r>
              <a:rPr lang="en-GB" sz="2400" b="1" dirty="0" err="1">
                <a:solidFill>
                  <a:srgbClr val="002060"/>
                </a:solidFill>
              </a:rPr>
              <a:t>Respuestas</a:t>
            </a:r>
            <a:endParaRPr lang="en-GB" sz="2400" b="1" dirty="0">
              <a:solidFill>
                <a:srgbClr val="002060"/>
              </a:solidFill>
            </a:endParaRPr>
          </a:p>
        </p:txBody>
      </p:sp>
      <p:sp>
        <p:nvSpPr>
          <p:cNvPr id="12" name="Title 1">
            <a:extLst>
              <a:ext uri="{FF2B5EF4-FFF2-40B4-BE49-F238E27FC236}">
                <a16:creationId xmlns:a16="http://schemas.microsoft.com/office/drawing/2014/main" id="{CB965001-1DBA-FF41-8AFF-DC487B26E590}"/>
              </a:ext>
            </a:extLst>
          </p:cNvPr>
          <p:cNvSpPr txBox="1">
            <a:spLocks/>
          </p:cNvSpPr>
          <p:nvPr/>
        </p:nvSpPr>
        <p:spPr>
          <a:xfrm>
            <a:off x="1812067" y="341377"/>
            <a:ext cx="2559314" cy="2682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dirty="0">
                <a:solidFill>
                  <a:srgbClr val="002060"/>
                </a:solidFill>
              </a:rPr>
              <a:t>Persona A</a:t>
            </a:r>
          </a:p>
        </p:txBody>
      </p:sp>
      <p:sp>
        <p:nvSpPr>
          <p:cNvPr id="13" name="Title 1">
            <a:extLst>
              <a:ext uri="{FF2B5EF4-FFF2-40B4-BE49-F238E27FC236}">
                <a16:creationId xmlns:a16="http://schemas.microsoft.com/office/drawing/2014/main" id="{8E734BBD-F7F1-6E4B-885C-0B0B73576856}"/>
              </a:ext>
            </a:extLst>
          </p:cNvPr>
          <p:cNvSpPr txBox="1">
            <a:spLocks/>
          </p:cNvSpPr>
          <p:nvPr/>
        </p:nvSpPr>
        <p:spPr>
          <a:xfrm>
            <a:off x="7644209" y="347088"/>
            <a:ext cx="2559314" cy="2682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dirty="0">
                <a:solidFill>
                  <a:srgbClr val="002060"/>
                </a:solidFill>
              </a:rPr>
              <a:t>Persona B</a:t>
            </a:r>
          </a:p>
        </p:txBody>
      </p:sp>
      <p:graphicFrame>
        <p:nvGraphicFramePr>
          <p:cNvPr id="14" name="Tabla 2">
            <a:extLst>
              <a:ext uri="{FF2B5EF4-FFF2-40B4-BE49-F238E27FC236}">
                <a16:creationId xmlns:a16="http://schemas.microsoft.com/office/drawing/2014/main" id="{B0F0A50C-4E24-8240-A8E8-E15DE6719D46}"/>
              </a:ext>
            </a:extLst>
          </p:cNvPr>
          <p:cNvGraphicFramePr>
            <a:graphicFrameLocks noGrp="1"/>
          </p:cNvGraphicFramePr>
          <p:nvPr/>
        </p:nvGraphicFramePr>
        <p:xfrm>
          <a:off x="263859" y="719666"/>
          <a:ext cx="5655733" cy="5484365"/>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30727">
                <a:tc>
                  <a:txBody>
                    <a:bodyPr/>
                    <a:lstStyle/>
                    <a:p>
                      <a:endParaRPr lang="es-GB" sz="2200" b="0" i="0">
                        <a:solidFill>
                          <a:srgbClr val="002060"/>
                        </a:solidFill>
                        <a:latin typeface="Century Gothic" panose="020B0502020202020204" pitchFamily="34" charset="0"/>
                      </a:endParaRPr>
                    </a:p>
                  </a:txBody>
                  <a:tcPr anchor="ctr"/>
                </a:tc>
                <a:tc>
                  <a:txBody>
                    <a:bodyPr/>
                    <a:lstStyle/>
                    <a:p>
                      <a:pPr algn="ctr"/>
                      <a:r>
                        <a:rPr lang="es-GB" sz="2000" b="0" i="0" dirty="0">
                          <a:solidFill>
                            <a:srgbClr val="002060"/>
                          </a:solidFill>
                          <a:latin typeface="Century Gothic" panose="020B0502020202020204" pitchFamily="34" charset="0"/>
                        </a:rPr>
                        <a:t>Escribe la frase </a:t>
                      </a:r>
                      <a:r>
                        <a:rPr lang="es-GB" sz="2000" b="0" i="0">
                          <a:solidFill>
                            <a:srgbClr val="002060"/>
                          </a:solidFill>
                          <a:latin typeface="Century Gothic" panose="020B0502020202020204" pitchFamily="34" charset="0"/>
                        </a:rPr>
                        <a:t>en español:</a:t>
                      </a:r>
                      <a:endParaRPr lang="es-GB" sz="2000" dirty="0">
                        <a:solidFill>
                          <a:srgbClr val="002060"/>
                        </a:solidFill>
                      </a:endParaRPr>
                    </a:p>
                  </a:txBody>
                  <a:tcPr anchor="ctr"/>
                </a:tc>
                <a:extLst>
                  <a:ext uri="{0D108BD9-81ED-4DB2-BD59-A6C34878D82A}">
                    <a16:rowId xmlns:a16="http://schemas.microsoft.com/office/drawing/2014/main" val="2765332368"/>
                  </a:ext>
                </a:extLst>
              </a:tr>
              <a:tr h="776970">
                <a:tc>
                  <a:txBody>
                    <a:bodyPr/>
                    <a:lstStyle/>
                    <a:p>
                      <a:pPr algn="ctr"/>
                      <a:r>
                        <a:rPr lang="es-GB" sz="2200" b="0" i="0" dirty="0">
                          <a:solidFill>
                            <a:srgbClr val="002060"/>
                          </a:solidFill>
                          <a:latin typeface="Century Gothic" panose="020B0502020202020204" pitchFamily="34" charset="0"/>
                        </a:rPr>
                        <a:t>1</a:t>
                      </a:r>
                    </a:p>
                  </a:txBody>
                  <a:tcPr anchor="ctr"/>
                </a:tc>
                <a:tc>
                  <a:txBody>
                    <a:bodyPr/>
                    <a:lstStyle/>
                    <a:p>
                      <a:pPr marL="0" indent="0">
                        <a:buNone/>
                      </a:pPr>
                      <a:endParaRPr lang="en-US" sz="20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2432458429"/>
                  </a:ext>
                </a:extLst>
              </a:tr>
              <a:tr h="776970">
                <a:tc>
                  <a:txBody>
                    <a:bodyPr/>
                    <a:lstStyle/>
                    <a:p>
                      <a:pPr algn="ctr"/>
                      <a:r>
                        <a:rPr lang="es-GB" sz="2200" b="0" i="0" dirty="0">
                          <a:solidFill>
                            <a:srgbClr val="002060"/>
                          </a:solidFill>
                          <a:latin typeface="Century Gothic" panose="020B0502020202020204" pitchFamily="34" charset="0"/>
                        </a:rPr>
                        <a:t>2</a:t>
                      </a:r>
                    </a:p>
                  </a:txBody>
                  <a:tcPr anchor="ctr"/>
                </a:tc>
                <a:tc>
                  <a:txBody>
                    <a:bodyPr/>
                    <a:lstStyle/>
                    <a:p>
                      <a:pPr marL="0" indent="0">
                        <a:buNone/>
                      </a:pPr>
                      <a:endParaRPr lang="en-US" sz="20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3242319636"/>
                  </a:ext>
                </a:extLst>
              </a:tr>
              <a:tr h="776970">
                <a:tc>
                  <a:txBody>
                    <a:bodyPr/>
                    <a:lstStyle/>
                    <a:p>
                      <a:pPr algn="ctr"/>
                      <a:r>
                        <a:rPr lang="es-GB" sz="2200" b="0" i="0" dirty="0">
                          <a:solidFill>
                            <a:srgbClr val="002060"/>
                          </a:solidFill>
                          <a:latin typeface="Century Gothic" panose="020B0502020202020204" pitchFamily="34" charset="0"/>
                        </a:rPr>
                        <a:t>3</a:t>
                      </a:r>
                    </a:p>
                  </a:txBody>
                  <a:tcPr anchor="ctr"/>
                </a:tc>
                <a:tc>
                  <a:txBody>
                    <a:bodyPr/>
                    <a:lstStyle/>
                    <a:p>
                      <a:pPr marL="0" indent="0">
                        <a:buNone/>
                      </a:pPr>
                      <a:endParaRPr lang="en-US" sz="20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1525684926"/>
                  </a:ext>
                </a:extLst>
              </a:tr>
              <a:tr h="776970">
                <a:tc>
                  <a:txBody>
                    <a:bodyPr/>
                    <a:lstStyle/>
                    <a:p>
                      <a:pPr algn="ctr"/>
                      <a:r>
                        <a:rPr lang="es-GB" sz="2200" b="0" i="0" dirty="0">
                          <a:solidFill>
                            <a:srgbClr val="002060"/>
                          </a:solidFill>
                          <a:latin typeface="Century Gothic" panose="020B0502020202020204" pitchFamily="34" charset="0"/>
                        </a:rPr>
                        <a:t>4</a:t>
                      </a:r>
                    </a:p>
                  </a:txBody>
                  <a:tcPr anchor="ctr"/>
                </a:tc>
                <a:tc>
                  <a:txBody>
                    <a:bodyPr/>
                    <a:lstStyle/>
                    <a:p>
                      <a:pPr marL="0" indent="0">
                        <a:buNone/>
                      </a:pPr>
                      <a:endParaRPr lang="en-US" sz="20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1098054156"/>
                  </a:ext>
                </a:extLst>
              </a:tr>
              <a:tr h="972879">
                <a:tc>
                  <a:txBody>
                    <a:bodyPr/>
                    <a:lstStyle/>
                    <a:p>
                      <a:pPr algn="ctr"/>
                      <a:r>
                        <a:rPr lang="es-GB" sz="2200" b="0" i="0" dirty="0">
                          <a:solidFill>
                            <a:srgbClr val="002060"/>
                          </a:solidFill>
                          <a:latin typeface="Century Gothic" panose="020B0502020202020204" pitchFamily="34" charset="0"/>
                        </a:rPr>
                        <a:t>5</a:t>
                      </a:r>
                    </a:p>
                  </a:txBody>
                  <a:tcPr anchor="ctr"/>
                </a:tc>
                <a:tc>
                  <a:txBody>
                    <a:bodyPr/>
                    <a:lstStyle/>
                    <a:p>
                      <a:pPr marL="0" indent="0">
                        <a:buNone/>
                      </a:pPr>
                      <a:endParaRPr lang="en-US" sz="20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510821910"/>
                  </a:ext>
                </a:extLst>
              </a:tr>
              <a:tr h="972879">
                <a:tc>
                  <a:txBody>
                    <a:bodyPr/>
                    <a:lstStyle/>
                    <a:p>
                      <a:pPr algn="ctr"/>
                      <a:r>
                        <a:rPr lang="es-GB" sz="2200" b="0" i="0" dirty="0">
                          <a:solidFill>
                            <a:srgbClr val="002060"/>
                          </a:solidFill>
                          <a:latin typeface="Century Gothic" panose="020B0502020202020204" pitchFamily="34" charset="0"/>
                        </a:rPr>
                        <a:t>6</a:t>
                      </a:r>
                    </a:p>
                  </a:txBody>
                  <a:tcPr anchor="ctr"/>
                </a:tc>
                <a:tc>
                  <a:txBody>
                    <a:bodyPr/>
                    <a:lstStyle/>
                    <a:p>
                      <a:pPr marL="0" indent="0">
                        <a:buNone/>
                      </a:pPr>
                      <a:endParaRPr lang="en-US" sz="20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1539421699"/>
                  </a:ext>
                </a:extLst>
              </a:tr>
            </a:tbl>
          </a:graphicData>
        </a:graphic>
      </p:graphicFrame>
      <p:graphicFrame>
        <p:nvGraphicFramePr>
          <p:cNvPr id="15" name="Tabla 2">
            <a:extLst>
              <a:ext uri="{FF2B5EF4-FFF2-40B4-BE49-F238E27FC236}">
                <a16:creationId xmlns:a16="http://schemas.microsoft.com/office/drawing/2014/main" id="{DCAD34AF-8A93-CD49-A021-6174BFDA1616}"/>
              </a:ext>
            </a:extLst>
          </p:cNvPr>
          <p:cNvGraphicFramePr>
            <a:graphicFrameLocks noGrp="1"/>
          </p:cNvGraphicFramePr>
          <p:nvPr/>
        </p:nvGraphicFramePr>
        <p:xfrm>
          <a:off x="6096000" y="719668"/>
          <a:ext cx="5832141" cy="5484365"/>
        </p:xfrm>
        <a:graphic>
          <a:graphicData uri="http://schemas.openxmlformats.org/drawingml/2006/table">
            <a:tbl>
              <a:tblPr firstRow="1" bandRow="1">
                <a:tableStyleId>{5DA37D80-6434-44D0-A028-1B22A696006F}</a:tableStyleId>
              </a:tblPr>
              <a:tblGrid>
                <a:gridCol w="519912">
                  <a:extLst>
                    <a:ext uri="{9D8B030D-6E8A-4147-A177-3AD203B41FA5}">
                      <a16:colId xmlns:a16="http://schemas.microsoft.com/office/drawing/2014/main" val="2536567069"/>
                    </a:ext>
                  </a:extLst>
                </a:gridCol>
                <a:gridCol w="5312229">
                  <a:extLst>
                    <a:ext uri="{9D8B030D-6E8A-4147-A177-3AD203B41FA5}">
                      <a16:colId xmlns:a16="http://schemas.microsoft.com/office/drawing/2014/main" val="2307301402"/>
                    </a:ext>
                  </a:extLst>
                </a:gridCol>
              </a:tblGrid>
              <a:tr h="426887">
                <a:tc>
                  <a:txBody>
                    <a:bodyPr/>
                    <a:lstStyle/>
                    <a:p>
                      <a:endParaRPr lang="es-GB" sz="2200" b="0" i="0">
                        <a:solidFill>
                          <a:srgbClr val="002060"/>
                        </a:solidFill>
                        <a:latin typeface="Century Gothic" panose="020B0502020202020204" pitchFamily="34" charset="0"/>
                      </a:endParaRPr>
                    </a:p>
                  </a:txBody>
                  <a:tcPr anchor="ctr"/>
                </a:tc>
                <a:tc>
                  <a:txBody>
                    <a:bodyPr/>
                    <a:lstStyle/>
                    <a:p>
                      <a:pPr algn="ctr"/>
                      <a:r>
                        <a:rPr lang="es-GB" sz="2000" b="0" i="0" dirty="0">
                          <a:solidFill>
                            <a:srgbClr val="002060"/>
                          </a:solidFill>
                          <a:latin typeface="Century Gothic" panose="020B0502020202020204" pitchFamily="34" charset="0"/>
                        </a:rPr>
                        <a:t>Escribe la frase </a:t>
                      </a:r>
                      <a:r>
                        <a:rPr lang="es-GB" sz="2000" b="0" i="0">
                          <a:solidFill>
                            <a:srgbClr val="002060"/>
                          </a:solidFill>
                          <a:latin typeface="Century Gothic" panose="020B0502020202020204" pitchFamily="34" charset="0"/>
                        </a:rPr>
                        <a:t>en español:</a:t>
                      </a:r>
                      <a:endParaRPr lang="es-GB" sz="2000" dirty="0">
                        <a:solidFill>
                          <a:srgbClr val="002060"/>
                        </a:solidFill>
                      </a:endParaRPr>
                    </a:p>
                  </a:txBody>
                  <a:tcPr anchor="ctr"/>
                </a:tc>
                <a:extLst>
                  <a:ext uri="{0D108BD9-81ED-4DB2-BD59-A6C34878D82A}">
                    <a16:rowId xmlns:a16="http://schemas.microsoft.com/office/drawing/2014/main" val="2765332368"/>
                  </a:ext>
                </a:extLst>
              </a:tr>
              <a:tr h="749767">
                <a:tc>
                  <a:txBody>
                    <a:bodyPr/>
                    <a:lstStyle/>
                    <a:p>
                      <a:pPr algn="ctr"/>
                      <a:r>
                        <a:rPr lang="es-GB" sz="2200" b="0" i="0" dirty="0">
                          <a:solidFill>
                            <a:srgbClr val="002060"/>
                          </a:solidFill>
                          <a:latin typeface="Century Gothic" panose="020B0502020202020204" pitchFamily="34" charset="0"/>
                        </a:rPr>
                        <a:t>1</a:t>
                      </a:r>
                    </a:p>
                  </a:txBody>
                  <a:tcPr anchor="ctr"/>
                </a:tc>
                <a:tc>
                  <a:txBody>
                    <a:bodyPr/>
                    <a:lstStyle/>
                    <a:p>
                      <a:pPr marL="0" indent="0">
                        <a:buNone/>
                      </a:pPr>
                      <a:endParaRPr lang="en-US" sz="20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2432458429"/>
                  </a:ext>
                </a:extLst>
              </a:tr>
              <a:tr h="834375">
                <a:tc>
                  <a:txBody>
                    <a:bodyPr/>
                    <a:lstStyle/>
                    <a:p>
                      <a:pPr algn="ctr"/>
                      <a:r>
                        <a:rPr lang="es-GB" sz="2200" b="0" i="0" dirty="0">
                          <a:solidFill>
                            <a:srgbClr val="002060"/>
                          </a:solidFill>
                          <a:latin typeface="Century Gothic" panose="020B0502020202020204" pitchFamily="34" charset="0"/>
                        </a:rPr>
                        <a:t>2</a:t>
                      </a:r>
                    </a:p>
                  </a:txBody>
                  <a:tcPr anchor="ctr"/>
                </a:tc>
                <a:tc>
                  <a:txBody>
                    <a:bodyPr/>
                    <a:lstStyle/>
                    <a:p>
                      <a:pPr marL="0" indent="0">
                        <a:buNone/>
                      </a:pPr>
                      <a:endParaRPr lang="en-US" sz="20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3242319636"/>
                  </a:ext>
                </a:extLst>
              </a:tr>
              <a:tr h="806849">
                <a:tc>
                  <a:txBody>
                    <a:bodyPr/>
                    <a:lstStyle/>
                    <a:p>
                      <a:pPr algn="ctr"/>
                      <a:r>
                        <a:rPr lang="es-GB" sz="2200" b="0" i="0" dirty="0">
                          <a:solidFill>
                            <a:srgbClr val="002060"/>
                          </a:solidFill>
                          <a:latin typeface="Century Gothic" panose="020B0502020202020204" pitchFamily="34" charset="0"/>
                        </a:rPr>
                        <a:t>3</a:t>
                      </a:r>
                    </a:p>
                  </a:txBody>
                  <a:tcPr anchor="ctr"/>
                </a:tc>
                <a:tc>
                  <a:txBody>
                    <a:bodyPr/>
                    <a:lstStyle/>
                    <a:p>
                      <a:pPr marL="0" indent="0">
                        <a:buNone/>
                      </a:pPr>
                      <a:endParaRPr lang="en-US" sz="20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1525684926"/>
                  </a:ext>
                </a:extLst>
              </a:tr>
              <a:tr h="712885">
                <a:tc>
                  <a:txBody>
                    <a:bodyPr/>
                    <a:lstStyle/>
                    <a:p>
                      <a:pPr algn="ctr"/>
                      <a:r>
                        <a:rPr lang="es-GB" sz="2200" b="0" i="0" dirty="0">
                          <a:solidFill>
                            <a:srgbClr val="002060"/>
                          </a:solidFill>
                          <a:latin typeface="Century Gothic" panose="020B0502020202020204" pitchFamily="34" charset="0"/>
                        </a:rPr>
                        <a:t>4</a:t>
                      </a:r>
                    </a:p>
                  </a:txBody>
                  <a:tcPr anchor="ctr"/>
                </a:tc>
                <a:tc>
                  <a:txBody>
                    <a:bodyPr/>
                    <a:lstStyle/>
                    <a:p>
                      <a:pPr marL="0" indent="0">
                        <a:buNone/>
                      </a:pPr>
                      <a:endParaRPr lang="en-US" sz="20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1098054156"/>
                  </a:ext>
                </a:extLst>
              </a:tr>
              <a:tr h="981994">
                <a:tc>
                  <a:txBody>
                    <a:bodyPr/>
                    <a:lstStyle/>
                    <a:p>
                      <a:pPr algn="ctr"/>
                      <a:r>
                        <a:rPr lang="es-GB" sz="2200" b="0" i="0" dirty="0">
                          <a:solidFill>
                            <a:srgbClr val="002060"/>
                          </a:solidFill>
                          <a:latin typeface="Century Gothic" panose="020B0502020202020204" pitchFamily="34" charset="0"/>
                        </a:rPr>
                        <a:t>5</a:t>
                      </a:r>
                    </a:p>
                  </a:txBody>
                  <a:tcPr anchor="ctr"/>
                </a:tc>
                <a:tc>
                  <a:txBody>
                    <a:bodyPr/>
                    <a:lstStyle/>
                    <a:p>
                      <a:pPr marL="0" indent="0">
                        <a:buNone/>
                      </a:pPr>
                      <a:endParaRPr lang="en-US" sz="20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510821910"/>
                  </a:ext>
                </a:extLst>
              </a:tr>
              <a:tr h="971608">
                <a:tc>
                  <a:txBody>
                    <a:bodyPr/>
                    <a:lstStyle/>
                    <a:p>
                      <a:pPr algn="ctr"/>
                      <a:r>
                        <a:rPr lang="es-GB" sz="2200" b="0" i="0" dirty="0">
                          <a:solidFill>
                            <a:srgbClr val="002060"/>
                          </a:solidFill>
                          <a:latin typeface="Century Gothic" panose="020B0502020202020204" pitchFamily="34" charset="0"/>
                        </a:rPr>
                        <a:t>6</a:t>
                      </a:r>
                    </a:p>
                  </a:txBody>
                  <a:tcPr anchor="ctr"/>
                </a:tc>
                <a:tc>
                  <a:txBody>
                    <a:bodyPr/>
                    <a:lstStyle/>
                    <a:p>
                      <a:pPr marL="0" indent="0">
                        <a:buNone/>
                      </a:pPr>
                      <a:endParaRPr lang="en-US" sz="20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1539421699"/>
                  </a:ext>
                </a:extLst>
              </a:tr>
            </a:tbl>
          </a:graphicData>
        </a:graphic>
      </p:graphicFrame>
      <p:sp>
        <p:nvSpPr>
          <p:cNvPr id="2" name="CuadroTexto 1">
            <a:extLst>
              <a:ext uri="{FF2B5EF4-FFF2-40B4-BE49-F238E27FC236}">
                <a16:creationId xmlns:a16="http://schemas.microsoft.com/office/drawing/2014/main" id="{F852D583-33AC-9A40-B974-38F06FC74657}"/>
              </a:ext>
            </a:extLst>
          </p:cNvPr>
          <p:cNvSpPr txBox="1"/>
          <p:nvPr/>
        </p:nvSpPr>
        <p:spPr>
          <a:xfrm>
            <a:off x="798468" y="1184141"/>
            <a:ext cx="4522392" cy="400110"/>
          </a:xfrm>
          <a:prstGeom prst="rect">
            <a:avLst/>
          </a:prstGeom>
          <a:noFill/>
        </p:spPr>
        <p:txBody>
          <a:bodyPr wrap="none" rtlCol="0">
            <a:spAutoFit/>
          </a:bodyPr>
          <a:lstStyle/>
          <a:p>
            <a:r>
              <a:rPr lang="en-US" sz="2000" dirty="0">
                <a:solidFill>
                  <a:srgbClr val="002060"/>
                </a:solidFill>
                <a:latin typeface="Century Gothic" panose="020B0502020202020204" pitchFamily="34" charset="0"/>
              </a:rPr>
              <a:t>Se </a:t>
            </a:r>
            <a:r>
              <a:rPr lang="en-US" sz="2000" dirty="0" err="1">
                <a:solidFill>
                  <a:srgbClr val="002060"/>
                </a:solidFill>
                <a:latin typeface="Century Gothic" panose="020B0502020202020204" pitchFamily="34" charset="0"/>
              </a:rPr>
              <a:t>levanta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temprano</a:t>
            </a:r>
            <a:r>
              <a:rPr lang="en-US" sz="2000" dirty="0">
                <a:solidFill>
                  <a:srgbClr val="002060"/>
                </a:solidFill>
                <a:latin typeface="Century Gothic" panose="020B0502020202020204" pitchFamily="34" charset="0"/>
              </a:rPr>
              <a:t> para </a:t>
            </a:r>
            <a:r>
              <a:rPr lang="en-US" sz="2000" dirty="0" err="1">
                <a:solidFill>
                  <a:srgbClr val="002060"/>
                </a:solidFill>
                <a:latin typeface="Century Gothic" panose="020B0502020202020204" pitchFamily="34" charset="0"/>
              </a:rPr>
              <a:t>ayudar</a:t>
            </a:r>
            <a:r>
              <a:rPr lang="en-US" sz="2000" dirty="0">
                <a:solidFill>
                  <a:srgbClr val="002060"/>
                </a:solidFill>
                <a:latin typeface="Century Gothic" panose="020B0502020202020204" pitchFamily="34" charset="0"/>
              </a:rPr>
              <a:t>.</a:t>
            </a:r>
          </a:p>
        </p:txBody>
      </p:sp>
      <p:sp>
        <p:nvSpPr>
          <p:cNvPr id="3" name="CuadroTexto 2">
            <a:extLst>
              <a:ext uri="{FF2B5EF4-FFF2-40B4-BE49-F238E27FC236}">
                <a16:creationId xmlns:a16="http://schemas.microsoft.com/office/drawing/2014/main" id="{43559A0B-E174-AB4E-8B8C-286E90265A30}"/>
              </a:ext>
            </a:extLst>
          </p:cNvPr>
          <p:cNvSpPr txBox="1"/>
          <p:nvPr/>
        </p:nvSpPr>
        <p:spPr>
          <a:xfrm>
            <a:off x="770647" y="1958896"/>
            <a:ext cx="3780202" cy="400110"/>
          </a:xfrm>
          <a:prstGeom prst="rect">
            <a:avLst/>
          </a:prstGeom>
          <a:noFill/>
        </p:spPr>
        <p:txBody>
          <a:bodyPr wrap="none" rtlCol="0">
            <a:spAutoFit/>
          </a:bodyPr>
          <a:lstStyle/>
          <a:p>
            <a:r>
              <a:rPr lang="en-US" sz="2000" dirty="0" err="1">
                <a:solidFill>
                  <a:srgbClr val="002060"/>
                </a:solidFill>
                <a:latin typeface="Century Gothic" panose="020B0502020202020204" pitchFamily="34" charset="0"/>
              </a:rPr>
              <a:t>Su</a:t>
            </a:r>
            <a:r>
              <a:rPr lang="en-US" sz="2000" dirty="0">
                <a:solidFill>
                  <a:srgbClr val="002060"/>
                </a:solidFill>
                <a:latin typeface="Century Gothic" panose="020B0502020202020204" pitchFamily="34" charset="0"/>
              </a:rPr>
              <a:t> casa </a:t>
            </a:r>
            <a:r>
              <a:rPr lang="en-US" sz="2000" dirty="0" err="1">
                <a:solidFill>
                  <a:srgbClr val="002060"/>
                </a:solidFill>
                <a:latin typeface="Century Gothic" panose="020B0502020202020204" pitchFamily="34" charset="0"/>
              </a:rPr>
              <a:t>está</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llena</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gente</a:t>
            </a:r>
            <a:r>
              <a:rPr lang="en-US" sz="2000" dirty="0">
                <a:solidFill>
                  <a:srgbClr val="002060"/>
                </a:solidFill>
                <a:latin typeface="Century Gothic" panose="020B0502020202020204" pitchFamily="34" charset="0"/>
              </a:rPr>
              <a:t>. </a:t>
            </a:r>
          </a:p>
        </p:txBody>
      </p:sp>
      <p:sp>
        <p:nvSpPr>
          <p:cNvPr id="5" name="CuadroTexto 4">
            <a:extLst>
              <a:ext uri="{FF2B5EF4-FFF2-40B4-BE49-F238E27FC236}">
                <a16:creationId xmlns:a16="http://schemas.microsoft.com/office/drawing/2014/main" id="{765613B8-4718-6C43-AEF9-460FE3E7B297}"/>
              </a:ext>
            </a:extLst>
          </p:cNvPr>
          <p:cNvSpPr txBox="1"/>
          <p:nvPr/>
        </p:nvSpPr>
        <p:spPr>
          <a:xfrm>
            <a:off x="770647" y="2718592"/>
            <a:ext cx="3459601" cy="400110"/>
          </a:xfrm>
          <a:prstGeom prst="rect">
            <a:avLst/>
          </a:prstGeom>
          <a:noFill/>
        </p:spPr>
        <p:txBody>
          <a:bodyPr wrap="none" rtlCol="0">
            <a:spAutoFit/>
          </a:bodyPr>
          <a:lstStyle/>
          <a:p>
            <a:r>
              <a:rPr lang="en-US" sz="2000" dirty="0" err="1">
                <a:solidFill>
                  <a:srgbClr val="002060"/>
                </a:solidFill>
                <a:latin typeface="Century Gothic" panose="020B0502020202020204" pitchFamily="34" charset="0"/>
              </a:rPr>
              <a:t>Su</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familia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viene</a:t>
            </a:r>
            <a:r>
              <a:rPr lang="en-US" sz="2000" dirty="0">
                <a:solidFill>
                  <a:srgbClr val="002060"/>
                </a:solidFill>
                <a:latin typeface="Century Gothic" panose="020B0502020202020204" pitchFamily="34" charset="0"/>
              </a:rPr>
              <a:t> a la fiesta.</a:t>
            </a:r>
          </a:p>
        </p:txBody>
      </p:sp>
      <p:sp>
        <p:nvSpPr>
          <p:cNvPr id="16" name="CuadroTexto 15">
            <a:extLst>
              <a:ext uri="{FF2B5EF4-FFF2-40B4-BE49-F238E27FC236}">
                <a16:creationId xmlns:a16="http://schemas.microsoft.com/office/drawing/2014/main" id="{8841EDBB-09C5-1C4B-B1F0-C892C4188D8D}"/>
              </a:ext>
            </a:extLst>
          </p:cNvPr>
          <p:cNvSpPr txBox="1"/>
          <p:nvPr/>
        </p:nvSpPr>
        <p:spPr>
          <a:xfrm>
            <a:off x="759793" y="3493347"/>
            <a:ext cx="4139275" cy="400110"/>
          </a:xfrm>
          <a:prstGeom prst="rect">
            <a:avLst/>
          </a:prstGeom>
          <a:noFill/>
        </p:spPr>
        <p:txBody>
          <a:bodyPr wrap="none" rtlCol="0">
            <a:spAutoFit/>
          </a:bodyPr>
          <a:lstStyle/>
          <a:p>
            <a:r>
              <a:rPr lang="en-US" sz="2000" dirty="0" err="1">
                <a:solidFill>
                  <a:srgbClr val="002060"/>
                </a:solidFill>
                <a:latin typeface="Century Gothic" panose="020B0502020202020204" pitchFamily="34" charset="0"/>
              </a:rPr>
              <a:t>Su</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comunidad</a:t>
            </a:r>
            <a:r>
              <a:rPr lang="en-US" sz="2000" dirty="0">
                <a:solidFill>
                  <a:srgbClr val="002060"/>
                </a:solidFill>
                <a:latin typeface="Century Gothic" panose="020B0502020202020204" pitchFamily="34" charset="0"/>
              </a:rPr>
              <a:t> es </a:t>
            </a:r>
            <a:r>
              <a:rPr lang="en-US" sz="2000" dirty="0" err="1">
                <a:solidFill>
                  <a:srgbClr val="002060"/>
                </a:solidFill>
                <a:latin typeface="Century Gothic" panose="020B0502020202020204" pitchFamily="34" charset="0"/>
              </a:rPr>
              <a:t>muy</a:t>
            </a:r>
            <a:r>
              <a:rPr lang="en-US" sz="2000" dirty="0">
                <a:solidFill>
                  <a:srgbClr val="002060"/>
                </a:solidFill>
                <a:latin typeface="Century Gothic" panose="020B0502020202020204" pitchFamily="34" charset="0"/>
              </a:rPr>
              <a:t> especial.</a:t>
            </a:r>
          </a:p>
        </p:txBody>
      </p:sp>
      <p:sp>
        <p:nvSpPr>
          <p:cNvPr id="17" name="CuadroTexto 16">
            <a:extLst>
              <a:ext uri="{FF2B5EF4-FFF2-40B4-BE49-F238E27FC236}">
                <a16:creationId xmlns:a16="http://schemas.microsoft.com/office/drawing/2014/main" id="{A2B4630E-3775-F14F-830D-BB61D529465A}"/>
              </a:ext>
            </a:extLst>
          </p:cNvPr>
          <p:cNvSpPr txBox="1"/>
          <p:nvPr/>
        </p:nvSpPr>
        <p:spPr>
          <a:xfrm>
            <a:off x="770647" y="4237349"/>
            <a:ext cx="5121124"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Se </a:t>
            </a:r>
            <a:r>
              <a:rPr lang="en-US" sz="2000" dirty="0" err="1">
                <a:solidFill>
                  <a:srgbClr val="002060"/>
                </a:solidFill>
                <a:latin typeface="Century Gothic" panose="020B0502020202020204" pitchFamily="34" charset="0"/>
              </a:rPr>
              <a:t>pinta</a:t>
            </a:r>
            <a:r>
              <a:rPr lang="en-US" sz="2000" dirty="0">
                <a:solidFill>
                  <a:srgbClr val="002060"/>
                </a:solidFill>
                <a:latin typeface="Century Gothic" panose="020B0502020202020204" pitchFamily="34" charset="0"/>
              </a:rPr>
              <a:t> antes de </a:t>
            </a:r>
            <a:r>
              <a:rPr lang="en-US" sz="2000" dirty="0" err="1">
                <a:solidFill>
                  <a:srgbClr val="002060"/>
                </a:solidFill>
                <a:latin typeface="Century Gothic" panose="020B0502020202020204" pitchFamily="34" charset="0"/>
              </a:rPr>
              <a:t>ir</a:t>
            </a:r>
            <a:r>
              <a:rPr lang="en-US" sz="2000" dirty="0">
                <a:solidFill>
                  <a:srgbClr val="002060"/>
                </a:solidFill>
                <a:latin typeface="Century Gothic" panose="020B0502020202020204" pitchFamily="34" charset="0"/>
              </a:rPr>
              <a:t> al festival.</a:t>
            </a:r>
          </a:p>
        </p:txBody>
      </p:sp>
      <p:sp>
        <p:nvSpPr>
          <p:cNvPr id="18" name="CuadroTexto 17">
            <a:extLst>
              <a:ext uri="{FF2B5EF4-FFF2-40B4-BE49-F238E27FC236}">
                <a16:creationId xmlns:a16="http://schemas.microsoft.com/office/drawing/2014/main" id="{C068CE55-9678-904F-898C-192A9C2BC82B}"/>
              </a:ext>
            </a:extLst>
          </p:cNvPr>
          <p:cNvSpPr txBox="1"/>
          <p:nvPr/>
        </p:nvSpPr>
        <p:spPr>
          <a:xfrm>
            <a:off x="759793" y="5217694"/>
            <a:ext cx="5043774"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Se pone </a:t>
            </a:r>
            <a:r>
              <a:rPr lang="en-US" sz="2000" dirty="0" err="1">
                <a:solidFill>
                  <a:srgbClr val="002060"/>
                </a:solidFill>
                <a:latin typeface="Century Gothic" panose="020B0502020202020204" pitchFamily="34" charset="0"/>
              </a:rPr>
              <a:t>ropa</a:t>
            </a:r>
            <a:r>
              <a:rPr lang="en-US" sz="2000" dirty="0">
                <a:solidFill>
                  <a:srgbClr val="002060"/>
                </a:solidFill>
                <a:latin typeface="Century Gothic" panose="020B0502020202020204" pitchFamily="34" charset="0"/>
              </a:rPr>
              <a:t> especial </a:t>
            </a:r>
            <a:r>
              <a:rPr lang="en-US" sz="2000" dirty="0" err="1">
                <a:solidFill>
                  <a:srgbClr val="002060"/>
                </a:solidFill>
                <a:latin typeface="Century Gothic" panose="020B0502020202020204" pitchFamily="34" charset="0"/>
              </a:rPr>
              <a:t>este</a:t>
            </a:r>
            <a:r>
              <a:rPr lang="en-US" sz="2000" dirty="0">
                <a:solidFill>
                  <a:srgbClr val="002060"/>
                </a:solidFill>
                <a:latin typeface="Century Gothic" panose="020B0502020202020204" pitchFamily="34" charset="0"/>
              </a:rPr>
              <a:t> día.</a:t>
            </a:r>
          </a:p>
        </p:txBody>
      </p:sp>
      <p:sp>
        <p:nvSpPr>
          <p:cNvPr id="19" name="CuadroTexto 18">
            <a:extLst>
              <a:ext uri="{FF2B5EF4-FFF2-40B4-BE49-F238E27FC236}">
                <a16:creationId xmlns:a16="http://schemas.microsoft.com/office/drawing/2014/main" id="{6FC381E5-2134-6241-86EF-0C704E975A30}"/>
              </a:ext>
            </a:extLst>
          </p:cNvPr>
          <p:cNvSpPr txBox="1"/>
          <p:nvPr/>
        </p:nvSpPr>
        <p:spPr>
          <a:xfrm>
            <a:off x="6648189" y="1123756"/>
            <a:ext cx="4496744" cy="400110"/>
          </a:xfrm>
          <a:prstGeom prst="rect">
            <a:avLst/>
          </a:prstGeom>
          <a:noFill/>
        </p:spPr>
        <p:txBody>
          <a:bodyPr wrap="none" rtlCol="0">
            <a:spAutoFit/>
          </a:bodyPr>
          <a:lstStyle/>
          <a:p>
            <a:r>
              <a:rPr lang="en-US" sz="2000" dirty="0">
                <a:solidFill>
                  <a:srgbClr val="002060"/>
                </a:solidFill>
                <a:latin typeface="Century Gothic" panose="020B0502020202020204" pitchFamily="34" charset="0"/>
              </a:rPr>
              <a:t>Sus </a:t>
            </a:r>
            <a:r>
              <a:rPr lang="en-US" sz="2000" dirty="0" err="1">
                <a:solidFill>
                  <a:srgbClr val="002060"/>
                </a:solidFill>
                <a:latin typeface="Century Gothic" panose="020B0502020202020204" pitchFamily="34" charset="0"/>
              </a:rPr>
              <a:t>fotos</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familia</a:t>
            </a:r>
            <a:r>
              <a:rPr lang="en-US" sz="2000" dirty="0">
                <a:solidFill>
                  <a:srgbClr val="002060"/>
                </a:solidFill>
                <a:latin typeface="Century Gothic" panose="020B0502020202020204" pitchFamily="34" charset="0"/>
              </a:rPr>
              <a:t> son </a:t>
            </a:r>
            <a:r>
              <a:rPr lang="en-US" sz="2000" dirty="0" err="1">
                <a:solidFill>
                  <a:srgbClr val="002060"/>
                </a:solidFill>
                <a:latin typeface="Century Gothic" panose="020B0502020202020204" pitchFamily="34" charset="0"/>
              </a:rPr>
              <a:t>especiales</a:t>
            </a:r>
            <a:r>
              <a:rPr lang="en-US" sz="2000" dirty="0">
                <a:solidFill>
                  <a:srgbClr val="002060"/>
                </a:solidFill>
                <a:latin typeface="Century Gothic" panose="020B0502020202020204" pitchFamily="34" charset="0"/>
              </a:rPr>
              <a:t>.</a:t>
            </a:r>
          </a:p>
        </p:txBody>
      </p:sp>
      <p:sp>
        <p:nvSpPr>
          <p:cNvPr id="20" name="CuadroTexto 19">
            <a:extLst>
              <a:ext uri="{FF2B5EF4-FFF2-40B4-BE49-F238E27FC236}">
                <a16:creationId xmlns:a16="http://schemas.microsoft.com/office/drawing/2014/main" id="{B4CF79BA-F89B-E444-9392-ACF6AE37D042}"/>
              </a:ext>
            </a:extLst>
          </p:cNvPr>
          <p:cNvSpPr txBox="1"/>
          <p:nvPr/>
        </p:nvSpPr>
        <p:spPr>
          <a:xfrm>
            <a:off x="6648189" y="1871628"/>
            <a:ext cx="3514104" cy="400110"/>
          </a:xfrm>
          <a:prstGeom prst="rect">
            <a:avLst/>
          </a:prstGeom>
          <a:noFill/>
        </p:spPr>
        <p:txBody>
          <a:bodyPr wrap="none" rtlCol="0">
            <a:spAutoFit/>
          </a:bodyPr>
          <a:lstStyle/>
          <a:p>
            <a:r>
              <a:rPr lang="en-US" sz="2000" dirty="0">
                <a:solidFill>
                  <a:srgbClr val="002060"/>
                </a:solidFill>
                <a:latin typeface="Century Gothic" panose="020B0502020202020204" pitchFamily="34" charset="0"/>
              </a:rPr>
              <a:t>Sus </a:t>
            </a:r>
            <a:r>
              <a:rPr lang="en-US" sz="2000" dirty="0" err="1">
                <a:solidFill>
                  <a:srgbClr val="002060"/>
                </a:solidFill>
                <a:latin typeface="Century Gothic" panose="020B0502020202020204" pitchFamily="34" charset="0"/>
              </a:rPr>
              <a:t>costumbres</a:t>
            </a:r>
            <a:r>
              <a:rPr lang="en-US" sz="2000" dirty="0">
                <a:solidFill>
                  <a:srgbClr val="002060"/>
                </a:solidFill>
                <a:latin typeface="Century Gothic" panose="020B0502020202020204" pitchFamily="34" charset="0"/>
              </a:rPr>
              <a:t> son </a:t>
            </a:r>
            <a:r>
              <a:rPr lang="en-US" sz="2000" dirty="0" err="1">
                <a:solidFill>
                  <a:srgbClr val="002060"/>
                </a:solidFill>
                <a:latin typeface="Century Gothic" panose="020B0502020202020204" pitchFamily="34" charset="0"/>
              </a:rPr>
              <a:t>únicas</a:t>
            </a:r>
            <a:r>
              <a:rPr lang="en-US" sz="2000" dirty="0">
                <a:solidFill>
                  <a:srgbClr val="002060"/>
                </a:solidFill>
                <a:latin typeface="Century Gothic" panose="020B0502020202020204" pitchFamily="34" charset="0"/>
              </a:rPr>
              <a:t>.</a:t>
            </a:r>
          </a:p>
        </p:txBody>
      </p:sp>
      <p:sp>
        <p:nvSpPr>
          <p:cNvPr id="21" name="CuadroTexto 20">
            <a:extLst>
              <a:ext uri="{FF2B5EF4-FFF2-40B4-BE49-F238E27FC236}">
                <a16:creationId xmlns:a16="http://schemas.microsoft.com/office/drawing/2014/main" id="{C48B1F44-496D-5F4A-8693-589BB0BF95A1}"/>
              </a:ext>
            </a:extLst>
          </p:cNvPr>
          <p:cNvSpPr txBox="1"/>
          <p:nvPr/>
        </p:nvSpPr>
        <p:spPr>
          <a:xfrm>
            <a:off x="6648189" y="2704540"/>
            <a:ext cx="533921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Se </a:t>
            </a:r>
            <a:r>
              <a:rPr lang="en-US" sz="2000" dirty="0" err="1">
                <a:solidFill>
                  <a:srgbClr val="002060"/>
                </a:solidFill>
                <a:latin typeface="Century Gothic" panose="020B0502020202020204" pitchFamily="34" charset="0"/>
              </a:rPr>
              <a:t>queda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en</a:t>
            </a:r>
            <a:r>
              <a:rPr lang="en-US" sz="2000" dirty="0">
                <a:solidFill>
                  <a:srgbClr val="002060"/>
                </a:solidFill>
                <a:latin typeface="Century Gothic" panose="020B0502020202020204" pitchFamily="34" charset="0"/>
              </a:rPr>
              <a:t> la </a:t>
            </a:r>
            <a:r>
              <a:rPr lang="en-US" sz="2000" dirty="0" err="1">
                <a:solidFill>
                  <a:srgbClr val="002060"/>
                </a:solidFill>
                <a:latin typeface="Century Gothic" panose="020B0502020202020204" pitchFamily="34" charset="0"/>
              </a:rPr>
              <a:t>calle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después</a:t>
            </a:r>
            <a:r>
              <a:rPr lang="en-US" sz="2000" dirty="0">
                <a:solidFill>
                  <a:srgbClr val="002060"/>
                </a:solidFill>
                <a:latin typeface="Century Gothic" panose="020B0502020202020204" pitchFamily="34" charset="0"/>
              </a:rPr>
              <a:t> del festival.</a:t>
            </a:r>
          </a:p>
        </p:txBody>
      </p:sp>
      <p:sp>
        <p:nvSpPr>
          <p:cNvPr id="22" name="CuadroTexto 21">
            <a:extLst>
              <a:ext uri="{FF2B5EF4-FFF2-40B4-BE49-F238E27FC236}">
                <a16:creationId xmlns:a16="http://schemas.microsoft.com/office/drawing/2014/main" id="{F7E6BC4B-CA7B-144B-851B-48271D9D4807}"/>
              </a:ext>
            </a:extLst>
          </p:cNvPr>
          <p:cNvSpPr txBox="1"/>
          <p:nvPr/>
        </p:nvSpPr>
        <p:spPr>
          <a:xfrm>
            <a:off x="6632141" y="3492341"/>
            <a:ext cx="3190297" cy="400110"/>
          </a:xfrm>
          <a:prstGeom prst="rect">
            <a:avLst/>
          </a:prstGeom>
          <a:noFill/>
        </p:spPr>
        <p:txBody>
          <a:bodyPr wrap="none" rtlCol="0">
            <a:spAutoFit/>
          </a:bodyPr>
          <a:lstStyle/>
          <a:p>
            <a:r>
              <a:rPr lang="en-US" sz="2000" dirty="0">
                <a:solidFill>
                  <a:srgbClr val="002060"/>
                </a:solidFill>
                <a:latin typeface="Century Gothic" panose="020B0502020202020204" pitchFamily="34" charset="0"/>
              </a:rPr>
              <a:t>Sus </a:t>
            </a:r>
            <a:r>
              <a:rPr lang="en-US" sz="2000" dirty="0" err="1">
                <a:solidFill>
                  <a:srgbClr val="002060"/>
                </a:solidFill>
                <a:latin typeface="Century Gothic" panose="020B0502020202020204" pitchFamily="34" charset="0"/>
              </a:rPr>
              <a:t>platos</a:t>
            </a:r>
            <a:r>
              <a:rPr lang="en-US" sz="2000" dirty="0">
                <a:solidFill>
                  <a:srgbClr val="002060"/>
                </a:solidFill>
                <a:latin typeface="Century Gothic" panose="020B0502020202020204" pitchFamily="34" charset="0"/>
              </a:rPr>
              <a:t> son </a:t>
            </a:r>
            <a:r>
              <a:rPr lang="en-US" sz="2000" dirty="0" err="1">
                <a:solidFill>
                  <a:srgbClr val="002060"/>
                </a:solidFill>
                <a:latin typeface="Century Gothic" panose="020B0502020202020204" pitchFamily="34" charset="0"/>
              </a:rPr>
              <a:t>muy</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ricos</a:t>
            </a:r>
            <a:r>
              <a:rPr lang="en-US" sz="2000" dirty="0">
                <a:solidFill>
                  <a:srgbClr val="002060"/>
                </a:solidFill>
                <a:latin typeface="Century Gothic" panose="020B0502020202020204" pitchFamily="34" charset="0"/>
              </a:rPr>
              <a:t>.</a:t>
            </a:r>
          </a:p>
        </p:txBody>
      </p:sp>
      <p:sp>
        <p:nvSpPr>
          <p:cNvPr id="23" name="CuadroTexto 22">
            <a:extLst>
              <a:ext uri="{FF2B5EF4-FFF2-40B4-BE49-F238E27FC236}">
                <a16:creationId xmlns:a16="http://schemas.microsoft.com/office/drawing/2014/main" id="{8D04459E-E403-C241-A557-FA82C6AC49AE}"/>
              </a:ext>
            </a:extLst>
          </p:cNvPr>
          <p:cNvSpPr txBox="1"/>
          <p:nvPr/>
        </p:nvSpPr>
        <p:spPr>
          <a:xfrm>
            <a:off x="6665429" y="4242393"/>
            <a:ext cx="5526571"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Se </a:t>
            </a:r>
            <a:r>
              <a:rPr lang="en-US" sz="2000" dirty="0" err="1">
                <a:solidFill>
                  <a:srgbClr val="002060"/>
                </a:solidFill>
                <a:latin typeface="Century Gothic" panose="020B0502020202020204" pitchFamily="34" charset="0"/>
              </a:rPr>
              <a:t>pinta</a:t>
            </a:r>
            <a:r>
              <a:rPr lang="en-US" sz="2000" dirty="0">
                <a:solidFill>
                  <a:srgbClr val="002060"/>
                </a:solidFill>
                <a:latin typeface="Century Gothic" panose="020B0502020202020204" pitchFamily="34" charset="0"/>
              </a:rPr>
              <a:t> antes de </a:t>
            </a:r>
            <a:r>
              <a:rPr lang="en-US" sz="2000" dirty="0" err="1">
                <a:solidFill>
                  <a:srgbClr val="002060"/>
                </a:solidFill>
                <a:latin typeface="Century Gothic" panose="020B0502020202020204" pitchFamily="34" charset="0"/>
              </a:rPr>
              <a:t>ir</a:t>
            </a:r>
            <a:r>
              <a:rPr lang="en-US" sz="2000" dirty="0">
                <a:solidFill>
                  <a:srgbClr val="002060"/>
                </a:solidFill>
                <a:latin typeface="Century Gothic" panose="020B0502020202020204" pitchFamily="34" charset="0"/>
              </a:rPr>
              <a:t> a la </a:t>
            </a:r>
            <a:r>
              <a:rPr lang="en-US" sz="2000" dirty="0" err="1">
                <a:solidFill>
                  <a:srgbClr val="002060"/>
                </a:solidFill>
                <a:latin typeface="Century Gothic" panose="020B0502020202020204" pitchFamily="34" charset="0"/>
              </a:rPr>
              <a:t>calle</a:t>
            </a:r>
            <a:r>
              <a:rPr lang="en-US" sz="2000" dirty="0">
                <a:solidFill>
                  <a:srgbClr val="002060"/>
                </a:solidFill>
                <a:latin typeface="Century Gothic" panose="020B0502020202020204" pitchFamily="34" charset="0"/>
              </a:rPr>
              <a:t>.</a:t>
            </a:r>
          </a:p>
        </p:txBody>
      </p:sp>
      <p:sp>
        <p:nvSpPr>
          <p:cNvPr id="24" name="CuadroTexto 23">
            <a:extLst>
              <a:ext uri="{FF2B5EF4-FFF2-40B4-BE49-F238E27FC236}">
                <a16:creationId xmlns:a16="http://schemas.microsoft.com/office/drawing/2014/main" id="{36034A0F-C8E9-3844-926F-6DDFD6174A41}"/>
              </a:ext>
            </a:extLst>
          </p:cNvPr>
          <p:cNvSpPr txBox="1"/>
          <p:nvPr/>
        </p:nvSpPr>
        <p:spPr>
          <a:xfrm>
            <a:off x="6648189" y="5204741"/>
            <a:ext cx="4931343"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Se </a:t>
            </a:r>
            <a:r>
              <a:rPr lang="en-US" sz="2000" dirty="0" err="1">
                <a:solidFill>
                  <a:srgbClr val="002060"/>
                </a:solidFill>
                <a:latin typeface="Century Gothic" panose="020B0502020202020204" pitchFamily="34" charset="0"/>
              </a:rPr>
              <a:t>acuerda</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gente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importante</a:t>
            </a:r>
            <a:r>
              <a:rPr lang="en-US" sz="2000" dirty="0">
                <a:solidFill>
                  <a:srgbClr val="002060"/>
                </a:solidFill>
                <a:latin typeface="Century Gothic" panose="020B0502020202020204" pitchFamily="34" charset="0"/>
              </a:rPr>
              <a:t>.</a:t>
            </a:r>
          </a:p>
        </p:txBody>
      </p:sp>
      <p:sp>
        <p:nvSpPr>
          <p:cNvPr id="6" name="Rectangle 5"/>
          <p:cNvSpPr/>
          <p:nvPr/>
        </p:nvSpPr>
        <p:spPr>
          <a:xfrm>
            <a:off x="770647" y="1534531"/>
            <a:ext cx="3517310" cy="400110"/>
          </a:xfrm>
          <a:prstGeom prst="rect">
            <a:avLst/>
          </a:prstGeom>
        </p:spPr>
        <p:txBody>
          <a:bodyPr wrap="none">
            <a:spAutoFit/>
          </a:bodyPr>
          <a:lstStyle/>
          <a:p>
            <a:r>
              <a:rPr lang="en-US" sz="2000" dirty="0">
                <a:solidFill>
                  <a:srgbClr val="002060"/>
                </a:solidFill>
                <a:latin typeface="Century Gothic" panose="020B0502020202020204" pitchFamily="34" charset="0"/>
              </a:rPr>
              <a:t>(She gets up early to help.)</a:t>
            </a:r>
          </a:p>
        </p:txBody>
      </p:sp>
      <p:sp>
        <p:nvSpPr>
          <p:cNvPr id="7" name="Rectangle 6"/>
          <p:cNvSpPr/>
          <p:nvPr/>
        </p:nvSpPr>
        <p:spPr>
          <a:xfrm>
            <a:off x="727432" y="2269577"/>
            <a:ext cx="3602268" cy="400110"/>
          </a:xfrm>
          <a:prstGeom prst="rect">
            <a:avLst/>
          </a:prstGeom>
        </p:spPr>
        <p:txBody>
          <a:bodyPr wrap="none">
            <a:spAutoFit/>
          </a:bodyPr>
          <a:lstStyle/>
          <a:p>
            <a:pPr lvl="0">
              <a:defRPr/>
            </a:pPr>
            <a:r>
              <a:rPr lang="en-US" sz="2000" dirty="0">
                <a:solidFill>
                  <a:srgbClr val="002060"/>
                </a:solidFill>
                <a:latin typeface="Century Gothic" panose="020B0502020202020204" pitchFamily="34" charset="0"/>
              </a:rPr>
              <a:t>(Her house is full of people.)</a:t>
            </a:r>
          </a:p>
        </p:txBody>
      </p:sp>
      <p:sp>
        <p:nvSpPr>
          <p:cNvPr id="9" name="Rectangle 8"/>
          <p:cNvSpPr/>
          <p:nvPr/>
        </p:nvSpPr>
        <p:spPr>
          <a:xfrm>
            <a:off x="733485" y="3030158"/>
            <a:ext cx="4108817" cy="400110"/>
          </a:xfrm>
          <a:prstGeom prst="rect">
            <a:avLst/>
          </a:prstGeom>
        </p:spPr>
        <p:txBody>
          <a:bodyPr wrap="none">
            <a:spAutoFit/>
          </a:bodyPr>
          <a:lstStyle/>
          <a:p>
            <a:pPr lvl="0">
              <a:defRPr/>
            </a:pPr>
            <a:r>
              <a:rPr lang="en-US" sz="2000" dirty="0">
                <a:solidFill>
                  <a:srgbClr val="002060"/>
                </a:solidFill>
                <a:latin typeface="Century Gothic" panose="020B0502020202020204" pitchFamily="34" charset="0"/>
              </a:rPr>
              <a:t>(Her family comes to the party.)</a:t>
            </a:r>
          </a:p>
        </p:txBody>
      </p:sp>
      <p:sp>
        <p:nvSpPr>
          <p:cNvPr id="10" name="Rectangle 9"/>
          <p:cNvSpPr/>
          <p:nvPr/>
        </p:nvSpPr>
        <p:spPr>
          <a:xfrm>
            <a:off x="743398" y="3825258"/>
            <a:ext cx="4108817" cy="400110"/>
          </a:xfrm>
          <a:prstGeom prst="rect">
            <a:avLst/>
          </a:prstGeom>
        </p:spPr>
        <p:txBody>
          <a:bodyPr wrap="none">
            <a:spAutoFit/>
          </a:bodyPr>
          <a:lstStyle/>
          <a:p>
            <a:pPr lvl="0">
              <a:defRPr/>
            </a:pPr>
            <a:r>
              <a:rPr lang="en-US" sz="2000" dirty="0">
                <a:solidFill>
                  <a:srgbClr val="002060"/>
                </a:solidFill>
                <a:latin typeface="Century Gothic" panose="020B0502020202020204" pitchFamily="34" charset="0"/>
              </a:rPr>
              <a:t>(Her community is very special.)</a:t>
            </a:r>
          </a:p>
        </p:txBody>
      </p:sp>
      <p:sp>
        <p:nvSpPr>
          <p:cNvPr id="11" name="Rectangle 10"/>
          <p:cNvSpPr/>
          <p:nvPr/>
        </p:nvSpPr>
        <p:spPr>
          <a:xfrm>
            <a:off x="700818" y="4548648"/>
            <a:ext cx="4984812" cy="707886"/>
          </a:xfrm>
          <a:prstGeom prst="rect">
            <a:avLst/>
          </a:prstGeom>
        </p:spPr>
        <p:txBody>
          <a:bodyPr wrap="square">
            <a:spAutoFit/>
          </a:bodyPr>
          <a:lstStyle/>
          <a:p>
            <a:pPr lvl="0">
              <a:defRPr/>
            </a:pPr>
            <a:r>
              <a:rPr lang="en-US" sz="2000" dirty="0">
                <a:solidFill>
                  <a:srgbClr val="002060"/>
                </a:solidFill>
                <a:latin typeface="Century Gothic" panose="020B0502020202020204" pitchFamily="34" charset="0"/>
              </a:rPr>
              <a:t>(She paints herself before going to the festival.)</a:t>
            </a:r>
          </a:p>
        </p:txBody>
      </p:sp>
      <p:sp>
        <p:nvSpPr>
          <p:cNvPr id="25" name="Rectangle 24"/>
          <p:cNvSpPr/>
          <p:nvPr/>
        </p:nvSpPr>
        <p:spPr>
          <a:xfrm>
            <a:off x="727432" y="5510807"/>
            <a:ext cx="5221301" cy="400110"/>
          </a:xfrm>
          <a:prstGeom prst="rect">
            <a:avLst/>
          </a:prstGeom>
        </p:spPr>
        <p:txBody>
          <a:bodyPr wrap="none">
            <a:spAutoFit/>
          </a:bodyPr>
          <a:lstStyle/>
          <a:p>
            <a:pPr lvl="0">
              <a:defRPr/>
            </a:pPr>
            <a:r>
              <a:rPr lang="en-US" sz="2000" dirty="0">
                <a:solidFill>
                  <a:srgbClr val="002060"/>
                </a:solidFill>
                <a:latin typeface="Century Gothic" panose="020B0502020202020204" pitchFamily="34" charset="0"/>
              </a:rPr>
              <a:t>(She puts on special clothes on this day.)</a:t>
            </a:r>
          </a:p>
        </p:txBody>
      </p:sp>
      <p:sp>
        <p:nvSpPr>
          <p:cNvPr id="26" name="Rectangle 25"/>
          <p:cNvSpPr/>
          <p:nvPr/>
        </p:nvSpPr>
        <p:spPr>
          <a:xfrm>
            <a:off x="6661150" y="1436388"/>
            <a:ext cx="4038285" cy="400110"/>
          </a:xfrm>
          <a:prstGeom prst="rect">
            <a:avLst/>
          </a:prstGeom>
        </p:spPr>
        <p:txBody>
          <a:bodyPr wrap="none">
            <a:spAutoFit/>
          </a:bodyPr>
          <a:lstStyle/>
          <a:p>
            <a:pPr lvl="0">
              <a:defRPr/>
            </a:pPr>
            <a:r>
              <a:rPr lang="en-US" sz="2000" dirty="0">
                <a:solidFill>
                  <a:srgbClr val="002060"/>
                </a:solidFill>
                <a:latin typeface="Century Gothic" panose="020B0502020202020204" pitchFamily="34" charset="0"/>
              </a:rPr>
              <a:t>(Her family photos are special.)</a:t>
            </a:r>
          </a:p>
        </p:txBody>
      </p:sp>
      <p:sp>
        <p:nvSpPr>
          <p:cNvPr id="27" name="Rectangle 26"/>
          <p:cNvSpPr/>
          <p:nvPr/>
        </p:nvSpPr>
        <p:spPr>
          <a:xfrm>
            <a:off x="6628981" y="2208316"/>
            <a:ext cx="3369833" cy="400110"/>
          </a:xfrm>
          <a:prstGeom prst="rect">
            <a:avLst/>
          </a:prstGeom>
        </p:spPr>
        <p:txBody>
          <a:bodyPr wrap="none">
            <a:spAutoFit/>
          </a:bodyPr>
          <a:lstStyle/>
          <a:p>
            <a:pPr lvl="0">
              <a:defRPr/>
            </a:pPr>
            <a:r>
              <a:rPr lang="en-US" sz="2000" dirty="0">
                <a:solidFill>
                  <a:srgbClr val="002060"/>
                </a:solidFill>
                <a:latin typeface="Century Gothic" panose="020B0502020202020204" pitchFamily="34" charset="0"/>
              </a:rPr>
              <a:t>(Her customs are unique.)</a:t>
            </a:r>
          </a:p>
        </p:txBody>
      </p:sp>
      <p:sp>
        <p:nvSpPr>
          <p:cNvPr id="28" name="Rectangle 27"/>
          <p:cNvSpPr/>
          <p:nvPr/>
        </p:nvSpPr>
        <p:spPr>
          <a:xfrm>
            <a:off x="6628981" y="3031249"/>
            <a:ext cx="5137945" cy="400110"/>
          </a:xfrm>
          <a:prstGeom prst="rect">
            <a:avLst/>
          </a:prstGeom>
        </p:spPr>
        <p:txBody>
          <a:bodyPr wrap="none">
            <a:spAutoFit/>
          </a:bodyPr>
          <a:lstStyle/>
          <a:p>
            <a:pPr lvl="0">
              <a:defRPr/>
            </a:pPr>
            <a:r>
              <a:rPr lang="en-US" sz="2000" dirty="0">
                <a:solidFill>
                  <a:srgbClr val="002060"/>
                </a:solidFill>
                <a:latin typeface="Century Gothic" panose="020B0502020202020204" pitchFamily="34" charset="0"/>
              </a:rPr>
              <a:t>(She stays in the street after the festival.)</a:t>
            </a:r>
          </a:p>
        </p:txBody>
      </p:sp>
      <p:sp>
        <p:nvSpPr>
          <p:cNvPr id="29" name="Rectangle 28"/>
          <p:cNvSpPr/>
          <p:nvPr/>
        </p:nvSpPr>
        <p:spPr>
          <a:xfrm>
            <a:off x="6628981" y="3792588"/>
            <a:ext cx="3422732" cy="400110"/>
          </a:xfrm>
          <a:prstGeom prst="rect">
            <a:avLst/>
          </a:prstGeom>
        </p:spPr>
        <p:txBody>
          <a:bodyPr wrap="none">
            <a:spAutoFit/>
          </a:bodyPr>
          <a:lstStyle/>
          <a:p>
            <a:pPr lvl="0">
              <a:defRPr/>
            </a:pPr>
            <a:r>
              <a:rPr lang="en-US" sz="2000" dirty="0">
                <a:solidFill>
                  <a:srgbClr val="002060"/>
                </a:solidFill>
                <a:latin typeface="Century Gothic" panose="020B0502020202020204" pitchFamily="34" charset="0"/>
              </a:rPr>
              <a:t>(Her dishes are very tasty.)</a:t>
            </a:r>
          </a:p>
        </p:txBody>
      </p:sp>
      <p:sp>
        <p:nvSpPr>
          <p:cNvPr id="30" name="Rectangle 29"/>
          <p:cNvSpPr/>
          <p:nvPr/>
        </p:nvSpPr>
        <p:spPr>
          <a:xfrm>
            <a:off x="6628981" y="4535501"/>
            <a:ext cx="4888789" cy="707886"/>
          </a:xfrm>
          <a:prstGeom prst="rect">
            <a:avLst/>
          </a:prstGeom>
        </p:spPr>
        <p:txBody>
          <a:bodyPr wrap="square">
            <a:spAutoFit/>
          </a:bodyPr>
          <a:lstStyle/>
          <a:p>
            <a:pPr lvl="0">
              <a:defRPr/>
            </a:pPr>
            <a:r>
              <a:rPr lang="en-US" sz="2000" dirty="0">
                <a:solidFill>
                  <a:srgbClr val="002060"/>
                </a:solidFill>
                <a:latin typeface="Century Gothic" panose="020B0502020202020204" pitchFamily="34" charset="0"/>
              </a:rPr>
              <a:t>(She paints herself before going to the street.)</a:t>
            </a:r>
          </a:p>
        </p:txBody>
      </p:sp>
      <p:sp>
        <p:nvSpPr>
          <p:cNvPr id="31" name="Rectangle 30"/>
          <p:cNvSpPr/>
          <p:nvPr/>
        </p:nvSpPr>
        <p:spPr>
          <a:xfrm>
            <a:off x="6581664" y="5529165"/>
            <a:ext cx="4636206" cy="400110"/>
          </a:xfrm>
          <a:prstGeom prst="rect">
            <a:avLst/>
          </a:prstGeom>
        </p:spPr>
        <p:txBody>
          <a:bodyPr wrap="none">
            <a:spAutoFit/>
          </a:bodyPr>
          <a:lstStyle/>
          <a:p>
            <a:pPr lvl="0">
              <a:defRPr/>
            </a:pPr>
            <a:r>
              <a:rPr lang="en-US" sz="2000" dirty="0">
                <a:solidFill>
                  <a:srgbClr val="002060"/>
                </a:solidFill>
                <a:latin typeface="Century Gothic" panose="020B0502020202020204" pitchFamily="34" charset="0"/>
              </a:rPr>
              <a:t>(She remembers important people.)</a:t>
            </a:r>
          </a:p>
        </p:txBody>
      </p:sp>
    </p:spTree>
    <p:extLst>
      <p:ext uri="{BB962C8B-B14F-4D97-AF65-F5344CB8AC3E}">
        <p14:creationId xmlns:p14="http://schemas.microsoft.com/office/powerpoint/2010/main" val="336294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6" grpId="0"/>
      <p:bldP spid="17" grpId="0"/>
      <p:bldP spid="18" grpId="0"/>
      <p:bldP spid="19" grpId="0"/>
      <p:bldP spid="20" grpId="0"/>
      <p:bldP spid="21" grpId="0"/>
      <p:bldP spid="22" grpId="0"/>
      <p:bldP spid="23" grpId="0"/>
      <p:bldP spid="24" grpId="0"/>
      <p:bldP spid="6" grpId="0"/>
      <p:bldP spid="7" grpId="0"/>
      <p:bldP spid="9" grpId="0"/>
      <p:bldP spid="10" grpId="0"/>
      <p:bldP spid="11" grpId="0"/>
      <p:bldP spid="25" grpId="0"/>
      <p:bldP spid="26" grpId="0"/>
      <p:bldP spid="27" grpId="0"/>
      <p:bldP spid="28" grpId="0"/>
      <p:bldP spid="29" grpId="0"/>
      <p:bldP spid="30"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1">
            <a:extLst>
              <a:ext uri="{FF2B5EF4-FFF2-40B4-BE49-F238E27FC236}">
                <a16:creationId xmlns:a16="http://schemas.microsoft.com/office/drawing/2014/main" id="{A316DD52-7894-4A75-969C-CA0645DA2978}"/>
              </a:ext>
            </a:extLst>
          </p:cNvPr>
          <p:cNvSpPr/>
          <p:nvPr/>
        </p:nvSpPr>
        <p:spPr>
          <a:xfrm>
            <a:off x="11023159" y="258166"/>
            <a:ext cx="90498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1"/>
          <p:cNvSpPr txBox="1">
            <a:spLocks/>
          </p:cNvSpPr>
          <p:nvPr/>
        </p:nvSpPr>
        <p:spPr>
          <a:xfrm>
            <a:off x="10278878" y="285662"/>
            <a:ext cx="2393546" cy="3459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defRPr/>
            </a:pPr>
            <a:r>
              <a:rPr lang="en-GB" sz="2000" b="1">
                <a:solidFill>
                  <a:prstClr val="white"/>
                </a:solidFill>
              </a:rPr>
              <a:t>leer</a:t>
            </a:r>
            <a:endParaRPr lang="en-GB" sz="2000" b="1" dirty="0">
              <a:solidFill>
                <a:prstClr val="white"/>
              </a:solidFill>
            </a:endParaRPr>
          </a:p>
        </p:txBody>
      </p:sp>
      <p:sp>
        <p:nvSpPr>
          <p:cNvPr id="16" name="TextBox 15"/>
          <p:cNvSpPr txBox="1"/>
          <p:nvPr/>
        </p:nvSpPr>
        <p:spPr>
          <a:xfrm>
            <a:off x="126792" y="101600"/>
            <a:ext cx="6196481" cy="461665"/>
          </a:xfrm>
          <a:prstGeom prst="rect">
            <a:avLst/>
          </a:prstGeom>
          <a:noFill/>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Traducciones</a:t>
            </a:r>
            <a:r>
              <a:rPr lang="en-GB" sz="2400" dirty="0">
                <a:solidFill>
                  <a:schemeClr val="accent5">
                    <a:lumMod val="50000"/>
                  </a:schemeClr>
                </a:solidFill>
                <a:latin typeface="Century Gothic" panose="020B0502020202020204" pitchFamily="34" charset="0"/>
              </a:rPr>
              <a:t> – las </a:t>
            </a:r>
            <a:r>
              <a:rPr lang="en-GB" sz="2400" dirty="0" err="1">
                <a:solidFill>
                  <a:schemeClr val="accent5">
                    <a:lumMod val="50000"/>
                  </a:schemeClr>
                </a:solidFill>
                <a:latin typeface="Century Gothic" panose="020B0502020202020204" pitchFamily="34" charset="0"/>
              </a:rPr>
              <a:t>tarjetas</a:t>
            </a:r>
            <a:r>
              <a:rPr lang="en-GB" sz="2400" dirty="0">
                <a:solidFill>
                  <a:schemeClr val="accent5">
                    <a:lumMod val="50000"/>
                  </a:schemeClr>
                </a:solidFill>
                <a:latin typeface="Century Gothic" panose="020B0502020202020204" pitchFamily="34" charset="0"/>
              </a:rPr>
              <a:t> de Persona B</a:t>
            </a:r>
          </a:p>
        </p:txBody>
      </p:sp>
      <p:sp>
        <p:nvSpPr>
          <p:cNvPr id="5" name="Rectangle 4">
            <a:extLst>
              <a:ext uri="{FF2B5EF4-FFF2-40B4-BE49-F238E27FC236}">
                <a16:creationId xmlns:a16="http://schemas.microsoft.com/office/drawing/2014/main" id="{04A7DE92-C381-BE41-8202-87DDDCD877AB}"/>
              </a:ext>
            </a:extLst>
          </p:cNvPr>
          <p:cNvSpPr/>
          <p:nvPr/>
        </p:nvSpPr>
        <p:spPr>
          <a:xfrm>
            <a:off x="286413" y="694990"/>
            <a:ext cx="2610453" cy="21352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622603F4-0757-6D4D-8581-54E284ACF35D}"/>
              </a:ext>
            </a:extLst>
          </p:cNvPr>
          <p:cNvSpPr/>
          <p:nvPr/>
        </p:nvSpPr>
        <p:spPr>
          <a:xfrm>
            <a:off x="3279493" y="738047"/>
            <a:ext cx="2610453" cy="21352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2541CFA3-A8E6-194D-9CC0-EFFBEA0F6355}"/>
              </a:ext>
            </a:extLst>
          </p:cNvPr>
          <p:cNvSpPr/>
          <p:nvPr/>
        </p:nvSpPr>
        <p:spPr>
          <a:xfrm>
            <a:off x="6255273" y="725713"/>
            <a:ext cx="2610453" cy="21352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C8C89865-23E6-554D-AE5B-192B08F1A7AC}"/>
              </a:ext>
            </a:extLst>
          </p:cNvPr>
          <p:cNvSpPr/>
          <p:nvPr/>
        </p:nvSpPr>
        <p:spPr>
          <a:xfrm>
            <a:off x="9254953" y="694990"/>
            <a:ext cx="2610453" cy="215092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A17A669E-9451-694C-9E55-EC1AC4B4CA93}"/>
              </a:ext>
            </a:extLst>
          </p:cNvPr>
          <p:cNvSpPr/>
          <p:nvPr/>
        </p:nvSpPr>
        <p:spPr>
          <a:xfrm>
            <a:off x="303816" y="3547307"/>
            <a:ext cx="2581708" cy="21352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E587407D-143A-EC45-AFAA-36F6ABA9B32E}"/>
              </a:ext>
            </a:extLst>
          </p:cNvPr>
          <p:cNvSpPr/>
          <p:nvPr/>
        </p:nvSpPr>
        <p:spPr>
          <a:xfrm>
            <a:off x="3298837" y="3536364"/>
            <a:ext cx="2610453" cy="21352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E60B804-7EE8-8646-8FFB-7E27853DD83B}"/>
              </a:ext>
            </a:extLst>
          </p:cNvPr>
          <p:cNvSpPr/>
          <p:nvPr/>
        </p:nvSpPr>
        <p:spPr>
          <a:xfrm>
            <a:off x="6279150" y="3536364"/>
            <a:ext cx="2610453" cy="21352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4A1FCACB-8A0A-7548-B7F4-C0CB051F5B5B}"/>
              </a:ext>
            </a:extLst>
          </p:cNvPr>
          <p:cNvSpPr/>
          <p:nvPr/>
        </p:nvSpPr>
        <p:spPr>
          <a:xfrm>
            <a:off x="9251224" y="3533533"/>
            <a:ext cx="2610453" cy="21352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EC06D270-374E-DE4C-A895-F9B35CC1C4EF}"/>
              </a:ext>
            </a:extLst>
          </p:cNvPr>
          <p:cNvSpPr txBox="1"/>
          <p:nvPr/>
        </p:nvSpPr>
        <p:spPr>
          <a:xfrm>
            <a:off x="434679" y="2351982"/>
            <a:ext cx="25239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won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prize]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C8D24703-9D1B-4741-84C0-2B259905DD85}"/>
              </a:ext>
            </a:extLst>
          </p:cNvPr>
          <p:cNvSpPr txBox="1"/>
          <p:nvPr/>
        </p:nvSpPr>
        <p:spPr>
          <a:xfrm>
            <a:off x="3261896" y="1836602"/>
            <a:ext cx="3118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studied how to write </a:t>
            </a:r>
            <a:r>
              <a:rPr lang="en-GB" sz="2000" dirty="0">
                <a:solidFill>
                  <a:srgbClr val="4472C4">
                    <a:lumMod val="50000"/>
                  </a:srgbClr>
                </a:solidFill>
                <a:latin typeface="Century Gothic" panose="020F0302020204030204"/>
              </a:rPr>
              <a:t>our names in Chinese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B75A740C-65F7-EB45-9FD0-1099F62EDF29}"/>
              </a:ext>
            </a:extLst>
          </p:cNvPr>
          <p:cNvSpPr txBox="1"/>
          <p:nvPr/>
        </p:nvSpPr>
        <p:spPr>
          <a:xfrm>
            <a:off x="9196027" y="2201877"/>
            <a:ext cx="31184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danced with our friends]</a:t>
            </a:r>
          </a:p>
        </p:txBody>
      </p:sp>
      <p:sp>
        <p:nvSpPr>
          <p:cNvPr id="19" name="TextBox 18">
            <a:extLst>
              <a:ext uri="{FF2B5EF4-FFF2-40B4-BE49-F238E27FC236}">
                <a16:creationId xmlns:a16="http://schemas.microsoft.com/office/drawing/2014/main" id="{67E3A1D9-7B65-B846-82FF-8A70C5736E71}"/>
              </a:ext>
            </a:extLst>
          </p:cNvPr>
          <p:cNvSpPr txBox="1"/>
          <p:nvPr/>
        </p:nvSpPr>
        <p:spPr>
          <a:xfrm>
            <a:off x="326779" y="5005548"/>
            <a:ext cx="2957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prepared 3 traditional sweets]</a:t>
            </a:r>
          </a:p>
        </p:txBody>
      </p:sp>
      <p:sp>
        <p:nvSpPr>
          <p:cNvPr id="20" name="TextBox 19">
            <a:extLst>
              <a:ext uri="{FF2B5EF4-FFF2-40B4-BE49-F238E27FC236}">
                <a16:creationId xmlns:a16="http://schemas.microsoft.com/office/drawing/2014/main" id="{A9932C5C-C73E-0B4C-A0ED-67052498ED1C}"/>
              </a:ext>
            </a:extLst>
          </p:cNvPr>
          <p:cNvSpPr txBox="1"/>
          <p:nvPr/>
        </p:nvSpPr>
        <p:spPr>
          <a:xfrm>
            <a:off x="3322929" y="4996361"/>
            <a:ext cx="28495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sang in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our favourite*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language]</a:t>
            </a:r>
          </a:p>
        </p:txBody>
      </p:sp>
      <p:sp>
        <p:nvSpPr>
          <p:cNvPr id="21" name="TextBox 20">
            <a:extLst>
              <a:ext uri="{FF2B5EF4-FFF2-40B4-BE49-F238E27FC236}">
                <a16:creationId xmlns:a16="http://schemas.microsoft.com/office/drawing/2014/main" id="{D3EEECEE-7CAC-B14E-9A58-BA6182025C86}"/>
              </a:ext>
            </a:extLst>
          </p:cNvPr>
          <p:cNvSpPr txBox="1"/>
          <p:nvPr/>
        </p:nvSpPr>
        <p:spPr>
          <a:xfrm>
            <a:off x="6265968" y="5284491"/>
            <a:ext cx="30300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tried Thai*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food]</a:t>
            </a:r>
          </a:p>
        </p:txBody>
      </p:sp>
      <p:sp>
        <p:nvSpPr>
          <p:cNvPr id="22" name="TextBox 21">
            <a:extLst>
              <a:ext uri="{FF2B5EF4-FFF2-40B4-BE49-F238E27FC236}">
                <a16:creationId xmlns:a16="http://schemas.microsoft.com/office/drawing/2014/main" id="{9A46DF84-B363-4049-8D51-D20117DF8A19}"/>
              </a:ext>
            </a:extLst>
          </p:cNvPr>
          <p:cNvSpPr txBox="1"/>
          <p:nvPr/>
        </p:nvSpPr>
        <p:spPr>
          <a:xfrm>
            <a:off x="9235986" y="4684640"/>
            <a:ext cx="269215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spoke in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German with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our teachers ]</a:t>
            </a:r>
          </a:p>
        </p:txBody>
      </p:sp>
      <p:sp>
        <p:nvSpPr>
          <p:cNvPr id="23" name="TextBox 22">
            <a:extLst>
              <a:ext uri="{FF2B5EF4-FFF2-40B4-BE49-F238E27FC236}">
                <a16:creationId xmlns:a16="http://schemas.microsoft.com/office/drawing/2014/main" id="{B2DD5881-786D-A14D-8399-E369754A0D02}"/>
              </a:ext>
            </a:extLst>
          </p:cNvPr>
          <p:cNvSpPr txBox="1"/>
          <p:nvPr/>
        </p:nvSpPr>
        <p:spPr>
          <a:xfrm>
            <a:off x="293722" y="677675"/>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9DE943F-5150-7A45-BCDB-E8842093CF5F}"/>
              </a:ext>
            </a:extLst>
          </p:cNvPr>
          <p:cNvSpPr txBox="1"/>
          <p:nvPr/>
        </p:nvSpPr>
        <p:spPr>
          <a:xfrm>
            <a:off x="3312001" y="685348"/>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5DD9645-8507-D043-9916-4AE14D2AAE4A}"/>
              </a:ext>
            </a:extLst>
          </p:cNvPr>
          <p:cNvSpPr txBox="1"/>
          <p:nvPr/>
        </p:nvSpPr>
        <p:spPr>
          <a:xfrm>
            <a:off x="6255826" y="630173"/>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6" name="TextBox 25">
            <a:extLst>
              <a:ext uri="{FF2B5EF4-FFF2-40B4-BE49-F238E27FC236}">
                <a16:creationId xmlns:a16="http://schemas.microsoft.com/office/drawing/2014/main" id="{A15F6767-2C5F-3440-9591-1013C4809B20}"/>
              </a:ext>
            </a:extLst>
          </p:cNvPr>
          <p:cNvSpPr txBox="1"/>
          <p:nvPr/>
        </p:nvSpPr>
        <p:spPr>
          <a:xfrm>
            <a:off x="9296006" y="673466"/>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27" name="TextBox 26">
            <a:extLst>
              <a:ext uri="{FF2B5EF4-FFF2-40B4-BE49-F238E27FC236}">
                <a16:creationId xmlns:a16="http://schemas.microsoft.com/office/drawing/2014/main" id="{5C28A0AF-D70B-E540-A60B-A3B5851AA9CE}"/>
              </a:ext>
            </a:extLst>
          </p:cNvPr>
          <p:cNvSpPr txBox="1"/>
          <p:nvPr/>
        </p:nvSpPr>
        <p:spPr>
          <a:xfrm>
            <a:off x="295033" y="3517644"/>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8" name="TextBox 27">
            <a:extLst>
              <a:ext uri="{FF2B5EF4-FFF2-40B4-BE49-F238E27FC236}">
                <a16:creationId xmlns:a16="http://schemas.microsoft.com/office/drawing/2014/main" id="{6DF52C4E-76BD-0C4D-AFF0-06D198CAA3F0}"/>
              </a:ext>
            </a:extLst>
          </p:cNvPr>
          <p:cNvSpPr txBox="1"/>
          <p:nvPr/>
        </p:nvSpPr>
        <p:spPr>
          <a:xfrm>
            <a:off x="3315754" y="3513411"/>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3D87445-7186-484D-AD0E-53AD7E3DFA57}"/>
              </a:ext>
            </a:extLst>
          </p:cNvPr>
          <p:cNvSpPr txBox="1"/>
          <p:nvPr/>
        </p:nvSpPr>
        <p:spPr>
          <a:xfrm>
            <a:off x="6270911" y="3527452"/>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19D4EE6A-C2D7-E343-85B3-E35EAE046A0E}"/>
              </a:ext>
            </a:extLst>
          </p:cNvPr>
          <p:cNvSpPr txBox="1"/>
          <p:nvPr/>
        </p:nvSpPr>
        <p:spPr>
          <a:xfrm>
            <a:off x="9251224" y="3524102"/>
            <a:ext cx="489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7BD14257-A8CF-C343-914D-CBA6F1E11AF4}"/>
              </a:ext>
            </a:extLst>
          </p:cNvPr>
          <p:cNvSpPr txBox="1"/>
          <p:nvPr/>
        </p:nvSpPr>
        <p:spPr>
          <a:xfrm>
            <a:off x="6213784" y="2199597"/>
            <a:ext cx="29822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 looked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 information*]</a:t>
            </a:r>
          </a:p>
        </p:txBody>
      </p:sp>
      <p:pic>
        <p:nvPicPr>
          <p:cNvPr id="32" name="Picture 2" descr="To Speak, German, Tongue">
            <a:extLst>
              <a:ext uri="{FF2B5EF4-FFF2-40B4-BE49-F238E27FC236}">
                <a16:creationId xmlns:a16="http://schemas.microsoft.com/office/drawing/2014/main" id="{05423F6B-FEC6-8045-9ECE-9C5D597EA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5184" y="3651172"/>
            <a:ext cx="1455343" cy="132638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Sweets, Cake, Dessert, Birthday, Foodstuffs, Colorful">
            <a:extLst>
              <a:ext uri="{FF2B5EF4-FFF2-40B4-BE49-F238E27FC236}">
                <a16:creationId xmlns:a16="http://schemas.microsoft.com/office/drawing/2014/main" id="{B0113669-7FFB-8A4B-BC0E-1D8FCBEE25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771" r="56947" b="27169"/>
          <a:stretch/>
        </p:blipFill>
        <p:spPr bwMode="auto">
          <a:xfrm>
            <a:off x="344941" y="3913521"/>
            <a:ext cx="2428430" cy="125717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Singing, Kids, Child, Group, Children, Sing, Girls">
            <a:extLst>
              <a:ext uri="{FF2B5EF4-FFF2-40B4-BE49-F238E27FC236}">
                <a16:creationId xmlns:a16="http://schemas.microsoft.com/office/drawing/2014/main" id="{1339FCA0-3A57-1743-8CC5-43C96B4C27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7915" y="3724157"/>
            <a:ext cx="2516625" cy="150651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Food, Thai Food, Crispy Pork">
            <a:extLst>
              <a:ext uri="{FF2B5EF4-FFF2-40B4-BE49-F238E27FC236}">
                <a16:creationId xmlns:a16="http://schemas.microsoft.com/office/drawing/2014/main" id="{D5689500-2F41-BA4B-B4EB-CFBFF9DDA7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6520" y="3919604"/>
            <a:ext cx="2314088" cy="11570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Silhouette, Dancer, Ballet, Man, Costume">
            <a:extLst>
              <a:ext uri="{FF2B5EF4-FFF2-40B4-BE49-F238E27FC236}">
                <a16:creationId xmlns:a16="http://schemas.microsoft.com/office/drawing/2014/main" id="{20B336CE-93C6-C14C-A0FF-0845138C5A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6349" y="934406"/>
            <a:ext cx="1705058" cy="137700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Silhouette, Dancer, Ballet, Man, Costume">
            <a:extLst>
              <a:ext uri="{FF2B5EF4-FFF2-40B4-BE49-F238E27FC236}">
                <a16:creationId xmlns:a16="http://schemas.microsoft.com/office/drawing/2014/main" id="{979C0B98-8929-BE44-B0F7-18DA72957E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0079" y="852217"/>
            <a:ext cx="1706160" cy="129636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Women, Laptop, People, Internet, Lifestyles, Computer">
            <a:extLst>
              <a:ext uri="{FF2B5EF4-FFF2-40B4-BE49-F238E27FC236}">
                <a16:creationId xmlns:a16="http://schemas.microsoft.com/office/drawing/2014/main" id="{8053044F-A6BE-8647-A32D-27F0EE5943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7775" y="952729"/>
            <a:ext cx="1456766" cy="145676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Peace, Japanese, Writing, Characters, Tattoo, Harmony">
            <a:extLst>
              <a:ext uri="{FF2B5EF4-FFF2-40B4-BE49-F238E27FC236}">
                <a16:creationId xmlns:a16="http://schemas.microsoft.com/office/drawing/2014/main" id="{CEBF3D2E-D4CB-C344-91F2-D54E959419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3351" y="734298"/>
            <a:ext cx="1265614" cy="116825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Trophy, Achievement, Award, Cup, Merit, Prize, Sports">
            <a:extLst>
              <a:ext uri="{FF2B5EF4-FFF2-40B4-BE49-F238E27FC236}">
                <a16:creationId xmlns:a16="http://schemas.microsoft.com/office/drawing/2014/main" id="{F24CD02D-D24D-7440-9832-A712904E62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8832" y="753504"/>
            <a:ext cx="1247198" cy="15699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C4CB969B-7AAE-A640-82E9-8C1C472BB5E5}"/>
              </a:ext>
            </a:extLst>
          </p:cNvPr>
          <p:cNvSpPr/>
          <p:nvPr/>
        </p:nvSpPr>
        <p:spPr>
          <a:xfrm>
            <a:off x="7010710" y="3524102"/>
            <a:ext cx="2350703" cy="400110"/>
          </a:xfrm>
          <a:prstGeom prst="rect">
            <a:avLst/>
          </a:prstGeom>
        </p:spPr>
        <p:txBody>
          <a:bodyPr wrap="square">
            <a:spAutoFit/>
          </a:bodyPr>
          <a:lstStyle/>
          <a:p>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tailandés</a:t>
            </a:r>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esa</a:t>
            </a:r>
            <a:endParaRPr lang="en-GB" sz="2000" dirty="0">
              <a:latin typeface="Century Gothic" panose="020B0502020202020204" pitchFamily="34" charset="0"/>
            </a:endParaRPr>
          </a:p>
        </p:txBody>
      </p:sp>
      <p:sp>
        <p:nvSpPr>
          <p:cNvPr id="42" name="Rectangle 41">
            <a:extLst>
              <a:ext uri="{FF2B5EF4-FFF2-40B4-BE49-F238E27FC236}">
                <a16:creationId xmlns:a16="http://schemas.microsoft.com/office/drawing/2014/main" id="{069725D3-C334-3244-846C-1C865FB6B214}"/>
              </a:ext>
            </a:extLst>
          </p:cNvPr>
          <p:cNvSpPr/>
          <p:nvPr/>
        </p:nvSpPr>
        <p:spPr>
          <a:xfrm>
            <a:off x="6619861" y="647420"/>
            <a:ext cx="2466509" cy="400110"/>
          </a:xfrm>
          <a:prstGeom prst="rect">
            <a:avLst/>
          </a:prstGeom>
        </p:spPr>
        <p:txBody>
          <a:bodyPr wrap="square">
            <a:spAutoFit/>
          </a:bodyPr>
          <a:lstStyle/>
          <a:p>
            <a:r>
              <a:rPr lang="en-GB" sz="2000" dirty="0">
                <a:solidFill>
                  <a:srgbClr val="4472C4">
                    <a:lumMod val="50000"/>
                  </a:srgbClr>
                </a:solidFill>
                <a:latin typeface="Century Gothic" panose="020B0502020202020204" pitchFamily="34" charset="0"/>
              </a:rPr>
              <a:t>*la </a:t>
            </a:r>
            <a:r>
              <a:rPr lang="en-GB" sz="2000" dirty="0" err="1">
                <a:solidFill>
                  <a:srgbClr val="4472C4">
                    <a:lumMod val="50000"/>
                  </a:srgbClr>
                </a:solidFill>
                <a:latin typeface="Century Gothic" panose="020B0502020202020204" pitchFamily="34" charset="0"/>
              </a:rPr>
              <a:t>información</a:t>
            </a:r>
            <a:endParaRPr lang="en-GB" sz="2000" dirty="0">
              <a:latin typeface="Century Gothic" panose="020B0502020202020204" pitchFamily="34" charset="0"/>
            </a:endParaRPr>
          </a:p>
        </p:txBody>
      </p:sp>
      <p:sp>
        <p:nvSpPr>
          <p:cNvPr id="43" name="TextBox 42">
            <a:extLst>
              <a:ext uri="{FF2B5EF4-FFF2-40B4-BE49-F238E27FC236}">
                <a16:creationId xmlns:a16="http://schemas.microsoft.com/office/drawing/2014/main" id="{FA0F3ADE-5643-6441-A000-8B947383548F}"/>
              </a:ext>
            </a:extLst>
          </p:cNvPr>
          <p:cNvSpPr txBox="1"/>
          <p:nvPr/>
        </p:nvSpPr>
        <p:spPr>
          <a:xfrm>
            <a:off x="188246" y="2821950"/>
            <a:ext cx="2881376"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Ganamos</a:t>
            </a:r>
            <a:r>
              <a:rPr lang="en-GB" sz="2000" dirty="0">
                <a:solidFill>
                  <a:schemeClr val="accent5">
                    <a:lumMod val="50000"/>
                  </a:schemeClr>
                </a:solidFill>
                <a:latin typeface="Century Gothic" panose="020B0502020202020204" pitchFamily="34" charset="0"/>
              </a:rPr>
              <a:t> un </a:t>
            </a:r>
            <a:r>
              <a:rPr lang="en-GB" sz="2000" dirty="0" err="1">
                <a:solidFill>
                  <a:schemeClr val="accent5">
                    <a:lumMod val="50000"/>
                  </a:schemeClr>
                </a:solidFill>
                <a:latin typeface="Century Gothic" panose="020B0502020202020204" pitchFamily="34" charset="0"/>
              </a:rPr>
              <a:t>premio</a:t>
            </a:r>
            <a:r>
              <a:rPr lang="en-GB" sz="2000" dirty="0">
                <a:solidFill>
                  <a:schemeClr val="accent5">
                    <a:lumMod val="50000"/>
                  </a:schemeClr>
                </a:solidFill>
                <a:latin typeface="Century Gothic" panose="020B0502020202020204" pitchFamily="34" charset="0"/>
              </a:rPr>
              <a:t>.</a:t>
            </a:r>
          </a:p>
        </p:txBody>
      </p:sp>
      <p:sp>
        <p:nvSpPr>
          <p:cNvPr id="44" name="TextBox 43">
            <a:extLst>
              <a:ext uri="{FF2B5EF4-FFF2-40B4-BE49-F238E27FC236}">
                <a16:creationId xmlns:a16="http://schemas.microsoft.com/office/drawing/2014/main" id="{864B3D02-5755-F248-B156-4A5EA9D77F94}"/>
              </a:ext>
            </a:extLst>
          </p:cNvPr>
          <p:cNvSpPr txBox="1"/>
          <p:nvPr/>
        </p:nvSpPr>
        <p:spPr>
          <a:xfrm>
            <a:off x="2920801" y="2821950"/>
            <a:ext cx="3579801"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Estudiamos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cómo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escribir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nuestros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nombres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chino.</a:t>
            </a:r>
          </a:p>
        </p:txBody>
      </p:sp>
      <p:sp>
        <p:nvSpPr>
          <p:cNvPr id="45" name="TextBox 44">
            <a:extLst>
              <a:ext uri="{FF2B5EF4-FFF2-40B4-BE49-F238E27FC236}">
                <a16:creationId xmlns:a16="http://schemas.microsoft.com/office/drawing/2014/main" id="{4583E6A3-A6F6-7C4D-B676-84352A02B13D}"/>
              </a:ext>
            </a:extLst>
          </p:cNvPr>
          <p:cNvSpPr txBox="1"/>
          <p:nvPr/>
        </p:nvSpPr>
        <p:spPr>
          <a:xfrm>
            <a:off x="6270030" y="2846790"/>
            <a:ext cx="3049836"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Buscamos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información</a:t>
            </a:r>
            <a:r>
              <a:rPr lang="en-GB" sz="2000" dirty="0">
                <a:solidFill>
                  <a:schemeClr val="accent5">
                    <a:lumMod val="50000"/>
                  </a:schemeClr>
                </a:solidFill>
                <a:latin typeface="Century Gothic" panose="020B0502020202020204" pitchFamily="34" charset="0"/>
              </a:rPr>
              <a:t>.</a:t>
            </a:r>
          </a:p>
        </p:txBody>
      </p:sp>
      <p:sp>
        <p:nvSpPr>
          <p:cNvPr id="46" name="TextBox 45">
            <a:extLst>
              <a:ext uri="{FF2B5EF4-FFF2-40B4-BE49-F238E27FC236}">
                <a16:creationId xmlns:a16="http://schemas.microsoft.com/office/drawing/2014/main" id="{B078869E-C01E-DC47-B361-B333DF98C3CB}"/>
              </a:ext>
            </a:extLst>
          </p:cNvPr>
          <p:cNvSpPr txBox="1"/>
          <p:nvPr/>
        </p:nvSpPr>
        <p:spPr>
          <a:xfrm>
            <a:off x="9348628" y="2819181"/>
            <a:ext cx="2881376"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Bailamos</a:t>
            </a:r>
            <a:r>
              <a:rPr lang="en-GB" sz="2000" dirty="0">
                <a:solidFill>
                  <a:schemeClr val="accent5">
                    <a:lumMod val="50000"/>
                  </a:schemeClr>
                </a:solidFill>
                <a:latin typeface="Century Gothic" panose="020B0502020202020204" pitchFamily="34" charset="0"/>
              </a:rPr>
              <a:t> con </a:t>
            </a:r>
            <a:r>
              <a:rPr lang="en-GB" sz="2000" dirty="0" err="1">
                <a:solidFill>
                  <a:schemeClr val="accent5">
                    <a:lumMod val="50000"/>
                  </a:schemeClr>
                </a:solidFill>
                <a:latin typeface="Century Gothic" panose="020B0502020202020204" pitchFamily="34" charset="0"/>
              </a:rPr>
              <a:t>nuestros</a:t>
            </a:r>
            <a:r>
              <a:rPr lang="en-GB" sz="2000" dirty="0">
                <a:solidFill>
                  <a:schemeClr val="accent5">
                    <a:lumMod val="50000"/>
                  </a:schemeClr>
                </a:solidFill>
                <a:latin typeface="Century Gothic" panose="020B0502020202020204" pitchFamily="34" charset="0"/>
              </a:rPr>
              <a:t> amigos.</a:t>
            </a:r>
          </a:p>
        </p:txBody>
      </p:sp>
      <p:sp>
        <p:nvSpPr>
          <p:cNvPr id="47" name="TextBox 46">
            <a:extLst>
              <a:ext uri="{FF2B5EF4-FFF2-40B4-BE49-F238E27FC236}">
                <a16:creationId xmlns:a16="http://schemas.microsoft.com/office/drawing/2014/main" id="{8A0C9D74-6331-5A42-B80B-0DF792DB87F5}"/>
              </a:ext>
            </a:extLst>
          </p:cNvPr>
          <p:cNvSpPr txBox="1"/>
          <p:nvPr/>
        </p:nvSpPr>
        <p:spPr>
          <a:xfrm>
            <a:off x="146217" y="5688646"/>
            <a:ext cx="2881376"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Preparamos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tres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dulces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tradicionales</a:t>
            </a:r>
            <a:r>
              <a:rPr lang="en-GB" sz="2000" dirty="0">
                <a:solidFill>
                  <a:schemeClr val="accent5">
                    <a:lumMod val="50000"/>
                  </a:schemeClr>
                </a:solidFill>
                <a:latin typeface="Century Gothic" panose="020B0502020202020204" pitchFamily="34" charset="0"/>
              </a:rPr>
              <a:t>.</a:t>
            </a:r>
          </a:p>
        </p:txBody>
      </p:sp>
      <p:sp>
        <p:nvSpPr>
          <p:cNvPr id="48" name="TextBox 47">
            <a:extLst>
              <a:ext uri="{FF2B5EF4-FFF2-40B4-BE49-F238E27FC236}">
                <a16:creationId xmlns:a16="http://schemas.microsoft.com/office/drawing/2014/main" id="{4C3637A8-AAEC-8E40-BC6C-9E24F0FC5F37}"/>
              </a:ext>
            </a:extLst>
          </p:cNvPr>
          <p:cNvSpPr txBox="1"/>
          <p:nvPr/>
        </p:nvSpPr>
        <p:spPr>
          <a:xfrm>
            <a:off x="3130678" y="5661037"/>
            <a:ext cx="3332056"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Cantamos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nuestro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idioma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favorito</a:t>
            </a:r>
            <a:r>
              <a:rPr lang="en-GB" sz="2000" dirty="0">
                <a:solidFill>
                  <a:schemeClr val="accent5">
                    <a:lumMod val="50000"/>
                  </a:schemeClr>
                </a:solidFill>
                <a:latin typeface="Century Gothic" panose="020B0502020202020204" pitchFamily="34" charset="0"/>
              </a:rPr>
              <a:t>.</a:t>
            </a:r>
          </a:p>
        </p:txBody>
      </p:sp>
      <p:sp>
        <p:nvSpPr>
          <p:cNvPr id="49" name="TextBox 48">
            <a:extLst>
              <a:ext uri="{FF2B5EF4-FFF2-40B4-BE49-F238E27FC236}">
                <a16:creationId xmlns:a16="http://schemas.microsoft.com/office/drawing/2014/main" id="{43E63E64-5CD8-6347-AEE6-7A8B37877D3B}"/>
              </a:ext>
            </a:extLst>
          </p:cNvPr>
          <p:cNvSpPr txBox="1"/>
          <p:nvPr/>
        </p:nvSpPr>
        <p:spPr>
          <a:xfrm>
            <a:off x="6195837" y="5651357"/>
            <a:ext cx="2881376"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Probamos</a:t>
            </a:r>
            <a:r>
              <a:rPr lang="en-GB" sz="2000" dirty="0">
                <a:solidFill>
                  <a:schemeClr val="accent5">
                    <a:lumMod val="50000"/>
                  </a:schemeClr>
                </a:solidFill>
                <a:latin typeface="Century Gothic" panose="020B0502020202020204" pitchFamily="34" charset="0"/>
              </a:rPr>
              <a:t> comida </a:t>
            </a:r>
            <a:r>
              <a:rPr lang="en-GB" sz="2000" dirty="0" err="1">
                <a:solidFill>
                  <a:schemeClr val="accent5">
                    <a:lumMod val="50000"/>
                  </a:schemeClr>
                </a:solidFill>
                <a:latin typeface="Century Gothic" panose="020B0502020202020204" pitchFamily="34" charset="0"/>
              </a:rPr>
              <a:t>tailandesa</a:t>
            </a:r>
            <a:r>
              <a:rPr lang="en-GB" sz="2000" dirty="0">
                <a:solidFill>
                  <a:schemeClr val="accent5">
                    <a:lumMod val="50000"/>
                  </a:schemeClr>
                </a:solidFill>
                <a:latin typeface="Century Gothic" panose="020B0502020202020204" pitchFamily="34" charset="0"/>
              </a:rPr>
              <a:t>.</a:t>
            </a:r>
          </a:p>
        </p:txBody>
      </p:sp>
      <p:sp>
        <p:nvSpPr>
          <p:cNvPr id="50" name="TextBox 49">
            <a:extLst>
              <a:ext uri="{FF2B5EF4-FFF2-40B4-BE49-F238E27FC236}">
                <a16:creationId xmlns:a16="http://schemas.microsoft.com/office/drawing/2014/main" id="{8D6238A0-132D-C444-92DC-94F2EAD2EB3E}"/>
              </a:ext>
            </a:extLst>
          </p:cNvPr>
          <p:cNvSpPr txBox="1"/>
          <p:nvPr/>
        </p:nvSpPr>
        <p:spPr>
          <a:xfrm>
            <a:off x="8938726" y="5623748"/>
            <a:ext cx="3324658"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Hablamos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alemán</a:t>
            </a:r>
            <a:r>
              <a:rPr lang="en-GB" sz="2000" dirty="0">
                <a:solidFill>
                  <a:schemeClr val="accent5">
                    <a:lumMod val="50000"/>
                  </a:schemeClr>
                </a:solidFill>
                <a:latin typeface="Century Gothic" panose="020B0502020202020204" pitchFamily="34" charset="0"/>
              </a:rPr>
              <a:t> con </a:t>
            </a:r>
            <a:r>
              <a:rPr lang="en-GB" sz="2000" dirty="0" err="1">
                <a:solidFill>
                  <a:schemeClr val="accent5">
                    <a:lumMod val="50000"/>
                  </a:schemeClr>
                </a:solidFill>
                <a:latin typeface="Century Gothic" panose="020B0502020202020204" pitchFamily="34" charset="0"/>
              </a:rPr>
              <a:t>nuestros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profesores</a:t>
            </a:r>
            <a:r>
              <a:rPr lang="en-GB" sz="2000" dirty="0">
                <a:solidFill>
                  <a:schemeClr val="accent5">
                    <a:lumMod val="50000"/>
                  </a:schemeClr>
                </a:solidFill>
                <a:latin typeface="Century Gothic" panose="020B0502020202020204" pitchFamily="34" charset="0"/>
              </a:rPr>
              <a:t>.</a:t>
            </a:r>
          </a:p>
        </p:txBody>
      </p:sp>
      <p:sp>
        <p:nvSpPr>
          <p:cNvPr id="51" name="Rectangle 50">
            <a:extLst>
              <a:ext uri="{FF2B5EF4-FFF2-40B4-BE49-F238E27FC236}">
                <a16:creationId xmlns:a16="http://schemas.microsoft.com/office/drawing/2014/main" id="{069725D3-C334-3244-846C-1C865FB6B214}"/>
              </a:ext>
            </a:extLst>
          </p:cNvPr>
          <p:cNvSpPr/>
          <p:nvPr/>
        </p:nvSpPr>
        <p:spPr>
          <a:xfrm>
            <a:off x="4700597" y="3515168"/>
            <a:ext cx="2466509" cy="400110"/>
          </a:xfrm>
          <a:prstGeom prst="rect">
            <a:avLst/>
          </a:prstGeom>
        </p:spPr>
        <p:txBody>
          <a:bodyPr wrap="square">
            <a:spAutoFit/>
          </a:bodyPr>
          <a:lstStyle/>
          <a:p>
            <a:r>
              <a:rPr lang="en-GB" sz="2000" dirty="0">
                <a:solidFill>
                  <a:srgbClr val="4472C4">
                    <a:lumMod val="50000"/>
                  </a:srgbClr>
                </a:solidFill>
                <a:latin typeface="Century Gothic" panose="020B0502020202020204" pitchFamily="34" charset="0"/>
              </a:rPr>
              <a:t>*</a:t>
            </a:r>
            <a:r>
              <a:rPr lang="en-GB" sz="2000" dirty="0" err="1">
                <a:solidFill>
                  <a:srgbClr val="4472C4">
                    <a:lumMod val="50000"/>
                  </a:srgbClr>
                </a:solidFill>
                <a:latin typeface="Century Gothic" panose="020B0502020202020204" pitchFamily="34" charset="0"/>
              </a:rPr>
              <a:t>favorito</a:t>
            </a:r>
            <a:endParaRPr lang="en-GB" sz="2000" dirty="0">
              <a:latin typeface="Century Gothic" panose="020B0502020202020204" pitchFamily="34" charset="0"/>
            </a:endParaRPr>
          </a:p>
        </p:txBody>
      </p:sp>
    </p:spTree>
    <p:extLst>
      <p:ext uri="{BB962C8B-B14F-4D97-AF65-F5344CB8AC3E}">
        <p14:creationId xmlns:p14="http://schemas.microsoft.com/office/powerpoint/2010/main" val="109634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P spid="5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634" y="220726"/>
            <a:ext cx="72201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Trabajamos</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la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preparación</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de</a:t>
            </a:r>
            <a:r>
              <a:rPr kumimoji="0" lang="en-GB"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una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película</a:t>
            </a: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 name="TextBox 3"/>
          <p:cNvSpPr txBox="1"/>
          <p:nvPr/>
        </p:nvSpPr>
        <p:spPr>
          <a:xfrm>
            <a:off x="171464" y="740942"/>
            <a:ext cx="93879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A: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debes</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hacer</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las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preguntas</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español</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tu</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pareja.</a:t>
            </a:r>
          </a:p>
        </p:txBody>
      </p:sp>
      <p:sp>
        <p:nvSpPr>
          <p:cNvPr id="45" name="TextBox 44"/>
          <p:cNvSpPr txBox="1"/>
          <p:nvPr/>
        </p:nvSpPr>
        <p:spPr>
          <a:xfrm>
            <a:off x="126634" y="2267843"/>
            <a:ext cx="59740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Un ejemplo:</a:t>
            </a:r>
          </a:p>
        </p:txBody>
      </p:sp>
      <p:sp>
        <p:nvSpPr>
          <p:cNvPr id="47" name="TextBox 46"/>
          <p:cNvSpPr txBox="1"/>
          <p:nvPr/>
        </p:nvSpPr>
        <p:spPr>
          <a:xfrm>
            <a:off x="126634" y="3073675"/>
            <a:ext cx="27771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(pregunta):</a:t>
            </a:r>
          </a:p>
        </p:txBody>
      </p:sp>
      <p:sp>
        <p:nvSpPr>
          <p:cNvPr id="48" name="TextBox 47"/>
          <p:cNvSpPr txBox="1"/>
          <p:nvPr/>
        </p:nvSpPr>
        <p:spPr>
          <a:xfrm>
            <a:off x="10346048" y="3044279"/>
            <a:ext cx="18459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contesta</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19" name="Rectangle 2">
            <a:extLst>
              <a:ext uri="{FF2B5EF4-FFF2-40B4-BE49-F238E27FC236}">
                <a16:creationId xmlns:a16="http://schemas.microsoft.com/office/drawing/2014/main" id="{94C9B716-5EA8-AB48-A633-EA1D72AD1EA5}"/>
              </a:ext>
            </a:extLst>
          </p:cNvPr>
          <p:cNvSpPr/>
          <p:nvPr/>
        </p:nvSpPr>
        <p:spPr>
          <a:xfrm>
            <a:off x="183543" y="3918690"/>
            <a:ext cx="5345365" cy="230048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5628447" y="3930267"/>
            <a:ext cx="6442449" cy="230048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6">
            <a:extLst>
              <a:ext uri="{FF2B5EF4-FFF2-40B4-BE49-F238E27FC236}">
                <a16:creationId xmlns:a16="http://schemas.microsoft.com/office/drawing/2014/main" id="{048C2848-894C-1F40-A0BB-E1D33E8AAE24}"/>
              </a:ext>
            </a:extLst>
          </p:cNvPr>
          <p:cNvSpPr txBox="1"/>
          <p:nvPr/>
        </p:nvSpPr>
        <p:spPr>
          <a:xfrm>
            <a:off x="228301" y="5158881"/>
            <a:ext cx="52463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rPr>
              <a:t>1. </a:t>
            </a:r>
            <a:r>
              <a:rPr lang="en-GB" sz="2400" dirty="0">
                <a:solidFill>
                  <a:schemeClr val="accent5">
                    <a:lumMod val="50000"/>
                  </a:schemeClr>
                </a:solidFill>
                <a:latin typeface="Century Gothic" panose="020F0302020204030204"/>
              </a:rPr>
              <a:t>Do you have to include this idea?</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7" name="Title 2">
            <a:extLst>
              <a:ext uri="{FF2B5EF4-FFF2-40B4-BE49-F238E27FC236}">
                <a16:creationId xmlns:a16="http://schemas.microsoft.com/office/drawing/2014/main" id="{34183E21-D1A2-CA4F-9E27-66E8113BEA2C}"/>
              </a:ext>
            </a:extLst>
          </p:cNvPr>
          <p:cNvSpPr txBox="1">
            <a:spLocks/>
          </p:cNvSpPr>
          <p:nvPr/>
        </p:nvSpPr>
        <p:spPr>
          <a:xfrm>
            <a:off x="5573666" y="3963529"/>
            <a:ext cx="659928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sp>
        <p:nvSpPr>
          <p:cNvPr id="26" name="Rounded Rectangle 25">
            <a:extLst>
              <a:ext uri="{FF2B5EF4-FFF2-40B4-BE49-F238E27FC236}">
                <a16:creationId xmlns:a16="http://schemas.microsoft.com/office/drawing/2014/main" id="{D578714D-3580-C545-B5C1-E2A9449A0E26}"/>
              </a:ext>
            </a:extLst>
          </p:cNvPr>
          <p:cNvSpPr/>
          <p:nvPr/>
        </p:nvSpPr>
        <p:spPr>
          <a:xfrm>
            <a:off x="9282544" y="241212"/>
            <a:ext cx="2685115" cy="416014"/>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7"/>
          <p:cNvSpPr>
            <a:spLocks noGrp="1"/>
          </p:cNvSpPr>
          <p:nvPr>
            <p:ph type="title" idx="4294967295"/>
          </p:nvPr>
        </p:nvSpPr>
        <p:spPr>
          <a:xfrm>
            <a:off x="9424554" y="-201071"/>
            <a:ext cx="2767446" cy="1325563"/>
          </a:xfrm>
        </p:spPr>
        <p:txBody>
          <a:bodyPr>
            <a:normAutofit/>
          </a:bodyPr>
          <a:lstStyle/>
          <a:p>
            <a:r>
              <a:rPr lang="en-GB" sz="2000" b="1" dirty="0" err="1">
                <a:solidFill>
                  <a:schemeClr val="bg1"/>
                </a:solidFill>
              </a:rPr>
              <a:t>hablar</a:t>
            </a:r>
            <a:r>
              <a:rPr lang="en-GB" sz="2000" b="1" baseline="0" dirty="0">
                <a:solidFill>
                  <a:schemeClr val="bg1"/>
                </a:solidFill>
              </a:rPr>
              <a:t> </a:t>
            </a:r>
            <a:r>
              <a:rPr lang="en-GB" sz="2000" b="1" baseline="0">
                <a:solidFill>
                  <a:schemeClr val="bg1"/>
                </a:solidFill>
              </a:rPr>
              <a:t>/ escuchar</a:t>
            </a:r>
            <a:endParaRPr lang="en-GB" sz="2000" b="1" dirty="0">
              <a:solidFill>
                <a:schemeClr val="bg1"/>
              </a:solidFill>
            </a:endParaRPr>
          </a:p>
        </p:txBody>
      </p:sp>
      <p:sp>
        <p:nvSpPr>
          <p:cNvPr id="28" name="TextBox 27"/>
          <p:cNvSpPr txBox="1"/>
          <p:nvPr/>
        </p:nvSpPr>
        <p:spPr>
          <a:xfrm>
            <a:off x="171465" y="1114614"/>
            <a:ext cx="118490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escucha</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y dice la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respuesta</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correcta</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español</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según</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el verbo de la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pregunta</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1" name="TextBox 30"/>
          <p:cNvSpPr txBox="1"/>
          <p:nvPr/>
        </p:nvSpPr>
        <p:spPr>
          <a:xfrm>
            <a:off x="171464" y="1504392"/>
            <a:ext cx="93879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Luego</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cambia.</a:t>
            </a:r>
          </a:p>
        </p:txBody>
      </p:sp>
      <p:sp>
        <p:nvSpPr>
          <p:cNvPr id="32" name="Title 2">
            <a:extLst>
              <a:ext uri="{FF2B5EF4-FFF2-40B4-BE49-F238E27FC236}">
                <a16:creationId xmlns:a16="http://schemas.microsoft.com/office/drawing/2014/main" id="{2E916929-990F-7F44-8E90-6C2F9A2BE70F}"/>
              </a:ext>
            </a:extLst>
          </p:cNvPr>
          <p:cNvSpPr txBox="1">
            <a:spLocks/>
          </p:cNvSpPr>
          <p:nvPr/>
        </p:nvSpPr>
        <p:spPr>
          <a:xfrm>
            <a:off x="228301" y="3989535"/>
            <a:ext cx="5303416"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Debes</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hacer</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estas</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preguntas</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en</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español</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a:t>
            </a:r>
          </a:p>
          <a:p>
            <a:pPr marL="0" marR="0" lvl="0" indent="0" algn="l" defTabSz="914400" rtl="0" eaLnBrk="1" fontAlgn="auto" latinLnBrk="0" hangingPunct="1">
              <a:lnSpc>
                <a:spcPct val="120000"/>
              </a:lnSpc>
              <a:spcBef>
                <a:spcPct val="0"/>
              </a:spcBef>
              <a:spcAft>
                <a:spcPts val="0"/>
              </a:spcAft>
              <a:buClrTx/>
              <a:buSzTx/>
              <a:buFontTx/>
              <a:buNone/>
              <a:tabLst/>
              <a:defRPr/>
            </a:pP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kumimoji="0" lang="en-US" sz="2000" b="0" i="0" u="none" strike="noStrike" kern="1200" cap="none" spc="0" normalizeH="0" baseline="0" noProof="0" dirty="0">
              <a:ln>
                <a:noFill/>
              </a:ln>
              <a:effectLst/>
              <a:uLnTx/>
              <a:uFillTx/>
            </a:endParaRPr>
          </a:p>
        </p:txBody>
      </p:sp>
      <p:graphicFrame>
        <p:nvGraphicFramePr>
          <p:cNvPr id="2" name="Tabla 4">
            <a:extLst>
              <a:ext uri="{FF2B5EF4-FFF2-40B4-BE49-F238E27FC236}">
                <a16:creationId xmlns:a16="http://schemas.microsoft.com/office/drawing/2014/main" id="{A8A8B820-107B-8E4B-A988-D4CF88C55CCF}"/>
              </a:ext>
            </a:extLst>
          </p:cNvPr>
          <p:cNvGraphicFramePr>
            <a:graphicFrameLocks noGrp="1"/>
          </p:cNvGraphicFramePr>
          <p:nvPr/>
        </p:nvGraphicFramePr>
        <p:xfrm>
          <a:off x="5745117" y="4796589"/>
          <a:ext cx="6218583" cy="1276545"/>
        </p:xfrm>
        <a:graphic>
          <a:graphicData uri="http://schemas.openxmlformats.org/drawingml/2006/table">
            <a:tbl>
              <a:tblPr firstRow="1" bandRow="1">
                <a:tableStyleId>{5DA37D80-6434-44D0-A028-1B22A696006F}</a:tableStyleId>
              </a:tblPr>
              <a:tblGrid>
                <a:gridCol w="535803">
                  <a:extLst>
                    <a:ext uri="{9D8B030D-6E8A-4147-A177-3AD203B41FA5}">
                      <a16:colId xmlns:a16="http://schemas.microsoft.com/office/drawing/2014/main" val="2066547854"/>
                    </a:ext>
                  </a:extLst>
                </a:gridCol>
                <a:gridCol w="2841390">
                  <a:extLst>
                    <a:ext uri="{9D8B030D-6E8A-4147-A177-3AD203B41FA5}">
                      <a16:colId xmlns:a16="http://schemas.microsoft.com/office/drawing/2014/main" val="4199791835"/>
                    </a:ext>
                  </a:extLst>
                </a:gridCol>
                <a:gridCol w="2841390">
                  <a:extLst>
                    <a:ext uri="{9D8B030D-6E8A-4147-A177-3AD203B41FA5}">
                      <a16:colId xmlns:a16="http://schemas.microsoft.com/office/drawing/2014/main" val="3136928920"/>
                    </a:ext>
                  </a:extLst>
                </a:gridCol>
              </a:tblGrid>
              <a:tr h="669267">
                <a:tc>
                  <a:txBody>
                    <a:bodyPr/>
                    <a:lstStyle/>
                    <a:p>
                      <a:endParaRPr lang="es-GB" sz="2000" b="0" i="0" dirty="0">
                        <a:solidFill>
                          <a:schemeClr val="accent5">
                            <a:lumMod val="50000"/>
                          </a:schemeClr>
                        </a:solidFill>
                        <a:latin typeface="Century Gothic" panose="020B0502020202020204" pitchFamily="34" charset="0"/>
                      </a:endParaRP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Tú</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Ella/él</a:t>
                      </a:r>
                    </a:p>
                  </a:txBody>
                  <a:tcPr anchor="ctr">
                    <a:noFill/>
                  </a:tcPr>
                </a:tc>
                <a:extLst>
                  <a:ext uri="{0D108BD9-81ED-4DB2-BD59-A6C34878D82A}">
                    <a16:rowId xmlns:a16="http://schemas.microsoft.com/office/drawing/2014/main" val="2592815525"/>
                  </a:ext>
                </a:extLst>
              </a:tr>
              <a:tr h="607278">
                <a:tc>
                  <a:txBody>
                    <a:bodyPr/>
                    <a:lstStyle/>
                    <a:p>
                      <a:r>
                        <a:rPr lang="es-GB" sz="2000" b="0" i="0" dirty="0">
                          <a:solidFill>
                            <a:schemeClr val="accent5">
                              <a:lumMod val="50000"/>
                            </a:schemeClr>
                          </a:solidFill>
                          <a:latin typeface="Century Gothic" panose="020B0502020202020204" pitchFamily="34" charset="0"/>
                        </a:rPr>
                        <a:t>1.</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it’s an example.</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it’s interesting.</a:t>
                      </a:r>
                    </a:p>
                  </a:txBody>
                  <a:tcPr anchor="ctr">
                    <a:noFill/>
                  </a:tcPr>
                </a:tc>
                <a:extLst>
                  <a:ext uri="{0D108BD9-81ED-4DB2-BD59-A6C34878D82A}">
                    <a16:rowId xmlns:a16="http://schemas.microsoft.com/office/drawing/2014/main" val="2601406700"/>
                  </a:ext>
                </a:extLst>
              </a:tr>
            </a:tbl>
          </a:graphicData>
        </a:graphic>
      </p:graphicFrame>
      <p:sp>
        <p:nvSpPr>
          <p:cNvPr id="46" name="Oval Callout 45"/>
          <p:cNvSpPr/>
          <p:nvPr/>
        </p:nvSpPr>
        <p:spPr>
          <a:xfrm>
            <a:off x="2462382" y="2102725"/>
            <a:ext cx="3633618" cy="1308616"/>
          </a:xfrm>
          <a:prstGeom prst="wedgeEllipseCallout">
            <a:avLst>
              <a:gd name="adj1" fmla="val -60382"/>
              <a:gd name="adj2" fmla="val 6297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a:t>
            </a:r>
            <a:r>
              <a:rPr lang="en-GB" sz="2400" b="1" dirty="0" err="1">
                <a:solidFill>
                  <a:schemeClr val="accent5">
                    <a:lumMod val="50000"/>
                  </a:schemeClr>
                </a:solidFill>
                <a:latin typeface="Century Gothic" panose="020B0502020202020204" pitchFamily="34" charset="0"/>
              </a:rPr>
              <a:t>Tienes</a:t>
            </a:r>
            <a:r>
              <a:rPr lang="en-GB" sz="2400" b="1" dirty="0">
                <a:solidFill>
                  <a:schemeClr val="accent5">
                    <a:lumMod val="50000"/>
                  </a:schemeClr>
                </a:solidFill>
                <a:latin typeface="Century Gothic" panose="020B0502020202020204" pitchFamily="34" charset="0"/>
              </a:rPr>
              <a:t> que </a:t>
            </a:r>
            <a:r>
              <a:rPr lang="en-GB" sz="2400" dirty="0" err="1">
                <a:solidFill>
                  <a:schemeClr val="accent5">
                    <a:lumMod val="50000"/>
                  </a:schemeClr>
                </a:solidFill>
                <a:latin typeface="Century Gothic" panose="020B0502020202020204" pitchFamily="34" charset="0"/>
              </a:rPr>
              <a:t>incluir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esta</a:t>
            </a:r>
            <a:r>
              <a:rPr lang="en-GB" sz="2400" dirty="0">
                <a:solidFill>
                  <a:schemeClr val="accent5">
                    <a:lumMod val="50000"/>
                  </a:schemeClr>
                </a:solidFill>
                <a:latin typeface="Century Gothic" panose="020B0502020202020204" pitchFamily="34" charset="0"/>
              </a:rPr>
              <a:t> idea?</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7" name="Oval Callout 45">
            <a:extLst>
              <a:ext uri="{FF2B5EF4-FFF2-40B4-BE49-F238E27FC236}">
                <a16:creationId xmlns:a16="http://schemas.microsoft.com/office/drawing/2014/main" id="{5EE681C6-80F2-6543-AA58-730C38435AD0}"/>
              </a:ext>
            </a:extLst>
          </p:cNvPr>
          <p:cNvSpPr/>
          <p:nvPr/>
        </p:nvSpPr>
        <p:spPr>
          <a:xfrm>
            <a:off x="6260420" y="2138044"/>
            <a:ext cx="3164134" cy="1308616"/>
          </a:xfrm>
          <a:prstGeom prst="wedgeEllipseCallout">
            <a:avLst>
              <a:gd name="adj1" fmla="val 69983"/>
              <a:gd name="adj2" fmla="val 6394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No, es un </a:t>
            </a:r>
            <a:r>
              <a:rPr lang="en-GB" sz="2400" dirty="0" err="1">
                <a:solidFill>
                  <a:schemeClr val="accent5">
                    <a:lumMod val="50000"/>
                  </a:schemeClr>
                </a:solidFill>
                <a:latin typeface="Century Gothic" panose="020B0502020202020204" pitchFamily="34" charset="0"/>
              </a:rPr>
              <a:t>ejemplo</a:t>
            </a:r>
            <a:r>
              <a:rPr lang="en-GB" sz="2400" dirty="0">
                <a:solidFill>
                  <a:schemeClr val="accent5">
                    <a:lumMod val="50000"/>
                  </a:schemeClr>
                </a:solidFill>
                <a:latin typeface="Century Gothic" panose="020B0502020202020204" pitchFamily="34" charset="0"/>
              </a:rPr>
              <a:t>.</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7" name="Anillo 6">
            <a:extLst>
              <a:ext uri="{FF2B5EF4-FFF2-40B4-BE49-F238E27FC236}">
                <a16:creationId xmlns:a16="http://schemas.microsoft.com/office/drawing/2014/main" id="{7334DC21-8B42-B34C-A4AD-5D1864DAD3B8}"/>
              </a:ext>
            </a:extLst>
          </p:cNvPr>
          <p:cNvSpPr/>
          <p:nvPr/>
        </p:nvSpPr>
        <p:spPr>
          <a:xfrm>
            <a:off x="6260420" y="5443442"/>
            <a:ext cx="2769280" cy="676708"/>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pic>
        <p:nvPicPr>
          <p:cNvPr id="9" name="Imagen 8">
            <a:extLst>
              <a:ext uri="{FF2B5EF4-FFF2-40B4-BE49-F238E27FC236}">
                <a16:creationId xmlns:a16="http://schemas.microsoft.com/office/drawing/2014/main" id="{5D7E41F5-7140-6F4F-97CA-0ED0BCF582A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9149" y="1559484"/>
            <a:ext cx="2114031" cy="1543323"/>
          </a:xfrm>
          <a:prstGeom prst="rect">
            <a:avLst/>
          </a:prstGeom>
        </p:spPr>
      </p:pic>
    </p:spTree>
    <p:extLst>
      <p:ext uri="{BB962C8B-B14F-4D97-AF65-F5344CB8AC3E}">
        <p14:creationId xmlns:p14="http://schemas.microsoft.com/office/powerpoint/2010/main" val="171384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5" grpId="0"/>
      <p:bldP spid="47" grpId="0"/>
      <p:bldP spid="48" grpId="0"/>
      <p:bldP spid="19" grpId="0" animBg="1"/>
      <p:bldP spid="20" grpId="0" animBg="1"/>
      <p:bldP spid="29" grpId="0"/>
      <p:bldP spid="37" grpId="0"/>
      <p:bldP spid="28" grpId="0"/>
      <p:bldP spid="31" grpId="0"/>
      <p:bldP spid="32" grpId="0"/>
      <p:bldP spid="46" grpId="0" animBg="1"/>
      <p:bldP spid="27"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8" y="449678"/>
            <a:ext cx="499768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115141" y="2593701"/>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 </a:t>
            </a:r>
            <a:r>
              <a:rPr lang="en-GB" sz="2200" dirty="0">
                <a:solidFill>
                  <a:schemeClr val="accent5">
                    <a:lumMod val="50000"/>
                  </a:schemeClr>
                </a:solidFill>
                <a:latin typeface="Century Gothic" panose="020B0502020202020204" pitchFamily="34" charset="0"/>
              </a:rPr>
              <a:t>Does she have to consider this idea? </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115141" y="1812218"/>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Do you have to deal with this topic?</a:t>
            </a:r>
          </a:p>
        </p:txBody>
      </p:sp>
      <p:sp>
        <p:nvSpPr>
          <p:cNvPr id="47" name="TextBox 56">
            <a:extLst>
              <a:ext uri="{FF2B5EF4-FFF2-40B4-BE49-F238E27FC236}">
                <a16:creationId xmlns:a16="http://schemas.microsoft.com/office/drawing/2014/main" id="{44ACD847-DE5B-1B43-9684-973E8B9EF474}"/>
              </a:ext>
            </a:extLst>
          </p:cNvPr>
          <p:cNvSpPr txBox="1"/>
          <p:nvPr/>
        </p:nvSpPr>
        <p:spPr>
          <a:xfrm>
            <a:off x="115141" y="3375184"/>
            <a:ext cx="4968180"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 </a:t>
            </a:r>
            <a:r>
              <a:rPr lang="en-GB" sz="2200" dirty="0">
                <a:solidFill>
                  <a:schemeClr val="accent5">
                    <a:lumMod val="50000"/>
                  </a:schemeClr>
                </a:solidFill>
                <a:latin typeface="Century Gothic" panose="020B0502020202020204" pitchFamily="34" charset="0"/>
              </a:rPr>
              <a:t>Does he have to carry out this scene?</a:t>
            </a:r>
          </a:p>
        </p:txBody>
      </p:sp>
      <p:sp>
        <p:nvSpPr>
          <p:cNvPr id="52" name="TextBox 57">
            <a:extLst>
              <a:ext uri="{FF2B5EF4-FFF2-40B4-BE49-F238E27FC236}">
                <a16:creationId xmlns:a16="http://schemas.microsoft.com/office/drawing/2014/main" id="{9F905CD9-F55B-934D-A7AE-CAEA8A266694}"/>
              </a:ext>
            </a:extLst>
          </p:cNvPr>
          <p:cNvSpPr txBox="1"/>
          <p:nvPr/>
        </p:nvSpPr>
        <p:spPr>
          <a:xfrm>
            <a:off x="115141" y="4156667"/>
            <a:ext cx="485434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4. </a:t>
            </a:r>
            <a:r>
              <a:rPr lang="en-GB" sz="2200" dirty="0">
                <a:solidFill>
                  <a:schemeClr val="accent5">
                    <a:lumMod val="50000"/>
                  </a:schemeClr>
                </a:solidFill>
                <a:latin typeface="Century Gothic" panose="020B0502020202020204" pitchFamily="34" charset="0"/>
              </a:rPr>
              <a:t>Do you have to include this story?</a:t>
            </a:r>
          </a:p>
        </p:txBody>
      </p:sp>
      <p:sp>
        <p:nvSpPr>
          <p:cNvPr id="55" name="TextBox 59">
            <a:extLst>
              <a:ext uri="{FF2B5EF4-FFF2-40B4-BE49-F238E27FC236}">
                <a16:creationId xmlns:a16="http://schemas.microsoft.com/office/drawing/2014/main" id="{231DB558-158F-AE45-9C29-2D704D3DCE06}"/>
              </a:ext>
            </a:extLst>
          </p:cNvPr>
          <p:cNvSpPr txBox="1"/>
          <p:nvPr/>
        </p:nvSpPr>
        <p:spPr>
          <a:xfrm>
            <a:off x="115141" y="5381081"/>
            <a:ext cx="471282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6. </a:t>
            </a:r>
            <a:r>
              <a:rPr lang="en-GB" sz="2200" noProof="0" dirty="0">
                <a:solidFill>
                  <a:schemeClr val="accent5">
                    <a:lumMod val="50000"/>
                  </a:schemeClr>
                </a:solidFill>
                <a:latin typeface="Century Gothic" panose="020B0502020202020204" pitchFamily="34" charset="0"/>
              </a:rPr>
              <a:t>Does she have to escape from this building?</a:t>
            </a:r>
            <a:endParaRPr lang="en-GB" sz="2200" dirty="0">
              <a:solidFill>
                <a:schemeClr val="accent5">
                  <a:lumMod val="50000"/>
                </a:schemeClr>
              </a:solidFill>
              <a:latin typeface="Century Gothic" panose="020B0502020202020204" pitchFamily="34" charset="0"/>
            </a:endParaRPr>
          </a:p>
        </p:txBody>
      </p:sp>
      <p:sp>
        <p:nvSpPr>
          <p:cNvPr id="56" name="TextBox 58">
            <a:extLst>
              <a:ext uri="{FF2B5EF4-FFF2-40B4-BE49-F238E27FC236}">
                <a16:creationId xmlns:a16="http://schemas.microsoft.com/office/drawing/2014/main" id="{4CE5CCF7-6DBC-6B41-AA45-F2FEE7868F20}"/>
              </a:ext>
            </a:extLst>
          </p:cNvPr>
          <p:cNvSpPr txBox="1"/>
          <p:nvPr/>
        </p:nvSpPr>
        <p:spPr>
          <a:xfrm>
            <a:off x="115141" y="4938150"/>
            <a:ext cx="4999532" cy="430887"/>
          </a:xfrm>
          <a:prstGeom prst="rect">
            <a:avLst/>
          </a:prstGeom>
          <a:noFill/>
        </p:spPr>
        <p:txBody>
          <a:bodyPr wrap="square" rtlCol="0">
            <a:spAutoFit/>
          </a:bodyPr>
          <a:lstStyle/>
          <a:p>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 </a:t>
            </a:r>
            <a:r>
              <a:rPr lang="en-GB" sz="2200" noProof="0" dirty="0">
                <a:solidFill>
                  <a:schemeClr val="accent5">
                    <a:lumMod val="50000"/>
                  </a:schemeClr>
                </a:solidFill>
                <a:latin typeface="Century Gothic" panose="020B0502020202020204" pitchFamily="34" charset="0"/>
              </a:rPr>
              <a:t>Do you have to get this camera? </a:t>
            </a:r>
            <a:endParaRPr lang="en-GB" sz="2200" dirty="0">
              <a:solidFill>
                <a:schemeClr val="accent5">
                  <a:lumMod val="50000"/>
                </a:schemeClr>
              </a:solidFill>
              <a:latin typeface="Century Gothic" panose="020B0502020202020204" pitchFamily="34" charset="0"/>
            </a:endParaRPr>
          </a:p>
        </p:txBody>
      </p:sp>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sp>
        <p:nvSpPr>
          <p:cNvPr id="44" name="Title 2">
            <a:extLst>
              <a:ext uri="{FF2B5EF4-FFF2-40B4-BE49-F238E27FC236}">
                <a16:creationId xmlns:a16="http://schemas.microsoft.com/office/drawing/2014/main" id="{A6DCB872-8CC4-A943-B035-7C944DE75F8C}"/>
              </a:ext>
            </a:extLst>
          </p:cNvPr>
          <p:cNvSpPr txBox="1">
            <a:spLocks/>
          </p:cNvSpPr>
          <p:nvPr/>
        </p:nvSpPr>
        <p:spPr>
          <a:xfrm>
            <a:off x="53114" y="41235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nvGrpSpPr>
          <p:cNvPr id="57" name="Group 56">
            <a:extLst>
              <a:ext uri="{FF2B5EF4-FFF2-40B4-BE49-F238E27FC236}">
                <a16:creationId xmlns:a16="http://schemas.microsoft.com/office/drawing/2014/main" id="{93283391-56A7-334E-B4D4-BD492D57E1B1}"/>
              </a:ext>
            </a:extLst>
          </p:cNvPr>
          <p:cNvGrpSpPr/>
          <p:nvPr/>
        </p:nvGrpSpPr>
        <p:grpSpPr>
          <a:xfrm>
            <a:off x="5112827" y="442596"/>
            <a:ext cx="6958109" cy="5754040"/>
            <a:chOff x="5864385" y="449678"/>
            <a:chExt cx="6184878" cy="5754040"/>
          </a:xfrm>
        </p:grpSpPr>
        <p:sp>
          <p:nvSpPr>
            <p:cNvPr id="58" name="Rectangle 16">
              <a:extLst>
                <a:ext uri="{FF2B5EF4-FFF2-40B4-BE49-F238E27FC236}">
                  <a16:creationId xmlns:a16="http://schemas.microsoft.com/office/drawing/2014/main" id="{5063AE64-83FB-524A-B6DE-4137F575C581}"/>
                </a:ext>
              </a:extLst>
            </p:cNvPr>
            <p:cNvSpPr/>
            <p:nvPr/>
          </p:nvSpPr>
          <p:spPr>
            <a:xfrm>
              <a:off x="5864385" y="449678"/>
              <a:ext cx="6184878"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062131B8-030D-7941-A2B0-342A58478DE9}"/>
                </a:ext>
              </a:extLst>
            </p:cNvPr>
            <p:cNvSpPr txBox="1">
              <a:spLocks/>
            </p:cNvSpPr>
            <p:nvPr/>
          </p:nvSpPr>
          <p:spPr>
            <a:xfrm>
              <a:off x="5885689" y="460637"/>
              <a:ext cx="5929426"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sp>
        <p:nvSpPr>
          <p:cNvPr id="48" name="Title 2">
            <a:extLst>
              <a:ext uri="{FF2B5EF4-FFF2-40B4-BE49-F238E27FC236}">
                <a16:creationId xmlns:a16="http://schemas.microsoft.com/office/drawing/2014/main" id="{0D1D3140-F287-4142-ACC1-2026047BE54B}"/>
              </a:ext>
            </a:extLst>
          </p:cNvPr>
          <p:cNvSpPr txBox="1">
            <a:spLocks/>
          </p:cNvSpPr>
          <p:nvPr/>
        </p:nvSpPr>
        <p:spPr>
          <a:xfrm>
            <a:off x="5156174" y="806039"/>
            <a:ext cx="686694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sp>
        <p:nvSpPr>
          <p:cNvPr id="51" name="Title 2">
            <a:extLst>
              <a:ext uri="{FF2B5EF4-FFF2-40B4-BE49-F238E27FC236}">
                <a16:creationId xmlns:a16="http://schemas.microsoft.com/office/drawing/2014/main" id="{8473CA8B-DB23-124A-A2BA-24F84F518B0F}"/>
              </a:ext>
            </a:extLst>
          </p:cNvPr>
          <p:cNvSpPr txBox="1">
            <a:spLocks/>
          </p:cNvSpPr>
          <p:nvPr/>
        </p:nvSpPr>
        <p:spPr>
          <a:xfrm>
            <a:off x="53114" y="863827"/>
            <a:ext cx="5030207"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err="1"/>
              <a:t>Debes</a:t>
            </a:r>
            <a:r>
              <a:rPr lang="en-GB" sz="2000" b="1" dirty="0"/>
              <a:t> </a:t>
            </a:r>
            <a:r>
              <a:rPr lang="en-GB" sz="2000" b="1" dirty="0" err="1"/>
              <a:t>hacer</a:t>
            </a:r>
            <a:r>
              <a:rPr lang="en-GB" sz="2000" b="1" dirty="0"/>
              <a:t> </a:t>
            </a:r>
            <a:r>
              <a:rPr lang="en-GB" sz="2000" b="1" dirty="0" err="1"/>
              <a:t>estas</a:t>
            </a:r>
            <a:r>
              <a:rPr lang="en-GB" sz="2000" b="1" dirty="0"/>
              <a:t> </a:t>
            </a:r>
            <a:r>
              <a:rPr lang="en-GB" sz="2000" b="1" dirty="0" err="1"/>
              <a:t>preguntas</a:t>
            </a:r>
            <a:r>
              <a:rPr lang="en-GB" sz="2000" b="1" dirty="0"/>
              <a:t> </a:t>
            </a:r>
            <a:r>
              <a:rPr lang="en-GB" sz="2000" b="1" dirty="0" err="1"/>
              <a:t>en</a:t>
            </a:r>
            <a:r>
              <a:rPr lang="en-GB" sz="2000" b="1" dirty="0"/>
              <a:t> </a:t>
            </a:r>
            <a:r>
              <a:rPr lang="en-GB" sz="2000" b="1" dirty="0" err="1"/>
              <a:t>español</a:t>
            </a:r>
            <a:r>
              <a:rPr lang="en-GB" sz="2000" b="1" dirty="0"/>
              <a:t>. </a:t>
            </a: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lang="en-US" sz="2000" dirty="0"/>
          </a:p>
        </p:txBody>
      </p:sp>
      <p:graphicFrame>
        <p:nvGraphicFramePr>
          <p:cNvPr id="18" name="Tabla 4">
            <a:extLst>
              <a:ext uri="{FF2B5EF4-FFF2-40B4-BE49-F238E27FC236}">
                <a16:creationId xmlns:a16="http://schemas.microsoft.com/office/drawing/2014/main" id="{0A4B87E6-C9AA-5048-AA17-92ED552A0B7C}"/>
              </a:ext>
            </a:extLst>
          </p:cNvPr>
          <p:cNvGraphicFramePr>
            <a:graphicFrameLocks noGrp="1"/>
          </p:cNvGraphicFramePr>
          <p:nvPr/>
        </p:nvGraphicFramePr>
        <p:xfrm>
          <a:off x="5356530" y="1675531"/>
          <a:ext cx="6450985" cy="4339452"/>
        </p:xfrm>
        <a:graphic>
          <a:graphicData uri="http://schemas.openxmlformats.org/drawingml/2006/table">
            <a:tbl>
              <a:tblPr firstRow="1" bandRow="1">
                <a:tableStyleId>{5DA37D80-6434-44D0-A028-1B22A696006F}</a:tableStyleId>
              </a:tblPr>
              <a:tblGrid>
                <a:gridCol w="555827">
                  <a:extLst>
                    <a:ext uri="{9D8B030D-6E8A-4147-A177-3AD203B41FA5}">
                      <a16:colId xmlns:a16="http://schemas.microsoft.com/office/drawing/2014/main" val="2066547854"/>
                    </a:ext>
                  </a:extLst>
                </a:gridCol>
                <a:gridCol w="2947579">
                  <a:extLst>
                    <a:ext uri="{9D8B030D-6E8A-4147-A177-3AD203B41FA5}">
                      <a16:colId xmlns:a16="http://schemas.microsoft.com/office/drawing/2014/main" val="4199791835"/>
                    </a:ext>
                  </a:extLst>
                </a:gridCol>
                <a:gridCol w="2947579">
                  <a:extLst>
                    <a:ext uri="{9D8B030D-6E8A-4147-A177-3AD203B41FA5}">
                      <a16:colId xmlns:a16="http://schemas.microsoft.com/office/drawing/2014/main" val="3136928920"/>
                    </a:ext>
                  </a:extLst>
                </a:gridCol>
              </a:tblGrid>
              <a:tr h="545444">
                <a:tc>
                  <a:txBody>
                    <a:bodyPr/>
                    <a:lstStyle/>
                    <a:p>
                      <a:endParaRPr lang="es-GB" sz="2000" b="0" i="0" dirty="0">
                        <a:solidFill>
                          <a:schemeClr val="accent5">
                            <a:lumMod val="50000"/>
                          </a:schemeClr>
                        </a:solidFill>
                        <a:latin typeface="Century Gothic" panose="020B0502020202020204" pitchFamily="34" charset="0"/>
                      </a:endParaRP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Tú</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Ella/él</a:t>
                      </a:r>
                    </a:p>
                  </a:txBody>
                  <a:tcPr anchor="ctr">
                    <a:noFill/>
                  </a:tcPr>
                </a:tc>
                <a:extLst>
                  <a:ext uri="{0D108BD9-81ED-4DB2-BD59-A6C34878D82A}">
                    <a16:rowId xmlns:a16="http://schemas.microsoft.com/office/drawing/2014/main" val="2592815525"/>
                  </a:ext>
                </a:extLst>
              </a:tr>
              <a:tr h="494924">
                <a:tc>
                  <a:txBody>
                    <a:bodyPr/>
                    <a:lstStyle/>
                    <a:p>
                      <a:r>
                        <a:rPr lang="es-GB" sz="2000" b="0" i="0" dirty="0">
                          <a:solidFill>
                            <a:schemeClr val="accent5">
                              <a:lumMod val="50000"/>
                            </a:schemeClr>
                          </a:solidFill>
                          <a:latin typeface="Century Gothic" panose="020B0502020202020204" pitchFamily="34" charset="0"/>
                        </a:rPr>
                        <a:t>1.</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it’s great. </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it’s dangerous.</a:t>
                      </a:r>
                    </a:p>
                  </a:txBody>
                  <a:tcPr anchor="ctr">
                    <a:noFill/>
                  </a:tcPr>
                </a:tc>
                <a:extLst>
                  <a:ext uri="{0D108BD9-81ED-4DB2-BD59-A6C34878D82A}">
                    <a16:rowId xmlns:a16="http://schemas.microsoft.com/office/drawing/2014/main" val="2601406700"/>
                  </a:ext>
                </a:extLst>
              </a:tr>
              <a:tr h="494924">
                <a:tc>
                  <a:txBody>
                    <a:bodyPr/>
                    <a:lstStyle/>
                    <a:p>
                      <a:r>
                        <a:rPr lang="es-GB" sz="2000" b="0" i="0" dirty="0">
                          <a:solidFill>
                            <a:schemeClr val="accent5">
                              <a:lumMod val="50000"/>
                            </a:schemeClr>
                          </a:solidFill>
                          <a:latin typeface="Century Gothic" panose="020B0502020202020204" pitchFamily="34" charset="0"/>
                        </a:rPr>
                        <a:t>2.</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she is very good.</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she is boring.</a:t>
                      </a:r>
                    </a:p>
                  </a:txBody>
                  <a:tcPr anchor="ctr">
                    <a:noFill/>
                  </a:tcPr>
                </a:tc>
                <a:extLst>
                  <a:ext uri="{0D108BD9-81ED-4DB2-BD59-A6C34878D82A}">
                    <a16:rowId xmlns:a16="http://schemas.microsoft.com/office/drawing/2014/main" val="2361786913"/>
                  </a:ext>
                </a:extLst>
              </a:tr>
              <a:tr h="650011">
                <a:tc>
                  <a:txBody>
                    <a:bodyPr/>
                    <a:lstStyle/>
                    <a:p>
                      <a:r>
                        <a:rPr lang="es-GB" sz="2000" b="0" i="0" dirty="0">
                          <a:solidFill>
                            <a:schemeClr val="accent5">
                              <a:lumMod val="50000"/>
                            </a:schemeClr>
                          </a:solidFill>
                          <a:latin typeface="Century Gothic" panose="020B0502020202020204" pitchFamily="34" charset="0"/>
                        </a:rPr>
                        <a:t>3.</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there are more options.</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it’s interesting.</a:t>
                      </a:r>
                    </a:p>
                  </a:txBody>
                  <a:tcPr anchor="ctr">
                    <a:noFill/>
                  </a:tcPr>
                </a:tc>
                <a:extLst>
                  <a:ext uri="{0D108BD9-81ED-4DB2-BD59-A6C34878D82A}">
                    <a16:rowId xmlns:a16="http://schemas.microsoft.com/office/drawing/2014/main" val="2098109841"/>
                  </a:ext>
                </a:extLst>
              </a:tr>
              <a:tr h="650011">
                <a:tc>
                  <a:txBody>
                    <a:bodyPr/>
                    <a:lstStyle/>
                    <a:p>
                      <a:r>
                        <a:rPr lang="es-GB" sz="2000" b="0" i="0" dirty="0">
                          <a:solidFill>
                            <a:schemeClr val="accent5">
                              <a:lumMod val="50000"/>
                            </a:schemeClr>
                          </a:solidFill>
                          <a:latin typeface="Century Gothic" panose="020B0502020202020204" pitchFamily="34" charset="0"/>
                        </a:rPr>
                        <a:t>4.</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it’s better.</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 can use my mobile phone</a:t>
                      </a:r>
                    </a:p>
                  </a:txBody>
                  <a:tcPr anchor="ctr">
                    <a:noFill/>
                  </a:tcPr>
                </a:tc>
                <a:extLst>
                  <a:ext uri="{0D108BD9-81ED-4DB2-BD59-A6C34878D82A}">
                    <a16:rowId xmlns:a16="http://schemas.microsoft.com/office/drawing/2014/main" val="3790327663"/>
                  </a:ext>
                </a:extLst>
              </a:tr>
              <a:tr h="650011">
                <a:tc>
                  <a:txBody>
                    <a:bodyPr/>
                    <a:lstStyle/>
                    <a:p>
                      <a:r>
                        <a:rPr lang="es-GB" sz="2000" b="0" i="0" dirty="0">
                          <a:solidFill>
                            <a:schemeClr val="accent5">
                              <a:lumMod val="50000"/>
                            </a:schemeClr>
                          </a:solidFill>
                          <a:latin typeface="Century Gothic" panose="020B0502020202020204" pitchFamily="34" charset="0"/>
                        </a:rPr>
                        <a:t>5.</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 understand this camera.</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it helps.</a:t>
                      </a:r>
                    </a:p>
                  </a:txBody>
                  <a:tcPr anchor="ctr">
                    <a:noFill/>
                  </a:tcPr>
                </a:tc>
                <a:extLst>
                  <a:ext uri="{0D108BD9-81ED-4DB2-BD59-A6C34878D82A}">
                    <a16:rowId xmlns:a16="http://schemas.microsoft.com/office/drawing/2014/main" val="4054230207"/>
                  </a:ext>
                </a:extLst>
              </a:tr>
              <a:tr h="650011">
                <a:tc>
                  <a:txBody>
                    <a:bodyPr/>
                    <a:lstStyle/>
                    <a:p>
                      <a:r>
                        <a:rPr lang="es-GB" sz="2000" b="0" i="0" dirty="0">
                          <a:solidFill>
                            <a:schemeClr val="accent5">
                              <a:lumMod val="50000"/>
                            </a:schemeClr>
                          </a:solidFill>
                          <a:latin typeface="Century Gothic" panose="020B0502020202020204" pitchFamily="34" charset="0"/>
                        </a:rPr>
                        <a:t>6.</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 can change the story.</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 have a different idea.</a:t>
                      </a:r>
                    </a:p>
                  </a:txBody>
                  <a:tcPr anchor="ctr">
                    <a:noFill/>
                  </a:tcPr>
                </a:tc>
                <a:extLst>
                  <a:ext uri="{0D108BD9-81ED-4DB2-BD59-A6C34878D82A}">
                    <a16:rowId xmlns:a16="http://schemas.microsoft.com/office/drawing/2014/main" val="904721125"/>
                  </a:ext>
                </a:extLst>
              </a:tr>
            </a:tbl>
          </a:graphicData>
        </a:graphic>
      </p:graphicFrame>
    </p:spTree>
    <p:extLst>
      <p:ext uri="{BB962C8B-B14F-4D97-AF65-F5344CB8AC3E}">
        <p14:creationId xmlns:p14="http://schemas.microsoft.com/office/powerpoint/2010/main" val="314867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grpSp>
        <p:nvGrpSpPr>
          <p:cNvPr id="57" name="Group 56">
            <a:extLst>
              <a:ext uri="{FF2B5EF4-FFF2-40B4-BE49-F238E27FC236}">
                <a16:creationId xmlns:a16="http://schemas.microsoft.com/office/drawing/2014/main" id="{93283391-56A7-334E-B4D4-BD492D57E1B1}"/>
              </a:ext>
            </a:extLst>
          </p:cNvPr>
          <p:cNvGrpSpPr/>
          <p:nvPr/>
        </p:nvGrpSpPr>
        <p:grpSpPr>
          <a:xfrm>
            <a:off x="5112827" y="442596"/>
            <a:ext cx="6958109" cy="5754040"/>
            <a:chOff x="5864385" y="449678"/>
            <a:chExt cx="6184878" cy="5754040"/>
          </a:xfrm>
        </p:grpSpPr>
        <p:sp>
          <p:nvSpPr>
            <p:cNvPr id="58" name="Rectangle 16">
              <a:extLst>
                <a:ext uri="{FF2B5EF4-FFF2-40B4-BE49-F238E27FC236}">
                  <a16:creationId xmlns:a16="http://schemas.microsoft.com/office/drawing/2014/main" id="{5063AE64-83FB-524A-B6DE-4137F575C581}"/>
                </a:ext>
              </a:extLst>
            </p:cNvPr>
            <p:cNvSpPr/>
            <p:nvPr/>
          </p:nvSpPr>
          <p:spPr>
            <a:xfrm>
              <a:off x="5864385" y="449678"/>
              <a:ext cx="6184878"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062131B8-030D-7941-A2B0-342A58478DE9}"/>
                </a:ext>
              </a:extLst>
            </p:cNvPr>
            <p:cNvSpPr txBox="1">
              <a:spLocks/>
            </p:cNvSpPr>
            <p:nvPr/>
          </p:nvSpPr>
          <p:spPr>
            <a:xfrm>
              <a:off x="5885689" y="460637"/>
              <a:ext cx="5929426"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B</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sp>
        <p:nvSpPr>
          <p:cNvPr id="48" name="Title 2">
            <a:extLst>
              <a:ext uri="{FF2B5EF4-FFF2-40B4-BE49-F238E27FC236}">
                <a16:creationId xmlns:a16="http://schemas.microsoft.com/office/drawing/2014/main" id="{0D1D3140-F287-4142-ACC1-2026047BE54B}"/>
              </a:ext>
            </a:extLst>
          </p:cNvPr>
          <p:cNvSpPr txBox="1">
            <a:spLocks/>
          </p:cNvSpPr>
          <p:nvPr/>
        </p:nvSpPr>
        <p:spPr>
          <a:xfrm>
            <a:off x="5156174" y="806039"/>
            <a:ext cx="686694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graphicFrame>
        <p:nvGraphicFramePr>
          <p:cNvPr id="18" name="Tabla 4">
            <a:extLst>
              <a:ext uri="{FF2B5EF4-FFF2-40B4-BE49-F238E27FC236}">
                <a16:creationId xmlns:a16="http://schemas.microsoft.com/office/drawing/2014/main" id="{0A4B87E6-C9AA-5048-AA17-92ED552A0B7C}"/>
              </a:ext>
            </a:extLst>
          </p:cNvPr>
          <p:cNvGraphicFramePr>
            <a:graphicFrameLocks noGrp="1"/>
          </p:cNvGraphicFramePr>
          <p:nvPr/>
        </p:nvGraphicFramePr>
        <p:xfrm>
          <a:off x="5294672" y="1675531"/>
          <a:ext cx="6622024" cy="4406697"/>
        </p:xfrm>
        <a:graphic>
          <a:graphicData uri="http://schemas.openxmlformats.org/drawingml/2006/table">
            <a:tbl>
              <a:tblPr firstRow="1" bandRow="1">
                <a:tableStyleId>{5DA37D80-6434-44D0-A028-1B22A696006F}</a:tableStyleId>
              </a:tblPr>
              <a:tblGrid>
                <a:gridCol w="570564">
                  <a:extLst>
                    <a:ext uri="{9D8B030D-6E8A-4147-A177-3AD203B41FA5}">
                      <a16:colId xmlns:a16="http://schemas.microsoft.com/office/drawing/2014/main" val="2066547854"/>
                    </a:ext>
                  </a:extLst>
                </a:gridCol>
                <a:gridCol w="3025730">
                  <a:extLst>
                    <a:ext uri="{9D8B030D-6E8A-4147-A177-3AD203B41FA5}">
                      <a16:colId xmlns:a16="http://schemas.microsoft.com/office/drawing/2014/main" val="4199791835"/>
                    </a:ext>
                  </a:extLst>
                </a:gridCol>
                <a:gridCol w="3025730">
                  <a:extLst>
                    <a:ext uri="{9D8B030D-6E8A-4147-A177-3AD203B41FA5}">
                      <a16:colId xmlns:a16="http://schemas.microsoft.com/office/drawing/2014/main" val="3136928920"/>
                    </a:ext>
                  </a:extLst>
                </a:gridCol>
              </a:tblGrid>
              <a:tr h="669267">
                <a:tc>
                  <a:txBody>
                    <a:bodyPr/>
                    <a:lstStyle/>
                    <a:p>
                      <a:endParaRPr lang="es-GB" sz="2000" b="0" i="0" dirty="0">
                        <a:solidFill>
                          <a:schemeClr val="accent5">
                            <a:lumMod val="50000"/>
                          </a:schemeClr>
                        </a:solidFill>
                        <a:latin typeface="Century Gothic" panose="020B0502020202020204" pitchFamily="34" charset="0"/>
                      </a:endParaRP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Tú</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Ella/él</a:t>
                      </a:r>
                    </a:p>
                  </a:txBody>
                  <a:tcPr anchor="ctr">
                    <a:noFill/>
                  </a:tcPr>
                </a:tc>
                <a:extLst>
                  <a:ext uri="{0D108BD9-81ED-4DB2-BD59-A6C34878D82A}">
                    <a16:rowId xmlns:a16="http://schemas.microsoft.com/office/drawing/2014/main" val="2592815525"/>
                  </a:ext>
                </a:extLst>
              </a:tr>
              <a:tr h="607278">
                <a:tc>
                  <a:txBody>
                    <a:bodyPr/>
                    <a:lstStyle/>
                    <a:p>
                      <a:r>
                        <a:rPr lang="es-GB" sz="2000" b="0" i="0" dirty="0">
                          <a:solidFill>
                            <a:schemeClr val="accent5">
                              <a:lumMod val="50000"/>
                            </a:schemeClr>
                          </a:solidFill>
                          <a:latin typeface="Century Gothic" panose="020B0502020202020204" pitchFamily="34" charset="0"/>
                        </a:rPr>
                        <a:t>1.</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it’s important.</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 have more ideas.</a:t>
                      </a:r>
                    </a:p>
                  </a:txBody>
                  <a:tcPr anchor="ctr">
                    <a:noFill/>
                  </a:tcPr>
                </a:tc>
                <a:extLst>
                  <a:ext uri="{0D108BD9-81ED-4DB2-BD59-A6C34878D82A}">
                    <a16:rowId xmlns:a16="http://schemas.microsoft.com/office/drawing/2014/main" val="2601406700"/>
                  </a:ext>
                </a:extLst>
              </a:tr>
              <a:tr h="607278">
                <a:tc>
                  <a:txBody>
                    <a:bodyPr/>
                    <a:lstStyle/>
                    <a:p>
                      <a:r>
                        <a:rPr lang="es-GB" sz="2000" b="0" i="0" dirty="0">
                          <a:solidFill>
                            <a:schemeClr val="accent5">
                              <a:lumMod val="50000"/>
                            </a:schemeClr>
                          </a:solidFill>
                          <a:latin typeface="Century Gothic" panose="020B0502020202020204" pitchFamily="34" charset="0"/>
                        </a:rPr>
                        <a:t>2.</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it’s difficult.</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 like it.</a:t>
                      </a:r>
                    </a:p>
                  </a:txBody>
                  <a:tcPr anchor="ctr">
                    <a:noFill/>
                  </a:tcPr>
                </a:tc>
                <a:extLst>
                  <a:ext uri="{0D108BD9-81ED-4DB2-BD59-A6C34878D82A}">
                    <a16:rowId xmlns:a16="http://schemas.microsoft.com/office/drawing/2014/main" val="2361786913"/>
                  </a:ext>
                </a:extLst>
              </a:tr>
              <a:tr h="607278">
                <a:tc>
                  <a:txBody>
                    <a:bodyPr/>
                    <a:lstStyle/>
                    <a:p>
                      <a:r>
                        <a:rPr lang="es-GB" sz="2000" b="0" i="0" dirty="0">
                          <a:solidFill>
                            <a:schemeClr val="accent5">
                              <a:lumMod val="50000"/>
                            </a:schemeClr>
                          </a:solidFill>
                          <a:latin typeface="Century Gothic" panose="020B0502020202020204" pitchFamily="34" charset="0"/>
                        </a:rPr>
                        <a:t>3.</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it’s too late.</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maybe tomorrow.</a:t>
                      </a:r>
                    </a:p>
                  </a:txBody>
                  <a:tcPr anchor="ctr">
                    <a:noFill/>
                  </a:tcPr>
                </a:tc>
                <a:extLst>
                  <a:ext uri="{0D108BD9-81ED-4DB2-BD59-A6C34878D82A}">
                    <a16:rowId xmlns:a16="http://schemas.microsoft.com/office/drawing/2014/main" val="2098109841"/>
                  </a:ext>
                </a:extLst>
              </a:tr>
              <a:tr h="607278">
                <a:tc>
                  <a:txBody>
                    <a:bodyPr/>
                    <a:lstStyle/>
                    <a:p>
                      <a:r>
                        <a:rPr lang="es-GB" sz="2000" b="0" i="0" dirty="0">
                          <a:solidFill>
                            <a:schemeClr val="accent5">
                              <a:lumMod val="50000"/>
                            </a:schemeClr>
                          </a:solidFill>
                          <a:latin typeface="Century Gothic" panose="020B0502020202020204" pitchFamily="34" charset="0"/>
                        </a:rPr>
                        <a:t>4.</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it’s funny.</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it’s sad.</a:t>
                      </a:r>
                    </a:p>
                  </a:txBody>
                  <a:tcPr anchor="ctr">
                    <a:noFill/>
                  </a:tcPr>
                </a:tc>
                <a:extLst>
                  <a:ext uri="{0D108BD9-81ED-4DB2-BD59-A6C34878D82A}">
                    <a16:rowId xmlns:a16="http://schemas.microsoft.com/office/drawing/2014/main" val="3790327663"/>
                  </a:ext>
                </a:extLst>
              </a:tr>
              <a:tr h="607278">
                <a:tc>
                  <a:txBody>
                    <a:bodyPr/>
                    <a:lstStyle/>
                    <a:p>
                      <a:r>
                        <a:rPr lang="es-GB" sz="2000" b="0" i="0" dirty="0">
                          <a:solidFill>
                            <a:schemeClr val="accent5">
                              <a:lumMod val="50000"/>
                            </a:schemeClr>
                          </a:solidFill>
                          <a:latin typeface="Century Gothic" panose="020B0502020202020204" pitchFamily="34" charset="0"/>
                        </a:rPr>
                        <a:t>5.</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my mobile phone is good.</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but it’s expensive.</a:t>
                      </a:r>
                    </a:p>
                  </a:txBody>
                  <a:tcPr anchor="ctr">
                    <a:noFill/>
                  </a:tcPr>
                </a:tc>
                <a:extLst>
                  <a:ext uri="{0D108BD9-81ED-4DB2-BD59-A6C34878D82A}">
                    <a16:rowId xmlns:a16="http://schemas.microsoft.com/office/drawing/2014/main" val="4054230207"/>
                  </a:ext>
                </a:extLst>
              </a:tr>
              <a:tr h="607278">
                <a:tc>
                  <a:txBody>
                    <a:bodyPr/>
                    <a:lstStyle/>
                    <a:p>
                      <a:r>
                        <a:rPr lang="es-GB" sz="2000" b="0" i="0" dirty="0">
                          <a:solidFill>
                            <a:schemeClr val="accent5">
                              <a:lumMod val="50000"/>
                            </a:schemeClr>
                          </a:solidFill>
                          <a:latin typeface="Century Gothic" panose="020B0502020202020204" pitchFamily="34" charset="0"/>
                        </a:rPr>
                        <a:t>6.</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it’s easy.</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but it’s different.</a:t>
                      </a:r>
                    </a:p>
                  </a:txBody>
                  <a:tcPr anchor="ctr">
                    <a:noFill/>
                  </a:tcPr>
                </a:tc>
                <a:extLst>
                  <a:ext uri="{0D108BD9-81ED-4DB2-BD59-A6C34878D82A}">
                    <a16:rowId xmlns:a16="http://schemas.microsoft.com/office/drawing/2014/main" val="904721125"/>
                  </a:ext>
                </a:extLst>
              </a:tr>
            </a:tbl>
          </a:graphicData>
        </a:graphic>
      </p:graphicFrame>
      <p:sp>
        <p:nvSpPr>
          <p:cNvPr id="28" name="Rectangle 2">
            <a:extLst>
              <a:ext uri="{FF2B5EF4-FFF2-40B4-BE49-F238E27FC236}">
                <a16:creationId xmlns:a16="http://schemas.microsoft.com/office/drawing/2014/main" id="{F962837A-D991-B640-8C98-AA33442320A1}"/>
              </a:ext>
            </a:extLst>
          </p:cNvPr>
          <p:cNvSpPr/>
          <p:nvPr/>
        </p:nvSpPr>
        <p:spPr>
          <a:xfrm>
            <a:off x="42288" y="449678"/>
            <a:ext cx="499768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7">
            <a:extLst>
              <a:ext uri="{FF2B5EF4-FFF2-40B4-BE49-F238E27FC236}">
                <a16:creationId xmlns:a16="http://schemas.microsoft.com/office/drawing/2014/main" id="{7BE8C561-940F-F248-87CC-D6CE756E9EC9}"/>
              </a:ext>
            </a:extLst>
          </p:cNvPr>
          <p:cNvSpPr txBox="1"/>
          <p:nvPr/>
        </p:nvSpPr>
        <p:spPr>
          <a:xfrm>
            <a:off x="115141" y="2593701"/>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 </a:t>
            </a:r>
            <a:r>
              <a:rPr lang="en-GB" sz="2200" dirty="0">
                <a:solidFill>
                  <a:schemeClr val="accent5">
                    <a:lumMod val="50000"/>
                  </a:schemeClr>
                </a:solidFill>
                <a:latin typeface="Century Gothic" panose="020B0502020202020204" pitchFamily="34" charset="0"/>
              </a:rPr>
              <a:t>Does he have to include this actress? </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0" name="TextBox 6">
            <a:extLst>
              <a:ext uri="{FF2B5EF4-FFF2-40B4-BE49-F238E27FC236}">
                <a16:creationId xmlns:a16="http://schemas.microsoft.com/office/drawing/2014/main" id="{2B6BF266-4458-534B-B3B1-2D6D940BC55A}"/>
              </a:ext>
            </a:extLst>
          </p:cNvPr>
          <p:cNvSpPr txBox="1"/>
          <p:nvPr/>
        </p:nvSpPr>
        <p:spPr>
          <a:xfrm>
            <a:off x="115141" y="1812218"/>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Does she have to carry out this action?</a:t>
            </a:r>
          </a:p>
        </p:txBody>
      </p:sp>
      <p:sp>
        <p:nvSpPr>
          <p:cNvPr id="31" name="TextBox 56">
            <a:extLst>
              <a:ext uri="{FF2B5EF4-FFF2-40B4-BE49-F238E27FC236}">
                <a16:creationId xmlns:a16="http://schemas.microsoft.com/office/drawing/2014/main" id="{9EDE780E-8A17-5843-9385-1C6760348BEE}"/>
              </a:ext>
            </a:extLst>
          </p:cNvPr>
          <p:cNvSpPr txBox="1"/>
          <p:nvPr/>
        </p:nvSpPr>
        <p:spPr>
          <a:xfrm>
            <a:off x="115141" y="3375184"/>
            <a:ext cx="4968180"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 </a:t>
            </a:r>
            <a:r>
              <a:rPr lang="en-GB" sz="2200" dirty="0">
                <a:solidFill>
                  <a:schemeClr val="accent5">
                    <a:lumMod val="50000"/>
                  </a:schemeClr>
                </a:solidFill>
                <a:latin typeface="Century Gothic" panose="020B0502020202020204" pitchFamily="34" charset="0"/>
              </a:rPr>
              <a:t>Do you have to deal with this idea?</a:t>
            </a:r>
          </a:p>
        </p:txBody>
      </p:sp>
      <p:sp>
        <p:nvSpPr>
          <p:cNvPr id="32" name="TextBox 57">
            <a:extLst>
              <a:ext uri="{FF2B5EF4-FFF2-40B4-BE49-F238E27FC236}">
                <a16:creationId xmlns:a16="http://schemas.microsoft.com/office/drawing/2014/main" id="{378C4AC2-62ED-BC44-83DE-9DDB18F21675}"/>
              </a:ext>
            </a:extLst>
          </p:cNvPr>
          <p:cNvSpPr txBox="1"/>
          <p:nvPr/>
        </p:nvSpPr>
        <p:spPr>
          <a:xfrm>
            <a:off x="115141" y="4156667"/>
            <a:ext cx="4854346" cy="430887"/>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4. </a:t>
            </a:r>
            <a:r>
              <a:rPr lang="en-GB" sz="2200" dirty="0">
                <a:solidFill>
                  <a:schemeClr val="accent5">
                    <a:lumMod val="50000"/>
                  </a:schemeClr>
                </a:solidFill>
                <a:latin typeface="Century Gothic" panose="020B0502020202020204" pitchFamily="34" charset="0"/>
              </a:rPr>
              <a:t>Does she have to get this map? </a:t>
            </a:r>
          </a:p>
        </p:txBody>
      </p:sp>
      <p:sp>
        <p:nvSpPr>
          <p:cNvPr id="33" name="TextBox 59">
            <a:extLst>
              <a:ext uri="{FF2B5EF4-FFF2-40B4-BE49-F238E27FC236}">
                <a16:creationId xmlns:a16="http://schemas.microsoft.com/office/drawing/2014/main" id="{3BFF996D-EBA8-2144-B2A3-F7B84EA95C98}"/>
              </a:ext>
            </a:extLst>
          </p:cNvPr>
          <p:cNvSpPr txBox="1"/>
          <p:nvPr/>
        </p:nvSpPr>
        <p:spPr>
          <a:xfrm>
            <a:off x="115141" y="5381081"/>
            <a:ext cx="471282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6. </a:t>
            </a:r>
            <a:r>
              <a:rPr lang="en-GB" sz="2200" noProof="0" dirty="0">
                <a:solidFill>
                  <a:schemeClr val="accent5">
                    <a:lumMod val="50000"/>
                  </a:schemeClr>
                </a:solidFill>
                <a:latin typeface="Century Gothic" panose="020B0502020202020204" pitchFamily="34" charset="0"/>
              </a:rPr>
              <a:t>Do you have to consider this main character (m)?</a:t>
            </a:r>
            <a:endParaRPr lang="en-GB" sz="2200" dirty="0">
              <a:solidFill>
                <a:schemeClr val="accent5">
                  <a:lumMod val="50000"/>
                </a:schemeClr>
              </a:solidFill>
              <a:latin typeface="Century Gothic" panose="020B0502020202020204" pitchFamily="34" charset="0"/>
            </a:endParaRPr>
          </a:p>
        </p:txBody>
      </p:sp>
      <p:sp>
        <p:nvSpPr>
          <p:cNvPr id="34" name="TextBox 58">
            <a:extLst>
              <a:ext uri="{FF2B5EF4-FFF2-40B4-BE49-F238E27FC236}">
                <a16:creationId xmlns:a16="http://schemas.microsoft.com/office/drawing/2014/main" id="{F1BE8E5D-ED0C-B740-A81D-C661C239FCE2}"/>
              </a:ext>
            </a:extLst>
          </p:cNvPr>
          <p:cNvSpPr txBox="1"/>
          <p:nvPr/>
        </p:nvSpPr>
        <p:spPr>
          <a:xfrm>
            <a:off x="115141" y="4599596"/>
            <a:ext cx="4999532" cy="769441"/>
          </a:xfrm>
          <a:prstGeom prst="rect">
            <a:avLst/>
          </a:prstGeom>
          <a:noFill/>
        </p:spPr>
        <p:txBody>
          <a:bodyPr wrap="square" rtlCol="0">
            <a:spAutoFit/>
          </a:bodyPr>
          <a:lstStyle/>
          <a:p>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 </a:t>
            </a:r>
            <a:r>
              <a:rPr lang="en-GB" sz="2200" noProof="0" dirty="0">
                <a:solidFill>
                  <a:schemeClr val="accent5">
                    <a:lumMod val="50000"/>
                  </a:schemeClr>
                </a:solidFill>
                <a:latin typeface="Century Gothic" panose="020B0502020202020204" pitchFamily="34" charset="0"/>
              </a:rPr>
              <a:t>Do you have to read this instruction? </a:t>
            </a:r>
            <a:endParaRPr lang="en-GB" sz="2200" dirty="0">
              <a:solidFill>
                <a:schemeClr val="accent5">
                  <a:lumMod val="50000"/>
                </a:schemeClr>
              </a:solidFill>
              <a:latin typeface="Century Gothic" panose="020B0502020202020204" pitchFamily="34" charset="0"/>
            </a:endParaRPr>
          </a:p>
        </p:txBody>
      </p:sp>
      <p:sp>
        <p:nvSpPr>
          <p:cNvPr id="35" name="Title 2">
            <a:extLst>
              <a:ext uri="{FF2B5EF4-FFF2-40B4-BE49-F238E27FC236}">
                <a16:creationId xmlns:a16="http://schemas.microsoft.com/office/drawing/2014/main" id="{34D2EAE7-918B-F447-8E26-302983C16815}"/>
              </a:ext>
            </a:extLst>
          </p:cNvPr>
          <p:cNvSpPr txBox="1">
            <a:spLocks/>
          </p:cNvSpPr>
          <p:nvPr/>
        </p:nvSpPr>
        <p:spPr>
          <a:xfrm>
            <a:off x="53114" y="41235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B</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36" name="Title 2">
            <a:extLst>
              <a:ext uri="{FF2B5EF4-FFF2-40B4-BE49-F238E27FC236}">
                <a16:creationId xmlns:a16="http://schemas.microsoft.com/office/drawing/2014/main" id="{4322B72A-8946-BB48-A412-9A5D7F0465B8}"/>
              </a:ext>
            </a:extLst>
          </p:cNvPr>
          <p:cNvSpPr txBox="1">
            <a:spLocks/>
          </p:cNvSpPr>
          <p:nvPr/>
        </p:nvSpPr>
        <p:spPr>
          <a:xfrm>
            <a:off x="53114" y="863827"/>
            <a:ext cx="5030207"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err="1"/>
              <a:t>Debes</a:t>
            </a:r>
            <a:r>
              <a:rPr lang="en-GB" sz="2000" b="1" dirty="0"/>
              <a:t> </a:t>
            </a:r>
            <a:r>
              <a:rPr lang="en-GB" sz="2000" b="1" dirty="0" err="1"/>
              <a:t>hacer</a:t>
            </a:r>
            <a:r>
              <a:rPr lang="en-GB" sz="2000" b="1" dirty="0"/>
              <a:t> </a:t>
            </a:r>
            <a:r>
              <a:rPr lang="en-GB" sz="2000" b="1" dirty="0" err="1"/>
              <a:t>estas</a:t>
            </a:r>
            <a:r>
              <a:rPr lang="en-GB" sz="2000" b="1" dirty="0"/>
              <a:t> </a:t>
            </a:r>
            <a:r>
              <a:rPr lang="en-GB" sz="2000" b="1" dirty="0" err="1"/>
              <a:t>preguntas</a:t>
            </a:r>
            <a:r>
              <a:rPr lang="en-GB" sz="2000" b="1" dirty="0"/>
              <a:t> </a:t>
            </a:r>
            <a:r>
              <a:rPr lang="en-GB" sz="2000" b="1" dirty="0" err="1"/>
              <a:t>en</a:t>
            </a:r>
            <a:r>
              <a:rPr lang="en-GB" sz="2000" b="1" dirty="0"/>
              <a:t> </a:t>
            </a:r>
            <a:r>
              <a:rPr lang="en-GB" sz="2000" b="1" dirty="0" err="1"/>
              <a:t>español</a:t>
            </a:r>
            <a:r>
              <a:rPr lang="en-GB" sz="2000" b="1" dirty="0"/>
              <a:t>. </a:t>
            </a: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lang="en-US" sz="2000" dirty="0"/>
          </a:p>
        </p:txBody>
      </p:sp>
    </p:spTree>
    <p:extLst>
      <p:ext uri="{BB962C8B-B14F-4D97-AF65-F5344CB8AC3E}">
        <p14:creationId xmlns:p14="http://schemas.microsoft.com/office/powerpoint/2010/main" val="10574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8" y="449678"/>
            <a:ext cx="499768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115141" y="2593701"/>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 </a:t>
            </a:r>
            <a:r>
              <a:rPr lang="en-GB" sz="2200" dirty="0">
                <a:solidFill>
                  <a:schemeClr val="accent5">
                    <a:lumMod val="50000"/>
                  </a:schemeClr>
                </a:solidFill>
                <a:latin typeface="Century Gothic" panose="020B0502020202020204" pitchFamily="34" charset="0"/>
              </a:rPr>
              <a:t>Does she have to consider this idea? </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115141" y="1812218"/>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Do you have to deal with this topic?</a:t>
            </a:r>
          </a:p>
        </p:txBody>
      </p:sp>
      <p:sp>
        <p:nvSpPr>
          <p:cNvPr id="47" name="TextBox 56">
            <a:extLst>
              <a:ext uri="{FF2B5EF4-FFF2-40B4-BE49-F238E27FC236}">
                <a16:creationId xmlns:a16="http://schemas.microsoft.com/office/drawing/2014/main" id="{44ACD847-DE5B-1B43-9684-973E8B9EF474}"/>
              </a:ext>
            </a:extLst>
          </p:cNvPr>
          <p:cNvSpPr txBox="1"/>
          <p:nvPr/>
        </p:nvSpPr>
        <p:spPr>
          <a:xfrm>
            <a:off x="115141" y="3375184"/>
            <a:ext cx="4968180"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 </a:t>
            </a:r>
            <a:r>
              <a:rPr lang="en-GB" sz="2200" dirty="0">
                <a:solidFill>
                  <a:schemeClr val="accent5">
                    <a:lumMod val="50000"/>
                  </a:schemeClr>
                </a:solidFill>
                <a:latin typeface="Century Gothic" panose="020B0502020202020204" pitchFamily="34" charset="0"/>
              </a:rPr>
              <a:t>Does he have to carry out this scene?</a:t>
            </a:r>
          </a:p>
        </p:txBody>
      </p:sp>
      <p:sp>
        <p:nvSpPr>
          <p:cNvPr id="52" name="TextBox 57">
            <a:extLst>
              <a:ext uri="{FF2B5EF4-FFF2-40B4-BE49-F238E27FC236}">
                <a16:creationId xmlns:a16="http://schemas.microsoft.com/office/drawing/2014/main" id="{9F905CD9-F55B-934D-A7AE-CAEA8A266694}"/>
              </a:ext>
            </a:extLst>
          </p:cNvPr>
          <p:cNvSpPr txBox="1"/>
          <p:nvPr/>
        </p:nvSpPr>
        <p:spPr>
          <a:xfrm>
            <a:off x="115141" y="4156667"/>
            <a:ext cx="485434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4. </a:t>
            </a:r>
            <a:r>
              <a:rPr lang="en-GB" sz="2200" dirty="0">
                <a:solidFill>
                  <a:schemeClr val="accent5">
                    <a:lumMod val="50000"/>
                  </a:schemeClr>
                </a:solidFill>
                <a:latin typeface="Century Gothic" panose="020B0502020202020204" pitchFamily="34" charset="0"/>
              </a:rPr>
              <a:t>Do you have to include this story?</a:t>
            </a:r>
          </a:p>
        </p:txBody>
      </p:sp>
      <p:sp>
        <p:nvSpPr>
          <p:cNvPr id="55" name="TextBox 59">
            <a:extLst>
              <a:ext uri="{FF2B5EF4-FFF2-40B4-BE49-F238E27FC236}">
                <a16:creationId xmlns:a16="http://schemas.microsoft.com/office/drawing/2014/main" id="{231DB558-158F-AE45-9C29-2D704D3DCE06}"/>
              </a:ext>
            </a:extLst>
          </p:cNvPr>
          <p:cNvSpPr txBox="1"/>
          <p:nvPr/>
        </p:nvSpPr>
        <p:spPr>
          <a:xfrm>
            <a:off x="115141" y="5381081"/>
            <a:ext cx="471282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6. </a:t>
            </a:r>
            <a:r>
              <a:rPr lang="en-GB" sz="2200" noProof="0" dirty="0">
                <a:solidFill>
                  <a:schemeClr val="accent5">
                    <a:lumMod val="50000"/>
                  </a:schemeClr>
                </a:solidFill>
                <a:latin typeface="Century Gothic" panose="020B0502020202020204" pitchFamily="34" charset="0"/>
              </a:rPr>
              <a:t>Does she have to escape from this building?</a:t>
            </a:r>
            <a:endParaRPr lang="en-GB" sz="2200" dirty="0">
              <a:solidFill>
                <a:schemeClr val="accent5">
                  <a:lumMod val="50000"/>
                </a:schemeClr>
              </a:solidFill>
              <a:latin typeface="Century Gothic" panose="020B0502020202020204" pitchFamily="34" charset="0"/>
            </a:endParaRPr>
          </a:p>
        </p:txBody>
      </p:sp>
      <p:sp>
        <p:nvSpPr>
          <p:cNvPr id="56" name="TextBox 58">
            <a:extLst>
              <a:ext uri="{FF2B5EF4-FFF2-40B4-BE49-F238E27FC236}">
                <a16:creationId xmlns:a16="http://schemas.microsoft.com/office/drawing/2014/main" id="{4CE5CCF7-6DBC-6B41-AA45-F2FEE7868F20}"/>
              </a:ext>
            </a:extLst>
          </p:cNvPr>
          <p:cNvSpPr txBox="1"/>
          <p:nvPr/>
        </p:nvSpPr>
        <p:spPr>
          <a:xfrm>
            <a:off x="115141" y="4938150"/>
            <a:ext cx="4999532" cy="430887"/>
          </a:xfrm>
          <a:prstGeom prst="rect">
            <a:avLst/>
          </a:prstGeom>
          <a:noFill/>
        </p:spPr>
        <p:txBody>
          <a:bodyPr wrap="square" rtlCol="0">
            <a:spAutoFit/>
          </a:bodyPr>
          <a:lstStyle/>
          <a:p>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 </a:t>
            </a:r>
            <a:r>
              <a:rPr lang="en-GB" sz="2200" noProof="0" dirty="0">
                <a:solidFill>
                  <a:schemeClr val="accent5">
                    <a:lumMod val="50000"/>
                  </a:schemeClr>
                </a:solidFill>
                <a:latin typeface="Century Gothic" panose="020B0502020202020204" pitchFamily="34" charset="0"/>
              </a:rPr>
              <a:t>Do you have to get this camera? </a:t>
            </a:r>
            <a:endParaRPr lang="en-GB" sz="2200" dirty="0">
              <a:solidFill>
                <a:schemeClr val="accent5">
                  <a:lumMod val="50000"/>
                </a:schemeClr>
              </a:solidFill>
              <a:latin typeface="Century Gothic" panose="020B0502020202020204" pitchFamily="34" charset="0"/>
            </a:endParaRPr>
          </a:p>
        </p:txBody>
      </p:sp>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sp>
        <p:nvSpPr>
          <p:cNvPr id="44" name="Title 2">
            <a:extLst>
              <a:ext uri="{FF2B5EF4-FFF2-40B4-BE49-F238E27FC236}">
                <a16:creationId xmlns:a16="http://schemas.microsoft.com/office/drawing/2014/main" id="{A6DCB872-8CC4-A943-B035-7C944DE75F8C}"/>
              </a:ext>
            </a:extLst>
          </p:cNvPr>
          <p:cNvSpPr txBox="1">
            <a:spLocks/>
          </p:cNvSpPr>
          <p:nvPr/>
        </p:nvSpPr>
        <p:spPr>
          <a:xfrm>
            <a:off x="53114" y="41235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nvGrpSpPr>
          <p:cNvPr id="57" name="Group 56">
            <a:extLst>
              <a:ext uri="{FF2B5EF4-FFF2-40B4-BE49-F238E27FC236}">
                <a16:creationId xmlns:a16="http://schemas.microsoft.com/office/drawing/2014/main" id="{93283391-56A7-334E-B4D4-BD492D57E1B1}"/>
              </a:ext>
            </a:extLst>
          </p:cNvPr>
          <p:cNvGrpSpPr/>
          <p:nvPr/>
        </p:nvGrpSpPr>
        <p:grpSpPr>
          <a:xfrm>
            <a:off x="5112827" y="442596"/>
            <a:ext cx="6958109" cy="5754040"/>
            <a:chOff x="5864385" y="449678"/>
            <a:chExt cx="6184878" cy="5754040"/>
          </a:xfrm>
        </p:grpSpPr>
        <p:sp>
          <p:nvSpPr>
            <p:cNvPr id="58" name="Rectangle 16">
              <a:extLst>
                <a:ext uri="{FF2B5EF4-FFF2-40B4-BE49-F238E27FC236}">
                  <a16:creationId xmlns:a16="http://schemas.microsoft.com/office/drawing/2014/main" id="{5063AE64-83FB-524A-B6DE-4137F575C581}"/>
                </a:ext>
              </a:extLst>
            </p:cNvPr>
            <p:cNvSpPr/>
            <p:nvPr/>
          </p:nvSpPr>
          <p:spPr>
            <a:xfrm>
              <a:off x="5864385" y="449678"/>
              <a:ext cx="6184878"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062131B8-030D-7941-A2B0-342A58478DE9}"/>
                </a:ext>
              </a:extLst>
            </p:cNvPr>
            <p:cNvSpPr txBox="1">
              <a:spLocks/>
            </p:cNvSpPr>
            <p:nvPr/>
          </p:nvSpPr>
          <p:spPr>
            <a:xfrm>
              <a:off x="5885689" y="460637"/>
              <a:ext cx="5929426"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sp>
        <p:nvSpPr>
          <p:cNvPr id="48" name="Title 2">
            <a:extLst>
              <a:ext uri="{FF2B5EF4-FFF2-40B4-BE49-F238E27FC236}">
                <a16:creationId xmlns:a16="http://schemas.microsoft.com/office/drawing/2014/main" id="{0D1D3140-F287-4142-ACC1-2026047BE54B}"/>
              </a:ext>
            </a:extLst>
          </p:cNvPr>
          <p:cNvSpPr txBox="1">
            <a:spLocks/>
          </p:cNvSpPr>
          <p:nvPr/>
        </p:nvSpPr>
        <p:spPr>
          <a:xfrm>
            <a:off x="5156174" y="806039"/>
            <a:ext cx="686694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sp>
        <p:nvSpPr>
          <p:cNvPr id="51" name="Title 2">
            <a:extLst>
              <a:ext uri="{FF2B5EF4-FFF2-40B4-BE49-F238E27FC236}">
                <a16:creationId xmlns:a16="http://schemas.microsoft.com/office/drawing/2014/main" id="{8473CA8B-DB23-124A-A2BA-24F84F518B0F}"/>
              </a:ext>
            </a:extLst>
          </p:cNvPr>
          <p:cNvSpPr txBox="1">
            <a:spLocks/>
          </p:cNvSpPr>
          <p:nvPr/>
        </p:nvSpPr>
        <p:spPr>
          <a:xfrm>
            <a:off x="53114" y="863827"/>
            <a:ext cx="5030207"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err="1"/>
              <a:t>Debes</a:t>
            </a:r>
            <a:r>
              <a:rPr lang="en-GB" sz="2000" b="1" dirty="0"/>
              <a:t> </a:t>
            </a:r>
            <a:r>
              <a:rPr lang="en-GB" sz="2000" b="1" dirty="0" err="1"/>
              <a:t>hacer</a:t>
            </a:r>
            <a:r>
              <a:rPr lang="en-GB" sz="2000" b="1" dirty="0"/>
              <a:t> </a:t>
            </a:r>
            <a:r>
              <a:rPr lang="en-GB" sz="2000" b="1" dirty="0" err="1"/>
              <a:t>estas</a:t>
            </a:r>
            <a:r>
              <a:rPr lang="en-GB" sz="2000" b="1" dirty="0"/>
              <a:t> </a:t>
            </a:r>
            <a:r>
              <a:rPr lang="en-GB" sz="2000" b="1" dirty="0" err="1"/>
              <a:t>preguntas</a:t>
            </a:r>
            <a:r>
              <a:rPr lang="en-GB" sz="2000" b="1" dirty="0"/>
              <a:t> </a:t>
            </a:r>
            <a:r>
              <a:rPr lang="en-GB" sz="2000" b="1" dirty="0" err="1"/>
              <a:t>en</a:t>
            </a:r>
            <a:r>
              <a:rPr lang="en-GB" sz="2000" b="1" dirty="0"/>
              <a:t> </a:t>
            </a:r>
            <a:r>
              <a:rPr lang="en-GB" sz="2000" b="1" dirty="0" err="1"/>
              <a:t>español</a:t>
            </a:r>
            <a:r>
              <a:rPr lang="en-GB" sz="2000" b="1" dirty="0"/>
              <a:t>. </a:t>
            </a: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lang="en-US" sz="2000" dirty="0"/>
          </a:p>
        </p:txBody>
      </p:sp>
      <p:graphicFrame>
        <p:nvGraphicFramePr>
          <p:cNvPr id="18" name="Tabla 4">
            <a:extLst>
              <a:ext uri="{FF2B5EF4-FFF2-40B4-BE49-F238E27FC236}">
                <a16:creationId xmlns:a16="http://schemas.microsoft.com/office/drawing/2014/main" id="{0A4B87E6-C9AA-5048-AA17-92ED552A0B7C}"/>
              </a:ext>
            </a:extLst>
          </p:cNvPr>
          <p:cNvGraphicFramePr>
            <a:graphicFrameLocks noGrp="1"/>
          </p:cNvGraphicFramePr>
          <p:nvPr/>
        </p:nvGraphicFramePr>
        <p:xfrm>
          <a:off x="5356530" y="1675531"/>
          <a:ext cx="6450985" cy="4339452"/>
        </p:xfrm>
        <a:graphic>
          <a:graphicData uri="http://schemas.openxmlformats.org/drawingml/2006/table">
            <a:tbl>
              <a:tblPr firstRow="1" bandRow="1">
                <a:tableStyleId>{5DA37D80-6434-44D0-A028-1B22A696006F}</a:tableStyleId>
              </a:tblPr>
              <a:tblGrid>
                <a:gridCol w="555827">
                  <a:extLst>
                    <a:ext uri="{9D8B030D-6E8A-4147-A177-3AD203B41FA5}">
                      <a16:colId xmlns:a16="http://schemas.microsoft.com/office/drawing/2014/main" val="2066547854"/>
                    </a:ext>
                  </a:extLst>
                </a:gridCol>
                <a:gridCol w="2947579">
                  <a:extLst>
                    <a:ext uri="{9D8B030D-6E8A-4147-A177-3AD203B41FA5}">
                      <a16:colId xmlns:a16="http://schemas.microsoft.com/office/drawing/2014/main" val="4199791835"/>
                    </a:ext>
                  </a:extLst>
                </a:gridCol>
                <a:gridCol w="2947579">
                  <a:extLst>
                    <a:ext uri="{9D8B030D-6E8A-4147-A177-3AD203B41FA5}">
                      <a16:colId xmlns:a16="http://schemas.microsoft.com/office/drawing/2014/main" val="3136928920"/>
                    </a:ext>
                  </a:extLst>
                </a:gridCol>
              </a:tblGrid>
              <a:tr h="545444">
                <a:tc>
                  <a:txBody>
                    <a:bodyPr/>
                    <a:lstStyle/>
                    <a:p>
                      <a:endParaRPr lang="es-GB" sz="2000" b="0" i="0" dirty="0">
                        <a:solidFill>
                          <a:schemeClr val="accent5">
                            <a:lumMod val="50000"/>
                          </a:schemeClr>
                        </a:solidFill>
                        <a:latin typeface="Century Gothic" panose="020B0502020202020204" pitchFamily="34" charset="0"/>
                      </a:endParaRP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Tú</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Ella/él</a:t>
                      </a:r>
                    </a:p>
                  </a:txBody>
                  <a:tcPr anchor="ctr">
                    <a:noFill/>
                  </a:tcPr>
                </a:tc>
                <a:extLst>
                  <a:ext uri="{0D108BD9-81ED-4DB2-BD59-A6C34878D82A}">
                    <a16:rowId xmlns:a16="http://schemas.microsoft.com/office/drawing/2014/main" val="2592815525"/>
                  </a:ext>
                </a:extLst>
              </a:tr>
              <a:tr h="494924">
                <a:tc>
                  <a:txBody>
                    <a:bodyPr/>
                    <a:lstStyle/>
                    <a:p>
                      <a:r>
                        <a:rPr lang="es-GB" sz="2000" b="0" i="0" dirty="0">
                          <a:solidFill>
                            <a:schemeClr val="accent5">
                              <a:lumMod val="50000"/>
                            </a:schemeClr>
                          </a:solidFill>
                          <a:latin typeface="Century Gothic" panose="020B0502020202020204" pitchFamily="34" charset="0"/>
                        </a:rPr>
                        <a:t>1.</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it’s great. </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it’s dangerous.</a:t>
                      </a:r>
                    </a:p>
                  </a:txBody>
                  <a:tcPr anchor="ctr">
                    <a:noFill/>
                  </a:tcPr>
                </a:tc>
                <a:extLst>
                  <a:ext uri="{0D108BD9-81ED-4DB2-BD59-A6C34878D82A}">
                    <a16:rowId xmlns:a16="http://schemas.microsoft.com/office/drawing/2014/main" val="2601406700"/>
                  </a:ext>
                </a:extLst>
              </a:tr>
              <a:tr h="494924">
                <a:tc>
                  <a:txBody>
                    <a:bodyPr/>
                    <a:lstStyle/>
                    <a:p>
                      <a:r>
                        <a:rPr lang="es-GB" sz="2000" b="0" i="0" dirty="0">
                          <a:solidFill>
                            <a:schemeClr val="accent5">
                              <a:lumMod val="50000"/>
                            </a:schemeClr>
                          </a:solidFill>
                          <a:latin typeface="Century Gothic" panose="020B0502020202020204" pitchFamily="34" charset="0"/>
                        </a:rPr>
                        <a:t>2.</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she is very good.</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she is boring.</a:t>
                      </a:r>
                    </a:p>
                  </a:txBody>
                  <a:tcPr anchor="ctr">
                    <a:noFill/>
                  </a:tcPr>
                </a:tc>
                <a:extLst>
                  <a:ext uri="{0D108BD9-81ED-4DB2-BD59-A6C34878D82A}">
                    <a16:rowId xmlns:a16="http://schemas.microsoft.com/office/drawing/2014/main" val="2361786913"/>
                  </a:ext>
                </a:extLst>
              </a:tr>
              <a:tr h="650011">
                <a:tc>
                  <a:txBody>
                    <a:bodyPr/>
                    <a:lstStyle/>
                    <a:p>
                      <a:r>
                        <a:rPr lang="es-GB" sz="2000" b="0" i="0" dirty="0">
                          <a:solidFill>
                            <a:schemeClr val="accent5">
                              <a:lumMod val="50000"/>
                            </a:schemeClr>
                          </a:solidFill>
                          <a:latin typeface="Century Gothic" panose="020B0502020202020204" pitchFamily="34" charset="0"/>
                        </a:rPr>
                        <a:t>3.</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there are more options.</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it’s interesting.</a:t>
                      </a:r>
                    </a:p>
                  </a:txBody>
                  <a:tcPr anchor="ctr">
                    <a:noFill/>
                  </a:tcPr>
                </a:tc>
                <a:extLst>
                  <a:ext uri="{0D108BD9-81ED-4DB2-BD59-A6C34878D82A}">
                    <a16:rowId xmlns:a16="http://schemas.microsoft.com/office/drawing/2014/main" val="2098109841"/>
                  </a:ext>
                </a:extLst>
              </a:tr>
              <a:tr h="650011">
                <a:tc>
                  <a:txBody>
                    <a:bodyPr/>
                    <a:lstStyle/>
                    <a:p>
                      <a:r>
                        <a:rPr lang="es-GB" sz="2000" b="0" i="0" dirty="0">
                          <a:solidFill>
                            <a:schemeClr val="accent5">
                              <a:lumMod val="50000"/>
                            </a:schemeClr>
                          </a:solidFill>
                          <a:latin typeface="Century Gothic" panose="020B0502020202020204" pitchFamily="34" charset="0"/>
                        </a:rPr>
                        <a:t>4.</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0" i="0" dirty="0">
                          <a:solidFill>
                            <a:schemeClr val="accent5">
                              <a:lumMod val="50000"/>
                            </a:schemeClr>
                          </a:solidFill>
                          <a:latin typeface="Century Gothic" panose="020B0502020202020204" pitchFamily="34" charset="0"/>
                        </a:rPr>
                        <a:t>Yes it’s better.</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0" i="0" dirty="0">
                          <a:solidFill>
                            <a:schemeClr val="accent5">
                              <a:lumMod val="50000"/>
                            </a:schemeClr>
                          </a:solidFill>
                          <a:latin typeface="Century Gothic" panose="020B0502020202020204" pitchFamily="34" charset="0"/>
                        </a:rPr>
                        <a:t>No, I can use my mobile</a:t>
                      </a:r>
                    </a:p>
                  </a:txBody>
                  <a:tcPr anchor="ctr">
                    <a:noFill/>
                  </a:tcPr>
                </a:tc>
                <a:extLst>
                  <a:ext uri="{0D108BD9-81ED-4DB2-BD59-A6C34878D82A}">
                    <a16:rowId xmlns:a16="http://schemas.microsoft.com/office/drawing/2014/main" val="3790327663"/>
                  </a:ext>
                </a:extLst>
              </a:tr>
              <a:tr h="650011">
                <a:tc>
                  <a:txBody>
                    <a:bodyPr/>
                    <a:lstStyle/>
                    <a:p>
                      <a:r>
                        <a:rPr lang="es-GB" sz="2000" b="0" i="0" dirty="0">
                          <a:solidFill>
                            <a:schemeClr val="accent5">
                              <a:lumMod val="50000"/>
                            </a:schemeClr>
                          </a:solidFill>
                          <a:latin typeface="Century Gothic" panose="020B0502020202020204" pitchFamily="34" charset="0"/>
                        </a:rPr>
                        <a:t>5.</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 understand this camera.</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it helps.</a:t>
                      </a:r>
                    </a:p>
                  </a:txBody>
                  <a:tcPr anchor="ctr">
                    <a:noFill/>
                  </a:tcPr>
                </a:tc>
                <a:extLst>
                  <a:ext uri="{0D108BD9-81ED-4DB2-BD59-A6C34878D82A}">
                    <a16:rowId xmlns:a16="http://schemas.microsoft.com/office/drawing/2014/main" val="4054230207"/>
                  </a:ext>
                </a:extLst>
              </a:tr>
              <a:tr h="650011">
                <a:tc>
                  <a:txBody>
                    <a:bodyPr/>
                    <a:lstStyle/>
                    <a:p>
                      <a:r>
                        <a:rPr lang="es-GB" sz="2000" b="0" i="0" dirty="0">
                          <a:solidFill>
                            <a:schemeClr val="accent5">
                              <a:lumMod val="50000"/>
                            </a:schemeClr>
                          </a:solidFill>
                          <a:latin typeface="Century Gothic" panose="020B0502020202020204" pitchFamily="34" charset="0"/>
                        </a:rPr>
                        <a:t>6.</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 can change the story.</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 have a different idea.</a:t>
                      </a:r>
                    </a:p>
                  </a:txBody>
                  <a:tcPr anchor="ctr">
                    <a:noFill/>
                  </a:tcPr>
                </a:tc>
                <a:extLst>
                  <a:ext uri="{0D108BD9-81ED-4DB2-BD59-A6C34878D82A}">
                    <a16:rowId xmlns:a16="http://schemas.microsoft.com/office/drawing/2014/main" val="904721125"/>
                  </a:ext>
                </a:extLst>
              </a:tr>
            </a:tbl>
          </a:graphicData>
        </a:graphic>
      </p:graphicFrame>
      <p:sp>
        <p:nvSpPr>
          <p:cNvPr id="17" name="Anillo 16">
            <a:extLst>
              <a:ext uri="{FF2B5EF4-FFF2-40B4-BE49-F238E27FC236}">
                <a16:creationId xmlns:a16="http://schemas.microsoft.com/office/drawing/2014/main" id="{F9D0DAEF-540F-ED4F-9758-1D2FCF2CAD89}"/>
              </a:ext>
            </a:extLst>
          </p:cNvPr>
          <p:cNvSpPr/>
          <p:nvPr/>
        </p:nvSpPr>
        <p:spPr>
          <a:xfrm>
            <a:off x="8929878" y="2195558"/>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19" name="Anillo 18">
            <a:extLst>
              <a:ext uri="{FF2B5EF4-FFF2-40B4-BE49-F238E27FC236}">
                <a16:creationId xmlns:a16="http://schemas.microsoft.com/office/drawing/2014/main" id="{AADC6AB8-3661-A649-946B-5C609CEE11F3}"/>
              </a:ext>
            </a:extLst>
          </p:cNvPr>
          <p:cNvSpPr/>
          <p:nvPr/>
        </p:nvSpPr>
        <p:spPr>
          <a:xfrm>
            <a:off x="9091373" y="2715585"/>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20" name="Anillo 19">
            <a:extLst>
              <a:ext uri="{FF2B5EF4-FFF2-40B4-BE49-F238E27FC236}">
                <a16:creationId xmlns:a16="http://schemas.microsoft.com/office/drawing/2014/main" id="{9FC5DECE-5A7E-734A-82FD-99C72D095FF7}"/>
              </a:ext>
            </a:extLst>
          </p:cNvPr>
          <p:cNvSpPr/>
          <p:nvPr/>
        </p:nvSpPr>
        <p:spPr>
          <a:xfrm>
            <a:off x="5755334" y="3231533"/>
            <a:ext cx="3072618" cy="676789"/>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21" name="Anillo 20">
            <a:extLst>
              <a:ext uri="{FF2B5EF4-FFF2-40B4-BE49-F238E27FC236}">
                <a16:creationId xmlns:a16="http://schemas.microsoft.com/office/drawing/2014/main" id="{95719CD8-6C3E-4246-93D3-28A4FF5BD68C}"/>
              </a:ext>
            </a:extLst>
          </p:cNvPr>
          <p:cNvSpPr/>
          <p:nvPr/>
        </p:nvSpPr>
        <p:spPr>
          <a:xfrm>
            <a:off x="5934842" y="4056757"/>
            <a:ext cx="2769280" cy="410355"/>
          </a:xfrm>
          <a:prstGeom prst="donut">
            <a:avLst>
              <a:gd name="adj" fmla="val 977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latin typeface="Century Gothic" panose="020B0502020202020204" pitchFamily="34" charset="0"/>
            </a:endParaRPr>
          </a:p>
        </p:txBody>
      </p:sp>
      <p:sp>
        <p:nvSpPr>
          <p:cNvPr id="22" name="Anillo 21">
            <a:extLst>
              <a:ext uri="{FF2B5EF4-FFF2-40B4-BE49-F238E27FC236}">
                <a16:creationId xmlns:a16="http://schemas.microsoft.com/office/drawing/2014/main" id="{760FE5FD-0C3D-F84B-A183-50F662CC2B5D}"/>
              </a:ext>
            </a:extLst>
          </p:cNvPr>
          <p:cNvSpPr/>
          <p:nvPr/>
        </p:nvSpPr>
        <p:spPr>
          <a:xfrm>
            <a:off x="8844401" y="4556499"/>
            <a:ext cx="3007587" cy="763301"/>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23" name="Anillo 22">
            <a:extLst>
              <a:ext uri="{FF2B5EF4-FFF2-40B4-BE49-F238E27FC236}">
                <a16:creationId xmlns:a16="http://schemas.microsoft.com/office/drawing/2014/main" id="{AB1B5C17-28D5-D74C-997F-C5DA8A8CC985}"/>
              </a:ext>
            </a:extLst>
          </p:cNvPr>
          <p:cNvSpPr/>
          <p:nvPr/>
        </p:nvSpPr>
        <p:spPr>
          <a:xfrm>
            <a:off x="5811012" y="5153593"/>
            <a:ext cx="3016940" cy="83251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Tree>
    <p:extLst>
      <p:ext uri="{BB962C8B-B14F-4D97-AF65-F5344CB8AC3E}">
        <p14:creationId xmlns:p14="http://schemas.microsoft.com/office/powerpoint/2010/main" val="160754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grpSp>
        <p:nvGrpSpPr>
          <p:cNvPr id="57" name="Group 56">
            <a:extLst>
              <a:ext uri="{FF2B5EF4-FFF2-40B4-BE49-F238E27FC236}">
                <a16:creationId xmlns:a16="http://schemas.microsoft.com/office/drawing/2014/main" id="{93283391-56A7-334E-B4D4-BD492D57E1B1}"/>
              </a:ext>
            </a:extLst>
          </p:cNvPr>
          <p:cNvGrpSpPr/>
          <p:nvPr/>
        </p:nvGrpSpPr>
        <p:grpSpPr>
          <a:xfrm>
            <a:off x="5112827" y="442596"/>
            <a:ext cx="6958109" cy="5754040"/>
            <a:chOff x="5864385" y="449678"/>
            <a:chExt cx="6184878" cy="5754040"/>
          </a:xfrm>
        </p:grpSpPr>
        <p:sp>
          <p:nvSpPr>
            <p:cNvPr id="58" name="Rectangle 16">
              <a:extLst>
                <a:ext uri="{FF2B5EF4-FFF2-40B4-BE49-F238E27FC236}">
                  <a16:creationId xmlns:a16="http://schemas.microsoft.com/office/drawing/2014/main" id="{5063AE64-83FB-524A-B6DE-4137F575C581}"/>
                </a:ext>
              </a:extLst>
            </p:cNvPr>
            <p:cNvSpPr/>
            <p:nvPr/>
          </p:nvSpPr>
          <p:spPr>
            <a:xfrm>
              <a:off x="5864385" y="449678"/>
              <a:ext cx="6184878"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062131B8-030D-7941-A2B0-342A58478DE9}"/>
                </a:ext>
              </a:extLst>
            </p:cNvPr>
            <p:cNvSpPr txBox="1">
              <a:spLocks/>
            </p:cNvSpPr>
            <p:nvPr/>
          </p:nvSpPr>
          <p:spPr>
            <a:xfrm>
              <a:off x="5885689" y="460637"/>
              <a:ext cx="5929426"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B</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sp>
        <p:nvSpPr>
          <p:cNvPr id="48" name="Title 2">
            <a:extLst>
              <a:ext uri="{FF2B5EF4-FFF2-40B4-BE49-F238E27FC236}">
                <a16:creationId xmlns:a16="http://schemas.microsoft.com/office/drawing/2014/main" id="{0D1D3140-F287-4142-ACC1-2026047BE54B}"/>
              </a:ext>
            </a:extLst>
          </p:cNvPr>
          <p:cNvSpPr txBox="1">
            <a:spLocks/>
          </p:cNvSpPr>
          <p:nvPr/>
        </p:nvSpPr>
        <p:spPr>
          <a:xfrm>
            <a:off x="5156174" y="806039"/>
            <a:ext cx="686694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graphicFrame>
        <p:nvGraphicFramePr>
          <p:cNvPr id="18" name="Tabla 4">
            <a:extLst>
              <a:ext uri="{FF2B5EF4-FFF2-40B4-BE49-F238E27FC236}">
                <a16:creationId xmlns:a16="http://schemas.microsoft.com/office/drawing/2014/main" id="{0A4B87E6-C9AA-5048-AA17-92ED552A0B7C}"/>
              </a:ext>
            </a:extLst>
          </p:cNvPr>
          <p:cNvGraphicFramePr>
            <a:graphicFrameLocks noGrp="1"/>
          </p:cNvGraphicFramePr>
          <p:nvPr/>
        </p:nvGraphicFramePr>
        <p:xfrm>
          <a:off x="5294672" y="1675531"/>
          <a:ext cx="6622024" cy="4406697"/>
        </p:xfrm>
        <a:graphic>
          <a:graphicData uri="http://schemas.openxmlformats.org/drawingml/2006/table">
            <a:tbl>
              <a:tblPr firstRow="1" bandRow="1">
                <a:tableStyleId>{5DA37D80-6434-44D0-A028-1B22A696006F}</a:tableStyleId>
              </a:tblPr>
              <a:tblGrid>
                <a:gridCol w="570564">
                  <a:extLst>
                    <a:ext uri="{9D8B030D-6E8A-4147-A177-3AD203B41FA5}">
                      <a16:colId xmlns:a16="http://schemas.microsoft.com/office/drawing/2014/main" val="2066547854"/>
                    </a:ext>
                  </a:extLst>
                </a:gridCol>
                <a:gridCol w="3025730">
                  <a:extLst>
                    <a:ext uri="{9D8B030D-6E8A-4147-A177-3AD203B41FA5}">
                      <a16:colId xmlns:a16="http://schemas.microsoft.com/office/drawing/2014/main" val="4199791835"/>
                    </a:ext>
                  </a:extLst>
                </a:gridCol>
                <a:gridCol w="3025730">
                  <a:extLst>
                    <a:ext uri="{9D8B030D-6E8A-4147-A177-3AD203B41FA5}">
                      <a16:colId xmlns:a16="http://schemas.microsoft.com/office/drawing/2014/main" val="3136928920"/>
                    </a:ext>
                  </a:extLst>
                </a:gridCol>
              </a:tblGrid>
              <a:tr h="669267">
                <a:tc>
                  <a:txBody>
                    <a:bodyPr/>
                    <a:lstStyle/>
                    <a:p>
                      <a:endParaRPr lang="es-GB" sz="2000" b="0" i="0" dirty="0">
                        <a:solidFill>
                          <a:schemeClr val="accent5">
                            <a:lumMod val="50000"/>
                          </a:schemeClr>
                        </a:solidFill>
                        <a:latin typeface="Century Gothic" panose="020B0502020202020204" pitchFamily="34" charset="0"/>
                      </a:endParaRP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Tú</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Ella/él</a:t>
                      </a:r>
                    </a:p>
                  </a:txBody>
                  <a:tcPr anchor="ctr">
                    <a:noFill/>
                  </a:tcPr>
                </a:tc>
                <a:extLst>
                  <a:ext uri="{0D108BD9-81ED-4DB2-BD59-A6C34878D82A}">
                    <a16:rowId xmlns:a16="http://schemas.microsoft.com/office/drawing/2014/main" val="2592815525"/>
                  </a:ext>
                </a:extLst>
              </a:tr>
              <a:tr h="607278">
                <a:tc>
                  <a:txBody>
                    <a:bodyPr/>
                    <a:lstStyle/>
                    <a:p>
                      <a:r>
                        <a:rPr lang="es-GB" sz="2000" b="0" i="0" dirty="0">
                          <a:solidFill>
                            <a:schemeClr val="accent5">
                              <a:lumMod val="50000"/>
                            </a:schemeClr>
                          </a:solidFill>
                          <a:latin typeface="Century Gothic" panose="020B0502020202020204" pitchFamily="34" charset="0"/>
                        </a:rPr>
                        <a:t>1.</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it’s important.</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 have more ideas.</a:t>
                      </a:r>
                    </a:p>
                  </a:txBody>
                  <a:tcPr anchor="ctr">
                    <a:noFill/>
                  </a:tcPr>
                </a:tc>
                <a:extLst>
                  <a:ext uri="{0D108BD9-81ED-4DB2-BD59-A6C34878D82A}">
                    <a16:rowId xmlns:a16="http://schemas.microsoft.com/office/drawing/2014/main" val="2601406700"/>
                  </a:ext>
                </a:extLst>
              </a:tr>
              <a:tr h="607278">
                <a:tc>
                  <a:txBody>
                    <a:bodyPr/>
                    <a:lstStyle/>
                    <a:p>
                      <a:r>
                        <a:rPr lang="es-GB" sz="2000" b="0" i="0" dirty="0">
                          <a:solidFill>
                            <a:schemeClr val="accent5">
                              <a:lumMod val="50000"/>
                            </a:schemeClr>
                          </a:solidFill>
                          <a:latin typeface="Century Gothic" panose="020B0502020202020204" pitchFamily="34" charset="0"/>
                        </a:rPr>
                        <a:t>2.</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it’s difficult.</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 like it.</a:t>
                      </a:r>
                    </a:p>
                  </a:txBody>
                  <a:tcPr anchor="ctr">
                    <a:noFill/>
                  </a:tcPr>
                </a:tc>
                <a:extLst>
                  <a:ext uri="{0D108BD9-81ED-4DB2-BD59-A6C34878D82A}">
                    <a16:rowId xmlns:a16="http://schemas.microsoft.com/office/drawing/2014/main" val="2361786913"/>
                  </a:ext>
                </a:extLst>
              </a:tr>
              <a:tr h="607278">
                <a:tc>
                  <a:txBody>
                    <a:bodyPr/>
                    <a:lstStyle/>
                    <a:p>
                      <a:r>
                        <a:rPr lang="es-GB" sz="2000" b="0" i="0" dirty="0">
                          <a:solidFill>
                            <a:schemeClr val="accent5">
                              <a:lumMod val="50000"/>
                            </a:schemeClr>
                          </a:solidFill>
                          <a:latin typeface="Century Gothic" panose="020B0502020202020204" pitchFamily="34" charset="0"/>
                        </a:rPr>
                        <a:t>3.</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it’s too late.</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maybe tomorrow.</a:t>
                      </a:r>
                    </a:p>
                  </a:txBody>
                  <a:tcPr anchor="ctr">
                    <a:noFill/>
                  </a:tcPr>
                </a:tc>
                <a:extLst>
                  <a:ext uri="{0D108BD9-81ED-4DB2-BD59-A6C34878D82A}">
                    <a16:rowId xmlns:a16="http://schemas.microsoft.com/office/drawing/2014/main" val="2098109841"/>
                  </a:ext>
                </a:extLst>
              </a:tr>
              <a:tr h="607278">
                <a:tc>
                  <a:txBody>
                    <a:bodyPr/>
                    <a:lstStyle/>
                    <a:p>
                      <a:r>
                        <a:rPr lang="es-GB" sz="2000" b="0" i="0" dirty="0">
                          <a:solidFill>
                            <a:schemeClr val="accent5">
                              <a:lumMod val="50000"/>
                            </a:schemeClr>
                          </a:solidFill>
                          <a:latin typeface="Century Gothic" panose="020B0502020202020204" pitchFamily="34" charset="0"/>
                        </a:rPr>
                        <a:t>4.</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it’s funny.</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it’s sad.</a:t>
                      </a:r>
                    </a:p>
                  </a:txBody>
                  <a:tcPr anchor="ctr">
                    <a:noFill/>
                  </a:tcPr>
                </a:tc>
                <a:extLst>
                  <a:ext uri="{0D108BD9-81ED-4DB2-BD59-A6C34878D82A}">
                    <a16:rowId xmlns:a16="http://schemas.microsoft.com/office/drawing/2014/main" val="3790327663"/>
                  </a:ext>
                </a:extLst>
              </a:tr>
              <a:tr h="607278">
                <a:tc>
                  <a:txBody>
                    <a:bodyPr/>
                    <a:lstStyle/>
                    <a:p>
                      <a:r>
                        <a:rPr lang="es-GB" sz="2000" b="0" i="0" dirty="0">
                          <a:solidFill>
                            <a:schemeClr val="accent5">
                              <a:lumMod val="50000"/>
                            </a:schemeClr>
                          </a:solidFill>
                          <a:latin typeface="Century Gothic" panose="020B0502020202020204" pitchFamily="34" charset="0"/>
                        </a:rPr>
                        <a:t>5.</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my mobile phone is good.</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but it’s expensive.</a:t>
                      </a:r>
                    </a:p>
                  </a:txBody>
                  <a:tcPr anchor="ctr">
                    <a:noFill/>
                  </a:tcPr>
                </a:tc>
                <a:extLst>
                  <a:ext uri="{0D108BD9-81ED-4DB2-BD59-A6C34878D82A}">
                    <a16:rowId xmlns:a16="http://schemas.microsoft.com/office/drawing/2014/main" val="4054230207"/>
                  </a:ext>
                </a:extLst>
              </a:tr>
              <a:tr h="607278">
                <a:tc>
                  <a:txBody>
                    <a:bodyPr/>
                    <a:lstStyle/>
                    <a:p>
                      <a:r>
                        <a:rPr lang="es-GB" sz="2000" b="0" i="0" dirty="0">
                          <a:solidFill>
                            <a:schemeClr val="accent5">
                              <a:lumMod val="50000"/>
                            </a:schemeClr>
                          </a:solidFill>
                          <a:latin typeface="Century Gothic" panose="020B0502020202020204" pitchFamily="34" charset="0"/>
                        </a:rPr>
                        <a:t>6.</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Yes, it’s easy.</a:t>
                      </a:r>
                    </a:p>
                  </a:txBody>
                  <a:tcPr anchor="ctr">
                    <a:noFill/>
                  </a:tcPr>
                </a:tc>
                <a:tc>
                  <a:txBody>
                    <a:bodyPr/>
                    <a:lstStyle/>
                    <a:p>
                      <a:pPr algn="ctr"/>
                      <a:r>
                        <a:rPr lang="es-GB" sz="2000" b="0" i="0" dirty="0">
                          <a:solidFill>
                            <a:schemeClr val="accent5">
                              <a:lumMod val="50000"/>
                            </a:schemeClr>
                          </a:solidFill>
                          <a:latin typeface="Century Gothic" panose="020B0502020202020204" pitchFamily="34" charset="0"/>
                        </a:rPr>
                        <a:t>No, but it’s different.</a:t>
                      </a:r>
                    </a:p>
                  </a:txBody>
                  <a:tcPr anchor="ctr">
                    <a:noFill/>
                  </a:tcPr>
                </a:tc>
                <a:extLst>
                  <a:ext uri="{0D108BD9-81ED-4DB2-BD59-A6C34878D82A}">
                    <a16:rowId xmlns:a16="http://schemas.microsoft.com/office/drawing/2014/main" val="904721125"/>
                  </a:ext>
                </a:extLst>
              </a:tr>
            </a:tbl>
          </a:graphicData>
        </a:graphic>
      </p:graphicFrame>
      <p:sp>
        <p:nvSpPr>
          <p:cNvPr id="28" name="Rectangle 2">
            <a:extLst>
              <a:ext uri="{FF2B5EF4-FFF2-40B4-BE49-F238E27FC236}">
                <a16:creationId xmlns:a16="http://schemas.microsoft.com/office/drawing/2014/main" id="{F962837A-D991-B640-8C98-AA33442320A1}"/>
              </a:ext>
            </a:extLst>
          </p:cNvPr>
          <p:cNvSpPr/>
          <p:nvPr/>
        </p:nvSpPr>
        <p:spPr>
          <a:xfrm>
            <a:off x="42288" y="449678"/>
            <a:ext cx="499768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7">
            <a:extLst>
              <a:ext uri="{FF2B5EF4-FFF2-40B4-BE49-F238E27FC236}">
                <a16:creationId xmlns:a16="http://schemas.microsoft.com/office/drawing/2014/main" id="{7BE8C561-940F-F248-87CC-D6CE756E9EC9}"/>
              </a:ext>
            </a:extLst>
          </p:cNvPr>
          <p:cNvSpPr txBox="1"/>
          <p:nvPr/>
        </p:nvSpPr>
        <p:spPr>
          <a:xfrm>
            <a:off x="115141" y="2593701"/>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 </a:t>
            </a:r>
            <a:r>
              <a:rPr lang="en-GB" sz="2200" dirty="0">
                <a:solidFill>
                  <a:schemeClr val="accent5">
                    <a:lumMod val="50000"/>
                  </a:schemeClr>
                </a:solidFill>
                <a:latin typeface="Century Gothic" panose="020B0502020202020204" pitchFamily="34" charset="0"/>
              </a:rPr>
              <a:t>Does he have to include this actress? </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0" name="TextBox 6">
            <a:extLst>
              <a:ext uri="{FF2B5EF4-FFF2-40B4-BE49-F238E27FC236}">
                <a16:creationId xmlns:a16="http://schemas.microsoft.com/office/drawing/2014/main" id="{2B6BF266-4458-534B-B3B1-2D6D940BC55A}"/>
              </a:ext>
            </a:extLst>
          </p:cNvPr>
          <p:cNvSpPr txBox="1"/>
          <p:nvPr/>
        </p:nvSpPr>
        <p:spPr>
          <a:xfrm>
            <a:off x="115141" y="1812218"/>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Does she have to carry out this action?</a:t>
            </a:r>
          </a:p>
        </p:txBody>
      </p:sp>
      <p:sp>
        <p:nvSpPr>
          <p:cNvPr id="31" name="TextBox 56">
            <a:extLst>
              <a:ext uri="{FF2B5EF4-FFF2-40B4-BE49-F238E27FC236}">
                <a16:creationId xmlns:a16="http://schemas.microsoft.com/office/drawing/2014/main" id="{9EDE780E-8A17-5843-9385-1C6760348BEE}"/>
              </a:ext>
            </a:extLst>
          </p:cNvPr>
          <p:cNvSpPr txBox="1"/>
          <p:nvPr/>
        </p:nvSpPr>
        <p:spPr>
          <a:xfrm>
            <a:off x="115141" y="3375184"/>
            <a:ext cx="4968180"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 </a:t>
            </a:r>
            <a:r>
              <a:rPr lang="en-GB" sz="2200" dirty="0">
                <a:solidFill>
                  <a:schemeClr val="accent5">
                    <a:lumMod val="50000"/>
                  </a:schemeClr>
                </a:solidFill>
                <a:latin typeface="Century Gothic" panose="020B0502020202020204" pitchFamily="34" charset="0"/>
              </a:rPr>
              <a:t>Do you have to deal with this idea?</a:t>
            </a:r>
          </a:p>
        </p:txBody>
      </p:sp>
      <p:sp>
        <p:nvSpPr>
          <p:cNvPr id="32" name="TextBox 57">
            <a:extLst>
              <a:ext uri="{FF2B5EF4-FFF2-40B4-BE49-F238E27FC236}">
                <a16:creationId xmlns:a16="http://schemas.microsoft.com/office/drawing/2014/main" id="{378C4AC2-62ED-BC44-83DE-9DDB18F21675}"/>
              </a:ext>
            </a:extLst>
          </p:cNvPr>
          <p:cNvSpPr txBox="1"/>
          <p:nvPr/>
        </p:nvSpPr>
        <p:spPr>
          <a:xfrm>
            <a:off x="115141" y="4156667"/>
            <a:ext cx="4854346" cy="430887"/>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4. </a:t>
            </a:r>
            <a:r>
              <a:rPr lang="en-GB" sz="2200" dirty="0">
                <a:solidFill>
                  <a:schemeClr val="accent5">
                    <a:lumMod val="50000"/>
                  </a:schemeClr>
                </a:solidFill>
                <a:latin typeface="Century Gothic" panose="020B0502020202020204" pitchFamily="34" charset="0"/>
              </a:rPr>
              <a:t>Does she have to get this map? </a:t>
            </a:r>
          </a:p>
        </p:txBody>
      </p:sp>
      <p:sp>
        <p:nvSpPr>
          <p:cNvPr id="33" name="TextBox 59">
            <a:extLst>
              <a:ext uri="{FF2B5EF4-FFF2-40B4-BE49-F238E27FC236}">
                <a16:creationId xmlns:a16="http://schemas.microsoft.com/office/drawing/2014/main" id="{3BFF996D-EBA8-2144-B2A3-F7B84EA95C98}"/>
              </a:ext>
            </a:extLst>
          </p:cNvPr>
          <p:cNvSpPr txBox="1"/>
          <p:nvPr/>
        </p:nvSpPr>
        <p:spPr>
          <a:xfrm>
            <a:off x="115141" y="5381081"/>
            <a:ext cx="471282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6. </a:t>
            </a:r>
            <a:r>
              <a:rPr lang="en-GB" sz="2200" noProof="0" dirty="0">
                <a:solidFill>
                  <a:schemeClr val="accent5">
                    <a:lumMod val="50000"/>
                  </a:schemeClr>
                </a:solidFill>
                <a:latin typeface="Century Gothic" panose="020B0502020202020204" pitchFamily="34" charset="0"/>
              </a:rPr>
              <a:t>Do you have to consider this main character (m)?</a:t>
            </a:r>
            <a:endParaRPr lang="en-GB" sz="2200" dirty="0">
              <a:solidFill>
                <a:schemeClr val="accent5">
                  <a:lumMod val="50000"/>
                </a:schemeClr>
              </a:solidFill>
              <a:latin typeface="Century Gothic" panose="020B0502020202020204" pitchFamily="34" charset="0"/>
            </a:endParaRPr>
          </a:p>
        </p:txBody>
      </p:sp>
      <p:sp>
        <p:nvSpPr>
          <p:cNvPr id="34" name="TextBox 58">
            <a:extLst>
              <a:ext uri="{FF2B5EF4-FFF2-40B4-BE49-F238E27FC236}">
                <a16:creationId xmlns:a16="http://schemas.microsoft.com/office/drawing/2014/main" id="{F1BE8E5D-ED0C-B740-A81D-C661C239FCE2}"/>
              </a:ext>
            </a:extLst>
          </p:cNvPr>
          <p:cNvSpPr txBox="1"/>
          <p:nvPr/>
        </p:nvSpPr>
        <p:spPr>
          <a:xfrm>
            <a:off x="115141" y="4599596"/>
            <a:ext cx="4999532" cy="769441"/>
          </a:xfrm>
          <a:prstGeom prst="rect">
            <a:avLst/>
          </a:prstGeom>
          <a:noFill/>
        </p:spPr>
        <p:txBody>
          <a:bodyPr wrap="square" rtlCol="0">
            <a:spAutoFit/>
          </a:bodyPr>
          <a:lstStyle/>
          <a:p>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 </a:t>
            </a:r>
            <a:r>
              <a:rPr lang="en-GB" sz="2200" noProof="0" dirty="0">
                <a:solidFill>
                  <a:schemeClr val="accent5">
                    <a:lumMod val="50000"/>
                  </a:schemeClr>
                </a:solidFill>
                <a:latin typeface="Century Gothic" panose="020B0502020202020204" pitchFamily="34" charset="0"/>
              </a:rPr>
              <a:t>Do you have to read this instruction? </a:t>
            </a:r>
            <a:endParaRPr lang="en-GB" sz="2200" dirty="0">
              <a:solidFill>
                <a:schemeClr val="accent5">
                  <a:lumMod val="50000"/>
                </a:schemeClr>
              </a:solidFill>
              <a:latin typeface="Century Gothic" panose="020B0502020202020204" pitchFamily="34" charset="0"/>
            </a:endParaRPr>
          </a:p>
        </p:txBody>
      </p:sp>
      <p:sp>
        <p:nvSpPr>
          <p:cNvPr id="35" name="Title 2">
            <a:extLst>
              <a:ext uri="{FF2B5EF4-FFF2-40B4-BE49-F238E27FC236}">
                <a16:creationId xmlns:a16="http://schemas.microsoft.com/office/drawing/2014/main" id="{34D2EAE7-918B-F447-8E26-302983C16815}"/>
              </a:ext>
            </a:extLst>
          </p:cNvPr>
          <p:cNvSpPr txBox="1">
            <a:spLocks/>
          </p:cNvSpPr>
          <p:nvPr/>
        </p:nvSpPr>
        <p:spPr>
          <a:xfrm>
            <a:off x="53114" y="41235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B</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36" name="Title 2">
            <a:extLst>
              <a:ext uri="{FF2B5EF4-FFF2-40B4-BE49-F238E27FC236}">
                <a16:creationId xmlns:a16="http://schemas.microsoft.com/office/drawing/2014/main" id="{4322B72A-8946-BB48-A412-9A5D7F0465B8}"/>
              </a:ext>
            </a:extLst>
          </p:cNvPr>
          <p:cNvSpPr txBox="1">
            <a:spLocks/>
          </p:cNvSpPr>
          <p:nvPr/>
        </p:nvSpPr>
        <p:spPr>
          <a:xfrm>
            <a:off x="53114" y="863827"/>
            <a:ext cx="5030207"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err="1"/>
              <a:t>Debes</a:t>
            </a:r>
            <a:r>
              <a:rPr lang="en-GB" sz="2000" b="1" dirty="0"/>
              <a:t> </a:t>
            </a:r>
            <a:r>
              <a:rPr lang="en-GB" sz="2000" b="1" dirty="0" err="1"/>
              <a:t>hacer</a:t>
            </a:r>
            <a:r>
              <a:rPr lang="en-GB" sz="2000" b="1" dirty="0"/>
              <a:t> </a:t>
            </a:r>
            <a:r>
              <a:rPr lang="en-GB" sz="2000" b="1" dirty="0" err="1"/>
              <a:t>estas</a:t>
            </a:r>
            <a:r>
              <a:rPr lang="en-GB" sz="2000" b="1" dirty="0"/>
              <a:t> </a:t>
            </a:r>
            <a:r>
              <a:rPr lang="en-GB" sz="2000" b="1" dirty="0" err="1"/>
              <a:t>preguntas</a:t>
            </a:r>
            <a:r>
              <a:rPr lang="en-GB" sz="2000" b="1" dirty="0"/>
              <a:t> </a:t>
            </a:r>
            <a:r>
              <a:rPr lang="en-GB" sz="2000" b="1" dirty="0" err="1"/>
              <a:t>en</a:t>
            </a:r>
            <a:r>
              <a:rPr lang="en-GB" sz="2000" b="1" dirty="0"/>
              <a:t> </a:t>
            </a:r>
            <a:r>
              <a:rPr lang="en-GB" sz="2000" b="1" dirty="0" err="1"/>
              <a:t>español</a:t>
            </a:r>
            <a:r>
              <a:rPr lang="en-GB" sz="2000" b="1" dirty="0"/>
              <a:t>. </a:t>
            </a: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lang="en-US" sz="2000" dirty="0"/>
          </a:p>
        </p:txBody>
      </p:sp>
      <p:sp>
        <p:nvSpPr>
          <p:cNvPr id="17" name="Anillo 16">
            <a:extLst>
              <a:ext uri="{FF2B5EF4-FFF2-40B4-BE49-F238E27FC236}">
                <a16:creationId xmlns:a16="http://schemas.microsoft.com/office/drawing/2014/main" id="{2785D37C-5978-D640-9BA6-02831DC1938A}"/>
              </a:ext>
            </a:extLst>
          </p:cNvPr>
          <p:cNvSpPr/>
          <p:nvPr/>
        </p:nvSpPr>
        <p:spPr>
          <a:xfrm>
            <a:off x="5949967" y="2411279"/>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19" name="Anillo 18">
            <a:extLst>
              <a:ext uri="{FF2B5EF4-FFF2-40B4-BE49-F238E27FC236}">
                <a16:creationId xmlns:a16="http://schemas.microsoft.com/office/drawing/2014/main" id="{81300454-EEC6-0C4C-9B9B-D876F07A83D9}"/>
              </a:ext>
            </a:extLst>
          </p:cNvPr>
          <p:cNvSpPr/>
          <p:nvPr/>
        </p:nvSpPr>
        <p:spPr>
          <a:xfrm>
            <a:off x="9038234" y="2976535"/>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20" name="Anillo 19">
            <a:extLst>
              <a:ext uri="{FF2B5EF4-FFF2-40B4-BE49-F238E27FC236}">
                <a16:creationId xmlns:a16="http://schemas.microsoft.com/office/drawing/2014/main" id="{F29E747A-D0FC-B541-B2CE-84F0A707B2C5}"/>
              </a:ext>
            </a:extLst>
          </p:cNvPr>
          <p:cNvSpPr/>
          <p:nvPr/>
        </p:nvSpPr>
        <p:spPr>
          <a:xfrm>
            <a:off x="8915402" y="3597156"/>
            <a:ext cx="2994551"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21" name="Anillo 20">
            <a:extLst>
              <a:ext uri="{FF2B5EF4-FFF2-40B4-BE49-F238E27FC236}">
                <a16:creationId xmlns:a16="http://schemas.microsoft.com/office/drawing/2014/main" id="{AF1A3098-0A8D-DB43-A49A-2D7C44AB5FFA}"/>
              </a:ext>
            </a:extLst>
          </p:cNvPr>
          <p:cNvSpPr/>
          <p:nvPr/>
        </p:nvSpPr>
        <p:spPr>
          <a:xfrm>
            <a:off x="5836404" y="4156667"/>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22" name="Anillo 21">
            <a:extLst>
              <a:ext uri="{FF2B5EF4-FFF2-40B4-BE49-F238E27FC236}">
                <a16:creationId xmlns:a16="http://schemas.microsoft.com/office/drawing/2014/main" id="{5193195B-BC05-1045-94EB-D96104D007EA}"/>
              </a:ext>
            </a:extLst>
          </p:cNvPr>
          <p:cNvSpPr/>
          <p:nvPr/>
        </p:nvSpPr>
        <p:spPr>
          <a:xfrm>
            <a:off x="5836404" y="4757803"/>
            <a:ext cx="3078998" cy="667505"/>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
        <p:nvSpPr>
          <p:cNvPr id="23" name="Anillo 22">
            <a:extLst>
              <a:ext uri="{FF2B5EF4-FFF2-40B4-BE49-F238E27FC236}">
                <a16:creationId xmlns:a16="http://schemas.microsoft.com/office/drawing/2014/main" id="{C3FCDF18-5378-5641-B95B-4AF753DF912C}"/>
              </a:ext>
            </a:extLst>
          </p:cNvPr>
          <p:cNvSpPr/>
          <p:nvPr/>
        </p:nvSpPr>
        <p:spPr>
          <a:xfrm>
            <a:off x="9028037" y="5499354"/>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latin typeface="Century Gothic" panose="020B0502020202020204" pitchFamily="34" charset="0"/>
            </a:endParaRPr>
          </a:p>
        </p:txBody>
      </p:sp>
    </p:spTree>
    <p:extLst>
      <p:ext uri="{BB962C8B-B14F-4D97-AF65-F5344CB8AC3E}">
        <p14:creationId xmlns:p14="http://schemas.microsoft.com/office/powerpoint/2010/main" val="327746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8345" y="4920624"/>
            <a:ext cx="4618297" cy="57146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itle 1"/>
          <p:cNvSpPr>
            <a:spLocks noGrp="1"/>
          </p:cNvSpPr>
          <p:nvPr>
            <p:ph type="title"/>
          </p:nvPr>
        </p:nvSpPr>
        <p:spPr>
          <a:xfrm>
            <a:off x="208346" y="440333"/>
            <a:ext cx="9791997" cy="829733"/>
          </a:xfrm>
        </p:spPr>
        <p:txBody>
          <a:bodyPr>
            <a:noAutofit/>
          </a:bodyPr>
          <a:lstStyle/>
          <a:p>
            <a:pPr lvl="0">
              <a:lnSpc>
                <a:spcPct val="100000"/>
              </a:lnSpc>
              <a:spcBef>
                <a:spcPts val="0"/>
              </a:spcBef>
              <a:defRPr/>
            </a:pPr>
            <a:r>
              <a:rPr lang="en-US" sz="2400" b="1">
                <a:solidFill>
                  <a:srgbClr val="002060"/>
                </a:solidFill>
                <a:latin typeface="Century Gothic"/>
              </a:rPr>
              <a:t>Imagina que ahora vives en otro país con tu familia. </a:t>
            </a:r>
            <a:br>
              <a:rPr lang="en-US" sz="2400" b="1">
                <a:solidFill>
                  <a:srgbClr val="002060"/>
                </a:solidFill>
                <a:latin typeface="Century Gothic"/>
              </a:rPr>
            </a:br>
            <a:r>
              <a:rPr lang="en-US" sz="2400" b="1">
                <a:solidFill>
                  <a:srgbClr val="002060"/>
                </a:solidFill>
                <a:latin typeface="Century Gothic"/>
              </a:rPr>
              <a:t>¿Cómo estás? Y ¿cómo estabas al principio, después de llegar?</a:t>
            </a:r>
            <a:endParaRPr lang="en-US" sz="2400">
              <a:solidFill>
                <a:srgbClr val="002060"/>
              </a:solidFill>
              <a:latin typeface="Century Gothic"/>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37793" y="258166"/>
            <a:ext cx="2556484"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p:cNvSpPr/>
          <p:nvPr/>
        </p:nvSpPr>
        <p:spPr>
          <a:xfrm>
            <a:off x="208346" y="2599148"/>
            <a:ext cx="898263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B: </a:t>
            </a:r>
            <a:r>
              <a:rPr kumimoji="0" lang="en-US" sz="2200" b="0" i="0" u="none" strike="noStrike" kern="1200" cap="none" spc="0" normalizeH="0" baseline="0" noProof="0">
                <a:ln>
                  <a:noFill/>
                </a:ln>
                <a:solidFill>
                  <a:srgbClr val="002060"/>
                </a:solidFill>
                <a:effectLst/>
                <a:uLnTx/>
                <a:uFillTx/>
                <a:latin typeface="Century Gothic"/>
                <a:ea typeface="+mn-ea"/>
                <a:cs typeface="+mn-cs"/>
              </a:rPr>
              <a:t>escucha la frase de tu compañero.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Elige la opción correcta y completa la traducción en inglés. </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Rectangle 5"/>
          <p:cNvSpPr/>
          <p:nvPr/>
        </p:nvSpPr>
        <p:spPr>
          <a:xfrm>
            <a:off x="208346" y="1638827"/>
            <a:ext cx="6591509"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A: </a:t>
            </a:r>
            <a:r>
              <a:rPr kumimoji="0" lang="en-US" sz="2200" b="0" i="0" u="none" strike="noStrike" kern="1200" cap="none" spc="0" normalizeH="0" baseline="0" noProof="0">
                <a:ln>
                  <a:noFill/>
                </a:ln>
                <a:solidFill>
                  <a:srgbClr val="002060"/>
                </a:solidFill>
                <a:effectLst/>
                <a:uLnTx/>
                <a:uFillTx/>
                <a:latin typeface="Century Gothic"/>
                <a:ea typeface="+mn-ea"/>
                <a:cs typeface="+mn-cs"/>
              </a:rPr>
              <a:t>debes leer la frase completa a tu compañero en español.</a:t>
            </a:r>
          </a:p>
        </p:txBody>
      </p:sp>
      <p:sp>
        <p:nvSpPr>
          <p:cNvPr id="7" name="Rectangle 6"/>
          <p:cNvSpPr/>
          <p:nvPr/>
        </p:nvSpPr>
        <p:spPr>
          <a:xfrm>
            <a:off x="208345" y="4977256"/>
            <a:ext cx="5469123" cy="49859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1. I am </a:t>
            </a:r>
            <a:r>
              <a:rPr kumimoji="0" lang="en-US" sz="2200" u="none" strike="noStrike" kern="1200" cap="none" spc="0" normalizeH="0" baseline="0" noProof="0">
                <a:ln>
                  <a:noFill/>
                </a:ln>
                <a:solidFill>
                  <a:srgbClr val="002060"/>
                </a:solidFill>
                <a:effectLst/>
                <a:uLnTx/>
                <a:uFillTx/>
                <a:latin typeface="Century Gothic"/>
                <a:ea typeface="+mn-ea"/>
                <a:cs typeface="+mn-cs"/>
              </a:rPr>
              <a:t>less scared than before.</a:t>
            </a:r>
            <a:endParaRPr kumimoji="0" lang="en-GB" sz="2200" u="none" strike="noStrike" kern="1200" cap="none" spc="0" normalizeH="0" baseline="0" noProof="0">
              <a:ln>
                <a:noFill/>
              </a:ln>
              <a:solidFill>
                <a:srgbClr val="002060"/>
              </a:solidFill>
              <a:effectLst/>
              <a:uLnTx/>
              <a:uFillTx/>
              <a:latin typeface="Century Gothic"/>
              <a:ea typeface="+mn-ea"/>
              <a:cs typeface="+mn-cs"/>
            </a:endParaRPr>
          </a:p>
        </p:txBody>
      </p:sp>
      <p:sp>
        <p:nvSpPr>
          <p:cNvPr id="12" name="Rounded Rectangular Callout 11"/>
          <p:cNvSpPr/>
          <p:nvPr/>
        </p:nvSpPr>
        <p:spPr>
          <a:xfrm>
            <a:off x="3624907" y="3456250"/>
            <a:ext cx="5097987" cy="819770"/>
          </a:xfrm>
          <a:prstGeom prst="wedgeRoundRectCallout">
            <a:avLst>
              <a:gd name="adj1" fmla="val -63500"/>
              <a:gd name="adj2" fmla="val 42347"/>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a:ea typeface="+mn-ea"/>
                <a:cs typeface="+mn-cs"/>
              </a:rPr>
              <a:t>“Estoy menos asustada </a:t>
            </a:r>
            <a:r>
              <a:rPr kumimoji="0" lang="en-GB" sz="2200" b="0" i="0" u="none" strike="noStrike" kern="1200" cap="none" spc="0" normalizeH="0" noProof="0">
                <a:ln>
                  <a:noFill/>
                </a:ln>
                <a:solidFill>
                  <a:srgbClr val="002060"/>
                </a:solidFill>
                <a:effectLst/>
                <a:uLnTx/>
                <a:uFillTx/>
                <a:latin typeface="Century Gothic"/>
                <a:ea typeface="+mn-ea"/>
                <a:cs typeface="+mn-cs"/>
              </a:rPr>
              <a:t>que antes.”</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Rectangle 12"/>
          <p:cNvSpPr/>
          <p:nvPr/>
        </p:nvSpPr>
        <p:spPr>
          <a:xfrm>
            <a:off x="323103" y="4412083"/>
            <a:ext cx="265008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A (habla)</a:t>
            </a:r>
            <a:endParaRPr kumimoji="0" lang="en-GB" sz="2200" b="0" i="0" u="none" strike="noStrike" kern="1200" cap="none" spc="0" normalizeH="0" baseline="0" noProof="0">
              <a:ln>
                <a:noFill/>
              </a:ln>
              <a:solidFill>
                <a:srgbClr val="002060"/>
              </a:solidFill>
              <a:effectLst/>
              <a:uLnTx/>
              <a:uFillTx/>
              <a:latin typeface="Century Gothic"/>
              <a:ea typeface="+mn-ea"/>
              <a:cs typeface="+mn-cs"/>
            </a:endParaRPr>
          </a:p>
        </p:txBody>
      </p:sp>
      <p:pic>
        <p:nvPicPr>
          <p:cNvPr id="14"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5588" y="4361146"/>
            <a:ext cx="1061185" cy="845208"/>
          </a:xfrm>
          <a:prstGeom prst="rect">
            <a:avLst/>
          </a:prstGeom>
        </p:spPr>
      </p:pic>
      <p:sp>
        <p:nvSpPr>
          <p:cNvPr id="16" name="Rectangle 15"/>
          <p:cNvSpPr/>
          <p:nvPr/>
        </p:nvSpPr>
        <p:spPr>
          <a:xfrm>
            <a:off x="6252623" y="5039654"/>
            <a:ext cx="5641654" cy="904863"/>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1. I am / I was ___________________</a:t>
            </a:r>
            <a:r>
              <a:rPr kumimoji="0" lang="en-US" sz="2200" b="0" i="0" u="none" strike="noStrike" kern="1200" cap="none" spc="0" normalizeH="0" noProof="0">
                <a:ln>
                  <a:noFill/>
                </a:ln>
                <a:solidFill>
                  <a:srgbClr val="002060"/>
                </a:solidFill>
                <a:effectLst/>
                <a:uLnTx/>
                <a:uFillTx/>
                <a:latin typeface="Century Gothic"/>
                <a:ea typeface="+mn-ea"/>
                <a:cs typeface="+mn-cs"/>
              </a:rPr>
              <a:t> before.</a:t>
            </a:r>
            <a:endParaRPr kumimoji="0" lang="en-GB" sz="22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7" name="Rectangle 16"/>
          <p:cNvSpPr/>
          <p:nvPr/>
        </p:nvSpPr>
        <p:spPr>
          <a:xfrm>
            <a:off x="6282904" y="4489737"/>
            <a:ext cx="437812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B (escucha y escribe)</a:t>
            </a:r>
            <a:endParaRPr kumimoji="0" lang="en-GB" sz="22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8" name="TextBox 17"/>
          <p:cNvSpPr txBox="1"/>
          <p:nvPr/>
        </p:nvSpPr>
        <p:spPr>
          <a:xfrm>
            <a:off x="8306274" y="5023050"/>
            <a:ext cx="27575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F66400"/>
                </a:solidFill>
                <a:effectLst/>
                <a:uLnTx/>
                <a:uFillTx/>
                <a:latin typeface="Century Gothic"/>
                <a:ea typeface="+mn-ea"/>
                <a:cs typeface="+mn-cs"/>
              </a:rPr>
              <a:t>less scared than</a:t>
            </a:r>
            <a:endParaRPr kumimoji="0" lang="en-GB" sz="2200" b="1"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3" name="Oval 2"/>
          <p:cNvSpPr/>
          <p:nvPr/>
        </p:nvSpPr>
        <p:spPr>
          <a:xfrm>
            <a:off x="6558975" y="5061175"/>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1026" name="Picture 2" descr="smiley face emoji clip art&#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777" y="1478828"/>
            <a:ext cx="1607107" cy="11756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phone sad emoji png&#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0984" y="1590099"/>
            <a:ext cx="953091" cy="953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parent background scared emoji png&#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3172" y="1610663"/>
            <a:ext cx="1346016" cy="92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95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p:bldP spid="7" grpId="0"/>
      <p:bldP spid="12" grpId="0" animBg="1"/>
      <p:bldP spid="13" grpId="0"/>
      <p:bldP spid="16" grpId="0"/>
      <p:bldP spid="17" grpId="0"/>
      <p:bldP spid="18" grpId="0"/>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4331" y="3524842"/>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5" name="Rounded Rectangle 4"/>
          <p:cNvSpPr/>
          <p:nvPr/>
        </p:nvSpPr>
        <p:spPr>
          <a:xfrm>
            <a:off x="254331" y="626247"/>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54332" y="262710"/>
            <a:ext cx="2735263" cy="363537"/>
          </a:xfrm>
        </p:spPr>
        <p:txBody>
          <a:bodyPr>
            <a:noAutofit/>
          </a:bodyPr>
          <a:lstStyle/>
          <a:p>
            <a:r>
              <a:rPr lang="x-none" sz="2400" b="1" dirty="0"/>
              <a:t>Persona A </a:t>
            </a:r>
          </a:p>
        </p:txBody>
      </p:sp>
      <p:sp>
        <p:nvSpPr>
          <p:cNvPr id="3" name="TextBox 2"/>
          <p:cNvSpPr txBox="1"/>
          <p:nvPr/>
        </p:nvSpPr>
        <p:spPr>
          <a:xfrm>
            <a:off x="254330" y="1027108"/>
            <a:ext cx="9253225"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more satisfied than José.</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less scared than </a:t>
            </a:r>
            <a:r>
              <a:rPr kumimoji="0" lang="en-US" sz="2000" u="none" strike="noStrike" kern="1200" cap="none" spc="0" normalizeH="0" noProof="0">
                <a:ln>
                  <a:noFill/>
                </a:ln>
                <a:solidFill>
                  <a:srgbClr val="002060"/>
                </a:solidFill>
                <a:effectLst/>
                <a:uLnTx/>
                <a:uFillTx/>
                <a:latin typeface="Century Gothic"/>
                <a:ea typeface="+mn-ea"/>
                <a:cs typeface="+mn-cs"/>
              </a:rPr>
              <a:t>María.</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less worried than my father.</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happier than before.</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prouder</a:t>
            </a:r>
            <a:r>
              <a:rPr kumimoji="0" lang="en-US" sz="2000" u="none" strike="noStrike" kern="1200" cap="none" spc="0" normalizeH="0" noProof="0">
                <a:ln>
                  <a:noFill/>
                </a:ln>
                <a:solidFill>
                  <a:srgbClr val="002060"/>
                </a:solidFill>
                <a:effectLst/>
                <a:uLnTx/>
                <a:uFillTx/>
                <a:latin typeface="Century Gothic"/>
                <a:ea typeface="+mn-ea"/>
                <a:cs typeface="+mn-cs"/>
              </a:rPr>
              <a:t> than</a:t>
            </a:r>
            <a:r>
              <a:rPr kumimoji="0" lang="en-US" sz="2000" u="none" strike="noStrike" kern="1200" cap="none" spc="0" normalizeH="0" baseline="0" noProof="0">
                <a:ln>
                  <a:noFill/>
                </a:ln>
                <a:solidFill>
                  <a:srgbClr val="002060"/>
                </a:solidFill>
                <a:effectLst/>
                <a:uLnTx/>
                <a:uFillTx/>
                <a:latin typeface="Century Gothic"/>
                <a:ea typeface="+mn-ea"/>
                <a:cs typeface="+mn-cs"/>
              </a:rPr>
              <a:t> my sister.</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less nervous</a:t>
            </a:r>
            <a:r>
              <a:rPr kumimoji="0" lang="en-US" sz="2000" u="none" strike="noStrike" kern="1200" cap="none" spc="0" normalizeH="0" noProof="0">
                <a:ln>
                  <a:noFill/>
                </a:ln>
                <a:solidFill>
                  <a:srgbClr val="002060"/>
                </a:solidFill>
                <a:effectLst/>
                <a:uLnTx/>
                <a:uFillTx/>
                <a:latin typeface="Century Gothic"/>
                <a:ea typeface="+mn-ea"/>
                <a:cs typeface="+mn-cs"/>
              </a:rPr>
              <a:t> than</a:t>
            </a:r>
            <a:r>
              <a:rPr kumimoji="0" lang="en-US" sz="2000" u="none" strike="noStrike" kern="1200" cap="none" spc="0" normalizeH="0" baseline="0" noProof="0">
                <a:ln>
                  <a:noFill/>
                </a:ln>
                <a:solidFill>
                  <a:srgbClr val="002060"/>
                </a:solidFill>
                <a:effectLst/>
                <a:uLnTx/>
                <a:uFillTx/>
                <a:latin typeface="Century Gothic"/>
                <a:ea typeface="+mn-ea"/>
                <a:cs typeface="+mn-cs"/>
              </a:rPr>
              <a:t> my teacher (m).</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 name="TextBox 3"/>
          <p:cNvSpPr txBox="1"/>
          <p:nvPr/>
        </p:nvSpPr>
        <p:spPr>
          <a:xfrm>
            <a:off x="495281" y="3524842"/>
            <a:ext cx="72560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a:ea typeface="+mn-ea"/>
                <a:cs typeface="+mn-cs"/>
              </a:rPr>
              <a:t>Elige y la opción correcta y completa las frases:</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Rectangle 6"/>
          <p:cNvSpPr/>
          <p:nvPr/>
        </p:nvSpPr>
        <p:spPr>
          <a:xfrm>
            <a:off x="369759" y="653197"/>
            <a:ext cx="371447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lumMod val="50000"/>
                  </a:srgbClr>
                </a:solidFill>
                <a:effectLst/>
                <a:uLnTx/>
                <a:uFillTx/>
                <a:latin typeface="Century Gothic"/>
                <a:ea typeface="+mn-ea"/>
                <a:cs typeface="+mn-cs"/>
              </a:rPr>
              <a:t>Lee estas frases en español:</a:t>
            </a:r>
            <a:endParaRPr kumimoji="0" lang="en-US"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Rectangle 10"/>
          <p:cNvSpPr/>
          <p:nvPr/>
        </p:nvSpPr>
        <p:spPr>
          <a:xfrm>
            <a:off x="495281" y="3882854"/>
            <a:ext cx="8432719" cy="2195473"/>
          </a:xfrm>
          <a:prstGeom prst="rect">
            <a:avLst/>
          </a:prstGeom>
        </p:spPr>
        <p:txBody>
          <a:bodyPr wrap="square">
            <a:spAutoFit/>
          </a:bodyPr>
          <a:lstStyle/>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am / I was ________________________ Jorge.</a:t>
            </a:r>
          </a:p>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am / I was ________________________ Sofía.</a:t>
            </a:r>
          </a:p>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am / I was ________________________ my brother.</a:t>
            </a:r>
          </a:p>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am / I was ________________________ my uncle.</a:t>
            </a:r>
          </a:p>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am / I was ________________________ before.</a:t>
            </a:r>
          </a:p>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am / I was ________________________ my aunt.</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9398000" y="258166"/>
            <a:ext cx="2496277"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95392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4331" y="3524842"/>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ounded Rectangle 4"/>
          <p:cNvSpPr/>
          <p:nvPr/>
        </p:nvSpPr>
        <p:spPr>
          <a:xfrm>
            <a:off x="254331" y="626247"/>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54332" y="262710"/>
            <a:ext cx="2735263" cy="363537"/>
          </a:xfrm>
        </p:spPr>
        <p:txBody>
          <a:bodyPr>
            <a:noAutofit/>
          </a:bodyPr>
          <a:lstStyle/>
          <a:p>
            <a:r>
              <a:rPr lang="x-none" sz="2400" b="1"/>
              <a:t>Persona </a:t>
            </a:r>
            <a:r>
              <a:rPr lang="en-GB" sz="2400" b="1"/>
              <a:t>B</a:t>
            </a:r>
            <a:r>
              <a:rPr lang="x-none" sz="2400" b="1"/>
              <a:t> </a:t>
            </a:r>
            <a:endParaRPr lang="x-none" sz="2400" b="1" dirty="0"/>
          </a:p>
        </p:txBody>
      </p:sp>
      <p:sp>
        <p:nvSpPr>
          <p:cNvPr id="3" name="TextBox 2"/>
          <p:cNvSpPr txBox="1"/>
          <p:nvPr/>
        </p:nvSpPr>
        <p:spPr>
          <a:xfrm>
            <a:off x="254330" y="1027108"/>
            <a:ext cx="9407463"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was </a:t>
            </a:r>
            <a:r>
              <a:rPr kumimoji="0" lang="en-US" sz="2000" u="none" strike="noStrike" kern="1200" cap="none" spc="0" normalizeH="0" baseline="0" noProof="0">
                <a:ln>
                  <a:noFill/>
                </a:ln>
                <a:solidFill>
                  <a:srgbClr val="002060"/>
                </a:solidFill>
                <a:effectLst/>
                <a:uLnTx/>
                <a:uFillTx/>
                <a:latin typeface="Century Gothic"/>
              </a:rPr>
              <a:t>sadder than Jorge.</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am </a:t>
            </a:r>
            <a:r>
              <a:rPr kumimoji="0" lang="en-US" sz="2000" u="none" strike="noStrike" kern="1200" cap="none" spc="0" normalizeH="0" baseline="0" noProof="0">
                <a:ln>
                  <a:noFill/>
                </a:ln>
                <a:solidFill>
                  <a:srgbClr val="002060"/>
                </a:solidFill>
                <a:effectLst/>
                <a:uLnTx/>
                <a:uFillTx/>
                <a:latin typeface="Century Gothic"/>
              </a:rPr>
              <a:t>less excited than Sofía.</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am </a:t>
            </a:r>
            <a:r>
              <a:rPr kumimoji="0" lang="en-US" sz="2000" u="none" strike="noStrike" kern="1200" cap="none" spc="0" normalizeH="0" baseline="0" noProof="0">
                <a:ln>
                  <a:noFill/>
                </a:ln>
                <a:solidFill>
                  <a:srgbClr val="002060"/>
                </a:solidFill>
                <a:effectLst/>
                <a:uLnTx/>
                <a:uFillTx/>
                <a:latin typeface="Century Gothic"/>
              </a:rPr>
              <a:t>more cheerful than my brother.</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a:t>
            </a:r>
            <a:r>
              <a:rPr kumimoji="0" lang="en-US" sz="2000" b="1" u="none" strike="noStrike" kern="1200" cap="none" spc="0" normalizeH="0" noProof="0">
                <a:ln>
                  <a:noFill/>
                </a:ln>
                <a:solidFill>
                  <a:srgbClr val="002060"/>
                </a:solidFill>
                <a:effectLst/>
                <a:uLnTx/>
                <a:uFillTx/>
                <a:latin typeface="Century Gothic"/>
              </a:rPr>
              <a:t> was </a:t>
            </a:r>
            <a:r>
              <a:rPr kumimoji="0" lang="en-US" sz="2000" u="none" strike="noStrike" kern="1200" cap="none" spc="0" normalizeH="0" baseline="0" noProof="0">
                <a:ln>
                  <a:noFill/>
                </a:ln>
                <a:solidFill>
                  <a:srgbClr val="002060"/>
                </a:solidFill>
                <a:effectLst/>
                <a:uLnTx/>
                <a:uFillTx/>
                <a:latin typeface="Century Gothic"/>
              </a:rPr>
              <a:t>angrier than my uncle.</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am </a:t>
            </a:r>
            <a:r>
              <a:rPr kumimoji="0" lang="en-US" sz="2000" u="none" strike="noStrike" kern="1200" cap="none" spc="0" normalizeH="0" baseline="0" noProof="0">
                <a:ln>
                  <a:noFill/>
                </a:ln>
                <a:solidFill>
                  <a:srgbClr val="002060"/>
                </a:solidFill>
                <a:effectLst/>
                <a:uLnTx/>
                <a:uFillTx/>
                <a:latin typeface="Century Gothic"/>
              </a:rPr>
              <a:t>calmer than before.</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was </a:t>
            </a:r>
            <a:r>
              <a:rPr lang="en-US" sz="2000">
                <a:solidFill>
                  <a:srgbClr val="002060"/>
                </a:solidFill>
                <a:latin typeface="Century Gothic"/>
              </a:rPr>
              <a:t>less sure than my aunt</a:t>
            </a:r>
            <a:r>
              <a:rPr kumimoji="0" lang="en-US" sz="2000" u="none" strike="noStrike" kern="1200" cap="none" spc="0" normalizeH="0" baseline="0" noProof="0">
                <a:ln>
                  <a:noFill/>
                </a:ln>
                <a:solidFill>
                  <a:srgbClr val="002060"/>
                </a:solidFill>
                <a:effectLst/>
                <a:uLnTx/>
                <a:uFillTx/>
                <a:latin typeface="Century Gothic"/>
              </a:rPr>
              <a:t>.</a:t>
            </a:r>
            <a:endParaRPr kumimoji="0" lang="en-US" sz="2000" u="none" strike="noStrike" kern="1200" cap="none" spc="0" normalizeH="0" baseline="0" noProof="0" dirty="0">
              <a:ln>
                <a:noFill/>
              </a:ln>
              <a:solidFill>
                <a:srgbClr val="002060"/>
              </a:solidFill>
              <a:effectLst/>
              <a:uLnTx/>
              <a:uFillTx/>
              <a:latin typeface="Century Gothic"/>
            </a:endParaRPr>
          </a:p>
        </p:txBody>
      </p:sp>
      <p:sp>
        <p:nvSpPr>
          <p:cNvPr id="4" name="TextBox 3"/>
          <p:cNvSpPr txBox="1"/>
          <p:nvPr/>
        </p:nvSpPr>
        <p:spPr>
          <a:xfrm>
            <a:off x="512990" y="3502042"/>
            <a:ext cx="6239502" cy="400110"/>
          </a:xfrm>
          <a:prstGeom prst="rect">
            <a:avLst/>
          </a:prstGeom>
          <a:noFill/>
        </p:spPr>
        <p:txBody>
          <a:bodyPr wrap="square" rtlCol="0">
            <a:spAutoFit/>
          </a:bodyPr>
          <a:lstStyle/>
          <a:p>
            <a:pPr lvl="0">
              <a:defRPr/>
            </a:pPr>
            <a:r>
              <a:rPr lang="en-US" sz="2000" dirty="0" err="1">
                <a:solidFill>
                  <a:srgbClr val="002060"/>
                </a:solidFill>
                <a:latin typeface="Century Gothic" panose="020B0502020202020204" pitchFamily="34" charset="0"/>
              </a:rPr>
              <a:t>Elige</a:t>
            </a:r>
            <a:r>
              <a:rPr lang="en-US" sz="2000" dirty="0">
                <a:solidFill>
                  <a:srgbClr val="002060"/>
                </a:solidFill>
                <a:latin typeface="Century Gothic" panose="020B0502020202020204" pitchFamily="34" charset="0"/>
              </a:rPr>
              <a:t> y la </a:t>
            </a:r>
            <a:r>
              <a:rPr lang="en-US" sz="2000" dirty="0" err="1">
                <a:solidFill>
                  <a:srgbClr val="002060"/>
                </a:solidFill>
                <a:latin typeface="Century Gothic" panose="020B0502020202020204" pitchFamily="34" charset="0"/>
              </a:rPr>
              <a:t>opción</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correcta</a:t>
            </a:r>
            <a:r>
              <a:rPr lang="en-US" sz="2000" dirty="0">
                <a:solidFill>
                  <a:srgbClr val="002060"/>
                </a:solidFill>
                <a:latin typeface="Century Gothic" panose="020B0502020202020204" pitchFamily="34" charset="0"/>
              </a:rPr>
              <a:t> y </a:t>
            </a:r>
            <a:r>
              <a:rPr lang="en-US" sz="2000" dirty="0" err="1">
                <a:solidFill>
                  <a:srgbClr val="002060"/>
                </a:solidFill>
                <a:latin typeface="Century Gothic" panose="020B0502020202020204" pitchFamily="34" charset="0"/>
              </a:rPr>
              <a:t>completa</a:t>
            </a:r>
            <a:r>
              <a:rPr lang="en-US" sz="2000" dirty="0">
                <a:solidFill>
                  <a:srgbClr val="002060"/>
                </a:solidFill>
                <a:latin typeface="Century Gothic" panose="020B0502020202020204" pitchFamily="34" charset="0"/>
              </a:rPr>
              <a:t> las </a:t>
            </a:r>
            <a:r>
              <a:rPr lang="en-US" sz="2000" dirty="0" err="1">
                <a:solidFill>
                  <a:srgbClr val="002060"/>
                </a:solidFill>
                <a:latin typeface="Century Gothic" panose="020B0502020202020204" pitchFamily="34" charset="0"/>
              </a:rPr>
              <a:t>frases</a:t>
            </a:r>
            <a:r>
              <a:rPr lang="en-US" sz="2000" dirty="0">
                <a:solidFill>
                  <a:srgbClr val="002060"/>
                </a:solidFill>
                <a:latin typeface="Century Gothic" panose="020B0502020202020204" pitchFamily="34" charset="0"/>
              </a:rPr>
              <a:t>:</a:t>
            </a:r>
          </a:p>
        </p:txBody>
      </p:sp>
      <p:sp>
        <p:nvSpPr>
          <p:cNvPr id="7" name="Rectangle 6"/>
          <p:cNvSpPr/>
          <p:nvPr/>
        </p:nvSpPr>
        <p:spPr>
          <a:xfrm>
            <a:off x="711282" y="654650"/>
            <a:ext cx="3642344" cy="400110"/>
          </a:xfrm>
          <a:prstGeom prst="rect">
            <a:avLst/>
          </a:prstGeom>
        </p:spPr>
        <p:txBody>
          <a:bodyPr wrap="none">
            <a:spAutoFit/>
          </a:bodyPr>
          <a:lstStyle/>
          <a:p>
            <a:pPr lvl="0">
              <a:defRPr/>
            </a:pPr>
            <a:r>
              <a:rPr lang="en-US" sz="2000" dirty="0">
                <a:solidFill>
                  <a:srgbClr val="4472C4">
                    <a:lumMod val="50000"/>
                  </a:srgbClr>
                </a:solidFill>
                <a:latin typeface="Century Gothic" panose="020B0502020202020204" pitchFamily="34" charset="0"/>
              </a:rPr>
              <a:t>Lee </a:t>
            </a:r>
            <a:r>
              <a:rPr lang="en-US" sz="2000" dirty="0" err="1">
                <a:solidFill>
                  <a:srgbClr val="4472C4">
                    <a:lumMod val="50000"/>
                  </a:srgbClr>
                </a:solidFill>
                <a:latin typeface="Century Gothic" panose="020B0502020202020204" pitchFamily="34" charset="0"/>
              </a:rPr>
              <a:t>estas</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frases</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en</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español</a:t>
            </a:r>
            <a:r>
              <a:rPr lang="en-US" sz="2000" dirty="0">
                <a:solidFill>
                  <a:srgbClr val="4472C4">
                    <a:lumMod val="50000"/>
                  </a:srgbClr>
                </a:solidFill>
                <a:latin typeface="Century Gothic" panose="020B0502020202020204" pitchFamily="34" charset="0"/>
              </a:rPr>
              <a:t>:</a:t>
            </a:r>
          </a:p>
        </p:txBody>
      </p:sp>
      <p:sp>
        <p:nvSpPr>
          <p:cNvPr id="8" name="Rectangle 7"/>
          <p:cNvSpPr/>
          <p:nvPr/>
        </p:nvSpPr>
        <p:spPr>
          <a:xfrm>
            <a:off x="512990" y="3879351"/>
            <a:ext cx="8994566" cy="2257028"/>
          </a:xfrm>
          <a:prstGeom prst="rect">
            <a:avLst/>
          </a:prstGeom>
        </p:spPr>
        <p:txBody>
          <a:bodyPr wrap="square">
            <a:spAutoFit/>
          </a:bodyPr>
          <a:lstStyle/>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am / I was ________________________ José.</a:t>
            </a:r>
          </a:p>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am / I was ____________________ María.</a:t>
            </a:r>
          </a:p>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am / I was ____________________ my father.</a:t>
            </a:r>
          </a:p>
          <a:p>
            <a:pPr marL="457200" lvl="0" indent="-457200">
              <a:lnSpc>
                <a:spcPct val="110000"/>
              </a:lnSpc>
              <a:spcAft>
                <a:spcPts val="400"/>
              </a:spcAft>
              <a:buFontTx/>
              <a:buAutoNum type="arabicPeriod"/>
              <a:defRPr/>
            </a:pPr>
            <a:r>
              <a:rPr lang="en-US" sz="2000" dirty="0">
                <a:solidFill>
                  <a:srgbClr val="002060"/>
                </a:solidFill>
                <a:latin typeface="Century Gothic" panose="020B0502020202020204" pitchFamily="34" charset="0"/>
              </a:rPr>
              <a:t>I am / I was ___________________ before. </a:t>
            </a:r>
          </a:p>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am / I was __________________ my sister.</a:t>
            </a:r>
          </a:p>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am / I was  ______________________ my teacher (m).</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9410700" y="258166"/>
            <a:ext cx="2483577"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48006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54539" y="3710429"/>
            <a:ext cx="10821461" cy="25016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446601" y="132404"/>
            <a:ext cx="3614615" cy="334307"/>
          </a:xfrm>
        </p:spPr>
        <p:txBody>
          <a:bodyPr>
            <a:noAutofit/>
          </a:bodyPr>
          <a:lstStyle/>
          <a:p>
            <a:r>
              <a:rPr lang="en-GB" sz="2400" b="1" dirty="0"/>
              <a:t> </a:t>
            </a:r>
            <a:r>
              <a:rPr lang="en-GB" sz="2400" b="1" dirty="0" err="1"/>
              <a:t>Respuestas</a:t>
            </a:r>
            <a:r>
              <a:rPr lang="en-GB" sz="2400" b="1" dirty="0"/>
              <a:t>: </a:t>
            </a:r>
            <a:r>
              <a:rPr lang="x-none" sz="2400" b="1" dirty="0"/>
              <a:t>Persona A </a:t>
            </a:r>
          </a:p>
        </p:txBody>
      </p:sp>
      <p:sp>
        <p:nvSpPr>
          <p:cNvPr id="19" name="Rounded Rectangle 18"/>
          <p:cNvSpPr/>
          <p:nvPr/>
        </p:nvSpPr>
        <p:spPr>
          <a:xfrm>
            <a:off x="354539" y="556173"/>
            <a:ext cx="10821461"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Título 1">
            <a:extLst>
              <a:ext uri="{FF2B5EF4-FFF2-40B4-BE49-F238E27FC236}">
                <a16:creationId xmlns:a16="http://schemas.microsoft.com/office/drawing/2014/main" id="{EE54BE97-7C81-EB41-BA9B-1C99DEE78326}"/>
              </a:ext>
            </a:extLst>
          </p:cNvPr>
          <p:cNvSpPr txBox="1">
            <a:spLocks/>
          </p:cNvSpPr>
          <p:nvPr/>
        </p:nvSpPr>
        <p:spPr>
          <a:xfrm>
            <a:off x="354539" y="3328517"/>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 Respuestas: </a:t>
            </a:r>
            <a:r>
              <a:rPr kumimoji="0" lang="x-non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Persona </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B</a:t>
            </a:r>
            <a:r>
              <a:rPr kumimoji="0" lang="x-non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 </a:t>
            </a:r>
            <a:endParaRPr kumimoji="0" lang="x-none"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3" name="Rectangle 22"/>
          <p:cNvSpPr/>
          <p:nvPr/>
        </p:nvSpPr>
        <p:spPr>
          <a:xfrm>
            <a:off x="537310" y="3683705"/>
            <a:ext cx="8532927" cy="2564805"/>
          </a:xfrm>
          <a:prstGeom prst="rect">
            <a:avLst/>
          </a:prstGeom>
        </p:spPr>
        <p:txBody>
          <a:bodyPr wrap="square">
            <a:spAutoFit/>
          </a:bodyPr>
          <a:lstStyle/>
          <a:p>
            <a:pPr marL="457200" lvl="0" indent="-457200">
              <a:lnSpc>
                <a:spcPct val="120000"/>
              </a:lnSpc>
              <a:spcAft>
                <a:spcPts val="400"/>
              </a:spcAft>
              <a:buFontTx/>
              <a:buAutoNum type="arabicPeriod"/>
              <a:defRPr/>
            </a:pPr>
            <a:r>
              <a:rPr lang="en-US" sz="2000" dirty="0">
                <a:solidFill>
                  <a:srgbClr val="002060"/>
                </a:solidFill>
                <a:latin typeface="Century Gothic" panose="020B0502020202020204" pitchFamily="34" charset="0"/>
              </a:rPr>
              <a:t>I am / I was ________________________ José.</a:t>
            </a:r>
          </a:p>
          <a:p>
            <a:pPr marL="457200" lvl="0" indent="-457200">
              <a:lnSpc>
                <a:spcPct val="120000"/>
              </a:lnSpc>
              <a:spcAft>
                <a:spcPts val="400"/>
              </a:spcAft>
              <a:buFontTx/>
              <a:buAutoNum type="arabicPeriod"/>
              <a:defRPr/>
            </a:pPr>
            <a:r>
              <a:rPr lang="en-US" sz="2000" dirty="0">
                <a:solidFill>
                  <a:srgbClr val="002060"/>
                </a:solidFill>
                <a:latin typeface="Century Gothic" panose="020B0502020202020204" pitchFamily="34" charset="0"/>
              </a:rPr>
              <a:t>I am / I was ________________________ María.</a:t>
            </a:r>
          </a:p>
          <a:p>
            <a:pPr marL="457200" lvl="0" indent="-457200">
              <a:lnSpc>
                <a:spcPct val="120000"/>
              </a:lnSpc>
              <a:spcAft>
                <a:spcPts val="400"/>
              </a:spcAft>
              <a:buFontTx/>
              <a:buAutoNum type="arabicPeriod"/>
              <a:defRPr/>
            </a:pPr>
            <a:r>
              <a:rPr lang="en-US" sz="2000" dirty="0">
                <a:solidFill>
                  <a:srgbClr val="002060"/>
                </a:solidFill>
                <a:latin typeface="Century Gothic" panose="020B0502020202020204" pitchFamily="34" charset="0"/>
              </a:rPr>
              <a:t>I am / I was  ________________________  my father.</a:t>
            </a:r>
          </a:p>
          <a:p>
            <a:pPr marL="457200" lvl="0" indent="-457200">
              <a:lnSpc>
                <a:spcPct val="120000"/>
              </a:lnSpc>
              <a:spcAft>
                <a:spcPts val="400"/>
              </a:spcAft>
              <a:buFontTx/>
              <a:buAutoNum type="arabicPeriod"/>
              <a:defRPr/>
            </a:pPr>
            <a:r>
              <a:rPr lang="en-US" sz="2000" dirty="0">
                <a:solidFill>
                  <a:srgbClr val="002060"/>
                </a:solidFill>
                <a:latin typeface="Century Gothic" panose="020B0502020202020204" pitchFamily="34" charset="0"/>
              </a:rPr>
              <a:t>I am / I was  ________________________  before. </a:t>
            </a:r>
          </a:p>
          <a:p>
            <a:pPr marL="457200" lvl="0" indent="-457200">
              <a:lnSpc>
                <a:spcPct val="120000"/>
              </a:lnSpc>
              <a:spcAft>
                <a:spcPts val="400"/>
              </a:spcAft>
              <a:buFontTx/>
              <a:buAutoNum type="arabicPeriod"/>
              <a:defRPr/>
            </a:pPr>
            <a:r>
              <a:rPr lang="en-US" sz="2000" dirty="0">
                <a:solidFill>
                  <a:srgbClr val="002060"/>
                </a:solidFill>
                <a:latin typeface="Century Gothic" panose="020B0502020202020204" pitchFamily="34" charset="0"/>
              </a:rPr>
              <a:t>I am / I was  ________________________  my sister.</a:t>
            </a:r>
          </a:p>
          <a:p>
            <a:pPr marL="457200" lvl="0" indent="-457200">
              <a:lnSpc>
                <a:spcPct val="120000"/>
              </a:lnSpc>
              <a:spcAft>
                <a:spcPts val="400"/>
              </a:spcAft>
              <a:buFontTx/>
              <a:buAutoNum type="arabicPeriod"/>
              <a:defRPr/>
            </a:pPr>
            <a:r>
              <a:rPr lang="en-US" sz="2000" dirty="0">
                <a:solidFill>
                  <a:srgbClr val="002060"/>
                </a:solidFill>
                <a:latin typeface="Century Gothic" panose="020B0502020202020204" pitchFamily="34" charset="0"/>
              </a:rPr>
              <a:t>I am / I was   ________________________ my teacher (m).</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Rectangle 23"/>
          <p:cNvSpPr/>
          <p:nvPr/>
        </p:nvSpPr>
        <p:spPr>
          <a:xfrm>
            <a:off x="629754" y="645642"/>
            <a:ext cx="10056194" cy="2564805"/>
          </a:xfrm>
          <a:prstGeom prst="rect">
            <a:avLst/>
          </a:prstGeom>
        </p:spPr>
        <p:txBody>
          <a:bodyPr wrap="square">
            <a:spAutoFit/>
          </a:bodyPr>
          <a:lstStyle/>
          <a:p>
            <a:pPr marL="457200" lvl="0" indent="-457200">
              <a:lnSpc>
                <a:spcPct val="120000"/>
              </a:lnSpc>
              <a:spcAft>
                <a:spcPts val="400"/>
              </a:spcAft>
              <a:buFontTx/>
              <a:buAutoNum type="arabicPeriod"/>
              <a:defRPr/>
            </a:pPr>
            <a:r>
              <a:rPr lang="en-US" sz="2000" dirty="0">
                <a:solidFill>
                  <a:srgbClr val="002060"/>
                </a:solidFill>
                <a:latin typeface="Century Gothic" panose="020B0502020202020204" pitchFamily="34" charset="0"/>
              </a:rPr>
              <a:t>I am / I was ________________________ Jorge.</a:t>
            </a:r>
          </a:p>
          <a:p>
            <a:pPr marL="457200" lvl="0" indent="-457200">
              <a:lnSpc>
                <a:spcPct val="120000"/>
              </a:lnSpc>
              <a:spcAft>
                <a:spcPts val="400"/>
              </a:spcAft>
              <a:buFontTx/>
              <a:buAutoNum type="arabicPeriod"/>
              <a:defRPr/>
            </a:pPr>
            <a:r>
              <a:rPr lang="en-US" sz="2000" dirty="0">
                <a:solidFill>
                  <a:srgbClr val="002060"/>
                </a:solidFill>
                <a:latin typeface="Century Gothic" panose="020B0502020202020204" pitchFamily="34" charset="0"/>
              </a:rPr>
              <a:t>I am / I was ________________________ Sofía.</a:t>
            </a:r>
          </a:p>
          <a:p>
            <a:pPr marL="457200" lvl="0" indent="-457200">
              <a:lnSpc>
                <a:spcPct val="120000"/>
              </a:lnSpc>
              <a:spcAft>
                <a:spcPts val="400"/>
              </a:spcAft>
              <a:buFontTx/>
              <a:buAutoNum type="arabicPeriod"/>
              <a:defRPr/>
            </a:pPr>
            <a:r>
              <a:rPr lang="en-US" sz="2000" dirty="0">
                <a:solidFill>
                  <a:srgbClr val="002060"/>
                </a:solidFill>
                <a:latin typeface="Century Gothic" panose="020B0502020202020204" pitchFamily="34" charset="0"/>
              </a:rPr>
              <a:t>I am / I was ________________________ my brother.</a:t>
            </a:r>
          </a:p>
          <a:p>
            <a:pPr marL="457200" lvl="0" indent="-457200">
              <a:lnSpc>
                <a:spcPct val="120000"/>
              </a:lnSpc>
              <a:spcAft>
                <a:spcPts val="400"/>
              </a:spcAft>
              <a:buFontTx/>
              <a:buAutoNum type="arabicPeriod"/>
              <a:defRPr/>
            </a:pPr>
            <a:r>
              <a:rPr lang="en-US" sz="2000" dirty="0">
                <a:solidFill>
                  <a:srgbClr val="002060"/>
                </a:solidFill>
                <a:latin typeface="Century Gothic" panose="020B0502020202020204" pitchFamily="34" charset="0"/>
              </a:rPr>
              <a:t>I am / I was ________________________ my uncle.</a:t>
            </a:r>
          </a:p>
          <a:p>
            <a:pPr marL="457200" lvl="0" indent="-457200">
              <a:lnSpc>
                <a:spcPct val="120000"/>
              </a:lnSpc>
              <a:spcAft>
                <a:spcPts val="400"/>
              </a:spcAft>
              <a:buFontTx/>
              <a:buAutoNum type="arabicPeriod"/>
              <a:defRPr/>
            </a:pPr>
            <a:r>
              <a:rPr lang="en-US" sz="2000" dirty="0">
                <a:solidFill>
                  <a:srgbClr val="002060"/>
                </a:solidFill>
                <a:latin typeface="Century Gothic" panose="020B0502020202020204" pitchFamily="34" charset="0"/>
              </a:rPr>
              <a:t>I am / I was ________________________ before.</a:t>
            </a:r>
          </a:p>
          <a:p>
            <a:pPr marL="457200" lvl="0" indent="-457200">
              <a:lnSpc>
                <a:spcPct val="120000"/>
              </a:lnSpc>
              <a:spcAft>
                <a:spcPts val="400"/>
              </a:spcAft>
              <a:buFontTx/>
              <a:buAutoNum type="arabicPeriod"/>
              <a:defRPr/>
            </a:pPr>
            <a:r>
              <a:rPr lang="en-US" sz="2000" dirty="0">
                <a:solidFill>
                  <a:srgbClr val="002060"/>
                </a:solidFill>
                <a:latin typeface="Century Gothic" panose="020B0502020202020204" pitchFamily="34" charset="0"/>
              </a:rPr>
              <a:t>I am / I was ________________________ my aunt.</a:t>
            </a:r>
          </a:p>
        </p:txBody>
      </p:sp>
      <p:sp>
        <p:nvSpPr>
          <p:cNvPr id="3" name="TextBox 2"/>
          <p:cNvSpPr txBox="1"/>
          <p:nvPr/>
        </p:nvSpPr>
        <p:spPr>
          <a:xfrm>
            <a:off x="3325648" y="663892"/>
            <a:ext cx="2012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sadder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5" name="TextBox 24"/>
          <p:cNvSpPr txBox="1"/>
          <p:nvPr/>
        </p:nvSpPr>
        <p:spPr>
          <a:xfrm>
            <a:off x="3098973" y="1079217"/>
            <a:ext cx="2535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a:rPr>
              <a:t>l</a:t>
            </a: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ess excited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6" name="TextBox 25"/>
          <p:cNvSpPr txBox="1"/>
          <p:nvPr/>
        </p:nvSpPr>
        <p:spPr>
          <a:xfrm>
            <a:off x="3000375" y="1476617"/>
            <a:ext cx="25654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more cheerful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7" name="TextBox 26"/>
          <p:cNvSpPr txBox="1"/>
          <p:nvPr/>
        </p:nvSpPr>
        <p:spPr>
          <a:xfrm>
            <a:off x="3434341" y="1862998"/>
            <a:ext cx="2406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angrier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8" name="TextBox 27"/>
          <p:cNvSpPr txBox="1"/>
          <p:nvPr/>
        </p:nvSpPr>
        <p:spPr>
          <a:xfrm>
            <a:off x="3425825" y="2297299"/>
            <a:ext cx="2406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calmer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9" name="TextBox 28"/>
          <p:cNvSpPr txBox="1"/>
          <p:nvPr/>
        </p:nvSpPr>
        <p:spPr>
          <a:xfrm>
            <a:off x="3327400" y="2712571"/>
            <a:ext cx="2406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less</a:t>
            </a:r>
            <a:r>
              <a:rPr kumimoji="0" lang="en-GB" sz="2000" b="1" i="0" u="none" strike="noStrike" kern="1200" cap="none" spc="0" normalizeH="0" noProof="0">
                <a:ln>
                  <a:noFill/>
                </a:ln>
                <a:solidFill>
                  <a:srgbClr val="4472C4">
                    <a:lumMod val="50000"/>
                  </a:srgbClr>
                </a:solidFill>
                <a:effectLst/>
                <a:uLnTx/>
                <a:uFillTx/>
                <a:latin typeface="Century Gothic"/>
                <a:ea typeface="+mn-ea"/>
                <a:cs typeface="+mn-cs"/>
              </a:rPr>
              <a:t> sure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0" name="TextBox 29"/>
          <p:cNvSpPr txBox="1"/>
          <p:nvPr/>
        </p:nvSpPr>
        <p:spPr>
          <a:xfrm>
            <a:off x="2920046" y="3681022"/>
            <a:ext cx="30003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a:rPr>
              <a:t>more satisfied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1" name="TextBox 30"/>
          <p:cNvSpPr txBox="1"/>
          <p:nvPr/>
        </p:nvSpPr>
        <p:spPr>
          <a:xfrm>
            <a:off x="3076575" y="4115162"/>
            <a:ext cx="21780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less scared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2" name="TextBox 31"/>
          <p:cNvSpPr txBox="1"/>
          <p:nvPr/>
        </p:nvSpPr>
        <p:spPr>
          <a:xfrm>
            <a:off x="3073193" y="4500145"/>
            <a:ext cx="25615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less worried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3" name="TextBox 32"/>
          <p:cNvSpPr txBox="1"/>
          <p:nvPr/>
        </p:nvSpPr>
        <p:spPr>
          <a:xfrm>
            <a:off x="3377191" y="4920248"/>
            <a:ext cx="2520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happier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4" name="TextBox 33"/>
          <p:cNvSpPr txBox="1"/>
          <p:nvPr/>
        </p:nvSpPr>
        <p:spPr>
          <a:xfrm>
            <a:off x="3391532" y="5347582"/>
            <a:ext cx="20574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prouder</a:t>
            </a:r>
            <a:r>
              <a:rPr kumimoji="0" lang="en-GB" sz="2000" b="1" i="0" u="none" strike="noStrike" kern="1200" cap="none" spc="0" normalizeH="0" noProof="0">
                <a:ln>
                  <a:noFill/>
                </a:ln>
                <a:solidFill>
                  <a:srgbClr val="4472C4">
                    <a:lumMod val="50000"/>
                  </a:srgbClr>
                </a:solidFill>
                <a:effectLst/>
                <a:uLnTx/>
                <a:uFillTx/>
                <a:latin typeface="Century Gothic"/>
                <a:ea typeface="+mn-ea"/>
                <a:cs typeface="+mn-cs"/>
              </a:rPr>
              <a:t>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5" name="TextBox 34"/>
          <p:cNvSpPr txBox="1"/>
          <p:nvPr/>
        </p:nvSpPr>
        <p:spPr>
          <a:xfrm>
            <a:off x="3241309" y="5776315"/>
            <a:ext cx="24927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less nervous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20"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7098" y="213543"/>
            <a:ext cx="1233251" cy="982254"/>
          </a:xfrm>
          <a:prstGeom prst="rect">
            <a:avLst/>
          </a:prstGeom>
        </p:spPr>
      </p:pic>
      <p:sp>
        <p:nvSpPr>
          <p:cNvPr id="36" name="Oval 35"/>
          <p:cNvSpPr/>
          <p:nvPr/>
        </p:nvSpPr>
        <p:spPr>
          <a:xfrm>
            <a:off x="1861650" y="67001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8" name="Oval 37"/>
          <p:cNvSpPr/>
          <p:nvPr/>
        </p:nvSpPr>
        <p:spPr>
          <a:xfrm>
            <a:off x="1861650" y="189280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9" name="Oval 38"/>
          <p:cNvSpPr/>
          <p:nvPr/>
        </p:nvSpPr>
        <p:spPr>
          <a:xfrm>
            <a:off x="1861650" y="2743439"/>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0" name="Oval 39"/>
          <p:cNvSpPr/>
          <p:nvPr/>
        </p:nvSpPr>
        <p:spPr>
          <a:xfrm>
            <a:off x="1035228" y="106400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1" name="Oval 40"/>
          <p:cNvSpPr/>
          <p:nvPr/>
        </p:nvSpPr>
        <p:spPr>
          <a:xfrm>
            <a:off x="1035228" y="1472869"/>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2" name="Oval 41"/>
          <p:cNvSpPr/>
          <p:nvPr/>
        </p:nvSpPr>
        <p:spPr>
          <a:xfrm>
            <a:off x="1023744" y="2297299"/>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3" name="Oval 42"/>
          <p:cNvSpPr/>
          <p:nvPr/>
        </p:nvSpPr>
        <p:spPr>
          <a:xfrm>
            <a:off x="1750945" y="411137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4" name="Oval 43"/>
          <p:cNvSpPr/>
          <p:nvPr/>
        </p:nvSpPr>
        <p:spPr>
          <a:xfrm>
            <a:off x="1805974" y="452807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5" name="Oval 44"/>
          <p:cNvSpPr/>
          <p:nvPr/>
        </p:nvSpPr>
        <p:spPr>
          <a:xfrm>
            <a:off x="1805974" y="5321231"/>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6" name="Oval 45"/>
          <p:cNvSpPr/>
          <p:nvPr/>
        </p:nvSpPr>
        <p:spPr>
          <a:xfrm>
            <a:off x="929143" y="3710429"/>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7" name="Oval 46"/>
          <p:cNvSpPr/>
          <p:nvPr/>
        </p:nvSpPr>
        <p:spPr>
          <a:xfrm>
            <a:off x="934415" y="4941118"/>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8" name="Oval 47"/>
          <p:cNvSpPr/>
          <p:nvPr/>
        </p:nvSpPr>
        <p:spPr>
          <a:xfrm>
            <a:off x="956748" y="577366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354616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6" grpId="0"/>
      <p:bldP spid="27" grpId="0"/>
      <p:bldP spid="28" grpId="0"/>
      <p:bldP spid="29" grpId="0"/>
      <p:bldP spid="30" grpId="0"/>
      <p:bldP spid="31" grpId="0"/>
      <p:bldP spid="32" grpId="0"/>
      <p:bldP spid="33" grpId="0"/>
      <p:bldP spid="34" grpId="0"/>
      <p:bldP spid="35" grpId="0"/>
      <p:bldP spid="36"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F20F7D-C069-4D23-963F-7AB41B83EBA0}"/>
              </a:ext>
            </a:extLst>
          </p:cNvPr>
          <p:cNvSpPr txBox="1"/>
          <p:nvPr/>
        </p:nvSpPr>
        <p:spPr>
          <a:xfrm>
            <a:off x="333287" y="2779563"/>
            <a:ext cx="44413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54A86AAA-9F3C-42F2-93E9-E89776DE09BD}"/>
              </a:ext>
            </a:extLst>
          </p:cNvPr>
          <p:cNvSpPr/>
          <p:nvPr/>
        </p:nvSpPr>
        <p:spPr>
          <a:xfrm>
            <a:off x="413731" y="3352794"/>
            <a:ext cx="5697743" cy="60547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6DF8421-63ED-4C07-B0CD-F8D62DB46FC1}"/>
              </a:ext>
            </a:extLst>
          </p:cNvPr>
          <p:cNvSpPr txBox="1"/>
          <p:nvPr/>
        </p:nvSpPr>
        <p:spPr>
          <a:xfrm>
            <a:off x="324409" y="4065789"/>
            <a:ext cx="79240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lang="en-GB" sz="2200" dirty="0">
                <a:solidFill>
                  <a:srgbClr val="002060"/>
                </a:solidFill>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mira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a:t>
            </a:r>
          </a:p>
        </p:txBody>
      </p:sp>
      <p:sp>
        <p:nvSpPr>
          <p:cNvPr id="10" name="Rectangle 9">
            <a:extLst>
              <a:ext uri="{FF2B5EF4-FFF2-40B4-BE49-F238E27FC236}">
                <a16:creationId xmlns:a16="http://schemas.microsoft.com/office/drawing/2014/main" id="{83025A3C-E343-4256-A0A3-021D67A2B811}"/>
              </a:ext>
            </a:extLst>
          </p:cNvPr>
          <p:cNvSpPr/>
          <p:nvPr/>
        </p:nvSpPr>
        <p:spPr>
          <a:xfrm>
            <a:off x="405321" y="3432518"/>
            <a:ext cx="570615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She buys it </a:t>
            </a: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 </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the market.</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itle 3">
            <a:extLst>
              <a:ext uri="{FF2B5EF4-FFF2-40B4-BE49-F238E27FC236}">
                <a16:creationId xmlns:a16="http://schemas.microsoft.com/office/drawing/2014/main" id="{2B0E632E-F76A-4361-A5FD-6CF244749684}"/>
              </a:ext>
            </a:extLst>
          </p:cNvPr>
          <p:cNvSpPr>
            <a:spLocks noGrp="1"/>
          </p:cNvSpPr>
          <p:nvPr>
            <p:ph type="title"/>
          </p:nvPr>
        </p:nvSpPr>
        <p:spPr>
          <a:xfrm>
            <a:off x="288760" y="810713"/>
            <a:ext cx="11054210" cy="650169"/>
          </a:xfrm>
        </p:spPr>
        <p:txBody>
          <a:bodyPr>
            <a:normAutofit fontScale="90000"/>
          </a:bodyPr>
          <a:lstStyle/>
          <a:p>
            <a:pPr rtl="0" eaLnBrk="1" latinLnBrk="0" hangingPunct="1"/>
            <a:r>
              <a:rPr lang="en-GB" sz="2200" b="1" dirty="0">
                <a:solidFill>
                  <a:srgbClr val="002060"/>
                </a:solidFill>
                <a:ea typeface="+mn-ea"/>
                <a:cs typeface="+mn-cs"/>
              </a:rPr>
              <a:t>Persona A</a:t>
            </a:r>
            <a:r>
              <a:rPr lang="en-GB" sz="2200" b="1">
                <a:solidFill>
                  <a:srgbClr val="002060"/>
                </a:solidFill>
                <a:ea typeface="+mn-ea"/>
                <a:cs typeface="+mn-cs"/>
              </a:rPr>
              <a:t>: </a:t>
            </a:r>
            <a:r>
              <a:rPr lang="en-GB" sz="2200">
                <a:solidFill>
                  <a:srgbClr val="002060"/>
                </a:solidFill>
                <a:ea typeface="+mn-ea"/>
                <a:cs typeface="+mn-cs"/>
              </a:rPr>
              <a:t>read the sentence in Spanish. Use ‘lo’ for a singular masculine object and ‘la’ for a singular feminine object.</a:t>
            </a:r>
            <a:endParaRPr lang="en-GB" sz="2200" dirty="0">
              <a:solidFill>
                <a:srgbClr val="002060"/>
              </a:solidFill>
              <a:effectLst/>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9379131" y="207366"/>
            <a:ext cx="2609669" cy="43610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288758" y="269395"/>
            <a:ext cx="7501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a:rPr>
              <a:t>Lucía </a:t>
            </a:r>
            <a:r>
              <a:rPr lang="en-US" sz="2400" b="1" dirty="0" err="1">
                <a:solidFill>
                  <a:srgbClr val="002060"/>
                </a:solidFill>
                <a:latin typeface="Century Gothic"/>
              </a:rPr>
              <a:t>en</a:t>
            </a:r>
            <a:r>
              <a:rPr lang="en-US" sz="2400" b="1" dirty="0">
                <a:solidFill>
                  <a:srgbClr val="002060"/>
                </a:solidFill>
                <a:latin typeface="Century Gothic"/>
              </a:rPr>
              <a:t> la </a:t>
            </a:r>
            <a:r>
              <a:rPr lang="en-US" sz="2400" b="1" dirty="0" err="1">
                <a:solidFill>
                  <a:srgbClr val="002060"/>
                </a:solidFill>
                <a:latin typeface="Century Gothic"/>
              </a:rPr>
              <a:t>cocina</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itle 3">
            <a:extLst>
              <a:ext uri="{FF2B5EF4-FFF2-40B4-BE49-F238E27FC236}">
                <a16:creationId xmlns:a16="http://schemas.microsoft.com/office/drawing/2014/main" id="{2B0E632E-F76A-4361-A5FD-6CF244749684}"/>
              </a:ext>
            </a:extLst>
          </p:cNvPr>
          <p:cNvSpPr txBox="1">
            <a:spLocks/>
          </p:cNvSpPr>
          <p:nvPr/>
        </p:nvSpPr>
        <p:spPr>
          <a:xfrm>
            <a:off x="304233" y="2206746"/>
            <a:ext cx="2783237" cy="650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Un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ejemplo</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2B0E632E-F76A-4361-A5FD-6CF244749684}"/>
              </a:ext>
            </a:extLst>
          </p:cNvPr>
          <p:cNvSpPr txBox="1">
            <a:spLocks/>
          </p:cNvSpPr>
          <p:nvPr/>
        </p:nvSpPr>
        <p:spPr>
          <a:xfrm>
            <a:off x="288759" y="1529258"/>
            <a:ext cx="11350248" cy="6501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look at the cards. Is it ‘A’ or ‘B’? Write down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the correct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letter and also complete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the table in</a:t>
            </a:r>
            <a:r>
              <a:rPr kumimoji="0" lang="en-GB" sz="2000" b="0" i="0" u="none" strike="noStrike" kern="1200" cap="none" spc="0" normalizeH="0" noProof="0">
                <a:ln>
                  <a:noFill/>
                </a:ln>
                <a:solidFill>
                  <a:srgbClr val="002060"/>
                </a:solidFill>
                <a:effectLst/>
                <a:uLnTx/>
                <a:uFillTx/>
                <a:latin typeface="Century Gothic" panose="020B0502020202020204" pitchFamily="34" charset="0"/>
                <a:ea typeface="+mj-ea"/>
                <a:cs typeface="+mj-cs"/>
              </a:rPr>
              <a:t> English with the location.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9" name="Rounded Rectangular Callout 28"/>
          <p:cNvSpPr/>
          <p:nvPr/>
        </p:nvSpPr>
        <p:spPr>
          <a:xfrm>
            <a:off x="3332100" y="2305010"/>
            <a:ext cx="3860800" cy="736804"/>
          </a:xfrm>
          <a:prstGeom prst="wedgeRoundRectCallout">
            <a:avLst>
              <a:gd name="adj1" fmla="val -35231"/>
              <a:gd name="adj2" fmla="val 74745"/>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Lo</a:t>
            </a:r>
            <a:r>
              <a:rPr kumimoji="0" lang="es-E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compra en el mercado.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5" name="Tabla 9">
            <a:extLst>
              <a:ext uri="{FF2B5EF4-FFF2-40B4-BE49-F238E27FC236}">
                <a16:creationId xmlns:a16="http://schemas.microsoft.com/office/drawing/2014/main" id="{F4EEAD7E-ACAE-5748-A7CE-1606A683E592}"/>
              </a:ext>
            </a:extLst>
          </p:cNvPr>
          <p:cNvGraphicFramePr>
            <a:graphicFrameLocks noGrp="1"/>
          </p:cNvGraphicFramePr>
          <p:nvPr/>
        </p:nvGraphicFramePr>
        <p:xfrm>
          <a:off x="405321" y="4586011"/>
          <a:ext cx="3828435" cy="1660455"/>
        </p:xfrm>
        <a:graphic>
          <a:graphicData uri="http://schemas.openxmlformats.org/drawingml/2006/table">
            <a:tbl>
              <a:tblPr firstRow="1" bandRow="1">
                <a:tableStyleId>{5DA37D80-6434-44D0-A028-1B22A696006F}</a:tableStyleId>
              </a:tblPr>
              <a:tblGrid>
                <a:gridCol w="251669">
                  <a:extLst>
                    <a:ext uri="{9D8B030D-6E8A-4147-A177-3AD203B41FA5}">
                      <a16:colId xmlns:a16="http://schemas.microsoft.com/office/drawing/2014/main" val="3027480012"/>
                    </a:ext>
                  </a:extLst>
                </a:gridCol>
                <a:gridCol w="1019458">
                  <a:extLst>
                    <a:ext uri="{9D8B030D-6E8A-4147-A177-3AD203B41FA5}">
                      <a16:colId xmlns:a16="http://schemas.microsoft.com/office/drawing/2014/main" val="1245727663"/>
                    </a:ext>
                  </a:extLst>
                </a:gridCol>
                <a:gridCol w="2557308">
                  <a:extLst>
                    <a:ext uri="{9D8B030D-6E8A-4147-A177-3AD203B41FA5}">
                      <a16:colId xmlns:a16="http://schemas.microsoft.com/office/drawing/2014/main" val="2168362505"/>
                    </a:ext>
                  </a:extLst>
                </a:gridCol>
              </a:tblGrid>
              <a:tr h="542278">
                <a:tc>
                  <a:txBody>
                    <a:bodyPr/>
                    <a:lstStyle/>
                    <a:p>
                      <a:endParaRPr lang="es-GB" sz="2000" b="0" i="0">
                        <a:solidFill>
                          <a:schemeClr val="accent5">
                            <a:lumMod val="50000"/>
                          </a:schemeClr>
                        </a:solidFill>
                        <a:latin typeface="Century Gothic" panose="020B0502020202020204" pitchFamily="34" charset="0"/>
                      </a:endParaRPr>
                    </a:p>
                  </a:txBody>
                  <a:tcPr>
                    <a:noFill/>
                  </a:tcPr>
                </a:tc>
                <a:tc>
                  <a:txBody>
                    <a:bodyPr/>
                    <a:lstStyle/>
                    <a:p>
                      <a:pPr algn="ctr"/>
                      <a:r>
                        <a:rPr lang="en-GB" sz="2000" b="0" i="0" dirty="0" err="1">
                          <a:solidFill>
                            <a:schemeClr val="accent5">
                              <a:lumMod val="50000"/>
                            </a:schemeClr>
                          </a:solidFill>
                          <a:latin typeface="Century Gothic" panose="020B0502020202020204" pitchFamily="34" charset="0"/>
                        </a:rPr>
                        <a:t>Letra</a:t>
                      </a: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0" i="0">
                          <a:solidFill>
                            <a:schemeClr val="accent5">
                              <a:lumMod val="50000"/>
                            </a:schemeClr>
                          </a:solidFill>
                          <a:latin typeface="Century Gothic" panose="020B0502020202020204" pitchFamily="34" charset="0"/>
                        </a:rPr>
                        <a:t>¿</a:t>
                      </a:r>
                      <a:r>
                        <a:rPr lang="en-GB" sz="2000" b="0" i="0" dirty="0" err="1">
                          <a:solidFill>
                            <a:schemeClr val="accent5">
                              <a:lumMod val="50000"/>
                            </a:schemeClr>
                          </a:solidFill>
                          <a:latin typeface="Century Gothic" panose="020B0502020202020204" pitchFamily="34" charset="0"/>
                        </a:rPr>
                        <a:t>Dónde</a:t>
                      </a:r>
                      <a:r>
                        <a:rPr lang="en-GB" sz="2000" dirty="0">
                          <a:solidFill>
                            <a:schemeClr val="accent5">
                              <a:lumMod val="50000"/>
                            </a:schemeClr>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n-GB" sz="2000" dirty="0">
                          <a:solidFill>
                            <a:schemeClr val="accent5">
                              <a:lumMod val="50000"/>
                            </a:schemeClr>
                          </a:solidFill>
                        </a:rPr>
                        <a:t>)</a:t>
                      </a:r>
                      <a:endParaRPr lang="es-GB" sz="2000">
                        <a:solidFill>
                          <a:schemeClr val="accent5">
                            <a:lumMod val="50000"/>
                          </a:schemeClr>
                        </a:solidFill>
                      </a:endParaRPr>
                    </a:p>
                  </a:txBody>
                  <a:tcPr>
                    <a:noFill/>
                  </a:tcPr>
                </a:tc>
                <a:extLst>
                  <a:ext uri="{0D108BD9-81ED-4DB2-BD59-A6C34878D82A}">
                    <a16:rowId xmlns:a16="http://schemas.microsoft.com/office/drawing/2014/main" val="1418168881"/>
                  </a:ext>
                </a:extLst>
              </a:tr>
              <a:tr h="959415">
                <a:tc>
                  <a:txBody>
                    <a:bodyPr/>
                    <a:lstStyle/>
                    <a:p>
                      <a:r>
                        <a:rPr lang="es-GB" sz="2000" b="0" i="0" dirty="0">
                          <a:solidFill>
                            <a:schemeClr val="accent5">
                              <a:lumMod val="50000"/>
                            </a:schemeClr>
                          </a:solidFill>
                          <a:latin typeface="Century Gothic" panose="020B0502020202020204" pitchFamily="34" charset="0"/>
                        </a:rPr>
                        <a:t>1</a:t>
                      </a:r>
                    </a:p>
                  </a:txBody>
                  <a:tcPr anchor="ct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778699487"/>
                  </a:ext>
                </a:extLst>
              </a:tr>
            </a:tbl>
          </a:graphicData>
        </a:graphic>
      </p:graphicFrame>
      <p:sp>
        <p:nvSpPr>
          <p:cNvPr id="37" name="Rectangle 21">
            <a:extLst>
              <a:ext uri="{FF2B5EF4-FFF2-40B4-BE49-F238E27FC236}">
                <a16:creationId xmlns:a16="http://schemas.microsoft.com/office/drawing/2014/main" id="{CE172848-EA7F-A74C-9C7A-E3849858E64B}"/>
              </a:ext>
            </a:extLst>
          </p:cNvPr>
          <p:cNvSpPr/>
          <p:nvPr/>
        </p:nvSpPr>
        <p:spPr>
          <a:xfrm>
            <a:off x="7216324" y="4340323"/>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8" name="Rectangle 22">
            <a:extLst>
              <a:ext uri="{FF2B5EF4-FFF2-40B4-BE49-F238E27FC236}">
                <a16:creationId xmlns:a16="http://schemas.microsoft.com/office/drawing/2014/main" id="{5E0C46F3-5300-7C4D-86A5-9F0D85070F83}"/>
              </a:ext>
            </a:extLst>
          </p:cNvPr>
          <p:cNvSpPr/>
          <p:nvPr/>
        </p:nvSpPr>
        <p:spPr>
          <a:xfrm>
            <a:off x="9620804" y="4313131"/>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9" name="TextBox 63">
            <a:extLst>
              <a:ext uri="{FF2B5EF4-FFF2-40B4-BE49-F238E27FC236}">
                <a16:creationId xmlns:a16="http://schemas.microsoft.com/office/drawing/2014/main" id="{48C686AB-68C1-4947-882B-83948C105D7F}"/>
              </a:ext>
            </a:extLst>
          </p:cNvPr>
          <p:cNvSpPr txBox="1"/>
          <p:nvPr/>
        </p:nvSpPr>
        <p:spPr>
          <a:xfrm>
            <a:off x="7613823" y="4289666"/>
            <a:ext cx="19205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a:rPr>
              <a:t>[</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bread] (m</a:t>
            </a:r>
            <a:r>
              <a:rPr lang="en-GB" sz="2200" dirty="0">
                <a:solidFill>
                  <a:srgbClr val="4472C4">
                    <a:lumMod val="50000"/>
                  </a:srgbClr>
                </a:solidFill>
                <a:latin typeface="Century Gothic"/>
              </a:rPr>
              <a:t>)</a:t>
            </a:r>
            <a:endPar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0" name="TextBox 64">
            <a:extLst>
              <a:ext uri="{FF2B5EF4-FFF2-40B4-BE49-F238E27FC236}">
                <a16:creationId xmlns:a16="http://schemas.microsoft.com/office/drawing/2014/main" id="{51A4C4C2-7075-1E48-A103-6411DF073313}"/>
              </a:ext>
            </a:extLst>
          </p:cNvPr>
          <p:cNvSpPr txBox="1"/>
          <p:nvPr/>
        </p:nvSpPr>
        <p:spPr>
          <a:xfrm>
            <a:off x="9971664" y="4266929"/>
            <a:ext cx="12769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[milk] (f)</a:t>
            </a:r>
          </a:p>
        </p:txBody>
      </p:sp>
      <p:sp>
        <p:nvSpPr>
          <p:cNvPr id="41" name="Rectangle 1">
            <a:extLst>
              <a:ext uri="{FF2B5EF4-FFF2-40B4-BE49-F238E27FC236}">
                <a16:creationId xmlns:a16="http://schemas.microsoft.com/office/drawing/2014/main" id="{6A6AEAC2-D0F5-E84E-BDBC-2160454A7A5B}"/>
              </a:ext>
            </a:extLst>
          </p:cNvPr>
          <p:cNvSpPr/>
          <p:nvPr/>
        </p:nvSpPr>
        <p:spPr>
          <a:xfrm>
            <a:off x="7042555" y="4242184"/>
            <a:ext cx="4176114"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44" name="Picture 2" descr="holy family catholic church - Clip Art Library">
            <a:extLst>
              <a:ext uri="{FF2B5EF4-FFF2-40B4-BE49-F238E27FC236}">
                <a16:creationId xmlns:a16="http://schemas.microsoft.com/office/drawing/2014/main" id="{F7D7D99C-2727-CF4A-BFB7-158A2ECE3DDC}"/>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7216324" y="5026778"/>
            <a:ext cx="1675334" cy="828760"/>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n 44">
            <a:extLst>
              <a:ext uri="{FF2B5EF4-FFF2-40B4-BE49-F238E27FC236}">
                <a16:creationId xmlns:a16="http://schemas.microsoft.com/office/drawing/2014/main" id="{2C82B534-F4AD-9549-B136-804A647A604C}"/>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08307" y="4805235"/>
            <a:ext cx="1188721" cy="1188721"/>
          </a:xfrm>
          <a:prstGeom prst="rect">
            <a:avLst/>
          </a:prstGeom>
        </p:spPr>
      </p:pic>
      <p:sp>
        <p:nvSpPr>
          <p:cNvPr id="46" name="TextBox 11">
            <a:extLst>
              <a:ext uri="{FF2B5EF4-FFF2-40B4-BE49-F238E27FC236}">
                <a16:creationId xmlns:a16="http://schemas.microsoft.com/office/drawing/2014/main" id="{278633CD-9A60-EF44-A385-9609C3563910}"/>
              </a:ext>
            </a:extLst>
          </p:cNvPr>
          <p:cNvSpPr txBox="1"/>
          <p:nvPr/>
        </p:nvSpPr>
        <p:spPr>
          <a:xfrm>
            <a:off x="445583" y="5542291"/>
            <a:ext cx="1449245"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A</a:t>
            </a:r>
          </a:p>
        </p:txBody>
      </p:sp>
      <p:pic>
        <p:nvPicPr>
          <p:cNvPr id="47" name="Imagen 14">
            <a:extLst>
              <a:ext uri="{FF2B5EF4-FFF2-40B4-BE49-F238E27FC236}">
                <a16:creationId xmlns:a16="http://schemas.microsoft.com/office/drawing/2014/main" id="{609E531D-25C6-274D-9483-AD21713469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7525" y="5072279"/>
            <a:ext cx="1029719" cy="820146"/>
          </a:xfrm>
          <a:prstGeom prst="rect">
            <a:avLst/>
          </a:prstGeom>
        </p:spPr>
      </p:pic>
      <p:pic>
        <p:nvPicPr>
          <p:cNvPr id="12" name="Imagen 11" descr="Dibujo animado de un personaje animado&#10;&#10;Descripción generada automáticamente con confianza media">
            <a:extLst>
              <a:ext uri="{FF2B5EF4-FFF2-40B4-BE49-F238E27FC236}">
                <a16:creationId xmlns:a16="http://schemas.microsoft.com/office/drawing/2014/main" id="{265B8E8E-C761-A243-BB28-C8E09994FE6D}"/>
              </a:ext>
            </a:extLst>
          </p:cNvPr>
          <p:cNvPicPr>
            <a:picLocks noChangeAspect="1"/>
          </p:cNvPicPr>
          <p:nvPr/>
        </p:nvPicPr>
        <p:blipFill>
          <a:blip r:embed="rId7"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8144933" y="1872182"/>
            <a:ext cx="2783756" cy="1565863"/>
          </a:xfrm>
          <a:prstGeom prst="rect">
            <a:avLst/>
          </a:prstGeom>
        </p:spPr>
      </p:pic>
      <p:sp>
        <p:nvSpPr>
          <p:cNvPr id="24" name="TextBox 11">
            <a:extLst>
              <a:ext uri="{FF2B5EF4-FFF2-40B4-BE49-F238E27FC236}">
                <a16:creationId xmlns:a16="http://schemas.microsoft.com/office/drawing/2014/main" id="{97DF226E-8949-BA4B-9203-2657FF7A11CA}"/>
              </a:ext>
            </a:extLst>
          </p:cNvPr>
          <p:cNvSpPr txBox="1"/>
          <p:nvPr/>
        </p:nvSpPr>
        <p:spPr>
          <a:xfrm>
            <a:off x="1522844" y="5574014"/>
            <a:ext cx="2865954"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at the market</a:t>
            </a:r>
          </a:p>
        </p:txBody>
      </p:sp>
    </p:spTree>
    <p:extLst>
      <p:ext uri="{BB962C8B-B14F-4D97-AF65-F5344CB8AC3E}">
        <p14:creationId xmlns:p14="http://schemas.microsoft.com/office/powerpoint/2010/main" val="409298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4" grpId="0"/>
      <p:bldP spid="26" grpId="0"/>
      <p:bldP spid="27" grpId="0"/>
      <p:bldP spid="29" grpId="0" animBg="1"/>
      <p:bldP spid="37" grpId="0" animBg="1"/>
      <p:bldP spid="38" grpId="0" animBg="1"/>
      <p:bldP spid="39" grpId="0"/>
      <p:bldP spid="40" grpId="0"/>
      <p:bldP spid="41" grpId="0" animBg="1"/>
      <p:bldP spid="46" grpId="0"/>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188895"/>
            <a:ext cx="4546600" cy="611027"/>
          </a:xfrm>
        </p:spPr>
        <p:txBody>
          <a:bodyPr>
            <a:normAutofit/>
          </a:bodyPr>
          <a:lstStyle/>
          <a:p>
            <a:r>
              <a:rPr lang="en-GB" sz="2400" b="1">
                <a:solidFill>
                  <a:srgbClr val="002060"/>
                </a:solidFill>
              </a:rPr>
              <a:t>Respuestas</a:t>
            </a:r>
            <a:r>
              <a:rPr lang="en-GB" sz="2400" b="1" baseline="0">
                <a:solidFill>
                  <a:srgbClr val="002060"/>
                </a:solidFill>
              </a:rPr>
              <a:t> (de la parte oral)</a:t>
            </a:r>
            <a:endParaRPr lang="en-GB" sz="2400" b="1">
              <a:solidFill>
                <a:srgbClr val="002060"/>
              </a:solidFill>
            </a:endParaRPr>
          </a:p>
        </p:txBody>
      </p:sp>
      <p:sp>
        <p:nvSpPr>
          <p:cNvPr id="3" name="Rounded Rectangle 2"/>
          <p:cNvSpPr/>
          <p:nvPr/>
        </p:nvSpPr>
        <p:spPr>
          <a:xfrm>
            <a:off x="224788" y="1092200"/>
            <a:ext cx="6134448" cy="232844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TextBox 5"/>
          <p:cNvSpPr txBox="1"/>
          <p:nvPr/>
        </p:nvSpPr>
        <p:spPr>
          <a:xfrm>
            <a:off x="6477577" y="1203746"/>
            <a:ext cx="45160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más satisfecho/a que José.</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TextBox 6"/>
          <p:cNvSpPr txBox="1"/>
          <p:nvPr/>
        </p:nvSpPr>
        <p:spPr>
          <a:xfrm>
            <a:off x="6477576" y="1586290"/>
            <a:ext cx="50147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menos asustado/a</a:t>
            </a:r>
            <a:r>
              <a:rPr kumimoji="0" lang="en-GB" sz="2000" b="1" i="1" u="none" strike="noStrike" kern="1200" cap="none" spc="0" normalizeH="0" noProof="0">
                <a:ln>
                  <a:noFill/>
                </a:ln>
                <a:solidFill>
                  <a:srgbClr val="002060"/>
                </a:solidFill>
                <a:effectLst/>
                <a:uLnTx/>
                <a:uFillTx/>
                <a:latin typeface="Century Gothic"/>
                <a:ea typeface="+mn-ea"/>
                <a:cs typeface="+mn-cs"/>
              </a:rPr>
              <a:t> que María.</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TextBox 7"/>
          <p:cNvSpPr txBox="1"/>
          <p:nvPr/>
        </p:nvSpPr>
        <p:spPr>
          <a:xfrm>
            <a:off x="6483928" y="1945875"/>
            <a:ext cx="62674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menos preocupado/a</a:t>
            </a:r>
            <a:r>
              <a:rPr kumimoji="0" lang="en-GB" sz="2000" b="1" i="1" u="none" strike="noStrike" kern="1200" cap="none" spc="0" normalizeH="0" noProof="0">
                <a:ln>
                  <a:noFill/>
                </a:ln>
                <a:solidFill>
                  <a:srgbClr val="002060"/>
                </a:solidFill>
                <a:effectLst/>
                <a:uLnTx/>
                <a:uFillTx/>
                <a:latin typeface="Century Gothic"/>
                <a:ea typeface="+mn-ea"/>
                <a:cs typeface="+mn-cs"/>
              </a:rPr>
              <a:t> que mi padre.</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TextBox 8"/>
          <p:cNvSpPr txBox="1"/>
          <p:nvPr/>
        </p:nvSpPr>
        <p:spPr>
          <a:xfrm>
            <a:off x="6471225" y="2285369"/>
            <a:ext cx="54800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más contento/a OR feliz</a:t>
            </a:r>
            <a:r>
              <a:rPr kumimoji="0" lang="en-GB" sz="2000" b="1" i="1" u="none" strike="noStrike" kern="1200" cap="none" spc="0" normalizeH="0" noProof="0">
                <a:ln>
                  <a:noFill/>
                </a:ln>
                <a:solidFill>
                  <a:srgbClr val="002060"/>
                </a:solidFill>
                <a:effectLst/>
                <a:uLnTx/>
                <a:uFillTx/>
                <a:latin typeface="Century Gothic"/>
                <a:ea typeface="+mn-ea"/>
                <a:cs typeface="+mn-cs"/>
              </a:rPr>
              <a:t> que antes.</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TextBox 9"/>
          <p:cNvSpPr txBox="1"/>
          <p:nvPr/>
        </p:nvSpPr>
        <p:spPr>
          <a:xfrm>
            <a:off x="6471226" y="2640465"/>
            <a:ext cx="62801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más orgulloso</a:t>
            </a:r>
            <a:r>
              <a:rPr kumimoji="0" lang="en-GB" sz="2000" b="1" i="1" u="none" strike="noStrike" kern="1200" cap="none" spc="0" normalizeH="0" noProof="0">
                <a:ln>
                  <a:noFill/>
                </a:ln>
                <a:solidFill>
                  <a:srgbClr val="002060"/>
                </a:solidFill>
                <a:effectLst/>
                <a:uLnTx/>
                <a:uFillTx/>
                <a:latin typeface="Century Gothic"/>
                <a:ea typeface="+mn-ea"/>
                <a:cs typeface="+mn-cs"/>
              </a:rPr>
              <a:t> que mi hermana.</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TextBox 10"/>
          <p:cNvSpPr txBox="1"/>
          <p:nvPr/>
        </p:nvSpPr>
        <p:spPr>
          <a:xfrm>
            <a:off x="6483928" y="3002116"/>
            <a:ext cx="5467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menos nervioso/a que mi profesor.</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2" name="Imagen 2">
            <a:extLst>
              <a:ext uri="{FF2B5EF4-FFF2-40B4-BE49-F238E27FC236}">
                <a16:creationId xmlns:a16="http://schemas.microsoft.com/office/drawing/2014/main" id="{AE77C4CF-9574-43D2-A35E-8FC43E44BF11}"/>
              </a:ext>
            </a:extLst>
          </p:cNvPr>
          <p:cNvPicPr>
            <a:picLocks noChangeAspect="1"/>
          </p:cNvPicPr>
          <p:nvPr/>
        </p:nvPicPr>
        <p:blipFill>
          <a:blip r:embed="rId3"/>
          <a:stretch>
            <a:fillRect/>
          </a:stretch>
        </p:blipFill>
        <p:spPr>
          <a:xfrm>
            <a:off x="11038829" y="254125"/>
            <a:ext cx="690860" cy="897221"/>
          </a:xfrm>
          <a:prstGeom prst="rect">
            <a:avLst/>
          </a:prstGeom>
        </p:spPr>
      </p:pic>
      <p:sp>
        <p:nvSpPr>
          <p:cNvPr id="14" name="Rounded Rectangle 13"/>
          <p:cNvSpPr/>
          <p:nvPr/>
        </p:nvSpPr>
        <p:spPr>
          <a:xfrm>
            <a:off x="224787" y="3898659"/>
            <a:ext cx="6134449" cy="23338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TextBox 14"/>
          <p:cNvSpPr txBox="1"/>
          <p:nvPr/>
        </p:nvSpPr>
        <p:spPr>
          <a:xfrm>
            <a:off x="224788" y="3966073"/>
            <a:ext cx="6259140" cy="2195473"/>
          </a:xfrm>
          <a:prstGeom prst="rect">
            <a:avLst/>
          </a:prstGeom>
          <a:noFill/>
        </p:spPr>
        <p:txBody>
          <a:bodyPr wrap="square" rtlCol="0">
            <a:spAutoFit/>
          </a:bodyPr>
          <a:lstStyle/>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was sadder than Jorge.</a:t>
            </a:r>
          </a:p>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am less excited than María de </a:t>
            </a:r>
            <a:r>
              <a:rPr lang="en-US" sz="2000" dirty="0" err="1">
                <a:solidFill>
                  <a:srgbClr val="002060"/>
                </a:solidFill>
                <a:latin typeface="Century Gothic" panose="020B0502020202020204" pitchFamily="34" charset="0"/>
              </a:rPr>
              <a:t>los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Ángeles</a:t>
            </a:r>
            <a:r>
              <a:rPr lang="en-US" sz="2000" dirty="0">
                <a:solidFill>
                  <a:srgbClr val="002060"/>
                </a:solidFill>
                <a:latin typeface="Century Gothic" panose="020B0502020202020204" pitchFamily="34" charset="0"/>
              </a:rPr>
              <a:t>.</a:t>
            </a:r>
          </a:p>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am more cheerful than my brother.</a:t>
            </a:r>
          </a:p>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was angrier than my uncle.</a:t>
            </a:r>
          </a:p>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am calmer than before.</a:t>
            </a:r>
          </a:p>
          <a:p>
            <a:pPr marL="457200" lvl="0" indent="-457200">
              <a:spcAft>
                <a:spcPts val="400"/>
              </a:spcAft>
              <a:buFontTx/>
              <a:buAutoNum type="arabicPeriod"/>
              <a:defRPr/>
            </a:pPr>
            <a:r>
              <a:rPr lang="en-US" sz="2000" dirty="0">
                <a:solidFill>
                  <a:srgbClr val="002060"/>
                </a:solidFill>
                <a:latin typeface="Century Gothic" panose="020B0502020202020204" pitchFamily="34" charset="0"/>
              </a:rPr>
              <a:t>I was less sure than my aunt.</a:t>
            </a:r>
          </a:p>
        </p:txBody>
      </p:sp>
      <p:sp>
        <p:nvSpPr>
          <p:cNvPr id="17" name="TextBox 16"/>
          <p:cNvSpPr txBox="1"/>
          <p:nvPr/>
        </p:nvSpPr>
        <p:spPr>
          <a:xfrm>
            <a:off x="6477576" y="3963066"/>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más triste que Jorge.</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18" name="TextBox 17"/>
          <p:cNvSpPr txBox="1"/>
          <p:nvPr/>
        </p:nvSpPr>
        <p:spPr>
          <a:xfrm>
            <a:off x="6471224" y="4331220"/>
            <a:ext cx="56901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menos emocionado/a que Sofía.</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19" name="TextBox 18"/>
          <p:cNvSpPr txBox="1"/>
          <p:nvPr/>
        </p:nvSpPr>
        <p:spPr>
          <a:xfrm>
            <a:off x="6477576" y="4686316"/>
            <a:ext cx="5429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a:solidFill>
                  <a:srgbClr val="002060"/>
                </a:solidFill>
                <a:latin typeface="Century Gothic"/>
              </a:rPr>
              <a:t>Estoy más alegre que mi hermano.</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p:cNvSpPr txBox="1"/>
          <p:nvPr/>
        </p:nvSpPr>
        <p:spPr>
          <a:xfrm>
            <a:off x="6471224" y="5044689"/>
            <a:ext cx="48900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más enojado/a que mi tío.</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1" name="TextBox 20"/>
          <p:cNvSpPr txBox="1"/>
          <p:nvPr/>
        </p:nvSpPr>
        <p:spPr>
          <a:xfrm>
            <a:off x="6471225" y="5399785"/>
            <a:ext cx="46684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más tranquilo/a que antes.</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p:cNvSpPr txBox="1"/>
          <p:nvPr/>
        </p:nvSpPr>
        <p:spPr>
          <a:xfrm>
            <a:off x="6483927" y="5761436"/>
            <a:ext cx="46557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menos seguro/a </a:t>
            </a:r>
            <a:r>
              <a:rPr lang="en-GB" sz="2000" b="1" i="1">
                <a:solidFill>
                  <a:srgbClr val="002060"/>
                </a:solidFill>
                <a:latin typeface="Century Gothic"/>
              </a:rPr>
              <a:t>que</a:t>
            </a:r>
            <a:r>
              <a:rPr kumimoji="0" lang="en-GB" sz="2000" b="1" i="1" u="none" strike="noStrike" kern="1200" cap="none" spc="0" normalizeH="0" baseline="0" noProof="0">
                <a:ln>
                  <a:noFill/>
                </a:ln>
                <a:solidFill>
                  <a:srgbClr val="002060"/>
                </a:solidFill>
                <a:effectLst/>
                <a:uLnTx/>
                <a:uFillTx/>
                <a:latin typeface="Century Gothic"/>
                <a:ea typeface="+mn-ea"/>
                <a:cs typeface="+mn-cs"/>
              </a:rPr>
              <a:t> mi tía.</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3" name="Título 1">
            <a:extLst>
              <a:ext uri="{FF2B5EF4-FFF2-40B4-BE49-F238E27FC236}">
                <a16:creationId xmlns:a16="http://schemas.microsoft.com/office/drawing/2014/main" id="{EE54BE97-7C81-EB41-BA9B-1C99DEE78326}"/>
              </a:ext>
            </a:extLst>
          </p:cNvPr>
          <p:cNvSpPr txBox="1">
            <a:spLocks/>
          </p:cNvSpPr>
          <p:nvPr/>
        </p:nvSpPr>
        <p:spPr>
          <a:xfrm>
            <a:off x="304800" y="741554"/>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Persona A </a:t>
            </a:r>
            <a:endParaRPr kumimoji="0" lang="x-none"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4" name="Título 1">
            <a:extLst>
              <a:ext uri="{FF2B5EF4-FFF2-40B4-BE49-F238E27FC236}">
                <a16:creationId xmlns:a16="http://schemas.microsoft.com/office/drawing/2014/main" id="{EE54BE97-7C81-EB41-BA9B-1C99DEE78326}"/>
              </a:ext>
            </a:extLst>
          </p:cNvPr>
          <p:cNvSpPr txBox="1">
            <a:spLocks/>
          </p:cNvSpPr>
          <p:nvPr/>
        </p:nvSpPr>
        <p:spPr>
          <a:xfrm>
            <a:off x="304800" y="3520174"/>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Persona </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B</a:t>
            </a:r>
            <a:r>
              <a:rPr kumimoji="0" lang="x-none"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 </a:t>
            </a:r>
            <a:endParaRPr kumimoji="0" lang="x-none"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6" name="TextBox 25"/>
          <p:cNvSpPr txBox="1"/>
          <p:nvPr/>
        </p:nvSpPr>
        <p:spPr>
          <a:xfrm>
            <a:off x="304801" y="1206753"/>
            <a:ext cx="6359236"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more satisfied than José.</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less scared than </a:t>
            </a:r>
            <a:r>
              <a:rPr kumimoji="0" lang="en-US" sz="2000" u="none" strike="noStrike" kern="1200" cap="none" spc="0" normalizeH="0" noProof="0">
                <a:ln>
                  <a:noFill/>
                </a:ln>
                <a:solidFill>
                  <a:srgbClr val="002060"/>
                </a:solidFill>
                <a:effectLst/>
                <a:uLnTx/>
                <a:uFillTx/>
                <a:latin typeface="Century Gothic"/>
                <a:ea typeface="+mn-ea"/>
                <a:cs typeface="+mn-cs"/>
              </a:rPr>
              <a:t>María.</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less worried than my father.</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happier than before.</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prouder</a:t>
            </a:r>
            <a:r>
              <a:rPr kumimoji="0" lang="en-US" sz="2000" u="none" strike="noStrike" kern="1200" cap="none" spc="0" normalizeH="0" noProof="0">
                <a:ln>
                  <a:noFill/>
                </a:ln>
                <a:solidFill>
                  <a:srgbClr val="002060"/>
                </a:solidFill>
                <a:effectLst/>
                <a:uLnTx/>
                <a:uFillTx/>
                <a:latin typeface="Century Gothic"/>
                <a:ea typeface="+mn-ea"/>
                <a:cs typeface="+mn-cs"/>
              </a:rPr>
              <a:t> than</a:t>
            </a:r>
            <a:r>
              <a:rPr kumimoji="0" lang="en-US" sz="2000" u="none" strike="noStrike" kern="1200" cap="none" spc="0" normalizeH="0" baseline="0" noProof="0">
                <a:ln>
                  <a:noFill/>
                </a:ln>
                <a:solidFill>
                  <a:srgbClr val="002060"/>
                </a:solidFill>
                <a:effectLst/>
                <a:uLnTx/>
                <a:uFillTx/>
                <a:latin typeface="Century Gothic"/>
                <a:ea typeface="+mn-ea"/>
                <a:cs typeface="+mn-cs"/>
              </a:rPr>
              <a:t> my sister.</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less nervous</a:t>
            </a:r>
            <a:r>
              <a:rPr kumimoji="0" lang="en-US" sz="2000" u="none" strike="noStrike" kern="1200" cap="none" spc="0" normalizeH="0" noProof="0">
                <a:ln>
                  <a:noFill/>
                </a:ln>
                <a:solidFill>
                  <a:srgbClr val="002060"/>
                </a:solidFill>
                <a:effectLst/>
                <a:uLnTx/>
                <a:uFillTx/>
                <a:latin typeface="Century Gothic"/>
                <a:ea typeface="+mn-ea"/>
                <a:cs typeface="+mn-cs"/>
              </a:rPr>
              <a:t> than</a:t>
            </a:r>
            <a:r>
              <a:rPr kumimoji="0" lang="en-US" sz="2000" u="none" strike="noStrike" kern="1200" cap="none" spc="0" normalizeH="0" baseline="0" noProof="0">
                <a:ln>
                  <a:noFill/>
                </a:ln>
                <a:solidFill>
                  <a:srgbClr val="002060"/>
                </a:solidFill>
                <a:effectLst/>
                <a:uLnTx/>
                <a:uFillTx/>
                <a:latin typeface="Century Gothic"/>
                <a:ea typeface="+mn-ea"/>
                <a:cs typeface="+mn-cs"/>
              </a:rPr>
              <a:t> my teacher (m).</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30780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7" grpId="0"/>
      <p:bldP spid="18" grpId="0"/>
      <p:bldP spid="19" grpId="0"/>
      <p:bldP spid="20" grpId="0"/>
      <p:bldP spid="21" grpId="0"/>
      <p:bldP spid="2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adroTexto 45">
            <a:extLst>
              <a:ext uri="{FF2B5EF4-FFF2-40B4-BE49-F238E27FC236}">
                <a16:creationId xmlns:a16="http://schemas.microsoft.com/office/drawing/2014/main" id="{99E54EB7-4FA8-0342-97FD-17A15AB39D24}"/>
              </a:ext>
            </a:extLst>
          </p:cNvPr>
          <p:cNvSpPr txBox="1"/>
          <p:nvPr/>
        </p:nvSpPr>
        <p:spPr>
          <a:xfrm>
            <a:off x="190111" y="660908"/>
            <a:ext cx="989405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Estudiante</a:t>
            </a:r>
            <a:r>
              <a:rPr lang="en-GB" sz="2400" dirty="0">
                <a:solidFill>
                  <a:srgbClr val="002060"/>
                </a:solidFill>
                <a:latin typeface="Century Gothic" panose="020B0502020202020204" pitchFamily="34" charset="0"/>
              </a:rPr>
              <a:t> A: </a:t>
            </a:r>
            <a:r>
              <a:rPr lang="en-GB" sz="2400" dirty="0" err="1">
                <a:solidFill>
                  <a:srgbClr val="002060"/>
                </a:solidFill>
                <a:latin typeface="Century Gothic" panose="020B0502020202020204" pitchFamily="34" charset="0"/>
              </a:rPr>
              <a:t>mira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su</a:t>
            </a:r>
            <a:r>
              <a:rPr lang="en-GB" sz="2400" dirty="0">
                <a:solidFill>
                  <a:srgbClr val="002060"/>
                </a:solidFill>
                <a:latin typeface="Century Gothic" panose="020B0502020202020204" pitchFamily="34" charset="0"/>
              </a:rPr>
              <a:t> carta y lee la </a:t>
            </a:r>
            <a:r>
              <a:rPr lang="en-GB" sz="2400" dirty="0" err="1">
                <a:solidFill>
                  <a:srgbClr val="002060"/>
                </a:solidFill>
                <a:latin typeface="Century Gothic" panose="020B0502020202020204" pitchFamily="34" charset="0"/>
              </a:rPr>
              <a:t>frase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español</a:t>
            </a:r>
            <a:r>
              <a:rPr lang="en-GB" sz="2400" dirty="0">
                <a:solidFill>
                  <a:srgbClr val="002060"/>
                </a:solidFill>
                <a:latin typeface="Century Gothic" panose="020B0502020202020204" pitchFamily="34" charset="0"/>
              </a:rPr>
              <a:t> a </a:t>
            </a:r>
            <a:r>
              <a:rPr lang="en-GB" sz="2400" dirty="0" err="1">
                <a:solidFill>
                  <a:srgbClr val="002060"/>
                </a:solidFill>
                <a:latin typeface="Century Gothic" panose="020B0502020202020204" pitchFamily="34" charset="0"/>
              </a:rPr>
              <a:t>su</a:t>
            </a:r>
            <a:r>
              <a:rPr lang="en-GB" sz="2400" dirty="0">
                <a:solidFill>
                  <a:srgbClr val="002060"/>
                </a:solidFill>
                <a:latin typeface="Century Gothic" panose="020B0502020202020204" pitchFamily="34" charset="0"/>
              </a:rPr>
              <a:t> pareja.</a:t>
            </a:r>
          </a:p>
        </p:txBody>
      </p:sp>
      <p:sp>
        <p:nvSpPr>
          <p:cNvPr id="59" name="CuadroTexto 44">
            <a:extLst>
              <a:ext uri="{FF2B5EF4-FFF2-40B4-BE49-F238E27FC236}">
                <a16:creationId xmlns:a16="http://schemas.microsoft.com/office/drawing/2014/main" id="{B9E704BF-B57B-EF43-9EAC-835A5C569E60}"/>
              </a:ext>
            </a:extLst>
          </p:cNvPr>
          <p:cNvSpPr txBox="1"/>
          <p:nvPr/>
        </p:nvSpPr>
        <p:spPr>
          <a:xfrm>
            <a:off x="190112" y="3198167"/>
            <a:ext cx="26980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Estudiante</a:t>
            </a:r>
            <a:r>
              <a:rPr lang="en-GB" sz="2400" dirty="0">
                <a:solidFill>
                  <a:srgbClr val="002060"/>
                </a:solidFill>
                <a:latin typeface="Century Gothic" panose="020B0502020202020204" pitchFamily="34" charset="0"/>
              </a:rPr>
              <a:t> A</a:t>
            </a:r>
          </a:p>
        </p:txBody>
      </p:sp>
      <p:sp>
        <p:nvSpPr>
          <p:cNvPr id="86" name="CuadroTexto 44">
            <a:extLst>
              <a:ext uri="{FF2B5EF4-FFF2-40B4-BE49-F238E27FC236}">
                <a16:creationId xmlns:a16="http://schemas.microsoft.com/office/drawing/2014/main" id="{B9E704BF-B57B-EF43-9EAC-835A5C569E60}"/>
              </a:ext>
            </a:extLst>
          </p:cNvPr>
          <p:cNvSpPr txBox="1"/>
          <p:nvPr/>
        </p:nvSpPr>
        <p:spPr>
          <a:xfrm>
            <a:off x="5837970" y="3202914"/>
            <a:ext cx="1960188"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Estudiante</a:t>
            </a:r>
            <a:r>
              <a:rPr lang="en-GB" sz="2400" dirty="0">
                <a:solidFill>
                  <a:srgbClr val="002060"/>
                </a:solidFill>
                <a:latin typeface="Century Gothic" panose="020B0502020202020204" pitchFamily="34" charset="0"/>
              </a:rPr>
              <a:t> B</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77635"/>
            <a:ext cx="5785756" cy="645068"/>
          </a:xfrm>
        </p:spPr>
        <p:txBody>
          <a:bodyPr>
            <a:normAutofit/>
          </a:bodyPr>
          <a:lstStyle/>
          <a:p>
            <a:r>
              <a:rPr lang="es-ES" sz="2400" b="1" dirty="0">
                <a:solidFill>
                  <a:srgbClr val="002060"/>
                </a:solidFill>
              </a:rPr>
              <a:t>Describimos actividades y eventos</a:t>
            </a:r>
            <a:endParaRPr lang="en-GB" sz="2400" dirty="0">
              <a:solidFill>
                <a:srgbClr val="002060"/>
              </a:solidFill>
            </a:endParaRPr>
          </a:p>
        </p:txBody>
      </p:sp>
      <p:sp>
        <p:nvSpPr>
          <p:cNvPr id="2" name="Rounded Rectangular Callout 1"/>
          <p:cNvSpPr/>
          <p:nvPr/>
        </p:nvSpPr>
        <p:spPr>
          <a:xfrm>
            <a:off x="2280712" y="2372305"/>
            <a:ext cx="3313264" cy="1290038"/>
          </a:xfrm>
          <a:prstGeom prst="wedgeRoundRectCallout">
            <a:avLst>
              <a:gd name="adj1" fmla="val -44150"/>
              <a:gd name="adj2" fmla="val 86649"/>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02060"/>
                </a:solidFill>
                <a:latin typeface="Century Gothic" panose="020B0502020202020204" pitchFamily="34" charset="0"/>
              </a:rPr>
              <a:t>Estoy disfrutando estos espectáculos.</a:t>
            </a:r>
            <a:endParaRPr lang="en-GB" sz="2400" strike="sngStrike" dirty="0">
              <a:solidFill>
                <a:srgbClr val="002060"/>
              </a:solidFill>
              <a:latin typeface="Century Gothic" panose="020B0502020202020204" pitchFamily="34" charset="0"/>
            </a:endParaRPr>
          </a:p>
        </p:txBody>
      </p:sp>
      <p:graphicFrame>
        <p:nvGraphicFramePr>
          <p:cNvPr id="4" name="Tabla 3">
            <a:extLst>
              <a:ext uri="{FF2B5EF4-FFF2-40B4-BE49-F238E27FC236}">
                <a16:creationId xmlns:a16="http://schemas.microsoft.com/office/drawing/2014/main" id="{7D9D7AB6-0B24-B143-A168-560B6A7D3DB7}"/>
              </a:ext>
            </a:extLst>
          </p:cNvPr>
          <p:cNvGraphicFramePr>
            <a:graphicFrameLocks noGrp="1"/>
          </p:cNvGraphicFramePr>
          <p:nvPr/>
        </p:nvGraphicFramePr>
        <p:xfrm>
          <a:off x="341622" y="4365212"/>
          <a:ext cx="5093088" cy="1290038"/>
        </p:xfrm>
        <a:graphic>
          <a:graphicData uri="http://schemas.openxmlformats.org/drawingml/2006/table">
            <a:tbl>
              <a:tblPr firstRow="1" bandRow="1">
                <a:tableStyleId>{5DA37D80-6434-44D0-A028-1B22A696006F}</a:tableStyleId>
              </a:tblPr>
              <a:tblGrid>
                <a:gridCol w="389898">
                  <a:extLst>
                    <a:ext uri="{9D8B030D-6E8A-4147-A177-3AD203B41FA5}">
                      <a16:colId xmlns:a16="http://schemas.microsoft.com/office/drawing/2014/main" val="4288583908"/>
                    </a:ext>
                  </a:extLst>
                </a:gridCol>
                <a:gridCol w="4703190">
                  <a:extLst>
                    <a:ext uri="{9D8B030D-6E8A-4147-A177-3AD203B41FA5}">
                      <a16:colId xmlns:a16="http://schemas.microsoft.com/office/drawing/2014/main" val="644042851"/>
                    </a:ext>
                  </a:extLst>
                </a:gridCol>
              </a:tblGrid>
              <a:tr h="442299">
                <a:tc>
                  <a:txBody>
                    <a:bodyPr/>
                    <a:lstStyle/>
                    <a:p>
                      <a:endParaRPr lang="es-GB" sz="2200" b="0" i="0">
                        <a:solidFill>
                          <a:srgbClr val="002060"/>
                        </a:solidFill>
                        <a:latin typeface="Century Gothic" panose="020B0502020202020204" pitchFamily="34" charset="0"/>
                      </a:endParaRPr>
                    </a:p>
                  </a:txBody>
                  <a:tcPr anchor="ctr"/>
                </a:tc>
                <a:tc>
                  <a:txBody>
                    <a:bodyPr/>
                    <a:lstStyle/>
                    <a:p>
                      <a:pPr algn="ctr"/>
                      <a:r>
                        <a:rPr lang="es-GB" sz="2200" b="0" i="0" dirty="0">
                          <a:solidFill>
                            <a:srgbClr val="002060"/>
                          </a:solidFill>
                          <a:latin typeface="Century Gothic" panose="020B0502020202020204" pitchFamily="34" charset="0"/>
                        </a:rPr>
                        <a:t>Lee cada frase en español</a:t>
                      </a:r>
                    </a:p>
                  </a:txBody>
                  <a:tcPr anchor="ctr"/>
                </a:tc>
                <a:extLst>
                  <a:ext uri="{0D108BD9-81ED-4DB2-BD59-A6C34878D82A}">
                    <a16:rowId xmlns:a16="http://schemas.microsoft.com/office/drawing/2014/main" val="782289062"/>
                  </a:ext>
                </a:extLst>
              </a:tr>
              <a:tr h="847739">
                <a:tc>
                  <a:txBody>
                    <a:bodyPr/>
                    <a:lstStyle/>
                    <a:p>
                      <a:pPr algn="ctr"/>
                      <a:r>
                        <a:rPr lang="es-GB" sz="2200" b="0" i="0" dirty="0">
                          <a:solidFill>
                            <a:srgbClr val="002060"/>
                          </a:solidFill>
                          <a:latin typeface="Century Gothic" panose="020B0502020202020204" pitchFamily="34" charset="0"/>
                        </a:rPr>
                        <a:t>1</a:t>
                      </a:r>
                    </a:p>
                  </a:txBody>
                  <a:tcPr anchor="ctr"/>
                </a:tc>
                <a:tc>
                  <a:txBody>
                    <a:bodyPr/>
                    <a:lstStyle/>
                    <a:p>
                      <a:pPr marL="0" indent="0">
                        <a:buNone/>
                      </a:pPr>
                      <a:r>
                        <a:rPr lang="en-US" sz="2200" b="0" i="0" dirty="0">
                          <a:solidFill>
                            <a:srgbClr val="002060"/>
                          </a:solidFill>
                          <a:latin typeface="Century Gothic" panose="020B0502020202020204" pitchFamily="34" charset="0"/>
                        </a:rPr>
                        <a:t>I am enjoying these shows. </a:t>
                      </a:r>
                    </a:p>
                  </a:txBody>
                  <a:tcPr anchor="ctr"/>
                </a:tc>
                <a:extLst>
                  <a:ext uri="{0D108BD9-81ED-4DB2-BD59-A6C34878D82A}">
                    <a16:rowId xmlns:a16="http://schemas.microsoft.com/office/drawing/2014/main" val="2356776291"/>
                  </a:ext>
                </a:extLst>
              </a:tr>
            </a:tbl>
          </a:graphicData>
        </a:graphic>
      </p:graphicFrame>
      <p:graphicFrame>
        <p:nvGraphicFramePr>
          <p:cNvPr id="5" name="Tabla 4">
            <a:extLst>
              <a:ext uri="{FF2B5EF4-FFF2-40B4-BE49-F238E27FC236}">
                <a16:creationId xmlns:a16="http://schemas.microsoft.com/office/drawing/2014/main" id="{01ED51C6-16A0-2741-A1C6-186E760631EB}"/>
              </a:ext>
            </a:extLst>
          </p:cNvPr>
          <p:cNvGraphicFramePr>
            <a:graphicFrameLocks noGrp="1"/>
          </p:cNvGraphicFramePr>
          <p:nvPr/>
        </p:nvGraphicFramePr>
        <p:xfrm>
          <a:off x="5715442" y="4106289"/>
          <a:ext cx="6124774" cy="1807883"/>
        </p:xfrm>
        <a:graphic>
          <a:graphicData uri="http://schemas.openxmlformats.org/drawingml/2006/table">
            <a:tbl>
              <a:tblPr firstRow="1" bandRow="1">
                <a:tableStyleId>{5DA37D80-6434-44D0-A028-1B22A696006F}</a:tableStyleId>
              </a:tblPr>
              <a:tblGrid>
                <a:gridCol w="238329">
                  <a:extLst>
                    <a:ext uri="{9D8B030D-6E8A-4147-A177-3AD203B41FA5}">
                      <a16:colId xmlns:a16="http://schemas.microsoft.com/office/drawing/2014/main" val="2847550453"/>
                    </a:ext>
                  </a:extLst>
                </a:gridCol>
                <a:gridCol w="629909">
                  <a:extLst>
                    <a:ext uri="{9D8B030D-6E8A-4147-A177-3AD203B41FA5}">
                      <a16:colId xmlns:a16="http://schemas.microsoft.com/office/drawing/2014/main" val="2437358611"/>
                    </a:ext>
                  </a:extLst>
                </a:gridCol>
                <a:gridCol w="914400">
                  <a:extLst>
                    <a:ext uri="{9D8B030D-6E8A-4147-A177-3AD203B41FA5}">
                      <a16:colId xmlns:a16="http://schemas.microsoft.com/office/drawing/2014/main" val="3382837492"/>
                    </a:ext>
                  </a:extLst>
                </a:gridCol>
                <a:gridCol w="1056640">
                  <a:extLst>
                    <a:ext uri="{9D8B030D-6E8A-4147-A177-3AD203B41FA5}">
                      <a16:colId xmlns:a16="http://schemas.microsoft.com/office/drawing/2014/main" val="701555709"/>
                    </a:ext>
                  </a:extLst>
                </a:gridCol>
                <a:gridCol w="3285496">
                  <a:extLst>
                    <a:ext uri="{9D8B030D-6E8A-4147-A177-3AD203B41FA5}">
                      <a16:colId xmlns:a16="http://schemas.microsoft.com/office/drawing/2014/main" val="1491417952"/>
                    </a:ext>
                  </a:extLst>
                </a:gridCol>
              </a:tblGrid>
              <a:tr h="0">
                <a:tc>
                  <a:txBody>
                    <a:bodyPr/>
                    <a:lstStyle/>
                    <a:p>
                      <a:endParaRPr lang="es-GB" sz="2200" b="0" i="0">
                        <a:solidFill>
                          <a:srgbClr val="002060"/>
                        </a:solidFill>
                        <a:latin typeface="Century Gothic" panose="020B0502020202020204" pitchFamily="34" charset="0"/>
                      </a:endParaRPr>
                    </a:p>
                  </a:txBody>
                  <a:tcPr anchor="ctr"/>
                </a:tc>
                <a:tc>
                  <a:txBody>
                    <a:bodyPr/>
                    <a:lstStyle/>
                    <a:p>
                      <a:pPr algn="ctr"/>
                      <a:r>
                        <a:rPr lang="es-GB" sz="2200" b="0" i="0" dirty="0">
                          <a:solidFill>
                            <a:srgbClr val="002060"/>
                          </a:solidFill>
                          <a:latin typeface="Century Gothic" panose="020B0502020202020204" pitchFamily="34" charset="0"/>
                        </a:rPr>
                        <a:t>Yo</a:t>
                      </a:r>
                    </a:p>
                  </a:txBody>
                  <a:tcPr anchor="ctr"/>
                </a:tc>
                <a:tc>
                  <a:txBody>
                    <a:bodyPr/>
                    <a:lstStyle/>
                    <a:p>
                      <a:pPr algn="ctr"/>
                      <a:r>
                        <a:rPr lang="es-GB" sz="2200" b="0" i="0" dirty="0">
                          <a:solidFill>
                            <a:srgbClr val="002060"/>
                          </a:solidFill>
                          <a:latin typeface="Century Gothic" panose="020B0502020202020204" pitchFamily="34" charset="0"/>
                        </a:rPr>
                        <a:t>Tú</a:t>
                      </a:r>
                    </a:p>
                  </a:txBody>
                  <a:tcPr anchor="ctr"/>
                </a:tc>
                <a:tc>
                  <a:txBody>
                    <a:bodyPr/>
                    <a:lstStyle/>
                    <a:p>
                      <a:pPr algn="ctr"/>
                      <a:r>
                        <a:rPr lang="es-GB" sz="2200" b="0" i="0" dirty="0">
                          <a:solidFill>
                            <a:srgbClr val="002060"/>
                          </a:solidFill>
                          <a:latin typeface="Century Gothic" panose="020B0502020202020204" pitchFamily="34" charset="0"/>
                        </a:rPr>
                        <a:t>Él/Ella</a:t>
                      </a:r>
                    </a:p>
                  </a:txBody>
                  <a:tcPr anchor="ctr"/>
                </a:tc>
                <a:tc>
                  <a:txBody>
                    <a:bodyPr/>
                    <a:lstStyle/>
                    <a:p>
                      <a:pPr algn="ctr"/>
                      <a:r>
                        <a:rPr lang="es-GB" sz="2200" b="0" i="0" dirty="0">
                          <a:solidFill>
                            <a:srgbClr val="002060"/>
                          </a:solidFill>
                          <a:latin typeface="Century Gothic" panose="020B0502020202020204" pitchFamily="34" charset="0"/>
                        </a:rPr>
                        <a:t>¿Qué acción? </a:t>
                      </a:r>
                    </a:p>
                    <a:p>
                      <a:pPr algn="ctr"/>
                      <a:r>
                        <a:rPr lang="es-GB" sz="2200" b="0" i="0" dirty="0">
                          <a:solidFill>
                            <a:srgbClr val="002060"/>
                          </a:solidFill>
                          <a:latin typeface="Century Gothic" panose="020B0502020202020204" pitchFamily="34" charset="0"/>
                        </a:rPr>
                        <a:t>En inglés</a:t>
                      </a:r>
                    </a:p>
                  </a:txBody>
                  <a:tcPr anchor="ctr"/>
                </a:tc>
                <a:extLst>
                  <a:ext uri="{0D108BD9-81ED-4DB2-BD59-A6C34878D82A}">
                    <a16:rowId xmlns:a16="http://schemas.microsoft.com/office/drawing/2014/main" val="1960848582"/>
                  </a:ext>
                </a:extLst>
              </a:tr>
              <a:tr h="1045883">
                <a:tc>
                  <a:txBody>
                    <a:bodyPr/>
                    <a:lstStyle/>
                    <a:p>
                      <a:pPr algn="ctr"/>
                      <a:r>
                        <a:rPr lang="es-GB" sz="2200" b="0" i="0" dirty="0">
                          <a:solidFill>
                            <a:srgbClr val="002060"/>
                          </a:solidFill>
                          <a:latin typeface="Century Gothic" panose="020B0502020202020204" pitchFamily="34" charset="0"/>
                        </a:rPr>
                        <a:t>1</a:t>
                      </a:r>
                    </a:p>
                  </a:txBody>
                  <a:tcPr anchor="ctr"/>
                </a:tc>
                <a:tc>
                  <a:txBody>
                    <a:bodyPr/>
                    <a:lstStyle/>
                    <a:p>
                      <a:pPr marL="457200" indent="-457200">
                        <a:buAutoNum type="alphaLcPeriod"/>
                      </a:pPr>
                      <a:endParaRPr lang="en-US" sz="2200" b="0" i="0" dirty="0">
                        <a:solidFill>
                          <a:srgbClr val="002060"/>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rgbClr val="002060"/>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rgbClr val="002060"/>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371720975"/>
                  </a:ext>
                </a:extLst>
              </a:tr>
            </a:tbl>
          </a:graphicData>
        </a:graphic>
      </p:graphicFrame>
      <p:sp>
        <p:nvSpPr>
          <p:cNvPr id="8" name="CuadroTexto 7">
            <a:extLst>
              <a:ext uri="{FF2B5EF4-FFF2-40B4-BE49-F238E27FC236}">
                <a16:creationId xmlns:a16="http://schemas.microsoft.com/office/drawing/2014/main" id="{5B9DA364-297A-ED43-9E4B-350660705247}"/>
              </a:ext>
            </a:extLst>
          </p:cNvPr>
          <p:cNvSpPr txBox="1"/>
          <p:nvPr/>
        </p:nvSpPr>
        <p:spPr>
          <a:xfrm>
            <a:off x="190111" y="1228672"/>
            <a:ext cx="10997842"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Estudiante</a:t>
            </a:r>
            <a:r>
              <a:rPr lang="en-GB" sz="2400" dirty="0">
                <a:solidFill>
                  <a:srgbClr val="002060"/>
                </a:solidFill>
                <a:latin typeface="Century Gothic" panose="020B0502020202020204" pitchFamily="34" charset="0"/>
              </a:rPr>
              <a:t> B: </a:t>
            </a:r>
            <a:r>
              <a:rPr lang="en-GB" sz="2400" dirty="0" err="1">
                <a:solidFill>
                  <a:srgbClr val="002060"/>
                </a:solidFill>
                <a:latin typeface="Century Gothic" panose="020B0502020202020204" pitchFamily="34" charset="0"/>
              </a:rPr>
              <a:t>escucha</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yo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tú</a:t>
            </a:r>
            <a:r>
              <a:rPr lang="en-GB" sz="2400" dirty="0">
                <a:solidFill>
                  <a:srgbClr val="002060"/>
                </a:solidFill>
                <a:latin typeface="Century Gothic" panose="020B0502020202020204" pitchFamily="34" charset="0"/>
              </a:rPr>
              <a:t>’ o ‘</a:t>
            </a:r>
            <a:r>
              <a:rPr lang="en-GB" sz="2400" dirty="0" err="1">
                <a:solidFill>
                  <a:srgbClr val="002060"/>
                </a:solidFill>
                <a:latin typeface="Century Gothic" panose="020B0502020202020204" pitchFamily="34" charset="0"/>
              </a:rPr>
              <a:t>él</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ella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Luego</a:t>
            </a:r>
            <a:r>
              <a:rPr lang="en-GB" sz="2400" dirty="0">
                <a:solidFill>
                  <a:srgbClr val="002060"/>
                </a:solidFill>
                <a:latin typeface="Century Gothic" panose="020B0502020202020204" pitchFamily="34" charset="0"/>
              </a:rPr>
              <a:t>, escribe la </a:t>
            </a:r>
            <a:r>
              <a:rPr lang="en-GB" sz="2400" dirty="0" err="1">
                <a:solidFill>
                  <a:srgbClr val="002060"/>
                </a:solidFill>
                <a:latin typeface="Century Gothic" panose="020B0502020202020204" pitchFamily="34" charset="0"/>
              </a:rPr>
              <a:t>acción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inglés</a:t>
            </a:r>
            <a:r>
              <a:rPr lang="en-GB" sz="2400" dirty="0">
                <a:solidFill>
                  <a:srgbClr val="002060"/>
                </a:solidFill>
                <a:latin typeface="Century Gothic" panose="020B0502020202020204" pitchFamily="34" charset="0"/>
              </a:rPr>
              <a:t>. </a:t>
            </a:r>
          </a:p>
        </p:txBody>
      </p:sp>
      <p:pic>
        <p:nvPicPr>
          <p:cNvPr id="25" name="Picture 21" descr="green checkmark">
            <a:extLst>
              <a:ext uri="{FF2B5EF4-FFF2-40B4-BE49-F238E27FC236}">
                <a16:creationId xmlns:a16="http://schemas.microsoft.com/office/drawing/2014/main" id="{93D47B32-C20F-1A46-ADF5-F0F7E1D171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9515" y="5241726"/>
            <a:ext cx="432089" cy="479581"/>
          </a:xfrm>
          <a:prstGeom prst="rect">
            <a:avLst/>
          </a:prstGeom>
        </p:spPr>
      </p:pic>
      <p:sp>
        <p:nvSpPr>
          <p:cNvPr id="7" name="CuadroTexto 6">
            <a:extLst>
              <a:ext uri="{FF2B5EF4-FFF2-40B4-BE49-F238E27FC236}">
                <a16:creationId xmlns:a16="http://schemas.microsoft.com/office/drawing/2014/main" id="{F0CC2FCA-5E25-4242-8B27-8798C8C39F71}"/>
              </a:ext>
            </a:extLst>
          </p:cNvPr>
          <p:cNvSpPr txBox="1"/>
          <p:nvPr/>
        </p:nvSpPr>
        <p:spPr>
          <a:xfrm>
            <a:off x="8566182" y="5241726"/>
            <a:ext cx="3326552" cy="461665"/>
          </a:xfrm>
          <a:prstGeom prst="rect">
            <a:avLst/>
          </a:prstGeom>
          <a:noFill/>
        </p:spPr>
        <p:txBody>
          <a:bodyPr wrap="none" rtlCol="0">
            <a:spAutoFit/>
          </a:bodyPr>
          <a:lstStyle/>
          <a:p>
            <a:pPr algn="l"/>
            <a:r>
              <a:rPr lang="es-GB" sz="2400" dirty="0">
                <a:solidFill>
                  <a:schemeClr val="accent5">
                    <a:lumMod val="50000"/>
                  </a:schemeClr>
                </a:solidFill>
                <a:latin typeface="Century Gothic" panose="020B0502020202020204" pitchFamily="34" charset="0"/>
              </a:rPr>
              <a:t>enjoying these shows</a:t>
            </a:r>
          </a:p>
        </p:txBody>
      </p:sp>
      <p:pic>
        <p:nvPicPr>
          <p:cNvPr id="18" name="Picture 5" descr="write.jpeg">
            <a:extLst>
              <a:ext uri="{FF2B5EF4-FFF2-40B4-BE49-F238E27FC236}">
                <a16:creationId xmlns:a16="http://schemas.microsoft.com/office/drawing/2014/main" id="{E9632A4E-50FE-6D48-8B68-7D9842D90618}"/>
              </a:ext>
            </a:extLst>
          </p:cNvPr>
          <p:cNvPicPr>
            <a:picLocks noChangeAspect="1"/>
          </p:cNvPicPr>
          <p:nvPr/>
        </p:nvPicPr>
        <p:blipFill>
          <a:blip r:embed="rId4">
            <a:clrChange>
              <a:clrFrom>
                <a:srgbClr val="E9E9E9"/>
              </a:clrFrom>
              <a:clrTo>
                <a:srgbClr val="E9E9E9">
                  <a:alpha val="0"/>
                </a:srgbClr>
              </a:clrTo>
            </a:clrChange>
            <a:extLst>
              <a:ext uri="{BEBA8EAE-BF5A-486C-A8C5-ECC9F3942E4B}">
                <a14:imgProps xmlns:a14="http://schemas.microsoft.com/office/drawing/2010/main">
                  <a14:imgLayer r:embed="rId5">
                    <a14:imgEffect>
                      <a14:backgroundRemoval t="5473" b="97015" l="3586" r="98406">
                        <a14:foregroundMark x1="93625" y1="70647" x2="87251" y2="94527"/>
                        <a14:foregroundMark x1="87251" y1="94527" x2="82072" y2="97512"/>
                        <a14:foregroundMark x1="84861" y1="5473" x2="78088" y2="12935"/>
                        <a14:foregroundMark x1="10757" y1="78109" x2="3586" y2="83582"/>
                        <a14:foregroundMark x1="88446" y1="70647" x2="98406" y2="74129"/>
                      </a14:backgroundRemoval>
                    </a14:imgEffect>
                  </a14:imgLayer>
                </a14:imgProps>
              </a:ext>
              <a:ext uri="{28A0092B-C50C-407E-A947-70E740481C1C}">
                <a14:useLocalDpi xmlns:a14="http://schemas.microsoft.com/office/drawing/2010/main" val="0"/>
              </a:ext>
            </a:extLst>
          </a:blip>
          <a:stretch>
            <a:fillRect/>
          </a:stretch>
        </p:blipFill>
        <p:spPr>
          <a:xfrm>
            <a:off x="10704425" y="4404453"/>
            <a:ext cx="1223718" cy="866963"/>
          </a:xfrm>
          <a:prstGeom prst="rect">
            <a:avLst/>
          </a:prstGeom>
        </p:spPr>
      </p:pic>
      <p:pic>
        <p:nvPicPr>
          <p:cNvPr id="9" name="Imagen 8">
            <a:extLst>
              <a:ext uri="{FF2B5EF4-FFF2-40B4-BE49-F238E27FC236}">
                <a16:creationId xmlns:a16="http://schemas.microsoft.com/office/drawing/2014/main" id="{4523BDB1-98DD-364D-8E2D-183DB08E0F93}"/>
              </a:ext>
            </a:extLst>
          </p:cNvPr>
          <p:cNvPicPr>
            <a:picLocks noChangeAspect="1"/>
          </p:cNvPicPr>
          <p:nvPr/>
        </p:nvPicPr>
        <p:blipFill>
          <a:blip r:embed="rId6"/>
          <a:stretch>
            <a:fillRect/>
          </a:stretch>
        </p:blipFill>
        <p:spPr>
          <a:xfrm>
            <a:off x="8566182" y="1644171"/>
            <a:ext cx="3100416" cy="2318572"/>
          </a:xfrm>
          <a:prstGeom prst="rect">
            <a:avLst/>
          </a:prstGeom>
        </p:spPr>
      </p:pic>
    </p:spTree>
    <p:extLst>
      <p:ext uri="{BB962C8B-B14F-4D97-AF65-F5344CB8AC3E}">
        <p14:creationId xmlns:p14="http://schemas.microsoft.com/office/powerpoint/2010/main" val="223723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9" grpId="0"/>
      <p:bldP spid="86" grpId="0"/>
      <p:bldP spid="2" grpId="0" animBg="1"/>
      <p:bldP spid="8"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82287" y="0"/>
            <a:ext cx="2559314" cy="643467"/>
          </a:xfrm>
        </p:spPr>
        <p:txBody>
          <a:bodyPr>
            <a:normAutofit/>
          </a:bodyPr>
          <a:lstStyle/>
          <a:p>
            <a:r>
              <a:rPr lang="en-GB" sz="2400" b="1" dirty="0"/>
              <a:t>Persona A</a:t>
            </a:r>
          </a:p>
        </p:txBody>
      </p:sp>
      <p:graphicFrame>
        <p:nvGraphicFramePr>
          <p:cNvPr id="7" name="Tabla 2">
            <a:extLst>
              <a:ext uri="{FF2B5EF4-FFF2-40B4-BE49-F238E27FC236}">
                <a16:creationId xmlns:a16="http://schemas.microsoft.com/office/drawing/2014/main" id="{DE906054-CB2F-9C4C-AD85-9BAE7444093D}"/>
              </a:ext>
            </a:extLst>
          </p:cNvPr>
          <p:cNvGraphicFramePr>
            <a:graphicFrameLocks noGrp="1"/>
          </p:cNvGraphicFramePr>
          <p:nvPr/>
        </p:nvGraphicFramePr>
        <p:xfrm>
          <a:off x="263859" y="719666"/>
          <a:ext cx="5324141" cy="5528733"/>
        </p:xfrm>
        <a:graphic>
          <a:graphicData uri="http://schemas.openxmlformats.org/drawingml/2006/table">
            <a:tbl>
              <a:tblPr firstRow="1" bandRow="1">
                <a:tableStyleId>{5DA37D80-6434-44D0-A028-1B22A696006F}</a:tableStyleId>
              </a:tblPr>
              <a:tblGrid>
                <a:gridCol w="366061">
                  <a:extLst>
                    <a:ext uri="{9D8B030D-6E8A-4147-A177-3AD203B41FA5}">
                      <a16:colId xmlns:a16="http://schemas.microsoft.com/office/drawing/2014/main" val="2536567069"/>
                    </a:ext>
                  </a:extLst>
                </a:gridCol>
                <a:gridCol w="4958080">
                  <a:extLst>
                    <a:ext uri="{9D8B030D-6E8A-4147-A177-3AD203B41FA5}">
                      <a16:colId xmlns:a16="http://schemas.microsoft.com/office/drawing/2014/main" val="2307301402"/>
                    </a:ext>
                  </a:extLst>
                </a:gridCol>
              </a:tblGrid>
              <a:tr h="442299">
                <a:tc>
                  <a:txBody>
                    <a:bodyPr/>
                    <a:lstStyle/>
                    <a:p>
                      <a:endParaRPr lang="es-GB" sz="2200" b="0" i="0">
                        <a:solidFill>
                          <a:schemeClr val="accent5">
                            <a:lumMod val="50000"/>
                          </a:schemeClr>
                        </a:solidFill>
                        <a:latin typeface="Century Gothic" panose="020B0502020202020204" pitchFamily="34" charset="0"/>
                      </a:endParaRPr>
                    </a:p>
                  </a:txBody>
                  <a:tcPr anchor="ctr"/>
                </a:tc>
                <a:tc>
                  <a:txBody>
                    <a:bodyPr/>
                    <a:lstStyle/>
                    <a:p>
                      <a:pPr algn="ctr"/>
                      <a:r>
                        <a:rPr lang="es-GB" sz="2200" b="0" i="0" dirty="0">
                          <a:solidFill>
                            <a:schemeClr val="accent5">
                              <a:lumMod val="50000"/>
                            </a:schemeClr>
                          </a:solidFill>
                          <a:latin typeface="Century Gothic" panose="020B0502020202020204" pitchFamily="34" charset="0"/>
                        </a:rPr>
                        <a:t>Lee cada frase en español</a:t>
                      </a:r>
                    </a:p>
                  </a:txBody>
                  <a:tcPr anchor="ctr"/>
                </a:tc>
                <a:extLst>
                  <a:ext uri="{0D108BD9-81ED-4DB2-BD59-A6C34878D82A}">
                    <a16:rowId xmlns:a16="http://schemas.microsoft.com/office/drawing/2014/main" val="2765332368"/>
                  </a:ext>
                </a:extLst>
              </a:tr>
              <a:tr h="847739">
                <a:tc>
                  <a:txBody>
                    <a:bodyPr/>
                    <a:lstStyle/>
                    <a:p>
                      <a:pPr algn="ctr"/>
                      <a:r>
                        <a:rPr lang="es-GB" sz="2200" b="0" i="0" dirty="0">
                          <a:solidFill>
                            <a:schemeClr val="accent5">
                              <a:lumMod val="50000"/>
                            </a:schemeClr>
                          </a:solidFill>
                          <a:latin typeface="Century Gothic" panose="020B0502020202020204" pitchFamily="34" charset="0"/>
                        </a:rPr>
                        <a:t>1</a:t>
                      </a:r>
                    </a:p>
                  </a:txBody>
                  <a:tcPr anchor="ctr"/>
                </a:tc>
                <a:tc>
                  <a:txBody>
                    <a:bodyPr/>
                    <a:lstStyle/>
                    <a:p>
                      <a:pPr marL="0" indent="0">
                        <a:buNone/>
                      </a:pPr>
                      <a:r>
                        <a:rPr lang="en-US" sz="2200" b="0" i="0" dirty="0">
                          <a:solidFill>
                            <a:schemeClr val="accent5">
                              <a:lumMod val="50000"/>
                            </a:schemeClr>
                          </a:solidFill>
                          <a:latin typeface="Century Gothic" panose="020B0502020202020204" pitchFamily="34" charset="0"/>
                        </a:rPr>
                        <a:t>It’s raining where I live.</a:t>
                      </a:r>
                    </a:p>
                  </a:txBody>
                  <a:tcPr anchor="ctr"/>
                </a:tc>
                <a:extLst>
                  <a:ext uri="{0D108BD9-81ED-4DB2-BD59-A6C34878D82A}">
                    <a16:rowId xmlns:a16="http://schemas.microsoft.com/office/drawing/2014/main" val="2432458429"/>
                  </a:ext>
                </a:extLst>
              </a:tr>
              <a:tr h="847739">
                <a:tc>
                  <a:txBody>
                    <a:bodyPr/>
                    <a:lstStyle/>
                    <a:p>
                      <a:pPr algn="ctr"/>
                      <a:r>
                        <a:rPr lang="es-GB" sz="2200" b="0" i="0" dirty="0">
                          <a:solidFill>
                            <a:schemeClr val="accent5">
                              <a:lumMod val="50000"/>
                            </a:schemeClr>
                          </a:solidFill>
                          <a:latin typeface="Century Gothic" panose="020B0502020202020204" pitchFamily="34" charset="0"/>
                        </a:rPr>
                        <a:t>2</a:t>
                      </a:r>
                    </a:p>
                  </a:txBody>
                  <a:tcPr anchor="ctr"/>
                </a:tc>
                <a:tc>
                  <a:txBody>
                    <a:bodyPr/>
                    <a:lstStyle/>
                    <a:p>
                      <a:pPr marL="0" indent="0">
                        <a:buNone/>
                      </a:pPr>
                      <a:r>
                        <a:rPr lang="en-US" sz="2200" b="0" i="0" dirty="0">
                          <a:solidFill>
                            <a:schemeClr val="accent5">
                              <a:lumMod val="50000"/>
                            </a:schemeClr>
                          </a:solidFill>
                          <a:latin typeface="Century Gothic" panose="020B0502020202020204" pitchFamily="34" charset="0"/>
                        </a:rPr>
                        <a:t>Are you paying attention to these shows?</a:t>
                      </a:r>
                    </a:p>
                  </a:txBody>
                  <a:tcPr anchor="ctr"/>
                </a:tc>
                <a:extLst>
                  <a:ext uri="{0D108BD9-81ED-4DB2-BD59-A6C34878D82A}">
                    <a16:rowId xmlns:a16="http://schemas.microsoft.com/office/drawing/2014/main" val="3242319636"/>
                  </a:ext>
                </a:extLst>
              </a:tr>
              <a:tr h="847739">
                <a:tc>
                  <a:txBody>
                    <a:bodyPr/>
                    <a:lstStyle/>
                    <a:p>
                      <a:pPr algn="ctr"/>
                      <a:r>
                        <a:rPr lang="es-GB" sz="2200" b="0" i="0" dirty="0">
                          <a:solidFill>
                            <a:schemeClr val="accent5">
                              <a:lumMod val="50000"/>
                            </a:schemeClr>
                          </a:solidFill>
                          <a:latin typeface="Century Gothic" panose="020B0502020202020204" pitchFamily="34" charset="0"/>
                        </a:rPr>
                        <a:t>3</a:t>
                      </a:r>
                    </a:p>
                  </a:txBody>
                  <a:tcPr anchor="ctr"/>
                </a:tc>
                <a:tc>
                  <a:txBody>
                    <a:bodyPr/>
                    <a:lstStyle/>
                    <a:p>
                      <a:pPr marL="0" indent="0">
                        <a:buNone/>
                      </a:pPr>
                      <a:r>
                        <a:rPr lang="en-US" sz="2200" b="0" i="0" dirty="0">
                          <a:solidFill>
                            <a:schemeClr val="accent5">
                              <a:lumMod val="50000"/>
                            </a:schemeClr>
                          </a:solidFill>
                          <a:latin typeface="Century Gothic" panose="020B0502020202020204" pitchFamily="34" charset="0"/>
                        </a:rPr>
                        <a:t>She’s chatting with these friends (f).</a:t>
                      </a:r>
                    </a:p>
                  </a:txBody>
                  <a:tcPr anchor="ctr"/>
                </a:tc>
                <a:extLst>
                  <a:ext uri="{0D108BD9-81ED-4DB2-BD59-A6C34878D82A}">
                    <a16:rowId xmlns:a16="http://schemas.microsoft.com/office/drawing/2014/main" val="1525684926"/>
                  </a:ext>
                </a:extLst>
              </a:tr>
              <a:tr h="847739">
                <a:tc>
                  <a:txBody>
                    <a:bodyPr/>
                    <a:lstStyle/>
                    <a:p>
                      <a:pPr algn="ctr"/>
                      <a:r>
                        <a:rPr lang="es-GB" sz="2200" b="0" i="0" dirty="0">
                          <a:solidFill>
                            <a:schemeClr val="accent5">
                              <a:lumMod val="50000"/>
                            </a:schemeClr>
                          </a:solidFill>
                          <a:latin typeface="Century Gothic" panose="020B0502020202020204" pitchFamily="34" charset="0"/>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solidFill>
                            <a:schemeClr val="accent5">
                              <a:lumMod val="50000"/>
                            </a:schemeClr>
                          </a:solidFill>
                          <a:latin typeface="Century Gothic" panose="020B0502020202020204" pitchFamily="34" charset="0"/>
                        </a:rPr>
                        <a:t>Are you preparing these flowers for the wedding?</a:t>
                      </a:r>
                    </a:p>
                  </a:txBody>
                  <a:tcPr anchor="ctr"/>
                </a:tc>
                <a:extLst>
                  <a:ext uri="{0D108BD9-81ED-4DB2-BD59-A6C34878D82A}">
                    <a16:rowId xmlns:a16="http://schemas.microsoft.com/office/drawing/2014/main" val="1098054156"/>
                  </a:ext>
                </a:extLst>
              </a:tr>
              <a:tr h="847739">
                <a:tc>
                  <a:txBody>
                    <a:bodyPr/>
                    <a:lstStyle/>
                    <a:p>
                      <a:pPr algn="ctr"/>
                      <a:r>
                        <a:rPr lang="es-GB" sz="2200" b="0" i="0" dirty="0">
                          <a:solidFill>
                            <a:schemeClr val="accent5">
                              <a:lumMod val="50000"/>
                            </a:schemeClr>
                          </a:solidFill>
                          <a:latin typeface="Century Gothic" panose="020B0502020202020204" pitchFamily="34" charset="0"/>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solidFill>
                            <a:schemeClr val="accent5">
                              <a:lumMod val="50000"/>
                            </a:schemeClr>
                          </a:solidFill>
                          <a:latin typeface="Century Gothic" panose="020B0502020202020204" pitchFamily="34" charset="0"/>
                        </a:rPr>
                        <a:t>I am looking for the shop where they sell chocolate from Germany.</a:t>
                      </a:r>
                    </a:p>
                  </a:txBody>
                  <a:tcPr anchor="ctr"/>
                </a:tc>
                <a:extLst>
                  <a:ext uri="{0D108BD9-81ED-4DB2-BD59-A6C34878D82A}">
                    <a16:rowId xmlns:a16="http://schemas.microsoft.com/office/drawing/2014/main" val="510821910"/>
                  </a:ext>
                </a:extLst>
              </a:tr>
              <a:tr h="847739">
                <a:tc>
                  <a:txBody>
                    <a:bodyPr/>
                    <a:lstStyle/>
                    <a:p>
                      <a:pPr algn="ctr"/>
                      <a:r>
                        <a:rPr lang="es-GB" sz="2200" b="0" i="0" dirty="0">
                          <a:solidFill>
                            <a:schemeClr val="accent5">
                              <a:lumMod val="50000"/>
                            </a:schemeClr>
                          </a:solidFill>
                          <a:latin typeface="Century Gothic" panose="020B0502020202020204" pitchFamily="34" charset="0"/>
                        </a:rPr>
                        <a:t>6</a:t>
                      </a:r>
                    </a:p>
                  </a:txBody>
                  <a:tcPr anchor="ctr"/>
                </a:tc>
                <a:tc>
                  <a:txBody>
                    <a:bodyPr/>
                    <a:lstStyle/>
                    <a:p>
                      <a:pPr marL="0" indent="0">
                        <a:buNone/>
                      </a:pPr>
                      <a:r>
                        <a:rPr lang="en-US" sz="2200" b="0" i="0" dirty="0">
                          <a:solidFill>
                            <a:schemeClr val="accent5">
                              <a:lumMod val="50000"/>
                            </a:schemeClr>
                          </a:solidFill>
                          <a:latin typeface="Century Gothic" panose="020B0502020202020204" pitchFamily="34" charset="0"/>
                        </a:rPr>
                        <a:t>I am cheering up these players (m).</a:t>
                      </a:r>
                    </a:p>
                  </a:txBody>
                  <a:tcPr anchor="ctr"/>
                </a:tc>
                <a:extLst>
                  <a:ext uri="{0D108BD9-81ED-4DB2-BD59-A6C34878D82A}">
                    <a16:rowId xmlns:a16="http://schemas.microsoft.com/office/drawing/2014/main" val="1539421699"/>
                  </a:ext>
                </a:extLst>
              </a:tr>
            </a:tbl>
          </a:graphicData>
        </a:graphic>
      </p:graphicFrame>
      <p:graphicFrame>
        <p:nvGraphicFramePr>
          <p:cNvPr id="6" name="Tabla 5">
            <a:extLst>
              <a:ext uri="{FF2B5EF4-FFF2-40B4-BE49-F238E27FC236}">
                <a16:creationId xmlns:a16="http://schemas.microsoft.com/office/drawing/2014/main" id="{6AD6F1BD-FB62-1B40-9DF1-E35F865D9D70}"/>
              </a:ext>
            </a:extLst>
          </p:cNvPr>
          <p:cNvGraphicFramePr>
            <a:graphicFrameLocks noGrp="1"/>
          </p:cNvGraphicFramePr>
          <p:nvPr/>
        </p:nvGraphicFramePr>
        <p:xfrm>
          <a:off x="5803367" y="735283"/>
          <a:ext cx="6124774" cy="5513116"/>
        </p:xfrm>
        <a:graphic>
          <a:graphicData uri="http://schemas.openxmlformats.org/drawingml/2006/table">
            <a:tbl>
              <a:tblPr firstRow="1" bandRow="1">
                <a:tableStyleId>{5DA37D80-6434-44D0-A028-1B22A696006F}</a:tableStyleId>
              </a:tblPr>
              <a:tblGrid>
                <a:gridCol w="238329">
                  <a:extLst>
                    <a:ext uri="{9D8B030D-6E8A-4147-A177-3AD203B41FA5}">
                      <a16:colId xmlns:a16="http://schemas.microsoft.com/office/drawing/2014/main" val="2847550453"/>
                    </a:ext>
                  </a:extLst>
                </a:gridCol>
                <a:gridCol w="629909">
                  <a:extLst>
                    <a:ext uri="{9D8B030D-6E8A-4147-A177-3AD203B41FA5}">
                      <a16:colId xmlns:a16="http://schemas.microsoft.com/office/drawing/2014/main" val="2437358611"/>
                    </a:ext>
                  </a:extLst>
                </a:gridCol>
                <a:gridCol w="914400">
                  <a:extLst>
                    <a:ext uri="{9D8B030D-6E8A-4147-A177-3AD203B41FA5}">
                      <a16:colId xmlns:a16="http://schemas.microsoft.com/office/drawing/2014/main" val="3382837492"/>
                    </a:ext>
                  </a:extLst>
                </a:gridCol>
                <a:gridCol w="1056640">
                  <a:extLst>
                    <a:ext uri="{9D8B030D-6E8A-4147-A177-3AD203B41FA5}">
                      <a16:colId xmlns:a16="http://schemas.microsoft.com/office/drawing/2014/main" val="701555709"/>
                    </a:ext>
                  </a:extLst>
                </a:gridCol>
                <a:gridCol w="3285496">
                  <a:extLst>
                    <a:ext uri="{9D8B030D-6E8A-4147-A177-3AD203B41FA5}">
                      <a16:colId xmlns:a16="http://schemas.microsoft.com/office/drawing/2014/main" val="1491417952"/>
                    </a:ext>
                  </a:extLst>
                </a:gridCol>
              </a:tblGrid>
              <a:tr h="780166">
                <a:tc>
                  <a:txBody>
                    <a:bodyPr/>
                    <a:lstStyle/>
                    <a:p>
                      <a:r>
                        <a:rPr lang="es-GB" sz="2200" b="0" i="0" dirty="0">
                          <a:solidFill>
                            <a:schemeClr val="accent5">
                              <a:lumMod val="50000"/>
                            </a:schemeClr>
                          </a:solidFill>
                          <a:latin typeface="Century Gothic" panose="020B0502020202020204" pitchFamily="34" charset="0"/>
                        </a:rPr>
                        <a:t>  </a:t>
                      </a:r>
                    </a:p>
                  </a:txBody>
                  <a:tcPr anchor="ctr"/>
                </a:tc>
                <a:tc>
                  <a:txBody>
                    <a:bodyPr/>
                    <a:lstStyle/>
                    <a:p>
                      <a:pPr algn="ctr"/>
                      <a:r>
                        <a:rPr lang="es-GB" sz="2200" b="0" i="0" dirty="0">
                          <a:solidFill>
                            <a:schemeClr val="accent5">
                              <a:lumMod val="50000"/>
                            </a:schemeClr>
                          </a:solidFill>
                          <a:latin typeface="Century Gothic" panose="020B0502020202020204" pitchFamily="34" charset="0"/>
                        </a:rPr>
                        <a:t>Yo</a:t>
                      </a:r>
                    </a:p>
                  </a:txBody>
                  <a:tcPr anchor="ctr"/>
                </a:tc>
                <a:tc>
                  <a:txBody>
                    <a:bodyPr/>
                    <a:lstStyle/>
                    <a:p>
                      <a:pPr algn="ctr"/>
                      <a:r>
                        <a:rPr lang="es-GB" sz="2200" b="0" i="0" dirty="0">
                          <a:solidFill>
                            <a:schemeClr val="accent5">
                              <a:lumMod val="50000"/>
                            </a:schemeClr>
                          </a:solidFill>
                          <a:latin typeface="Century Gothic" panose="020B0502020202020204" pitchFamily="34" charset="0"/>
                        </a:rPr>
                        <a:t>Tú</a:t>
                      </a:r>
                    </a:p>
                  </a:txBody>
                  <a:tcPr anchor="ctr"/>
                </a:tc>
                <a:tc>
                  <a:txBody>
                    <a:bodyPr/>
                    <a:lstStyle/>
                    <a:p>
                      <a:pPr algn="ctr"/>
                      <a:r>
                        <a:rPr lang="es-GB" sz="2200" b="0" i="0" dirty="0">
                          <a:solidFill>
                            <a:schemeClr val="accent5">
                              <a:lumMod val="50000"/>
                            </a:schemeClr>
                          </a:solidFill>
                          <a:latin typeface="Century Gothic" panose="020B0502020202020204" pitchFamily="34" charset="0"/>
                        </a:rPr>
                        <a:t>Él/Ella</a:t>
                      </a:r>
                    </a:p>
                  </a:txBody>
                  <a:tcPr anchor="ctr"/>
                </a:tc>
                <a:tc>
                  <a:txBody>
                    <a:bodyPr/>
                    <a:lstStyle/>
                    <a:p>
                      <a:pPr algn="ctr"/>
                      <a:r>
                        <a:rPr lang="es-GB" sz="2200" b="0" i="0" dirty="0">
                          <a:solidFill>
                            <a:schemeClr val="accent5">
                              <a:lumMod val="50000"/>
                            </a:schemeClr>
                          </a:solidFill>
                          <a:latin typeface="Century Gothic" panose="020B0502020202020204" pitchFamily="34" charset="0"/>
                        </a:rPr>
                        <a:t>¿Qué acción? </a:t>
                      </a:r>
                    </a:p>
                    <a:p>
                      <a:pPr algn="ctr"/>
                      <a:r>
                        <a:rPr lang="es-GB" sz="2200" b="0" i="0" dirty="0">
                          <a:solidFill>
                            <a:schemeClr val="accent5">
                              <a:lumMod val="50000"/>
                            </a:schemeClr>
                          </a:solidFill>
                          <a:latin typeface="Century Gothic" panose="020B0502020202020204" pitchFamily="34" charset="0"/>
                        </a:rPr>
                        <a:t>En inglés</a:t>
                      </a:r>
                    </a:p>
                  </a:txBody>
                  <a:tcPr anchor="ctr"/>
                </a:tc>
                <a:extLst>
                  <a:ext uri="{0D108BD9-81ED-4DB2-BD59-A6C34878D82A}">
                    <a16:rowId xmlns:a16="http://schemas.microsoft.com/office/drawing/2014/main" val="1960848582"/>
                  </a:ext>
                </a:extLst>
              </a:tr>
              <a:tr h="788825">
                <a:tc>
                  <a:txBody>
                    <a:bodyPr/>
                    <a:lstStyle/>
                    <a:p>
                      <a:pPr algn="ctr"/>
                      <a:r>
                        <a:rPr lang="es-GB" sz="2200" b="0" i="0" dirty="0">
                          <a:solidFill>
                            <a:schemeClr val="accent5">
                              <a:lumMod val="50000"/>
                            </a:schemeClr>
                          </a:solidFill>
                          <a:latin typeface="Century Gothic" panose="020B0502020202020204" pitchFamily="34" charset="0"/>
                        </a:rPr>
                        <a:t>1</a:t>
                      </a: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371720975"/>
                  </a:ext>
                </a:extLst>
              </a:tr>
              <a:tr h="788825">
                <a:tc>
                  <a:txBody>
                    <a:bodyPr/>
                    <a:lstStyle/>
                    <a:p>
                      <a:pPr algn="ctr"/>
                      <a:r>
                        <a:rPr lang="es-GB" sz="2200" b="0" i="0" dirty="0">
                          <a:solidFill>
                            <a:schemeClr val="accent5">
                              <a:lumMod val="50000"/>
                            </a:schemeClr>
                          </a:solidFill>
                          <a:latin typeface="Century Gothic" panose="020B0502020202020204" pitchFamily="34" charset="0"/>
                        </a:rPr>
                        <a:t>2</a:t>
                      </a: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667382690"/>
                  </a:ext>
                </a:extLst>
              </a:tr>
              <a:tr h="788825">
                <a:tc>
                  <a:txBody>
                    <a:bodyPr/>
                    <a:lstStyle/>
                    <a:p>
                      <a:pPr algn="ctr"/>
                      <a:r>
                        <a:rPr lang="es-GB" sz="2200" b="0" i="0" dirty="0">
                          <a:solidFill>
                            <a:schemeClr val="accent5">
                              <a:lumMod val="50000"/>
                            </a:schemeClr>
                          </a:solidFill>
                          <a:latin typeface="Century Gothic" panose="020B0502020202020204" pitchFamily="34" charset="0"/>
                        </a:rPr>
                        <a:t>3</a:t>
                      </a: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43856550"/>
                  </a:ext>
                </a:extLst>
              </a:tr>
              <a:tr h="788825">
                <a:tc>
                  <a:txBody>
                    <a:bodyPr/>
                    <a:lstStyle/>
                    <a:p>
                      <a:pPr algn="ctr"/>
                      <a:r>
                        <a:rPr lang="es-GB" sz="2200" b="0" i="0" dirty="0">
                          <a:solidFill>
                            <a:schemeClr val="accent5">
                              <a:lumMod val="50000"/>
                            </a:schemeClr>
                          </a:solidFill>
                          <a:latin typeface="Century Gothic" panose="020B0502020202020204" pitchFamily="34" charset="0"/>
                        </a:rPr>
                        <a:t>4</a:t>
                      </a: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287298429"/>
                  </a:ext>
                </a:extLst>
              </a:tr>
              <a:tr h="788825">
                <a:tc>
                  <a:txBody>
                    <a:bodyPr/>
                    <a:lstStyle/>
                    <a:p>
                      <a:pPr algn="ctr"/>
                      <a:r>
                        <a:rPr lang="es-GB" sz="2200" b="0" i="0" dirty="0">
                          <a:solidFill>
                            <a:schemeClr val="accent5">
                              <a:lumMod val="50000"/>
                            </a:schemeClr>
                          </a:solidFill>
                          <a:latin typeface="Century Gothic" panose="020B0502020202020204" pitchFamily="34" charset="0"/>
                        </a:rPr>
                        <a:t>5</a:t>
                      </a: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67719541"/>
                  </a:ext>
                </a:extLst>
              </a:tr>
              <a:tr h="788825">
                <a:tc>
                  <a:txBody>
                    <a:bodyPr/>
                    <a:lstStyle/>
                    <a:p>
                      <a:pPr algn="ctr"/>
                      <a:r>
                        <a:rPr lang="es-GB" sz="2200" b="0" i="0" dirty="0">
                          <a:solidFill>
                            <a:schemeClr val="accent5">
                              <a:lumMod val="50000"/>
                            </a:schemeClr>
                          </a:solidFill>
                          <a:latin typeface="Century Gothic" panose="020B0502020202020204" pitchFamily="34" charset="0"/>
                        </a:rPr>
                        <a:t>6</a:t>
                      </a: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77843624"/>
                  </a:ext>
                </a:extLst>
              </a:tr>
            </a:tbl>
          </a:graphicData>
        </a:graphic>
      </p:graphicFrame>
      <p:pic>
        <p:nvPicPr>
          <p:cNvPr id="9" name="Picture 21" descr="green checkmark">
            <a:extLst>
              <a:ext uri="{FF2B5EF4-FFF2-40B4-BE49-F238E27FC236}">
                <a16:creationId xmlns:a16="http://schemas.microsoft.com/office/drawing/2014/main" id="{65F29246-1969-944F-B2A6-62095E9B9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5973" y="1618110"/>
            <a:ext cx="432089" cy="479581"/>
          </a:xfrm>
          <a:prstGeom prst="rect">
            <a:avLst/>
          </a:prstGeom>
        </p:spPr>
      </p:pic>
      <p:pic>
        <p:nvPicPr>
          <p:cNvPr id="11" name="Picture 21" descr="green checkmark">
            <a:extLst>
              <a:ext uri="{FF2B5EF4-FFF2-40B4-BE49-F238E27FC236}">
                <a16:creationId xmlns:a16="http://schemas.microsoft.com/office/drawing/2014/main" id="{C6EF8F87-C8B9-214C-A8A4-B30CBBA70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4711" y="2433816"/>
            <a:ext cx="432089" cy="479581"/>
          </a:xfrm>
          <a:prstGeom prst="rect">
            <a:avLst/>
          </a:prstGeom>
        </p:spPr>
      </p:pic>
      <p:pic>
        <p:nvPicPr>
          <p:cNvPr id="12" name="Picture 21" descr="green checkmark">
            <a:extLst>
              <a:ext uri="{FF2B5EF4-FFF2-40B4-BE49-F238E27FC236}">
                <a16:creationId xmlns:a16="http://schemas.microsoft.com/office/drawing/2014/main" id="{43400A05-D2BE-4546-A7FA-BCD06CECA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5973" y="3189209"/>
            <a:ext cx="432089" cy="479581"/>
          </a:xfrm>
          <a:prstGeom prst="rect">
            <a:avLst/>
          </a:prstGeom>
        </p:spPr>
      </p:pic>
      <p:pic>
        <p:nvPicPr>
          <p:cNvPr id="13" name="Picture 21" descr="green checkmark">
            <a:extLst>
              <a:ext uri="{FF2B5EF4-FFF2-40B4-BE49-F238E27FC236}">
                <a16:creationId xmlns:a16="http://schemas.microsoft.com/office/drawing/2014/main" id="{357B1313-0668-CE44-B963-12807EC36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4710" y="4101316"/>
            <a:ext cx="432089" cy="479581"/>
          </a:xfrm>
          <a:prstGeom prst="rect">
            <a:avLst/>
          </a:prstGeom>
        </p:spPr>
      </p:pic>
      <p:pic>
        <p:nvPicPr>
          <p:cNvPr id="14" name="Picture 21" descr="green checkmark">
            <a:extLst>
              <a:ext uri="{FF2B5EF4-FFF2-40B4-BE49-F238E27FC236}">
                <a16:creationId xmlns:a16="http://schemas.microsoft.com/office/drawing/2014/main" id="{0932254D-299E-A846-9C93-30E30F983A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4537" y="4915868"/>
            <a:ext cx="432089" cy="479581"/>
          </a:xfrm>
          <a:prstGeom prst="rect">
            <a:avLst/>
          </a:prstGeom>
        </p:spPr>
      </p:pic>
      <p:pic>
        <p:nvPicPr>
          <p:cNvPr id="15" name="Picture 21" descr="green checkmark">
            <a:extLst>
              <a:ext uri="{FF2B5EF4-FFF2-40B4-BE49-F238E27FC236}">
                <a16:creationId xmlns:a16="http://schemas.microsoft.com/office/drawing/2014/main" id="{DB2DD742-D157-3D42-9FA6-9F1CF8AB6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1544" y="5582133"/>
            <a:ext cx="432089" cy="479581"/>
          </a:xfrm>
          <a:prstGeom prst="rect">
            <a:avLst/>
          </a:prstGeom>
        </p:spPr>
      </p:pic>
    </p:spTree>
    <p:extLst>
      <p:ext uri="{BB962C8B-B14F-4D97-AF65-F5344CB8AC3E}">
        <p14:creationId xmlns:p14="http://schemas.microsoft.com/office/powerpoint/2010/main" val="46414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82287" y="0"/>
            <a:ext cx="2559314" cy="643467"/>
          </a:xfrm>
        </p:spPr>
        <p:txBody>
          <a:bodyPr>
            <a:normAutofit/>
          </a:bodyPr>
          <a:lstStyle/>
          <a:p>
            <a:r>
              <a:rPr lang="en-GB" sz="2400" b="1" dirty="0"/>
              <a:t>Persona B</a:t>
            </a:r>
          </a:p>
        </p:txBody>
      </p:sp>
      <p:graphicFrame>
        <p:nvGraphicFramePr>
          <p:cNvPr id="7" name="Tabla 2">
            <a:extLst>
              <a:ext uri="{FF2B5EF4-FFF2-40B4-BE49-F238E27FC236}">
                <a16:creationId xmlns:a16="http://schemas.microsoft.com/office/drawing/2014/main" id="{DE906054-CB2F-9C4C-AD85-9BAE7444093D}"/>
              </a:ext>
            </a:extLst>
          </p:cNvPr>
          <p:cNvGraphicFramePr>
            <a:graphicFrameLocks noGrp="1"/>
          </p:cNvGraphicFramePr>
          <p:nvPr/>
        </p:nvGraphicFramePr>
        <p:xfrm>
          <a:off x="263859" y="719666"/>
          <a:ext cx="5324141" cy="5528733"/>
        </p:xfrm>
        <a:graphic>
          <a:graphicData uri="http://schemas.openxmlformats.org/drawingml/2006/table">
            <a:tbl>
              <a:tblPr firstRow="1" bandRow="1">
                <a:tableStyleId>{5DA37D80-6434-44D0-A028-1B22A696006F}</a:tableStyleId>
              </a:tblPr>
              <a:tblGrid>
                <a:gridCol w="366061">
                  <a:extLst>
                    <a:ext uri="{9D8B030D-6E8A-4147-A177-3AD203B41FA5}">
                      <a16:colId xmlns:a16="http://schemas.microsoft.com/office/drawing/2014/main" val="2536567069"/>
                    </a:ext>
                  </a:extLst>
                </a:gridCol>
                <a:gridCol w="4958080">
                  <a:extLst>
                    <a:ext uri="{9D8B030D-6E8A-4147-A177-3AD203B41FA5}">
                      <a16:colId xmlns:a16="http://schemas.microsoft.com/office/drawing/2014/main" val="2307301402"/>
                    </a:ext>
                  </a:extLst>
                </a:gridCol>
              </a:tblGrid>
              <a:tr h="442299">
                <a:tc>
                  <a:txBody>
                    <a:bodyPr/>
                    <a:lstStyle/>
                    <a:p>
                      <a:endParaRPr lang="es-GB" sz="2200" b="0" i="0" dirty="0">
                        <a:solidFill>
                          <a:schemeClr val="accent5">
                            <a:lumMod val="50000"/>
                          </a:schemeClr>
                        </a:solidFill>
                        <a:latin typeface="Century Gothic" panose="020B0502020202020204" pitchFamily="34" charset="0"/>
                      </a:endParaRPr>
                    </a:p>
                  </a:txBody>
                  <a:tcPr anchor="ctr"/>
                </a:tc>
                <a:tc>
                  <a:txBody>
                    <a:bodyPr/>
                    <a:lstStyle/>
                    <a:p>
                      <a:pPr algn="ctr"/>
                      <a:r>
                        <a:rPr lang="es-GB" sz="2200" b="0" i="0" dirty="0">
                          <a:solidFill>
                            <a:schemeClr val="accent5">
                              <a:lumMod val="50000"/>
                            </a:schemeClr>
                          </a:solidFill>
                          <a:latin typeface="Century Gothic" panose="020B0502020202020204" pitchFamily="34" charset="0"/>
                        </a:rPr>
                        <a:t>Lee cada frase en español</a:t>
                      </a:r>
                    </a:p>
                  </a:txBody>
                  <a:tcPr anchor="ctr"/>
                </a:tc>
                <a:extLst>
                  <a:ext uri="{0D108BD9-81ED-4DB2-BD59-A6C34878D82A}">
                    <a16:rowId xmlns:a16="http://schemas.microsoft.com/office/drawing/2014/main" val="2765332368"/>
                  </a:ext>
                </a:extLst>
              </a:tr>
              <a:tr h="847739">
                <a:tc>
                  <a:txBody>
                    <a:bodyPr/>
                    <a:lstStyle/>
                    <a:p>
                      <a:pPr algn="ctr"/>
                      <a:r>
                        <a:rPr lang="es-GB" sz="2200" b="0" i="0" dirty="0">
                          <a:solidFill>
                            <a:schemeClr val="accent5">
                              <a:lumMod val="50000"/>
                            </a:schemeClr>
                          </a:solidFill>
                          <a:latin typeface="Century Gothic" panose="020B0502020202020204" pitchFamily="34" charset="0"/>
                        </a:rPr>
                        <a:t>1</a:t>
                      </a:r>
                    </a:p>
                  </a:txBody>
                  <a:tcPr anchor="ctr"/>
                </a:tc>
                <a:tc>
                  <a:txBody>
                    <a:bodyPr/>
                    <a:lstStyle/>
                    <a:p>
                      <a:pPr marL="0" indent="0">
                        <a:buNone/>
                      </a:pPr>
                      <a:r>
                        <a:rPr lang="en-US" sz="2200" b="0" i="0" dirty="0">
                          <a:solidFill>
                            <a:schemeClr val="accent5">
                              <a:lumMod val="50000"/>
                            </a:schemeClr>
                          </a:solidFill>
                          <a:latin typeface="Century Gothic" panose="020B0502020202020204" pitchFamily="34" charset="0"/>
                        </a:rPr>
                        <a:t>Are you closing these doors?</a:t>
                      </a:r>
                    </a:p>
                  </a:txBody>
                  <a:tcPr anchor="ctr"/>
                </a:tc>
                <a:extLst>
                  <a:ext uri="{0D108BD9-81ED-4DB2-BD59-A6C34878D82A}">
                    <a16:rowId xmlns:a16="http://schemas.microsoft.com/office/drawing/2014/main" val="2432458429"/>
                  </a:ext>
                </a:extLst>
              </a:tr>
              <a:tr h="847739">
                <a:tc>
                  <a:txBody>
                    <a:bodyPr/>
                    <a:lstStyle/>
                    <a:p>
                      <a:pPr algn="ctr"/>
                      <a:r>
                        <a:rPr lang="es-GB" sz="2200" b="0" i="0" dirty="0">
                          <a:solidFill>
                            <a:schemeClr val="accent5">
                              <a:lumMod val="50000"/>
                            </a:schemeClr>
                          </a:solidFill>
                          <a:latin typeface="Century Gothic" panose="020B0502020202020204" pitchFamily="34" charset="0"/>
                        </a:rPr>
                        <a:t>2</a:t>
                      </a:r>
                    </a:p>
                  </a:txBody>
                  <a:tcPr anchor="ctr"/>
                </a:tc>
                <a:tc>
                  <a:txBody>
                    <a:bodyPr/>
                    <a:lstStyle/>
                    <a:p>
                      <a:pPr marL="0" indent="0">
                        <a:buNone/>
                      </a:pPr>
                      <a:r>
                        <a:rPr lang="en-US" sz="2200" b="0" i="0" dirty="0">
                          <a:solidFill>
                            <a:schemeClr val="accent5">
                              <a:lumMod val="50000"/>
                            </a:schemeClr>
                          </a:solidFill>
                          <a:latin typeface="Century Gothic" panose="020B0502020202020204" pitchFamily="34" charset="0"/>
                        </a:rPr>
                        <a:t>He is walking to the house where there is a party.</a:t>
                      </a:r>
                    </a:p>
                  </a:txBody>
                  <a:tcPr anchor="ctr"/>
                </a:tc>
                <a:extLst>
                  <a:ext uri="{0D108BD9-81ED-4DB2-BD59-A6C34878D82A}">
                    <a16:rowId xmlns:a16="http://schemas.microsoft.com/office/drawing/2014/main" val="3242319636"/>
                  </a:ext>
                </a:extLst>
              </a:tr>
              <a:tr h="847739">
                <a:tc>
                  <a:txBody>
                    <a:bodyPr/>
                    <a:lstStyle/>
                    <a:p>
                      <a:pPr algn="ctr"/>
                      <a:r>
                        <a:rPr lang="es-GB" sz="2200" b="0" i="0" dirty="0">
                          <a:solidFill>
                            <a:schemeClr val="accent5">
                              <a:lumMod val="50000"/>
                            </a:schemeClr>
                          </a:solidFill>
                          <a:latin typeface="Century Gothic" panose="020B0502020202020204" pitchFamily="34" charset="0"/>
                        </a:rPr>
                        <a:t>3</a:t>
                      </a:r>
                    </a:p>
                  </a:txBody>
                  <a:tcPr anchor="ctr"/>
                </a:tc>
                <a:tc>
                  <a:txBody>
                    <a:bodyPr/>
                    <a:lstStyle/>
                    <a:p>
                      <a:pPr marL="0" indent="0">
                        <a:buNone/>
                      </a:pPr>
                      <a:r>
                        <a:rPr lang="en-US" sz="2200" b="0" i="0" dirty="0">
                          <a:solidFill>
                            <a:schemeClr val="accent5">
                              <a:lumMod val="50000"/>
                            </a:schemeClr>
                          </a:solidFill>
                          <a:latin typeface="Century Gothic" panose="020B0502020202020204" pitchFamily="34" charset="0"/>
                        </a:rPr>
                        <a:t>I am returning to the theatre where the shows are great.</a:t>
                      </a:r>
                    </a:p>
                  </a:txBody>
                  <a:tcPr anchor="ctr"/>
                </a:tc>
                <a:extLst>
                  <a:ext uri="{0D108BD9-81ED-4DB2-BD59-A6C34878D82A}">
                    <a16:rowId xmlns:a16="http://schemas.microsoft.com/office/drawing/2014/main" val="1525684926"/>
                  </a:ext>
                </a:extLst>
              </a:tr>
              <a:tr h="847739">
                <a:tc>
                  <a:txBody>
                    <a:bodyPr/>
                    <a:lstStyle/>
                    <a:p>
                      <a:pPr algn="ctr"/>
                      <a:r>
                        <a:rPr lang="es-GB" sz="2200" b="0" i="0" dirty="0">
                          <a:solidFill>
                            <a:schemeClr val="accent5">
                              <a:lumMod val="50000"/>
                            </a:schemeClr>
                          </a:solidFill>
                          <a:latin typeface="Century Gothic" panose="020B0502020202020204" pitchFamily="34" charset="0"/>
                        </a:rPr>
                        <a:t>4</a:t>
                      </a:r>
                    </a:p>
                  </a:txBody>
                  <a:tcPr anchor="ctr"/>
                </a:tc>
                <a:tc>
                  <a:txBody>
                    <a:bodyPr/>
                    <a:lstStyle/>
                    <a:p>
                      <a:pPr marL="0" indent="0">
                        <a:buNone/>
                      </a:pPr>
                      <a:r>
                        <a:rPr lang="en-US" sz="2200" b="0" i="0" dirty="0">
                          <a:solidFill>
                            <a:schemeClr val="accent5">
                              <a:lumMod val="50000"/>
                            </a:schemeClr>
                          </a:solidFill>
                          <a:latin typeface="Century Gothic" panose="020B0502020202020204" pitchFamily="34" charset="0"/>
                        </a:rPr>
                        <a:t>I am producing these films.</a:t>
                      </a:r>
                    </a:p>
                  </a:txBody>
                  <a:tcPr anchor="ctr"/>
                </a:tc>
                <a:extLst>
                  <a:ext uri="{0D108BD9-81ED-4DB2-BD59-A6C34878D82A}">
                    <a16:rowId xmlns:a16="http://schemas.microsoft.com/office/drawing/2014/main" val="1098054156"/>
                  </a:ext>
                </a:extLst>
              </a:tr>
              <a:tr h="847739">
                <a:tc>
                  <a:txBody>
                    <a:bodyPr/>
                    <a:lstStyle/>
                    <a:p>
                      <a:pPr algn="ctr"/>
                      <a:r>
                        <a:rPr lang="es-GB" sz="2200" b="0" i="0" dirty="0">
                          <a:solidFill>
                            <a:schemeClr val="accent5">
                              <a:lumMod val="50000"/>
                            </a:schemeClr>
                          </a:solidFill>
                          <a:latin typeface="Century Gothic" panose="020B0502020202020204" pitchFamily="34" charset="0"/>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solidFill>
                            <a:schemeClr val="accent5">
                              <a:lumMod val="50000"/>
                            </a:schemeClr>
                          </a:solidFill>
                          <a:latin typeface="Century Gothic" panose="020B0502020202020204" pitchFamily="34" charset="0"/>
                        </a:rPr>
                        <a:t>He is promoting these concerts.</a:t>
                      </a:r>
                    </a:p>
                  </a:txBody>
                  <a:tcPr anchor="ctr"/>
                </a:tc>
                <a:extLst>
                  <a:ext uri="{0D108BD9-81ED-4DB2-BD59-A6C34878D82A}">
                    <a16:rowId xmlns:a16="http://schemas.microsoft.com/office/drawing/2014/main" val="510821910"/>
                  </a:ext>
                </a:extLst>
              </a:tr>
              <a:tr h="847739">
                <a:tc>
                  <a:txBody>
                    <a:bodyPr/>
                    <a:lstStyle/>
                    <a:p>
                      <a:pPr algn="ctr"/>
                      <a:r>
                        <a:rPr lang="es-GB" sz="2200" b="0" i="0" dirty="0">
                          <a:solidFill>
                            <a:schemeClr val="accent5">
                              <a:lumMod val="50000"/>
                            </a:schemeClr>
                          </a:solidFill>
                          <a:latin typeface="Century Gothic" panose="020B0502020202020204" pitchFamily="34" charset="0"/>
                        </a:rPr>
                        <a:t>6</a:t>
                      </a:r>
                    </a:p>
                  </a:txBody>
                  <a:tcPr anchor="ctr"/>
                </a:tc>
                <a:tc>
                  <a:txBody>
                    <a:bodyPr/>
                    <a:lstStyle/>
                    <a:p>
                      <a:pPr marL="0" indent="0">
                        <a:buNone/>
                      </a:pPr>
                      <a:r>
                        <a:rPr lang="en-US" sz="2200" b="0" i="0" dirty="0">
                          <a:solidFill>
                            <a:schemeClr val="accent5">
                              <a:lumMod val="50000"/>
                            </a:schemeClr>
                          </a:solidFill>
                          <a:latin typeface="Century Gothic" panose="020B0502020202020204" pitchFamily="34" charset="0"/>
                        </a:rPr>
                        <a:t>Are you enjoying these matches?</a:t>
                      </a:r>
                    </a:p>
                  </a:txBody>
                  <a:tcPr anchor="ctr"/>
                </a:tc>
                <a:extLst>
                  <a:ext uri="{0D108BD9-81ED-4DB2-BD59-A6C34878D82A}">
                    <a16:rowId xmlns:a16="http://schemas.microsoft.com/office/drawing/2014/main" val="1539421699"/>
                  </a:ext>
                </a:extLst>
              </a:tr>
            </a:tbl>
          </a:graphicData>
        </a:graphic>
      </p:graphicFrame>
      <p:graphicFrame>
        <p:nvGraphicFramePr>
          <p:cNvPr id="6" name="Tabla 5">
            <a:extLst>
              <a:ext uri="{FF2B5EF4-FFF2-40B4-BE49-F238E27FC236}">
                <a16:creationId xmlns:a16="http://schemas.microsoft.com/office/drawing/2014/main" id="{6AD6F1BD-FB62-1B40-9DF1-E35F865D9D70}"/>
              </a:ext>
            </a:extLst>
          </p:cNvPr>
          <p:cNvGraphicFramePr>
            <a:graphicFrameLocks noGrp="1"/>
          </p:cNvGraphicFramePr>
          <p:nvPr/>
        </p:nvGraphicFramePr>
        <p:xfrm>
          <a:off x="5803367" y="735283"/>
          <a:ext cx="6124774" cy="5513116"/>
        </p:xfrm>
        <a:graphic>
          <a:graphicData uri="http://schemas.openxmlformats.org/drawingml/2006/table">
            <a:tbl>
              <a:tblPr firstRow="1" bandRow="1">
                <a:tableStyleId>{5DA37D80-6434-44D0-A028-1B22A696006F}</a:tableStyleId>
              </a:tblPr>
              <a:tblGrid>
                <a:gridCol w="238329">
                  <a:extLst>
                    <a:ext uri="{9D8B030D-6E8A-4147-A177-3AD203B41FA5}">
                      <a16:colId xmlns:a16="http://schemas.microsoft.com/office/drawing/2014/main" val="2847550453"/>
                    </a:ext>
                  </a:extLst>
                </a:gridCol>
                <a:gridCol w="629909">
                  <a:extLst>
                    <a:ext uri="{9D8B030D-6E8A-4147-A177-3AD203B41FA5}">
                      <a16:colId xmlns:a16="http://schemas.microsoft.com/office/drawing/2014/main" val="2437358611"/>
                    </a:ext>
                  </a:extLst>
                </a:gridCol>
                <a:gridCol w="914400">
                  <a:extLst>
                    <a:ext uri="{9D8B030D-6E8A-4147-A177-3AD203B41FA5}">
                      <a16:colId xmlns:a16="http://schemas.microsoft.com/office/drawing/2014/main" val="3382837492"/>
                    </a:ext>
                  </a:extLst>
                </a:gridCol>
                <a:gridCol w="1056640">
                  <a:extLst>
                    <a:ext uri="{9D8B030D-6E8A-4147-A177-3AD203B41FA5}">
                      <a16:colId xmlns:a16="http://schemas.microsoft.com/office/drawing/2014/main" val="701555709"/>
                    </a:ext>
                  </a:extLst>
                </a:gridCol>
                <a:gridCol w="3285496">
                  <a:extLst>
                    <a:ext uri="{9D8B030D-6E8A-4147-A177-3AD203B41FA5}">
                      <a16:colId xmlns:a16="http://schemas.microsoft.com/office/drawing/2014/main" val="1491417952"/>
                    </a:ext>
                  </a:extLst>
                </a:gridCol>
              </a:tblGrid>
              <a:tr h="780166">
                <a:tc>
                  <a:txBody>
                    <a:bodyPr/>
                    <a:lstStyle/>
                    <a:p>
                      <a:endParaRPr lang="es-GB" sz="2200" b="0" i="0">
                        <a:solidFill>
                          <a:schemeClr val="accent5">
                            <a:lumMod val="50000"/>
                          </a:schemeClr>
                        </a:solidFill>
                        <a:latin typeface="Century Gothic" panose="020B0502020202020204" pitchFamily="34" charset="0"/>
                      </a:endParaRPr>
                    </a:p>
                  </a:txBody>
                  <a:tcPr anchor="ctr"/>
                </a:tc>
                <a:tc>
                  <a:txBody>
                    <a:bodyPr/>
                    <a:lstStyle/>
                    <a:p>
                      <a:pPr algn="ctr"/>
                      <a:r>
                        <a:rPr lang="es-GB" sz="2200" b="0" i="0" dirty="0">
                          <a:solidFill>
                            <a:schemeClr val="accent5">
                              <a:lumMod val="50000"/>
                            </a:schemeClr>
                          </a:solidFill>
                          <a:latin typeface="Century Gothic" panose="020B0502020202020204" pitchFamily="34" charset="0"/>
                        </a:rPr>
                        <a:t>Yo</a:t>
                      </a:r>
                    </a:p>
                  </a:txBody>
                  <a:tcPr anchor="ctr"/>
                </a:tc>
                <a:tc>
                  <a:txBody>
                    <a:bodyPr/>
                    <a:lstStyle/>
                    <a:p>
                      <a:pPr algn="ctr"/>
                      <a:r>
                        <a:rPr lang="es-GB" sz="2200" b="0" i="0" dirty="0">
                          <a:solidFill>
                            <a:schemeClr val="accent5">
                              <a:lumMod val="50000"/>
                            </a:schemeClr>
                          </a:solidFill>
                          <a:latin typeface="Century Gothic" panose="020B0502020202020204" pitchFamily="34" charset="0"/>
                        </a:rPr>
                        <a:t>Tú</a:t>
                      </a:r>
                    </a:p>
                  </a:txBody>
                  <a:tcPr anchor="ctr"/>
                </a:tc>
                <a:tc>
                  <a:txBody>
                    <a:bodyPr/>
                    <a:lstStyle/>
                    <a:p>
                      <a:pPr algn="ctr"/>
                      <a:r>
                        <a:rPr lang="es-GB" sz="2200" b="0" i="0" dirty="0">
                          <a:solidFill>
                            <a:schemeClr val="accent5">
                              <a:lumMod val="50000"/>
                            </a:schemeClr>
                          </a:solidFill>
                          <a:latin typeface="Century Gothic" panose="020B0502020202020204" pitchFamily="34" charset="0"/>
                        </a:rPr>
                        <a:t>Él/Ella</a:t>
                      </a:r>
                    </a:p>
                  </a:txBody>
                  <a:tcPr anchor="ctr"/>
                </a:tc>
                <a:tc>
                  <a:txBody>
                    <a:bodyPr/>
                    <a:lstStyle/>
                    <a:p>
                      <a:pPr algn="ctr"/>
                      <a:r>
                        <a:rPr lang="es-GB" sz="2200" b="0" i="0" dirty="0">
                          <a:solidFill>
                            <a:schemeClr val="accent5">
                              <a:lumMod val="50000"/>
                            </a:schemeClr>
                          </a:solidFill>
                          <a:latin typeface="Century Gothic" panose="020B0502020202020204" pitchFamily="34" charset="0"/>
                        </a:rPr>
                        <a:t>¿Qué acción? </a:t>
                      </a:r>
                    </a:p>
                    <a:p>
                      <a:pPr algn="ctr"/>
                      <a:r>
                        <a:rPr lang="es-GB" sz="2200" b="0" i="0" dirty="0">
                          <a:solidFill>
                            <a:schemeClr val="accent5">
                              <a:lumMod val="50000"/>
                            </a:schemeClr>
                          </a:solidFill>
                          <a:latin typeface="Century Gothic" panose="020B0502020202020204" pitchFamily="34" charset="0"/>
                        </a:rPr>
                        <a:t>En inglés</a:t>
                      </a:r>
                    </a:p>
                  </a:txBody>
                  <a:tcPr anchor="ctr"/>
                </a:tc>
                <a:extLst>
                  <a:ext uri="{0D108BD9-81ED-4DB2-BD59-A6C34878D82A}">
                    <a16:rowId xmlns:a16="http://schemas.microsoft.com/office/drawing/2014/main" val="1960848582"/>
                  </a:ext>
                </a:extLst>
              </a:tr>
              <a:tr h="788825">
                <a:tc>
                  <a:txBody>
                    <a:bodyPr/>
                    <a:lstStyle/>
                    <a:p>
                      <a:pPr algn="ctr"/>
                      <a:r>
                        <a:rPr lang="es-GB" sz="2200" b="0" i="0" dirty="0">
                          <a:solidFill>
                            <a:schemeClr val="accent5">
                              <a:lumMod val="50000"/>
                            </a:schemeClr>
                          </a:solidFill>
                          <a:latin typeface="Century Gothic" panose="020B0502020202020204" pitchFamily="34" charset="0"/>
                        </a:rPr>
                        <a:t>1</a:t>
                      </a: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371720975"/>
                  </a:ext>
                </a:extLst>
              </a:tr>
              <a:tr h="788825">
                <a:tc>
                  <a:txBody>
                    <a:bodyPr/>
                    <a:lstStyle/>
                    <a:p>
                      <a:pPr algn="ctr"/>
                      <a:r>
                        <a:rPr lang="es-GB" sz="2200" b="0" i="0" dirty="0">
                          <a:solidFill>
                            <a:schemeClr val="accent5">
                              <a:lumMod val="50000"/>
                            </a:schemeClr>
                          </a:solidFill>
                          <a:latin typeface="Century Gothic" panose="020B0502020202020204" pitchFamily="34" charset="0"/>
                        </a:rPr>
                        <a:t>2</a:t>
                      </a: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667382690"/>
                  </a:ext>
                </a:extLst>
              </a:tr>
              <a:tr h="788825">
                <a:tc>
                  <a:txBody>
                    <a:bodyPr/>
                    <a:lstStyle/>
                    <a:p>
                      <a:pPr algn="ctr"/>
                      <a:r>
                        <a:rPr lang="es-GB" sz="2200" b="0" i="0" dirty="0">
                          <a:solidFill>
                            <a:schemeClr val="accent5">
                              <a:lumMod val="50000"/>
                            </a:schemeClr>
                          </a:solidFill>
                          <a:latin typeface="Century Gothic" panose="020B0502020202020204" pitchFamily="34" charset="0"/>
                        </a:rPr>
                        <a:t>3</a:t>
                      </a: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43856550"/>
                  </a:ext>
                </a:extLst>
              </a:tr>
              <a:tr h="788825">
                <a:tc>
                  <a:txBody>
                    <a:bodyPr/>
                    <a:lstStyle/>
                    <a:p>
                      <a:pPr algn="ctr"/>
                      <a:r>
                        <a:rPr lang="es-GB" sz="2200" b="0" i="0" dirty="0">
                          <a:solidFill>
                            <a:schemeClr val="accent5">
                              <a:lumMod val="50000"/>
                            </a:schemeClr>
                          </a:solidFill>
                          <a:latin typeface="Century Gothic" panose="020B0502020202020204" pitchFamily="34" charset="0"/>
                        </a:rPr>
                        <a:t>4</a:t>
                      </a: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287298429"/>
                  </a:ext>
                </a:extLst>
              </a:tr>
              <a:tr h="788825">
                <a:tc>
                  <a:txBody>
                    <a:bodyPr/>
                    <a:lstStyle/>
                    <a:p>
                      <a:pPr algn="ctr"/>
                      <a:r>
                        <a:rPr lang="es-GB" sz="2200" b="0" i="0" dirty="0">
                          <a:solidFill>
                            <a:schemeClr val="accent5">
                              <a:lumMod val="50000"/>
                            </a:schemeClr>
                          </a:solidFill>
                          <a:latin typeface="Century Gothic" panose="020B0502020202020204" pitchFamily="34" charset="0"/>
                        </a:rPr>
                        <a:t>5</a:t>
                      </a: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67719541"/>
                  </a:ext>
                </a:extLst>
              </a:tr>
              <a:tr h="788825">
                <a:tc>
                  <a:txBody>
                    <a:bodyPr/>
                    <a:lstStyle/>
                    <a:p>
                      <a:pPr algn="ctr"/>
                      <a:r>
                        <a:rPr lang="es-GB" sz="2200" b="0" i="0" dirty="0">
                          <a:solidFill>
                            <a:schemeClr val="accent5">
                              <a:lumMod val="50000"/>
                            </a:schemeClr>
                          </a:solidFill>
                          <a:latin typeface="Century Gothic" panose="020B0502020202020204" pitchFamily="34" charset="0"/>
                        </a:rPr>
                        <a:t>6</a:t>
                      </a: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tc>
                  <a:txBody>
                    <a:bodyPr/>
                    <a:lstStyle/>
                    <a:p>
                      <a:pPr marL="457200" indent="-457200">
                        <a:buAutoNum type="alphaLcPeriod"/>
                      </a:pPr>
                      <a:endParaRPr lang="en-US" sz="2200" b="0" i="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77843624"/>
                  </a:ext>
                </a:extLst>
              </a:tr>
            </a:tbl>
          </a:graphicData>
        </a:graphic>
      </p:graphicFrame>
      <p:pic>
        <p:nvPicPr>
          <p:cNvPr id="9" name="Picture 21" descr="green checkmark">
            <a:extLst>
              <a:ext uri="{FF2B5EF4-FFF2-40B4-BE49-F238E27FC236}">
                <a16:creationId xmlns:a16="http://schemas.microsoft.com/office/drawing/2014/main" id="{65F29246-1969-944F-B2A6-62095E9B9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7338" y="1633874"/>
            <a:ext cx="432089" cy="479581"/>
          </a:xfrm>
          <a:prstGeom prst="rect">
            <a:avLst/>
          </a:prstGeom>
        </p:spPr>
      </p:pic>
      <p:pic>
        <p:nvPicPr>
          <p:cNvPr id="12" name="Picture 21" descr="green checkmark">
            <a:extLst>
              <a:ext uri="{FF2B5EF4-FFF2-40B4-BE49-F238E27FC236}">
                <a16:creationId xmlns:a16="http://schemas.microsoft.com/office/drawing/2014/main" id="{E90728F4-F921-2A45-A439-CEAED70572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8014" y="2448426"/>
            <a:ext cx="432089" cy="479581"/>
          </a:xfrm>
          <a:prstGeom prst="rect">
            <a:avLst/>
          </a:prstGeom>
        </p:spPr>
      </p:pic>
      <p:pic>
        <p:nvPicPr>
          <p:cNvPr id="13" name="Picture 21" descr="green checkmark">
            <a:extLst>
              <a:ext uri="{FF2B5EF4-FFF2-40B4-BE49-F238E27FC236}">
                <a16:creationId xmlns:a16="http://schemas.microsoft.com/office/drawing/2014/main" id="{702194E5-DBAB-B54E-B687-4373B948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9057" y="3252050"/>
            <a:ext cx="432089" cy="479581"/>
          </a:xfrm>
          <a:prstGeom prst="rect">
            <a:avLst/>
          </a:prstGeom>
        </p:spPr>
      </p:pic>
      <p:pic>
        <p:nvPicPr>
          <p:cNvPr id="14" name="Picture 21" descr="green checkmark">
            <a:extLst>
              <a:ext uri="{FF2B5EF4-FFF2-40B4-BE49-F238E27FC236}">
                <a16:creationId xmlns:a16="http://schemas.microsoft.com/office/drawing/2014/main" id="{277BA7C4-2786-0B45-B919-5A744B0C7E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9056" y="4008377"/>
            <a:ext cx="432089" cy="479581"/>
          </a:xfrm>
          <a:prstGeom prst="rect">
            <a:avLst/>
          </a:prstGeom>
        </p:spPr>
      </p:pic>
      <p:pic>
        <p:nvPicPr>
          <p:cNvPr id="15" name="Picture 21" descr="green checkmark">
            <a:extLst>
              <a:ext uri="{FF2B5EF4-FFF2-40B4-BE49-F238E27FC236}">
                <a16:creationId xmlns:a16="http://schemas.microsoft.com/office/drawing/2014/main" id="{C9F9B3AE-6BF2-9643-BCA6-D16E250DDC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8013" y="4796235"/>
            <a:ext cx="432089" cy="479581"/>
          </a:xfrm>
          <a:prstGeom prst="rect">
            <a:avLst/>
          </a:prstGeom>
        </p:spPr>
      </p:pic>
      <p:pic>
        <p:nvPicPr>
          <p:cNvPr id="16" name="Picture 21" descr="green checkmark">
            <a:extLst>
              <a:ext uri="{FF2B5EF4-FFF2-40B4-BE49-F238E27FC236}">
                <a16:creationId xmlns:a16="http://schemas.microsoft.com/office/drawing/2014/main" id="{144D0D18-AAB3-234F-8C34-FA3E43D30F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7337" y="5521031"/>
            <a:ext cx="432089" cy="479581"/>
          </a:xfrm>
          <a:prstGeom prst="rect">
            <a:avLst/>
          </a:prstGeom>
        </p:spPr>
      </p:pic>
    </p:spTree>
    <p:extLst>
      <p:ext uri="{BB962C8B-B14F-4D97-AF65-F5344CB8AC3E}">
        <p14:creationId xmlns:p14="http://schemas.microsoft.com/office/powerpoint/2010/main" val="402248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263857" y="106780"/>
            <a:ext cx="2559314" cy="643467"/>
          </a:xfrm>
        </p:spPr>
        <p:txBody>
          <a:bodyPr>
            <a:normAutofit/>
          </a:bodyPr>
          <a:lstStyle/>
          <a:p>
            <a:r>
              <a:rPr lang="en-GB" sz="2400" b="1" dirty="0" err="1"/>
              <a:t>Respuestas</a:t>
            </a:r>
            <a:endParaRPr lang="en-GB" sz="2400" b="1" dirty="0"/>
          </a:p>
        </p:txBody>
      </p:sp>
      <p:graphicFrame>
        <p:nvGraphicFramePr>
          <p:cNvPr id="7" name="Tabla 2">
            <a:extLst>
              <a:ext uri="{FF2B5EF4-FFF2-40B4-BE49-F238E27FC236}">
                <a16:creationId xmlns:a16="http://schemas.microsoft.com/office/drawing/2014/main" id="{6ED670AD-7127-8843-AA2E-814CB1E9DFA7}"/>
              </a:ext>
            </a:extLst>
          </p:cNvPr>
          <p:cNvGraphicFramePr>
            <a:graphicFrameLocks noGrp="1"/>
          </p:cNvGraphicFramePr>
          <p:nvPr/>
        </p:nvGraphicFramePr>
        <p:xfrm>
          <a:off x="263857" y="763895"/>
          <a:ext cx="5655733" cy="5528733"/>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42299">
                <a:tc>
                  <a:txBody>
                    <a:bodyPr/>
                    <a:lstStyle/>
                    <a:p>
                      <a:endParaRPr lang="es-GB" sz="2200" b="0" i="0" dirty="0">
                        <a:solidFill>
                          <a:schemeClr val="accent5">
                            <a:lumMod val="50000"/>
                          </a:schemeClr>
                        </a:solidFill>
                        <a:latin typeface="Century Gothic" panose="020B0502020202020204" pitchFamily="34" charset="0"/>
                      </a:endParaRPr>
                    </a:p>
                  </a:txBody>
                  <a:tcPr anchor="ctr"/>
                </a:tc>
                <a:tc>
                  <a:txBody>
                    <a:bodyPr/>
                    <a:lstStyle/>
                    <a:p>
                      <a:pPr algn="ctr"/>
                      <a:r>
                        <a:rPr lang="es-GB" sz="2200" b="0" i="0" dirty="0">
                          <a:solidFill>
                            <a:schemeClr val="accent5">
                              <a:lumMod val="50000"/>
                            </a:schemeClr>
                          </a:solidFill>
                          <a:latin typeface="Century Gothic" panose="020B0502020202020204" pitchFamily="34" charset="0"/>
                        </a:rPr>
                        <a:t>Lee cada frase en español:</a:t>
                      </a:r>
                    </a:p>
                  </a:txBody>
                  <a:tcPr anchor="ctr"/>
                </a:tc>
                <a:extLst>
                  <a:ext uri="{0D108BD9-81ED-4DB2-BD59-A6C34878D82A}">
                    <a16:rowId xmlns:a16="http://schemas.microsoft.com/office/drawing/2014/main" val="2765332368"/>
                  </a:ext>
                </a:extLst>
              </a:tr>
              <a:tr h="847739">
                <a:tc>
                  <a:txBody>
                    <a:bodyPr/>
                    <a:lstStyle/>
                    <a:p>
                      <a:pPr algn="ctr"/>
                      <a:r>
                        <a:rPr lang="es-GB" sz="2200" b="0" i="0" dirty="0">
                          <a:solidFill>
                            <a:schemeClr val="accent5">
                              <a:lumMod val="50000"/>
                            </a:schemeClr>
                          </a:solidFill>
                          <a:latin typeface="Century Gothic" panose="020B0502020202020204" pitchFamily="34" charset="0"/>
                        </a:rPr>
                        <a:t>1</a:t>
                      </a:r>
                    </a:p>
                  </a:txBody>
                  <a:tcPr anchor="ctr"/>
                </a:tc>
                <a:tc>
                  <a:txBody>
                    <a:bodyPr/>
                    <a:lstStyle/>
                    <a:p>
                      <a:pPr marL="0" indent="0">
                        <a:buNone/>
                      </a:pPr>
                      <a:r>
                        <a:rPr lang="en-US" sz="2200" b="0" i="0" dirty="0" err="1">
                          <a:solidFill>
                            <a:schemeClr val="accent5">
                              <a:lumMod val="50000"/>
                            </a:schemeClr>
                          </a:solidFill>
                          <a:latin typeface="Century Gothic" panose="020B0502020202020204" pitchFamily="34" charset="0"/>
                        </a:rPr>
                        <a:t>Está</a:t>
                      </a:r>
                      <a:r>
                        <a:rPr lang="en-US" sz="2200" b="0" i="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rPr>
                        <a:t>lloviendo</a:t>
                      </a:r>
                      <a:r>
                        <a:rPr lang="en-US" sz="2200" dirty="0">
                          <a:solidFill>
                            <a:schemeClr val="accent5">
                              <a:lumMod val="50000"/>
                            </a:schemeClr>
                          </a:solidFill>
                        </a:rPr>
                        <a:t> </a:t>
                      </a:r>
                      <a:r>
                        <a:rPr lang="en-US" sz="2200" dirty="0" err="1">
                          <a:solidFill>
                            <a:schemeClr val="accent5">
                              <a:lumMod val="50000"/>
                            </a:schemeClr>
                          </a:solidFill>
                        </a:rPr>
                        <a:t>donde</a:t>
                      </a:r>
                      <a:r>
                        <a:rPr lang="en-US" sz="2200" dirty="0">
                          <a:solidFill>
                            <a:schemeClr val="accent5">
                              <a:lumMod val="50000"/>
                            </a:schemeClr>
                          </a:solidFill>
                        </a:rPr>
                        <a:t> vivo.</a:t>
                      </a:r>
                    </a:p>
                  </a:txBody>
                  <a:tcPr anchor="ctr"/>
                </a:tc>
                <a:extLst>
                  <a:ext uri="{0D108BD9-81ED-4DB2-BD59-A6C34878D82A}">
                    <a16:rowId xmlns:a16="http://schemas.microsoft.com/office/drawing/2014/main" val="2432458429"/>
                  </a:ext>
                </a:extLst>
              </a:tr>
              <a:tr h="847739">
                <a:tc>
                  <a:txBody>
                    <a:bodyPr/>
                    <a:lstStyle/>
                    <a:p>
                      <a:pPr algn="ctr"/>
                      <a:r>
                        <a:rPr lang="es-GB" sz="2200" b="0" i="0" dirty="0">
                          <a:solidFill>
                            <a:schemeClr val="accent5">
                              <a:lumMod val="50000"/>
                            </a:schemeClr>
                          </a:solidFill>
                          <a:latin typeface="Century Gothic" panose="020B0502020202020204" pitchFamily="34" charset="0"/>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solidFill>
                            <a:schemeClr val="accent5">
                              <a:lumMod val="50000"/>
                            </a:schemeClr>
                          </a:solidFill>
                          <a:latin typeface="Century Gothic" panose="020B0502020202020204" pitchFamily="34" charset="0"/>
                        </a:rPr>
                        <a:t>¿</a:t>
                      </a:r>
                      <a:r>
                        <a:rPr lang="en-US" sz="2200" b="0" i="0" dirty="0" err="1">
                          <a:solidFill>
                            <a:schemeClr val="accent5">
                              <a:lumMod val="50000"/>
                            </a:schemeClr>
                          </a:solidFill>
                          <a:latin typeface="Century Gothic" panose="020B0502020202020204" pitchFamily="34" charset="0"/>
                        </a:rPr>
                        <a:t>Estás</a:t>
                      </a:r>
                      <a:r>
                        <a:rPr lang="en-US" sz="2200" dirty="0">
                          <a:solidFill>
                            <a:schemeClr val="accent5">
                              <a:lumMod val="50000"/>
                            </a:schemeClr>
                          </a:solidFill>
                        </a:rPr>
                        <a:t> </a:t>
                      </a:r>
                      <a:r>
                        <a:rPr lang="en-US" sz="2200" dirty="0" err="1">
                          <a:solidFill>
                            <a:schemeClr val="accent5">
                              <a:lumMod val="50000"/>
                            </a:schemeClr>
                          </a:solidFill>
                        </a:rPr>
                        <a:t>prestando</a:t>
                      </a:r>
                      <a:r>
                        <a:rPr lang="en-US" sz="2200" dirty="0">
                          <a:solidFill>
                            <a:schemeClr val="accent5">
                              <a:lumMod val="50000"/>
                            </a:schemeClr>
                          </a:solidFill>
                        </a:rPr>
                        <a:t> </a:t>
                      </a:r>
                      <a:r>
                        <a:rPr lang="en-US" sz="2200" dirty="0" err="1">
                          <a:solidFill>
                            <a:schemeClr val="accent5">
                              <a:lumMod val="50000"/>
                            </a:schemeClr>
                          </a:solidFill>
                        </a:rPr>
                        <a:t>atención</a:t>
                      </a:r>
                      <a:r>
                        <a:rPr lang="en-US" sz="2200" dirty="0">
                          <a:solidFill>
                            <a:schemeClr val="accent5">
                              <a:lumMod val="50000"/>
                            </a:schemeClr>
                          </a:solidFill>
                        </a:rPr>
                        <a:t> a </a:t>
                      </a:r>
                      <a:r>
                        <a:rPr lang="en-US" sz="2200" dirty="0" err="1">
                          <a:solidFill>
                            <a:schemeClr val="accent5">
                              <a:lumMod val="50000"/>
                            </a:schemeClr>
                          </a:solidFill>
                        </a:rPr>
                        <a:t>estos</a:t>
                      </a:r>
                      <a:r>
                        <a:rPr lang="en-US" sz="2200" dirty="0">
                          <a:solidFill>
                            <a:schemeClr val="accent5">
                              <a:lumMod val="50000"/>
                            </a:schemeClr>
                          </a:solidFill>
                        </a:rPr>
                        <a:t> </a:t>
                      </a:r>
                      <a:r>
                        <a:rPr lang="en-US" sz="2200" dirty="0" err="1">
                          <a:solidFill>
                            <a:schemeClr val="accent5">
                              <a:lumMod val="50000"/>
                            </a:schemeClr>
                          </a:solidFill>
                        </a:rPr>
                        <a:t>espectáculos</a:t>
                      </a:r>
                      <a:r>
                        <a:rPr lang="en-US" sz="2200" dirty="0">
                          <a:solidFill>
                            <a:schemeClr val="accent5">
                              <a:lumMod val="50000"/>
                            </a:schemeClr>
                          </a:solidFill>
                        </a:rPr>
                        <a:t>?</a:t>
                      </a:r>
                    </a:p>
                  </a:txBody>
                  <a:tcPr anchor="ctr"/>
                </a:tc>
                <a:extLst>
                  <a:ext uri="{0D108BD9-81ED-4DB2-BD59-A6C34878D82A}">
                    <a16:rowId xmlns:a16="http://schemas.microsoft.com/office/drawing/2014/main" val="3242319636"/>
                  </a:ext>
                </a:extLst>
              </a:tr>
              <a:tr h="847739">
                <a:tc>
                  <a:txBody>
                    <a:bodyPr/>
                    <a:lstStyle/>
                    <a:p>
                      <a:pPr algn="ctr"/>
                      <a:r>
                        <a:rPr lang="es-GB" sz="2200" b="0" i="0" dirty="0">
                          <a:solidFill>
                            <a:schemeClr val="accent5">
                              <a:lumMod val="50000"/>
                            </a:schemeClr>
                          </a:solidFill>
                          <a:latin typeface="Century Gothic" panose="020B0502020202020204" pitchFamily="34" charset="0"/>
                        </a:rPr>
                        <a:t>3</a:t>
                      </a:r>
                    </a:p>
                  </a:txBody>
                  <a:tcPr anchor="ctr"/>
                </a:tc>
                <a:tc>
                  <a:txBody>
                    <a:bodyPr/>
                    <a:lstStyle/>
                    <a:p>
                      <a:pPr marL="0" indent="0">
                        <a:buNone/>
                      </a:pPr>
                      <a:r>
                        <a:rPr lang="en-US" sz="2200" b="0" i="0" dirty="0" err="1">
                          <a:solidFill>
                            <a:schemeClr val="accent5">
                              <a:lumMod val="50000"/>
                            </a:schemeClr>
                          </a:solidFill>
                          <a:latin typeface="Century Gothic" panose="020B0502020202020204" pitchFamily="34" charset="0"/>
                        </a:rPr>
                        <a:t>Está</a:t>
                      </a:r>
                      <a:r>
                        <a:rPr lang="en-US" sz="2200" b="0" i="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rPr>
                        <a:t>charlando</a:t>
                      </a:r>
                      <a:r>
                        <a:rPr lang="en-US" sz="2200" dirty="0">
                          <a:solidFill>
                            <a:schemeClr val="accent5">
                              <a:lumMod val="50000"/>
                            </a:schemeClr>
                          </a:solidFill>
                        </a:rPr>
                        <a:t> con </a:t>
                      </a:r>
                      <a:r>
                        <a:rPr lang="en-US" sz="2200" dirty="0" err="1">
                          <a:solidFill>
                            <a:schemeClr val="accent5">
                              <a:lumMod val="50000"/>
                            </a:schemeClr>
                          </a:solidFill>
                        </a:rPr>
                        <a:t>estas</a:t>
                      </a:r>
                      <a:r>
                        <a:rPr lang="en-US" sz="2200" dirty="0">
                          <a:solidFill>
                            <a:schemeClr val="accent5">
                              <a:lumMod val="50000"/>
                            </a:schemeClr>
                          </a:solidFill>
                        </a:rPr>
                        <a:t> amigas.</a:t>
                      </a:r>
                    </a:p>
                  </a:txBody>
                  <a:tcPr anchor="ctr"/>
                </a:tc>
                <a:extLst>
                  <a:ext uri="{0D108BD9-81ED-4DB2-BD59-A6C34878D82A}">
                    <a16:rowId xmlns:a16="http://schemas.microsoft.com/office/drawing/2014/main" val="1525684926"/>
                  </a:ext>
                </a:extLst>
              </a:tr>
              <a:tr h="847739">
                <a:tc>
                  <a:txBody>
                    <a:bodyPr/>
                    <a:lstStyle/>
                    <a:p>
                      <a:pPr algn="ctr"/>
                      <a:r>
                        <a:rPr lang="es-GB" sz="2200" b="0" i="0" dirty="0">
                          <a:solidFill>
                            <a:schemeClr val="accent5">
                              <a:lumMod val="50000"/>
                            </a:schemeClr>
                          </a:solidFill>
                          <a:latin typeface="Century Gothic" panose="020B0502020202020204" pitchFamily="34" charset="0"/>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solidFill>
                            <a:schemeClr val="accent5">
                              <a:lumMod val="50000"/>
                            </a:schemeClr>
                          </a:solidFill>
                          <a:latin typeface="Century Gothic" panose="020B0502020202020204" pitchFamily="34" charset="0"/>
                        </a:rPr>
                        <a:t>¿</a:t>
                      </a:r>
                      <a:r>
                        <a:rPr lang="en-US" sz="2200" b="0" i="0" dirty="0" err="1">
                          <a:solidFill>
                            <a:schemeClr val="accent5">
                              <a:lumMod val="50000"/>
                            </a:schemeClr>
                          </a:solidFill>
                          <a:latin typeface="Century Gothic" panose="020B0502020202020204" pitchFamily="34" charset="0"/>
                        </a:rPr>
                        <a:t>Estás</a:t>
                      </a:r>
                      <a:r>
                        <a:rPr lang="en-US" sz="2200" dirty="0">
                          <a:solidFill>
                            <a:schemeClr val="accent5">
                              <a:lumMod val="50000"/>
                            </a:schemeClr>
                          </a:solidFill>
                        </a:rPr>
                        <a:t> </a:t>
                      </a:r>
                      <a:r>
                        <a:rPr lang="en-US" sz="2200" dirty="0" err="1">
                          <a:solidFill>
                            <a:schemeClr val="accent5">
                              <a:lumMod val="50000"/>
                            </a:schemeClr>
                          </a:solidFill>
                        </a:rPr>
                        <a:t>preparando</a:t>
                      </a:r>
                      <a:r>
                        <a:rPr lang="en-US" sz="2200" dirty="0">
                          <a:solidFill>
                            <a:schemeClr val="accent5">
                              <a:lumMod val="50000"/>
                            </a:schemeClr>
                          </a:solidFill>
                        </a:rPr>
                        <a:t> </a:t>
                      </a:r>
                      <a:r>
                        <a:rPr lang="en-US" sz="2200" dirty="0" err="1">
                          <a:solidFill>
                            <a:schemeClr val="accent5">
                              <a:lumMod val="50000"/>
                            </a:schemeClr>
                          </a:solidFill>
                        </a:rPr>
                        <a:t>estas</a:t>
                      </a:r>
                      <a:r>
                        <a:rPr lang="en-US" sz="2200" dirty="0">
                          <a:solidFill>
                            <a:schemeClr val="accent5">
                              <a:lumMod val="50000"/>
                            </a:schemeClr>
                          </a:solidFill>
                        </a:rPr>
                        <a:t> </a:t>
                      </a:r>
                      <a:r>
                        <a:rPr lang="en-US" sz="2200" dirty="0" err="1">
                          <a:solidFill>
                            <a:schemeClr val="accent5">
                              <a:lumMod val="50000"/>
                            </a:schemeClr>
                          </a:solidFill>
                        </a:rPr>
                        <a:t>flores</a:t>
                      </a:r>
                      <a:r>
                        <a:rPr lang="en-US" sz="2200" dirty="0">
                          <a:solidFill>
                            <a:schemeClr val="accent5">
                              <a:lumMod val="50000"/>
                            </a:schemeClr>
                          </a:solidFill>
                        </a:rPr>
                        <a:t> para la </a:t>
                      </a:r>
                      <a:r>
                        <a:rPr lang="en-US" sz="2200" dirty="0" err="1">
                          <a:solidFill>
                            <a:schemeClr val="accent5">
                              <a:lumMod val="50000"/>
                            </a:schemeClr>
                          </a:solidFill>
                        </a:rPr>
                        <a:t>boda</a:t>
                      </a:r>
                      <a:r>
                        <a:rPr lang="en-US" sz="2200" dirty="0">
                          <a:solidFill>
                            <a:schemeClr val="accent5">
                              <a:lumMod val="50000"/>
                            </a:schemeClr>
                          </a:solidFill>
                        </a:rPr>
                        <a:t>?</a:t>
                      </a:r>
                    </a:p>
                  </a:txBody>
                  <a:tcPr anchor="ctr"/>
                </a:tc>
                <a:extLst>
                  <a:ext uri="{0D108BD9-81ED-4DB2-BD59-A6C34878D82A}">
                    <a16:rowId xmlns:a16="http://schemas.microsoft.com/office/drawing/2014/main" val="1098054156"/>
                  </a:ext>
                </a:extLst>
              </a:tr>
              <a:tr h="847739">
                <a:tc>
                  <a:txBody>
                    <a:bodyPr/>
                    <a:lstStyle/>
                    <a:p>
                      <a:pPr algn="ctr"/>
                      <a:r>
                        <a:rPr lang="es-GB" sz="2200" b="0" i="0" dirty="0">
                          <a:solidFill>
                            <a:schemeClr val="accent5">
                              <a:lumMod val="50000"/>
                            </a:schemeClr>
                          </a:solidFill>
                          <a:latin typeface="Century Gothic" panose="020B0502020202020204" pitchFamily="34" charset="0"/>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err="1">
                          <a:solidFill>
                            <a:schemeClr val="accent5">
                              <a:lumMod val="50000"/>
                            </a:schemeClr>
                          </a:solidFill>
                          <a:latin typeface="Century Gothic" panose="020B0502020202020204" pitchFamily="34" charset="0"/>
                        </a:rPr>
                        <a:t>Estoy</a:t>
                      </a:r>
                      <a:r>
                        <a:rPr lang="en-US" sz="2200" b="0" i="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rPr>
                        <a:t>buscando</a:t>
                      </a:r>
                      <a:r>
                        <a:rPr lang="en-US" sz="2200" dirty="0">
                          <a:solidFill>
                            <a:schemeClr val="accent5">
                              <a:lumMod val="50000"/>
                            </a:schemeClr>
                          </a:solidFill>
                        </a:rPr>
                        <a:t> la tienda </a:t>
                      </a:r>
                      <a:r>
                        <a:rPr lang="en-US" sz="2200" dirty="0" err="1">
                          <a:solidFill>
                            <a:schemeClr val="accent5">
                              <a:lumMod val="50000"/>
                            </a:schemeClr>
                          </a:solidFill>
                        </a:rPr>
                        <a:t>donde</a:t>
                      </a:r>
                      <a:r>
                        <a:rPr lang="en-US" sz="2200" dirty="0">
                          <a:solidFill>
                            <a:schemeClr val="accent5">
                              <a:lumMod val="50000"/>
                            </a:schemeClr>
                          </a:solidFill>
                        </a:rPr>
                        <a:t> </a:t>
                      </a:r>
                      <a:r>
                        <a:rPr lang="en-US" sz="2200" dirty="0" err="1">
                          <a:solidFill>
                            <a:schemeClr val="accent5">
                              <a:lumMod val="50000"/>
                            </a:schemeClr>
                          </a:solidFill>
                        </a:rPr>
                        <a:t>venden</a:t>
                      </a:r>
                      <a:r>
                        <a:rPr lang="en-US" sz="2200" dirty="0">
                          <a:solidFill>
                            <a:schemeClr val="accent5">
                              <a:lumMod val="50000"/>
                            </a:schemeClr>
                          </a:solidFill>
                        </a:rPr>
                        <a:t> chocolate de </a:t>
                      </a:r>
                      <a:r>
                        <a:rPr lang="en-US" sz="2200" dirty="0" err="1">
                          <a:solidFill>
                            <a:schemeClr val="accent5">
                              <a:lumMod val="50000"/>
                            </a:schemeClr>
                          </a:solidFill>
                        </a:rPr>
                        <a:t>Alemania</a:t>
                      </a:r>
                      <a:r>
                        <a:rPr lang="en-US" sz="2200" dirty="0">
                          <a:solidFill>
                            <a:schemeClr val="accent5">
                              <a:lumMod val="50000"/>
                            </a:schemeClr>
                          </a:solidFill>
                        </a:rPr>
                        <a:t>.</a:t>
                      </a:r>
                    </a:p>
                  </a:txBody>
                  <a:tcPr anchor="ctr"/>
                </a:tc>
                <a:extLst>
                  <a:ext uri="{0D108BD9-81ED-4DB2-BD59-A6C34878D82A}">
                    <a16:rowId xmlns:a16="http://schemas.microsoft.com/office/drawing/2014/main" val="510821910"/>
                  </a:ext>
                </a:extLst>
              </a:tr>
              <a:tr h="847739">
                <a:tc>
                  <a:txBody>
                    <a:bodyPr/>
                    <a:lstStyle/>
                    <a:p>
                      <a:pPr algn="ctr"/>
                      <a:r>
                        <a:rPr lang="es-GB" sz="2200" b="0" i="0" dirty="0">
                          <a:solidFill>
                            <a:schemeClr val="accent5">
                              <a:lumMod val="50000"/>
                            </a:schemeClr>
                          </a:solidFill>
                          <a:latin typeface="Century Gothic" panose="020B0502020202020204" pitchFamily="34" charset="0"/>
                        </a:rPr>
                        <a:t>6</a:t>
                      </a:r>
                    </a:p>
                  </a:txBody>
                  <a:tcPr anchor="ctr"/>
                </a:tc>
                <a:tc>
                  <a:txBody>
                    <a:bodyPr/>
                    <a:lstStyle/>
                    <a:p>
                      <a:pPr marL="0" indent="0">
                        <a:buNone/>
                      </a:pPr>
                      <a:r>
                        <a:rPr lang="en-US" sz="2200" b="0" i="0" dirty="0" err="1">
                          <a:solidFill>
                            <a:schemeClr val="accent5">
                              <a:lumMod val="50000"/>
                            </a:schemeClr>
                          </a:solidFill>
                          <a:latin typeface="Century Gothic" panose="020B0502020202020204" pitchFamily="34" charset="0"/>
                        </a:rPr>
                        <a:t>Estoy</a:t>
                      </a:r>
                      <a:r>
                        <a:rPr lang="en-US" sz="2200" b="0" i="0" dirty="0">
                          <a:solidFill>
                            <a:schemeClr val="accent5">
                              <a:lumMod val="50000"/>
                            </a:schemeClr>
                          </a:solidFill>
                          <a:latin typeface="Century Gothic" panose="020B0502020202020204" pitchFamily="34" charset="0"/>
                        </a:rPr>
                        <a:t> animando a </a:t>
                      </a:r>
                      <a:r>
                        <a:rPr lang="en-US" sz="2200" dirty="0" err="1">
                          <a:solidFill>
                            <a:schemeClr val="accent5">
                              <a:lumMod val="50000"/>
                            </a:schemeClr>
                          </a:solidFill>
                        </a:rPr>
                        <a:t>estos</a:t>
                      </a:r>
                      <a:r>
                        <a:rPr lang="en-US" sz="2200" dirty="0">
                          <a:solidFill>
                            <a:schemeClr val="accent5">
                              <a:lumMod val="50000"/>
                            </a:schemeClr>
                          </a:solidFill>
                        </a:rPr>
                        <a:t> </a:t>
                      </a:r>
                      <a:r>
                        <a:rPr lang="en-US" sz="2200" dirty="0" err="1">
                          <a:solidFill>
                            <a:schemeClr val="accent5">
                              <a:lumMod val="50000"/>
                            </a:schemeClr>
                          </a:solidFill>
                        </a:rPr>
                        <a:t>jugadores</a:t>
                      </a:r>
                      <a:r>
                        <a:rPr lang="en-US" sz="2200" dirty="0">
                          <a:solidFill>
                            <a:schemeClr val="accent5">
                              <a:lumMod val="50000"/>
                            </a:schemeClr>
                          </a:solidFill>
                        </a:rPr>
                        <a:t>.</a:t>
                      </a:r>
                    </a:p>
                  </a:txBody>
                  <a:tcPr anchor="ctr"/>
                </a:tc>
                <a:extLst>
                  <a:ext uri="{0D108BD9-81ED-4DB2-BD59-A6C34878D82A}">
                    <a16:rowId xmlns:a16="http://schemas.microsoft.com/office/drawing/2014/main" val="1539421699"/>
                  </a:ext>
                </a:extLst>
              </a:tr>
            </a:tbl>
          </a:graphicData>
        </a:graphic>
      </p:graphicFrame>
      <p:graphicFrame>
        <p:nvGraphicFramePr>
          <p:cNvPr id="10" name="Tabla 2">
            <a:extLst>
              <a:ext uri="{FF2B5EF4-FFF2-40B4-BE49-F238E27FC236}">
                <a16:creationId xmlns:a16="http://schemas.microsoft.com/office/drawing/2014/main" id="{DCEA639C-25EA-424D-9195-947347F9D7AC}"/>
              </a:ext>
            </a:extLst>
          </p:cNvPr>
          <p:cNvGraphicFramePr>
            <a:graphicFrameLocks noGrp="1"/>
          </p:cNvGraphicFramePr>
          <p:nvPr/>
        </p:nvGraphicFramePr>
        <p:xfrm>
          <a:off x="6272410" y="763896"/>
          <a:ext cx="5655733" cy="5528733"/>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42299">
                <a:tc>
                  <a:txBody>
                    <a:bodyPr/>
                    <a:lstStyle/>
                    <a:p>
                      <a:endParaRPr lang="es-GB" sz="2200" b="0" i="0">
                        <a:solidFill>
                          <a:schemeClr val="accent5">
                            <a:lumMod val="50000"/>
                          </a:schemeClr>
                        </a:solidFill>
                        <a:latin typeface="Century Gothic" panose="020B0502020202020204" pitchFamily="34" charset="0"/>
                      </a:endParaRPr>
                    </a:p>
                  </a:txBody>
                  <a:tcPr anchor="ctr"/>
                </a:tc>
                <a:tc>
                  <a:txBody>
                    <a:bodyPr/>
                    <a:lstStyle/>
                    <a:p>
                      <a:pPr algn="ctr"/>
                      <a:r>
                        <a:rPr lang="es-GB" sz="2200" b="0" i="0" dirty="0">
                          <a:solidFill>
                            <a:schemeClr val="accent5">
                              <a:lumMod val="50000"/>
                            </a:schemeClr>
                          </a:solidFill>
                          <a:latin typeface="Century Gothic" panose="020B0502020202020204" pitchFamily="34" charset="0"/>
                        </a:rPr>
                        <a:t>Lee cada frase en español:</a:t>
                      </a:r>
                    </a:p>
                  </a:txBody>
                  <a:tcPr anchor="ctr"/>
                </a:tc>
                <a:extLst>
                  <a:ext uri="{0D108BD9-81ED-4DB2-BD59-A6C34878D82A}">
                    <a16:rowId xmlns:a16="http://schemas.microsoft.com/office/drawing/2014/main" val="2765332368"/>
                  </a:ext>
                </a:extLst>
              </a:tr>
              <a:tr h="847739">
                <a:tc>
                  <a:txBody>
                    <a:bodyPr/>
                    <a:lstStyle/>
                    <a:p>
                      <a:pPr algn="ctr"/>
                      <a:r>
                        <a:rPr lang="es-GB" sz="2200" b="0" i="0" dirty="0">
                          <a:solidFill>
                            <a:schemeClr val="accent5">
                              <a:lumMod val="50000"/>
                            </a:schemeClr>
                          </a:solidFill>
                          <a:latin typeface="Century Gothic" panose="020B0502020202020204" pitchFamily="34" charset="0"/>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solidFill>
                            <a:schemeClr val="accent5">
                              <a:lumMod val="50000"/>
                            </a:schemeClr>
                          </a:solidFill>
                          <a:latin typeface="Century Gothic" panose="020B0502020202020204" pitchFamily="34" charset="0"/>
                        </a:rPr>
                        <a:t>¿</a:t>
                      </a:r>
                      <a:r>
                        <a:rPr lang="en-US" sz="2200" b="0" i="0" dirty="0" err="1">
                          <a:solidFill>
                            <a:schemeClr val="accent5">
                              <a:lumMod val="50000"/>
                            </a:schemeClr>
                          </a:solidFill>
                          <a:latin typeface="Century Gothic" panose="020B0502020202020204" pitchFamily="34" charset="0"/>
                        </a:rPr>
                        <a:t>Estás</a:t>
                      </a:r>
                      <a:r>
                        <a:rPr lang="en-US" sz="2200" dirty="0">
                          <a:solidFill>
                            <a:schemeClr val="accent5">
                              <a:lumMod val="50000"/>
                            </a:schemeClr>
                          </a:solidFill>
                        </a:rPr>
                        <a:t> </a:t>
                      </a:r>
                      <a:r>
                        <a:rPr lang="en-US" sz="2200" dirty="0" err="1">
                          <a:solidFill>
                            <a:schemeClr val="accent5">
                              <a:lumMod val="50000"/>
                            </a:schemeClr>
                          </a:solidFill>
                        </a:rPr>
                        <a:t>cerrando</a:t>
                      </a:r>
                      <a:r>
                        <a:rPr lang="en-US" sz="2200" dirty="0">
                          <a:solidFill>
                            <a:schemeClr val="accent5">
                              <a:lumMod val="50000"/>
                            </a:schemeClr>
                          </a:solidFill>
                        </a:rPr>
                        <a:t> </a:t>
                      </a:r>
                      <a:r>
                        <a:rPr lang="en-US" sz="2200" dirty="0" err="1">
                          <a:solidFill>
                            <a:schemeClr val="accent5">
                              <a:lumMod val="50000"/>
                            </a:schemeClr>
                          </a:solidFill>
                        </a:rPr>
                        <a:t>estas</a:t>
                      </a:r>
                      <a:r>
                        <a:rPr lang="en-US" sz="2200" dirty="0">
                          <a:solidFill>
                            <a:schemeClr val="accent5">
                              <a:lumMod val="50000"/>
                            </a:schemeClr>
                          </a:solidFill>
                        </a:rPr>
                        <a:t> </a:t>
                      </a:r>
                      <a:r>
                        <a:rPr lang="en-US" sz="2200" dirty="0" err="1">
                          <a:solidFill>
                            <a:schemeClr val="accent5">
                              <a:lumMod val="50000"/>
                            </a:schemeClr>
                          </a:solidFill>
                        </a:rPr>
                        <a:t>puertas</a:t>
                      </a:r>
                      <a:r>
                        <a:rPr lang="en-US" sz="2200" dirty="0">
                          <a:solidFill>
                            <a:schemeClr val="accent5">
                              <a:lumMod val="50000"/>
                            </a:schemeClr>
                          </a:solidFill>
                        </a:rPr>
                        <a:t>?</a:t>
                      </a:r>
                    </a:p>
                  </a:txBody>
                  <a:tcPr anchor="ctr"/>
                </a:tc>
                <a:extLst>
                  <a:ext uri="{0D108BD9-81ED-4DB2-BD59-A6C34878D82A}">
                    <a16:rowId xmlns:a16="http://schemas.microsoft.com/office/drawing/2014/main" val="2432458429"/>
                  </a:ext>
                </a:extLst>
              </a:tr>
              <a:tr h="847739">
                <a:tc>
                  <a:txBody>
                    <a:bodyPr/>
                    <a:lstStyle/>
                    <a:p>
                      <a:pPr algn="ctr"/>
                      <a:r>
                        <a:rPr lang="es-GB" sz="2200" b="0" i="0" dirty="0">
                          <a:solidFill>
                            <a:schemeClr val="accent5">
                              <a:lumMod val="50000"/>
                            </a:schemeClr>
                          </a:solidFill>
                          <a:latin typeface="Century Gothic" panose="020B0502020202020204" pitchFamily="34" charset="0"/>
                        </a:rPr>
                        <a:t>2</a:t>
                      </a:r>
                    </a:p>
                  </a:txBody>
                  <a:tcPr anchor="ctr"/>
                </a:tc>
                <a:tc>
                  <a:txBody>
                    <a:bodyPr/>
                    <a:lstStyle/>
                    <a:p>
                      <a:pPr marL="0" indent="0">
                        <a:buNone/>
                      </a:pPr>
                      <a:r>
                        <a:rPr lang="en-US" sz="2200" b="0" i="0" dirty="0" err="1">
                          <a:solidFill>
                            <a:schemeClr val="accent5">
                              <a:lumMod val="50000"/>
                            </a:schemeClr>
                          </a:solidFill>
                          <a:latin typeface="Century Gothic" panose="020B0502020202020204" pitchFamily="34" charset="0"/>
                        </a:rPr>
                        <a:t>Está</a:t>
                      </a:r>
                      <a:r>
                        <a:rPr lang="en-US" sz="2200" b="0" i="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rPr>
                        <a:t>caminando</a:t>
                      </a:r>
                      <a:r>
                        <a:rPr lang="en-US" sz="2200" dirty="0">
                          <a:solidFill>
                            <a:schemeClr val="accent5">
                              <a:lumMod val="50000"/>
                            </a:schemeClr>
                          </a:solidFill>
                        </a:rPr>
                        <a:t> a la casa </a:t>
                      </a:r>
                      <a:r>
                        <a:rPr lang="en-US" sz="2200" dirty="0" err="1">
                          <a:solidFill>
                            <a:schemeClr val="accent5">
                              <a:lumMod val="50000"/>
                            </a:schemeClr>
                          </a:solidFill>
                        </a:rPr>
                        <a:t>donde</a:t>
                      </a:r>
                      <a:r>
                        <a:rPr lang="en-US" sz="2200" dirty="0">
                          <a:solidFill>
                            <a:schemeClr val="accent5">
                              <a:lumMod val="50000"/>
                            </a:schemeClr>
                          </a:solidFill>
                        </a:rPr>
                        <a:t> hay una fiesta.</a:t>
                      </a:r>
                    </a:p>
                  </a:txBody>
                  <a:tcPr anchor="ctr"/>
                </a:tc>
                <a:extLst>
                  <a:ext uri="{0D108BD9-81ED-4DB2-BD59-A6C34878D82A}">
                    <a16:rowId xmlns:a16="http://schemas.microsoft.com/office/drawing/2014/main" val="3242319636"/>
                  </a:ext>
                </a:extLst>
              </a:tr>
              <a:tr h="847739">
                <a:tc>
                  <a:txBody>
                    <a:bodyPr/>
                    <a:lstStyle/>
                    <a:p>
                      <a:pPr algn="ctr"/>
                      <a:r>
                        <a:rPr lang="es-GB" sz="2200" b="0" i="0" dirty="0">
                          <a:solidFill>
                            <a:schemeClr val="accent5">
                              <a:lumMod val="50000"/>
                            </a:schemeClr>
                          </a:solidFill>
                          <a:latin typeface="Century Gothic" panose="020B0502020202020204" pitchFamily="34" charset="0"/>
                        </a:rPr>
                        <a:t>3</a:t>
                      </a:r>
                    </a:p>
                  </a:txBody>
                  <a:tcPr anchor="ctr"/>
                </a:tc>
                <a:tc>
                  <a:txBody>
                    <a:bodyPr/>
                    <a:lstStyle/>
                    <a:p>
                      <a:pPr marL="0" indent="0">
                        <a:buNone/>
                      </a:pPr>
                      <a:r>
                        <a:rPr lang="en-US" sz="2200" b="0" i="0" dirty="0" err="1">
                          <a:solidFill>
                            <a:schemeClr val="accent5">
                              <a:lumMod val="50000"/>
                            </a:schemeClr>
                          </a:solidFill>
                          <a:latin typeface="Century Gothic" panose="020B0502020202020204" pitchFamily="34" charset="0"/>
                        </a:rPr>
                        <a:t>Estoy</a:t>
                      </a:r>
                      <a:r>
                        <a:rPr lang="en-US" sz="2200" b="0" i="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rPr>
                        <a:t>regresando</a:t>
                      </a:r>
                      <a:r>
                        <a:rPr lang="en-US" sz="2200" dirty="0">
                          <a:solidFill>
                            <a:schemeClr val="accent5">
                              <a:lumMod val="50000"/>
                            </a:schemeClr>
                          </a:solidFill>
                        </a:rPr>
                        <a:t> al </a:t>
                      </a:r>
                      <a:r>
                        <a:rPr lang="en-US" sz="2200" dirty="0" err="1">
                          <a:solidFill>
                            <a:schemeClr val="accent5">
                              <a:lumMod val="50000"/>
                            </a:schemeClr>
                          </a:solidFill>
                        </a:rPr>
                        <a:t>teatro</a:t>
                      </a:r>
                      <a:r>
                        <a:rPr lang="en-US" sz="2200" dirty="0">
                          <a:solidFill>
                            <a:schemeClr val="accent5">
                              <a:lumMod val="50000"/>
                            </a:schemeClr>
                          </a:solidFill>
                        </a:rPr>
                        <a:t> </a:t>
                      </a:r>
                      <a:r>
                        <a:rPr lang="en-US" sz="2200" dirty="0" err="1">
                          <a:solidFill>
                            <a:schemeClr val="accent5">
                              <a:lumMod val="50000"/>
                            </a:schemeClr>
                          </a:solidFill>
                        </a:rPr>
                        <a:t>donde</a:t>
                      </a:r>
                      <a:r>
                        <a:rPr lang="en-US" sz="2200" dirty="0">
                          <a:solidFill>
                            <a:schemeClr val="accent5">
                              <a:lumMod val="50000"/>
                            </a:schemeClr>
                          </a:solidFill>
                        </a:rPr>
                        <a:t> los </a:t>
                      </a:r>
                      <a:r>
                        <a:rPr lang="en-US" sz="2200" dirty="0" err="1">
                          <a:solidFill>
                            <a:schemeClr val="accent5">
                              <a:lumMod val="50000"/>
                            </a:schemeClr>
                          </a:solidFill>
                        </a:rPr>
                        <a:t>espectáculos</a:t>
                      </a:r>
                      <a:r>
                        <a:rPr lang="en-US" sz="2200" dirty="0">
                          <a:solidFill>
                            <a:schemeClr val="accent5">
                              <a:lumMod val="50000"/>
                            </a:schemeClr>
                          </a:solidFill>
                        </a:rPr>
                        <a:t> son </a:t>
                      </a:r>
                      <a:r>
                        <a:rPr lang="en-US" sz="2200" dirty="0" err="1">
                          <a:solidFill>
                            <a:schemeClr val="accent5">
                              <a:lumMod val="50000"/>
                            </a:schemeClr>
                          </a:solidFill>
                        </a:rPr>
                        <a:t>geniales</a:t>
                      </a:r>
                      <a:r>
                        <a:rPr lang="en-US" sz="2200" dirty="0">
                          <a:solidFill>
                            <a:schemeClr val="accent5">
                              <a:lumMod val="50000"/>
                            </a:schemeClr>
                          </a:solidFill>
                        </a:rPr>
                        <a:t>.</a:t>
                      </a:r>
                    </a:p>
                  </a:txBody>
                  <a:tcPr anchor="ctr"/>
                </a:tc>
                <a:extLst>
                  <a:ext uri="{0D108BD9-81ED-4DB2-BD59-A6C34878D82A}">
                    <a16:rowId xmlns:a16="http://schemas.microsoft.com/office/drawing/2014/main" val="1525684926"/>
                  </a:ext>
                </a:extLst>
              </a:tr>
              <a:tr h="847739">
                <a:tc>
                  <a:txBody>
                    <a:bodyPr/>
                    <a:lstStyle/>
                    <a:p>
                      <a:pPr algn="ctr"/>
                      <a:r>
                        <a:rPr lang="es-GB" sz="2200" b="0" i="0" dirty="0">
                          <a:solidFill>
                            <a:schemeClr val="accent5">
                              <a:lumMod val="50000"/>
                            </a:schemeClr>
                          </a:solidFill>
                          <a:latin typeface="Century Gothic" panose="020B0502020202020204" pitchFamily="34" charset="0"/>
                        </a:rPr>
                        <a:t>4</a:t>
                      </a:r>
                    </a:p>
                  </a:txBody>
                  <a:tcPr anchor="ctr"/>
                </a:tc>
                <a:tc>
                  <a:txBody>
                    <a:bodyPr/>
                    <a:lstStyle/>
                    <a:p>
                      <a:pPr marL="0" indent="0">
                        <a:buNone/>
                      </a:pPr>
                      <a:r>
                        <a:rPr lang="en-US" sz="2200" b="0" i="0" dirty="0" err="1">
                          <a:solidFill>
                            <a:schemeClr val="accent5">
                              <a:lumMod val="50000"/>
                            </a:schemeClr>
                          </a:solidFill>
                          <a:latin typeface="Century Gothic" panose="020B0502020202020204" pitchFamily="34" charset="0"/>
                        </a:rPr>
                        <a:t>Estoy</a:t>
                      </a:r>
                      <a:r>
                        <a:rPr lang="en-US" sz="2200" b="0" i="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rPr>
                        <a:t>produciendo</a:t>
                      </a:r>
                      <a:r>
                        <a:rPr lang="en-US" sz="2200" dirty="0">
                          <a:solidFill>
                            <a:schemeClr val="accent5">
                              <a:lumMod val="50000"/>
                            </a:schemeClr>
                          </a:solidFill>
                        </a:rPr>
                        <a:t> </a:t>
                      </a:r>
                      <a:r>
                        <a:rPr lang="en-US" sz="2200" dirty="0" err="1">
                          <a:solidFill>
                            <a:schemeClr val="accent5">
                              <a:lumMod val="50000"/>
                            </a:schemeClr>
                          </a:solidFill>
                        </a:rPr>
                        <a:t>estas</a:t>
                      </a:r>
                      <a:r>
                        <a:rPr lang="en-US" sz="2200" dirty="0">
                          <a:solidFill>
                            <a:schemeClr val="accent5">
                              <a:lumMod val="50000"/>
                            </a:schemeClr>
                          </a:solidFill>
                        </a:rPr>
                        <a:t> </a:t>
                      </a:r>
                      <a:r>
                        <a:rPr lang="en-US" sz="2200" dirty="0" err="1">
                          <a:solidFill>
                            <a:schemeClr val="accent5">
                              <a:lumMod val="50000"/>
                            </a:schemeClr>
                          </a:solidFill>
                        </a:rPr>
                        <a:t>películas</a:t>
                      </a:r>
                      <a:r>
                        <a:rPr lang="en-US" sz="2200" dirty="0">
                          <a:solidFill>
                            <a:schemeClr val="accent5">
                              <a:lumMod val="50000"/>
                            </a:schemeClr>
                          </a:solidFill>
                        </a:rPr>
                        <a:t>.</a:t>
                      </a:r>
                    </a:p>
                  </a:txBody>
                  <a:tcPr anchor="ctr"/>
                </a:tc>
                <a:extLst>
                  <a:ext uri="{0D108BD9-81ED-4DB2-BD59-A6C34878D82A}">
                    <a16:rowId xmlns:a16="http://schemas.microsoft.com/office/drawing/2014/main" val="1098054156"/>
                  </a:ext>
                </a:extLst>
              </a:tr>
              <a:tr h="847739">
                <a:tc>
                  <a:txBody>
                    <a:bodyPr/>
                    <a:lstStyle/>
                    <a:p>
                      <a:pPr algn="ctr"/>
                      <a:r>
                        <a:rPr lang="es-GB" sz="2200" b="0" i="0" dirty="0">
                          <a:solidFill>
                            <a:schemeClr val="accent5">
                              <a:lumMod val="50000"/>
                            </a:schemeClr>
                          </a:solidFill>
                          <a:latin typeface="Century Gothic" panose="020B0502020202020204" pitchFamily="34" charset="0"/>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err="1">
                          <a:solidFill>
                            <a:schemeClr val="accent5">
                              <a:lumMod val="50000"/>
                            </a:schemeClr>
                          </a:solidFill>
                          <a:latin typeface="Century Gothic" panose="020B0502020202020204" pitchFamily="34" charset="0"/>
                        </a:rPr>
                        <a:t>Está</a:t>
                      </a:r>
                      <a:r>
                        <a:rPr lang="en-US" sz="2200" b="0" i="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rPr>
                        <a:t>promoviendo</a:t>
                      </a:r>
                      <a:r>
                        <a:rPr lang="en-US" sz="2200" dirty="0">
                          <a:solidFill>
                            <a:schemeClr val="accent5">
                              <a:lumMod val="50000"/>
                            </a:schemeClr>
                          </a:solidFill>
                        </a:rPr>
                        <a:t> </a:t>
                      </a:r>
                      <a:r>
                        <a:rPr lang="en-US" sz="2200" dirty="0" err="1">
                          <a:solidFill>
                            <a:schemeClr val="accent5">
                              <a:lumMod val="50000"/>
                            </a:schemeClr>
                          </a:solidFill>
                        </a:rPr>
                        <a:t>estos</a:t>
                      </a:r>
                      <a:r>
                        <a:rPr lang="en-US" sz="2200" dirty="0">
                          <a:solidFill>
                            <a:schemeClr val="accent5">
                              <a:lumMod val="50000"/>
                            </a:schemeClr>
                          </a:solidFill>
                        </a:rPr>
                        <a:t> </a:t>
                      </a:r>
                      <a:r>
                        <a:rPr lang="en-US" sz="2200" dirty="0" err="1">
                          <a:solidFill>
                            <a:schemeClr val="accent5">
                              <a:lumMod val="50000"/>
                            </a:schemeClr>
                          </a:solidFill>
                        </a:rPr>
                        <a:t>conciertos</a:t>
                      </a:r>
                      <a:r>
                        <a:rPr lang="en-US" sz="2200" dirty="0">
                          <a:solidFill>
                            <a:schemeClr val="accent5">
                              <a:lumMod val="50000"/>
                            </a:schemeClr>
                          </a:solidFill>
                        </a:rPr>
                        <a:t>.</a:t>
                      </a:r>
                    </a:p>
                  </a:txBody>
                  <a:tcPr anchor="ctr"/>
                </a:tc>
                <a:extLst>
                  <a:ext uri="{0D108BD9-81ED-4DB2-BD59-A6C34878D82A}">
                    <a16:rowId xmlns:a16="http://schemas.microsoft.com/office/drawing/2014/main" val="510821910"/>
                  </a:ext>
                </a:extLst>
              </a:tr>
              <a:tr h="847739">
                <a:tc>
                  <a:txBody>
                    <a:bodyPr/>
                    <a:lstStyle/>
                    <a:p>
                      <a:pPr algn="ctr"/>
                      <a:r>
                        <a:rPr lang="es-GB" sz="2200" b="0" i="0" dirty="0">
                          <a:solidFill>
                            <a:schemeClr val="accent5">
                              <a:lumMod val="50000"/>
                            </a:schemeClr>
                          </a:solidFill>
                          <a:latin typeface="Century Gothic" panose="020B0502020202020204" pitchFamily="34" charset="0"/>
                        </a:rPr>
                        <a:t>6</a:t>
                      </a:r>
                    </a:p>
                  </a:txBody>
                  <a:tcPr anchor="ctr"/>
                </a:tc>
                <a:tc>
                  <a:txBody>
                    <a:bodyPr/>
                    <a:lstStyle/>
                    <a:p>
                      <a:pPr marL="0" indent="0">
                        <a:buNone/>
                      </a:pPr>
                      <a:r>
                        <a:rPr lang="en-US" sz="2200" b="0" i="0" dirty="0">
                          <a:solidFill>
                            <a:schemeClr val="accent5">
                              <a:lumMod val="50000"/>
                            </a:schemeClr>
                          </a:solidFill>
                          <a:latin typeface="Century Gothic" panose="020B0502020202020204" pitchFamily="34" charset="0"/>
                        </a:rPr>
                        <a:t>¿</a:t>
                      </a:r>
                      <a:r>
                        <a:rPr lang="en-US" sz="2200" b="0" i="0" dirty="0" err="1">
                          <a:solidFill>
                            <a:schemeClr val="accent5">
                              <a:lumMod val="50000"/>
                            </a:schemeClr>
                          </a:solidFill>
                          <a:latin typeface="Century Gothic" panose="020B0502020202020204" pitchFamily="34" charset="0"/>
                        </a:rPr>
                        <a:t>Estás</a:t>
                      </a:r>
                      <a:r>
                        <a:rPr lang="en-US" sz="2200" dirty="0">
                          <a:solidFill>
                            <a:schemeClr val="accent5">
                              <a:lumMod val="50000"/>
                            </a:schemeClr>
                          </a:solidFill>
                        </a:rPr>
                        <a:t> </a:t>
                      </a:r>
                      <a:r>
                        <a:rPr lang="en-US" sz="2200" dirty="0" err="1">
                          <a:solidFill>
                            <a:schemeClr val="accent5">
                              <a:lumMod val="50000"/>
                            </a:schemeClr>
                          </a:solidFill>
                        </a:rPr>
                        <a:t>disfrutando</a:t>
                      </a:r>
                      <a:r>
                        <a:rPr lang="en-US" sz="2200" dirty="0">
                          <a:solidFill>
                            <a:schemeClr val="accent5">
                              <a:lumMod val="50000"/>
                            </a:schemeClr>
                          </a:solidFill>
                        </a:rPr>
                        <a:t> </a:t>
                      </a:r>
                      <a:r>
                        <a:rPr lang="en-US" sz="2200" dirty="0" err="1">
                          <a:solidFill>
                            <a:schemeClr val="accent5">
                              <a:lumMod val="50000"/>
                            </a:schemeClr>
                          </a:solidFill>
                        </a:rPr>
                        <a:t>estos</a:t>
                      </a:r>
                      <a:r>
                        <a:rPr lang="en-US" sz="2200" dirty="0">
                          <a:solidFill>
                            <a:schemeClr val="accent5">
                              <a:lumMod val="50000"/>
                            </a:schemeClr>
                          </a:solidFill>
                        </a:rPr>
                        <a:t> </a:t>
                      </a:r>
                      <a:r>
                        <a:rPr lang="en-US" sz="2200" dirty="0" err="1">
                          <a:solidFill>
                            <a:schemeClr val="accent5">
                              <a:lumMod val="50000"/>
                            </a:schemeClr>
                          </a:solidFill>
                        </a:rPr>
                        <a:t>partidos</a:t>
                      </a:r>
                      <a:r>
                        <a:rPr lang="en-US" sz="2200" dirty="0">
                          <a:solidFill>
                            <a:schemeClr val="accent5">
                              <a:lumMod val="50000"/>
                            </a:schemeClr>
                          </a:solidFill>
                        </a:rPr>
                        <a:t>?</a:t>
                      </a:r>
                    </a:p>
                  </a:txBody>
                  <a:tcPr anchor="ctr"/>
                </a:tc>
                <a:extLst>
                  <a:ext uri="{0D108BD9-81ED-4DB2-BD59-A6C34878D82A}">
                    <a16:rowId xmlns:a16="http://schemas.microsoft.com/office/drawing/2014/main" val="1539421699"/>
                  </a:ext>
                </a:extLst>
              </a:tr>
            </a:tbl>
          </a:graphicData>
        </a:graphic>
      </p:graphicFrame>
      <p:sp>
        <p:nvSpPr>
          <p:cNvPr id="6" name="Title 1"/>
          <p:cNvSpPr txBox="1">
            <a:spLocks/>
          </p:cNvSpPr>
          <p:nvPr/>
        </p:nvSpPr>
        <p:spPr>
          <a:xfrm>
            <a:off x="2354240" y="258166"/>
            <a:ext cx="2559314" cy="643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a:t>Persona A</a:t>
            </a:r>
            <a:endParaRPr lang="en-GB" sz="2400" dirty="0"/>
          </a:p>
        </p:txBody>
      </p:sp>
      <p:sp>
        <p:nvSpPr>
          <p:cNvPr id="9" name="Title 1"/>
          <p:cNvSpPr txBox="1">
            <a:spLocks/>
          </p:cNvSpPr>
          <p:nvPr/>
        </p:nvSpPr>
        <p:spPr>
          <a:xfrm>
            <a:off x="8051549" y="260307"/>
            <a:ext cx="2559314" cy="643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a:t>Persona B</a:t>
            </a:r>
            <a:endParaRPr lang="en-GB" sz="2400" dirty="0"/>
          </a:p>
        </p:txBody>
      </p:sp>
    </p:spTree>
    <p:extLst>
      <p:ext uri="{BB962C8B-B14F-4D97-AF65-F5344CB8AC3E}">
        <p14:creationId xmlns:p14="http://schemas.microsoft.com/office/powerpoint/2010/main" val="375477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96339" y="174522"/>
            <a:ext cx="253371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defTabSz="914354">
              <a:defRPr/>
            </a:pP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198356" y="294940"/>
            <a:ext cx="8019642" cy="461663"/>
          </a:xfrm>
          <a:prstGeom prst="rect">
            <a:avLst/>
          </a:prstGeom>
          <a:noFill/>
        </p:spPr>
        <p:txBody>
          <a:bodyPr wrap="square" lIns="91439" tIns="45719" rIns="91439" bIns="45719" rtlCol="0">
            <a:spAutoFit/>
          </a:bodyPr>
          <a:lstStyle/>
          <a:p>
            <a:pPr defTabSz="913788"/>
            <a:r>
              <a:rPr lang="en-US" sz="2400" b="1" dirty="0">
                <a:solidFill>
                  <a:srgbClr val="002060"/>
                </a:solidFill>
                <a:latin typeface="Century Gothic" panose="020B0502020202020204" pitchFamily="34" charset="0"/>
              </a:rPr>
              <a:t>¿</a:t>
            </a:r>
            <a:r>
              <a:rPr lang="en-US" sz="2400" b="1" dirty="0" err="1">
                <a:solidFill>
                  <a:srgbClr val="002060"/>
                </a:solidFill>
                <a:latin typeface="Century Gothic" panose="020B0502020202020204" pitchFamily="34" charset="0"/>
              </a:rPr>
              <a:t>Qué</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está</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pasando</a:t>
            </a:r>
            <a:r>
              <a:rPr lang="en-US" sz="2400" b="1" dirty="0">
                <a:solidFill>
                  <a:srgbClr val="002060"/>
                </a:solidFill>
                <a:latin typeface="Century Gothic" panose="020B0502020202020204" pitchFamily="34" charset="0"/>
              </a:rPr>
              <a:t>?</a:t>
            </a:r>
          </a:p>
        </p:txBody>
      </p:sp>
      <p:sp>
        <p:nvSpPr>
          <p:cNvPr id="2" name="Title 1"/>
          <p:cNvSpPr>
            <a:spLocks noGrp="1"/>
          </p:cNvSpPr>
          <p:nvPr>
            <p:ph type="title"/>
          </p:nvPr>
        </p:nvSpPr>
        <p:spPr>
          <a:xfrm>
            <a:off x="9432179" y="45438"/>
            <a:ext cx="2662032" cy="659085"/>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48245" y="795775"/>
            <a:ext cx="11397689" cy="461663"/>
          </a:xfrm>
          <a:prstGeom prst="rect">
            <a:avLst/>
          </a:prstGeom>
          <a:noFill/>
        </p:spPr>
        <p:txBody>
          <a:bodyPr wrap="square" lIns="91439" tIns="45719" rIns="91439" bIns="45719" rtlCol="0">
            <a:spAutoFit/>
          </a:bodyPr>
          <a:lstStyle/>
          <a:p>
            <a:pPr defTabSz="913788"/>
            <a:r>
              <a:rPr lang="en-US" sz="2400" dirty="0">
                <a:solidFill>
                  <a:srgbClr val="002060"/>
                </a:solidFill>
                <a:latin typeface="Century Gothic" panose="020B0502020202020204" pitchFamily="34" charset="0"/>
              </a:rPr>
              <a:t>Persona A </a:t>
            </a:r>
            <a:r>
              <a:rPr lang="en-US" sz="2400" dirty="0" err="1">
                <a:solidFill>
                  <a:srgbClr val="002060"/>
                </a:solidFill>
                <a:latin typeface="Century Gothic" panose="020B0502020202020204" pitchFamily="34" charset="0"/>
              </a:rPr>
              <a:t>habla</a:t>
            </a:r>
            <a:r>
              <a:rPr lang="en-US" sz="2400" dirty="0">
                <a:solidFill>
                  <a:srgbClr val="002060"/>
                </a:solidFill>
                <a:latin typeface="Century Gothic" panose="020B0502020202020204" pitchFamily="34" charset="0"/>
              </a:rPr>
              <a:t>: lee las </a:t>
            </a:r>
            <a:r>
              <a:rPr lang="en-US" sz="2400" dirty="0" err="1">
                <a:solidFill>
                  <a:srgbClr val="002060"/>
                </a:solidFill>
                <a:latin typeface="Century Gothic" panose="020B0502020202020204" pitchFamily="34" charset="0"/>
              </a:rPr>
              <a:t>frases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español</a:t>
            </a:r>
            <a:r>
              <a:rPr lang="en-US" sz="2400" dirty="0">
                <a:solidFill>
                  <a:srgbClr val="002060"/>
                </a:solidFill>
                <a:latin typeface="Century Gothic" panose="020B0502020202020204" pitchFamily="34" charset="0"/>
              </a:rPr>
              <a:t> a </a:t>
            </a:r>
            <a:r>
              <a:rPr lang="en-US" sz="2400" dirty="0" err="1">
                <a:solidFill>
                  <a:srgbClr val="002060"/>
                </a:solidFill>
                <a:latin typeface="Century Gothic" panose="020B0502020202020204" pitchFamily="34" charset="0"/>
              </a:rPr>
              <a:t>tu</a:t>
            </a:r>
            <a:r>
              <a:rPr lang="en-US" sz="2400" dirty="0">
                <a:solidFill>
                  <a:srgbClr val="002060"/>
                </a:solidFill>
                <a:latin typeface="Century Gothic" panose="020B0502020202020204" pitchFamily="34" charset="0"/>
              </a:rPr>
              <a:t> pareja.</a:t>
            </a:r>
          </a:p>
        </p:txBody>
      </p:sp>
      <p:sp>
        <p:nvSpPr>
          <p:cNvPr id="19" name="TextBox 6">
            <a:extLst>
              <a:ext uri="{FF2B5EF4-FFF2-40B4-BE49-F238E27FC236}">
                <a16:creationId xmlns:a16="http://schemas.microsoft.com/office/drawing/2014/main" id="{6853AE64-D9FC-2148-9592-C911E1B3CE84}"/>
              </a:ext>
            </a:extLst>
          </p:cNvPr>
          <p:cNvSpPr txBox="1"/>
          <p:nvPr/>
        </p:nvSpPr>
        <p:spPr>
          <a:xfrm>
            <a:off x="258767" y="1361142"/>
            <a:ext cx="9688798" cy="830995"/>
          </a:xfrm>
          <a:prstGeom prst="rect">
            <a:avLst/>
          </a:prstGeom>
          <a:noFill/>
        </p:spPr>
        <p:txBody>
          <a:bodyPr wrap="square" lIns="91439" tIns="45719" rIns="91439" bIns="45719" rtlCol="0">
            <a:spAutoFit/>
          </a:bodyPr>
          <a:lstStyle/>
          <a:p>
            <a:pPr defTabSz="913788"/>
            <a:r>
              <a:rPr lang="en-US" sz="2400" dirty="0">
                <a:solidFill>
                  <a:srgbClr val="002060"/>
                </a:solidFill>
                <a:latin typeface="Century Gothic" panose="020B0502020202020204" pitchFamily="34" charset="0"/>
              </a:rPr>
              <a:t>Persona B </a:t>
            </a:r>
            <a:r>
              <a:rPr lang="en-US" sz="2400" dirty="0" err="1">
                <a:solidFill>
                  <a:srgbClr val="002060"/>
                </a:solidFill>
                <a:latin typeface="Century Gothic" panose="020B0502020202020204" pitchFamily="34" charset="0"/>
              </a:rPr>
              <a:t>escucha</a:t>
            </a:r>
            <a:r>
              <a:rPr lang="en-US" sz="2400" dirty="0">
                <a:solidFill>
                  <a:srgbClr val="002060"/>
                </a:solidFill>
                <a:latin typeface="Century Gothic" panose="020B0502020202020204" pitchFamily="34" charset="0"/>
              </a:rPr>
              <a:t> y </a:t>
            </a:r>
            <a:r>
              <a:rPr lang="en-US" sz="2400" dirty="0" err="1">
                <a:solidFill>
                  <a:srgbClr val="002060"/>
                </a:solidFill>
                <a:latin typeface="Century Gothic" panose="020B0502020202020204" pitchFamily="34" charset="0"/>
              </a:rPr>
              <a:t>marca</a:t>
            </a:r>
            <a:r>
              <a:rPr lang="en-US" sz="2400" dirty="0">
                <a:solidFill>
                  <a:srgbClr val="002060"/>
                </a:solidFill>
                <a:latin typeface="Century Gothic" panose="020B0502020202020204" pitchFamily="34" charset="0"/>
              </a:rPr>
              <a:t> la </a:t>
            </a:r>
            <a:r>
              <a:rPr lang="en-US" sz="2400" dirty="0" err="1">
                <a:solidFill>
                  <a:srgbClr val="002060"/>
                </a:solidFill>
                <a:latin typeface="Century Gothic" panose="020B0502020202020204" pitchFamily="34" charset="0"/>
              </a:rPr>
              <a:t>columna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correcta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Luego</a:t>
            </a:r>
            <a:r>
              <a:rPr lang="en-US" sz="2400" dirty="0">
                <a:solidFill>
                  <a:srgbClr val="002060"/>
                </a:solidFill>
                <a:latin typeface="Century Gothic" panose="020B0502020202020204" pitchFamily="34" charset="0"/>
              </a:rPr>
              <a:t>, escribe la </a:t>
            </a:r>
            <a:r>
              <a:rPr lang="en-US" sz="2400" dirty="0" err="1">
                <a:solidFill>
                  <a:srgbClr val="002060"/>
                </a:solidFill>
                <a:latin typeface="Century Gothic" panose="020B0502020202020204" pitchFamily="34" charset="0"/>
              </a:rPr>
              <a:t>actividad</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inglés</a:t>
            </a:r>
            <a:r>
              <a:rPr lang="en-US" sz="2400" dirty="0">
                <a:solidFill>
                  <a:srgbClr val="002060"/>
                </a:solidFill>
                <a:latin typeface="Century Gothic" panose="020B0502020202020204" pitchFamily="34" charset="0"/>
              </a:rPr>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286309" y="3016096"/>
            <a:ext cx="1666163" cy="461663"/>
          </a:xfrm>
          <a:prstGeom prst="rect">
            <a:avLst/>
          </a:prstGeom>
          <a:noFill/>
        </p:spPr>
        <p:txBody>
          <a:bodyPr wrap="square" lIns="91439" tIns="45719" rIns="91439" bIns="45719" rtlCol="0">
            <a:spAutoFit/>
          </a:bodyPr>
          <a:lstStyle/>
          <a:p>
            <a:pPr defTabSz="913788"/>
            <a:r>
              <a:rPr lang="en-US" sz="2400" dirty="0" err="1">
                <a:solidFill>
                  <a:srgbClr val="002060"/>
                </a:solidFill>
                <a:latin typeface="Century Gothic" panose="020B0502020202020204" pitchFamily="34" charset="0"/>
              </a:rPr>
              <a:t>Ejemplo</a:t>
            </a:r>
            <a:r>
              <a:rPr lang="en-US" sz="2400" dirty="0">
                <a:solidFill>
                  <a:srgbClr val="002060"/>
                </a:solidFill>
                <a:latin typeface="Century Gothic" panose="020B0502020202020204" pitchFamily="34" charset="0"/>
              </a:rPr>
              <a:t>:</a:t>
            </a:r>
          </a:p>
        </p:txBody>
      </p:sp>
      <p:sp>
        <p:nvSpPr>
          <p:cNvPr id="21" name="Rectángulo 20">
            <a:extLst>
              <a:ext uri="{FF2B5EF4-FFF2-40B4-BE49-F238E27FC236}">
                <a16:creationId xmlns:a16="http://schemas.microsoft.com/office/drawing/2014/main" id="{92469AC4-FD6D-164B-ABBD-F7BBA97351B6}"/>
              </a:ext>
            </a:extLst>
          </p:cNvPr>
          <p:cNvSpPr/>
          <p:nvPr/>
        </p:nvSpPr>
        <p:spPr>
          <a:xfrm>
            <a:off x="291742" y="4182447"/>
            <a:ext cx="2979036" cy="198616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3788"/>
            <a:r>
              <a:rPr lang="x-none" sz="2400" b="1" dirty="0">
                <a:solidFill>
                  <a:srgbClr val="002060"/>
                </a:solidFill>
                <a:latin typeface="Century Gothic" panose="020B0502020202020204" pitchFamily="34" charset="0"/>
              </a:rPr>
              <a:t>1</a:t>
            </a:r>
            <a:r>
              <a:rPr lang="x-none" sz="2400" b="1">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He was breaking </a:t>
            </a:r>
            <a:r>
              <a:rPr lang="en-GB" sz="2400" dirty="0">
                <a:solidFill>
                  <a:srgbClr val="002060"/>
                </a:solidFill>
                <a:latin typeface="Century Gothic" panose="020B0502020202020204" pitchFamily="34" charset="0"/>
              </a:rPr>
              <a:t>something.</a:t>
            </a:r>
            <a:endParaRPr lang="x-none" sz="2400" dirty="0">
              <a:solidFill>
                <a:srgbClr val="002060"/>
              </a:solidFill>
              <a:latin typeface="Century Gothic" panose="020B0502020202020204" pitchFamily="34" charset="0"/>
            </a:endParaRPr>
          </a:p>
        </p:txBody>
      </p:sp>
      <p:graphicFrame>
        <p:nvGraphicFramePr>
          <p:cNvPr id="3" name="Tabla 2">
            <a:extLst>
              <a:ext uri="{FF2B5EF4-FFF2-40B4-BE49-F238E27FC236}">
                <a16:creationId xmlns:a16="http://schemas.microsoft.com/office/drawing/2014/main" id="{29B82EBD-DEA3-E240-B415-928262553EC0}"/>
              </a:ext>
            </a:extLst>
          </p:cNvPr>
          <p:cNvGraphicFramePr>
            <a:graphicFrameLocks noGrp="1"/>
          </p:cNvGraphicFramePr>
          <p:nvPr/>
        </p:nvGraphicFramePr>
        <p:xfrm>
          <a:off x="3616064" y="3880012"/>
          <a:ext cx="8413989" cy="2212720"/>
        </p:xfrm>
        <a:graphic>
          <a:graphicData uri="http://schemas.openxmlformats.org/drawingml/2006/table">
            <a:tbl>
              <a:tblPr firstRow="1" bandRow="1">
                <a:tableStyleId>{5DA37D80-6434-44D0-A028-1B22A696006F}</a:tableStyleId>
              </a:tblPr>
              <a:tblGrid>
                <a:gridCol w="1252819">
                  <a:extLst>
                    <a:ext uri="{9D8B030D-6E8A-4147-A177-3AD203B41FA5}">
                      <a16:colId xmlns:a16="http://schemas.microsoft.com/office/drawing/2014/main" val="2235279834"/>
                    </a:ext>
                  </a:extLst>
                </a:gridCol>
                <a:gridCol w="1175657">
                  <a:extLst>
                    <a:ext uri="{9D8B030D-6E8A-4147-A177-3AD203B41FA5}">
                      <a16:colId xmlns:a16="http://schemas.microsoft.com/office/drawing/2014/main" val="1100611459"/>
                    </a:ext>
                  </a:extLst>
                </a:gridCol>
                <a:gridCol w="700644">
                  <a:extLst>
                    <a:ext uri="{9D8B030D-6E8A-4147-A177-3AD203B41FA5}">
                      <a16:colId xmlns:a16="http://schemas.microsoft.com/office/drawing/2014/main" val="2787285574"/>
                    </a:ext>
                  </a:extLst>
                </a:gridCol>
                <a:gridCol w="795647">
                  <a:extLst>
                    <a:ext uri="{9D8B030D-6E8A-4147-A177-3AD203B41FA5}">
                      <a16:colId xmlns:a16="http://schemas.microsoft.com/office/drawing/2014/main" val="3861968725"/>
                    </a:ext>
                  </a:extLst>
                </a:gridCol>
                <a:gridCol w="1591294">
                  <a:extLst>
                    <a:ext uri="{9D8B030D-6E8A-4147-A177-3AD203B41FA5}">
                      <a16:colId xmlns:a16="http://schemas.microsoft.com/office/drawing/2014/main" val="1372494681"/>
                    </a:ext>
                  </a:extLst>
                </a:gridCol>
                <a:gridCol w="2897928">
                  <a:extLst>
                    <a:ext uri="{9D8B030D-6E8A-4147-A177-3AD203B41FA5}">
                      <a16:colId xmlns:a16="http://schemas.microsoft.com/office/drawing/2014/main" val="1608079510"/>
                    </a:ext>
                  </a:extLst>
                </a:gridCol>
              </a:tblGrid>
              <a:tr h="755840">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99975706"/>
                  </a:ext>
                </a:extLst>
              </a:tr>
              <a:tr h="0">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48896538"/>
                  </a:ext>
                </a:extLst>
              </a:tr>
              <a:tr h="755840">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22319523"/>
                  </a:ext>
                </a:extLst>
              </a:tr>
            </a:tbl>
          </a:graphicData>
        </a:graphic>
      </p:graphicFrame>
      <p:sp>
        <p:nvSpPr>
          <p:cNvPr id="5" name="Llamada rectangular redondeada 4">
            <a:extLst>
              <a:ext uri="{FF2B5EF4-FFF2-40B4-BE49-F238E27FC236}">
                <a16:creationId xmlns:a16="http://schemas.microsoft.com/office/drawing/2014/main" id="{BC4D8A4E-DBEE-0D4A-875A-EBEFA968DF8E}"/>
              </a:ext>
            </a:extLst>
          </p:cNvPr>
          <p:cNvSpPr/>
          <p:nvPr/>
        </p:nvSpPr>
        <p:spPr>
          <a:xfrm>
            <a:off x="2320820" y="2479923"/>
            <a:ext cx="3297882" cy="1112303"/>
          </a:xfrm>
          <a:prstGeom prst="wedgeRoundRectCallout">
            <a:avLst>
              <a:gd name="adj1" fmla="val -66818"/>
              <a:gd name="adj2" fmla="val 5917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3788"/>
            <a:r>
              <a:rPr lang="en-GB" sz="2667" b="1" dirty="0" err="1">
                <a:solidFill>
                  <a:srgbClr val="002060"/>
                </a:solidFill>
                <a:latin typeface="Century Gothic" panose="020B0502020202020204" pitchFamily="34" charset="0"/>
              </a:rPr>
              <a:t>Estaba</a:t>
            </a:r>
            <a:r>
              <a:rPr lang="en-GB" sz="2667" b="1" dirty="0">
                <a:solidFill>
                  <a:srgbClr val="002060"/>
                </a:solidFill>
                <a:latin typeface="Century Gothic" panose="020B0502020202020204" pitchFamily="34" charset="0"/>
              </a:rPr>
              <a:t> </a:t>
            </a:r>
            <a:r>
              <a:rPr lang="en-GB" sz="2667" b="1" dirty="0" err="1">
                <a:solidFill>
                  <a:srgbClr val="002060"/>
                </a:solidFill>
                <a:latin typeface="Century Gothic" panose="020B0502020202020204" pitchFamily="34" charset="0"/>
              </a:rPr>
              <a:t>rompiendo</a:t>
            </a:r>
            <a:r>
              <a:rPr lang="en-GB" sz="2667" b="1" dirty="0">
                <a:solidFill>
                  <a:srgbClr val="002060"/>
                </a:solidFill>
                <a:latin typeface="Century Gothic" panose="020B0502020202020204" pitchFamily="34" charset="0"/>
              </a:rPr>
              <a:t> </a:t>
            </a:r>
            <a:r>
              <a:rPr lang="en-GB" sz="2667" dirty="0">
                <a:solidFill>
                  <a:srgbClr val="002060"/>
                </a:solidFill>
                <a:latin typeface="Century Gothic" panose="020B0502020202020204" pitchFamily="34" charset="0"/>
              </a:rPr>
              <a:t>algo.</a:t>
            </a:r>
            <a:endParaRPr lang="x-none" sz="2667" dirty="0">
              <a:solidFill>
                <a:srgbClr val="002060"/>
              </a:solidFill>
              <a:latin typeface="Century Gothic" panose="020B0502020202020204" pitchFamily="34" charset="0"/>
            </a:endParaRP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48245" y="3579791"/>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1219170"/>
            <a:r>
              <a:rPr lang="es-ES" sz="2400" b="1" dirty="0">
                <a:solidFill>
                  <a:srgbClr val="002060"/>
                </a:solidFill>
              </a:rPr>
              <a:t>Persona</a:t>
            </a:r>
            <a:r>
              <a:rPr lang="x-none" sz="2400" b="1">
                <a:solidFill>
                  <a:srgbClr val="002060"/>
                </a:solidFill>
              </a:rPr>
              <a:t> </a:t>
            </a:r>
            <a:r>
              <a:rPr lang="x-none" sz="2400" b="1" dirty="0">
                <a:solidFill>
                  <a:srgbClr val="002060"/>
                </a:solidFill>
              </a:rPr>
              <a:t>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5818714" y="3378431"/>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1219170"/>
            <a:r>
              <a:rPr lang="es-ES" sz="2400" b="1" dirty="0">
                <a:solidFill>
                  <a:srgbClr val="002060"/>
                </a:solidFill>
              </a:rPr>
              <a:t>Persona</a:t>
            </a:r>
            <a:r>
              <a:rPr lang="x-none" sz="2400" b="1">
                <a:solidFill>
                  <a:srgbClr val="002060"/>
                </a:solidFill>
              </a:rPr>
              <a:t> </a:t>
            </a:r>
            <a:r>
              <a:rPr lang="x-none" sz="2400" b="1" dirty="0">
                <a:solidFill>
                  <a:srgbClr val="002060"/>
                </a:solidFill>
              </a:rPr>
              <a:t>B</a:t>
            </a:r>
          </a:p>
        </p:txBody>
      </p:sp>
      <p:pic>
        <p:nvPicPr>
          <p:cNvPr id="31" name="Imagen 30">
            <a:extLst>
              <a:ext uri="{FF2B5EF4-FFF2-40B4-BE49-F238E27FC236}">
                <a16:creationId xmlns:a16="http://schemas.microsoft.com/office/drawing/2014/main" id="{AD6F7DD6-7CED-3F49-9716-E2FB61C91904}"/>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1153330" y="4744153"/>
            <a:ext cx="940881" cy="752705"/>
          </a:xfrm>
          <a:prstGeom prst="rect">
            <a:avLst/>
          </a:prstGeom>
        </p:spPr>
      </p:pic>
      <p:sp>
        <p:nvSpPr>
          <p:cNvPr id="9" name="TextBox 8"/>
          <p:cNvSpPr txBox="1"/>
          <p:nvPr/>
        </p:nvSpPr>
        <p:spPr>
          <a:xfrm>
            <a:off x="9251479" y="5303860"/>
            <a:ext cx="2678334" cy="800217"/>
          </a:xfrm>
          <a:prstGeom prst="rect">
            <a:avLst/>
          </a:prstGeom>
          <a:noFill/>
        </p:spPr>
        <p:txBody>
          <a:bodyPr wrap="square" lIns="121917" tIns="60959" rIns="121917" bIns="60959" rtlCol="0">
            <a:spAutoFit/>
          </a:bodyPr>
          <a:lstStyle/>
          <a:p>
            <a:pPr algn="ctr" defTabSz="913788"/>
            <a:r>
              <a:rPr lang="en-US" sz="2200" dirty="0">
                <a:solidFill>
                  <a:srgbClr val="002060"/>
                </a:solidFill>
                <a:latin typeface="Century Gothic" panose="020B0502020202020204" pitchFamily="34" charset="0"/>
              </a:rPr>
              <a:t>breaking something</a:t>
            </a:r>
          </a:p>
        </p:txBody>
      </p:sp>
      <p:pic>
        <p:nvPicPr>
          <p:cNvPr id="18" name="Picture 1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5925" y="5561753"/>
            <a:ext cx="376696" cy="392392"/>
          </a:xfrm>
          <a:prstGeom prst="rect">
            <a:avLst/>
          </a:prstGeom>
        </p:spPr>
      </p:pic>
      <p:pic>
        <p:nvPicPr>
          <p:cNvPr id="28" name="Picture 17" descr="green checkmark">
            <a:extLst>
              <a:ext uri="{FF2B5EF4-FFF2-40B4-BE49-F238E27FC236}">
                <a16:creationId xmlns:a16="http://schemas.microsoft.com/office/drawing/2014/main" id="{18C8CCFA-59B3-0A48-8DF7-1EC286D390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7227" y="5561753"/>
            <a:ext cx="376696" cy="392392"/>
          </a:xfrm>
          <a:prstGeom prst="rect">
            <a:avLst/>
          </a:prstGeom>
        </p:spPr>
      </p:pic>
      <p:pic>
        <p:nvPicPr>
          <p:cNvPr id="13" name="Imagen 12">
            <a:extLst>
              <a:ext uri="{FF2B5EF4-FFF2-40B4-BE49-F238E27FC236}">
                <a16:creationId xmlns:a16="http://schemas.microsoft.com/office/drawing/2014/main" id="{9E972388-EE2C-CC48-93F2-8FBFA4B196B3}"/>
              </a:ext>
            </a:extLst>
          </p:cNvPr>
          <p:cNvPicPr>
            <a:picLocks noChangeAspect="1"/>
          </p:cNvPicPr>
          <p:nvPr/>
        </p:nvPicPr>
        <p:blipFill>
          <a:blip r:embed="rId6"/>
          <a:stretch>
            <a:fillRect/>
          </a:stretch>
        </p:blipFill>
        <p:spPr>
          <a:xfrm>
            <a:off x="10134686" y="918999"/>
            <a:ext cx="1595767" cy="2095027"/>
          </a:xfrm>
          <a:prstGeom prst="rect">
            <a:avLst/>
          </a:prstGeom>
        </p:spPr>
      </p:pic>
      <p:grpSp>
        <p:nvGrpSpPr>
          <p:cNvPr id="34" name="Grupo 33">
            <a:extLst>
              <a:ext uri="{FF2B5EF4-FFF2-40B4-BE49-F238E27FC236}">
                <a16:creationId xmlns:a16="http://schemas.microsoft.com/office/drawing/2014/main" id="{313EB3B4-BDC1-E147-B271-FA90E08B81B7}"/>
              </a:ext>
            </a:extLst>
          </p:cNvPr>
          <p:cNvGrpSpPr/>
          <p:nvPr/>
        </p:nvGrpSpPr>
        <p:grpSpPr>
          <a:xfrm>
            <a:off x="7932476" y="2563813"/>
            <a:ext cx="1800290" cy="1319917"/>
            <a:chOff x="11389183" y="-426720"/>
            <a:chExt cx="5190006" cy="3805151"/>
          </a:xfrm>
        </p:grpSpPr>
        <p:pic>
          <p:nvPicPr>
            <p:cNvPr id="16" name="Imagen 15" descr="Imagen que contiene dibujo&#10;&#10;Descripción generada automáticamente">
              <a:extLst>
                <a:ext uri="{FF2B5EF4-FFF2-40B4-BE49-F238E27FC236}">
                  <a16:creationId xmlns:a16="http://schemas.microsoft.com/office/drawing/2014/main" id="{18A6C8CC-4369-254C-B323-18F73C5B9693}"/>
                </a:ext>
              </a:extLst>
            </p:cNvPr>
            <p:cNvPicPr>
              <a:picLocks noChangeAspect="1"/>
            </p:cNvPicPr>
            <p:nvPr/>
          </p:nvPicPr>
          <p:blipFill rotWithShape="1">
            <a:blip r:embed="rId7">
              <a:clrChange>
                <a:clrFrom>
                  <a:srgbClr val="FCFAFB"/>
                </a:clrFrom>
                <a:clrTo>
                  <a:srgbClr val="FCFAFB">
                    <a:alpha val="0"/>
                  </a:srgbClr>
                </a:clrTo>
              </a:clrChange>
            </a:blip>
            <a:srcRect l="30249" t="6599" r="40912" b="42144"/>
            <a:stretch/>
          </p:blipFill>
          <p:spPr>
            <a:xfrm>
              <a:off x="11617889" y="-136737"/>
              <a:ext cx="3516020" cy="3515168"/>
            </a:xfrm>
            <a:prstGeom prst="rect">
              <a:avLst/>
            </a:prstGeom>
          </p:spPr>
        </p:pic>
        <p:sp>
          <p:nvSpPr>
            <p:cNvPr id="30" name="Rectángulo 29">
              <a:extLst>
                <a:ext uri="{FF2B5EF4-FFF2-40B4-BE49-F238E27FC236}">
                  <a16:creationId xmlns:a16="http://schemas.microsoft.com/office/drawing/2014/main" id="{A89EBFBB-671B-C34B-ABAD-DAA931A493C0}"/>
                </a:ext>
              </a:extLst>
            </p:cNvPr>
            <p:cNvSpPr/>
            <p:nvPr/>
          </p:nvSpPr>
          <p:spPr>
            <a:xfrm>
              <a:off x="11389183" y="-426720"/>
              <a:ext cx="2064247" cy="1629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latin typeface="Century Gothic" panose="020B0502020202020204" pitchFamily="34" charset="0"/>
              </a:endParaRPr>
            </a:p>
          </p:txBody>
        </p:sp>
        <p:pic>
          <p:nvPicPr>
            <p:cNvPr id="29" name="Imagen 28">
              <a:extLst>
                <a:ext uri="{FF2B5EF4-FFF2-40B4-BE49-F238E27FC236}">
                  <a16:creationId xmlns:a16="http://schemas.microsoft.com/office/drawing/2014/main" id="{4D3ABF51-423C-DD45-8084-1B800D04757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75" b="89703" l="9633" r="89679">
                          <a14:foregroundMark x1="66514" y1="15789" x2="59174" y2="8467"/>
                          <a14:foregroundMark x1="59174" y1="8467" x2="40367" y2="7551"/>
                          <a14:foregroundMark x1="53440" y1="12586" x2="41514" y2="13272"/>
                          <a14:foregroundMark x1="41514" y1="13272" x2="42661" y2="2975"/>
                          <a14:backgroundMark x1="69954" y1="74600" x2="53670" y2="45309"/>
                          <a14:backgroundMark x1="53670" y1="45309" x2="53670" y2="43707"/>
                          <a14:backgroundMark x1="62385" y1="29748" x2="49771" y2="28375"/>
                          <a14:backgroundMark x1="49771" y1="28375" x2="41284" y2="31350"/>
                          <a14:backgroundMark x1="41284" y1="31350" x2="40367" y2="41648"/>
                          <a14:backgroundMark x1="40138" y1="29291" x2="63761" y2="25172"/>
                          <a14:backgroundMark x1="63761" y1="25172" x2="63303" y2="37757"/>
                          <a14:backgroundMark x1="63303" y1="37757" x2="54358" y2="47140"/>
                          <a14:backgroundMark x1="54358" y1="47140" x2="48853" y2="66362"/>
                          <a14:backgroundMark x1="48853" y1="66362" x2="34174" y2="71854"/>
                          <a14:backgroundMark x1="34174" y1="71854" x2="26376" y2="80778"/>
                          <a14:backgroundMark x1="26376" y1="80778" x2="66284" y2="82380"/>
                          <a14:backgroundMark x1="62385" y1="49428" x2="71330" y2="36842"/>
                          <a14:backgroundMark x1="71330" y1="36842" x2="66284" y2="30892"/>
                          <a14:backgroundMark x1="65138" y1="29291" x2="57798" y2="24027"/>
                          <a14:backgroundMark x1="57798" y1="24027" x2="48165" y2="24485"/>
                          <a14:backgroundMark x1="48165" y1="24485" x2="46789" y2="24943"/>
                          <a14:backgroundMark x1="51147" y1="27918" x2="52752" y2="37529"/>
                          <a14:backgroundMark x1="52752" y1="37529" x2="49771" y2="55606"/>
                          <a14:backgroundMark x1="38073" y1="45767" x2="35321" y2="41190"/>
                          <a14:backgroundMark x1="41514" y1="41419" x2="31651" y2="43478"/>
                          <a14:backgroundMark x1="40826" y1="35927" x2="39679" y2="27460"/>
                          <a14:backgroundMark x1="35780" y1="41876" x2="35550" y2="37986"/>
                          <a14:backgroundMark x1="34862" y1="39359" x2="35550" y2="36384"/>
                          <a14:backgroundMark x1="37844" y1="33867" x2="35780" y2="35927"/>
                          <a14:backgroundMark x1="35550" y1="35698" x2="38073" y2="33410"/>
                          <a14:backgroundMark x1="36468" y1="33410" x2="35550" y2="35240"/>
                        </a14:backgroundRemoval>
                      </a14:imgEffect>
                    </a14:imgLayer>
                  </a14:imgProps>
                </a:ext>
              </a:extLst>
            </a:blip>
            <a:srcRect b="60527"/>
            <a:stretch/>
          </p:blipFill>
          <p:spPr>
            <a:xfrm>
              <a:off x="11617889" y="-362593"/>
              <a:ext cx="4961300" cy="1962871"/>
            </a:xfrm>
            <a:prstGeom prst="rect">
              <a:avLst/>
            </a:prstGeom>
          </p:spPr>
        </p:pic>
        <p:pic>
          <p:nvPicPr>
            <p:cNvPr id="17" name="Imagen 16">
              <a:extLst>
                <a:ext uri="{FF2B5EF4-FFF2-40B4-BE49-F238E27FC236}">
                  <a16:creationId xmlns:a16="http://schemas.microsoft.com/office/drawing/2014/main" id="{EBE80EE7-9CF9-F94B-B8A5-D6566B1D003C}"/>
                </a:ext>
              </a:extLst>
            </p:cNvPr>
            <p:cNvPicPr>
              <a:picLocks noChangeAspect="1"/>
            </p:cNvPicPr>
            <p:nvPr/>
          </p:nvPicPr>
          <p:blipFill>
            <a:blip r:embed="rId10"/>
            <a:stretch>
              <a:fillRect/>
            </a:stretch>
          </p:blipFill>
          <p:spPr>
            <a:xfrm>
              <a:off x="11645934" y="1758451"/>
              <a:ext cx="908532" cy="851749"/>
            </a:xfrm>
            <a:prstGeom prst="rect">
              <a:avLst/>
            </a:prstGeom>
          </p:spPr>
        </p:pic>
        <p:sp>
          <p:nvSpPr>
            <p:cNvPr id="33" name="Rectángulo 32">
              <a:extLst>
                <a:ext uri="{FF2B5EF4-FFF2-40B4-BE49-F238E27FC236}">
                  <a16:creationId xmlns:a16="http://schemas.microsoft.com/office/drawing/2014/main" id="{E072F0E7-2A99-B843-A7DC-148C94B2AFD4}"/>
                </a:ext>
              </a:extLst>
            </p:cNvPr>
            <p:cNvSpPr/>
            <p:nvPr/>
          </p:nvSpPr>
          <p:spPr>
            <a:xfrm>
              <a:off x="11737607" y="26243"/>
              <a:ext cx="1261933" cy="1629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latin typeface="Century Gothic" panose="020B0502020202020204" pitchFamily="34" charset="0"/>
              </a:endParaRPr>
            </a:p>
          </p:txBody>
        </p:sp>
      </p:grpSp>
    </p:spTree>
    <p:extLst>
      <p:ext uri="{BB962C8B-B14F-4D97-AF65-F5344CB8AC3E}">
        <p14:creationId xmlns:p14="http://schemas.microsoft.com/office/powerpoint/2010/main" val="256336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19" grpId="0"/>
      <p:bldP spid="20" grpId="0"/>
      <p:bldP spid="21" grpId="0" animBg="1"/>
      <p:bldP spid="5" grpId="0" animBg="1"/>
      <p:bldP spid="26" grpId="0"/>
      <p:bldP spid="27"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880534"/>
            <a:ext cx="4190499" cy="5147733"/>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indent="-609555" defTabSz="913788">
              <a:buFontTx/>
              <a:buAutoNum type="arabicPeriod"/>
            </a:pPr>
            <a:r>
              <a:rPr lang="en-US" sz="2200" dirty="0">
                <a:solidFill>
                  <a:schemeClr val="accent5">
                    <a:lumMod val="50000"/>
                  </a:schemeClr>
                </a:solidFill>
                <a:latin typeface="Century Gothic"/>
              </a:rPr>
              <a:t>She is talking to the police.</a:t>
            </a:r>
          </a:p>
          <a:p>
            <a:pPr marL="609555" indent="-609555" defTabSz="913788">
              <a:buFontTx/>
              <a:buAutoNum type="arabicPeriod"/>
            </a:pPr>
            <a:r>
              <a:rPr lang="en-US" sz="2200" dirty="0">
                <a:solidFill>
                  <a:schemeClr val="accent5">
                    <a:lumMod val="50000"/>
                  </a:schemeClr>
                </a:solidFill>
                <a:latin typeface="Century Gothic"/>
              </a:rPr>
              <a:t>I am writing about the accident.</a:t>
            </a:r>
          </a:p>
          <a:p>
            <a:pPr marL="609555" indent="-609555" defTabSz="913788">
              <a:buFontTx/>
              <a:buAutoNum type="arabicPeriod"/>
            </a:pPr>
            <a:r>
              <a:rPr lang="en-US" sz="2200" dirty="0">
                <a:solidFill>
                  <a:schemeClr val="accent5">
                    <a:lumMod val="50000"/>
                  </a:schemeClr>
                </a:solidFill>
                <a:latin typeface="Century Gothic"/>
              </a:rPr>
              <a:t>She was playing with some classmates.</a:t>
            </a:r>
          </a:p>
          <a:p>
            <a:pPr marL="609555" indent="-609555" defTabSz="913788">
              <a:buFontTx/>
              <a:buAutoNum type="arabicPeriod"/>
            </a:pPr>
            <a:r>
              <a:rPr lang="en-US" sz="2200" dirty="0">
                <a:solidFill>
                  <a:schemeClr val="accent5">
                    <a:lumMod val="50000"/>
                  </a:schemeClr>
                </a:solidFill>
                <a:latin typeface="Century Gothic"/>
              </a:rPr>
              <a:t>I am taking photos of the scene.</a:t>
            </a:r>
          </a:p>
          <a:p>
            <a:pPr marL="609555" indent="-609555" defTabSz="913788">
              <a:buFontTx/>
              <a:buAutoNum type="arabicPeriod"/>
            </a:pPr>
            <a:r>
              <a:rPr lang="en-US" sz="2200" dirty="0">
                <a:solidFill>
                  <a:schemeClr val="accent5">
                    <a:lumMod val="50000"/>
                  </a:schemeClr>
                </a:solidFill>
                <a:latin typeface="Century Gothic"/>
              </a:rPr>
              <a:t>She is delivering newspapers.</a:t>
            </a:r>
          </a:p>
          <a:p>
            <a:pPr marL="609555" indent="-609555" defTabSz="913788">
              <a:buFontTx/>
              <a:buAutoNum type="arabicPeriod"/>
            </a:pPr>
            <a:r>
              <a:rPr lang="en-US" sz="2200" dirty="0">
                <a:solidFill>
                  <a:schemeClr val="accent5">
                    <a:lumMod val="50000"/>
                  </a:schemeClr>
                </a:solidFill>
                <a:latin typeface="Century Gothic"/>
              </a:rPr>
              <a:t>He was running between two buildings.</a:t>
            </a: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03067"/>
            <a:ext cx="10515600" cy="461663"/>
          </a:xfrm>
        </p:spPr>
        <p:txBody>
          <a:bodyPr>
            <a:noAutofit/>
          </a:bodyPr>
          <a:lstStyle/>
          <a:p>
            <a:r>
              <a:rPr lang="es-GB" sz="3200" dirty="0">
                <a:solidFill>
                  <a:srgbClr val="002060"/>
                </a:solidFill>
              </a:rPr>
              <a:t>Persona A</a:t>
            </a:r>
          </a:p>
        </p:txBody>
      </p:sp>
      <p:graphicFrame>
        <p:nvGraphicFramePr>
          <p:cNvPr id="5" name="Tabla 4">
            <a:extLst>
              <a:ext uri="{FF2B5EF4-FFF2-40B4-BE49-F238E27FC236}">
                <a16:creationId xmlns:a16="http://schemas.microsoft.com/office/drawing/2014/main" id="{F5DDF68F-7D31-A74D-A5DC-17C91DB35D45}"/>
              </a:ext>
            </a:extLst>
          </p:cNvPr>
          <p:cNvGraphicFramePr>
            <a:graphicFrameLocks noGrp="1"/>
          </p:cNvGraphicFramePr>
          <p:nvPr/>
        </p:nvGraphicFramePr>
        <p:xfrm>
          <a:off x="4619502" y="303067"/>
          <a:ext cx="7360831" cy="5710386"/>
        </p:xfrm>
        <a:graphic>
          <a:graphicData uri="http://schemas.openxmlformats.org/drawingml/2006/table">
            <a:tbl>
              <a:tblPr firstRow="1" bandRow="1">
                <a:tableStyleId>{5DA37D80-6434-44D0-A028-1B22A696006F}</a:tableStyleId>
              </a:tblPr>
              <a:tblGrid>
                <a:gridCol w="316838">
                  <a:extLst>
                    <a:ext uri="{9D8B030D-6E8A-4147-A177-3AD203B41FA5}">
                      <a16:colId xmlns:a16="http://schemas.microsoft.com/office/drawing/2014/main" val="2868016395"/>
                    </a:ext>
                  </a:extLst>
                </a:gridCol>
                <a:gridCol w="1262579">
                  <a:extLst>
                    <a:ext uri="{9D8B030D-6E8A-4147-A177-3AD203B41FA5}">
                      <a16:colId xmlns:a16="http://schemas.microsoft.com/office/drawing/2014/main" val="2235279834"/>
                    </a:ext>
                  </a:extLst>
                </a:gridCol>
                <a:gridCol w="1151907">
                  <a:extLst>
                    <a:ext uri="{9D8B030D-6E8A-4147-A177-3AD203B41FA5}">
                      <a16:colId xmlns:a16="http://schemas.microsoft.com/office/drawing/2014/main" val="1100611459"/>
                    </a:ext>
                  </a:extLst>
                </a:gridCol>
                <a:gridCol w="549672">
                  <a:extLst>
                    <a:ext uri="{9D8B030D-6E8A-4147-A177-3AD203B41FA5}">
                      <a16:colId xmlns:a16="http://schemas.microsoft.com/office/drawing/2014/main" val="2787285574"/>
                    </a:ext>
                  </a:extLst>
                </a:gridCol>
                <a:gridCol w="720988">
                  <a:extLst>
                    <a:ext uri="{9D8B030D-6E8A-4147-A177-3AD203B41FA5}">
                      <a16:colId xmlns:a16="http://schemas.microsoft.com/office/drawing/2014/main" val="3861968725"/>
                    </a:ext>
                  </a:extLst>
                </a:gridCol>
                <a:gridCol w="1152209">
                  <a:extLst>
                    <a:ext uri="{9D8B030D-6E8A-4147-A177-3AD203B41FA5}">
                      <a16:colId xmlns:a16="http://schemas.microsoft.com/office/drawing/2014/main" val="1372494681"/>
                    </a:ext>
                  </a:extLst>
                </a:gridCol>
                <a:gridCol w="2206638">
                  <a:extLst>
                    <a:ext uri="{9D8B030D-6E8A-4147-A177-3AD203B41FA5}">
                      <a16:colId xmlns:a16="http://schemas.microsoft.com/office/drawing/2014/main" val="1608079510"/>
                    </a:ext>
                  </a:extLst>
                </a:gridCol>
              </a:tblGrid>
              <a:tr h="591406">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latin typeface="Century Gothic" panose="020B0502020202020204" pitchFamily="34" charset="0"/>
                      </a:endParaRPr>
                    </a:p>
                  </a:txBody>
                  <a:tcPr anchor="ctr">
                    <a:noFill/>
                  </a:tcP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noFill/>
                  </a:tcP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noFill/>
                  </a:tcP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999975706"/>
                  </a:ext>
                </a:extLst>
              </a:tr>
              <a:tr h="1362804">
                <a:tc>
                  <a:txBody>
                    <a:bodyPr/>
                    <a:lstStyle/>
                    <a:p>
                      <a:pPr algn="ct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548896538"/>
                  </a:ext>
                </a:extLst>
              </a:tr>
              <a:tr h="607757">
                <a:tc>
                  <a:txBody>
                    <a:bodyPr/>
                    <a:lstStyle/>
                    <a:p>
                      <a:pPr algn="ctr"/>
                      <a:r>
                        <a:rPr lang="es-ES" sz="2000" b="0" i="0" dirty="0">
                          <a:solidFill>
                            <a:srgbClr val="203864"/>
                          </a:solidFill>
                          <a:latin typeface="Century Gothic" panose="020B0502020202020204" pitchFamily="34" charset="0"/>
                        </a:rPr>
                        <a:t>1</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1122319523"/>
                  </a:ext>
                </a:extLst>
              </a:tr>
              <a:tr h="607757">
                <a:tc>
                  <a:txBody>
                    <a:bodyPr/>
                    <a:lstStyle/>
                    <a:p>
                      <a:pPr algn="ctr"/>
                      <a:r>
                        <a:rPr lang="es-ES" sz="2000" b="0" i="0" dirty="0">
                          <a:solidFill>
                            <a:srgbClr val="203864"/>
                          </a:solidFill>
                          <a:latin typeface="Century Gothic" panose="020B0502020202020204" pitchFamily="34" charset="0"/>
                        </a:rPr>
                        <a:t>2</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509779886"/>
                  </a:ext>
                </a:extLst>
              </a:tr>
              <a:tr h="607757">
                <a:tc>
                  <a:txBody>
                    <a:bodyPr/>
                    <a:lstStyle/>
                    <a:p>
                      <a:pPr algn="ctr"/>
                      <a:r>
                        <a:rPr lang="es-ES" sz="2000" b="0" i="0" dirty="0">
                          <a:solidFill>
                            <a:srgbClr val="203864"/>
                          </a:solidFill>
                          <a:latin typeface="Century Gothic" panose="020B0502020202020204" pitchFamily="34" charset="0"/>
                        </a:rPr>
                        <a:t>3</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2700485315"/>
                  </a:ext>
                </a:extLst>
              </a:tr>
              <a:tr h="607757">
                <a:tc>
                  <a:txBody>
                    <a:bodyPr/>
                    <a:lstStyle/>
                    <a:p>
                      <a:pPr algn="ctr"/>
                      <a:r>
                        <a:rPr lang="es-ES" sz="2000" b="0" i="0" dirty="0">
                          <a:solidFill>
                            <a:srgbClr val="203864"/>
                          </a:solidFill>
                          <a:latin typeface="Century Gothic" panose="020B0502020202020204" pitchFamily="34" charset="0"/>
                        </a:rPr>
                        <a:t>4</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4168099783"/>
                  </a:ext>
                </a:extLst>
              </a:tr>
              <a:tr h="607757">
                <a:tc>
                  <a:txBody>
                    <a:bodyPr/>
                    <a:lstStyle/>
                    <a:p>
                      <a:pPr algn="ctr"/>
                      <a:r>
                        <a:rPr lang="es-ES" sz="2000" b="0" i="0" dirty="0">
                          <a:solidFill>
                            <a:srgbClr val="203864"/>
                          </a:solidFill>
                          <a:latin typeface="Century Gothic" panose="020B0502020202020204" pitchFamily="34" charset="0"/>
                        </a:rPr>
                        <a:t>5</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808982034"/>
                  </a:ext>
                </a:extLst>
              </a:tr>
              <a:tr h="607757">
                <a:tc>
                  <a:txBody>
                    <a:bodyPr/>
                    <a:lstStyle/>
                    <a:p>
                      <a:pPr algn="ctr"/>
                      <a:r>
                        <a:rPr lang="es-ES" sz="2000" b="0" i="0" dirty="0">
                          <a:solidFill>
                            <a:srgbClr val="203864"/>
                          </a:solidFill>
                          <a:latin typeface="Century Gothic" panose="020B0502020202020204" pitchFamily="34" charset="0"/>
                        </a:rPr>
                        <a:t>6</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738621967"/>
                  </a:ext>
                </a:extLst>
              </a:tr>
            </a:tbl>
          </a:graphicData>
        </a:graphic>
      </p:graphicFrame>
    </p:spTree>
    <p:extLst>
      <p:ext uri="{BB962C8B-B14F-4D97-AF65-F5344CB8AC3E}">
        <p14:creationId xmlns:p14="http://schemas.microsoft.com/office/powerpoint/2010/main" val="41370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880534"/>
            <a:ext cx="4134153" cy="5147733"/>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indent="-609555" defTabSz="913788">
              <a:buFontTx/>
              <a:buAutoNum type="arabicPeriod"/>
            </a:pPr>
            <a:r>
              <a:rPr lang="en-US" sz="2200" dirty="0">
                <a:solidFill>
                  <a:schemeClr val="accent5">
                    <a:lumMod val="50000"/>
                  </a:schemeClr>
                </a:solidFill>
                <a:latin typeface="Century Gothic"/>
              </a:rPr>
              <a:t>He was shouting with anger.</a:t>
            </a:r>
          </a:p>
          <a:p>
            <a:pPr marL="609555" indent="-609555" defTabSz="913788">
              <a:buFontTx/>
              <a:buAutoNum type="arabicPeriod"/>
            </a:pPr>
            <a:r>
              <a:rPr lang="en-US" sz="2200" dirty="0">
                <a:solidFill>
                  <a:schemeClr val="accent5">
                    <a:lumMod val="50000"/>
                  </a:schemeClr>
                </a:solidFill>
                <a:latin typeface="Century Gothic"/>
              </a:rPr>
              <a:t>I was doing a drawing of the building.</a:t>
            </a:r>
          </a:p>
          <a:p>
            <a:pPr marL="609555" indent="-609555" defTabSz="913788">
              <a:buFontTx/>
              <a:buAutoNum type="arabicPeriod"/>
            </a:pPr>
            <a:r>
              <a:rPr lang="en-US" sz="2200" dirty="0">
                <a:solidFill>
                  <a:schemeClr val="accent5">
                    <a:lumMod val="50000"/>
                  </a:schemeClr>
                </a:solidFill>
                <a:latin typeface="Century Gothic"/>
              </a:rPr>
              <a:t>She was breaking the window.</a:t>
            </a:r>
          </a:p>
          <a:p>
            <a:pPr marL="609555" indent="-609555" defTabSz="913788">
              <a:buFontTx/>
              <a:buAutoNum type="arabicPeriod"/>
            </a:pPr>
            <a:r>
              <a:rPr lang="en-US" sz="2200" dirty="0">
                <a:solidFill>
                  <a:schemeClr val="accent5">
                    <a:lumMod val="50000"/>
                  </a:schemeClr>
                </a:solidFill>
                <a:latin typeface="Century Gothic"/>
              </a:rPr>
              <a:t>She is talking in German.</a:t>
            </a:r>
          </a:p>
          <a:p>
            <a:pPr marL="609555" indent="-609555" defTabSz="913788">
              <a:buFontTx/>
              <a:buAutoNum type="arabicPeriod"/>
            </a:pPr>
            <a:r>
              <a:rPr lang="en-US" sz="2200" dirty="0">
                <a:solidFill>
                  <a:schemeClr val="accent5">
                    <a:lumMod val="50000"/>
                  </a:schemeClr>
                </a:solidFill>
                <a:latin typeface="Century Gothic"/>
              </a:rPr>
              <a:t>I am watching the actions of his daughter. </a:t>
            </a:r>
          </a:p>
          <a:p>
            <a:pPr marL="609555" indent="-609555" defTabSz="913788">
              <a:buFontTx/>
              <a:buAutoNum type="arabicPeriod"/>
            </a:pPr>
            <a:r>
              <a:rPr lang="en-US" sz="2200" dirty="0">
                <a:solidFill>
                  <a:schemeClr val="accent5">
                    <a:lumMod val="50000"/>
                  </a:schemeClr>
                </a:solidFill>
                <a:latin typeface="Century Gothic"/>
              </a:rPr>
              <a:t>I am putting his number in my phone.</a:t>
            </a:r>
          </a:p>
          <a:p>
            <a:pPr marL="609555" indent="-609555" defTabSz="913788">
              <a:buFontTx/>
              <a:buAutoNum type="arabicPeriod"/>
            </a:pPr>
            <a:endParaRPr lang="en-US" sz="2200" dirty="0">
              <a:solidFill>
                <a:schemeClr val="accent5">
                  <a:lumMod val="50000"/>
                </a:schemeClr>
              </a:solidFill>
              <a:latin typeface="Century Gothic"/>
            </a:endParaRP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03067"/>
            <a:ext cx="10515600" cy="461663"/>
          </a:xfrm>
        </p:spPr>
        <p:txBody>
          <a:bodyPr>
            <a:noAutofit/>
          </a:bodyPr>
          <a:lstStyle/>
          <a:p>
            <a:r>
              <a:rPr lang="es-GB" sz="3200" dirty="0">
                <a:solidFill>
                  <a:srgbClr val="002060"/>
                </a:solidFill>
              </a:rPr>
              <a:t>Persona B</a:t>
            </a:r>
          </a:p>
        </p:txBody>
      </p:sp>
      <p:graphicFrame>
        <p:nvGraphicFramePr>
          <p:cNvPr id="5" name="Tabla 4">
            <a:extLst>
              <a:ext uri="{FF2B5EF4-FFF2-40B4-BE49-F238E27FC236}">
                <a16:creationId xmlns:a16="http://schemas.microsoft.com/office/drawing/2014/main" id="{F5DDF68F-7D31-A74D-A5DC-17C91DB35D45}"/>
              </a:ext>
            </a:extLst>
          </p:cNvPr>
          <p:cNvGraphicFramePr>
            <a:graphicFrameLocks noGrp="1"/>
          </p:cNvGraphicFramePr>
          <p:nvPr/>
        </p:nvGraphicFramePr>
        <p:xfrm>
          <a:off x="4619502" y="303067"/>
          <a:ext cx="7360831" cy="5710386"/>
        </p:xfrm>
        <a:graphic>
          <a:graphicData uri="http://schemas.openxmlformats.org/drawingml/2006/table">
            <a:tbl>
              <a:tblPr firstRow="1" bandRow="1">
                <a:tableStyleId>{5DA37D80-6434-44D0-A028-1B22A696006F}</a:tableStyleId>
              </a:tblPr>
              <a:tblGrid>
                <a:gridCol w="316838">
                  <a:extLst>
                    <a:ext uri="{9D8B030D-6E8A-4147-A177-3AD203B41FA5}">
                      <a16:colId xmlns:a16="http://schemas.microsoft.com/office/drawing/2014/main" val="2868016395"/>
                    </a:ext>
                  </a:extLst>
                </a:gridCol>
                <a:gridCol w="1262579">
                  <a:extLst>
                    <a:ext uri="{9D8B030D-6E8A-4147-A177-3AD203B41FA5}">
                      <a16:colId xmlns:a16="http://schemas.microsoft.com/office/drawing/2014/main" val="2235279834"/>
                    </a:ext>
                  </a:extLst>
                </a:gridCol>
                <a:gridCol w="1151907">
                  <a:extLst>
                    <a:ext uri="{9D8B030D-6E8A-4147-A177-3AD203B41FA5}">
                      <a16:colId xmlns:a16="http://schemas.microsoft.com/office/drawing/2014/main" val="1100611459"/>
                    </a:ext>
                  </a:extLst>
                </a:gridCol>
                <a:gridCol w="549672">
                  <a:extLst>
                    <a:ext uri="{9D8B030D-6E8A-4147-A177-3AD203B41FA5}">
                      <a16:colId xmlns:a16="http://schemas.microsoft.com/office/drawing/2014/main" val="2787285574"/>
                    </a:ext>
                  </a:extLst>
                </a:gridCol>
                <a:gridCol w="720988">
                  <a:extLst>
                    <a:ext uri="{9D8B030D-6E8A-4147-A177-3AD203B41FA5}">
                      <a16:colId xmlns:a16="http://schemas.microsoft.com/office/drawing/2014/main" val="3861968725"/>
                    </a:ext>
                  </a:extLst>
                </a:gridCol>
                <a:gridCol w="1152209">
                  <a:extLst>
                    <a:ext uri="{9D8B030D-6E8A-4147-A177-3AD203B41FA5}">
                      <a16:colId xmlns:a16="http://schemas.microsoft.com/office/drawing/2014/main" val="1372494681"/>
                    </a:ext>
                  </a:extLst>
                </a:gridCol>
                <a:gridCol w="2206638">
                  <a:extLst>
                    <a:ext uri="{9D8B030D-6E8A-4147-A177-3AD203B41FA5}">
                      <a16:colId xmlns:a16="http://schemas.microsoft.com/office/drawing/2014/main" val="1608079510"/>
                    </a:ext>
                  </a:extLst>
                </a:gridCol>
              </a:tblGrid>
              <a:tr h="591406">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latin typeface="Century Gothic" panose="020B0502020202020204" pitchFamily="34" charset="0"/>
                      </a:endParaRPr>
                    </a:p>
                  </a:txBody>
                  <a:tcPr anchor="ctr">
                    <a:noFill/>
                  </a:tcP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noFill/>
                  </a:tcP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noFill/>
                  </a:tcP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999975706"/>
                  </a:ext>
                </a:extLst>
              </a:tr>
              <a:tr h="1362804">
                <a:tc>
                  <a:txBody>
                    <a:bodyPr/>
                    <a:lstStyle/>
                    <a:p>
                      <a:pPr algn="ct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548896538"/>
                  </a:ext>
                </a:extLst>
              </a:tr>
              <a:tr h="607757">
                <a:tc>
                  <a:txBody>
                    <a:bodyPr/>
                    <a:lstStyle/>
                    <a:p>
                      <a:pPr algn="ctr"/>
                      <a:r>
                        <a:rPr lang="es-ES" sz="2000" b="0" i="0" dirty="0">
                          <a:solidFill>
                            <a:srgbClr val="203864"/>
                          </a:solidFill>
                          <a:latin typeface="Century Gothic" panose="020B0502020202020204" pitchFamily="34" charset="0"/>
                        </a:rPr>
                        <a:t>1</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1122319523"/>
                  </a:ext>
                </a:extLst>
              </a:tr>
              <a:tr h="607757">
                <a:tc>
                  <a:txBody>
                    <a:bodyPr/>
                    <a:lstStyle/>
                    <a:p>
                      <a:pPr algn="ctr"/>
                      <a:r>
                        <a:rPr lang="es-ES" sz="2000" b="0" i="0" dirty="0">
                          <a:solidFill>
                            <a:srgbClr val="203864"/>
                          </a:solidFill>
                          <a:latin typeface="Century Gothic" panose="020B0502020202020204" pitchFamily="34" charset="0"/>
                        </a:rPr>
                        <a:t>2</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509779886"/>
                  </a:ext>
                </a:extLst>
              </a:tr>
              <a:tr h="607757">
                <a:tc>
                  <a:txBody>
                    <a:bodyPr/>
                    <a:lstStyle/>
                    <a:p>
                      <a:pPr algn="ctr"/>
                      <a:r>
                        <a:rPr lang="es-ES" sz="2000" b="0" i="0" dirty="0">
                          <a:solidFill>
                            <a:srgbClr val="203864"/>
                          </a:solidFill>
                          <a:latin typeface="Century Gothic" panose="020B0502020202020204" pitchFamily="34" charset="0"/>
                        </a:rPr>
                        <a:t>3</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2700485315"/>
                  </a:ext>
                </a:extLst>
              </a:tr>
              <a:tr h="607757">
                <a:tc>
                  <a:txBody>
                    <a:bodyPr/>
                    <a:lstStyle/>
                    <a:p>
                      <a:pPr algn="ctr"/>
                      <a:r>
                        <a:rPr lang="es-ES" sz="2000" b="0" i="0" dirty="0">
                          <a:solidFill>
                            <a:srgbClr val="203864"/>
                          </a:solidFill>
                          <a:latin typeface="Century Gothic" panose="020B0502020202020204" pitchFamily="34" charset="0"/>
                        </a:rPr>
                        <a:t>4</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4168099783"/>
                  </a:ext>
                </a:extLst>
              </a:tr>
              <a:tr h="607757">
                <a:tc>
                  <a:txBody>
                    <a:bodyPr/>
                    <a:lstStyle/>
                    <a:p>
                      <a:pPr algn="ctr"/>
                      <a:r>
                        <a:rPr lang="es-ES" sz="2000" b="0" i="0" dirty="0">
                          <a:solidFill>
                            <a:srgbClr val="203864"/>
                          </a:solidFill>
                          <a:latin typeface="Century Gothic" panose="020B0502020202020204" pitchFamily="34" charset="0"/>
                        </a:rPr>
                        <a:t>5</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808982034"/>
                  </a:ext>
                </a:extLst>
              </a:tr>
              <a:tr h="607757">
                <a:tc>
                  <a:txBody>
                    <a:bodyPr/>
                    <a:lstStyle/>
                    <a:p>
                      <a:pPr algn="ctr"/>
                      <a:r>
                        <a:rPr lang="es-ES" sz="2000" b="0" i="0" dirty="0">
                          <a:solidFill>
                            <a:srgbClr val="203864"/>
                          </a:solidFill>
                          <a:latin typeface="Century Gothic" panose="020B0502020202020204" pitchFamily="34" charset="0"/>
                        </a:rPr>
                        <a:t>6</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738621967"/>
                  </a:ext>
                </a:extLst>
              </a:tr>
            </a:tbl>
          </a:graphicData>
        </a:graphic>
      </p:graphicFrame>
    </p:spTree>
    <p:extLst>
      <p:ext uri="{BB962C8B-B14F-4D97-AF65-F5344CB8AC3E}">
        <p14:creationId xmlns:p14="http://schemas.microsoft.com/office/powerpoint/2010/main" val="323060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880534"/>
            <a:ext cx="3688475" cy="5412690"/>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228600" indent="-228600">
              <a:lnSpc>
                <a:spcPts val="3280"/>
              </a:lnSpc>
              <a:buAutoNum type="arabicPeriod"/>
            </a:pPr>
            <a:r>
              <a:rPr lang="es-ES" sz="2400" dirty="0">
                <a:solidFill>
                  <a:srgbClr val="001F60"/>
                </a:solidFill>
                <a:latin typeface="Century Gothic" panose="020B0502020202020204" pitchFamily="34" charset="0"/>
              </a:rPr>
              <a:t>Está hablando con la policía.</a:t>
            </a:r>
          </a:p>
          <a:p>
            <a:pPr marL="228600" indent="-228600">
              <a:lnSpc>
                <a:spcPts val="3280"/>
              </a:lnSpc>
              <a:buAutoNum type="arabicPeriod"/>
            </a:pPr>
            <a:r>
              <a:rPr lang="es-ES" sz="2400" dirty="0">
                <a:solidFill>
                  <a:srgbClr val="001F60"/>
                </a:solidFill>
                <a:latin typeface="Century Gothic" panose="020B0502020202020204" pitchFamily="34" charset="0"/>
              </a:rPr>
              <a:t>Estoy escribiendo sobre el accidente.</a:t>
            </a:r>
          </a:p>
          <a:p>
            <a:pPr marL="228600" indent="-228600">
              <a:lnSpc>
                <a:spcPts val="3280"/>
              </a:lnSpc>
              <a:buAutoNum type="arabicPeriod"/>
            </a:pPr>
            <a:r>
              <a:rPr lang="es-ES" sz="2400" dirty="0">
                <a:solidFill>
                  <a:srgbClr val="001F60"/>
                </a:solidFill>
                <a:latin typeface="Century Gothic" panose="020B0502020202020204" pitchFamily="34" charset="0"/>
              </a:rPr>
              <a:t>Estaba jugando con unos compañeros.</a:t>
            </a:r>
          </a:p>
          <a:p>
            <a:pPr marL="228600" indent="-228600">
              <a:lnSpc>
                <a:spcPts val="3280"/>
              </a:lnSpc>
              <a:buAutoNum type="arabicPeriod"/>
            </a:pPr>
            <a:r>
              <a:rPr lang="es-ES" sz="2400" dirty="0">
                <a:solidFill>
                  <a:srgbClr val="001F60"/>
                </a:solidFill>
                <a:latin typeface="Century Gothic" panose="020B0502020202020204" pitchFamily="34" charset="0"/>
              </a:rPr>
              <a:t>Estoy tomando fotos de la escena.</a:t>
            </a:r>
          </a:p>
          <a:p>
            <a:pPr marL="228600" indent="-228600">
              <a:lnSpc>
                <a:spcPts val="3280"/>
              </a:lnSpc>
              <a:buAutoNum type="arabicPeriod"/>
            </a:pPr>
            <a:r>
              <a:rPr lang="es-ES" sz="2400" dirty="0">
                <a:solidFill>
                  <a:srgbClr val="001F60"/>
                </a:solidFill>
                <a:latin typeface="Century Gothic" panose="020B0502020202020204" pitchFamily="34" charset="0"/>
              </a:rPr>
              <a:t>Está repartiendo periódicos.</a:t>
            </a:r>
          </a:p>
          <a:p>
            <a:pPr marL="228600" indent="-228600">
              <a:lnSpc>
                <a:spcPts val="3280"/>
              </a:lnSpc>
              <a:buAutoNum type="arabicPeriod"/>
            </a:pPr>
            <a:r>
              <a:rPr lang="es-ES" sz="2400" dirty="0">
                <a:solidFill>
                  <a:srgbClr val="001F60"/>
                </a:solidFill>
                <a:latin typeface="Century Gothic" panose="020B0502020202020204" pitchFamily="34" charset="0"/>
              </a:rPr>
              <a:t>Estaba corriendo entre dos edificios.</a:t>
            </a:r>
          </a:p>
          <a:p>
            <a:pPr marL="228600" indent="-228600">
              <a:lnSpc>
                <a:spcPts val="3280"/>
              </a:lnSpc>
              <a:buAutoNum type="arabicPeriod"/>
            </a:pPr>
            <a:endParaRPr lang="es-ES" sz="2400" dirty="0">
              <a:solidFill>
                <a:srgbClr val="001F60"/>
              </a:solidFill>
              <a:latin typeface="Century Gothic" panose="020B0502020202020204" pitchFamily="34" charset="0"/>
            </a:endParaRP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03067"/>
            <a:ext cx="10515600" cy="461663"/>
          </a:xfrm>
        </p:spPr>
        <p:txBody>
          <a:bodyPr>
            <a:noAutofit/>
          </a:bodyPr>
          <a:lstStyle/>
          <a:p>
            <a:r>
              <a:rPr lang="es-GB" sz="2600" b="1" dirty="0">
                <a:solidFill>
                  <a:srgbClr val="002060"/>
                </a:solidFill>
              </a:rPr>
              <a:t>Persona </a:t>
            </a:r>
            <a:r>
              <a:rPr lang="es-ES" sz="2600" b="1" dirty="0">
                <a:solidFill>
                  <a:srgbClr val="002060"/>
                </a:solidFill>
              </a:rPr>
              <a:t>A - respuestas</a:t>
            </a:r>
            <a:endParaRPr lang="es-GB" sz="2600" b="1" dirty="0">
              <a:solidFill>
                <a:srgbClr val="002060"/>
              </a:solidFill>
            </a:endParaRPr>
          </a:p>
        </p:txBody>
      </p:sp>
      <p:graphicFrame>
        <p:nvGraphicFramePr>
          <p:cNvPr id="5" name="Tabla 4">
            <a:extLst>
              <a:ext uri="{FF2B5EF4-FFF2-40B4-BE49-F238E27FC236}">
                <a16:creationId xmlns:a16="http://schemas.microsoft.com/office/drawing/2014/main" id="{F5DDF68F-7D31-A74D-A5DC-17C91DB35D45}"/>
              </a:ext>
            </a:extLst>
          </p:cNvPr>
          <p:cNvGraphicFramePr>
            <a:graphicFrameLocks noGrp="1"/>
          </p:cNvGraphicFramePr>
          <p:nvPr/>
        </p:nvGraphicFramePr>
        <p:xfrm>
          <a:off x="3908611" y="177564"/>
          <a:ext cx="8071723" cy="6115660"/>
        </p:xfrm>
        <a:graphic>
          <a:graphicData uri="http://schemas.openxmlformats.org/drawingml/2006/table">
            <a:tbl>
              <a:tblPr firstRow="1" bandRow="1">
                <a:tableStyleId>{5DA37D80-6434-44D0-A028-1B22A696006F}</a:tableStyleId>
              </a:tblPr>
              <a:tblGrid>
                <a:gridCol w="347437">
                  <a:extLst>
                    <a:ext uri="{9D8B030D-6E8A-4147-A177-3AD203B41FA5}">
                      <a16:colId xmlns:a16="http://schemas.microsoft.com/office/drawing/2014/main" val="2868016395"/>
                    </a:ext>
                  </a:extLst>
                </a:gridCol>
                <a:gridCol w="1302070">
                  <a:extLst>
                    <a:ext uri="{9D8B030D-6E8A-4147-A177-3AD203B41FA5}">
                      <a16:colId xmlns:a16="http://schemas.microsoft.com/office/drawing/2014/main" val="2235279834"/>
                    </a:ext>
                  </a:extLst>
                </a:gridCol>
                <a:gridCol w="1129553">
                  <a:extLst>
                    <a:ext uri="{9D8B030D-6E8A-4147-A177-3AD203B41FA5}">
                      <a16:colId xmlns:a16="http://schemas.microsoft.com/office/drawing/2014/main" val="1100611459"/>
                    </a:ext>
                  </a:extLst>
                </a:gridCol>
                <a:gridCol w="484094">
                  <a:extLst>
                    <a:ext uri="{9D8B030D-6E8A-4147-A177-3AD203B41FA5}">
                      <a16:colId xmlns:a16="http://schemas.microsoft.com/office/drawing/2014/main" val="2787285574"/>
                    </a:ext>
                  </a:extLst>
                </a:gridCol>
                <a:gridCol w="878541">
                  <a:extLst>
                    <a:ext uri="{9D8B030D-6E8A-4147-A177-3AD203B41FA5}">
                      <a16:colId xmlns:a16="http://schemas.microsoft.com/office/drawing/2014/main" val="3861968725"/>
                    </a:ext>
                  </a:extLst>
                </a:gridCol>
                <a:gridCol w="1249234">
                  <a:extLst>
                    <a:ext uri="{9D8B030D-6E8A-4147-A177-3AD203B41FA5}">
                      <a16:colId xmlns:a16="http://schemas.microsoft.com/office/drawing/2014/main" val="1372494681"/>
                    </a:ext>
                  </a:extLst>
                </a:gridCol>
                <a:gridCol w="2680794">
                  <a:extLst>
                    <a:ext uri="{9D8B030D-6E8A-4147-A177-3AD203B41FA5}">
                      <a16:colId xmlns:a16="http://schemas.microsoft.com/office/drawing/2014/main" val="1608079510"/>
                    </a:ext>
                  </a:extLst>
                </a:gridCol>
              </a:tblGrid>
              <a:tr h="552147">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latin typeface="Century Gothic" panose="020B0502020202020204" pitchFamily="34" charset="0"/>
                      </a:endParaRPr>
                    </a:p>
                  </a:txBody>
                  <a:tcPr anchor="ctr">
                    <a:noFill/>
                  </a:tcP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noFill/>
                  </a:tcP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noFill/>
                  </a:tcP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999975706"/>
                  </a:ext>
                </a:extLst>
              </a:tr>
              <a:tr h="1023174">
                <a:tc>
                  <a:txBody>
                    <a:bodyPr/>
                    <a:lstStyle/>
                    <a:p>
                      <a:pPr algn="ct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548896538"/>
                  </a:ext>
                </a:extLst>
              </a:tr>
              <a:tr h="567413">
                <a:tc>
                  <a:txBody>
                    <a:bodyPr/>
                    <a:lstStyle/>
                    <a:p>
                      <a:pPr algn="ctr"/>
                      <a:r>
                        <a:rPr lang="es-ES" sz="2000" b="0" i="0" dirty="0">
                          <a:solidFill>
                            <a:srgbClr val="203864"/>
                          </a:solidFill>
                          <a:latin typeface="Century Gothic" panose="020B0502020202020204" pitchFamily="34" charset="0"/>
                        </a:rPr>
                        <a:t>1</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accent5">
                              <a:lumMod val="50000"/>
                            </a:schemeClr>
                          </a:solidFill>
                          <a:latin typeface="Century Gothic"/>
                        </a:rPr>
                        <a:t>shouting with rage.</a:t>
                      </a:r>
                    </a:p>
                  </a:txBody>
                  <a:tcPr anchor="ctr">
                    <a:noFill/>
                  </a:tcPr>
                </a:tc>
                <a:extLst>
                  <a:ext uri="{0D108BD9-81ED-4DB2-BD59-A6C34878D82A}">
                    <a16:rowId xmlns:a16="http://schemas.microsoft.com/office/drawing/2014/main" val="1122319523"/>
                  </a:ext>
                </a:extLst>
              </a:tr>
              <a:tr h="713122">
                <a:tc>
                  <a:txBody>
                    <a:bodyPr/>
                    <a:lstStyle/>
                    <a:p>
                      <a:pPr algn="ctr"/>
                      <a:r>
                        <a:rPr lang="es-ES" sz="2000" b="0" i="0" dirty="0">
                          <a:solidFill>
                            <a:srgbClr val="203864"/>
                          </a:solidFill>
                          <a:latin typeface="Century Gothic" panose="020B0502020202020204" pitchFamily="34" charset="0"/>
                        </a:rPr>
                        <a:t>2</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doing a drawing of the building.</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509779886"/>
                  </a:ext>
                </a:extLst>
              </a:tr>
              <a:tr h="713122">
                <a:tc>
                  <a:txBody>
                    <a:bodyPr/>
                    <a:lstStyle/>
                    <a:p>
                      <a:pPr algn="ctr"/>
                      <a:r>
                        <a:rPr lang="es-ES" sz="2000" b="0" i="0" dirty="0">
                          <a:solidFill>
                            <a:srgbClr val="203864"/>
                          </a:solidFill>
                          <a:latin typeface="Century Gothic" panose="020B0502020202020204" pitchFamily="34" charset="0"/>
                        </a:rPr>
                        <a:t>3</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accent5">
                              <a:lumMod val="50000"/>
                            </a:schemeClr>
                          </a:solidFill>
                          <a:latin typeface="Century Gothic"/>
                        </a:rPr>
                        <a:t>breaking the </a:t>
                      </a:r>
                      <a:r>
                        <a:rPr lang="en-US" sz="2000" dirty="0">
                          <a:solidFill>
                            <a:srgbClr val="001F60"/>
                          </a:solidFill>
                          <a:latin typeface="Century Gothic"/>
                        </a:rPr>
                        <a:t>window</a:t>
                      </a:r>
                      <a:r>
                        <a:rPr lang="en-US" sz="2000" dirty="0">
                          <a:solidFill>
                            <a:schemeClr val="accent5">
                              <a:lumMod val="50000"/>
                            </a:schemeClr>
                          </a:solidFill>
                          <a:latin typeface="Century Gothic"/>
                        </a:rPr>
                        <a:t>.</a:t>
                      </a:r>
                    </a:p>
                  </a:txBody>
                  <a:tcPr anchor="ctr">
                    <a:noFill/>
                  </a:tcPr>
                </a:tc>
                <a:extLst>
                  <a:ext uri="{0D108BD9-81ED-4DB2-BD59-A6C34878D82A}">
                    <a16:rowId xmlns:a16="http://schemas.microsoft.com/office/drawing/2014/main" val="2700485315"/>
                  </a:ext>
                </a:extLst>
              </a:tr>
              <a:tr h="567413">
                <a:tc>
                  <a:txBody>
                    <a:bodyPr/>
                    <a:lstStyle/>
                    <a:p>
                      <a:pPr algn="ctr"/>
                      <a:r>
                        <a:rPr lang="es-ES" sz="2000" b="0" i="0" dirty="0">
                          <a:solidFill>
                            <a:srgbClr val="203864"/>
                          </a:solidFill>
                          <a:latin typeface="Century Gothic" panose="020B0502020202020204" pitchFamily="34" charset="0"/>
                        </a:rPr>
                        <a:t>4</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accent5">
                              <a:lumMod val="50000"/>
                            </a:schemeClr>
                          </a:solidFill>
                          <a:latin typeface="Century Gothic"/>
                        </a:rPr>
                        <a:t>talking in German.</a:t>
                      </a:r>
                    </a:p>
                  </a:txBody>
                  <a:tcPr anchor="ctr">
                    <a:noFill/>
                  </a:tcPr>
                </a:tc>
                <a:extLst>
                  <a:ext uri="{0D108BD9-81ED-4DB2-BD59-A6C34878D82A}">
                    <a16:rowId xmlns:a16="http://schemas.microsoft.com/office/drawing/2014/main" val="4168099783"/>
                  </a:ext>
                </a:extLst>
              </a:tr>
              <a:tr h="1023174">
                <a:tc>
                  <a:txBody>
                    <a:bodyPr/>
                    <a:lstStyle/>
                    <a:p>
                      <a:pPr algn="ctr"/>
                      <a:r>
                        <a:rPr lang="es-ES" sz="2000" b="0" i="0" dirty="0">
                          <a:solidFill>
                            <a:srgbClr val="203864"/>
                          </a:solidFill>
                          <a:latin typeface="Century Gothic" panose="020B0502020202020204" pitchFamily="34" charset="0"/>
                        </a:rPr>
                        <a:t>5</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watching the actions of his daughter.</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808982034"/>
                  </a:ext>
                </a:extLst>
              </a:tr>
              <a:tr h="956095">
                <a:tc>
                  <a:txBody>
                    <a:bodyPr/>
                    <a:lstStyle/>
                    <a:p>
                      <a:pPr algn="ctr"/>
                      <a:r>
                        <a:rPr lang="es-ES" sz="2000" b="0" i="0" dirty="0">
                          <a:solidFill>
                            <a:srgbClr val="203864"/>
                          </a:solidFill>
                          <a:latin typeface="Century Gothic" panose="020B0502020202020204" pitchFamily="34" charset="0"/>
                        </a:rPr>
                        <a:t>6</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accent5">
                              <a:lumMod val="50000"/>
                            </a:schemeClr>
                          </a:solidFill>
                          <a:latin typeface="Century Gothic"/>
                        </a:rPr>
                        <a:t>putting his number in my phone.</a:t>
                      </a:r>
                    </a:p>
                  </a:txBody>
                  <a:tcPr anchor="ctr">
                    <a:noFill/>
                  </a:tcPr>
                </a:tc>
                <a:extLst>
                  <a:ext uri="{0D108BD9-81ED-4DB2-BD59-A6C34878D82A}">
                    <a16:rowId xmlns:a16="http://schemas.microsoft.com/office/drawing/2014/main" val="3738621967"/>
                  </a:ext>
                </a:extLst>
              </a:tr>
            </a:tbl>
          </a:graphicData>
        </a:graphic>
      </p:graphicFrame>
      <p:pic>
        <p:nvPicPr>
          <p:cNvPr id="6" name="Picture 5" descr="green checkmark">
            <a:extLst>
              <a:ext uri="{FF2B5EF4-FFF2-40B4-BE49-F238E27FC236}">
                <a16:creationId xmlns:a16="http://schemas.microsoft.com/office/drawing/2014/main" id="{1326ECF6-3DC7-8D41-B71D-C997A5DBF5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7652" y="1832436"/>
            <a:ext cx="376696" cy="392392"/>
          </a:xfrm>
          <a:prstGeom prst="rect">
            <a:avLst/>
          </a:prstGeom>
        </p:spPr>
      </p:pic>
      <p:pic>
        <p:nvPicPr>
          <p:cNvPr id="8" name="Picture 17" descr="green checkmark">
            <a:extLst>
              <a:ext uri="{FF2B5EF4-FFF2-40B4-BE49-F238E27FC236}">
                <a16:creationId xmlns:a16="http://schemas.microsoft.com/office/drawing/2014/main" id="{31653FB7-7F9A-944B-998E-6C43530AD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8192" y="1832436"/>
            <a:ext cx="376696" cy="392392"/>
          </a:xfrm>
          <a:prstGeom prst="rect">
            <a:avLst/>
          </a:prstGeom>
        </p:spPr>
      </p:pic>
      <p:pic>
        <p:nvPicPr>
          <p:cNvPr id="9" name="Picture 8" descr="green checkmark">
            <a:extLst>
              <a:ext uri="{FF2B5EF4-FFF2-40B4-BE49-F238E27FC236}">
                <a16:creationId xmlns:a16="http://schemas.microsoft.com/office/drawing/2014/main" id="{975F3D4E-0511-774E-93C1-80680E1FAF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6706" y="2461966"/>
            <a:ext cx="376696" cy="392392"/>
          </a:xfrm>
          <a:prstGeom prst="rect">
            <a:avLst/>
          </a:prstGeom>
        </p:spPr>
      </p:pic>
      <p:pic>
        <p:nvPicPr>
          <p:cNvPr id="10" name="Picture 17" descr="green checkmark">
            <a:extLst>
              <a:ext uri="{FF2B5EF4-FFF2-40B4-BE49-F238E27FC236}">
                <a16:creationId xmlns:a16="http://schemas.microsoft.com/office/drawing/2014/main" id="{415A0CE4-9CAA-7F4B-88B5-682A1323B4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7246" y="2461966"/>
            <a:ext cx="376696" cy="392392"/>
          </a:xfrm>
          <a:prstGeom prst="rect">
            <a:avLst/>
          </a:prstGeom>
        </p:spPr>
      </p:pic>
      <p:pic>
        <p:nvPicPr>
          <p:cNvPr id="11" name="Picture 10" descr="green checkmark">
            <a:extLst>
              <a:ext uri="{FF2B5EF4-FFF2-40B4-BE49-F238E27FC236}">
                <a16:creationId xmlns:a16="http://schemas.microsoft.com/office/drawing/2014/main" id="{99A52A12-4F00-154E-90CC-9B8D476BFB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5760" y="3091496"/>
            <a:ext cx="376696" cy="392392"/>
          </a:xfrm>
          <a:prstGeom prst="rect">
            <a:avLst/>
          </a:prstGeom>
        </p:spPr>
      </p:pic>
      <p:pic>
        <p:nvPicPr>
          <p:cNvPr id="12" name="Picture 17" descr="green checkmark">
            <a:extLst>
              <a:ext uri="{FF2B5EF4-FFF2-40B4-BE49-F238E27FC236}">
                <a16:creationId xmlns:a16="http://schemas.microsoft.com/office/drawing/2014/main" id="{2B23AEDE-7703-D24D-BE49-101F77F2B1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96300" y="3091496"/>
            <a:ext cx="376696" cy="392392"/>
          </a:xfrm>
          <a:prstGeom prst="rect">
            <a:avLst/>
          </a:prstGeom>
        </p:spPr>
      </p:pic>
      <p:pic>
        <p:nvPicPr>
          <p:cNvPr id="13" name="Picture 12" descr="green checkmark">
            <a:extLst>
              <a:ext uri="{FF2B5EF4-FFF2-40B4-BE49-F238E27FC236}">
                <a16:creationId xmlns:a16="http://schemas.microsoft.com/office/drawing/2014/main" id="{028AC440-E5D9-994A-A02B-806D4774A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0832" y="3871438"/>
            <a:ext cx="376696" cy="392392"/>
          </a:xfrm>
          <a:prstGeom prst="rect">
            <a:avLst/>
          </a:prstGeom>
        </p:spPr>
      </p:pic>
      <p:pic>
        <p:nvPicPr>
          <p:cNvPr id="14" name="Picture 17" descr="green checkmark">
            <a:extLst>
              <a:ext uri="{FF2B5EF4-FFF2-40B4-BE49-F238E27FC236}">
                <a16:creationId xmlns:a16="http://schemas.microsoft.com/office/drawing/2014/main" id="{3B8F00DB-2402-4046-949A-F6780B8F9F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7205" y="3900725"/>
            <a:ext cx="376696" cy="392392"/>
          </a:xfrm>
          <a:prstGeom prst="rect">
            <a:avLst/>
          </a:prstGeom>
        </p:spPr>
      </p:pic>
      <p:pic>
        <p:nvPicPr>
          <p:cNvPr id="15" name="Picture 14" descr="green checkmark">
            <a:extLst>
              <a:ext uri="{FF2B5EF4-FFF2-40B4-BE49-F238E27FC236}">
                <a16:creationId xmlns:a16="http://schemas.microsoft.com/office/drawing/2014/main" id="{14ABB630-2284-A84D-A6D9-637B688859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9783" y="4742948"/>
            <a:ext cx="376696" cy="392392"/>
          </a:xfrm>
          <a:prstGeom prst="rect">
            <a:avLst/>
          </a:prstGeom>
        </p:spPr>
      </p:pic>
      <p:pic>
        <p:nvPicPr>
          <p:cNvPr id="16" name="Picture 17" descr="green checkmark">
            <a:extLst>
              <a:ext uri="{FF2B5EF4-FFF2-40B4-BE49-F238E27FC236}">
                <a16:creationId xmlns:a16="http://schemas.microsoft.com/office/drawing/2014/main" id="{9314E5A4-DEC7-0342-A0CE-DA587CCC44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4291" y="4742948"/>
            <a:ext cx="376696" cy="392392"/>
          </a:xfrm>
          <a:prstGeom prst="rect">
            <a:avLst/>
          </a:prstGeom>
        </p:spPr>
      </p:pic>
      <p:pic>
        <p:nvPicPr>
          <p:cNvPr id="17" name="Picture 16" descr="green checkmark">
            <a:extLst>
              <a:ext uri="{FF2B5EF4-FFF2-40B4-BE49-F238E27FC236}">
                <a16:creationId xmlns:a16="http://schemas.microsoft.com/office/drawing/2014/main" id="{A2E0E8E0-9397-B94F-A717-E5F6CCA69B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9783" y="5614458"/>
            <a:ext cx="376696" cy="392392"/>
          </a:xfrm>
          <a:prstGeom prst="rect">
            <a:avLst/>
          </a:prstGeom>
        </p:spPr>
      </p:pic>
      <p:pic>
        <p:nvPicPr>
          <p:cNvPr id="18" name="Picture 17" descr="green checkmark">
            <a:extLst>
              <a:ext uri="{FF2B5EF4-FFF2-40B4-BE49-F238E27FC236}">
                <a16:creationId xmlns:a16="http://schemas.microsoft.com/office/drawing/2014/main" id="{4E5FD431-5AE3-4A42-AAFC-33E93E5558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0735" y="5614458"/>
            <a:ext cx="376696" cy="392392"/>
          </a:xfrm>
          <a:prstGeom prst="rect">
            <a:avLst/>
          </a:prstGeom>
        </p:spPr>
      </p:pic>
    </p:spTree>
    <p:extLst>
      <p:ext uri="{BB962C8B-B14F-4D97-AF65-F5344CB8AC3E}">
        <p14:creationId xmlns:p14="http://schemas.microsoft.com/office/powerpoint/2010/main" val="142328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7" y="764730"/>
            <a:ext cx="3616758" cy="5467535"/>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228600" indent="-228600">
              <a:lnSpc>
                <a:spcPts val="3280"/>
              </a:lnSpc>
              <a:buAutoNum type="arabicPeriod"/>
            </a:pPr>
            <a:r>
              <a:rPr lang="es-ES" sz="2400" dirty="0">
                <a:solidFill>
                  <a:srgbClr val="001F60"/>
                </a:solidFill>
                <a:latin typeface="Century Gothic" panose="020B0502020202020204" pitchFamily="34" charset="0"/>
              </a:rPr>
              <a:t>Estaba gritando con rabia.</a:t>
            </a:r>
          </a:p>
          <a:p>
            <a:pPr marL="228600" indent="-228600">
              <a:lnSpc>
                <a:spcPts val="3280"/>
              </a:lnSpc>
              <a:buAutoNum type="arabicPeriod"/>
            </a:pPr>
            <a:r>
              <a:rPr lang="es-ES" sz="2400" dirty="0">
                <a:solidFill>
                  <a:srgbClr val="001F60"/>
                </a:solidFill>
                <a:latin typeface="Century Gothic" panose="020B0502020202020204" pitchFamily="34" charset="0"/>
              </a:rPr>
              <a:t>Estaba haciendo un dibujo del edificio.</a:t>
            </a:r>
          </a:p>
          <a:p>
            <a:pPr marL="228600" indent="-228600">
              <a:lnSpc>
                <a:spcPts val="3280"/>
              </a:lnSpc>
              <a:buAutoNum type="arabicPeriod"/>
            </a:pPr>
            <a:r>
              <a:rPr lang="es-ES" sz="2400" dirty="0">
                <a:solidFill>
                  <a:srgbClr val="001F60"/>
                </a:solidFill>
                <a:latin typeface="Century Gothic" panose="020B0502020202020204" pitchFamily="34" charset="0"/>
              </a:rPr>
              <a:t>Estaba rompiendo la ventana.</a:t>
            </a:r>
          </a:p>
          <a:p>
            <a:pPr marL="228600" indent="-228600">
              <a:lnSpc>
                <a:spcPts val="3280"/>
              </a:lnSpc>
              <a:buAutoNum type="arabicPeriod"/>
            </a:pPr>
            <a:r>
              <a:rPr lang="es-ES" sz="2400" dirty="0">
                <a:solidFill>
                  <a:srgbClr val="001F60"/>
                </a:solidFill>
                <a:latin typeface="Century Gothic" panose="020B0502020202020204" pitchFamily="34" charset="0"/>
              </a:rPr>
              <a:t>Está hablando en alemán.</a:t>
            </a:r>
          </a:p>
          <a:p>
            <a:pPr marL="228600" indent="-228600">
              <a:lnSpc>
                <a:spcPts val="3280"/>
              </a:lnSpc>
              <a:buAutoNum type="arabicPeriod"/>
            </a:pPr>
            <a:r>
              <a:rPr lang="es-ES" sz="2400" dirty="0">
                <a:solidFill>
                  <a:srgbClr val="001F60"/>
                </a:solidFill>
                <a:latin typeface="Century Gothic" panose="020B0502020202020204" pitchFamily="34" charset="0"/>
              </a:rPr>
              <a:t>Estoy mirando las acciones de su hija.</a:t>
            </a:r>
          </a:p>
          <a:p>
            <a:pPr marL="228600" indent="-228600">
              <a:lnSpc>
                <a:spcPts val="3280"/>
              </a:lnSpc>
              <a:buAutoNum type="arabicPeriod"/>
            </a:pPr>
            <a:r>
              <a:rPr lang="es-ES" sz="2400" dirty="0">
                <a:solidFill>
                  <a:srgbClr val="001F60"/>
                </a:solidFill>
                <a:latin typeface="Century Gothic" panose="020B0502020202020204" pitchFamily="34" charset="0"/>
              </a:rPr>
              <a:t>Estoy poniendo su número en mi teléfono.</a:t>
            </a: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03067"/>
            <a:ext cx="10515600" cy="461663"/>
          </a:xfrm>
        </p:spPr>
        <p:txBody>
          <a:bodyPr>
            <a:noAutofit/>
          </a:bodyPr>
          <a:lstStyle/>
          <a:p>
            <a:r>
              <a:rPr lang="es-GB" sz="2600" b="1" dirty="0">
                <a:solidFill>
                  <a:srgbClr val="002060"/>
                </a:solidFill>
              </a:rPr>
              <a:t>Persona </a:t>
            </a:r>
            <a:r>
              <a:rPr lang="es-ES" sz="2600" b="1" dirty="0">
                <a:solidFill>
                  <a:srgbClr val="002060"/>
                </a:solidFill>
              </a:rPr>
              <a:t>B- repuestas</a:t>
            </a:r>
            <a:endParaRPr lang="es-GB" sz="2600" b="1" dirty="0">
              <a:solidFill>
                <a:srgbClr val="002060"/>
              </a:solidFill>
            </a:endParaRPr>
          </a:p>
        </p:txBody>
      </p:sp>
      <p:graphicFrame>
        <p:nvGraphicFramePr>
          <p:cNvPr id="5" name="Tabla 4">
            <a:extLst>
              <a:ext uri="{FF2B5EF4-FFF2-40B4-BE49-F238E27FC236}">
                <a16:creationId xmlns:a16="http://schemas.microsoft.com/office/drawing/2014/main" id="{F5DDF68F-7D31-A74D-A5DC-17C91DB35D45}"/>
              </a:ext>
            </a:extLst>
          </p:cNvPr>
          <p:cNvGraphicFramePr>
            <a:graphicFrameLocks noGrp="1"/>
          </p:cNvGraphicFramePr>
          <p:nvPr/>
        </p:nvGraphicFramePr>
        <p:xfrm>
          <a:off x="3998260" y="303067"/>
          <a:ext cx="7982074" cy="5929197"/>
        </p:xfrm>
        <a:graphic>
          <a:graphicData uri="http://schemas.openxmlformats.org/drawingml/2006/table">
            <a:tbl>
              <a:tblPr firstRow="1" bandRow="1">
                <a:tableStyleId>{5DA37D80-6434-44D0-A028-1B22A696006F}</a:tableStyleId>
              </a:tblPr>
              <a:tblGrid>
                <a:gridCol w="343579">
                  <a:extLst>
                    <a:ext uri="{9D8B030D-6E8A-4147-A177-3AD203B41FA5}">
                      <a16:colId xmlns:a16="http://schemas.microsoft.com/office/drawing/2014/main" val="2868016395"/>
                    </a:ext>
                  </a:extLst>
                </a:gridCol>
                <a:gridCol w="1369139">
                  <a:extLst>
                    <a:ext uri="{9D8B030D-6E8A-4147-A177-3AD203B41FA5}">
                      <a16:colId xmlns:a16="http://schemas.microsoft.com/office/drawing/2014/main" val="2235279834"/>
                    </a:ext>
                  </a:extLst>
                </a:gridCol>
                <a:gridCol w="1249126">
                  <a:extLst>
                    <a:ext uri="{9D8B030D-6E8A-4147-A177-3AD203B41FA5}">
                      <a16:colId xmlns:a16="http://schemas.microsoft.com/office/drawing/2014/main" val="1100611459"/>
                    </a:ext>
                  </a:extLst>
                </a:gridCol>
                <a:gridCol w="596063">
                  <a:extLst>
                    <a:ext uri="{9D8B030D-6E8A-4147-A177-3AD203B41FA5}">
                      <a16:colId xmlns:a16="http://schemas.microsoft.com/office/drawing/2014/main" val="2787285574"/>
                    </a:ext>
                  </a:extLst>
                </a:gridCol>
                <a:gridCol w="781838">
                  <a:extLst>
                    <a:ext uri="{9D8B030D-6E8A-4147-A177-3AD203B41FA5}">
                      <a16:colId xmlns:a16="http://schemas.microsoft.com/office/drawing/2014/main" val="3861968725"/>
                    </a:ext>
                  </a:extLst>
                </a:gridCol>
                <a:gridCol w="1218371">
                  <a:extLst>
                    <a:ext uri="{9D8B030D-6E8A-4147-A177-3AD203B41FA5}">
                      <a16:colId xmlns:a16="http://schemas.microsoft.com/office/drawing/2014/main" val="1372494681"/>
                    </a:ext>
                  </a:extLst>
                </a:gridCol>
                <a:gridCol w="2423958">
                  <a:extLst>
                    <a:ext uri="{9D8B030D-6E8A-4147-A177-3AD203B41FA5}">
                      <a16:colId xmlns:a16="http://schemas.microsoft.com/office/drawing/2014/main" val="1608079510"/>
                    </a:ext>
                  </a:extLst>
                </a:gridCol>
              </a:tblGrid>
              <a:tr h="591406">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latin typeface="Century Gothic" panose="020B0502020202020204" pitchFamily="34" charset="0"/>
                      </a:endParaRPr>
                    </a:p>
                  </a:txBody>
                  <a:tcPr anchor="ctr">
                    <a:noFill/>
                  </a:tcP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noFill/>
                  </a:tcP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noFill/>
                  </a:tcP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999975706"/>
                  </a:ext>
                </a:extLst>
              </a:tr>
              <a:tr h="1131551">
                <a:tc>
                  <a:txBody>
                    <a:bodyPr/>
                    <a:lstStyle/>
                    <a:p>
                      <a:pPr algn="ct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548896538"/>
                  </a:ext>
                </a:extLst>
              </a:tr>
              <a:tr h="607757">
                <a:tc>
                  <a:txBody>
                    <a:bodyPr/>
                    <a:lstStyle/>
                    <a:p>
                      <a:pPr algn="ctr"/>
                      <a:r>
                        <a:rPr lang="es-ES" sz="2000" b="0" i="0" dirty="0">
                          <a:solidFill>
                            <a:srgbClr val="203864"/>
                          </a:solidFill>
                          <a:latin typeface="Century Gothic" panose="020B0502020202020204" pitchFamily="34" charset="0"/>
                        </a:rPr>
                        <a:t>1</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talking to the police.</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1122319523"/>
                  </a:ext>
                </a:extLst>
              </a:tr>
              <a:tr h="607757">
                <a:tc>
                  <a:txBody>
                    <a:bodyPr/>
                    <a:lstStyle/>
                    <a:p>
                      <a:pPr algn="ctr"/>
                      <a:r>
                        <a:rPr lang="es-ES" sz="2000" b="0" i="0" dirty="0">
                          <a:solidFill>
                            <a:srgbClr val="203864"/>
                          </a:solidFill>
                          <a:latin typeface="Century Gothic" panose="020B0502020202020204" pitchFamily="34" charset="0"/>
                        </a:rPr>
                        <a:t>2</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writing about the accident.</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509779886"/>
                  </a:ext>
                </a:extLst>
              </a:tr>
              <a:tr h="607757">
                <a:tc>
                  <a:txBody>
                    <a:bodyPr/>
                    <a:lstStyle/>
                    <a:p>
                      <a:pPr algn="ctr"/>
                      <a:r>
                        <a:rPr lang="es-ES" sz="2000" b="0" i="0" dirty="0">
                          <a:solidFill>
                            <a:srgbClr val="203864"/>
                          </a:solidFill>
                          <a:latin typeface="Century Gothic" panose="020B0502020202020204" pitchFamily="34" charset="0"/>
                        </a:rPr>
                        <a:t>3</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playing with some classmates.</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2700485315"/>
                  </a:ext>
                </a:extLst>
              </a:tr>
              <a:tr h="607757">
                <a:tc>
                  <a:txBody>
                    <a:bodyPr/>
                    <a:lstStyle/>
                    <a:p>
                      <a:pPr algn="ctr"/>
                      <a:r>
                        <a:rPr lang="es-ES" sz="2000" b="0" i="0" dirty="0">
                          <a:solidFill>
                            <a:srgbClr val="203864"/>
                          </a:solidFill>
                          <a:latin typeface="Century Gothic" panose="020B0502020202020204" pitchFamily="34" charset="0"/>
                        </a:rPr>
                        <a:t>4</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taking photos of the scene.</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4168099783"/>
                  </a:ext>
                </a:extLst>
              </a:tr>
              <a:tr h="607757">
                <a:tc>
                  <a:txBody>
                    <a:bodyPr/>
                    <a:lstStyle/>
                    <a:p>
                      <a:pPr algn="ctr"/>
                      <a:r>
                        <a:rPr lang="es-ES" sz="2000" b="0" i="0" dirty="0">
                          <a:solidFill>
                            <a:srgbClr val="203864"/>
                          </a:solidFill>
                          <a:latin typeface="Century Gothic" panose="020B0502020202020204" pitchFamily="34" charset="0"/>
                        </a:rPr>
                        <a:t>5</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delivering newspapers.</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808982034"/>
                  </a:ext>
                </a:extLst>
              </a:tr>
              <a:tr h="607757">
                <a:tc>
                  <a:txBody>
                    <a:bodyPr/>
                    <a:lstStyle/>
                    <a:p>
                      <a:pPr algn="ctr"/>
                      <a:r>
                        <a:rPr lang="es-ES" sz="2000" b="0" i="0" dirty="0">
                          <a:solidFill>
                            <a:srgbClr val="203864"/>
                          </a:solidFill>
                          <a:latin typeface="Century Gothic" panose="020B0502020202020204" pitchFamily="34" charset="0"/>
                        </a:rPr>
                        <a:t>6</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running between two buildings.</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738621967"/>
                  </a:ext>
                </a:extLst>
              </a:tr>
            </a:tbl>
          </a:graphicData>
        </a:graphic>
      </p:graphicFrame>
      <p:pic>
        <p:nvPicPr>
          <p:cNvPr id="6" name="Picture 5" descr="green checkmark">
            <a:extLst>
              <a:ext uri="{FF2B5EF4-FFF2-40B4-BE49-F238E27FC236}">
                <a16:creationId xmlns:a16="http://schemas.microsoft.com/office/drawing/2014/main" id="{B5982986-729B-EA46-9E44-B5F632C491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483" y="2127484"/>
            <a:ext cx="376696" cy="392392"/>
          </a:xfrm>
          <a:prstGeom prst="rect">
            <a:avLst/>
          </a:prstGeom>
        </p:spPr>
      </p:pic>
      <p:pic>
        <p:nvPicPr>
          <p:cNvPr id="7" name="Picture 17" descr="green checkmark">
            <a:extLst>
              <a:ext uri="{FF2B5EF4-FFF2-40B4-BE49-F238E27FC236}">
                <a16:creationId xmlns:a16="http://schemas.microsoft.com/office/drawing/2014/main" id="{DC53A09D-6AE1-4C41-80F5-15CA8B9ED7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0949" y="2144967"/>
            <a:ext cx="376696" cy="392392"/>
          </a:xfrm>
          <a:prstGeom prst="rect">
            <a:avLst/>
          </a:prstGeom>
        </p:spPr>
      </p:pic>
      <p:pic>
        <p:nvPicPr>
          <p:cNvPr id="8" name="Picture 7" descr="green checkmark">
            <a:extLst>
              <a:ext uri="{FF2B5EF4-FFF2-40B4-BE49-F238E27FC236}">
                <a16:creationId xmlns:a16="http://schemas.microsoft.com/office/drawing/2014/main" id="{3590851A-9567-C44F-B29C-75C3F04F0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483" y="2879262"/>
            <a:ext cx="376696" cy="392392"/>
          </a:xfrm>
          <a:prstGeom prst="rect">
            <a:avLst/>
          </a:prstGeom>
        </p:spPr>
      </p:pic>
      <p:pic>
        <p:nvPicPr>
          <p:cNvPr id="9" name="Picture 17" descr="green checkmark">
            <a:extLst>
              <a:ext uri="{FF2B5EF4-FFF2-40B4-BE49-F238E27FC236}">
                <a16:creationId xmlns:a16="http://schemas.microsoft.com/office/drawing/2014/main" id="{B7F4EB04-5ACD-164D-A206-2882F91CFB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0474" y="2879262"/>
            <a:ext cx="376696" cy="392392"/>
          </a:xfrm>
          <a:prstGeom prst="rect">
            <a:avLst/>
          </a:prstGeom>
        </p:spPr>
      </p:pic>
      <p:pic>
        <p:nvPicPr>
          <p:cNvPr id="10" name="Picture 9" descr="green checkmark">
            <a:extLst>
              <a:ext uri="{FF2B5EF4-FFF2-40B4-BE49-F238E27FC236}">
                <a16:creationId xmlns:a16="http://schemas.microsoft.com/office/drawing/2014/main" id="{23FECBAF-74AA-D94B-80F5-DA3454DC9E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7961" y="3563852"/>
            <a:ext cx="376696" cy="392392"/>
          </a:xfrm>
          <a:prstGeom prst="rect">
            <a:avLst/>
          </a:prstGeom>
        </p:spPr>
      </p:pic>
      <p:pic>
        <p:nvPicPr>
          <p:cNvPr id="11" name="Picture 17" descr="green checkmark">
            <a:extLst>
              <a:ext uri="{FF2B5EF4-FFF2-40B4-BE49-F238E27FC236}">
                <a16:creationId xmlns:a16="http://schemas.microsoft.com/office/drawing/2014/main" id="{DC01DD49-BA4D-3143-989A-C12738EA7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0955" y="3563852"/>
            <a:ext cx="376696" cy="392392"/>
          </a:xfrm>
          <a:prstGeom prst="rect">
            <a:avLst/>
          </a:prstGeom>
        </p:spPr>
      </p:pic>
      <p:pic>
        <p:nvPicPr>
          <p:cNvPr id="12" name="Picture 11" descr="green checkmark">
            <a:extLst>
              <a:ext uri="{FF2B5EF4-FFF2-40B4-BE49-F238E27FC236}">
                <a16:creationId xmlns:a16="http://schemas.microsoft.com/office/drawing/2014/main" id="{C33DE84A-454D-5749-90D3-8E8D1EE10B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483" y="4275023"/>
            <a:ext cx="376696" cy="392392"/>
          </a:xfrm>
          <a:prstGeom prst="rect">
            <a:avLst/>
          </a:prstGeom>
        </p:spPr>
      </p:pic>
      <p:pic>
        <p:nvPicPr>
          <p:cNvPr id="13" name="Picture 17" descr="green checkmark">
            <a:extLst>
              <a:ext uri="{FF2B5EF4-FFF2-40B4-BE49-F238E27FC236}">
                <a16:creationId xmlns:a16="http://schemas.microsoft.com/office/drawing/2014/main" id="{2EABD018-5D76-6640-A421-1C7EF40713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0089" y="4299763"/>
            <a:ext cx="376696" cy="392392"/>
          </a:xfrm>
          <a:prstGeom prst="rect">
            <a:avLst/>
          </a:prstGeom>
        </p:spPr>
      </p:pic>
      <p:pic>
        <p:nvPicPr>
          <p:cNvPr id="14" name="Picture 13" descr="green checkmark">
            <a:extLst>
              <a:ext uri="{FF2B5EF4-FFF2-40B4-BE49-F238E27FC236}">
                <a16:creationId xmlns:a16="http://schemas.microsoft.com/office/drawing/2014/main" id="{979A3E8C-CD96-BA42-8742-136A6A7880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483" y="5008404"/>
            <a:ext cx="376696" cy="392392"/>
          </a:xfrm>
          <a:prstGeom prst="rect">
            <a:avLst/>
          </a:prstGeom>
        </p:spPr>
      </p:pic>
      <p:pic>
        <p:nvPicPr>
          <p:cNvPr id="15" name="Picture 17" descr="green checkmark">
            <a:extLst>
              <a:ext uri="{FF2B5EF4-FFF2-40B4-BE49-F238E27FC236}">
                <a16:creationId xmlns:a16="http://schemas.microsoft.com/office/drawing/2014/main" id="{20A82897-0C06-8C42-B340-1AFDCB27E3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0949" y="5008404"/>
            <a:ext cx="376696" cy="392392"/>
          </a:xfrm>
          <a:prstGeom prst="rect">
            <a:avLst/>
          </a:prstGeom>
        </p:spPr>
      </p:pic>
      <p:pic>
        <p:nvPicPr>
          <p:cNvPr id="16" name="Picture 15" descr="green checkmark">
            <a:extLst>
              <a:ext uri="{FF2B5EF4-FFF2-40B4-BE49-F238E27FC236}">
                <a16:creationId xmlns:a16="http://schemas.microsoft.com/office/drawing/2014/main" id="{F700D3D9-859B-DB49-B44B-C0EC8F9418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7961" y="5705126"/>
            <a:ext cx="376696" cy="392392"/>
          </a:xfrm>
          <a:prstGeom prst="rect">
            <a:avLst/>
          </a:prstGeom>
        </p:spPr>
      </p:pic>
      <p:pic>
        <p:nvPicPr>
          <p:cNvPr id="17" name="Picture 16" descr="green checkmark">
            <a:extLst>
              <a:ext uri="{FF2B5EF4-FFF2-40B4-BE49-F238E27FC236}">
                <a16:creationId xmlns:a16="http://schemas.microsoft.com/office/drawing/2014/main" id="{B009480B-23BE-4C44-AE53-278C367A7F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0955" y="5705126"/>
            <a:ext cx="376696" cy="392392"/>
          </a:xfrm>
          <a:prstGeom prst="rect">
            <a:avLst/>
          </a:prstGeom>
        </p:spPr>
      </p:pic>
    </p:spTree>
    <p:extLst>
      <p:ext uri="{BB962C8B-B14F-4D97-AF65-F5344CB8AC3E}">
        <p14:creationId xmlns:p14="http://schemas.microsoft.com/office/powerpoint/2010/main" val="38671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rgbClr val="002060"/>
                </a:solidFill>
                <a:effectLst/>
                <a:ea typeface="+mn-ea"/>
                <a:cs typeface="+mn-cs"/>
              </a:rPr>
              <a:t>1.</a:t>
            </a:r>
            <a:endParaRPr lang="en-GB" dirty="0">
              <a:solidFill>
                <a:srgbClr val="002060"/>
              </a:solidFill>
              <a:effectLst/>
            </a:endParaRPr>
          </a:p>
        </p:txBody>
      </p:sp>
      <p:sp>
        <p:nvSpPr>
          <p:cNvPr id="64" name="TextBox 63"/>
          <p:cNvSpPr txBox="1"/>
          <p:nvPr/>
        </p:nvSpPr>
        <p:spPr>
          <a:xfrm>
            <a:off x="857344" y="164605"/>
            <a:ext cx="239428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a:rPr>
              <a:t>[</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chocolate] (m</a:t>
            </a:r>
            <a:r>
              <a:rPr lang="en-GB" sz="2200" dirty="0">
                <a:solidFill>
                  <a:srgbClr val="4472C4">
                    <a:lumMod val="50000"/>
                  </a:srgbClr>
                </a:solidFill>
                <a:latin typeface="Century Gothic"/>
              </a:rPr>
              <a:t>)</a:t>
            </a:r>
            <a:endPar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573262" y="157705"/>
            <a:ext cx="23118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[vegetable] (f)</a:t>
            </a:r>
          </a:p>
        </p:txBody>
      </p:sp>
      <p:sp>
        <p:nvSpPr>
          <p:cNvPr id="66" name="TextBox 65"/>
          <p:cNvSpPr txBox="1"/>
          <p:nvPr/>
        </p:nvSpPr>
        <p:spPr>
          <a:xfrm>
            <a:off x="805969" y="2185919"/>
            <a:ext cx="1352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[fruit] (f)</a:t>
            </a:r>
          </a:p>
        </p:txBody>
      </p:sp>
      <p:sp>
        <p:nvSpPr>
          <p:cNvPr id="67" name="TextBox 66"/>
          <p:cNvSpPr txBox="1"/>
          <p:nvPr/>
        </p:nvSpPr>
        <p:spPr>
          <a:xfrm>
            <a:off x="3547738" y="2177842"/>
            <a:ext cx="15663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[egg] (m)</a:t>
            </a:r>
          </a:p>
        </p:txBody>
      </p:sp>
      <p:sp>
        <p:nvSpPr>
          <p:cNvPr id="68" name="TextBox 67"/>
          <p:cNvSpPr txBox="1"/>
          <p:nvPr/>
        </p:nvSpPr>
        <p:spPr>
          <a:xfrm>
            <a:off x="831493" y="4299580"/>
            <a:ext cx="2255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[bread] (m)</a:t>
            </a:r>
          </a:p>
        </p:txBody>
      </p:sp>
      <p:sp>
        <p:nvSpPr>
          <p:cNvPr id="69" name="TextBox 68"/>
          <p:cNvSpPr txBox="1"/>
          <p:nvPr/>
        </p:nvSpPr>
        <p:spPr>
          <a:xfrm>
            <a:off x="3573262" y="4291503"/>
            <a:ext cx="181420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[meat] (f)</a:t>
            </a:r>
          </a:p>
        </p:txBody>
      </p:sp>
      <p:sp>
        <p:nvSpPr>
          <p:cNvPr id="70" name="TextBox 69"/>
          <p:cNvSpPr txBox="1"/>
          <p:nvPr/>
        </p:nvSpPr>
        <p:spPr>
          <a:xfrm>
            <a:off x="6848307" y="153356"/>
            <a:ext cx="17077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Century Gothic"/>
                <a:ea typeface="+mn-ea"/>
                <a:cs typeface="+mn-cs"/>
              </a:rPr>
              <a:t>[milk] </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(f)</a:t>
            </a:r>
          </a:p>
        </p:txBody>
      </p:sp>
      <p:sp>
        <p:nvSpPr>
          <p:cNvPr id="71" name="TextBox 70"/>
          <p:cNvSpPr txBox="1"/>
          <p:nvPr/>
        </p:nvSpPr>
        <p:spPr>
          <a:xfrm>
            <a:off x="9590077" y="145279"/>
            <a:ext cx="19851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[plate] (m)</a:t>
            </a:r>
          </a:p>
        </p:txBody>
      </p:sp>
      <p:sp>
        <p:nvSpPr>
          <p:cNvPr id="72" name="TextBox 71"/>
          <p:cNvSpPr txBox="1"/>
          <p:nvPr/>
        </p:nvSpPr>
        <p:spPr>
          <a:xfrm>
            <a:off x="6835605" y="2160154"/>
            <a:ext cx="17947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a:rPr>
              <a:t>[food] </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(f)</a:t>
            </a:r>
          </a:p>
        </p:txBody>
      </p:sp>
      <p:sp>
        <p:nvSpPr>
          <p:cNvPr id="73" name="TextBox 72"/>
          <p:cNvSpPr txBox="1"/>
          <p:nvPr/>
        </p:nvSpPr>
        <p:spPr>
          <a:xfrm>
            <a:off x="9550698" y="2178795"/>
            <a:ext cx="27930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Century Gothic"/>
                <a:ea typeface="+mn-ea"/>
                <a:cs typeface="+mn-cs"/>
              </a:rPr>
              <a:t>[sweet pastry</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 (m)</a:t>
            </a:r>
          </a:p>
        </p:txBody>
      </p:sp>
      <p:sp>
        <p:nvSpPr>
          <p:cNvPr id="74" name="TextBox 73"/>
          <p:cNvSpPr txBox="1"/>
          <p:nvPr/>
        </p:nvSpPr>
        <p:spPr>
          <a:xfrm>
            <a:off x="6863893" y="4273828"/>
            <a:ext cx="23605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Century Gothic"/>
                <a:ea typeface="+mn-ea"/>
                <a:cs typeface="+mn-cs"/>
              </a:rPr>
              <a:t>[water] (f)</a:t>
            </a:r>
            <a:endPar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605663" y="4265751"/>
            <a:ext cx="17548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[wine</a:t>
            </a:r>
            <a:r>
              <a:rPr kumimoji="0" lang="en-GB" sz="2200" i="0" u="none" strike="noStrike" kern="1200" cap="none" spc="0" normalizeH="0" baseline="0" noProof="0">
                <a:ln>
                  <a:noFill/>
                </a:ln>
                <a:solidFill>
                  <a:srgbClr val="4472C4">
                    <a:lumMod val="50000"/>
                  </a:srgbClr>
                </a:solidFill>
                <a:effectLst/>
                <a:uLnTx/>
                <a:uFillTx/>
                <a:latin typeface="Century Gothic"/>
                <a:ea typeface="+mn-ea"/>
                <a:cs typeface="+mn-cs"/>
              </a:rPr>
              <a:t>] (m)</a:t>
            </a:r>
            <a:endPar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80" name="Picture 2" descr="holy family catholic church - Clip Art Library">
            <a:extLst>
              <a:ext uri="{FF2B5EF4-FFF2-40B4-BE49-F238E27FC236}">
                <a16:creationId xmlns:a16="http://schemas.microsoft.com/office/drawing/2014/main" id="{367EE96B-08E9-BF4E-B02B-80E9B2576486}"/>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687762" y="5115630"/>
            <a:ext cx="1675334" cy="828760"/>
          </a:xfrm>
          <a:prstGeom prst="rect">
            <a:avLst/>
          </a:prstGeom>
          <a:noFill/>
          <a:extLst>
            <a:ext uri="{909E8E84-426E-40DD-AFC4-6F175D3DCCD1}">
              <a14:hiddenFill xmlns:a14="http://schemas.microsoft.com/office/drawing/2010/main">
                <a:solidFill>
                  <a:srgbClr val="FFFFFF"/>
                </a:solidFill>
              </a14:hiddenFill>
            </a:ext>
          </a:extLst>
        </p:spPr>
      </p:pic>
      <p:pic>
        <p:nvPicPr>
          <p:cNvPr id="82" name="Imagen 81">
            <a:extLst>
              <a:ext uri="{FF2B5EF4-FFF2-40B4-BE49-F238E27FC236}">
                <a16:creationId xmlns:a16="http://schemas.microsoft.com/office/drawing/2014/main" id="{B0C81991-5A7D-7D48-951E-92278D1B49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742447" y="586570"/>
            <a:ext cx="1489533" cy="1489533"/>
          </a:xfrm>
          <a:prstGeom prst="rect">
            <a:avLst/>
          </a:prstGeom>
        </p:spPr>
      </p:pic>
      <p:pic>
        <p:nvPicPr>
          <p:cNvPr id="83" name="Imagen 82">
            <a:extLst>
              <a:ext uri="{FF2B5EF4-FFF2-40B4-BE49-F238E27FC236}">
                <a16:creationId xmlns:a16="http://schemas.microsoft.com/office/drawing/2014/main" id="{CEB921F1-7DB2-8B4D-A56C-C20A90FA98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53978" y="2642961"/>
            <a:ext cx="1009754" cy="1371284"/>
          </a:xfrm>
          <a:prstGeom prst="rect">
            <a:avLst/>
          </a:prstGeom>
        </p:spPr>
      </p:pic>
      <p:pic>
        <p:nvPicPr>
          <p:cNvPr id="84" name="Imagen 83">
            <a:extLst>
              <a:ext uri="{FF2B5EF4-FFF2-40B4-BE49-F238E27FC236}">
                <a16:creationId xmlns:a16="http://schemas.microsoft.com/office/drawing/2014/main" id="{5EF697AA-4D5E-A44B-A6D5-4E2EB1C94E07}"/>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524" b="90000" l="9877" r="90123">
                        <a14:foregroundMark x1="22634" y1="65238" x2="21811" y2="41429"/>
                        <a14:foregroundMark x1="21811" y1="41429" x2="22222" y2="40952"/>
                        <a14:foregroundMark x1="55556" y1="90476" x2="46502" y2="90476"/>
                      </a14:backgroundRemoval>
                    </a14:imgEffect>
                  </a14:imgLayer>
                </a14:imgProps>
              </a:ext>
              <a:ext uri="{28A0092B-C50C-407E-A947-70E740481C1C}">
                <a14:useLocalDpi xmlns:a14="http://schemas.microsoft.com/office/drawing/2010/main"/>
              </a:ext>
            </a:extLst>
          </a:blip>
          <a:srcRect/>
          <a:stretch/>
        </p:blipFill>
        <p:spPr>
          <a:xfrm>
            <a:off x="10002018" y="2531284"/>
            <a:ext cx="1713646" cy="1474644"/>
          </a:xfrm>
          <a:prstGeom prst="rect">
            <a:avLst/>
          </a:prstGeom>
        </p:spPr>
      </p:pic>
      <p:pic>
        <p:nvPicPr>
          <p:cNvPr id="86" name="Imagen 85">
            <a:extLst>
              <a:ext uri="{FF2B5EF4-FFF2-40B4-BE49-F238E27FC236}">
                <a16:creationId xmlns:a16="http://schemas.microsoft.com/office/drawing/2014/main" id="{C2DB68D7-6EBD-694D-B643-9004E56B4D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370" y="2739076"/>
            <a:ext cx="1500119" cy="1305104"/>
          </a:xfrm>
          <a:prstGeom prst="rect">
            <a:avLst/>
          </a:prstGeom>
        </p:spPr>
      </p:pic>
      <p:pic>
        <p:nvPicPr>
          <p:cNvPr id="88" name="Imagen 87">
            <a:extLst>
              <a:ext uri="{FF2B5EF4-FFF2-40B4-BE49-F238E27FC236}">
                <a16:creationId xmlns:a16="http://schemas.microsoft.com/office/drawing/2014/main" id="{9E69B5D5-70E7-3943-8359-1C46165E38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82128" y="4647637"/>
            <a:ext cx="763789" cy="1688737"/>
          </a:xfrm>
          <a:prstGeom prst="rect">
            <a:avLst/>
          </a:prstGeom>
        </p:spPr>
      </p:pic>
      <p:pic>
        <p:nvPicPr>
          <p:cNvPr id="89" name="Imagen 88">
            <a:extLst>
              <a:ext uri="{FF2B5EF4-FFF2-40B4-BE49-F238E27FC236}">
                <a16:creationId xmlns:a16="http://schemas.microsoft.com/office/drawing/2014/main" id="{1A5C4748-EB63-C149-BDA0-19E6E3EC7B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68085" y="2612347"/>
            <a:ext cx="1875976" cy="1431360"/>
          </a:xfrm>
          <a:prstGeom prst="rect">
            <a:avLst/>
          </a:prstGeom>
        </p:spPr>
      </p:pic>
      <p:pic>
        <p:nvPicPr>
          <p:cNvPr id="1026" name="Picture 2" descr="transparent meat clipart - Clip Art Library">
            <a:extLst>
              <a:ext uri="{FF2B5EF4-FFF2-40B4-BE49-F238E27FC236}">
                <a16:creationId xmlns:a16="http://schemas.microsoft.com/office/drawing/2014/main" id="{9B4E4552-1BD2-6A44-85D2-E629FAF4F01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768375" y="5048226"/>
            <a:ext cx="1780959" cy="8825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colate clipart - Clip Art Library">
            <a:extLst>
              <a:ext uri="{FF2B5EF4-FFF2-40B4-BE49-F238E27FC236}">
                <a16:creationId xmlns:a16="http://schemas.microsoft.com/office/drawing/2014/main" id="{3AFEF385-11CB-D54C-8569-183083312A9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56798" y="751865"/>
            <a:ext cx="1718462" cy="10425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late clipart - Clip Art Library">
            <a:extLst>
              <a:ext uri="{FF2B5EF4-FFF2-40B4-BE49-F238E27FC236}">
                <a16:creationId xmlns:a16="http://schemas.microsoft.com/office/drawing/2014/main" id="{BB4D7727-A1C2-2E41-A09C-A2E7DCC53677}"/>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951961" y="739491"/>
            <a:ext cx="1813761" cy="8736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arrot clipart png - Clip Art Library">
            <a:extLst>
              <a:ext uri="{FF2B5EF4-FFF2-40B4-BE49-F238E27FC236}">
                <a16:creationId xmlns:a16="http://schemas.microsoft.com/office/drawing/2014/main" id="{B26D46F8-7655-D84B-84CD-1D119AF3DED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117233" y="647536"/>
            <a:ext cx="1083241" cy="10575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lass of water png&#1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98373" y="4704197"/>
            <a:ext cx="575321" cy="153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0318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ítulo 1">
            <a:extLst>
              <a:ext uri="{FF2B5EF4-FFF2-40B4-BE49-F238E27FC236}">
                <a16:creationId xmlns:a16="http://schemas.microsoft.com/office/drawing/2014/main" id="{26D0A9BB-E216-7F4D-9C5F-B134A74689AB}"/>
              </a:ext>
            </a:extLst>
          </p:cNvPr>
          <p:cNvSpPr>
            <a:spLocks noGrp="1"/>
          </p:cNvSpPr>
          <p:nvPr>
            <p:ph type="title"/>
          </p:nvPr>
        </p:nvSpPr>
        <p:spPr>
          <a:xfrm>
            <a:off x="132826" y="371978"/>
            <a:ext cx="2362200" cy="614202"/>
          </a:xfrm>
        </p:spPr>
        <p:txBody>
          <a:bodyPr>
            <a:normAutofit/>
          </a:bodyPr>
          <a:lstStyle/>
          <a:p>
            <a:r>
              <a:rPr lang="x-none" sz="3200" b="1" dirty="0">
                <a:solidFill>
                  <a:schemeClr val="bg1"/>
                </a:solidFill>
              </a:rPr>
              <a:t>Deberes</a:t>
            </a:r>
          </a:p>
        </p:txBody>
      </p:sp>
      <p:sp>
        <p:nvSpPr>
          <p:cNvPr id="5" name="Rounded Rectangle 11">
            <a:extLst>
              <a:ext uri="{FF2B5EF4-FFF2-40B4-BE49-F238E27FC236}">
                <a16:creationId xmlns:a16="http://schemas.microsoft.com/office/drawing/2014/main" id="{CED4E7BF-31D6-D249-9AAE-0A8461C08BA9}"/>
              </a:ext>
            </a:extLst>
          </p:cNvPr>
          <p:cNvSpPr/>
          <p:nvPr/>
        </p:nvSpPr>
        <p:spPr>
          <a:xfrm>
            <a:off x="10590962" y="230074"/>
            <a:ext cx="125589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F5CD643C-2FB6-064D-BD1D-BB0224378A4C}"/>
              </a:ext>
            </a:extLst>
          </p:cNvPr>
          <p:cNvSpPr txBox="1">
            <a:spLocks/>
          </p:cNvSpPr>
          <p:nvPr/>
        </p:nvSpPr>
        <p:spPr>
          <a:xfrm>
            <a:off x="10508567" y="247877"/>
            <a:ext cx="1420687" cy="400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escribir</a:t>
            </a:r>
          </a:p>
        </p:txBody>
      </p:sp>
      <p:sp>
        <p:nvSpPr>
          <p:cNvPr id="7" name="CuadroTexto 6">
            <a:extLst>
              <a:ext uri="{FF2B5EF4-FFF2-40B4-BE49-F238E27FC236}">
                <a16:creationId xmlns:a16="http://schemas.microsoft.com/office/drawing/2014/main" id="{4FBBDEFB-50FB-9143-BAA7-B8645A74960B}"/>
              </a:ext>
            </a:extLst>
          </p:cNvPr>
          <p:cNvSpPr txBox="1"/>
          <p:nvPr/>
        </p:nvSpPr>
        <p:spPr>
          <a:xfrm>
            <a:off x="348726" y="1315002"/>
            <a:ext cx="106454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Ahora puedes escribir tu propio texto </a:t>
            </a:r>
            <a:r>
              <a:rPr kumimoji="0" lang="x-none"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sobre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una ciudad</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de España o Latinoamérica.</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CuadroTexto 8">
            <a:extLst>
              <a:ext uri="{FF2B5EF4-FFF2-40B4-BE49-F238E27FC236}">
                <a16:creationId xmlns:a16="http://schemas.microsoft.com/office/drawing/2014/main" id="{E6B600B7-BC7F-FD46-B80E-A5AA51669336}"/>
              </a:ext>
            </a:extLst>
          </p:cNvPr>
          <p:cNvSpPr txBox="1"/>
          <p:nvPr/>
        </p:nvSpPr>
        <p:spPr>
          <a:xfrm>
            <a:off x="355600" y="2271304"/>
            <a:ext cx="10172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Quizás puedes intentar contestar unas preguntas:</a:t>
            </a:r>
          </a:p>
        </p:txBody>
      </p:sp>
      <p:sp>
        <p:nvSpPr>
          <p:cNvPr id="10" name="CuadroTexto 9">
            <a:extLst>
              <a:ext uri="{FF2B5EF4-FFF2-40B4-BE49-F238E27FC236}">
                <a16:creationId xmlns:a16="http://schemas.microsoft.com/office/drawing/2014/main" id="{A6463948-3E94-B448-B780-5865FF667CA6}"/>
              </a:ext>
            </a:extLst>
          </p:cNvPr>
          <p:cNvSpPr txBox="1"/>
          <p:nvPr/>
        </p:nvSpPr>
        <p:spPr>
          <a:xfrm>
            <a:off x="368459" y="2675291"/>
            <a:ext cx="4607352" cy="461665"/>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x-none"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Cómo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era en el pasado?</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CuadroTexto 10">
            <a:extLst>
              <a:ext uri="{FF2B5EF4-FFF2-40B4-BE49-F238E27FC236}">
                <a16:creationId xmlns:a16="http://schemas.microsoft.com/office/drawing/2014/main" id="{0661A22B-3815-B94D-9738-0BCBA68333C9}"/>
              </a:ext>
            </a:extLst>
          </p:cNvPr>
          <p:cNvSpPr txBox="1"/>
          <p:nvPr/>
        </p:nvSpPr>
        <p:spPr>
          <a:xfrm>
            <a:off x="368459" y="3139687"/>
            <a:ext cx="3344185" cy="461665"/>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x-none"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Cómo es ahora</a:t>
            </a:r>
            <a:r>
              <a:rPr kumimoji="0" lang="x-none"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CuadroTexto 8">
            <a:extLst>
              <a:ext uri="{FF2B5EF4-FFF2-40B4-BE49-F238E27FC236}">
                <a16:creationId xmlns:a16="http://schemas.microsoft.com/office/drawing/2014/main" id="{E6B600B7-BC7F-FD46-B80E-A5AA51669336}"/>
              </a:ext>
            </a:extLst>
          </p:cNvPr>
          <p:cNvSpPr txBox="1"/>
          <p:nvPr/>
        </p:nvSpPr>
        <p:spPr>
          <a:xfrm>
            <a:off x="201549" y="4644447"/>
            <a:ext cx="52213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a:solidFill>
                  <a:srgbClr val="4472C4">
                    <a:lumMod val="50000"/>
                  </a:srgbClr>
                </a:solidFill>
                <a:latin typeface="Century Gothic" panose="020F0302020204030204"/>
                <a:ea typeface="+mn-ea"/>
                <a:cs typeface="+mn-cs"/>
              </a:rPr>
              <a:t>Puedes usar diferentes adjetivos:</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20"/>
          <p:cNvSpPr/>
          <p:nvPr/>
        </p:nvSpPr>
        <p:spPr>
          <a:xfrm>
            <a:off x="348726" y="5136890"/>
            <a:ext cx="1323624"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mismo</a:t>
            </a:r>
          </a:p>
        </p:txBody>
      </p:sp>
      <p:sp>
        <p:nvSpPr>
          <p:cNvPr id="22" name="Rectangle 21"/>
          <p:cNvSpPr/>
          <p:nvPr/>
        </p:nvSpPr>
        <p:spPr>
          <a:xfrm>
            <a:off x="1787201" y="5136890"/>
            <a:ext cx="127350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propio</a:t>
            </a:r>
          </a:p>
        </p:txBody>
      </p:sp>
      <p:sp>
        <p:nvSpPr>
          <p:cNvPr id="23" name="Rectangle 22"/>
          <p:cNvSpPr/>
          <p:nvPr/>
        </p:nvSpPr>
        <p:spPr>
          <a:xfrm>
            <a:off x="348727" y="5759429"/>
            <a:ext cx="1073674"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buen</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Rectangle 23"/>
          <p:cNvSpPr/>
          <p:nvPr/>
        </p:nvSpPr>
        <p:spPr>
          <a:xfrm>
            <a:off x="1525986" y="5759429"/>
            <a:ext cx="96904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gran</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CuadroTexto 10">
            <a:extLst>
              <a:ext uri="{FF2B5EF4-FFF2-40B4-BE49-F238E27FC236}">
                <a16:creationId xmlns:a16="http://schemas.microsoft.com/office/drawing/2014/main" id="{0661A22B-3815-B94D-9738-0BCBA68333C9}"/>
              </a:ext>
            </a:extLst>
          </p:cNvPr>
          <p:cNvSpPr txBox="1"/>
          <p:nvPr/>
        </p:nvSpPr>
        <p:spPr>
          <a:xfrm>
            <a:off x="348726" y="3561864"/>
            <a:ext cx="11364532" cy="461665"/>
          </a:xfrm>
          <a:prstGeom prst="rect">
            <a:avLst/>
          </a:prstGeom>
          <a:noFill/>
        </p:spPr>
        <p:txBody>
          <a:bodyPr wrap="square" rtlCol="0">
            <a:spAutoFit/>
          </a:bodyPr>
          <a:lstStyle/>
          <a:p>
            <a:pPr marL="457200" lvl="0" indent="-457200">
              <a:buClrTx/>
              <a:buFont typeface="Arial" panose="020B0604020202020204" pitchFamily="34" charset="0"/>
              <a:buChar char="•"/>
            </a:pPr>
            <a:r>
              <a:rPr kumimoji="0" lang="x-none"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Hay una persona famosa de allí</a:t>
            </a:r>
            <a:r>
              <a:rPr kumimoji="0" lang="x-none"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x-none" sz="2400" kern="1200">
                <a:solidFill>
                  <a:srgbClr val="4472C4">
                    <a:lumMod val="50000"/>
                  </a:srgbClr>
                </a:solidFill>
                <a:latin typeface="Century Gothic" panose="020F0302020204030204"/>
              </a:rPr>
              <a:t>¿</a:t>
            </a:r>
            <a:r>
              <a:rPr lang="en-GB" sz="2400" kern="1200">
                <a:solidFill>
                  <a:srgbClr val="4472C4">
                    <a:lumMod val="50000"/>
                  </a:srgbClr>
                </a:solidFill>
                <a:latin typeface="Century Gothic" panose="020F0302020204030204"/>
              </a:rPr>
              <a:t>Cómo es / era?</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25"/>
          <p:cNvSpPr/>
          <p:nvPr/>
        </p:nvSpPr>
        <p:spPr>
          <a:xfrm>
            <a:off x="2598611" y="5759429"/>
            <a:ext cx="2229996"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único (‘only’)</a:t>
            </a:r>
          </a:p>
        </p:txBody>
      </p:sp>
      <p:sp>
        <p:nvSpPr>
          <p:cNvPr id="27" name="Rectangle 26"/>
          <p:cNvSpPr/>
          <p:nvPr/>
        </p:nvSpPr>
        <p:spPr>
          <a:xfrm>
            <a:off x="3175552" y="5136890"/>
            <a:ext cx="863048"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mal</a:t>
            </a:r>
          </a:p>
        </p:txBody>
      </p:sp>
      <p:sp>
        <p:nvSpPr>
          <p:cNvPr id="28" name="Rectangle 27"/>
          <p:cNvSpPr/>
          <p:nvPr/>
        </p:nvSpPr>
        <p:spPr>
          <a:xfrm>
            <a:off x="4975811" y="5136890"/>
            <a:ext cx="1466275" cy="4844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popular</a:t>
            </a:r>
          </a:p>
        </p:txBody>
      </p:sp>
      <p:sp>
        <p:nvSpPr>
          <p:cNvPr id="29" name="Rectangle 28"/>
          <p:cNvSpPr/>
          <p:nvPr/>
        </p:nvSpPr>
        <p:spPr>
          <a:xfrm>
            <a:off x="6588946" y="5136890"/>
            <a:ext cx="1683669" cy="4844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moderno</a:t>
            </a:r>
          </a:p>
        </p:txBody>
      </p:sp>
      <p:sp>
        <p:nvSpPr>
          <p:cNvPr id="30" name="Rectangle 29"/>
          <p:cNvSpPr/>
          <p:nvPr/>
        </p:nvSpPr>
        <p:spPr>
          <a:xfrm>
            <a:off x="4975812" y="5759429"/>
            <a:ext cx="1319069" cy="4844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normal</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1" name="Rectangle 30"/>
          <p:cNvSpPr/>
          <p:nvPr/>
        </p:nvSpPr>
        <p:spPr>
          <a:xfrm>
            <a:off x="6442086" y="5759429"/>
            <a:ext cx="1371790" cy="4844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lang="en-US" sz="2400" kern="1200">
                <a:solidFill>
                  <a:srgbClr val="002060"/>
                </a:solidFill>
                <a:latin typeface="Century Gothic"/>
              </a:rPr>
              <a:t>posible</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3" name="Rectangle 32"/>
          <p:cNvSpPr/>
          <p:nvPr/>
        </p:nvSpPr>
        <p:spPr>
          <a:xfrm>
            <a:off x="8419476" y="5144780"/>
            <a:ext cx="1850506" cy="4844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agradable</a:t>
            </a:r>
          </a:p>
        </p:txBody>
      </p:sp>
      <p:sp>
        <p:nvSpPr>
          <p:cNvPr id="34" name="CuadroTexto 10">
            <a:extLst>
              <a:ext uri="{FF2B5EF4-FFF2-40B4-BE49-F238E27FC236}">
                <a16:creationId xmlns:a16="http://schemas.microsoft.com/office/drawing/2014/main" id="{0661A22B-3815-B94D-9738-0BCBA68333C9}"/>
              </a:ext>
            </a:extLst>
          </p:cNvPr>
          <p:cNvSpPr txBox="1"/>
          <p:nvPr/>
        </p:nvSpPr>
        <p:spPr>
          <a:xfrm>
            <a:off x="348726" y="3998321"/>
            <a:ext cx="11364532" cy="461665"/>
          </a:xfrm>
          <a:prstGeom prst="rect">
            <a:avLst/>
          </a:prstGeom>
          <a:noFill/>
        </p:spPr>
        <p:txBody>
          <a:bodyPr wrap="square" rtlCol="0">
            <a:spAutoFit/>
          </a:bodyPr>
          <a:lstStyle/>
          <a:p>
            <a:pPr marL="457200" lvl="0" indent="-457200">
              <a:buClrTx/>
              <a:buFont typeface="Arial" panose="020B0604020202020204" pitchFamily="34" charset="0"/>
              <a:buChar cha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Describe diferentes aspectos de su</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historia</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35"/>
          <p:cNvSpPr/>
          <p:nvPr/>
        </p:nvSpPr>
        <p:spPr>
          <a:xfrm>
            <a:off x="10356655" y="5143518"/>
            <a:ext cx="1724510" cy="4844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lang="en-US" sz="2400" kern="1200">
                <a:solidFill>
                  <a:srgbClr val="002060"/>
                </a:solidFill>
                <a:latin typeface="Century Gothic"/>
              </a:rPr>
              <a:t>optimista</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5" name="Rectangle 34"/>
          <p:cNvSpPr/>
          <p:nvPr/>
        </p:nvSpPr>
        <p:spPr>
          <a:xfrm>
            <a:off x="7940884" y="5759429"/>
            <a:ext cx="2679193" cy="4844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lang="en-US" sz="2400" kern="1200" noProof="0">
                <a:solidFill>
                  <a:srgbClr val="002060"/>
                </a:solidFill>
                <a:latin typeface="Century Gothic"/>
              </a:rPr>
              <a:t>único (‘unique’)</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61950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1" grpId="0" animBg="1"/>
      <p:bldP spid="22" grpId="0" animBg="1"/>
      <p:bldP spid="23" grpId="0" animBg="1"/>
      <p:bldP spid="24" grpId="0" animBg="1"/>
      <p:bldP spid="26" grpId="0" animBg="1"/>
      <p:bldP spid="27" grpId="0" animBg="1"/>
      <p:bldP spid="28" grpId="0" animBg="1"/>
      <p:bldP spid="29" grpId="0" animBg="1"/>
      <p:bldP spid="30" grpId="0" animBg="1"/>
      <p:bldP spid="31" grpId="0" animBg="1"/>
      <p:bldP spid="33" grpId="0" animBg="1"/>
      <p:bldP spid="36" grpId="0" animBg="1"/>
      <p:bldP spid="3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428263" y="789807"/>
            <a:ext cx="11499881" cy="830997"/>
          </a:xfrm>
          <a:prstGeom prst="rect">
            <a:avLst/>
          </a:prstGeom>
          <a:noFill/>
        </p:spPr>
        <p:txBody>
          <a:bodyPr wrap="square" rtlCol="0">
            <a:spAutoFit/>
          </a:bodyPr>
          <a:lstStyle/>
          <a:p>
            <a:pPr algn="l"/>
            <a:r>
              <a:rPr lang="x-none" sz="2400">
                <a:solidFill>
                  <a:schemeClr val="accent5">
                    <a:lumMod val="50000"/>
                  </a:schemeClr>
                </a:solidFill>
                <a:latin typeface="Century Gothic" panose="020B0502020202020204" pitchFamily="34" charset="0"/>
              </a:rPr>
              <a:t>Persona A</a:t>
            </a:r>
            <a:r>
              <a:rPr lang="es-ES" sz="2400" dirty="0">
                <a:solidFill>
                  <a:schemeClr val="accent5">
                    <a:lumMod val="50000"/>
                  </a:schemeClr>
                </a:solidFill>
                <a:latin typeface="Century Gothic" panose="020B0502020202020204" pitchFamily="34" charset="0"/>
              </a:rPr>
              <a:t> y Persona B</a:t>
            </a:r>
            <a:r>
              <a:rPr lang="x-none" sz="2400">
                <a:solidFill>
                  <a:schemeClr val="accent5">
                    <a:lumMod val="50000"/>
                  </a:schemeClr>
                </a:solidFill>
                <a:latin typeface="Century Gothic" panose="020B0502020202020204" pitchFamily="34" charset="0"/>
              </a:rPr>
              <a:t>: </a:t>
            </a:r>
            <a:r>
              <a:rPr lang="es-ES" sz="2400" dirty="0">
                <a:solidFill>
                  <a:schemeClr val="accent5">
                    <a:lumMod val="50000"/>
                  </a:schemeClr>
                </a:solidFill>
                <a:latin typeface="Century Gothic" panose="020B0502020202020204" pitchFamily="34" charset="0"/>
              </a:rPr>
              <a:t>escriben el principio de cuatro frases con ‘estaba/s’ + ‘-ando’ o ‘-</a:t>
            </a:r>
            <a:r>
              <a:rPr lang="es-ES" sz="2400" dirty="0" err="1">
                <a:solidFill>
                  <a:schemeClr val="accent5">
                    <a:lumMod val="50000"/>
                  </a:schemeClr>
                </a:solidFill>
                <a:latin typeface="Century Gothic" panose="020B0502020202020204" pitchFamily="34" charset="0"/>
              </a:rPr>
              <a:t>iendo</a:t>
            </a:r>
            <a:r>
              <a:rPr lang="es-ES" sz="2400" dirty="0">
                <a:solidFill>
                  <a:schemeClr val="accent5">
                    <a:lumMod val="50000"/>
                  </a:schemeClr>
                </a:solidFill>
                <a:latin typeface="Century Gothic" panose="020B0502020202020204" pitchFamily="34" charset="0"/>
              </a:rPr>
              <a:t>’.</a:t>
            </a:r>
            <a:endParaRPr lang="x-none" sz="2400" dirty="0">
              <a:solidFill>
                <a:schemeClr val="accent5">
                  <a:lumMod val="50000"/>
                </a:schemeClr>
              </a:solidFill>
              <a:latin typeface="Century Gothic" panose="020B0502020202020204" pitchFamily="34" charset="0"/>
            </a:endParaRPr>
          </a:p>
        </p:txBody>
      </p:sp>
      <p:sp>
        <p:nvSpPr>
          <p:cNvPr id="5" name="CuadroTexto 4">
            <a:extLst>
              <a:ext uri="{FF2B5EF4-FFF2-40B4-BE49-F238E27FC236}">
                <a16:creationId xmlns:a16="http://schemas.microsoft.com/office/drawing/2014/main" id="{5DD30CD5-69C7-0747-B908-5C05C5D7143D}"/>
              </a:ext>
            </a:extLst>
          </p:cNvPr>
          <p:cNvSpPr txBox="1"/>
          <p:nvPr/>
        </p:nvSpPr>
        <p:spPr>
          <a:xfrm>
            <a:off x="428263" y="1588950"/>
            <a:ext cx="11298905" cy="830997"/>
          </a:xfrm>
          <a:prstGeom prst="rect">
            <a:avLst/>
          </a:prstGeom>
          <a:noFill/>
        </p:spPr>
        <p:txBody>
          <a:bodyPr wrap="square" rtlCol="0">
            <a:spAutoFit/>
          </a:bodyPr>
          <a:lstStyle/>
          <a:p>
            <a:pPr algn="l"/>
            <a:r>
              <a:rPr lang="x-none" sz="2400">
                <a:solidFill>
                  <a:schemeClr val="accent5">
                    <a:lumMod val="50000"/>
                  </a:schemeClr>
                </a:solidFill>
                <a:latin typeface="Century Gothic" panose="020B0502020202020204" pitchFamily="34" charset="0"/>
              </a:rPr>
              <a:t>Persona </a:t>
            </a:r>
            <a:r>
              <a:rPr lang="es-ES" sz="2400" dirty="0">
                <a:solidFill>
                  <a:schemeClr val="accent5">
                    <a:lumMod val="50000"/>
                  </a:schemeClr>
                </a:solidFill>
                <a:latin typeface="Century Gothic" panose="020B0502020202020204" pitchFamily="34" charset="0"/>
              </a:rPr>
              <a:t>A y B</a:t>
            </a:r>
            <a:r>
              <a:rPr lang="x-none" sz="2400">
                <a:solidFill>
                  <a:schemeClr val="accent5">
                    <a:lumMod val="50000"/>
                  </a:schemeClr>
                </a:solidFill>
                <a:latin typeface="Century Gothic" panose="020B0502020202020204" pitchFamily="34" charset="0"/>
              </a:rPr>
              <a:t>: </a:t>
            </a:r>
            <a:r>
              <a:rPr lang="es-ES" sz="2400" dirty="0">
                <a:solidFill>
                  <a:schemeClr val="accent5">
                    <a:lumMod val="50000"/>
                  </a:schemeClr>
                </a:solidFill>
                <a:latin typeface="Century Gothic" panose="020B0502020202020204" pitchFamily="34" charset="0"/>
              </a:rPr>
              <a:t>intercambian* las frases y las completan con ‘cuando’ + un verbo en pasado. </a:t>
            </a:r>
            <a:endParaRPr lang="x-none" sz="2400" dirty="0">
              <a:solidFill>
                <a:schemeClr val="accent5">
                  <a:lumMod val="50000"/>
                </a:schemeClr>
              </a:solidFill>
              <a:latin typeface="Century Gothic" panose="020B0502020202020204" pitchFamily="34" charset="0"/>
            </a:endParaRPr>
          </a:p>
        </p:txBody>
      </p:sp>
      <p:sp>
        <p:nvSpPr>
          <p:cNvPr id="6" name="CuadroTexto 5">
            <a:extLst>
              <a:ext uri="{FF2B5EF4-FFF2-40B4-BE49-F238E27FC236}">
                <a16:creationId xmlns:a16="http://schemas.microsoft.com/office/drawing/2014/main" id="{C665D123-F32B-894A-A668-19EA8794EF8A}"/>
              </a:ext>
            </a:extLst>
          </p:cNvPr>
          <p:cNvSpPr txBox="1"/>
          <p:nvPr/>
        </p:nvSpPr>
        <p:spPr>
          <a:xfrm>
            <a:off x="428263" y="2388092"/>
            <a:ext cx="11562419" cy="830997"/>
          </a:xfrm>
          <a:prstGeom prst="rect">
            <a:avLst/>
          </a:prstGeom>
          <a:noFill/>
        </p:spPr>
        <p:txBody>
          <a:bodyPr wrap="square" rtlCol="0">
            <a:spAutoFit/>
          </a:bodyPr>
          <a:lstStyle/>
          <a:p>
            <a:pPr algn="l"/>
            <a:r>
              <a:rPr lang="x-none" sz="2400" dirty="0">
                <a:solidFill>
                  <a:schemeClr val="accent5">
                    <a:lumMod val="50000"/>
                  </a:schemeClr>
                </a:solidFill>
                <a:latin typeface="Century Gothic" panose="020B0502020202020204" pitchFamily="34" charset="0"/>
              </a:rPr>
              <a:t>Persona A y B</a:t>
            </a:r>
            <a:r>
              <a:rPr lang="x-none" sz="2400">
                <a:solidFill>
                  <a:schemeClr val="accent5">
                    <a:lumMod val="50000"/>
                  </a:schemeClr>
                </a:solidFill>
                <a:latin typeface="Century Gothic" panose="020B0502020202020204" pitchFamily="34" charset="0"/>
              </a:rPr>
              <a:t>: </a:t>
            </a:r>
            <a:r>
              <a:rPr lang="es-ES" sz="2400" dirty="0">
                <a:solidFill>
                  <a:schemeClr val="accent5">
                    <a:lumMod val="50000"/>
                  </a:schemeClr>
                </a:solidFill>
                <a:latin typeface="Century Gothic" panose="020B0502020202020204" pitchFamily="34" charset="0"/>
              </a:rPr>
              <a:t>intercambian las frases otra vez. ¿Están bien? ¿Cómo son en inglés?</a:t>
            </a:r>
            <a:endParaRPr lang="x-none" sz="2400" dirty="0">
              <a:solidFill>
                <a:schemeClr val="accent5">
                  <a:lumMod val="50000"/>
                </a:schemeClr>
              </a:solidFill>
              <a:latin typeface="Century Gothic" panose="020B0502020202020204" pitchFamily="34" charset="0"/>
            </a:endParaRPr>
          </a:p>
        </p:txBody>
      </p:sp>
      <p:sp>
        <p:nvSpPr>
          <p:cNvPr id="7" name="CuadroTexto 6">
            <a:extLst>
              <a:ext uri="{FF2B5EF4-FFF2-40B4-BE49-F238E27FC236}">
                <a16:creationId xmlns:a16="http://schemas.microsoft.com/office/drawing/2014/main" id="{5A48E740-F203-064E-806C-65463363E26E}"/>
              </a:ext>
            </a:extLst>
          </p:cNvPr>
          <p:cNvSpPr txBox="1"/>
          <p:nvPr/>
        </p:nvSpPr>
        <p:spPr>
          <a:xfrm>
            <a:off x="428263" y="3242517"/>
            <a:ext cx="1459054"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Ejemplo:</a:t>
            </a:r>
          </a:p>
        </p:txBody>
      </p:sp>
      <p:sp>
        <p:nvSpPr>
          <p:cNvPr id="10" name="CuadroTexto 9">
            <a:extLst>
              <a:ext uri="{FF2B5EF4-FFF2-40B4-BE49-F238E27FC236}">
                <a16:creationId xmlns:a16="http://schemas.microsoft.com/office/drawing/2014/main" id="{44B29787-C12C-A944-8F8D-4E3812DEC56B}"/>
              </a:ext>
            </a:extLst>
          </p:cNvPr>
          <p:cNvSpPr txBox="1"/>
          <p:nvPr/>
        </p:nvSpPr>
        <p:spPr>
          <a:xfrm>
            <a:off x="428263" y="3803142"/>
            <a:ext cx="2048959"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6096000" y="3805769"/>
            <a:ext cx="1997663"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B</a:t>
            </a:r>
          </a:p>
        </p:txBody>
      </p:sp>
      <p:pic>
        <p:nvPicPr>
          <p:cNvPr id="15"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81723" y="3213055"/>
            <a:ext cx="1233251" cy="982254"/>
          </a:xfrm>
          <a:prstGeom prst="rect">
            <a:avLst/>
          </a:prstGeom>
        </p:spPr>
      </p:pic>
      <p:sp>
        <p:nvSpPr>
          <p:cNvPr id="19" name="Rounded Rectangle 11">
            <a:extLst>
              <a:ext uri="{FF2B5EF4-FFF2-40B4-BE49-F238E27FC236}">
                <a16:creationId xmlns:a16="http://schemas.microsoft.com/office/drawing/2014/main" id="{A316DD52-7894-4A75-969C-CA0645DA2978}"/>
              </a:ext>
            </a:extLst>
          </p:cNvPr>
          <p:cNvSpPr/>
          <p:nvPr/>
        </p:nvSpPr>
        <p:spPr>
          <a:xfrm>
            <a:off x="8229600" y="258166"/>
            <a:ext cx="36985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escuchar</a:t>
            </a:r>
          </a:p>
        </p:txBody>
      </p:sp>
      <p:sp>
        <p:nvSpPr>
          <p:cNvPr id="2" name="Title 1"/>
          <p:cNvSpPr>
            <a:spLocks noGrp="1"/>
          </p:cNvSpPr>
          <p:nvPr>
            <p:ph type="title" idx="4294967295"/>
          </p:nvPr>
        </p:nvSpPr>
        <p:spPr>
          <a:xfrm>
            <a:off x="428263" y="315084"/>
            <a:ext cx="7801337" cy="400918"/>
          </a:xfrm>
        </p:spPr>
        <p:txBody>
          <a:bodyPr>
            <a:noAutofit/>
          </a:bodyPr>
          <a:lstStyle/>
          <a:p>
            <a:pPr rtl="0" eaLnBrk="1" latinLnBrk="0" hangingPunct="1"/>
            <a:r>
              <a:rPr lang="es-ES" sz="2400" b="1" kern="1200" dirty="0">
                <a:effectLst/>
                <a:latin typeface="Century Gothic" panose="020B0502020202020204" pitchFamily="34" charset="0"/>
                <a:ea typeface="+mn-ea"/>
                <a:cs typeface="+mn-cs"/>
              </a:rPr>
              <a:t>Inventamos situaciones en parejas.</a:t>
            </a:r>
            <a:endParaRPr lang="en-GB" dirty="0"/>
          </a:p>
        </p:txBody>
      </p:sp>
      <p:sp>
        <p:nvSpPr>
          <p:cNvPr id="3" name="CuadroTexto 2">
            <a:extLst>
              <a:ext uri="{FF2B5EF4-FFF2-40B4-BE49-F238E27FC236}">
                <a16:creationId xmlns:a16="http://schemas.microsoft.com/office/drawing/2014/main" id="{2368FB8C-2009-0B44-9C11-57F5D7EE3E12}"/>
              </a:ext>
            </a:extLst>
          </p:cNvPr>
          <p:cNvSpPr txBox="1"/>
          <p:nvPr/>
        </p:nvSpPr>
        <p:spPr>
          <a:xfrm>
            <a:off x="428263" y="4339766"/>
            <a:ext cx="4899111" cy="830997"/>
          </a:xfrm>
          <a:prstGeom prst="rect">
            <a:avLst/>
          </a:prstGeom>
          <a:noFill/>
        </p:spPr>
        <p:txBody>
          <a:bodyPr wrap="square" rtlCol="0">
            <a:spAutoFit/>
          </a:bodyPr>
          <a:lstStyle/>
          <a:p>
            <a:pPr algn="l"/>
            <a:r>
              <a:rPr lang="es-GB" sz="2400" dirty="0">
                <a:solidFill>
                  <a:schemeClr val="accent5">
                    <a:lumMod val="50000"/>
                  </a:schemeClr>
                </a:solidFill>
                <a:latin typeface="Century Gothic" panose="020B0502020202020204" pitchFamily="34" charset="0"/>
              </a:rPr>
              <a:t>1. Estaba corriendo en la montaña...</a:t>
            </a:r>
          </a:p>
        </p:txBody>
      </p:sp>
      <p:sp>
        <p:nvSpPr>
          <p:cNvPr id="20" name="CuadroTexto 19">
            <a:extLst>
              <a:ext uri="{FF2B5EF4-FFF2-40B4-BE49-F238E27FC236}">
                <a16:creationId xmlns:a16="http://schemas.microsoft.com/office/drawing/2014/main" id="{03FEE3FC-589B-054D-B555-647CC6F60580}"/>
              </a:ext>
            </a:extLst>
          </p:cNvPr>
          <p:cNvSpPr txBox="1"/>
          <p:nvPr/>
        </p:nvSpPr>
        <p:spPr>
          <a:xfrm>
            <a:off x="6096000" y="4293599"/>
            <a:ext cx="5399432" cy="461665"/>
          </a:xfrm>
          <a:prstGeom prst="rect">
            <a:avLst/>
          </a:prstGeom>
          <a:noFill/>
        </p:spPr>
        <p:txBody>
          <a:bodyPr wrap="square" rtlCol="0">
            <a:spAutoFit/>
          </a:bodyPr>
          <a:lstStyle/>
          <a:p>
            <a:pPr algn="l"/>
            <a:r>
              <a:rPr lang="es-GB" sz="2400" dirty="0">
                <a:solidFill>
                  <a:schemeClr val="accent5">
                    <a:lumMod val="50000"/>
                  </a:schemeClr>
                </a:solidFill>
                <a:latin typeface="Century Gothic" panose="020B0502020202020204" pitchFamily="34" charset="0"/>
              </a:rPr>
              <a:t>1. ... cuando un animal me atacó. </a:t>
            </a:r>
          </a:p>
        </p:txBody>
      </p:sp>
      <p:sp>
        <p:nvSpPr>
          <p:cNvPr id="8" name="CuadroTexto 7">
            <a:extLst>
              <a:ext uri="{FF2B5EF4-FFF2-40B4-BE49-F238E27FC236}">
                <a16:creationId xmlns:a16="http://schemas.microsoft.com/office/drawing/2014/main" id="{8C505BAE-05F2-8541-A6A8-81ACD69D21D8}"/>
              </a:ext>
            </a:extLst>
          </p:cNvPr>
          <p:cNvSpPr txBox="1"/>
          <p:nvPr/>
        </p:nvSpPr>
        <p:spPr>
          <a:xfrm flipH="1">
            <a:off x="4645297" y="1973325"/>
            <a:ext cx="3842891" cy="400110"/>
          </a:xfrm>
          <a:prstGeom prst="rect">
            <a:avLst/>
          </a:prstGeom>
          <a:noFill/>
        </p:spPr>
        <p:txBody>
          <a:bodyPr wrap="square" rtlCol="0">
            <a:spAutoFit/>
          </a:bodyPr>
          <a:lstStyle/>
          <a:p>
            <a:pPr algn="l"/>
            <a:r>
              <a:rPr lang="es-GB" sz="2000" dirty="0">
                <a:solidFill>
                  <a:schemeClr val="accent5">
                    <a:lumMod val="50000"/>
                  </a:schemeClr>
                </a:solidFill>
                <a:latin typeface="Century Gothic" panose="020B0502020202020204" pitchFamily="34" charset="0"/>
              </a:rPr>
              <a:t>*intercambiar = to exchange</a:t>
            </a:r>
          </a:p>
        </p:txBody>
      </p:sp>
      <p:sp>
        <p:nvSpPr>
          <p:cNvPr id="21" name="CuadroTexto 20">
            <a:extLst>
              <a:ext uri="{FF2B5EF4-FFF2-40B4-BE49-F238E27FC236}">
                <a16:creationId xmlns:a16="http://schemas.microsoft.com/office/drawing/2014/main" id="{CAF17488-CA85-DB48-8E04-304006872BFF}"/>
              </a:ext>
            </a:extLst>
          </p:cNvPr>
          <p:cNvSpPr txBox="1"/>
          <p:nvPr/>
        </p:nvSpPr>
        <p:spPr>
          <a:xfrm>
            <a:off x="1157790" y="5262727"/>
            <a:ext cx="10156162" cy="461665"/>
          </a:xfrm>
          <a:prstGeom prst="rect">
            <a:avLst/>
          </a:prstGeom>
          <a:noFill/>
        </p:spPr>
        <p:txBody>
          <a:bodyPr wrap="square" rtlCol="0">
            <a:spAutoFit/>
          </a:bodyPr>
          <a:lstStyle/>
          <a:p>
            <a:pPr algn="l"/>
            <a:r>
              <a:rPr lang="es-GB" sz="2400" dirty="0">
                <a:solidFill>
                  <a:schemeClr val="accent5">
                    <a:lumMod val="50000"/>
                  </a:schemeClr>
                </a:solidFill>
                <a:latin typeface="Century Gothic" panose="020B0502020202020204" pitchFamily="34" charset="0"/>
              </a:rPr>
              <a:t>1. Estaba corriendo en la montaña cuando un animal me atacó.</a:t>
            </a:r>
          </a:p>
        </p:txBody>
      </p:sp>
      <p:sp>
        <p:nvSpPr>
          <p:cNvPr id="22" name="CuadroTexto 21">
            <a:extLst>
              <a:ext uri="{FF2B5EF4-FFF2-40B4-BE49-F238E27FC236}">
                <a16:creationId xmlns:a16="http://schemas.microsoft.com/office/drawing/2014/main" id="{9D6EFF38-396B-254B-B22D-2E7512EB584D}"/>
              </a:ext>
            </a:extLst>
          </p:cNvPr>
          <p:cNvSpPr txBox="1"/>
          <p:nvPr/>
        </p:nvSpPr>
        <p:spPr>
          <a:xfrm>
            <a:off x="1157790" y="5725461"/>
            <a:ext cx="10156162" cy="461665"/>
          </a:xfrm>
          <a:prstGeom prst="rect">
            <a:avLst/>
          </a:prstGeom>
          <a:noFill/>
        </p:spPr>
        <p:txBody>
          <a:bodyPr wrap="square" rtlCol="0">
            <a:spAutoFit/>
          </a:bodyPr>
          <a:lstStyle/>
          <a:p>
            <a:pPr algn="l"/>
            <a:r>
              <a:rPr lang="es-GB" sz="2400" dirty="0">
                <a:solidFill>
                  <a:schemeClr val="accent5">
                    <a:lumMod val="50000"/>
                  </a:schemeClr>
                </a:solidFill>
                <a:latin typeface="Century Gothic" panose="020B0502020202020204" pitchFamily="34" charset="0"/>
              </a:rPr>
              <a:t>1. I was running in the mountain when an animal attack</a:t>
            </a:r>
            <a:r>
              <a:rPr lang="en-GB" sz="2400" dirty="0">
                <a:solidFill>
                  <a:schemeClr val="accent5">
                    <a:lumMod val="50000"/>
                  </a:schemeClr>
                </a:solidFill>
                <a:latin typeface="Century Gothic" panose="020B0502020202020204" pitchFamily="34" charset="0"/>
              </a:rPr>
              <a:t>ed</a:t>
            </a:r>
            <a:r>
              <a:rPr lang="es-GB" sz="2400" dirty="0">
                <a:solidFill>
                  <a:schemeClr val="accent5">
                    <a:lumMod val="50000"/>
                  </a:schemeClr>
                </a:solidFill>
                <a:latin typeface="Century Gothic" panose="020B0502020202020204" pitchFamily="34" charset="0"/>
              </a:rPr>
              <a:t> me.</a:t>
            </a:r>
          </a:p>
        </p:txBody>
      </p:sp>
      <p:pic>
        <p:nvPicPr>
          <p:cNvPr id="13" name="Imagen 12">
            <a:extLst>
              <a:ext uri="{FF2B5EF4-FFF2-40B4-BE49-F238E27FC236}">
                <a16:creationId xmlns:a16="http://schemas.microsoft.com/office/drawing/2014/main" id="{9170B4C0-4823-4D43-B696-91BA94EE0CA6}"/>
              </a:ext>
            </a:extLst>
          </p:cNvPr>
          <p:cNvPicPr>
            <a:picLocks noChangeAspect="1"/>
          </p:cNvPicPr>
          <p:nvPr/>
        </p:nvPicPr>
        <p:blipFill>
          <a:blip r:embed="rId4"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a:xfrm flipH="1">
            <a:off x="4645297" y="3242517"/>
            <a:ext cx="1233251" cy="1605443"/>
          </a:xfrm>
          <a:prstGeom prst="rect">
            <a:avLst/>
          </a:prstGeom>
        </p:spPr>
      </p:pic>
      <p:pic>
        <p:nvPicPr>
          <p:cNvPr id="14" name="Imagen 13">
            <a:extLst>
              <a:ext uri="{FF2B5EF4-FFF2-40B4-BE49-F238E27FC236}">
                <a16:creationId xmlns:a16="http://schemas.microsoft.com/office/drawing/2014/main" id="{79701330-A3C6-DF4A-9998-87743635B14C}"/>
              </a:ext>
            </a:extLst>
          </p:cNvPr>
          <p:cNvPicPr>
            <a:picLocks noChangeAspect="1"/>
          </p:cNvPicPr>
          <p:nvPr/>
        </p:nvPicPr>
        <p:blipFill>
          <a:blip r:embed="rId5" cstate="screen">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2704739" y="2860469"/>
            <a:ext cx="831658" cy="1687425"/>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425233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2" grpId="0"/>
      <p:bldP spid="3" grpId="0"/>
      <p:bldP spid="20" grpId="0"/>
      <p:bldP spid="8" grpId="0"/>
      <p:bldP spid="21" grpId="0"/>
      <p:bldP spid="2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2" name="Cloud Callout 1">
            <a:extLst>
              <a:ext uri="{FF2B5EF4-FFF2-40B4-BE49-F238E27FC236}">
                <a16:creationId xmlns:a16="http://schemas.microsoft.com/office/drawing/2014/main" id="{7468035E-C082-3A4C-82AE-60CE0732C224}"/>
              </a:ext>
            </a:extLst>
          </p:cNvPr>
          <p:cNvSpPr/>
          <p:nvPr/>
        </p:nvSpPr>
        <p:spPr>
          <a:xfrm>
            <a:off x="123072" y="3688330"/>
            <a:ext cx="1973766" cy="1808248"/>
          </a:xfrm>
          <a:prstGeom prst="cloudCallout">
            <a:avLst>
              <a:gd name="adj1" fmla="val 46399"/>
              <a:gd name="adj2" fmla="val 612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62" name="Google Shape;762;p85"/>
          <p:cNvSpPr txBox="1"/>
          <p:nvPr/>
        </p:nvSpPr>
        <p:spPr>
          <a:xfrm>
            <a:off x="238837" y="288933"/>
            <a:ext cx="585716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Quién</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763" name="Google Shape;763;p85"/>
          <p:cNvSpPr txBox="1"/>
          <p:nvPr/>
        </p:nvSpPr>
        <p:spPr>
          <a:xfrm>
            <a:off x="212041" y="724597"/>
            <a:ext cx="9897622" cy="110795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Elige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un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personaje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Escribe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tres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para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describir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persona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español</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primera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no debe ser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obvia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Después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escribe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otras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dos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frases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más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fáciles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Debes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esconder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tu</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trabajo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 ¡es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secreto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764" name="Google Shape;764;p85"/>
          <p:cNvSpPr txBox="1"/>
          <p:nvPr/>
        </p:nvSpPr>
        <p:spPr>
          <a:xfrm>
            <a:off x="203723" y="1832552"/>
            <a:ext cx="1036871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Tx/>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lee las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  </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765" name="Google Shape;765;p85"/>
          <p:cNvSpPr txBox="1"/>
          <p:nvPr/>
        </p:nvSpPr>
        <p:spPr>
          <a:xfrm>
            <a:off x="385570" y="2797076"/>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766" name="Google Shape;766;p85"/>
          <p:cNvSpPr txBox="1"/>
          <p:nvPr/>
        </p:nvSpPr>
        <p:spPr>
          <a:xfrm>
            <a:off x="370618" y="3170221"/>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768" name="Google Shape;768;p85"/>
          <p:cNvSpPr/>
          <p:nvPr/>
        </p:nvSpPr>
        <p:spPr>
          <a:xfrm>
            <a:off x="2302078" y="4174416"/>
            <a:ext cx="2794438" cy="1322162"/>
          </a:xfrm>
          <a:prstGeom prst="rect">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69" name="Google Shape;769;p85"/>
          <p:cNvSpPr txBox="1"/>
          <p:nvPr/>
        </p:nvSpPr>
        <p:spPr>
          <a:xfrm>
            <a:off x="1962268" y="4170660"/>
            <a:ext cx="3318964" cy="14095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joven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moreno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Tiene el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pelo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negro.</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p:txBody>
      </p:sp>
      <p:sp>
        <p:nvSpPr>
          <p:cNvPr id="770" name="Google Shape;770;p85"/>
          <p:cNvSpPr txBox="1"/>
          <p:nvPr/>
        </p:nvSpPr>
        <p:spPr>
          <a:xfrm>
            <a:off x="852419" y="4379448"/>
            <a:ext cx="265953" cy="421614"/>
          </a:xfrm>
          <a:prstGeom prst="rect">
            <a:avLst/>
          </a:prstGeom>
          <a:solidFill>
            <a:srgbClr val="FBE4D4"/>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781" name="Google Shape;781;p85"/>
          <p:cNvPicPr preferRelativeResize="0"/>
          <p:nvPr/>
        </p:nvPicPr>
        <p:blipFill rotWithShape="1">
          <a:blip r:embed="rId3">
            <a:alphaModFix/>
          </a:blip>
          <a:srcRect/>
          <a:stretch/>
        </p:blipFill>
        <p:spPr>
          <a:xfrm flipH="1">
            <a:off x="2096838" y="3827098"/>
            <a:ext cx="829032" cy="817029"/>
          </a:xfrm>
          <a:prstGeom prst="rect">
            <a:avLst/>
          </a:prstGeom>
          <a:noFill/>
          <a:ln>
            <a:noFill/>
          </a:ln>
        </p:spPr>
      </p:pic>
      <p:sp>
        <p:nvSpPr>
          <p:cNvPr id="783" name="Google Shape;783;p85"/>
          <p:cNvSpPr/>
          <p:nvPr/>
        </p:nvSpPr>
        <p:spPr>
          <a:xfrm>
            <a:off x="9347200" y="258166"/>
            <a:ext cx="25809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84" name="Google Shape;784;p85"/>
          <p:cNvSpPr txBox="1">
            <a:spLocks noGrp="1"/>
          </p:cNvSpPr>
          <p:nvPr>
            <p:ph type="title"/>
          </p:nvPr>
        </p:nvSpPr>
        <p:spPr>
          <a:xfrm>
            <a:off x="9429398" y="129082"/>
            <a:ext cx="2579247" cy="6590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a:solidFill>
                  <a:schemeClr val="lt1"/>
                </a:solidFill>
              </a:rPr>
              <a:t>hablar / escuchar</a:t>
            </a:r>
            <a:endParaRPr sz="2000" b="1">
              <a:solidFill>
                <a:schemeClr val="lt1"/>
              </a:solidFill>
            </a:endParaRPr>
          </a:p>
        </p:txBody>
      </p:sp>
      <p:sp>
        <p:nvSpPr>
          <p:cNvPr id="26" name="Oval Callout 45">
            <a:extLst>
              <a:ext uri="{FF2B5EF4-FFF2-40B4-BE49-F238E27FC236}">
                <a16:creationId xmlns:a16="http://schemas.microsoft.com/office/drawing/2014/main" id="{53CAA778-C7AD-0C42-954A-3D1D614929AE}"/>
              </a:ext>
            </a:extLst>
          </p:cNvPr>
          <p:cNvSpPr/>
          <p:nvPr/>
        </p:nvSpPr>
        <p:spPr>
          <a:xfrm>
            <a:off x="3511414" y="3318145"/>
            <a:ext cx="3005888" cy="572035"/>
          </a:xfrm>
          <a:prstGeom prst="wedgeEllipseCallout">
            <a:avLst>
              <a:gd name="adj1" fmla="val -57679"/>
              <a:gd name="adj2" fmla="val 89291"/>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joven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27" name="Oval Callout 45">
            <a:extLst>
              <a:ext uri="{FF2B5EF4-FFF2-40B4-BE49-F238E27FC236}">
                <a16:creationId xmlns:a16="http://schemas.microsoft.com/office/drawing/2014/main" id="{A66A37F0-6635-CA49-9839-9526BD839AC8}"/>
              </a:ext>
            </a:extLst>
          </p:cNvPr>
          <p:cNvSpPr/>
          <p:nvPr/>
        </p:nvSpPr>
        <p:spPr>
          <a:xfrm>
            <a:off x="8614596" y="3446308"/>
            <a:ext cx="2104425" cy="572035"/>
          </a:xfrm>
          <a:prstGeom prst="wedgeEllipseCallout">
            <a:avLst>
              <a:gd name="adj1" fmla="val 52066"/>
              <a:gd name="adj2" fmla="val 76410"/>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¿María?</a:t>
            </a:r>
          </a:p>
        </p:txBody>
      </p:sp>
      <p:pic>
        <p:nvPicPr>
          <p:cNvPr id="36" name="Picture 35">
            <a:extLst>
              <a:ext uri="{FF2B5EF4-FFF2-40B4-BE49-F238E27FC236}">
                <a16:creationId xmlns:a16="http://schemas.microsoft.com/office/drawing/2014/main" id="{4D6B37EC-1AC5-454B-A70F-9CB3BF93DBAD}"/>
              </a:ext>
            </a:extLst>
          </p:cNvPr>
          <p:cNvPicPr>
            <a:picLocks noChangeAspect="1"/>
          </p:cNvPicPr>
          <p:nvPr/>
        </p:nvPicPr>
        <p:blipFill rotWithShape="1">
          <a:blip r:embed="rId4"/>
          <a:srcRect l="17466" t="16554" r="21946" b="27288"/>
          <a:stretch/>
        </p:blipFill>
        <p:spPr>
          <a:xfrm>
            <a:off x="643017" y="4050470"/>
            <a:ext cx="909641" cy="1049042"/>
          </a:xfrm>
          <a:prstGeom prst="rect">
            <a:avLst/>
          </a:prstGeom>
        </p:spPr>
      </p:pic>
      <p:sp>
        <p:nvSpPr>
          <p:cNvPr id="38" name="Oval Callout 45">
            <a:extLst>
              <a:ext uri="{FF2B5EF4-FFF2-40B4-BE49-F238E27FC236}">
                <a16:creationId xmlns:a16="http://schemas.microsoft.com/office/drawing/2014/main" id="{BE125403-A25C-3043-832D-0F8FC6B0B814}"/>
              </a:ext>
            </a:extLst>
          </p:cNvPr>
          <p:cNvSpPr/>
          <p:nvPr/>
        </p:nvSpPr>
        <p:spPr>
          <a:xfrm>
            <a:off x="4686510" y="3949596"/>
            <a:ext cx="3005888" cy="572035"/>
          </a:xfrm>
          <a:prstGeom prst="wedgeEllipseCallout">
            <a:avLst>
              <a:gd name="adj1" fmla="val -57679"/>
              <a:gd name="adj2" fmla="val 89291"/>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No, 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moreno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39" name="Oval Callout 45">
            <a:extLst>
              <a:ext uri="{FF2B5EF4-FFF2-40B4-BE49-F238E27FC236}">
                <a16:creationId xmlns:a16="http://schemas.microsoft.com/office/drawing/2014/main" id="{6F1D9122-F9A5-1746-AB08-BF28C2A7BFAF}"/>
              </a:ext>
            </a:extLst>
          </p:cNvPr>
          <p:cNvSpPr/>
          <p:nvPr/>
        </p:nvSpPr>
        <p:spPr>
          <a:xfrm>
            <a:off x="8650435" y="4304360"/>
            <a:ext cx="1987236" cy="572035"/>
          </a:xfrm>
          <a:prstGeom prst="wedgeEllipseCallout">
            <a:avLst>
              <a:gd name="adj1" fmla="val 55769"/>
              <a:gd name="adj2" fmla="val 68612"/>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¿Adrián?</a:t>
            </a:r>
          </a:p>
        </p:txBody>
      </p:sp>
      <p:sp>
        <p:nvSpPr>
          <p:cNvPr id="40" name="Oval Callout 45">
            <a:extLst>
              <a:ext uri="{FF2B5EF4-FFF2-40B4-BE49-F238E27FC236}">
                <a16:creationId xmlns:a16="http://schemas.microsoft.com/office/drawing/2014/main" id="{08014FF7-72FC-1A40-B193-6A529CFA799E}"/>
              </a:ext>
            </a:extLst>
          </p:cNvPr>
          <p:cNvSpPr/>
          <p:nvPr/>
        </p:nvSpPr>
        <p:spPr>
          <a:xfrm>
            <a:off x="4805456" y="5032442"/>
            <a:ext cx="3220190" cy="656203"/>
          </a:xfrm>
          <a:prstGeom prst="wedgeEllipseCallout">
            <a:avLst>
              <a:gd name="adj1" fmla="val -59882"/>
              <a:gd name="adj2" fmla="val -4280"/>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No,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tiene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 el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pelo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 negro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1" name="Oval Callout 45">
            <a:extLst>
              <a:ext uri="{FF2B5EF4-FFF2-40B4-BE49-F238E27FC236}">
                <a16:creationId xmlns:a16="http://schemas.microsoft.com/office/drawing/2014/main" id="{1123680F-0ED3-9C41-A041-4BCD0B7D281B}"/>
              </a:ext>
            </a:extLst>
          </p:cNvPr>
          <p:cNvSpPr/>
          <p:nvPr/>
        </p:nvSpPr>
        <p:spPr>
          <a:xfrm>
            <a:off x="8650435" y="5124001"/>
            <a:ext cx="1987236" cy="572035"/>
          </a:xfrm>
          <a:prstGeom prst="wedgeEllipseCallout">
            <a:avLst>
              <a:gd name="adj1" fmla="val 55769"/>
              <a:gd name="adj2" fmla="val 68612"/>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Quique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3" name="Oval Callout 45">
            <a:extLst>
              <a:ext uri="{FF2B5EF4-FFF2-40B4-BE49-F238E27FC236}">
                <a16:creationId xmlns:a16="http://schemas.microsoft.com/office/drawing/2014/main" id="{573315B3-96A6-C740-9FD6-51F34DA28299}"/>
              </a:ext>
            </a:extLst>
          </p:cNvPr>
          <p:cNvSpPr/>
          <p:nvPr/>
        </p:nvSpPr>
        <p:spPr>
          <a:xfrm>
            <a:off x="3349994" y="5663893"/>
            <a:ext cx="1746522" cy="572035"/>
          </a:xfrm>
          <a:prstGeom prst="wedgeEllipseCallout">
            <a:avLst>
              <a:gd name="adj1" fmla="val -50887"/>
              <a:gd name="adj2" fmla="val -59150"/>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Sí</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4" name="Google Shape;766;p85">
            <a:extLst>
              <a:ext uri="{FF2B5EF4-FFF2-40B4-BE49-F238E27FC236}">
                <a16:creationId xmlns:a16="http://schemas.microsoft.com/office/drawing/2014/main" id="{87C42E62-AAA3-5B4B-BA04-DBDC2FB4C507}"/>
              </a:ext>
            </a:extLst>
          </p:cNvPr>
          <p:cNvSpPr txBox="1"/>
          <p:nvPr/>
        </p:nvSpPr>
        <p:spPr>
          <a:xfrm>
            <a:off x="6751438" y="3232692"/>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 :</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45" name="Google Shape;764;p85">
            <a:extLst>
              <a:ext uri="{FF2B5EF4-FFF2-40B4-BE49-F238E27FC236}">
                <a16:creationId xmlns:a16="http://schemas.microsoft.com/office/drawing/2014/main" id="{CAEA1864-1795-9C49-91BE-52889BAC10EF}"/>
              </a:ext>
            </a:extLst>
          </p:cNvPr>
          <p:cNvSpPr txBox="1"/>
          <p:nvPr/>
        </p:nvSpPr>
        <p:spPr>
          <a:xfrm>
            <a:off x="203722" y="2272644"/>
            <a:ext cx="1140518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Tx/>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Después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de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cada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Persona B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puede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intentar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decir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quién</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 el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personaje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24" name="Google Shape;783;p85"/>
          <p:cNvSpPr/>
          <p:nvPr/>
        </p:nvSpPr>
        <p:spPr>
          <a:xfrm>
            <a:off x="10109663" y="5907644"/>
            <a:ext cx="1995094"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la pista = clue</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38" grpId="0" animBg="1"/>
      <p:bldP spid="39" grpId="0" animBg="1"/>
      <p:bldP spid="40" grpId="0" animBg="1"/>
      <p:bldP spid="41" grpId="0" animBg="1"/>
      <p:bldP spid="4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87"/>
          <p:cNvSpPr/>
          <p:nvPr/>
        </p:nvSpPr>
        <p:spPr>
          <a:xfrm>
            <a:off x="10946115" y="180905"/>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49" name="Google Shape;849;p87"/>
          <p:cNvSpPr txBox="1">
            <a:spLocks noGrp="1"/>
          </p:cNvSpPr>
          <p:nvPr>
            <p:ph type="title"/>
          </p:nvPr>
        </p:nvSpPr>
        <p:spPr>
          <a:xfrm>
            <a:off x="10853355" y="51821"/>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
        <p:nvSpPr>
          <p:cNvPr id="850" name="Google Shape;850;p87"/>
          <p:cNvSpPr/>
          <p:nvPr/>
        </p:nvSpPr>
        <p:spPr>
          <a:xfrm>
            <a:off x="800144" y="655869"/>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1" name="Google Shape;851;p87"/>
          <p:cNvSpPr txBox="1"/>
          <p:nvPr/>
        </p:nvSpPr>
        <p:spPr>
          <a:xfrm>
            <a:off x="868214" y="813633"/>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52" name="Google Shape;852;p87"/>
          <p:cNvSpPr txBox="1"/>
          <p:nvPr/>
        </p:nvSpPr>
        <p:spPr>
          <a:xfrm>
            <a:off x="794923" y="2260153"/>
            <a:ext cx="1658885"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53" name="Google Shape;853;p87"/>
          <p:cNvSpPr txBox="1"/>
          <p:nvPr/>
        </p:nvSpPr>
        <p:spPr>
          <a:xfrm>
            <a:off x="2762147" y="2214515"/>
            <a:ext cx="1833896"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[Enrique]</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54" name="Google Shape;854;p87"/>
          <p:cNvSpPr/>
          <p:nvPr/>
        </p:nvSpPr>
        <p:spPr>
          <a:xfrm>
            <a:off x="4444120" y="655869"/>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5" name="Google Shape;855;p87"/>
          <p:cNvSpPr txBox="1"/>
          <p:nvPr/>
        </p:nvSpPr>
        <p:spPr>
          <a:xfrm>
            <a:off x="2762147" y="813633"/>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56" name="Google Shape;856;p87"/>
          <p:cNvSpPr txBox="1"/>
          <p:nvPr/>
        </p:nvSpPr>
        <p:spPr>
          <a:xfrm>
            <a:off x="4327013" y="2300568"/>
            <a:ext cx="1851511"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57" name="Google Shape;857;p87"/>
          <p:cNvSpPr txBox="1"/>
          <p:nvPr/>
        </p:nvSpPr>
        <p:spPr>
          <a:xfrm>
            <a:off x="6173713" y="2264491"/>
            <a:ext cx="1824288"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58" name="Google Shape;858;p87"/>
          <p:cNvSpPr/>
          <p:nvPr/>
        </p:nvSpPr>
        <p:spPr>
          <a:xfrm>
            <a:off x="786713" y="3316494"/>
            <a:ext cx="3657407" cy="2408731"/>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9" name="Google Shape;859;p87"/>
          <p:cNvSpPr txBox="1"/>
          <p:nvPr/>
        </p:nvSpPr>
        <p:spPr>
          <a:xfrm>
            <a:off x="6206652" y="797691"/>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60" name="Google Shape;860;p87"/>
          <p:cNvSpPr txBox="1"/>
          <p:nvPr/>
        </p:nvSpPr>
        <p:spPr>
          <a:xfrm>
            <a:off x="772125" y="4929717"/>
            <a:ext cx="1677196"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[Alba]</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61" name="Google Shape;861;p87"/>
          <p:cNvSpPr txBox="1"/>
          <p:nvPr/>
        </p:nvSpPr>
        <p:spPr>
          <a:xfrm>
            <a:off x="2558556" y="4907732"/>
            <a:ext cx="182428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[Adrián]</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62" name="Google Shape;862;p87"/>
          <p:cNvSpPr/>
          <p:nvPr/>
        </p:nvSpPr>
        <p:spPr>
          <a:xfrm>
            <a:off x="4444120" y="3261458"/>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64" name="Google Shape;864;p87"/>
          <p:cNvSpPr txBox="1"/>
          <p:nvPr/>
        </p:nvSpPr>
        <p:spPr>
          <a:xfrm>
            <a:off x="4465515" y="4907732"/>
            <a:ext cx="1747945"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Nerea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65" name="Google Shape;865;p87"/>
          <p:cNvSpPr txBox="1"/>
          <p:nvPr/>
        </p:nvSpPr>
        <p:spPr>
          <a:xfrm>
            <a:off x="6114014" y="5000065"/>
            <a:ext cx="1915506"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lang="en-GB" sz="2000" kern="0" dirty="0" err="1">
                <a:solidFill>
                  <a:srgbClr val="000000"/>
                </a:solidFill>
                <a:latin typeface="Century Gothic"/>
                <a:ea typeface="Century Gothic"/>
                <a:cs typeface="Century Gothic"/>
                <a:sym typeface="Century Gothic"/>
              </a:rPr>
              <a:t>Pepa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67" name="Google Shape;867;p87"/>
          <p:cNvSpPr txBox="1"/>
          <p:nvPr/>
        </p:nvSpPr>
        <p:spPr>
          <a:xfrm>
            <a:off x="819507" y="3332043"/>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7</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1" name="Google Shape;871;p87"/>
          <p:cNvSpPr txBox="1"/>
          <p:nvPr/>
        </p:nvSpPr>
        <p:spPr>
          <a:xfrm>
            <a:off x="2625518" y="3314240"/>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8</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4" name="Google Shape;874;p87"/>
          <p:cNvSpPr/>
          <p:nvPr/>
        </p:nvSpPr>
        <p:spPr>
          <a:xfrm>
            <a:off x="8101528" y="648501"/>
            <a:ext cx="3522212"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5" name="Google Shape;875;p87"/>
          <p:cNvSpPr txBox="1"/>
          <p:nvPr/>
        </p:nvSpPr>
        <p:spPr>
          <a:xfrm>
            <a:off x="4484845" y="780363"/>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3</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6" name="Google Shape;876;p87"/>
          <p:cNvSpPr txBox="1"/>
          <p:nvPr/>
        </p:nvSpPr>
        <p:spPr>
          <a:xfrm>
            <a:off x="7937035" y="2174364"/>
            <a:ext cx="1851511"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[Irene]</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77" name="Google Shape;877;p87"/>
          <p:cNvSpPr txBox="1"/>
          <p:nvPr/>
        </p:nvSpPr>
        <p:spPr>
          <a:xfrm>
            <a:off x="9658008" y="2477613"/>
            <a:ext cx="201588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[David]</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78" name="Google Shape;878;p87"/>
          <p:cNvSpPr/>
          <p:nvPr/>
        </p:nvSpPr>
        <p:spPr>
          <a:xfrm>
            <a:off x="8101528" y="3254090"/>
            <a:ext cx="3522212"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9" name="Google Shape;879;p87"/>
          <p:cNvSpPr txBox="1"/>
          <p:nvPr/>
        </p:nvSpPr>
        <p:spPr>
          <a:xfrm>
            <a:off x="9944243" y="792543"/>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6</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80" name="Google Shape;880;p87"/>
          <p:cNvSpPr txBox="1"/>
          <p:nvPr/>
        </p:nvSpPr>
        <p:spPr>
          <a:xfrm>
            <a:off x="8018338" y="4889598"/>
            <a:ext cx="203727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81" name="Google Shape;881;p87"/>
          <p:cNvSpPr txBox="1"/>
          <p:nvPr/>
        </p:nvSpPr>
        <p:spPr>
          <a:xfrm>
            <a:off x="9771422" y="4975884"/>
            <a:ext cx="1987512"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pic>
        <p:nvPicPr>
          <p:cNvPr id="889" name="Google Shape;889;p87"/>
          <p:cNvPicPr preferRelativeResize="0"/>
          <p:nvPr/>
        </p:nvPicPr>
        <p:blipFill rotWithShape="1">
          <a:blip r:embed="rId3">
            <a:alphaModFix/>
          </a:blip>
          <a:srcRect/>
          <a:stretch/>
        </p:blipFill>
        <p:spPr>
          <a:xfrm>
            <a:off x="1228963" y="855311"/>
            <a:ext cx="1109323" cy="1317180"/>
          </a:xfrm>
          <a:prstGeom prst="rect">
            <a:avLst/>
          </a:prstGeom>
          <a:noFill/>
          <a:ln>
            <a:noFill/>
          </a:ln>
        </p:spPr>
      </p:pic>
      <p:pic>
        <p:nvPicPr>
          <p:cNvPr id="891" name="Google Shape;891;p87"/>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40000" contrast="-20000"/>
                    </a14:imgEffect>
                  </a14:imgLayer>
                </a14:imgProps>
              </a:ext>
            </a:extLst>
          </a:blip>
          <a:srcRect/>
          <a:stretch/>
        </p:blipFill>
        <p:spPr>
          <a:xfrm rot="-4291049">
            <a:off x="6504634" y="922973"/>
            <a:ext cx="1155268" cy="983248"/>
          </a:xfrm>
          <a:prstGeom prst="rect">
            <a:avLst/>
          </a:prstGeom>
          <a:noFill/>
          <a:ln>
            <a:noFill/>
          </a:ln>
        </p:spPr>
      </p:pic>
      <p:sp>
        <p:nvSpPr>
          <p:cNvPr id="863" name="Google Shape;863;p87"/>
          <p:cNvSpPr txBox="1"/>
          <p:nvPr/>
        </p:nvSpPr>
        <p:spPr>
          <a:xfrm>
            <a:off x="8169596" y="771069"/>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5</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3" name="Google Shape;859;p87">
            <a:extLst>
              <a:ext uri="{FF2B5EF4-FFF2-40B4-BE49-F238E27FC236}">
                <a16:creationId xmlns:a16="http://schemas.microsoft.com/office/drawing/2014/main" id="{F50D1860-C5CB-5B45-B3B8-B3C06CB04913}"/>
              </a:ext>
            </a:extLst>
          </p:cNvPr>
          <p:cNvSpPr txBox="1"/>
          <p:nvPr/>
        </p:nvSpPr>
        <p:spPr>
          <a:xfrm>
            <a:off x="6180515" y="3353949"/>
            <a:ext cx="59971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10</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4" name="Google Shape;875;p87">
            <a:extLst>
              <a:ext uri="{FF2B5EF4-FFF2-40B4-BE49-F238E27FC236}">
                <a16:creationId xmlns:a16="http://schemas.microsoft.com/office/drawing/2014/main" id="{FDF013B4-13C2-3E43-BE1C-143778F018E3}"/>
              </a:ext>
            </a:extLst>
          </p:cNvPr>
          <p:cNvSpPr txBox="1"/>
          <p:nvPr/>
        </p:nvSpPr>
        <p:spPr>
          <a:xfrm>
            <a:off x="4458708" y="3336621"/>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9</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5" name="Google Shape;879;p87">
            <a:extLst>
              <a:ext uri="{FF2B5EF4-FFF2-40B4-BE49-F238E27FC236}">
                <a16:creationId xmlns:a16="http://schemas.microsoft.com/office/drawing/2014/main" id="{CE034F29-EAA7-C145-AEC8-5449831A5228}"/>
              </a:ext>
            </a:extLst>
          </p:cNvPr>
          <p:cNvSpPr txBox="1"/>
          <p:nvPr/>
        </p:nvSpPr>
        <p:spPr>
          <a:xfrm>
            <a:off x="9918106" y="3292576"/>
            <a:ext cx="5080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12</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6" name="Google Shape;863;p87">
            <a:extLst>
              <a:ext uri="{FF2B5EF4-FFF2-40B4-BE49-F238E27FC236}">
                <a16:creationId xmlns:a16="http://schemas.microsoft.com/office/drawing/2014/main" id="{7E162FBC-3352-4948-B83D-8F9F88838430}"/>
              </a:ext>
            </a:extLst>
          </p:cNvPr>
          <p:cNvSpPr txBox="1"/>
          <p:nvPr/>
        </p:nvSpPr>
        <p:spPr>
          <a:xfrm>
            <a:off x="8143459" y="3327327"/>
            <a:ext cx="576517"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11</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57" name="Picture 18" descr="Woman Clipart Images Png - Cartoon Business Woman, Transparent Png ">
            <a:extLst>
              <a:ext uri="{FF2B5EF4-FFF2-40B4-BE49-F238E27FC236}">
                <a16:creationId xmlns:a16="http://schemas.microsoft.com/office/drawing/2014/main" id="{3C4AE4E3-B480-B949-8DAC-CF58435F6848}"/>
              </a:ext>
            </a:extLst>
          </p:cNvPr>
          <p:cNvPicPr>
            <a:picLocks noChangeAspect="1" noChangeArrowheads="1"/>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r="22043" b="52758"/>
          <a:stretch/>
        </p:blipFill>
        <p:spPr bwMode="auto">
          <a:xfrm>
            <a:off x="9709936" y="3426223"/>
            <a:ext cx="1937640" cy="13642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Old man in wheelchair clipart clipartfox">
            <a:extLst>
              <a:ext uri="{FF2B5EF4-FFF2-40B4-BE49-F238E27FC236}">
                <a16:creationId xmlns:a16="http://schemas.microsoft.com/office/drawing/2014/main" id="{6000C0E9-4BD5-FB42-9E7D-5216173A3CC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8245" b="65847"/>
          <a:stretch/>
        </p:blipFill>
        <p:spPr bwMode="auto">
          <a:xfrm>
            <a:off x="3039928" y="655869"/>
            <a:ext cx="1273903" cy="144899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Bored student clipart">
            <a:extLst>
              <a:ext uri="{FF2B5EF4-FFF2-40B4-BE49-F238E27FC236}">
                <a16:creationId xmlns:a16="http://schemas.microsoft.com/office/drawing/2014/main" id="{006FD4F7-0E4C-9248-AA5A-F053B43804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05" b="43479"/>
          <a:stretch/>
        </p:blipFill>
        <p:spPr bwMode="auto">
          <a:xfrm>
            <a:off x="4692592" y="763522"/>
            <a:ext cx="1428068" cy="13547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lderly, Wrinkled, Man, Old, Aged, Angry, Spectacles">
            <a:extLst>
              <a:ext uri="{FF2B5EF4-FFF2-40B4-BE49-F238E27FC236}">
                <a16:creationId xmlns:a16="http://schemas.microsoft.com/office/drawing/2014/main" id="{421A249C-1256-9643-B7BB-7017DDC527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0756" y="3429530"/>
            <a:ext cx="1109487" cy="144193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Girl, Sad, Lonely, Alone, Frustrated">
            <a:extLst>
              <a:ext uri="{FF2B5EF4-FFF2-40B4-BE49-F238E27FC236}">
                <a16:creationId xmlns:a16="http://schemas.microsoft.com/office/drawing/2014/main" id="{7D17BA21-7B80-D542-867B-CCD2E82BDFF1}"/>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6872" b="49139"/>
          <a:stretch/>
        </p:blipFill>
        <p:spPr bwMode="auto">
          <a:xfrm>
            <a:off x="8075577" y="696209"/>
            <a:ext cx="1574602" cy="137243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Boy, Winner, Trophy, Victory, Win">
            <a:extLst>
              <a:ext uri="{FF2B5EF4-FFF2-40B4-BE49-F238E27FC236}">
                <a16:creationId xmlns:a16="http://schemas.microsoft.com/office/drawing/2014/main" id="{A984A34C-0D78-4E41-8C96-B71157B273A0}"/>
              </a:ext>
            </a:extLst>
          </p:cNvPr>
          <p:cNvPicPr>
            <a:picLocks noChangeAspect="1" noChangeArrowheads="1"/>
          </p:cNvPicPr>
          <p:nvPr/>
        </p:nvPicPr>
        <p:blipFill rotWithShape="1">
          <a:blip r:embed="rId11">
            <a:clrChange>
              <a:clrFrom>
                <a:srgbClr val="EE7E1A"/>
              </a:clrFrom>
              <a:clrTo>
                <a:srgbClr val="EE7E1A">
                  <a:alpha val="0"/>
                </a:srgbClr>
              </a:clrTo>
            </a:clrChange>
            <a:extLst>
              <a:ext uri="{28A0092B-C50C-407E-A947-70E740481C1C}">
                <a14:useLocalDpi xmlns:a14="http://schemas.microsoft.com/office/drawing/2010/main" val="0"/>
              </a:ext>
            </a:extLst>
          </a:blip>
          <a:srcRect l="12832" t="14982" r="16415" b="25249"/>
          <a:stretch/>
        </p:blipFill>
        <p:spPr bwMode="auto">
          <a:xfrm>
            <a:off x="10074040" y="887054"/>
            <a:ext cx="1405422" cy="118158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Girl, Woman, Female, Lady, Young">
            <a:extLst>
              <a:ext uri="{FF2B5EF4-FFF2-40B4-BE49-F238E27FC236}">
                <a16:creationId xmlns:a16="http://schemas.microsoft.com/office/drawing/2014/main" id="{6AB4D871-AB15-7741-A0DD-7397FCBF417C}"/>
              </a:ext>
            </a:extLst>
          </p:cNvPr>
          <p:cNvPicPr>
            <a:picLocks noChangeAspect="1" noChangeArrowheads="1"/>
          </p:cNvPicPr>
          <p:nvPr/>
        </p:nvPicPr>
        <p:blipFill rotWithShape="1">
          <a:blip r:embed="rId12">
            <a:clrChange>
              <a:clrFrom>
                <a:srgbClr val="F8F2DA"/>
              </a:clrFrom>
              <a:clrTo>
                <a:srgbClr val="F8F2DA">
                  <a:alpha val="0"/>
                </a:srgbClr>
              </a:clrTo>
            </a:clrChange>
            <a:extLst>
              <a:ext uri="{28A0092B-C50C-407E-A947-70E740481C1C}">
                <a14:useLocalDpi xmlns:a14="http://schemas.microsoft.com/office/drawing/2010/main" val="0"/>
              </a:ext>
            </a:extLst>
          </a:blip>
          <a:srcRect l="36312" r="23229" b="33602"/>
          <a:stretch/>
        </p:blipFill>
        <p:spPr bwMode="auto">
          <a:xfrm>
            <a:off x="1002831" y="3393270"/>
            <a:ext cx="1276365" cy="139921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Open - Black Man Waving Cartoon Clipart - Full Size Clipart ">
            <a:extLst>
              <a:ext uri="{FF2B5EF4-FFF2-40B4-BE49-F238E27FC236}">
                <a16:creationId xmlns:a16="http://schemas.microsoft.com/office/drawing/2014/main" id="{E78F141E-D0BA-B046-9CF0-38E44EBD909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66" r="-1" b="61782"/>
          <a:stretch/>
        </p:blipFill>
        <p:spPr bwMode="auto">
          <a:xfrm>
            <a:off x="2805031" y="3547040"/>
            <a:ext cx="1388310" cy="124344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Girl, Angry, Finger, Pointing, Female">
            <a:extLst>
              <a:ext uri="{FF2B5EF4-FFF2-40B4-BE49-F238E27FC236}">
                <a16:creationId xmlns:a16="http://schemas.microsoft.com/office/drawing/2014/main" id="{875B873C-27E4-6A49-A88B-A897229210AD}"/>
              </a:ext>
            </a:extLst>
          </p:cNvPr>
          <p:cNvPicPr>
            <a:picLocks noChangeAspect="1" noChangeArrowheads="1"/>
          </p:cNvPicPr>
          <p:nvPr/>
        </p:nvPicPr>
        <p:blipFill>
          <a:blip r:embed="rId14">
            <a:clrChange>
              <a:clrFrom>
                <a:srgbClr val="F64EF5"/>
              </a:clrFrom>
              <a:clrTo>
                <a:srgbClr val="F64EF5">
                  <a:alpha val="0"/>
                </a:srgbClr>
              </a:clrTo>
            </a:clrChange>
            <a:extLst>
              <a:ext uri="{28A0092B-C50C-407E-A947-70E740481C1C}">
                <a14:useLocalDpi xmlns:a14="http://schemas.microsoft.com/office/drawing/2010/main" val="0"/>
              </a:ext>
            </a:extLst>
          </a:blip>
          <a:srcRect/>
          <a:stretch>
            <a:fillRect/>
          </a:stretch>
        </p:blipFill>
        <p:spPr bwMode="auto">
          <a:xfrm>
            <a:off x="4616862" y="3410937"/>
            <a:ext cx="1210406" cy="140191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6" descr="Grandma, Grandmother, Granny, Senior, Elderly, Lady">
            <a:extLst>
              <a:ext uri="{FF2B5EF4-FFF2-40B4-BE49-F238E27FC236}">
                <a16:creationId xmlns:a16="http://schemas.microsoft.com/office/drawing/2014/main" id="{34C590D7-EFF4-9A4E-8221-59E3A94C995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373" r="13626" b="82030"/>
          <a:stretch/>
        </p:blipFill>
        <p:spPr bwMode="auto">
          <a:xfrm>
            <a:off x="6372154" y="3390493"/>
            <a:ext cx="1817390" cy="1480970"/>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783;p85"/>
          <p:cNvSpPr/>
          <p:nvPr/>
        </p:nvSpPr>
        <p:spPr>
          <a:xfrm>
            <a:off x="9658008" y="5932701"/>
            <a:ext cx="242911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r>
              <a:rPr lang="en-US" sz="2000" b="1">
                <a:solidFill>
                  <a:schemeClr val="bg1"/>
                </a:solidFill>
                <a:latin typeface="Century Gothic" panose="020B0502020202020204" pitchFamily="34" charset="0"/>
              </a:rPr>
              <a:t>*rubio/a = blonde</a:t>
            </a:r>
            <a:endParaRPr lang="en-US" sz="2000" b="1" dirty="0">
              <a:solidFill>
                <a:schemeClr val="bg1"/>
              </a:solidFill>
              <a:latin typeface="Century Gothic" panose="020B0502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62" name="Google Shape;862;p87"/>
          <p:cNvSpPr/>
          <p:nvPr/>
        </p:nvSpPr>
        <p:spPr>
          <a:xfrm>
            <a:off x="4409293" y="3477695"/>
            <a:ext cx="4090631"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62" name="Google Shape;862;p87">
            <a:extLst>
              <a:ext uri="{FF2B5EF4-FFF2-40B4-BE49-F238E27FC236}">
                <a16:creationId xmlns:a16="http://schemas.microsoft.com/office/drawing/2014/main" id="{3312A097-5900-3A40-883A-4264B8B8EA1C}"/>
              </a:ext>
            </a:extLst>
          </p:cNvPr>
          <p:cNvSpPr/>
          <p:nvPr/>
        </p:nvSpPr>
        <p:spPr>
          <a:xfrm>
            <a:off x="113822" y="3465513"/>
            <a:ext cx="4352975"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4" name="Google Shape;874;p87"/>
          <p:cNvSpPr/>
          <p:nvPr/>
        </p:nvSpPr>
        <p:spPr>
          <a:xfrm>
            <a:off x="7736299" y="648501"/>
            <a:ext cx="4390959"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4" name="Google Shape;854;p87"/>
          <p:cNvSpPr/>
          <p:nvPr/>
        </p:nvSpPr>
        <p:spPr>
          <a:xfrm>
            <a:off x="3788240" y="638377"/>
            <a:ext cx="3998330"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48" name="Google Shape;848;p87"/>
          <p:cNvSpPr/>
          <p:nvPr/>
        </p:nvSpPr>
        <p:spPr>
          <a:xfrm>
            <a:off x="10946115" y="180905"/>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49" name="Google Shape;849;p87"/>
          <p:cNvSpPr txBox="1">
            <a:spLocks noGrp="1"/>
          </p:cNvSpPr>
          <p:nvPr>
            <p:ph type="title"/>
          </p:nvPr>
        </p:nvSpPr>
        <p:spPr>
          <a:xfrm>
            <a:off x="10853355" y="51821"/>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
        <p:nvSpPr>
          <p:cNvPr id="850" name="Google Shape;850;p87"/>
          <p:cNvSpPr/>
          <p:nvPr/>
        </p:nvSpPr>
        <p:spPr>
          <a:xfrm>
            <a:off x="144265" y="626357"/>
            <a:ext cx="3657407"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1" name="Google Shape;851;p87"/>
          <p:cNvSpPr txBox="1"/>
          <p:nvPr/>
        </p:nvSpPr>
        <p:spPr>
          <a:xfrm>
            <a:off x="212335" y="784121"/>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52" name="Google Shape;852;p87"/>
          <p:cNvSpPr txBox="1"/>
          <p:nvPr/>
        </p:nvSpPr>
        <p:spPr>
          <a:xfrm>
            <a:off x="132851" y="1425484"/>
            <a:ext cx="2016703"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lvl="0" algn="ctr">
              <a:buClr>
                <a:srgbClr val="000000"/>
              </a:buClr>
              <a:buSzPts val="2000"/>
              <a:defRPr/>
            </a:pPr>
            <a:r>
              <a:rPr lang="en-GB" sz="2000" kern="0" dirty="0">
                <a:solidFill>
                  <a:srgbClr val="000000"/>
                </a:solidFill>
                <a:latin typeface="Century Gothic"/>
                <a:ea typeface="Century Gothic"/>
                <a:cs typeface="Century Gothic"/>
                <a:sym typeface="Century Gothic"/>
              </a:rPr>
              <a:t>She is excited.</a:t>
            </a:r>
          </a:p>
          <a:p>
            <a:pPr algn="ctr">
              <a:buClr>
                <a:srgbClr val="000000"/>
              </a:buClr>
              <a:buSzPts val="2000"/>
              <a:defRPr/>
            </a:pPr>
            <a:r>
              <a:rPr lang="en-GB" sz="2000" kern="0" dirty="0">
                <a:solidFill>
                  <a:srgbClr val="000000"/>
                </a:solidFill>
                <a:latin typeface="Century Gothic"/>
                <a:ea typeface="Century Gothic"/>
                <a:cs typeface="Century Gothic"/>
                <a:sym typeface="Century Gothic"/>
              </a:rPr>
              <a:t>She is young.</a:t>
            </a:r>
            <a:endParaRPr lang="en-GB" sz="1400" kern="0" dirty="0">
              <a:solidFill>
                <a:srgbClr val="000000"/>
              </a:solidFill>
              <a:latin typeface="Century Gothic" panose="020B0502020202020204" pitchFamily="34" charset="0"/>
              <a:cs typeface="Arial"/>
              <a:sym typeface="Arial"/>
            </a:endParaRPr>
          </a:p>
          <a:p>
            <a:pPr lvl="0" algn="ctr">
              <a:buClr>
                <a:srgbClr val="000000"/>
              </a:buClr>
              <a:buSzPts val="2000"/>
              <a:defRPr/>
            </a:pPr>
            <a:r>
              <a:rPr lang="en-GB" sz="2000" kern="0" dirty="0">
                <a:solidFill>
                  <a:srgbClr val="000000"/>
                </a:solidFill>
                <a:latin typeface="Century Gothic"/>
                <a:ea typeface="Century Gothic"/>
                <a:cs typeface="Century Gothic"/>
                <a:sym typeface="Century Gothic"/>
              </a:rPr>
              <a:t>She </a:t>
            </a: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is blond.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53" name="Google Shape;853;p87"/>
          <p:cNvSpPr txBox="1"/>
          <p:nvPr/>
        </p:nvSpPr>
        <p:spPr>
          <a:xfrm>
            <a:off x="1905641" y="1697152"/>
            <a:ext cx="2222462"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old.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ea typeface="Century Gothic"/>
                <a:cs typeface="Century Gothic"/>
                <a:sym typeface="Century Gothic"/>
              </a:rPr>
              <a:t>He doesn’t have much hair.</a:t>
            </a:r>
            <a:endPar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[Enrique]</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55" name="Google Shape;855;p87"/>
          <p:cNvSpPr txBox="1"/>
          <p:nvPr/>
        </p:nvSpPr>
        <p:spPr>
          <a:xfrm>
            <a:off x="2106268" y="784121"/>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56" name="Google Shape;856;p87"/>
          <p:cNvSpPr txBox="1"/>
          <p:nvPr/>
        </p:nvSpPr>
        <p:spPr>
          <a:xfrm>
            <a:off x="4020994" y="1698238"/>
            <a:ext cx="1851511" cy="153884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ea typeface="Century Gothic"/>
                <a:cs typeface="Century Gothic"/>
                <a:sym typeface="Century Gothic"/>
              </a:rPr>
              <a:t>He is sad.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tired.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ea typeface="Century Gothic"/>
                <a:cs typeface="Century Gothic"/>
                <a:sym typeface="Century Gothic"/>
              </a:rPr>
              <a:t>He is bored.</a:t>
            </a:r>
            <a:endPar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57" name="Google Shape;857;p87"/>
          <p:cNvSpPr txBox="1"/>
          <p:nvPr/>
        </p:nvSpPr>
        <p:spPr>
          <a:xfrm>
            <a:off x="5694114" y="1727700"/>
            <a:ext cx="2409505"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ea typeface="Century Gothic"/>
                <a:cs typeface="Century Gothic"/>
                <a:sym typeface="Century Gothic"/>
              </a:rPr>
              <a:t>He’s young. </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ea typeface="Century Gothic"/>
                <a:cs typeface="Century Gothic"/>
                <a:sym typeface="Century Gothic"/>
              </a:rPr>
              <a:t>He’s happy.</a:t>
            </a:r>
            <a:endPar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cs typeface="Arial"/>
                <a:sym typeface="Century Gothic"/>
              </a:rPr>
              <a:t>He has black hair.</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59" name="Google Shape;859;p87"/>
          <p:cNvSpPr txBox="1"/>
          <p:nvPr/>
        </p:nvSpPr>
        <p:spPr>
          <a:xfrm>
            <a:off x="6055049" y="800010"/>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60" name="Google Shape;860;p87"/>
          <p:cNvSpPr txBox="1"/>
          <p:nvPr/>
        </p:nvSpPr>
        <p:spPr>
          <a:xfrm>
            <a:off x="-62313" y="4668089"/>
            <a:ext cx="2341965" cy="1631175"/>
          </a:xfrm>
          <a:prstGeom prst="rect">
            <a:avLst/>
          </a:prstGeom>
          <a:noFill/>
          <a:ln>
            <a:noFill/>
          </a:ln>
        </p:spPr>
        <p:txBody>
          <a:bodyPr spcFirstLastPara="1" wrap="square" lIns="91425" tIns="45700" rIns="91425" bIns="45700" anchor="t" anchorCtr="0">
            <a:spAutoFit/>
          </a:bodyPr>
          <a:lstStyle/>
          <a:p>
            <a:pPr algn="ctr">
              <a:buClr>
                <a:srgbClr val="000000"/>
              </a:buClr>
              <a:buSzPts val="2000"/>
              <a:defRPr/>
            </a:pPr>
            <a:r>
              <a:rPr lang="en-GB" sz="2000" kern="0" dirty="0">
                <a:solidFill>
                  <a:srgbClr val="000000"/>
                </a:solidFill>
                <a:latin typeface="Century Gothic"/>
                <a:cs typeface="Arial"/>
                <a:sym typeface="Century Gothic"/>
              </a:rPr>
              <a:t>She has blue eyes.</a:t>
            </a:r>
            <a:endParaRPr lang="en-GB" sz="1400" kern="0" dirty="0">
              <a:solidFill>
                <a:srgbClr val="000000"/>
              </a:solidFill>
              <a:latin typeface="Century Gothic" panose="020B0502020202020204" pitchFamily="34" charset="0"/>
              <a:cs typeface="Arial"/>
              <a:sym typeface="Arial"/>
            </a:endParaRPr>
          </a:p>
          <a:p>
            <a:pPr algn="ctr">
              <a:buClr>
                <a:srgbClr val="000000"/>
              </a:buClr>
              <a:buSzPts val="2000"/>
              <a:defRPr/>
            </a:pPr>
            <a:r>
              <a:rPr lang="en-GB" sz="2000" kern="0" dirty="0">
                <a:solidFill>
                  <a:srgbClr val="000000"/>
                </a:solidFill>
                <a:latin typeface="Century Gothic"/>
                <a:ea typeface="Century Gothic"/>
                <a:cs typeface="Century Gothic"/>
                <a:sym typeface="Century Gothic"/>
              </a:rPr>
              <a:t>She is serious.</a:t>
            </a:r>
          </a:p>
          <a:p>
            <a:pPr algn="ctr">
              <a:buClr>
                <a:srgbClr val="000000"/>
              </a:buClr>
              <a:buSzPts val="2000"/>
              <a:defRPr/>
            </a:pPr>
            <a:r>
              <a:rPr lang="en-GB" sz="2000" kern="0" dirty="0">
                <a:solidFill>
                  <a:srgbClr val="000000"/>
                </a:solidFill>
                <a:latin typeface="Century Gothic"/>
                <a:ea typeface="Century Gothic"/>
                <a:cs typeface="Century Gothic"/>
                <a:sym typeface="Century Gothic"/>
              </a:rPr>
              <a:t>She is blond. </a:t>
            </a:r>
            <a:endPar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[Alba]</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61" name="Google Shape;861;p87"/>
          <p:cNvSpPr txBox="1"/>
          <p:nvPr/>
        </p:nvSpPr>
        <p:spPr>
          <a:xfrm>
            <a:off x="2021030" y="4657047"/>
            <a:ext cx="2481406"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has brown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cs typeface="Arial"/>
                <a:sym typeface="Century Gothic"/>
              </a:rPr>
              <a:t>He’s greeting somebody.</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[Adrián]</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64" name="Google Shape;864;p87"/>
          <p:cNvSpPr txBox="1"/>
          <p:nvPr/>
        </p:nvSpPr>
        <p:spPr>
          <a:xfrm>
            <a:off x="4196533" y="4657046"/>
            <a:ext cx="2261936"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has long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strange.</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She’s angry.</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Nerea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65" name="Google Shape;865;p87"/>
          <p:cNvSpPr txBox="1"/>
          <p:nvPr/>
        </p:nvSpPr>
        <p:spPr>
          <a:xfrm>
            <a:off x="6071865" y="4693234"/>
            <a:ext cx="2370935"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ea typeface="Century Gothic"/>
                <a:cs typeface="Century Gothic"/>
                <a:sym typeface="Century Gothic"/>
              </a:rPr>
              <a:t>She wears glasses</a:t>
            </a: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cs typeface="Arial"/>
                <a:sym typeface="Century Gothic"/>
              </a:rPr>
              <a:t>She has grey hair.</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Pepa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67" name="Google Shape;867;p87"/>
          <p:cNvSpPr txBox="1"/>
          <p:nvPr/>
        </p:nvSpPr>
        <p:spPr>
          <a:xfrm>
            <a:off x="384709" y="3528730"/>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7</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1" name="Google Shape;871;p87"/>
          <p:cNvSpPr txBox="1"/>
          <p:nvPr/>
        </p:nvSpPr>
        <p:spPr>
          <a:xfrm>
            <a:off x="2190720" y="3510927"/>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8</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5" name="Google Shape;875;p87"/>
          <p:cNvSpPr txBox="1"/>
          <p:nvPr/>
        </p:nvSpPr>
        <p:spPr>
          <a:xfrm>
            <a:off x="4289909" y="771147"/>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3</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6" name="Google Shape;876;p87"/>
          <p:cNvSpPr txBox="1"/>
          <p:nvPr/>
        </p:nvSpPr>
        <p:spPr>
          <a:xfrm>
            <a:off x="7782106" y="1725309"/>
            <a:ext cx="2240699"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She’s </a:t>
            </a:r>
            <a:r>
              <a:rPr lang="en-GB" sz="2000" kern="0" dirty="0">
                <a:solidFill>
                  <a:srgbClr val="000000"/>
                </a:solidFill>
                <a:latin typeface="Century Gothic"/>
                <a:ea typeface="Century Gothic"/>
                <a:cs typeface="Century Gothic"/>
                <a:sym typeface="Century Gothic"/>
              </a:rPr>
              <a:t>thinking</a:t>
            </a: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cs typeface="Arial"/>
                <a:sym typeface="Century Gothic"/>
              </a:rPr>
              <a:t>She has long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a:ln>
                  <a:noFill/>
                </a:ln>
                <a:solidFill>
                  <a:srgbClr val="000000"/>
                </a:solidFill>
                <a:effectLst/>
                <a:uLnTx/>
                <a:uFillTx/>
                <a:latin typeface="Century Gothic"/>
                <a:cs typeface="Arial"/>
                <a:sym typeface="Century Gothic"/>
              </a:rPr>
              <a:t>She’s sad.</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[Irene]</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77" name="Google Shape;877;p87"/>
          <p:cNvSpPr txBox="1"/>
          <p:nvPr/>
        </p:nvSpPr>
        <p:spPr>
          <a:xfrm>
            <a:off x="9916211" y="1745459"/>
            <a:ext cx="2323947"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cs typeface="Arial"/>
                <a:sym typeface="Century Gothic"/>
              </a:rPr>
              <a:t>He’s dark-skinned.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cs typeface="Arial"/>
                <a:sym typeface="Century Gothic"/>
              </a:rPr>
              <a:t>He wears glasses.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a:ln>
                  <a:noFill/>
                </a:ln>
                <a:solidFill>
                  <a:srgbClr val="000000"/>
                </a:solidFill>
                <a:effectLst/>
                <a:uLnTx/>
                <a:uFillTx/>
                <a:latin typeface="Century Gothic"/>
                <a:cs typeface="Arial"/>
                <a:sym typeface="Century Gothic"/>
              </a:rPr>
              <a:t>He is proud.</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[David]</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78" name="Google Shape;878;p87"/>
          <p:cNvSpPr/>
          <p:nvPr/>
        </p:nvSpPr>
        <p:spPr>
          <a:xfrm>
            <a:off x="8318810" y="3458145"/>
            <a:ext cx="3808448"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9" name="Google Shape;879;p87"/>
          <p:cNvSpPr txBox="1"/>
          <p:nvPr/>
        </p:nvSpPr>
        <p:spPr>
          <a:xfrm>
            <a:off x="10011878" y="806265"/>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6</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80" name="Google Shape;880;p87"/>
          <p:cNvSpPr txBox="1"/>
          <p:nvPr/>
        </p:nvSpPr>
        <p:spPr>
          <a:xfrm>
            <a:off x="8075577" y="4885997"/>
            <a:ext cx="2037270"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old.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has glasses.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cs typeface="Arial"/>
                <a:sym typeface="Century Gothic"/>
              </a:rPr>
              <a:t>He is angry.</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81" name="Google Shape;881;p87"/>
          <p:cNvSpPr txBox="1"/>
          <p:nvPr/>
        </p:nvSpPr>
        <p:spPr>
          <a:xfrm>
            <a:off x="9931778" y="4937990"/>
            <a:ext cx="2245884"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cs typeface="Arial"/>
                <a:sym typeface="Century Gothic"/>
              </a:rPr>
              <a:t>She is beautiful.</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a:ln>
                  <a:noFill/>
                </a:ln>
                <a:solidFill>
                  <a:srgbClr val="000000"/>
                </a:solidFill>
                <a:effectLst/>
                <a:uLnTx/>
                <a:uFillTx/>
                <a:latin typeface="Century Gothic"/>
                <a:cs typeface="Arial"/>
                <a:sym typeface="Century Gothic"/>
              </a:rPr>
              <a:t>She is not sad.</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pic>
        <p:nvPicPr>
          <p:cNvPr id="889" name="Google Shape;889;p87"/>
          <p:cNvPicPr preferRelativeResize="0"/>
          <p:nvPr/>
        </p:nvPicPr>
        <p:blipFill rotWithShape="1">
          <a:blip r:embed="rId3">
            <a:alphaModFix/>
          </a:blip>
          <a:srcRect/>
          <a:stretch/>
        </p:blipFill>
        <p:spPr>
          <a:xfrm>
            <a:off x="660022" y="741556"/>
            <a:ext cx="862047" cy="967467"/>
          </a:xfrm>
          <a:prstGeom prst="rect">
            <a:avLst/>
          </a:prstGeom>
          <a:noFill/>
          <a:ln>
            <a:noFill/>
          </a:ln>
        </p:spPr>
      </p:pic>
      <p:pic>
        <p:nvPicPr>
          <p:cNvPr id="891" name="Google Shape;891;p87"/>
          <p:cNvPicPr preferRelativeResize="0"/>
          <p:nvPr/>
        </p:nvPicPr>
        <p:blipFill rotWithShape="1">
          <a:blip r:embed="rId4">
            <a:alphaModFix/>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40000" contrast="-20000"/>
                    </a14:imgEffect>
                  </a14:imgLayer>
                </a14:imgProps>
              </a:ext>
            </a:extLst>
          </a:blip>
          <a:srcRect/>
          <a:stretch/>
        </p:blipFill>
        <p:spPr>
          <a:xfrm rot="-4291049">
            <a:off x="6461735" y="671351"/>
            <a:ext cx="1032117" cy="988738"/>
          </a:xfrm>
          <a:prstGeom prst="rect">
            <a:avLst/>
          </a:prstGeom>
          <a:noFill/>
          <a:ln>
            <a:noFill/>
          </a:ln>
        </p:spPr>
      </p:pic>
      <p:sp>
        <p:nvSpPr>
          <p:cNvPr id="863" name="Google Shape;863;p87"/>
          <p:cNvSpPr txBox="1"/>
          <p:nvPr/>
        </p:nvSpPr>
        <p:spPr>
          <a:xfrm>
            <a:off x="8090001" y="734011"/>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5</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3" name="Google Shape;859;p87">
            <a:extLst>
              <a:ext uri="{FF2B5EF4-FFF2-40B4-BE49-F238E27FC236}">
                <a16:creationId xmlns:a16="http://schemas.microsoft.com/office/drawing/2014/main" id="{F50D1860-C5CB-5B45-B3B8-B3C06CB04913}"/>
              </a:ext>
            </a:extLst>
          </p:cNvPr>
          <p:cNvSpPr txBox="1"/>
          <p:nvPr/>
        </p:nvSpPr>
        <p:spPr>
          <a:xfrm>
            <a:off x="6040682" y="3582941"/>
            <a:ext cx="59971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10</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4" name="Google Shape;875;p87">
            <a:extLst>
              <a:ext uri="{FF2B5EF4-FFF2-40B4-BE49-F238E27FC236}">
                <a16:creationId xmlns:a16="http://schemas.microsoft.com/office/drawing/2014/main" id="{FDF013B4-13C2-3E43-BE1C-143778F018E3}"/>
              </a:ext>
            </a:extLst>
          </p:cNvPr>
          <p:cNvSpPr txBox="1"/>
          <p:nvPr/>
        </p:nvSpPr>
        <p:spPr>
          <a:xfrm>
            <a:off x="4318875" y="3565613"/>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9</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5" name="Google Shape;879;p87">
            <a:extLst>
              <a:ext uri="{FF2B5EF4-FFF2-40B4-BE49-F238E27FC236}">
                <a16:creationId xmlns:a16="http://schemas.microsoft.com/office/drawing/2014/main" id="{CE034F29-EAA7-C145-AEC8-5449831A5228}"/>
              </a:ext>
            </a:extLst>
          </p:cNvPr>
          <p:cNvSpPr txBox="1"/>
          <p:nvPr/>
        </p:nvSpPr>
        <p:spPr>
          <a:xfrm>
            <a:off x="9918106" y="3496631"/>
            <a:ext cx="5080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12</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6" name="Google Shape;863;p87">
            <a:extLst>
              <a:ext uri="{FF2B5EF4-FFF2-40B4-BE49-F238E27FC236}">
                <a16:creationId xmlns:a16="http://schemas.microsoft.com/office/drawing/2014/main" id="{7E162FBC-3352-4948-B83D-8F9F88838430}"/>
              </a:ext>
            </a:extLst>
          </p:cNvPr>
          <p:cNvSpPr txBox="1"/>
          <p:nvPr/>
        </p:nvSpPr>
        <p:spPr>
          <a:xfrm>
            <a:off x="8085609" y="3541834"/>
            <a:ext cx="576517"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11</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57" name="Picture 18" descr="Woman Clipart Images Png - Cartoon Business Woman, Transparent Png ">
            <a:extLst>
              <a:ext uri="{FF2B5EF4-FFF2-40B4-BE49-F238E27FC236}">
                <a16:creationId xmlns:a16="http://schemas.microsoft.com/office/drawing/2014/main" id="{3C4AE4E3-B480-B949-8DAC-CF58435F6848}"/>
              </a:ext>
            </a:extLst>
          </p:cNvPr>
          <p:cNvPicPr>
            <a:picLocks noChangeAspect="1" noChangeArrowheads="1"/>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r="22043" b="52758"/>
          <a:stretch/>
        </p:blipFill>
        <p:spPr bwMode="auto">
          <a:xfrm>
            <a:off x="10007519" y="3510605"/>
            <a:ext cx="1791964" cy="132339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Old man in wheelchair clipart clipartfox">
            <a:extLst>
              <a:ext uri="{FF2B5EF4-FFF2-40B4-BE49-F238E27FC236}">
                <a16:creationId xmlns:a16="http://schemas.microsoft.com/office/drawing/2014/main" id="{6000C0E9-4BD5-FB42-9E7D-5216173A3CC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8245" b="65847"/>
          <a:stretch/>
        </p:blipFill>
        <p:spPr bwMode="auto">
          <a:xfrm>
            <a:off x="2338144" y="623662"/>
            <a:ext cx="1273903" cy="110403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Bored student clipart">
            <a:extLst>
              <a:ext uri="{FF2B5EF4-FFF2-40B4-BE49-F238E27FC236}">
                <a16:creationId xmlns:a16="http://schemas.microsoft.com/office/drawing/2014/main" id="{006FD4F7-0E4C-9248-AA5A-F053B43804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05" b="43479"/>
          <a:stretch/>
        </p:blipFill>
        <p:spPr bwMode="auto">
          <a:xfrm>
            <a:off x="4502436" y="767149"/>
            <a:ext cx="1253482" cy="106661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Elderly, Wrinkled, Man, Old, Aged, Angry, Spectacles">
            <a:extLst>
              <a:ext uri="{FF2B5EF4-FFF2-40B4-BE49-F238E27FC236}">
                <a16:creationId xmlns:a16="http://schemas.microsoft.com/office/drawing/2014/main" id="{51A881A7-B162-D84B-A089-93943890C6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67263" y="3542692"/>
            <a:ext cx="1064388" cy="12508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irl, Sad, Lonely, Alone, Frustrated">
            <a:extLst>
              <a:ext uri="{FF2B5EF4-FFF2-40B4-BE49-F238E27FC236}">
                <a16:creationId xmlns:a16="http://schemas.microsoft.com/office/drawing/2014/main" id="{F44519EF-BF3F-CD4F-953B-F845830EDFEB}"/>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6872" b="49139"/>
          <a:stretch/>
        </p:blipFill>
        <p:spPr bwMode="auto">
          <a:xfrm>
            <a:off x="8200979" y="666692"/>
            <a:ext cx="1336484" cy="10531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oy, Winner, Trophy, Victory, Win">
            <a:extLst>
              <a:ext uri="{FF2B5EF4-FFF2-40B4-BE49-F238E27FC236}">
                <a16:creationId xmlns:a16="http://schemas.microsoft.com/office/drawing/2014/main" id="{AE61552E-DFBA-744A-B0EE-F327B5532AF3}"/>
              </a:ext>
            </a:extLst>
          </p:cNvPr>
          <p:cNvPicPr>
            <a:picLocks noChangeAspect="1" noChangeArrowheads="1"/>
          </p:cNvPicPr>
          <p:nvPr/>
        </p:nvPicPr>
        <p:blipFill rotWithShape="1">
          <a:blip r:embed="rId11">
            <a:clrChange>
              <a:clrFrom>
                <a:srgbClr val="EE7E1A"/>
              </a:clrFrom>
              <a:clrTo>
                <a:srgbClr val="EE7E1A">
                  <a:alpha val="0"/>
                </a:srgbClr>
              </a:clrTo>
            </a:clrChange>
            <a:extLst>
              <a:ext uri="{28A0092B-C50C-407E-A947-70E740481C1C}">
                <a14:useLocalDpi xmlns:a14="http://schemas.microsoft.com/office/drawing/2010/main" val="0"/>
              </a:ext>
            </a:extLst>
          </a:blip>
          <a:srcRect l="12832" t="14982" r="16415" b="25249"/>
          <a:stretch/>
        </p:blipFill>
        <p:spPr bwMode="auto">
          <a:xfrm>
            <a:off x="10458307" y="806265"/>
            <a:ext cx="1252602" cy="9357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rl, Woman, Female, Lady, Young">
            <a:extLst>
              <a:ext uri="{FF2B5EF4-FFF2-40B4-BE49-F238E27FC236}">
                <a16:creationId xmlns:a16="http://schemas.microsoft.com/office/drawing/2014/main" id="{DDB599BF-0CF7-834F-B86F-2463ACF1ABA8}"/>
              </a:ext>
            </a:extLst>
          </p:cNvPr>
          <p:cNvPicPr>
            <a:picLocks noChangeAspect="1" noChangeArrowheads="1"/>
          </p:cNvPicPr>
          <p:nvPr/>
        </p:nvPicPr>
        <p:blipFill rotWithShape="1">
          <a:blip r:embed="rId12">
            <a:clrChange>
              <a:clrFrom>
                <a:srgbClr val="F8F2DA"/>
              </a:clrFrom>
              <a:clrTo>
                <a:srgbClr val="F8F2DA">
                  <a:alpha val="0"/>
                </a:srgbClr>
              </a:clrTo>
            </a:clrChange>
            <a:extLst>
              <a:ext uri="{28A0092B-C50C-407E-A947-70E740481C1C}">
                <a14:useLocalDpi xmlns:a14="http://schemas.microsoft.com/office/drawing/2010/main" val="0"/>
              </a:ext>
            </a:extLst>
          </a:blip>
          <a:srcRect l="36312" r="23229" b="33602"/>
          <a:stretch/>
        </p:blipFill>
        <p:spPr bwMode="auto">
          <a:xfrm>
            <a:off x="671086" y="3528854"/>
            <a:ext cx="1134272" cy="124344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Open - Black Man Waving Cartoon Clipart - Full Size Clipart ">
            <a:extLst>
              <a:ext uri="{FF2B5EF4-FFF2-40B4-BE49-F238E27FC236}">
                <a16:creationId xmlns:a16="http://schemas.microsoft.com/office/drawing/2014/main" id="{01FFC625-1584-1843-9A1C-451A17DB2B7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66" r="-1" b="61782"/>
          <a:stretch/>
        </p:blipFill>
        <p:spPr bwMode="auto">
          <a:xfrm>
            <a:off x="2574106" y="3569393"/>
            <a:ext cx="1235753" cy="110680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irl, Angry, Finger, Pointing, Female">
            <a:extLst>
              <a:ext uri="{FF2B5EF4-FFF2-40B4-BE49-F238E27FC236}">
                <a16:creationId xmlns:a16="http://schemas.microsoft.com/office/drawing/2014/main" id="{16D8710C-2D54-BE43-9B86-22A4A3E83521}"/>
              </a:ext>
            </a:extLst>
          </p:cNvPr>
          <p:cNvPicPr>
            <a:picLocks noChangeAspect="1" noChangeArrowheads="1"/>
          </p:cNvPicPr>
          <p:nvPr/>
        </p:nvPicPr>
        <p:blipFill>
          <a:blip r:embed="rId14">
            <a:clrChange>
              <a:clrFrom>
                <a:srgbClr val="F64EF5"/>
              </a:clrFrom>
              <a:clrTo>
                <a:srgbClr val="F64EF5">
                  <a:alpha val="0"/>
                </a:srgbClr>
              </a:clrTo>
            </a:clrChange>
            <a:extLst>
              <a:ext uri="{28A0092B-C50C-407E-A947-70E740481C1C}">
                <a14:useLocalDpi xmlns:a14="http://schemas.microsoft.com/office/drawing/2010/main" val="0"/>
              </a:ext>
            </a:extLst>
          </a:blip>
          <a:srcRect/>
          <a:stretch>
            <a:fillRect/>
          </a:stretch>
        </p:blipFill>
        <p:spPr bwMode="auto">
          <a:xfrm>
            <a:off x="4670848" y="3441507"/>
            <a:ext cx="1149000" cy="133079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Grandma, Grandmother, Granny, Senior, Elderly, Lady">
            <a:extLst>
              <a:ext uri="{FF2B5EF4-FFF2-40B4-BE49-F238E27FC236}">
                <a16:creationId xmlns:a16="http://schemas.microsoft.com/office/drawing/2014/main" id="{D311CC99-1B65-BE42-83E1-F88A136E748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373" r="13626" b="82030"/>
          <a:stretch/>
        </p:blipFill>
        <p:spPr bwMode="auto">
          <a:xfrm>
            <a:off x="6374005" y="3520950"/>
            <a:ext cx="1817390" cy="1232394"/>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783;p85"/>
          <p:cNvSpPr/>
          <p:nvPr/>
        </p:nvSpPr>
        <p:spPr>
          <a:xfrm>
            <a:off x="7136525" y="6422017"/>
            <a:ext cx="247468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r>
              <a:rPr lang="en-US" sz="2000" b="1">
                <a:solidFill>
                  <a:schemeClr val="bg1"/>
                </a:solidFill>
                <a:latin typeface="Century Gothic" panose="020B0502020202020204" pitchFamily="34" charset="0"/>
              </a:rPr>
              <a:t>*rubio/a = blonde</a:t>
            </a: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844739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62" name="Google Shape;862;p87"/>
          <p:cNvSpPr/>
          <p:nvPr/>
        </p:nvSpPr>
        <p:spPr>
          <a:xfrm>
            <a:off x="4409293" y="3477695"/>
            <a:ext cx="4090631"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62" name="Google Shape;862;p87">
            <a:extLst>
              <a:ext uri="{FF2B5EF4-FFF2-40B4-BE49-F238E27FC236}">
                <a16:creationId xmlns:a16="http://schemas.microsoft.com/office/drawing/2014/main" id="{3312A097-5900-3A40-883A-4264B8B8EA1C}"/>
              </a:ext>
            </a:extLst>
          </p:cNvPr>
          <p:cNvSpPr/>
          <p:nvPr/>
        </p:nvSpPr>
        <p:spPr>
          <a:xfrm>
            <a:off x="113822" y="3465513"/>
            <a:ext cx="4352975"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4" name="Google Shape;874;p87"/>
          <p:cNvSpPr/>
          <p:nvPr/>
        </p:nvSpPr>
        <p:spPr>
          <a:xfrm>
            <a:off x="7736299" y="648501"/>
            <a:ext cx="4273741"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4" name="Google Shape;854;p87"/>
          <p:cNvSpPr/>
          <p:nvPr/>
        </p:nvSpPr>
        <p:spPr>
          <a:xfrm>
            <a:off x="3788240" y="638377"/>
            <a:ext cx="3998330"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48" name="Google Shape;848;p87"/>
          <p:cNvSpPr/>
          <p:nvPr/>
        </p:nvSpPr>
        <p:spPr>
          <a:xfrm>
            <a:off x="10946115" y="180905"/>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49" name="Google Shape;849;p87"/>
          <p:cNvSpPr txBox="1">
            <a:spLocks noGrp="1"/>
          </p:cNvSpPr>
          <p:nvPr>
            <p:ph type="title"/>
          </p:nvPr>
        </p:nvSpPr>
        <p:spPr>
          <a:xfrm>
            <a:off x="10853355" y="51821"/>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
        <p:nvSpPr>
          <p:cNvPr id="850" name="Google Shape;850;p87"/>
          <p:cNvSpPr/>
          <p:nvPr/>
        </p:nvSpPr>
        <p:spPr>
          <a:xfrm>
            <a:off x="144265" y="626357"/>
            <a:ext cx="3657407"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1" name="Google Shape;851;p87"/>
          <p:cNvSpPr txBox="1"/>
          <p:nvPr/>
        </p:nvSpPr>
        <p:spPr>
          <a:xfrm>
            <a:off x="212335" y="784121"/>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52" name="Google Shape;852;p87"/>
          <p:cNvSpPr txBox="1"/>
          <p:nvPr/>
        </p:nvSpPr>
        <p:spPr>
          <a:xfrm>
            <a:off x="62490" y="1437682"/>
            <a:ext cx="2222462" cy="193895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Está</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emocionada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joven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lang="en-GB"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rubia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53" name="Google Shape;853;p87"/>
          <p:cNvSpPr txBox="1"/>
          <p:nvPr/>
        </p:nvSpPr>
        <p:spPr>
          <a:xfrm>
            <a:off x="1890669" y="1707815"/>
            <a:ext cx="2345316"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está</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tranquilo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viejo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No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tiene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mucho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pelo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[Enrique]</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55" name="Google Shape;855;p87"/>
          <p:cNvSpPr txBox="1"/>
          <p:nvPr/>
        </p:nvSpPr>
        <p:spPr>
          <a:xfrm>
            <a:off x="2106268" y="784121"/>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56" name="Google Shape;856;p87"/>
          <p:cNvSpPr txBox="1"/>
          <p:nvPr/>
        </p:nvSpPr>
        <p:spPr>
          <a:xfrm>
            <a:off x="4020994" y="1698238"/>
            <a:ext cx="1988817" cy="153884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Está</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triste.</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Está</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cansado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Está</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aburrido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57" name="Google Shape;857;p87"/>
          <p:cNvSpPr txBox="1"/>
          <p:nvPr/>
        </p:nvSpPr>
        <p:spPr>
          <a:xfrm>
            <a:off x="5694114" y="1727700"/>
            <a:ext cx="2409505"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joven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Está</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contento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Tiene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el</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pelo</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negro.</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59" name="Google Shape;859;p87"/>
          <p:cNvSpPr txBox="1"/>
          <p:nvPr/>
        </p:nvSpPr>
        <p:spPr>
          <a:xfrm>
            <a:off x="6055049" y="800010"/>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60" name="Google Shape;860;p87"/>
          <p:cNvSpPr txBox="1"/>
          <p:nvPr/>
        </p:nvSpPr>
        <p:spPr>
          <a:xfrm>
            <a:off x="-62313" y="4668089"/>
            <a:ext cx="2341965"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Tiene los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ojos</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azules</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a:t>
            </a:r>
            <a:endParaRPr kumimoji="0" lang="en-GB"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está</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seria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rubia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[Alba]</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61" name="Google Shape;861;p87"/>
          <p:cNvSpPr txBox="1"/>
          <p:nvPr/>
        </p:nvSpPr>
        <p:spPr>
          <a:xfrm>
            <a:off x="2021030" y="4657047"/>
            <a:ext cx="2481406"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moreno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está</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tranquilo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u="none" strike="noStrike" kern="0" cap="none" spc="0" normalizeH="0" baseline="0" noProof="0" dirty="0">
                <a:ln>
                  <a:noFill/>
                </a:ln>
                <a:solidFill>
                  <a:srgbClr val="000000"/>
                </a:solidFill>
                <a:effectLst/>
                <a:uLnTx/>
                <a:uFillTx/>
                <a:latin typeface="Century Gothic"/>
                <a:ea typeface="+mn-ea"/>
                <a:cs typeface="Arial"/>
                <a:sym typeface="Century Gothic"/>
              </a:rPr>
              <a:t>Saluda a alguien.</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[Adrián]</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64" name="Google Shape;864;p87"/>
          <p:cNvSpPr txBox="1"/>
          <p:nvPr/>
        </p:nvSpPr>
        <p:spPr>
          <a:xfrm>
            <a:off x="4196533" y="4657046"/>
            <a:ext cx="2261936"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Tiene el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pelo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largo.</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rara.</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Está</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enojada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Nerea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65" name="Google Shape;865;p87"/>
          <p:cNvSpPr txBox="1"/>
          <p:nvPr/>
        </p:nvSpPr>
        <p:spPr>
          <a:xfrm>
            <a:off x="6071865" y="4693234"/>
            <a:ext cx="2208943"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tranquila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Lleva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gafas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u="none" strike="noStrike" kern="0" cap="none" spc="0" normalizeH="0" baseline="0" noProof="0" dirty="0">
                <a:ln>
                  <a:noFill/>
                </a:ln>
                <a:solidFill>
                  <a:srgbClr val="000000"/>
                </a:solidFill>
                <a:effectLst/>
                <a:uLnTx/>
                <a:uFillTx/>
                <a:latin typeface="Century Gothic"/>
                <a:ea typeface="+mn-ea"/>
                <a:cs typeface="Arial"/>
                <a:sym typeface="Century Gothic"/>
              </a:rPr>
              <a:t>Tiene el pelo gris.</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Pepa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67" name="Google Shape;867;p87"/>
          <p:cNvSpPr txBox="1"/>
          <p:nvPr/>
        </p:nvSpPr>
        <p:spPr>
          <a:xfrm>
            <a:off x="384709" y="3528730"/>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7</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1" name="Google Shape;871;p87"/>
          <p:cNvSpPr txBox="1"/>
          <p:nvPr/>
        </p:nvSpPr>
        <p:spPr>
          <a:xfrm>
            <a:off x="2190720" y="3510927"/>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8</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5" name="Google Shape;875;p87"/>
          <p:cNvSpPr txBox="1"/>
          <p:nvPr/>
        </p:nvSpPr>
        <p:spPr>
          <a:xfrm>
            <a:off x="4289909" y="771147"/>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3</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6" name="Google Shape;876;p87"/>
          <p:cNvSpPr txBox="1"/>
          <p:nvPr/>
        </p:nvSpPr>
        <p:spPr>
          <a:xfrm>
            <a:off x="7765814" y="1704795"/>
            <a:ext cx="2366072"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Está</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pensando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Tiene el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pelo</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largo.</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u="none" strike="noStrike" kern="0" cap="none" spc="0" normalizeH="0" baseline="0" noProof="0" dirty="0">
                <a:ln>
                  <a:noFill/>
                </a:ln>
                <a:solidFill>
                  <a:srgbClr val="000000"/>
                </a:solidFill>
                <a:effectLst/>
                <a:uLnTx/>
                <a:uFillTx/>
                <a:latin typeface="Century Gothic"/>
                <a:ea typeface="+mn-ea"/>
                <a:cs typeface="Arial"/>
                <a:sym typeface="Century Gothic"/>
              </a:rPr>
              <a:t>Es triste.</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[Irene]</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77" name="Google Shape;877;p87"/>
          <p:cNvSpPr txBox="1"/>
          <p:nvPr/>
        </p:nvSpPr>
        <p:spPr>
          <a:xfrm>
            <a:off x="9970070" y="1745459"/>
            <a:ext cx="2270088"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Es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moreno</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Lleva</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gafas</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Está</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orgulloso</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[David]</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78" name="Google Shape;878;p87"/>
          <p:cNvSpPr/>
          <p:nvPr/>
        </p:nvSpPr>
        <p:spPr>
          <a:xfrm>
            <a:off x="8318810" y="3458145"/>
            <a:ext cx="3691230"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9" name="Google Shape;879;p87"/>
          <p:cNvSpPr txBox="1"/>
          <p:nvPr/>
        </p:nvSpPr>
        <p:spPr>
          <a:xfrm>
            <a:off x="10011878" y="806265"/>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6</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80" name="Google Shape;880;p87"/>
          <p:cNvSpPr txBox="1"/>
          <p:nvPr/>
        </p:nvSpPr>
        <p:spPr>
          <a:xfrm>
            <a:off x="8075577" y="4885997"/>
            <a:ext cx="2037270"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viejo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Lleva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gafas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Está</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enojado</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81" name="Google Shape;881;p87"/>
          <p:cNvSpPr txBox="1"/>
          <p:nvPr/>
        </p:nvSpPr>
        <p:spPr>
          <a:xfrm>
            <a:off x="9743768" y="4935906"/>
            <a:ext cx="2383490"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está</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tranquila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Es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guapa</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No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está</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triste.</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pic>
        <p:nvPicPr>
          <p:cNvPr id="889" name="Google Shape;889;p87"/>
          <p:cNvPicPr preferRelativeResize="0"/>
          <p:nvPr/>
        </p:nvPicPr>
        <p:blipFill rotWithShape="1">
          <a:blip r:embed="rId3">
            <a:alphaModFix/>
          </a:blip>
          <a:srcRect/>
          <a:stretch/>
        </p:blipFill>
        <p:spPr>
          <a:xfrm>
            <a:off x="660022" y="741556"/>
            <a:ext cx="862047" cy="967467"/>
          </a:xfrm>
          <a:prstGeom prst="rect">
            <a:avLst/>
          </a:prstGeom>
          <a:noFill/>
          <a:ln>
            <a:noFill/>
          </a:ln>
        </p:spPr>
      </p:pic>
      <p:pic>
        <p:nvPicPr>
          <p:cNvPr id="891" name="Google Shape;891;p87"/>
          <p:cNvPicPr preferRelativeResize="0"/>
          <p:nvPr/>
        </p:nvPicPr>
        <p:blipFill rotWithShape="1">
          <a:blip r:embed="rId4">
            <a:alphaModFix/>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40000" contrast="-20000"/>
                    </a14:imgEffect>
                  </a14:imgLayer>
                </a14:imgProps>
              </a:ext>
            </a:extLst>
          </a:blip>
          <a:srcRect/>
          <a:stretch/>
        </p:blipFill>
        <p:spPr>
          <a:xfrm rot="-4291049">
            <a:off x="6443270" y="671351"/>
            <a:ext cx="1032117" cy="988738"/>
          </a:xfrm>
          <a:prstGeom prst="rect">
            <a:avLst/>
          </a:prstGeom>
          <a:noFill/>
          <a:ln>
            <a:noFill/>
          </a:ln>
        </p:spPr>
      </p:pic>
      <p:sp>
        <p:nvSpPr>
          <p:cNvPr id="863" name="Google Shape;863;p87"/>
          <p:cNvSpPr txBox="1"/>
          <p:nvPr/>
        </p:nvSpPr>
        <p:spPr>
          <a:xfrm>
            <a:off x="8090001" y="734011"/>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5</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3" name="Google Shape;859;p87">
            <a:extLst>
              <a:ext uri="{FF2B5EF4-FFF2-40B4-BE49-F238E27FC236}">
                <a16:creationId xmlns:a16="http://schemas.microsoft.com/office/drawing/2014/main" id="{F50D1860-C5CB-5B45-B3B8-B3C06CB04913}"/>
              </a:ext>
            </a:extLst>
          </p:cNvPr>
          <p:cNvSpPr txBox="1"/>
          <p:nvPr/>
        </p:nvSpPr>
        <p:spPr>
          <a:xfrm>
            <a:off x="6040682" y="3582941"/>
            <a:ext cx="59971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10</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4" name="Google Shape;875;p87">
            <a:extLst>
              <a:ext uri="{FF2B5EF4-FFF2-40B4-BE49-F238E27FC236}">
                <a16:creationId xmlns:a16="http://schemas.microsoft.com/office/drawing/2014/main" id="{FDF013B4-13C2-3E43-BE1C-143778F018E3}"/>
              </a:ext>
            </a:extLst>
          </p:cNvPr>
          <p:cNvSpPr txBox="1"/>
          <p:nvPr/>
        </p:nvSpPr>
        <p:spPr>
          <a:xfrm>
            <a:off x="4318875" y="3565613"/>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9</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5" name="Google Shape;879;p87">
            <a:extLst>
              <a:ext uri="{FF2B5EF4-FFF2-40B4-BE49-F238E27FC236}">
                <a16:creationId xmlns:a16="http://schemas.microsoft.com/office/drawing/2014/main" id="{CE034F29-EAA7-C145-AEC8-5449831A5228}"/>
              </a:ext>
            </a:extLst>
          </p:cNvPr>
          <p:cNvSpPr txBox="1"/>
          <p:nvPr/>
        </p:nvSpPr>
        <p:spPr>
          <a:xfrm>
            <a:off x="9918106" y="3496631"/>
            <a:ext cx="5080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12</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6" name="Google Shape;863;p87">
            <a:extLst>
              <a:ext uri="{FF2B5EF4-FFF2-40B4-BE49-F238E27FC236}">
                <a16:creationId xmlns:a16="http://schemas.microsoft.com/office/drawing/2014/main" id="{7E162FBC-3352-4948-B83D-8F9F88838430}"/>
              </a:ext>
            </a:extLst>
          </p:cNvPr>
          <p:cNvSpPr txBox="1"/>
          <p:nvPr/>
        </p:nvSpPr>
        <p:spPr>
          <a:xfrm>
            <a:off x="8085609" y="3541834"/>
            <a:ext cx="576517"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11</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57" name="Picture 18" descr="Woman Clipart Images Png - Cartoon Business Woman, Transparent Png ">
            <a:extLst>
              <a:ext uri="{FF2B5EF4-FFF2-40B4-BE49-F238E27FC236}">
                <a16:creationId xmlns:a16="http://schemas.microsoft.com/office/drawing/2014/main" id="{3C4AE4E3-B480-B949-8DAC-CF58435F6848}"/>
              </a:ext>
            </a:extLst>
          </p:cNvPr>
          <p:cNvPicPr>
            <a:picLocks noChangeAspect="1" noChangeArrowheads="1"/>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r="22043" b="52758"/>
          <a:stretch/>
        </p:blipFill>
        <p:spPr bwMode="auto">
          <a:xfrm>
            <a:off x="10007519" y="3510605"/>
            <a:ext cx="1791964" cy="132339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Old man in wheelchair clipart clipartfox">
            <a:extLst>
              <a:ext uri="{FF2B5EF4-FFF2-40B4-BE49-F238E27FC236}">
                <a16:creationId xmlns:a16="http://schemas.microsoft.com/office/drawing/2014/main" id="{6000C0E9-4BD5-FB42-9E7D-5216173A3CC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8245" b="65847"/>
          <a:stretch/>
        </p:blipFill>
        <p:spPr bwMode="auto">
          <a:xfrm>
            <a:off x="2338144" y="623662"/>
            <a:ext cx="1273903" cy="110403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Bored student clipart">
            <a:extLst>
              <a:ext uri="{FF2B5EF4-FFF2-40B4-BE49-F238E27FC236}">
                <a16:creationId xmlns:a16="http://schemas.microsoft.com/office/drawing/2014/main" id="{006FD4F7-0E4C-9248-AA5A-F053B43804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05" b="43479"/>
          <a:stretch/>
        </p:blipFill>
        <p:spPr bwMode="auto">
          <a:xfrm>
            <a:off x="4502436" y="767149"/>
            <a:ext cx="1253482" cy="106661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Elderly, Wrinkled, Man, Old, Aged, Angry, Spectacles">
            <a:extLst>
              <a:ext uri="{FF2B5EF4-FFF2-40B4-BE49-F238E27FC236}">
                <a16:creationId xmlns:a16="http://schemas.microsoft.com/office/drawing/2014/main" id="{51A881A7-B162-D84B-A089-93943890C6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67263" y="3542692"/>
            <a:ext cx="1064388" cy="12508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irl, Sad, Lonely, Alone, Frustrated">
            <a:extLst>
              <a:ext uri="{FF2B5EF4-FFF2-40B4-BE49-F238E27FC236}">
                <a16:creationId xmlns:a16="http://schemas.microsoft.com/office/drawing/2014/main" id="{F44519EF-BF3F-CD4F-953B-F845830EDFEB}"/>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6872" b="49139"/>
          <a:stretch/>
        </p:blipFill>
        <p:spPr bwMode="auto">
          <a:xfrm>
            <a:off x="8221694" y="638377"/>
            <a:ext cx="1336484" cy="10531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oy, Winner, Trophy, Victory, Win">
            <a:extLst>
              <a:ext uri="{FF2B5EF4-FFF2-40B4-BE49-F238E27FC236}">
                <a16:creationId xmlns:a16="http://schemas.microsoft.com/office/drawing/2014/main" id="{AE61552E-DFBA-744A-B0EE-F327B5532AF3}"/>
              </a:ext>
            </a:extLst>
          </p:cNvPr>
          <p:cNvPicPr>
            <a:picLocks noChangeAspect="1" noChangeArrowheads="1"/>
          </p:cNvPicPr>
          <p:nvPr/>
        </p:nvPicPr>
        <p:blipFill rotWithShape="1">
          <a:blip r:embed="rId11">
            <a:clrChange>
              <a:clrFrom>
                <a:srgbClr val="EE7E1A"/>
              </a:clrFrom>
              <a:clrTo>
                <a:srgbClr val="EE7E1A">
                  <a:alpha val="0"/>
                </a:srgbClr>
              </a:clrTo>
            </a:clrChange>
            <a:extLst>
              <a:ext uri="{28A0092B-C50C-407E-A947-70E740481C1C}">
                <a14:useLocalDpi xmlns:a14="http://schemas.microsoft.com/office/drawing/2010/main" val="0"/>
              </a:ext>
            </a:extLst>
          </a:blip>
          <a:srcRect l="12832" t="14982" r="16415" b="25249"/>
          <a:stretch/>
        </p:blipFill>
        <p:spPr bwMode="auto">
          <a:xfrm>
            <a:off x="10458307" y="806265"/>
            <a:ext cx="1252602" cy="9357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rl, Woman, Female, Lady, Young">
            <a:extLst>
              <a:ext uri="{FF2B5EF4-FFF2-40B4-BE49-F238E27FC236}">
                <a16:creationId xmlns:a16="http://schemas.microsoft.com/office/drawing/2014/main" id="{DDB599BF-0CF7-834F-B86F-2463ACF1ABA8}"/>
              </a:ext>
            </a:extLst>
          </p:cNvPr>
          <p:cNvPicPr>
            <a:picLocks noChangeAspect="1" noChangeArrowheads="1"/>
          </p:cNvPicPr>
          <p:nvPr/>
        </p:nvPicPr>
        <p:blipFill rotWithShape="1">
          <a:blip r:embed="rId12">
            <a:clrChange>
              <a:clrFrom>
                <a:srgbClr val="F8F2DA"/>
              </a:clrFrom>
              <a:clrTo>
                <a:srgbClr val="F8F2DA">
                  <a:alpha val="0"/>
                </a:srgbClr>
              </a:clrTo>
            </a:clrChange>
            <a:extLst>
              <a:ext uri="{28A0092B-C50C-407E-A947-70E740481C1C}">
                <a14:useLocalDpi xmlns:a14="http://schemas.microsoft.com/office/drawing/2010/main" val="0"/>
              </a:ext>
            </a:extLst>
          </a:blip>
          <a:srcRect l="36312" r="23229" b="33602"/>
          <a:stretch/>
        </p:blipFill>
        <p:spPr bwMode="auto">
          <a:xfrm>
            <a:off x="671086" y="3528854"/>
            <a:ext cx="1134272" cy="124344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Open - Black Man Waving Cartoon Clipart - Full Size Clipart ">
            <a:extLst>
              <a:ext uri="{FF2B5EF4-FFF2-40B4-BE49-F238E27FC236}">
                <a16:creationId xmlns:a16="http://schemas.microsoft.com/office/drawing/2014/main" id="{01FFC625-1584-1843-9A1C-451A17DB2B7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66" r="-1" b="61782"/>
          <a:stretch/>
        </p:blipFill>
        <p:spPr bwMode="auto">
          <a:xfrm>
            <a:off x="2574106" y="3569393"/>
            <a:ext cx="1235753" cy="110680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irl, Angry, Finger, Pointing, Female">
            <a:extLst>
              <a:ext uri="{FF2B5EF4-FFF2-40B4-BE49-F238E27FC236}">
                <a16:creationId xmlns:a16="http://schemas.microsoft.com/office/drawing/2014/main" id="{16D8710C-2D54-BE43-9B86-22A4A3E83521}"/>
              </a:ext>
            </a:extLst>
          </p:cNvPr>
          <p:cNvPicPr>
            <a:picLocks noChangeAspect="1" noChangeArrowheads="1"/>
          </p:cNvPicPr>
          <p:nvPr/>
        </p:nvPicPr>
        <p:blipFill>
          <a:blip r:embed="rId14">
            <a:clrChange>
              <a:clrFrom>
                <a:srgbClr val="F64EF5"/>
              </a:clrFrom>
              <a:clrTo>
                <a:srgbClr val="F64EF5">
                  <a:alpha val="0"/>
                </a:srgbClr>
              </a:clrTo>
            </a:clrChange>
            <a:extLst>
              <a:ext uri="{28A0092B-C50C-407E-A947-70E740481C1C}">
                <a14:useLocalDpi xmlns:a14="http://schemas.microsoft.com/office/drawing/2010/main" val="0"/>
              </a:ext>
            </a:extLst>
          </a:blip>
          <a:srcRect/>
          <a:stretch>
            <a:fillRect/>
          </a:stretch>
        </p:blipFill>
        <p:spPr bwMode="auto">
          <a:xfrm>
            <a:off x="4670848" y="3441507"/>
            <a:ext cx="1149000" cy="133079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Grandma, Grandmother, Granny, Senior, Elderly, Lady">
            <a:extLst>
              <a:ext uri="{FF2B5EF4-FFF2-40B4-BE49-F238E27FC236}">
                <a16:creationId xmlns:a16="http://schemas.microsoft.com/office/drawing/2014/main" id="{D311CC99-1B65-BE42-83E1-F88A136E748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373" r="13626" b="82030"/>
          <a:stretch/>
        </p:blipFill>
        <p:spPr bwMode="auto">
          <a:xfrm>
            <a:off x="6374005" y="3520950"/>
            <a:ext cx="1817390" cy="1232394"/>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783;p85"/>
          <p:cNvSpPr/>
          <p:nvPr/>
        </p:nvSpPr>
        <p:spPr>
          <a:xfrm>
            <a:off x="7116619" y="6390436"/>
            <a:ext cx="247468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*rubio/a = blonde</a:t>
            </a:r>
            <a:endParaRPr kumimoji="0" lang="en-US"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2212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78" name="Google Shape;878;p87"/>
          <p:cNvSpPr/>
          <p:nvPr/>
        </p:nvSpPr>
        <p:spPr>
          <a:xfrm>
            <a:off x="7225506" y="3397911"/>
            <a:ext cx="4340328" cy="2860749"/>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62" name="Google Shape;862;p87"/>
          <p:cNvSpPr/>
          <p:nvPr/>
        </p:nvSpPr>
        <p:spPr>
          <a:xfrm>
            <a:off x="3315989" y="3397913"/>
            <a:ext cx="4090631"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62" name="Google Shape;862;p87">
            <a:extLst>
              <a:ext uri="{FF2B5EF4-FFF2-40B4-BE49-F238E27FC236}">
                <a16:creationId xmlns:a16="http://schemas.microsoft.com/office/drawing/2014/main" id="{3312A097-5900-3A40-883A-4264B8B8EA1C}"/>
              </a:ext>
            </a:extLst>
          </p:cNvPr>
          <p:cNvSpPr/>
          <p:nvPr/>
        </p:nvSpPr>
        <p:spPr>
          <a:xfrm>
            <a:off x="626166" y="3385731"/>
            <a:ext cx="2747328"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4" name="Google Shape;874;p87"/>
          <p:cNvSpPr/>
          <p:nvPr/>
        </p:nvSpPr>
        <p:spPr>
          <a:xfrm>
            <a:off x="6629742" y="568719"/>
            <a:ext cx="4936092" cy="2676991"/>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4" name="Google Shape;854;p87"/>
          <p:cNvSpPr/>
          <p:nvPr/>
        </p:nvSpPr>
        <p:spPr>
          <a:xfrm>
            <a:off x="2694936" y="558595"/>
            <a:ext cx="3998330"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48" name="Google Shape;848;p87"/>
          <p:cNvSpPr/>
          <p:nvPr/>
        </p:nvSpPr>
        <p:spPr>
          <a:xfrm>
            <a:off x="10916736" y="119303"/>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49" name="Google Shape;849;p87"/>
          <p:cNvSpPr txBox="1">
            <a:spLocks noGrp="1"/>
          </p:cNvSpPr>
          <p:nvPr>
            <p:ph type="title"/>
          </p:nvPr>
        </p:nvSpPr>
        <p:spPr>
          <a:xfrm>
            <a:off x="10853355" y="51821"/>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
        <p:nvSpPr>
          <p:cNvPr id="850" name="Google Shape;850;p87"/>
          <p:cNvSpPr/>
          <p:nvPr/>
        </p:nvSpPr>
        <p:spPr>
          <a:xfrm>
            <a:off x="683729" y="546575"/>
            <a:ext cx="2024639"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3" name="Google Shape;853;p87"/>
          <p:cNvSpPr txBox="1"/>
          <p:nvPr/>
        </p:nvSpPr>
        <p:spPr>
          <a:xfrm>
            <a:off x="744516" y="2642233"/>
            <a:ext cx="235107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[Isabela]</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55" name="Google Shape;855;p87"/>
          <p:cNvSpPr txBox="1"/>
          <p:nvPr/>
        </p:nvSpPr>
        <p:spPr>
          <a:xfrm>
            <a:off x="1012964" y="704339"/>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56" name="Google Shape;856;p87"/>
          <p:cNvSpPr txBox="1"/>
          <p:nvPr/>
        </p:nvSpPr>
        <p:spPr>
          <a:xfrm>
            <a:off x="3203628" y="2636807"/>
            <a:ext cx="1984993"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[Alma]</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57" name="Google Shape;857;p87"/>
          <p:cNvSpPr txBox="1"/>
          <p:nvPr/>
        </p:nvSpPr>
        <p:spPr>
          <a:xfrm>
            <a:off x="4925904" y="2634242"/>
            <a:ext cx="2436785"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[Mirabel]</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59" name="Google Shape;859;p87"/>
          <p:cNvSpPr txBox="1"/>
          <p:nvPr/>
        </p:nvSpPr>
        <p:spPr>
          <a:xfrm>
            <a:off x="4961745" y="720228"/>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3</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60" name="Google Shape;860;p87"/>
          <p:cNvSpPr txBox="1"/>
          <p:nvPr/>
        </p:nvSpPr>
        <p:spPr>
          <a:xfrm>
            <a:off x="2957534" y="5127237"/>
            <a:ext cx="2341965"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endPar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runo</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61" name="Google Shape;861;p87"/>
          <p:cNvSpPr txBox="1"/>
          <p:nvPr/>
        </p:nvSpPr>
        <p:spPr>
          <a:xfrm>
            <a:off x="556303" y="5440076"/>
            <a:ext cx="2747328"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Pepa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65" name="Google Shape;865;p87"/>
          <p:cNvSpPr txBox="1"/>
          <p:nvPr/>
        </p:nvSpPr>
        <p:spPr>
          <a:xfrm>
            <a:off x="5117612" y="5440076"/>
            <a:ext cx="2513255"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[Antonio]</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71" name="Google Shape;871;p87"/>
          <p:cNvSpPr txBox="1"/>
          <p:nvPr/>
        </p:nvSpPr>
        <p:spPr>
          <a:xfrm>
            <a:off x="1097416" y="3515703"/>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6</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5" name="Google Shape;875;p87"/>
          <p:cNvSpPr txBox="1"/>
          <p:nvPr/>
        </p:nvSpPr>
        <p:spPr>
          <a:xfrm>
            <a:off x="3196605" y="691365"/>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6" name="Google Shape;876;p87"/>
          <p:cNvSpPr txBox="1"/>
          <p:nvPr/>
        </p:nvSpPr>
        <p:spPr>
          <a:xfrm>
            <a:off x="7292471" y="2620985"/>
            <a:ext cx="2226434"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[Julieta]</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77" name="Google Shape;877;p87"/>
          <p:cNvSpPr txBox="1"/>
          <p:nvPr/>
        </p:nvSpPr>
        <p:spPr>
          <a:xfrm>
            <a:off x="9518905" y="2627159"/>
            <a:ext cx="2270088"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[Dolores]</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79" name="Google Shape;879;p87"/>
          <p:cNvSpPr txBox="1"/>
          <p:nvPr/>
        </p:nvSpPr>
        <p:spPr>
          <a:xfrm>
            <a:off x="9548516" y="691365"/>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5</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80" name="Google Shape;880;p87"/>
          <p:cNvSpPr txBox="1"/>
          <p:nvPr/>
        </p:nvSpPr>
        <p:spPr>
          <a:xfrm>
            <a:off x="7362689" y="5435014"/>
            <a:ext cx="2245884"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[Félix]</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81" name="Google Shape;881;p87"/>
          <p:cNvSpPr txBox="1"/>
          <p:nvPr/>
        </p:nvSpPr>
        <p:spPr>
          <a:xfrm>
            <a:off x="9556874" y="5429952"/>
            <a:ext cx="2245884"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Agustín</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63" name="Google Shape;863;p87"/>
          <p:cNvSpPr txBox="1"/>
          <p:nvPr/>
        </p:nvSpPr>
        <p:spPr>
          <a:xfrm>
            <a:off x="7289004" y="696441"/>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3" name="Google Shape;859;p87">
            <a:extLst>
              <a:ext uri="{FF2B5EF4-FFF2-40B4-BE49-F238E27FC236}">
                <a16:creationId xmlns:a16="http://schemas.microsoft.com/office/drawing/2014/main" id="{F50D1860-C5CB-5B45-B3B8-B3C06CB04913}"/>
              </a:ext>
            </a:extLst>
          </p:cNvPr>
          <p:cNvSpPr txBox="1"/>
          <p:nvPr/>
        </p:nvSpPr>
        <p:spPr>
          <a:xfrm>
            <a:off x="4947378" y="3520776"/>
            <a:ext cx="59971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8</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4" name="Google Shape;875;p87">
            <a:extLst>
              <a:ext uri="{FF2B5EF4-FFF2-40B4-BE49-F238E27FC236}">
                <a16:creationId xmlns:a16="http://schemas.microsoft.com/office/drawing/2014/main" id="{FDF013B4-13C2-3E43-BE1C-143778F018E3}"/>
              </a:ext>
            </a:extLst>
          </p:cNvPr>
          <p:cNvSpPr txBox="1"/>
          <p:nvPr/>
        </p:nvSpPr>
        <p:spPr>
          <a:xfrm>
            <a:off x="3176343" y="3537330"/>
            <a:ext cx="381766"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7</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5" name="Google Shape;879;p87">
            <a:extLst>
              <a:ext uri="{FF2B5EF4-FFF2-40B4-BE49-F238E27FC236}">
                <a16:creationId xmlns:a16="http://schemas.microsoft.com/office/drawing/2014/main" id="{CE034F29-EAA7-C145-AEC8-5449831A5228}"/>
              </a:ext>
            </a:extLst>
          </p:cNvPr>
          <p:cNvSpPr txBox="1"/>
          <p:nvPr/>
        </p:nvSpPr>
        <p:spPr>
          <a:xfrm>
            <a:off x="9482087" y="3515703"/>
            <a:ext cx="5080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10</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6" name="Google Shape;863;p87">
            <a:extLst>
              <a:ext uri="{FF2B5EF4-FFF2-40B4-BE49-F238E27FC236}">
                <a16:creationId xmlns:a16="http://schemas.microsoft.com/office/drawing/2014/main" id="{7E162FBC-3352-4948-B83D-8F9F88838430}"/>
              </a:ext>
            </a:extLst>
          </p:cNvPr>
          <p:cNvSpPr txBox="1"/>
          <p:nvPr/>
        </p:nvSpPr>
        <p:spPr>
          <a:xfrm>
            <a:off x="7306204" y="3520776"/>
            <a:ext cx="576517"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9</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8" name="Picture 4">
            <a:extLst>
              <a:ext uri="{FF2B5EF4-FFF2-40B4-BE49-F238E27FC236}">
                <a16:creationId xmlns:a16="http://schemas.microsoft.com/office/drawing/2014/main" id="{5E7E03AE-4765-4446-BD6D-E7E41EB47B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70" t="18195" r="72321" b="52235"/>
          <a:stretch/>
        </p:blipFill>
        <p:spPr bwMode="auto">
          <a:xfrm>
            <a:off x="1432791" y="741914"/>
            <a:ext cx="1272920" cy="151450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a:extLst>
              <a:ext uri="{FF2B5EF4-FFF2-40B4-BE49-F238E27FC236}">
                <a16:creationId xmlns:a16="http://schemas.microsoft.com/office/drawing/2014/main" id="{F84FF416-349A-0643-9F0F-E719DDAD10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0" t="24658" r="64395" b="45559"/>
          <a:stretch/>
        </p:blipFill>
        <p:spPr bwMode="auto">
          <a:xfrm>
            <a:off x="3535708" y="838008"/>
            <a:ext cx="1203622" cy="134904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a:extLst>
              <a:ext uri="{FF2B5EF4-FFF2-40B4-BE49-F238E27FC236}">
                <a16:creationId xmlns:a16="http://schemas.microsoft.com/office/drawing/2014/main" id="{04782591-B866-404A-B369-FEBBA34381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324" t="23079" r="42774" b="45452"/>
          <a:stretch/>
        </p:blipFill>
        <p:spPr bwMode="auto">
          <a:xfrm>
            <a:off x="7882254" y="952261"/>
            <a:ext cx="1070572" cy="130736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a:extLst>
              <a:ext uri="{FF2B5EF4-FFF2-40B4-BE49-F238E27FC236}">
                <a16:creationId xmlns:a16="http://schemas.microsoft.com/office/drawing/2014/main" id="{4B6D54D5-2128-2B44-A21E-59A04AC00F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519" t="19042" r="9170" b="59919"/>
          <a:stretch/>
        </p:blipFill>
        <p:spPr bwMode="auto">
          <a:xfrm>
            <a:off x="10111334" y="1031194"/>
            <a:ext cx="1198941" cy="126673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C90E7424-ED0E-3749-931B-6667D9C3F9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395" t="3138" r="27401" b="58556"/>
          <a:stretch/>
        </p:blipFill>
        <p:spPr bwMode="auto">
          <a:xfrm>
            <a:off x="1447755" y="3922309"/>
            <a:ext cx="1085457" cy="142874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runo smiling awkwardly while gesturing towards a rat">
            <a:extLst>
              <a:ext uri="{FF2B5EF4-FFF2-40B4-BE49-F238E27FC236}">
                <a16:creationId xmlns:a16="http://schemas.microsoft.com/office/drawing/2014/main" id="{29A16543-7AEC-2C43-A70A-22B9189BBB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47" b="61080"/>
          <a:stretch/>
        </p:blipFill>
        <p:spPr bwMode="auto">
          <a:xfrm>
            <a:off x="3308207" y="4014086"/>
            <a:ext cx="1894906" cy="13387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irabel wearing a mostly-white blouse and a bluish skirt while smiling awkwardly with a piece of her black hair around her finger">
            <a:extLst>
              <a:ext uri="{FF2B5EF4-FFF2-40B4-BE49-F238E27FC236}">
                <a16:creationId xmlns:a16="http://schemas.microsoft.com/office/drawing/2014/main" id="{4D84A035-F6A9-F94C-A16E-0C407228AB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01" b="60345"/>
          <a:stretch/>
        </p:blipFill>
        <p:spPr bwMode="auto">
          <a:xfrm>
            <a:off x="5589079" y="767535"/>
            <a:ext cx="1430627" cy="124495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a:extLst>
              <a:ext uri="{FF2B5EF4-FFF2-40B4-BE49-F238E27FC236}">
                <a16:creationId xmlns:a16="http://schemas.microsoft.com/office/drawing/2014/main" id="{40556234-CBFE-8D49-8865-990BE70D6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83" t="51666" r="34616" b="23714"/>
          <a:stretch/>
        </p:blipFill>
        <p:spPr bwMode="auto">
          <a:xfrm>
            <a:off x="5856154" y="3971692"/>
            <a:ext cx="1165961" cy="129053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a:extLst>
              <a:ext uri="{FF2B5EF4-FFF2-40B4-BE49-F238E27FC236}">
                <a16:creationId xmlns:a16="http://schemas.microsoft.com/office/drawing/2014/main" id="{79EE9475-4BC7-EE46-ACD9-8056996593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772" t="23126" r="13747" b="46189"/>
          <a:stretch/>
        </p:blipFill>
        <p:spPr bwMode="auto">
          <a:xfrm>
            <a:off x="7681157" y="4057752"/>
            <a:ext cx="1490690" cy="120492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a:extLst>
              <a:ext uri="{FF2B5EF4-FFF2-40B4-BE49-F238E27FC236}">
                <a16:creationId xmlns:a16="http://schemas.microsoft.com/office/drawing/2014/main" id="{C266734E-3A9B-284E-9B91-B99E2A02749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38257" t="13319" r="51301" b="66712"/>
          <a:stretch/>
        </p:blipFill>
        <p:spPr bwMode="auto">
          <a:xfrm>
            <a:off x="10180113" y="4077413"/>
            <a:ext cx="1129725" cy="1165606"/>
          </a:xfrm>
          <a:prstGeom prst="rect">
            <a:avLst/>
          </a:prstGeom>
          <a:noFill/>
          <a:extLst>
            <a:ext uri="{909E8E84-426E-40DD-AFC4-6F175D3DCCD1}">
              <a14:hiddenFill xmlns:a14="http://schemas.microsoft.com/office/drawing/2010/main">
                <a:solidFill>
                  <a:srgbClr val="FFFFFF"/>
                </a:solidFill>
              </a14:hiddenFill>
            </a:ext>
          </a:extLst>
        </p:spPr>
      </p:pic>
      <p:sp>
        <p:nvSpPr>
          <p:cNvPr id="42" name="Google Shape;783;p85"/>
          <p:cNvSpPr/>
          <p:nvPr/>
        </p:nvSpPr>
        <p:spPr>
          <a:xfrm>
            <a:off x="7022115" y="6403593"/>
            <a:ext cx="247468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*rubio/a = blonde</a:t>
            </a:r>
            <a:endParaRPr kumimoji="0" lang="en-US"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342758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78" name="Google Shape;878;p87"/>
          <p:cNvSpPr/>
          <p:nvPr/>
        </p:nvSpPr>
        <p:spPr>
          <a:xfrm>
            <a:off x="7225506" y="3408037"/>
            <a:ext cx="4340328"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62" name="Google Shape;862;p87"/>
          <p:cNvSpPr/>
          <p:nvPr/>
        </p:nvSpPr>
        <p:spPr>
          <a:xfrm>
            <a:off x="3315989" y="3397913"/>
            <a:ext cx="4090631"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62" name="Google Shape;862;p87">
            <a:extLst>
              <a:ext uri="{FF2B5EF4-FFF2-40B4-BE49-F238E27FC236}">
                <a16:creationId xmlns:a16="http://schemas.microsoft.com/office/drawing/2014/main" id="{3312A097-5900-3A40-883A-4264B8B8EA1C}"/>
              </a:ext>
            </a:extLst>
          </p:cNvPr>
          <p:cNvSpPr/>
          <p:nvPr/>
        </p:nvSpPr>
        <p:spPr>
          <a:xfrm>
            <a:off x="626166" y="3385731"/>
            <a:ext cx="2747328"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4" name="Google Shape;874;p87"/>
          <p:cNvSpPr/>
          <p:nvPr/>
        </p:nvSpPr>
        <p:spPr>
          <a:xfrm>
            <a:off x="6642995" y="568719"/>
            <a:ext cx="4936092"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4" name="Google Shape;854;p87"/>
          <p:cNvSpPr/>
          <p:nvPr/>
        </p:nvSpPr>
        <p:spPr>
          <a:xfrm>
            <a:off x="2694936" y="558595"/>
            <a:ext cx="3998330"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48" name="Google Shape;848;p87"/>
          <p:cNvSpPr/>
          <p:nvPr/>
        </p:nvSpPr>
        <p:spPr>
          <a:xfrm>
            <a:off x="10916736" y="119303"/>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49" name="Google Shape;849;p87"/>
          <p:cNvSpPr txBox="1">
            <a:spLocks noGrp="1"/>
          </p:cNvSpPr>
          <p:nvPr>
            <p:ph type="title"/>
          </p:nvPr>
        </p:nvSpPr>
        <p:spPr>
          <a:xfrm>
            <a:off x="10853355" y="0"/>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
        <p:nvSpPr>
          <p:cNvPr id="850" name="Google Shape;850;p87"/>
          <p:cNvSpPr/>
          <p:nvPr/>
        </p:nvSpPr>
        <p:spPr>
          <a:xfrm>
            <a:off x="683729" y="546575"/>
            <a:ext cx="2024639"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3" name="Google Shape;853;p87"/>
          <p:cNvSpPr txBox="1"/>
          <p:nvPr/>
        </p:nvSpPr>
        <p:spPr>
          <a:xfrm>
            <a:off x="683729" y="1617370"/>
            <a:ext cx="2351070"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has long hair</a:t>
            </a:r>
            <a:r>
              <a:rPr lang="en-GB" sz="2000" kern="0" dirty="0">
                <a:solidFill>
                  <a:srgbClr val="000000"/>
                </a:solidFill>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beautiful.</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ea typeface="Century Gothic"/>
                <a:cs typeface="Century Gothic"/>
                <a:sym typeface="Century Gothic"/>
              </a:rPr>
              <a:t>She has a flower in her hair.</a:t>
            </a:r>
            <a:endPar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[Isabela]</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55" name="Google Shape;855;p87"/>
          <p:cNvSpPr txBox="1"/>
          <p:nvPr/>
        </p:nvSpPr>
        <p:spPr>
          <a:xfrm>
            <a:off x="1012964" y="704339"/>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56" name="Google Shape;856;p87"/>
          <p:cNvSpPr txBox="1"/>
          <p:nvPr/>
        </p:nvSpPr>
        <p:spPr>
          <a:xfrm>
            <a:off x="3076211" y="1598008"/>
            <a:ext cx="1984993"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ea typeface="Century Gothic"/>
                <a:cs typeface="Century Gothic"/>
                <a:sym typeface="Century Gothic"/>
              </a:rPr>
              <a:t>She is serious.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ea typeface="Century Gothic"/>
                <a:cs typeface="Century Gothic"/>
                <a:sym typeface="Century Gothic"/>
              </a:rPr>
              <a:t>She is proud.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a grandmother.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[Alma]</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57" name="Google Shape;857;p87"/>
          <p:cNvSpPr txBox="1"/>
          <p:nvPr/>
        </p:nvSpPr>
        <p:spPr>
          <a:xfrm>
            <a:off x="4969835" y="1370948"/>
            <a:ext cx="2436785" cy="1938952"/>
          </a:xfrm>
          <a:prstGeom prst="rect">
            <a:avLst/>
          </a:prstGeom>
          <a:noFill/>
          <a:ln>
            <a:noFill/>
          </a:ln>
        </p:spPr>
        <p:txBody>
          <a:bodyPr spcFirstLastPara="1" wrap="square" lIns="91425" tIns="45700" rIns="91425" bIns="45700" anchor="t" anchorCtr="0">
            <a:spAutoFit/>
          </a:bodyPr>
          <a:lstStyle/>
          <a:p>
            <a:pPr algn="ctr">
              <a:buClr>
                <a:srgbClr val="000000"/>
              </a:buClr>
              <a:buSzPts val="2000"/>
              <a:defRPr/>
            </a:pPr>
            <a:r>
              <a:rPr lang="en-GB" sz="2000" kern="0" dirty="0">
                <a:solidFill>
                  <a:srgbClr val="000000"/>
                </a:solidFill>
                <a:latin typeface="Century Gothic"/>
                <a:ea typeface="Century Gothic"/>
                <a:cs typeface="Century Gothic"/>
                <a:sym typeface="Century Gothic"/>
              </a:rPr>
              <a:t>She is the younger sister</a:t>
            </a:r>
            <a:r>
              <a:rPr lang="en-GB" sz="2000" kern="0" dirty="0">
                <a:solidFill>
                  <a:srgbClr val="000000"/>
                </a:solidFill>
                <a:latin typeface="Century Gothic"/>
                <a:cs typeface="Arial"/>
                <a:sym typeface="Century Gothic"/>
              </a:rPr>
              <a:t>.</a:t>
            </a:r>
          </a:p>
          <a:p>
            <a:pPr algn="ctr">
              <a:buClr>
                <a:srgbClr val="000000"/>
              </a:buClr>
              <a:buSzPts val="2000"/>
              <a:defRPr/>
            </a:pPr>
            <a:r>
              <a:rPr lang="en-GB" sz="2000" kern="0" dirty="0">
                <a:solidFill>
                  <a:srgbClr val="000000"/>
                </a:solidFill>
                <a:latin typeface="Century Gothic"/>
                <a:cs typeface="Arial"/>
                <a:sym typeface="Century Gothic"/>
              </a:rPr>
              <a:t>She wears glasses.</a:t>
            </a:r>
            <a:endParaRPr lang="en-GB" sz="1400" kern="0" dirty="0">
              <a:solidFill>
                <a:srgbClr val="000000"/>
              </a:solidFill>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n-GB" sz="2000" kern="0" dirty="0">
                <a:solidFill>
                  <a:srgbClr val="000000"/>
                </a:solidFill>
                <a:latin typeface="Century Gothic"/>
                <a:cs typeface="Arial"/>
                <a:sym typeface="Century Gothic"/>
              </a:rPr>
              <a:t>She is the main character.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[Mirabel]</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59" name="Google Shape;859;p87"/>
          <p:cNvSpPr txBox="1"/>
          <p:nvPr/>
        </p:nvSpPr>
        <p:spPr>
          <a:xfrm>
            <a:off x="4961745" y="720228"/>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3</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60" name="Google Shape;860;p87"/>
          <p:cNvSpPr txBox="1"/>
          <p:nvPr/>
        </p:nvSpPr>
        <p:spPr>
          <a:xfrm>
            <a:off x="3030125" y="4568765"/>
            <a:ext cx="2341965" cy="1631175"/>
          </a:xfrm>
          <a:prstGeom prst="rect">
            <a:avLst/>
          </a:prstGeom>
          <a:noFill/>
          <a:ln>
            <a:noFill/>
          </a:ln>
        </p:spPr>
        <p:txBody>
          <a:bodyPr spcFirstLastPara="1" wrap="square" lIns="91425" tIns="45700" rIns="91425" bIns="45700" anchor="t" anchorCtr="0">
            <a:spAutoFit/>
          </a:bodyPr>
          <a:lstStyle/>
          <a:p>
            <a:pPr algn="ctr">
              <a:buClr>
                <a:srgbClr val="000000"/>
              </a:buClr>
              <a:buSzPts val="2000"/>
              <a:defRPr/>
            </a:pPr>
            <a:endParaRPr lang="en-GB" sz="2000" kern="0" dirty="0">
              <a:solidFill>
                <a:srgbClr val="000000"/>
              </a:solidFill>
              <a:latin typeface="Century Gothic"/>
              <a:cs typeface="Arial"/>
              <a:sym typeface="Century Gothic"/>
            </a:endParaRPr>
          </a:p>
          <a:p>
            <a:pPr algn="ctr">
              <a:buClr>
                <a:srgbClr val="000000"/>
              </a:buClr>
              <a:buSzPts val="2000"/>
              <a:defRPr/>
            </a:pPr>
            <a:r>
              <a:rPr lang="en-GB" sz="2000" kern="0" dirty="0">
                <a:solidFill>
                  <a:srgbClr val="000000"/>
                </a:solidFill>
                <a:latin typeface="Century Gothic"/>
                <a:cs typeface="Arial"/>
                <a:sym typeface="Century Gothic"/>
              </a:rPr>
              <a:t>He is strange.</a:t>
            </a:r>
          </a:p>
          <a:p>
            <a:pPr algn="ctr">
              <a:buClr>
                <a:srgbClr val="000000"/>
              </a:buClr>
              <a:buSzPts val="2000"/>
              <a:defRPr/>
            </a:pPr>
            <a:r>
              <a:rPr lang="en-GB" sz="2000" kern="0" dirty="0">
                <a:solidFill>
                  <a:srgbClr val="000000"/>
                </a:solidFill>
                <a:latin typeface="Century Gothic"/>
                <a:cs typeface="Arial"/>
                <a:sym typeface="Century Gothic"/>
              </a:rPr>
              <a:t>He is nervous.</a:t>
            </a:r>
          </a:p>
          <a:p>
            <a:pPr algn="ctr">
              <a:buClr>
                <a:srgbClr val="000000"/>
              </a:buClr>
              <a:buSzPts val="2000"/>
              <a:defRPr/>
            </a:pPr>
            <a:r>
              <a:rPr lang="en-GB" sz="2000" kern="0" dirty="0">
                <a:solidFill>
                  <a:srgbClr val="000000"/>
                </a:solidFill>
                <a:latin typeface="Century Gothic"/>
                <a:cs typeface="Arial"/>
                <a:sym typeface="Century Gothic"/>
              </a:rPr>
              <a:t>He has long hair.</a:t>
            </a:r>
            <a:endPar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lang="en-GB" sz="2000" b="1" kern="0" dirty="0">
                <a:solidFill>
                  <a:srgbClr val="000000"/>
                </a:solidFill>
                <a:latin typeface="Century Gothic"/>
                <a:ea typeface="Century Gothic"/>
                <a:cs typeface="Century Gothic"/>
                <a:sym typeface="Century Gothic"/>
              </a:rPr>
              <a:t>B</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runo</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61" name="Google Shape;861;p87"/>
          <p:cNvSpPr txBox="1"/>
          <p:nvPr/>
        </p:nvSpPr>
        <p:spPr>
          <a:xfrm>
            <a:off x="507088" y="4670999"/>
            <a:ext cx="2747328"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She</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not</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child</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She</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blond</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s-ES" sz="2000" kern="0" dirty="0" err="1">
                <a:solidFill>
                  <a:srgbClr val="000000"/>
                </a:solidFill>
                <a:latin typeface="Century Gothic"/>
                <a:cs typeface="Arial"/>
                <a:sym typeface="Century Gothic"/>
              </a:rPr>
              <a:t>Her</a:t>
            </a:r>
            <a:r>
              <a:rPr lang="es-ES" sz="2000" kern="0" dirty="0">
                <a:solidFill>
                  <a:srgbClr val="000000"/>
                </a:solidFill>
                <a:latin typeface="Century Gothic"/>
                <a:cs typeface="Arial"/>
                <a:sym typeface="Century Gothic"/>
              </a:rPr>
              <a:t> </a:t>
            </a:r>
            <a:r>
              <a:rPr lang="es-ES" sz="2000" kern="0" dirty="0" err="1">
                <a:solidFill>
                  <a:srgbClr val="000000"/>
                </a:solidFill>
                <a:latin typeface="Century Gothic"/>
                <a:cs typeface="Arial"/>
                <a:sym typeface="Century Gothic"/>
              </a:rPr>
              <a:t>emotions</a:t>
            </a:r>
            <a:r>
              <a:rPr lang="es-ES" sz="2000" kern="0" dirty="0">
                <a:solidFill>
                  <a:srgbClr val="000000"/>
                </a:solidFill>
                <a:latin typeface="Century Gothic"/>
                <a:cs typeface="Arial"/>
                <a:sym typeface="Century Gothic"/>
              </a:rPr>
              <a:t>* </a:t>
            </a:r>
            <a:r>
              <a:rPr lang="es-ES" sz="2000" kern="0" dirty="0" err="1">
                <a:solidFill>
                  <a:srgbClr val="000000"/>
                </a:solidFill>
                <a:latin typeface="Century Gothic"/>
                <a:cs typeface="Arial"/>
                <a:sym typeface="Century Gothic"/>
              </a:rPr>
              <a:t>change</a:t>
            </a:r>
            <a:r>
              <a:rPr lang="es-ES" sz="2000" kern="0" dirty="0">
                <a:solidFill>
                  <a:srgbClr val="000000"/>
                </a:solidFill>
                <a:latin typeface="Century Gothic"/>
                <a:cs typeface="Arial"/>
                <a:sym typeface="Century Gothic"/>
              </a:rPr>
              <a:t> </a:t>
            </a:r>
            <a:r>
              <a:rPr lang="es-ES" sz="2000" kern="0" dirty="0" err="1">
                <a:solidFill>
                  <a:srgbClr val="000000"/>
                </a:solidFill>
                <a:latin typeface="Century Gothic"/>
                <a:cs typeface="Arial"/>
                <a:sym typeface="Century Gothic"/>
              </a:rPr>
              <a:t>the</a:t>
            </a:r>
            <a:r>
              <a:rPr lang="es-ES" sz="2000" kern="0" dirty="0">
                <a:solidFill>
                  <a:srgbClr val="000000"/>
                </a:solidFill>
                <a:latin typeface="Century Gothic"/>
                <a:cs typeface="Arial"/>
                <a:sym typeface="Century Gothic"/>
              </a:rPr>
              <a:t> </a:t>
            </a:r>
            <a:r>
              <a:rPr lang="es-ES" sz="2000" kern="0" dirty="0" err="1">
                <a:solidFill>
                  <a:srgbClr val="000000"/>
                </a:solidFill>
                <a:latin typeface="Century Gothic"/>
                <a:cs typeface="Arial"/>
                <a:sym typeface="Century Gothic"/>
              </a:rPr>
              <a:t>climate</a:t>
            </a:r>
            <a:r>
              <a:rPr lang="es-ES" sz="2000" kern="0" dirty="0">
                <a:solidFill>
                  <a:srgbClr val="000000"/>
                </a:solidFill>
                <a:latin typeface="Century Gothic"/>
                <a:cs typeface="Arial"/>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Pepa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65" name="Google Shape;865;p87"/>
          <p:cNvSpPr txBox="1"/>
          <p:nvPr/>
        </p:nvSpPr>
        <p:spPr>
          <a:xfrm>
            <a:off x="5128548" y="4573443"/>
            <a:ext cx="2513255"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child</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very</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young</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can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talk</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to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animals</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[Antonio]</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71" name="Google Shape;871;p87"/>
          <p:cNvSpPr txBox="1"/>
          <p:nvPr/>
        </p:nvSpPr>
        <p:spPr>
          <a:xfrm>
            <a:off x="1097416" y="3431145"/>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6</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5" name="Google Shape;875;p87"/>
          <p:cNvSpPr txBox="1"/>
          <p:nvPr/>
        </p:nvSpPr>
        <p:spPr>
          <a:xfrm>
            <a:off x="3196605" y="691365"/>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6" name="Google Shape;876;p87"/>
          <p:cNvSpPr txBox="1"/>
          <p:nvPr/>
        </p:nvSpPr>
        <p:spPr>
          <a:xfrm>
            <a:off x="7234793" y="1656742"/>
            <a:ext cx="2226434"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s-ES" sz="2000" kern="0" dirty="0" err="1">
                <a:solidFill>
                  <a:srgbClr val="000000"/>
                </a:solidFill>
                <a:latin typeface="Century Gothic"/>
                <a:cs typeface="Arial"/>
                <a:sym typeface="Century Gothic"/>
              </a:rPr>
              <a:t>She</a:t>
            </a:r>
            <a:r>
              <a:rPr lang="es-ES" sz="2000" kern="0" dirty="0">
                <a:solidFill>
                  <a:srgbClr val="000000"/>
                </a:solidFill>
                <a:latin typeface="Century Gothic"/>
                <a:cs typeface="Arial"/>
                <a:sym typeface="Century Gothic"/>
              </a:rPr>
              <a:t> </a:t>
            </a:r>
            <a:r>
              <a:rPr lang="es-ES" sz="2000" kern="0" dirty="0" err="1">
                <a:solidFill>
                  <a:srgbClr val="000000"/>
                </a:solidFill>
                <a:latin typeface="Century Gothic"/>
                <a:cs typeface="Arial"/>
                <a:sym typeface="Century Gothic"/>
              </a:rPr>
              <a:t>cooks</a:t>
            </a:r>
            <a:r>
              <a:rPr lang="es-ES" sz="2000" kern="0" dirty="0">
                <a:solidFill>
                  <a:srgbClr val="000000"/>
                </a:solidFill>
                <a:latin typeface="Century Gothic"/>
                <a:cs typeface="Arial"/>
                <a:sym typeface="Century Gothic"/>
              </a:rPr>
              <a:t> </a:t>
            </a:r>
            <a:r>
              <a:rPr lang="es-ES" sz="2000" kern="0" dirty="0" err="1">
                <a:solidFill>
                  <a:srgbClr val="000000"/>
                </a:solidFill>
                <a:latin typeface="Century Gothic"/>
                <a:cs typeface="Arial"/>
                <a:sym typeface="Century Gothic"/>
              </a:rPr>
              <a:t>well</a:t>
            </a:r>
            <a:r>
              <a:rPr lang="es-ES" sz="2000" kern="0" dirty="0">
                <a:solidFill>
                  <a:srgbClr val="000000"/>
                </a:solidFill>
                <a:latin typeface="Century Gothic"/>
                <a:cs typeface="Arial"/>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s-ES" sz="2000" kern="0" dirty="0" err="1">
                <a:solidFill>
                  <a:srgbClr val="000000"/>
                </a:solidFill>
                <a:latin typeface="Century Gothic"/>
                <a:cs typeface="Arial"/>
                <a:sym typeface="Century Gothic"/>
              </a:rPr>
              <a:t>She</a:t>
            </a:r>
            <a:r>
              <a:rPr lang="es-ES" sz="2000" kern="0" dirty="0">
                <a:solidFill>
                  <a:srgbClr val="000000"/>
                </a:solidFill>
                <a:latin typeface="Century Gothic"/>
                <a:cs typeface="Arial"/>
                <a:sym typeface="Century Gothic"/>
              </a:rPr>
              <a:t> has </a:t>
            </a:r>
            <a:r>
              <a:rPr lang="es-ES" sz="2000" kern="0" dirty="0" err="1">
                <a:solidFill>
                  <a:srgbClr val="000000"/>
                </a:solidFill>
                <a:latin typeface="Century Gothic"/>
                <a:cs typeface="Arial"/>
                <a:sym typeface="Century Gothic"/>
              </a:rPr>
              <a:t>black</a:t>
            </a:r>
            <a:r>
              <a:rPr lang="es-ES" sz="2000" kern="0" dirty="0">
                <a:solidFill>
                  <a:srgbClr val="000000"/>
                </a:solidFill>
                <a:latin typeface="Century Gothic"/>
                <a:cs typeface="Arial"/>
                <a:sym typeface="Century Gothic"/>
              </a:rPr>
              <a:t> and grey </a:t>
            </a:r>
            <a:r>
              <a:rPr lang="es-ES" sz="2000" kern="0" dirty="0" err="1">
                <a:solidFill>
                  <a:srgbClr val="000000"/>
                </a:solidFill>
                <a:latin typeface="Century Gothic"/>
                <a:cs typeface="Arial"/>
                <a:sym typeface="Century Gothic"/>
              </a:rPr>
              <a:t>hair</a:t>
            </a:r>
            <a:r>
              <a:rPr lang="es-ES" sz="2000" kern="0" dirty="0">
                <a:solidFill>
                  <a:srgbClr val="000000"/>
                </a:solidFill>
                <a:latin typeface="Century Gothic"/>
                <a:cs typeface="Arial"/>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[Julieta]</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77" name="Google Shape;877;p87"/>
          <p:cNvSpPr txBox="1"/>
          <p:nvPr/>
        </p:nvSpPr>
        <p:spPr>
          <a:xfrm>
            <a:off x="9453101" y="1667054"/>
            <a:ext cx="2270088"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s-ES" sz="2000" kern="0" dirty="0" err="1">
                <a:solidFill>
                  <a:srgbClr val="000000"/>
                </a:solidFill>
                <a:latin typeface="Century Gothic"/>
                <a:cs typeface="Arial"/>
                <a:sym typeface="Century Gothic"/>
              </a:rPr>
              <a:t>She</a:t>
            </a:r>
            <a:r>
              <a:rPr lang="es-ES" sz="2000" kern="0" dirty="0">
                <a:solidFill>
                  <a:srgbClr val="000000"/>
                </a:solidFill>
                <a:latin typeface="Century Gothic"/>
                <a:cs typeface="Arial"/>
                <a:sym typeface="Century Gothic"/>
              </a:rPr>
              <a:t> </a:t>
            </a:r>
            <a:r>
              <a:rPr lang="es-ES" sz="2000" kern="0" dirty="0" err="1">
                <a:solidFill>
                  <a:srgbClr val="000000"/>
                </a:solidFill>
                <a:latin typeface="Century Gothic"/>
                <a:cs typeface="Arial"/>
                <a:sym typeface="Century Gothic"/>
              </a:rPr>
              <a:t>is</a:t>
            </a:r>
            <a:r>
              <a:rPr lang="es-ES" sz="2000" kern="0" dirty="0">
                <a:solidFill>
                  <a:srgbClr val="000000"/>
                </a:solidFill>
                <a:latin typeface="Century Gothic"/>
                <a:cs typeface="Arial"/>
                <a:sym typeface="Century Gothic"/>
              </a:rPr>
              <a:t> </a:t>
            </a:r>
            <a:r>
              <a:rPr lang="es-ES" sz="2000" kern="0" dirty="0" err="1">
                <a:solidFill>
                  <a:srgbClr val="000000"/>
                </a:solidFill>
                <a:latin typeface="Century Gothic"/>
                <a:cs typeface="Arial"/>
                <a:sym typeface="Century Gothic"/>
              </a:rPr>
              <a:t>young</a:t>
            </a:r>
            <a:r>
              <a:rPr lang="es-ES" sz="2000" kern="0" dirty="0">
                <a:solidFill>
                  <a:srgbClr val="000000"/>
                </a:solidFill>
                <a:latin typeface="Century Gothic"/>
                <a:cs typeface="Arial"/>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s-ES" sz="2000" kern="0" dirty="0" err="1">
                <a:solidFill>
                  <a:srgbClr val="000000"/>
                </a:solidFill>
                <a:latin typeface="Century Gothic"/>
                <a:cs typeface="Arial"/>
                <a:sym typeface="Century Gothic"/>
              </a:rPr>
              <a:t>She</a:t>
            </a:r>
            <a:r>
              <a:rPr lang="es-ES" sz="2000" kern="0" dirty="0">
                <a:solidFill>
                  <a:srgbClr val="000000"/>
                </a:solidFill>
                <a:latin typeface="Century Gothic"/>
                <a:cs typeface="Arial"/>
                <a:sym typeface="Century Gothic"/>
              </a:rPr>
              <a:t> </a:t>
            </a:r>
            <a:r>
              <a:rPr lang="es-ES" sz="2000" kern="0" dirty="0" err="1">
                <a:solidFill>
                  <a:srgbClr val="000000"/>
                </a:solidFill>
                <a:latin typeface="Century Gothic"/>
                <a:cs typeface="Arial"/>
                <a:sym typeface="Century Gothic"/>
              </a:rPr>
              <a:t>is</a:t>
            </a:r>
            <a:r>
              <a:rPr lang="es-ES" sz="2000" kern="0" dirty="0">
                <a:solidFill>
                  <a:srgbClr val="000000"/>
                </a:solidFill>
                <a:latin typeface="Century Gothic"/>
                <a:cs typeface="Arial"/>
                <a:sym typeface="Century Gothic"/>
              </a:rPr>
              <a:t> </a:t>
            </a:r>
            <a:r>
              <a:rPr lang="es-ES" sz="2000" kern="0" dirty="0" err="1">
                <a:solidFill>
                  <a:srgbClr val="000000"/>
                </a:solidFill>
                <a:latin typeface="Century Gothic"/>
                <a:cs typeface="Arial"/>
                <a:sym typeface="Century Gothic"/>
              </a:rPr>
              <a:t>thin</a:t>
            </a:r>
            <a:r>
              <a:rPr lang="es-ES" sz="2000" kern="0" dirty="0">
                <a:solidFill>
                  <a:srgbClr val="000000"/>
                </a:solidFill>
                <a:latin typeface="Century Gothic"/>
                <a:cs typeface="Arial"/>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s-ES" sz="2000" kern="0" dirty="0" err="1">
                <a:solidFill>
                  <a:srgbClr val="000000"/>
                </a:solidFill>
                <a:latin typeface="Century Gothic"/>
                <a:cs typeface="Arial"/>
                <a:sym typeface="Century Gothic"/>
              </a:rPr>
              <a:t>She</a:t>
            </a:r>
            <a:r>
              <a:rPr lang="es-ES" sz="2000" kern="0" dirty="0">
                <a:solidFill>
                  <a:srgbClr val="000000"/>
                </a:solidFill>
                <a:latin typeface="Century Gothic"/>
                <a:cs typeface="Arial"/>
                <a:sym typeface="Century Gothic"/>
              </a:rPr>
              <a:t> can </a:t>
            </a:r>
            <a:r>
              <a:rPr lang="es-ES" sz="2000" kern="0" dirty="0" err="1">
                <a:solidFill>
                  <a:srgbClr val="000000"/>
                </a:solidFill>
                <a:latin typeface="Century Gothic"/>
                <a:cs typeface="Arial"/>
                <a:sym typeface="Century Gothic"/>
              </a:rPr>
              <a:t>hear</a:t>
            </a:r>
            <a:r>
              <a:rPr lang="es-ES" sz="2000" kern="0" dirty="0">
                <a:solidFill>
                  <a:srgbClr val="000000"/>
                </a:solidFill>
                <a:latin typeface="Century Gothic"/>
                <a:cs typeface="Arial"/>
                <a:sym typeface="Century Gothic"/>
              </a:rPr>
              <a:t> </a:t>
            </a:r>
            <a:r>
              <a:rPr lang="es-ES" sz="2000" kern="0" dirty="0" err="1">
                <a:solidFill>
                  <a:srgbClr val="000000"/>
                </a:solidFill>
                <a:latin typeface="Century Gothic"/>
                <a:cs typeface="Arial"/>
                <a:sym typeface="Century Gothic"/>
              </a:rPr>
              <a:t>well</a:t>
            </a:r>
            <a:r>
              <a:rPr lang="es-ES" sz="2000" kern="0" dirty="0">
                <a:solidFill>
                  <a:srgbClr val="000000"/>
                </a:solidFill>
                <a:latin typeface="Century Gothic"/>
                <a:cs typeface="Arial"/>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[Dolores]</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79" name="Google Shape;879;p87"/>
          <p:cNvSpPr txBox="1"/>
          <p:nvPr/>
        </p:nvSpPr>
        <p:spPr>
          <a:xfrm>
            <a:off x="9548516" y="571985"/>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5</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80" name="Google Shape;880;p87"/>
          <p:cNvSpPr txBox="1"/>
          <p:nvPr/>
        </p:nvSpPr>
        <p:spPr>
          <a:xfrm>
            <a:off x="7526004" y="4847630"/>
            <a:ext cx="2245884"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excited</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algn="ctr">
              <a:buClr>
                <a:srgbClr val="000000"/>
              </a:buClr>
              <a:buSzPts val="2000"/>
              <a:defRPr/>
            </a:pPr>
            <a:r>
              <a:rPr lang="es-ES" sz="2000" kern="0" dirty="0">
                <a:solidFill>
                  <a:srgbClr val="000000"/>
                </a:solidFill>
                <a:latin typeface="Century Gothic"/>
                <a:cs typeface="Arial"/>
                <a:sym typeface="Century Gothic"/>
              </a:rPr>
              <a:t>He </a:t>
            </a:r>
            <a:r>
              <a:rPr lang="es-ES" sz="2000" kern="0" dirty="0" err="1">
                <a:solidFill>
                  <a:srgbClr val="000000"/>
                </a:solidFill>
                <a:latin typeface="Century Gothic"/>
                <a:cs typeface="Arial"/>
                <a:sym typeface="Century Gothic"/>
              </a:rPr>
              <a:t>is</a:t>
            </a:r>
            <a:r>
              <a:rPr lang="es-ES" sz="2000" kern="0" dirty="0">
                <a:solidFill>
                  <a:srgbClr val="000000"/>
                </a:solidFill>
                <a:latin typeface="Century Gothic"/>
                <a:cs typeface="Arial"/>
                <a:sym typeface="Century Gothic"/>
              </a:rPr>
              <a:t> </a:t>
            </a:r>
            <a:r>
              <a:rPr lang="es-ES" sz="2000" kern="0" dirty="0" err="1">
                <a:solidFill>
                  <a:srgbClr val="000000"/>
                </a:solidFill>
                <a:latin typeface="Century Gothic"/>
                <a:cs typeface="Arial"/>
                <a:sym typeface="Century Gothic"/>
              </a:rPr>
              <a:t>not</a:t>
            </a:r>
            <a:r>
              <a:rPr lang="es-ES" sz="2000" kern="0" dirty="0">
                <a:solidFill>
                  <a:srgbClr val="000000"/>
                </a:solidFill>
                <a:latin typeface="Century Gothic"/>
                <a:cs typeface="Arial"/>
                <a:sym typeface="Century Gothic"/>
              </a:rPr>
              <a:t> </a:t>
            </a:r>
            <a:r>
              <a:rPr lang="es-ES" sz="2000" kern="0" dirty="0" err="1">
                <a:solidFill>
                  <a:srgbClr val="000000"/>
                </a:solidFill>
                <a:latin typeface="Century Gothic"/>
                <a:cs typeface="Arial"/>
                <a:sym typeface="Century Gothic"/>
              </a:rPr>
              <a:t>serious</a:t>
            </a:r>
            <a:r>
              <a:rPr lang="es-ES" sz="2000" kern="0" dirty="0">
                <a:solidFill>
                  <a:srgbClr val="000000"/>
                </a:solidFill>
                <a:latin typeface="Century Gothic"/>
                <a:cs typeface="Arial"/>
                <a:sym typeface="Century Gothic"/>
              </a:rPr>
              <a:t>.</a:t>
            </a:r>
            <a:endParaRPr lang="es-ES" sz="1400" kern="0" dirty="0">
              <a:solidFill>
                <a:srgbClr val="000000"/>
              </a:solidFill>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s-ES" sz="2000" kern="0" dirty="0">
                <a:solidFill>
                  <a:srgbClr val="000000"/>
                </a:solidFill>
                <a:latin typeface="Century Gothic"/>
                <a:cs typeface="Arial"/>
                <a:sym typeface="Century Gothic"/>
              </a:rPr>
              <a:t>He </a:t>
            </a:r>
            <a:r>
              <a:rPr lang="es-ES" sz="2000" kern="0" dirty="0" err="1">
                <a:solidFill>
                  <a:srgbClr val="000000"/>
                </a:solidFill>
                <a:latin typeface="Century Gothic"/>
                <a:cs typeface="Arial"/>
                <a:sym typeface="Century Gothic"/>
              </a:rPr>
              <a:t>is</a:t>
            </a:r>
            <a:r>
              <a:rPr lang="es-ES" sz="2000" kern="0" dirty="0">
                <a:solidFill>
                  <a:srgbClr val="000000"/>
                </a:solidFill>
                <a:latin typeface="Century Gothic"/>
                <a:cs typeface="Arial"/>
                <a:sym typeface="Century Gothic"/>
              </a:rPr>
              <a:t> </a:t>
            </a:r>
            <a:r>
              <a:rPr lang="es-ES" sz="2000" kern="0" dirty="0" err="1">
                <a:solidFill>
                  <a:srgbClr val="000000"/>
                </a:solidFill>
                <a:latin typeface="Century Gothic"/>
                <a:cs typeface="Arial"/>
                <a:sym typeface="Century Gothic"/>
              </a:rPr>
              <a:t>fat</a:t>
            </a:r>
            <a:r>
              <a:rPr lang="es-ES" sz="2000" kern="0" dirty="0">
                <a:solidFill>
                  <a:srgbClr val="000000"/>
                </a:solidFill>
                <a:latin typeface="Century Gothic"/>
                <a:cs typeface="Arial"/>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[Félix]</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81" name="Google Shape;881;p87"/>
          <p:cNvSpPr txBox="1"/>
          <p:nvPr/>
        </p:nvSpPr>
        <p:spPr>
          <a:xfrm>
            <a:off x="9503578" y="4684370"/>
            <a:ext cx="2245884"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s-ES" sz="200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optimistic</a:t>
            </a:r>
            <a:r>
              <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s-ES" sz="2000" kern="0" dirty="0">
                <a:solidFill>
                  <a:srgbClr val="000000"/>
                </a:solidFill>
                <a:latin typeface="Century Gothic"/>
                <a:ea typeface="Century Gothic"/>
                <a:cs typeface="Century Gothic"/>
                <a:sym typeface="Century Gothic"/>
              </a:rPr>
              <a:t>He </a:t>
            </a:r>
            <a:r>
              <a:rPr lang="es-ES" sz="2000" kern="0" dirty="0" err="1">
                <a:solidFill>
                  <a:srgbClr val="000000"/>
                </a:solidFill>
                <a:latin typeface="Century Gothic"/>
                <a:ea typeface="Century Gothic"/>
                <a:cs typeface="Century Gothic"/>
                <a:sym typeface="Century Gothic"/>
              </a:rPr>
              <a:t>is</a:t>
            </a:r>
            <a:r>
              <a:rPr lang="es-ES" sz="2000" kern="0" dirty="0">
                <a:solidFill>
                  <a:srgbClr val="000000"/>
                </a:solidFill>
                <a:latin typeface="Century Gothic"/>
                <a:ea typeface="Century Gothic"/>
                <a:cs typeface="Century Gothic"/>
                <a:sym typeface="Century Gothic"/>
              </a:rPr>
              <a:t> </a:t>
            </a:r>
            <a:r>
              <a:rPr lang="es-ES" sz="2000" kern="0" dirty="0" err="1">
                <a:solidFill>
                  <a:srgbClr val="000000"/>
                </a:solidFill>
                <a:latin typeface="Century Gothic"/>
                <a:ea typeface="Century Gothic"/>
                <a:cs typeface="Century Gothic"/>
                <a:sym typeface="Century Gothic"/>
              </a:rPr>
              <a:t>not</a:t>
            </a:r>
            <a:r>
              <a:rPr lang="es-ES" sz="2000" kern="0" dirty="0">
                <a:solidFill>
                  <a:srgbClr val="000000"/>
                </a:solidFill>
                <a:latin typeface="Century Gothic"/>
                <a:ea typeface="Century Gothic"/>
                <a:cs typeface="Century Gothic"/>
                <a:sym typeface="Century Gothic"/>
              </a:rPr>
              <a:t> </a:t>
            </a:r>
            <a:r>
              <a:rPr lang="es-ES" sz="2000" kern="0" dirty="0" err="1">
                <a:solidFill>
                  <a:srgbClr val="000000"/>
                </a:solidFill>
                <a:latin typeface="Century Gothic"/>
                <a:ea typeface="Century Gothic"/>
                <a:cs typeface="Century Gothic"/>
                <a:sym typeface="Century Gothic"/>
              </a:rPr>
              <a:t>good</a:t>
            </a:r>
            <a:r>
              <a:rPr lang="es-ES" sz="2000" kern="0" dirty="0">
                <a:solidFill>
                  <a:srgbClr val="000000"/>
                </a:solidFill>
                <a:latin typeface="Century Gothic"/>
                <a:ea typeface="Century Gothic"/>
                <a:cs typeface="Century Gothic"/>
                <a:sym typeface="Century Gothic"/>
              </a:rPr>
              <a:t> </a:t>
            </a:r>
            <a:r>
              <a:rPr lang="es-ES" sz="2000" kern="0" dirty="0" err="1">
                <a:solidFill>
                  <a:srgbClr val="000000"/>
                </a:solidFill>
                <a:latin typeface="Century Gothic"/>
                <a:ea typeface="Century Gothic"/>
                <a:cs typeface="Century Gothic"/>
                <a:sym typeface="Century Gothic"/>
              </a:rPr>
              <a:t>looking</a:t>
            </a:r>
            <a:r>
              <a:rPr lang="es-ES" sz="2000" kern="0" dirty="0">
                <a:solidFill>
                  <a:srgbClr val="000000"/>
                </a:solidFill>
                <a:latin typeface="Century Gothic"/>
                <a:ea typeface="Century Gothic"/>
                <a:cs typeface="Century Gothic"/>
                <a:sym typeface="Century Gothic"/>
              </a:rPr>
              <a:t>.</a:t>
            </a:r>
            <a:endParaRPr kumimoji="0" lang="es-ES" sz="200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lang="es-ES" sz="2000" kern="0" dirty="0">
                <a:solidFill>
                  <a:srgbClr val="000000"/>
                </a:solidFill>
                <a:latin typeface="Century Gothic"/>
                <a:cs typeface="Arial"/>
                <a:sym typeface="Century Gothic"/>
              </a:rPr>
              <a:t>He has </a:t>
            </a:r>
            <a:r>
              <a:rPr lang="es-ES" sz="2000" kern="0" dirty="0" err="1">
                <a:solidFill>
                  <a:srgbClr val="000000"/>
                </a:solidFill>
                <a:latin typeface="Century Gothic"/>
                <a:cs typeface="Arial"/>
                <a:sym typeface="Century Gothic"/>
              </a:rPr>
              <a:t>glasses</a:t>
            </a:r>
            <a:r>
              <a:rPr lang="es-ES" sz="2000" kern="0" dirty="0">
                <a:solidFill>
                  <a:srgbClr val="000000"/>
                </a:solidFill>
                <a:latin typeface="Century Gothic"/>
                <a:cs typeface="Arial"/>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Agustín</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63" name="Google Shape;863;p87"/>
          <p:cNvSpPr txBox="1"/>
          <p:nvPr/>
        </p:nvSpPr>
        <p:spPr>
          <a:xfrm>
            <a:off x="7289004" y="666028"/>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3" name="Google Shape;859;p87">
            <a:extLst>
              <a:ext uri="{FF2B5EF4-FFF2-40B4-BE49-F238E27FC236}">
                <a16:creationId xmlns:a16="http://schemas.microsoft.com/office/drawing/2014/main" id="{F50D1860-C5CB-5B45-B3B8-B3C06CB04913}"/>
              </a:ext>
            </a:extLst>
          </p:cNvPr>
          <p:cNvSpPr txBox="1"/>
          <p:nvPr/>
        </p:nvSpPr>
        <p:spPr>
          <a:xfrm>
            <a:off x="4947378" y="3503159"/>
            <a:ext cx="59971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8</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4" name="Google Shape;875;p87">
            <a:extLst>
              <a:ext uri="{FF2B5EF4-FFF2-40B4-BE49-F238E27FC236}">
                <a16:creationId xmlns:a16="http://schemas.microsoft.com/office/drawing/2014/main" id="{FDF013B4-13C2-3E43-BE1C-143778F018E3}"/>
              </a:ext>
            </a:extLst>
          </p:cNvPr>
          <p:cNvSpPr txBox="1"/>
          <p:nvPr/>
        </p:nvSpPr>
        <p:spPr>
          <a:xfrm>
            <a:off x="3196605" y="3485831"/>
            <a:ext cx="381766"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7</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5" name="Google Shape;879;p87">
            <a:extLst>
              <a:ext uri="{FF2B5EF4-FFF2-40B4-BE49-F238E27FC236}">
                <a16:creationId xmlns:a16="http://schemas.microsoft.com/office/drawing/2014/main" id="{CE034F29-EAA7-C145-AEC8-5449831A5228}"/>
              </a:ext>
            </a:extLst>
          </p:cNvPr>
          <p:cNvSpPr txBox="1"/>
          <p:nvPr/>
        </p:nvSpPr>
        <p:spPr>
          <a:xfrm>
            <a:off x="9482087" y="3520776"/>
            <a:ext cx="5080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10</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6" name="Google Shape;863;p87">
            <a:extLst>
              <a:ext uri="{FF2B5EF4-FFF2-40B4-BE49-F238E27FC236}">
                <a16:creationId xmlns:a16="http://schemas.microsoft.com/office/drawing/2014/main" id="{7E162FBC-3352-4948-B83D-8F9F88838430}"/>
              </a:ext>
            </a:extLst>
          </p:cNvPr>
          <p:cNvSpPr txBox="1"/>
          <p:nvPr/>
        </p:nvSpPr>
        <p:spPr>
          <a:xfrm>
            <a:off x="7306204" y="3520776"/>
            <a:ext cx="576517"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9</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8" name="Picture 4">
            <a:extLst>
              <a:ext uri="{FF2B5EF4-FFF2-40B4-BE49-F238E27FC236}">
                <a16:creationId xmlns:a16="http://schemas.microsoft.com/office/drawing/2014/main" id="{5E7E03AE-4765-4446-BD6D-E7E41EB47B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70" t="18195" r="72321" b="52235"/>
          <a:stretch/>
        </p:blipFill>
        <p:spPr bwMode="auto">
          <a:xfrm>
            <a:off x="1428215" y="248604"/>
            <a:ext cx="1118457" cy="133072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a:extLst>
              <a:ext uri="{FF2B5EF4-FFF2-40B4-BE49-F238E27FC236}">
                <a16:creationId xmlns:a16="http://schemas.microsoft.com/office/drawing/2014/main" id="{F84FF416-349A-0643-9F0F-E719DDAD10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0" t="24658" r="64395" b="45559"/>
          <a:stretch/>
        </p:blipFill>
        <p:spPr bwMode="auto">
          <a:xfrm>
            <a:off x="3531132" y="344698"/>
            <a:ext cx="1057568" cy="118534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a:extLst>
              <a:ext uri="{FF2B5EF4-FFF2-40B4-BE49-F238E27FC236}">
                <a16:creationId xmlns:a16="http://schemas.microsoft.com/office/drawing/2014/main" id="{04782591-B866-404A-B369-FEBBA34381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324" t="23079" r="42774" b="45452"/>
          <a:stretch/>
        </p:blipFill>
        <p:spPr bwMode="auto">
          <a:xfrm>
            <a:off x="7962240" y="672367"/>
            <a:ext cx="831077" cy="101489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a:extLst>
              <a:ext uri="{FF2B5EF4-FFF2-40B4-BE49-F238E27FC236}">
                <a16:creationId xmlns:a16="http://schemas.microsoft.com/office/drawing/2014/main" id="{4B6D54D5-2128-2B44-A21E-59A04AC00F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519" t="19042" r="9170" b="59919"/>
          <a:stretch/>
        </p:blipFill>
        <p:spPr bwMode="auto">
          <a:xfrm>
            <a:off x="10188384" y="661706"/>
            <a:ext cx="936260" cy="98919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C90E7424-ED0E-3749-931B-6667D9C3F9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395" t="3138" r="27401" b="58556"/>
          <a:stretch/>
        </p:blipFill>
        <p:spPr bwMode="auto">
          <a:xfrm>
            <a:off x="1443180" y="3429000"/>
            <a:ext cx="953742" cy="125537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runo smiling awkwardly while gesturing towards a rat">
            <a:extLst>
              <a:ext uri="{FF2B5EF4-FFF2-40B4-BE49-F238E27FC236}">
                <a16:creationId xmlns:a16="http://schemas.microsoft.com/office/drawing/2014/main" id="{29A16543-7AEC-2C43-A70A-22B9189BBB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47" b="61080"/>
          <a:stretch/>
        </p:blipFill>
        <p:spPr bwMode="auto">
          <a:xfrm>
            <a:off x="3303631" y="3520776"/>
            <a:ext cx="1664968" cy="11762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irabel wearing a mostly-white blouse and a bluish skirt while smiling awkwardly with a piece of her black hair around her finger">
            <a:extLst>
              <a:ext uri="{FF2B5EF4-FFF2-40B4-BE49-F238E27FC236}">
                <a16:creationId xmlns:a16="http://schemas.microsoft.com/office/drawing/2014/main" id="{4D84A035-F6A9-F94C-A16E-0C407228AB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01" b="60345"/>
          <a:stretch/>
        </p:blipFill>
        <p:spPr bwMode="auto">
          <a:xfrm>
            <a:off x="5584503" y="550775"/>
            <a:ext cx="939233" cy="81733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a:extLst>
              <a:ext uri="{FF2B5EF4-FFF2-40B4-BE49-F238E27FC236}">
                <a16:creationId xmlns:a16="http://schemas.microsoft.com/office/drawing/2014/main" id="{40556234-CBFE-8D49-8865-990BE70D6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83" t="51666" r="34616" b="23714"/>
          <a:stretch/>
        </p:blipFill>
        <p:spPr bwMode="auto">
          <a:xfrm>
            <a:off x="5851578" y="3478382"/>
            <a:ext cx="1024477" cy="113393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a:extLst>
              <a:ext uri="{FF2B5EF4-FFF2-40B4-BE49-F238E27FC236}">
                <a16:creationId xmlns:a16="http://schemas.microsoft.com/office/drawing/2014/main" id="{79EE9475-4BC7-EE46-ACD9-8056996593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772" t="23126" r="13747" b="46189"/>
          <a:stretch/>
        </p:blipFill>
        <p:spPr bwMode="auto">
          <a:xfrm>
            <a:off x="7740233" y="3503159"/>
            <a:ext cx="1574527" cy="127269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a:extLst>
              <a:ext uri="{FF2B5EF4-FFF2-40B4-BE49-F238E27FC236}">
                <a16:creationId xmlns:a16="http://schemas.microsoft.com/office/drawing/2014/main" id="{C266734E-3A9B-284E-9B91-B99E2A02749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38257" t="13319" r="51301" b="66712"/>
          <a:stretch/>
        </p:blipFill>
        <p:spPr bwMode="auto">
          <a:xfrm>
            <a:off x="10175538" y="3584103"/>
            <a:ext cx="992638" cy="1024165"/>
          </a:xfrm>
          <a:prstGeom prst="rect">
            <a:avLst/>
          </a:prstGeom>
          <a:noFill/>
          <a:extLst>
            <a:ext uri="{909E8E84-426E-40DD-AFC4-6F175D3DCCD1}">
              <a14:hiddenFill xmlns:a14="http://schemas.microsoft.com/office/drawing/2010/main">
                <a:solidFill>
                  <a:srgbClr val="FFFFFF"/>
                </a:solidFill>
              </a14:hiddenFill>
            </a:ext>
          </a:extLst>
        </p:spPr>
      </p:pic>
      <p:sp>
        <p:nvSpPr>
          <p:cNvPr id="42" name="Google Shape;783;p85"/>
          <p:cNvSpPr/>
          <p:nvPr/>
        </p:nvSpPr>
        <p:spPr>
          <a:xfrm>
            <a:off x="3823862" y="6391647"/>
            <a:ext cx="247468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r>
              <a:rPr lang="en-US" sz="2000" b="1">
                <a:solidFill>
                  <a:schemeClr val="bg1"/>
                </a:solidFill>
                <a:latin typeface="Century Gothic" panose="020B0502020202020204" pitchFamily="34" charset="0"/>
              </a:rPr>
              <a:t>*rubio/a = blonde</a:t>
            </a:r>
            <a:endParaRPr lang="en-US" sz="2000" b="1" dirty="0">
              <a:solidFill>
                <a:schemeClr val="bg1"/>
              </a:solidFill>
              <a:latin typeface="Century Gothic" panose="020B0502020202020204" pitchFamily="34" charset="0"/>
            </a:endParaRPr>
          </a:p>
        </p:txBody>
      </p:sp>
      <p:sp>
        <p:nvSpPr>
          <p:cNvPr id="43" name="Google Shape;783;p85"/>
          <p:cNvSpPr/>
          <p:nvPr/>
        </p:nvSpPr>
        <p:spPr>
          <a:xfrm>
            <a:off x="6421024" y="6402704"/>
            <a:ext cx="310673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r>
              <a:rPr lang="en-US" sz="2000" b="1">
                <a:solidFill>
                  <a:schemeClr val="bg1"/>
                </a:solidFill>
                <a:latin typeface="Century Gothic" panose="020B0502020202020204" pitchFamily="34" charset="0"/>
              </a:rPr>
              <a:t>*la emoción = emotion</a:t>
            </a: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034024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78" name="Google Shape;878;p87"/>
          <p:cNvSpPr/>
          <p:nvPr/>
        </p:nvSpPr>
        <p:spPr>
          <a:xfrm>
            <a:off x="7225506" y="3415973"/>
            <a:ext cx="4340328"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62" name="Google Shape;862;p87"/>
          <p:cNvSpPr/>
          <p:nvPr/>
        </p:nvSpPr>
        <p:spPr>
          <a:xfrm>
            <a:off x="3315989" y="3397913"/>
            <a:ext cx="4090631"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62" name="Google Shape;862;p87">
            <a:extLst>
              <a:ext uri="{FF2B5EF4-FFF2-40B4-BE49-F238E27FC236}">
                <a16:creationId xmlns:a16="http://schemas.microsoft.com/office/drawing/2014/main" id="{3312A097-5900-3A40-883A-4264B8B8EA1C}"/>
              </a:ext>
            </a:extLst>
          </p:cNvPr>
          <p:cNvSpPr/>
          <p:nvPr/>
        </p:nvSpPr>
        <p:spPr>
          <a:xfrm>
            <a:off x="679736" y="3361854"/>
            <a:ext cx="2747328"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4" name="Google Shape;874;p87"/>
          <p:cNvSpPr/>
          <p:nvPr/>
        </p:nvSpPr>
        <p:spPr>
          <a:xfrm>
            <a:off x="6642995" y="568719"/>
            <a:ext cx="4936092"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4" name="Google Shape;854;p87"/>
          <p:cNvSpPr/>
          <p:nvPr/>
        </p:nvSpPr>
        <p:spPr>
          <a:xfrm>
            <a:off x="2694936" y="558595"/>
            <a:ext cx="3998330"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48" name="Google Shape;848;p87"/>
          <p:cNvSpPr/>
          <p:nvPr/>
        </p:nvSpPr>
        <p:spPr>
          <a:xfrm>
            <a:off x="10916736" y="119303"/>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49" name="Google Shape;849;p87"/>
          <p:cNvSpPr txBox="1">
            <a:spLocks noGrp="1"/>
          </p:cNvSpPr>
          <p:nvPr>
            <p:ph type="title"/>
          </p:nvPr>
        </p:nvSpPr>
        <p:spPr>
          <a:xfrm>
            <a:off x="10853355" y="0"/>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
        <p:nvSpPr>
          <p:cNvPr id="850" name="Google Shape;850;p87"/>
          <p:cNvSpPr/>
          <p:nvPr/>
        </p:nvSpPr>
        <p:spPr>
          <a:xfrm>
            <a:off x="683729" y="546575"/>
            <a:ext cx="2024639"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3" name="Google Shape;853;p87"/>
          <p:cNvSpPr txBox="1"/>
          <p:nvPr/>
        </p:nvSpPr>
        <p:spPr>
          <a:xfrm>
            <a:off x="692619" y="862420"/>
            <a:ext cx="2351070" cy="22467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Tiene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el</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pelo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largo.</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hermosa.</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Tiene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una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flor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el</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pelo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[Isabela]</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55" name="Google Shape;855;p87"/>
          <p:cNvSpPr txBox="1"/>
          <p:nvPr/>
        </p:nvSpPr>
        <p:spPr>
          <a:xfrm>
            <a:off x="692619" y="527072"/>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56" name="Google Shape;856;p87"/>
          <p:cNvSpPr txBox="1"/>
          <p:nvPr/>
        </p:nvSpPr>
        <p:spPr>
          <a:xfrm>
            <a:off x="3034799" y="1153862"/>
            <a:ext cx="1984993" cy="193895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seria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Está</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orgullosa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una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abuela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[Alma]</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57" name="Google Shape;857;p87"/>
          <p:cNvSpPr txBox="1"/>
          <p:nvPr/>
        </p:nvSpPr>
        <p:spPr>
          <a:xfrm>
            <a:off x="4869419" y="1132526"/>
            <a:ext cx="2436785" cy="193895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la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hermana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menor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Lleva</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gafas</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a:t>
            </a:r>
            <a:endParaRPr kumimoji="0" lang="en-GB"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Es la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protagonista</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[Mirabel]</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59" name="Google Shape;859;p87"/>
          <p:cNvSpPr txBox="1"/>
          <p:nvPr/>
        </p:nvSpPr>
        <p:spPr>
          <a:xfrm>
            <a:off x="4961745" y="527072"/>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3</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60" name="Google Shape;860;p87"/>
          <p:cNvSpPr txBox="1"/>
          <p:nvPr/>
        </p:nvSpPr>
        <p:spPr>
          <a:xfrm>
            <a:off x="2944513" y="3783005"/>
            <a:ext cx="2341965" cy="22467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endPar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Es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raro</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Es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nervioso</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Tiene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el</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pelo</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largo.</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runo</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61" name="Google Shape;861;p87"/>
          <p:cNvSpPr txBox="1"/>
          <p:nvPr/>
        </p:nvSpPr>
        <p:spPr>
          <a:xfrm>
            <a:off x="517425" y="4152079"/>
            <a:ext cx="2747328" cy="18466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No es una niña.</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rubia.</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Sus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emociones</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cambian</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el</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clima</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Pepa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65" name="Google Shape;865;p87"/>
          <p:cNvSpPr txBox="1"/>
          <p:nvPr/>
        </p:nvSpPr>
        <p:spPr>
          <a:xfrm>
            <a:off x="4953965" y="4152079"/>
            <a:ext cx="2513255" cy="18466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un niño.</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muy joven.</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Puede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hablar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con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animales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[Antonio]</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71" name="Google Shape;871;p87"/>
          <p:cNvSpPr txBox="1"/>
          <p:nvPr/>
        </p:nvSpPr>
        <p:spPr>
          <a:xfrm>
            <a:off x="692619" y="3361391"/>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6</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5" name="Google Shape;875;p87"/>
          <p:cNvSpPr txBox="1"/>
          <p:nvPr/>
        </p:nvSpPr>
        <p:spPr>
          <a:xfrm>
            <a:off x="3196605" y="546413"/>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76" name="Google Shape;876;p87"/>
          <p:cNvSpPr txBox="1"/>
          <p:nvPr/>
        </p:nvSpPr>
        <p:spPr>
          <a:xfrm>
            <a:off x="7301320" y="1165348"/>
            <a:ext cx="2226434" cy="18466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tranquila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u="none" strike="noStrike" kern="0" cap="none" spc="0" normalizeH="0" baseline="0" noProof="0" dirty="0">
                <a:ln>
                  <a:noFill/>
                </a:ln>
                <a:solidFill>
                  <a:srgbClr val="000000"/>
                </a:solidFill>
                <a:effectLst/>
                <a:uLnTx/>
                <a:uFillTx/>
                <a:latin typeface="Century Gothic"/>
                <a:ea typeface="+mn-ea"/>
                <a:cs typeface="Arial"/>
                <a:sym typeface="Century Gothic"/>
              </a:rPr>
              <a:t>Cocina bien.</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Tiene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el</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pelo</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negro y gris.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[Julieta]</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77" name="Google Shape;877;p87"/>
          <p:cNvSpPr txBox="1"/>
          <p:nvPr/>
        </p:nvSpPr>
        <p:spPr>
          <a:xfrm>
            <a:off x="9396264" y="1161980"/>
            <a:ext cx="2270088" cy="18466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u="none" strike="noStrike" kern="0" cap="none" spc="0" normalizeH="0" baseline="0" noProof="0" dirty="0">
                <a:ln>
                  <a:noFill/>
                </a:ln>
                <a:solidFill>
                  <a:srgbClr val="000000"/>
                </a:solidFill>
                <a:effectLst/>
                <a:uLnTx/>
                <a:uFillTx/>
                <a:latin typeface="Century Gothic"/>
                <a:ea typeface="+mn-ea"/>
                <a:cs typeface="Arial"/>
                <a:sym typeface="Century Gothic"/>
              </a:rPr>
              <a:t>Es joven.</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u="none" strike="noStrike" kern="0" cap="none" spc="0" normalizeH="0" baseline="0" noProof="0" dirty="0">
                <a:ln>
                  <a:noFill/>
                </a:ln>
                <a:solidFill>
                  <a:srgbClr val="000000"/>
                </a:solidFill>
                <a:effectLst/>
                <a:uLnTx/>
                <a:uFillTx/>
                <a:latin typeface="Century Gothic"/>
                <a:ea typeface="+mn-ea"/>
                <a:cs typeface="Arial"/>
                <a:sym typeface="Century Gothic"/>
              </a:rPr>
              <a:t>Es delgada.</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Puede</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oír</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 bien.</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[Dolores]</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79" name="Google Shape;879;p87"/>
          <p:cNvSpPr txBox="1"/>
          <p:nvPr/>
        </p:nvSpPr>
        <p:spPr>
          <a:xfrm>
            <a:off x="9548516" y="571985"/>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5</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880" name="Google Shape;880;p87"/>
          <p:cNvSpPr txBox="1"/>
          <p:nvPr/>
        </p:nvSpPr>
        <p:spPr>
          <a:xfrm>
            <a:off x="7377445" y="4049408"/>
            <a:ext cx="2245884" cy="193895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Está</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emocionado</a:t>
            </a:r>
            <a:r>
              <a:rPr kumimoji="0" lang="es-E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s-ES" sz="2000" u="none" strike="noStrike" kern="0" cap="none" spc="0" normalizeH="0" baseline="0" noProof="0" dirty="0">
                <a:ln>
                  <a:noFill/>
                </a:ln>
                <a:solidFill>
                  <a:srgbClr val="000000"/>
                </a:solidFill>
                <a:effectLst/>
                <a:uLnTx/>
                <a:uFillTx/>
                <a:latin typeface="Century Gothic"/>
                <a:ea typeface="+mn-ea"/>
                <a:cs typeface="Arial"/>
                <a:sym typeface="Century Gothic"/>
              </a:rPr>
              <a:t>No es serio.</a:t>
            </a:r>
            <a:endParaRPr kumimoji="0" lang="es-ES"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u="none" strike="noStrike" kern="0" cap="none" spc="0" normalizeH="0" baseline="0" noProof="0" dirty="0">
                <a:ln>
                  <a:noFill/>
                </a:ln>
                <a:solidFill>
                  <a:srgbClr val="000000"/>
                </a:solidFill>
                <a:effectLst/>
                <a:uLnTx/>
                <a:uFillTx/>
                <a:latin typeface="Century Gothic"/>
                <a:ea typeface="+mn-ea"/>
                <a:cs typeface="Arial"/>
                <a:sym typeface="Century Gothic"/>
              </a:rPr>
              <a:t>Es gordo.</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s-ES" sz="2000" u="none" strike="noStrike" kern="0" cap="none" spc="0" normalizeH="0" baseline="0" noProof="0" dirty="0">
              <a:ln>
                <a:noFill/>
              </a:ln>
              <a:solidFill>
                <a:srgbClr val="000000"/>
              </a:solidFill>
              <a:effectLst/>
              <a:uLnTx/>
              <a:uFillTx/>
              <a:latin typeface="Century Gothic"/>
              <a:ea typeface="+mn-ea"/>
              <a:cs typeface="Arial"/>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[Félix]</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81" name="Google Shape;881;p87"/>
          <p:cNvSpPr txBox="1"/>
          <p:nvPr/>
        </p:nvSpPr>
        <p:spPr>
          <a:xfrm>
            <a:off x="9471889" y="4100735"/>
            <a:ext cx="2245884" cy="18466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optimista.</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s-E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No es guapo.</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Tiene </a:t>
            </a:r>
            <a:r>
              <a:rPr kumimoji="0" lang="en-GB" sz="2000" u="none" strike="noStrike" kern="0" cap="none" spc="0" normalizeH="0" baseline="0" noProof="0" dirty="0" err="1">
                <a:ln>
                  <a:noFill/>
                </a:ln>
                <a:solidFill>
                  <a:srgbClr val="000000"/>
                </a:solidFill>
                <a:effectLst/>
                <a:uLnTx/>
                <a:uFillTx/>
                <a:latin typeface="Century Gothic"/>
                <a:ea typeface="+mn-ea"/>
                <a:cs typeface="Arial"/>
                <a:sym typeface="Century Gothic"/>
              </a:rPr>
              <a:t>gafas</a:t>
            </a:r>
            <a:r>
              <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rPr>
              <a:t>.</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u="none" strike="noStrike" kern="0" cap="none" spc="0" normalizeH="0" baseline="0" noProof="0" dirty="0">
              <a:ln>
                <a:noFill/>
              </a:ln>
              <a:solidFill>
                <a:srgbClr val="000000"/>
              </a:solidFill>
              <a:effectLst/>
              <a:uLnTx/>
              <a:uFillTx/>
              <a:latin typeface="Century Gothic"/>
              <a:ea typeface="+mn-ea"/>
              <a:cs typeface="Arial"/>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Agustín</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63" name="Google Shape;863;p87"/>
          <p:cNvSpPr txBox="1"/>
          <p:nvPr/>
        </p:nvSpPr>
        <p:spPr>
          <a:xfrm>
            <a:off x="7289004" y="577018"/>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3" name="Google Shape;859;p87">
            <a:extLst>
              <a:ext uri="{FF2B5EF4-FFF2-40B4-BE49-F238E27FC236}">
                <a16:creationId xmlns:a16="http://schemas.microsoft.com/office/drawing/2014/main" id="{F50D1860-C5CB-5B45-B3B8-B3C06CB04913}"/>
              </a:ext>
            </a:extLst>
          </p:cNvPr>
          <p:cNvSpPr txBox="1"/>
          <p:nvPr/>
        </p:nvSpPr>
        <p:spPr>
          <a:xfrm>
            <a:off x="5075610" y="3393235"/>
            <a:ext cx="59971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8</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4" name="Google Shape;875;p87">
            <a:extLst>
              <a:ext uri="{FF2B5EF4-FFF2-40B4-BE49-F238E27FC236}">
                <a16:creationId xmlns:a16="http://schemas.microsoft.com/office/drawing/2014/main" id="{FDF013B4-13C2-3E43-BE1C-143778F018E3}"/>
              </a:ext>
            </a:extLst>
          </p:cNvPr>
          <p:cNvSpPr txBox="1"/>
          <p:nvPr/>
        </p:nvSpPr>
        <p:spPr>
          <a:xfrm>
            <a:off x="3196605" y="3397282"/>
            <a:ext cx="381766"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7</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5" name="Google Shape;879;p87">
            <a:extLst>
              <a:ext uri="{FF2B5EF4-FFF2-40B4-BE49-F238E27FC236}">
                <a16:creationId xmlns:a16="http://schemas.microsoft.com/office/drawing/2014/main" id="{CE034F29-EAA7-C145-AEC8-5449831A5228}"/>
              </a:ext>
            </a:extLst>
          </p:cNvPr>
          <p:cNvSpPr txBox="1"/>
          <p:nvPr/>
        </p:nvSpPr>
        <p:spPr>
          <a:xfrm>
            <a:off x="9494358" y="3432033"/>
            <a:ext cx="5080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10</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6" name="Google Shape;863;p87">
            <a:extLst>
              <a:ext uri="{FF2B5EF4-FFF2-40B4-BE49-F238E27FC236}">
                <a16:creationId xmlns:a16="http://schemas.microsoft.com/office/drawing/2014/main" id="{7E162FBC-3352-4948-B83D-8F9F88838430}"/>
              </a:ext>
            </a:extLst>
          </p:cNvPr>
          <p:cNvSpPr txBox="1"/>
          <p:nvPr/>
        </p:nvSpPr>
        <p:spPr>
          <a:xfrm>
            <a:off x="7377445" y="3432033"/>
            <a:ext cx="576517"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9</a:t>
            </a:r>
            <a:endParaRPr kumimoji="0" sz="200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42" name="Google Shape;783;p85"/>
          <p:cNvSpPr/>
          <p:nvPr/>
        </p:nvSpPr>
        <p:spPr>
          <a:xfrm>
            <a:off x="3823862" y="6391647"/>
            <a:ext cx="247468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*rubio/a = blonde</a:t>
            </a:r>
            <a:endParaRPr kumimoji="0" lang="en-US"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3" name="Google Shape;783;p85"/>
          <p:cNvSpPr/>
          <p:nvPr/>
        </p:nvSpPr>
        <p:spPr>
          <a:xfrm>
            <a:off x="6421024" y="6402704"/>
            <a:ext cx="310673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*la emoción = emotion</a:t>
            </a:r>
            <a:endParaRPr kumimoji="0" lang="en-US"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81682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41" y="318722"/>
            <a:ext cx="10515600" cy="668459"/>
          </a:xfrm>
        </p:spPr>
        <p:txBody>
          <a:bodyPr>
            <a:normAutofit/>
          </a:bodyPr>
          <a:lstStyle/>
          <a:p>
            <a:r>
              <a:rPr lang="es-GB" sz="2000" b="1">
                <a:solidFill>
                  <a:srgbClr val="002060"/>
                </a:solidFill>
              </a:rPr>
              <a:t>¿Cuál es tu opinión sobre l</a:t>
            </a:r>
            <a:r>
              <a:rPr lang="en-GB" sz="2000" b="1">
                <a:solidFill>
                  <a:srgbClr val="002060"/>
                </a:solidFill>
              </a:rPr>
              <a:t>a</a:t>
            </a:r>
            <a:r>
              <a:rPr lang="es-GB" sz="2000" b="1">
                <a:solidFill>
                  <a:srgbClr val="002060"/>
                </a:solidFill>
              </a:rPr>
              <a:t> </a:t>
            </a:r>
            <a:r>
              <a:rPr lang="en-GB" sz="2000" b="1">
                <a:solidFill>
                  <a:srgbClr val="002060"/>
                </a:solidFill>
              </a:rPr>
              <a:t>vida de Rigoberta Menchú</a:t>
            </a:r>
            <a:r>
              <a:rPr lang="es-GB" sz="2000" b="1">
                <a:solidFill>
                  <a:srgbClr val="002060"/>
                </a:solidFill>
              </a:rPr>
              <a:t>?</a:t>
            </a:r>
            <a:endParaRPr lang="en-GB" sz="2000" b="1">
              <a:solidFill>
                <a:srgbClr val="002060"/>
              </a:solidFill>
            </a:endParaRPr>
          </a:p>
        </p:txBody>
      </p:sp>
      <p:sp>
        <p:nvSpPr>
          <p:cNvPr id="6" name="CuadroTexto 10">
            <a:extLst>
              <a:ext uri="{FF2B5EF4-FFF2-40B4-BE49-F238E27FC236}">
                <a16:creationId xmlns:a16="http://schemas.microsoft.com/office/drawing/2014/main" id="{748E3AA4-83EB-0B4C-8ED4-A000BEBE780B}"/>
              </a:ext>
            </a:extLst>
          </p:cNvPr>
          <p:cNvSpPr txBox="1"/>
          <p:nvPr/>
        </p:nvSpPr>
        <p:spPr>
          <a:xfrm>
            <a:off x="248135" y="3044003"/>
            <a:ext cx="113381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Puedes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opinión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sobre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 name="Imagen 18" descr="Imagen que contiene dibujo&#10;&#10;Descripción generada automáticamente">
            <a:extLst>
              <a:ext uri="{FF2B5EF4-FFF2-40B4-BE49-F238E27FC236}">
                <a16:creationId xmlns:a16="http://schemas.microsoft.com/office/drawing/2014/main" id="{79BF94D9-56E4-F544-B2FB-630EC1D089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3195" y="1004248"/>
            <a:ext cx="1195622" cy="1195622"/>
          </a:xfrm>
          <a:prstGeom prst="rect">
            <a:avLst/>
          </a:prstGeom>
        </p:spPr>
      </p:pic>
      <p:pic>
        <p:nvPicPr>
          <p:cNvPr id="8" name="Imagen 19">
            <a:extLst>
              <a:ext uri="{FF2B5EF4-FFF2-40B4-BE49-F238E27FC236}">
                <a16:creationId xmlns:a16="http://schemas.microsoft.com/office/drawing/2014/main" id="{1826BDC3-3097-6943-A4B2-FFD36A14EA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080" y="903755"/>
            <a:ext cx="1220269" cy="1220269"/>
          </a:xfrm>
          <a:prstGeom prst="rect">
            <a:avLst/>
          </a:prstGeom>
        </p:spPr>
      </p:pic>
      <p:pic>
        <p:nvPicPr>
          <p:cNvPr id="9" name="Imagen 20" descr="Imagen que contiene dibujo&#10;&#10;Descripción generada automáticamente">
            <a:extLst>
              <a:ext uri="{FF2B5EF4-FFF2-40B4-BE49-F238E27FC236}">
                <a16:creationId xmlns:a16="http://schemas.microsoft.com/office/drawing/2014/main" id="{4C35ABC1-CEE2-834C-AD17-B2F3EDB28D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71387" y="966578"/>
            <a:ext cx="1195621" cy="1195621"/>
          </a:xfrm>
          <a:prstGeom prst="rect">
            <a:avLst/>
          </a:prstGeom>
        </p:spPr>
      </p:pic>
      <p:pic>
        <p:nvPicPr>
          <p:cNvPr id="10" name="Imagen 23">
            <a:extLst>
              <a:ext uri="{FF2B5EF4-FFF2-40B4-BE49-F238E27FC236}">
                <a16:creationId xmlns:a16="http://schemas.microsoft.com/office/drawing/2014/main" id="{0D652591-D032-C642-9A88-1D3F8D7CF4FD}"/>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4460" b="94601" l="2326" r="96047">
                        <a14:foregroundMark x1="74884" y1="49296" x2="48837" y2="86150"/>
                        <a14:foregroundMark x1="48837" y1="86150" x2="21395" y2="46479"/>
                        <a14:foregroundMark x1="21395" y1="46479" x2="67907" y2="25822"/>
                        <a14:foregroundMark x1="67907" y1="25822" x2="85581" y2="68075"/>
                        <a14:foregroundMark x1="85581" y1="68075" x2="42791" y2="87324"/>
                        <a14:foregroundMark x1="42791" y1="87324" x2="16047" y2="50000"/>
                        <a14:foregroundMark x1="16047" y1="50000" x2="42558" y2="12676"/>
                        <a14:foregroundMark x1="42558" y1="12676" x2="58605" y2="16901"/>
                        <a14:foregroundMark x1="84186" y1="58920" x2="55349" y2="94836"/>
                        <a14:foregroundMark x1="55349" y1="94836" x2="46512" y2="92723"/>
                        <a14:foregroundMark x1="23721" y1="79108" x2="11628" y2="52113"/>
                        <a14:foregroundMark x1="86977" y1="65728" x2="75581" y2="20188"/>
                        <a14:foregroundMark x1="75581" y1="20188" x2="30000" y2="15493"/>
                        <a14:foregroundMark x1="30000" y1="15493" x2="11628" y2="57981"/>
                        <a14:foregroundMark x1="11628" y1="57981" x2="14419" y2="66901"/>
                        <a14:foregroundMark x1="7674" y1="71127" x2="11628" y2="39906"/>
                        <a14:foregroundMark x1="4884" y1="33099" x2="31860" y2="15493"/>
                        <a14:foregroundMark x1="13023" y1="24883" x2="56744" y2="14085"/>
                        <a14:foregroundMark x1="56744" y1="14085" x2="93488" y2="40610"/>
                        <a14:foregroundMark x1="93488" y1="40610" x2="90930" y2="65728"/>
                        <a14:foregroundMark x1="66744" y1="14085" x2="29070" y2="14085"/>
                        <a14:foregroundMark x1="72093" y1="15493" x2="23721" y2="4695"/>
                        <a14:foregroundMark x1="63953" y1="8685" x2="41163" y2="8685"/>
                        <a14:foregroundMark x1="56047" y1="6103" x2="41163" y2="8685"/>
                        <a14:foregroundMark x1="2326" y1="65728" x2="3721" y2="42488"/>
                        <a14:foregroundMark x1="92326" y1="69718" x2="92326" y2="42488"/>
                        <a14:foregroundMark x1="93488" y1="56103" x2="96279" y2="50704"/>
                      </a14:backgroundRemoval>
                    </a14:imgEffect>
                  </a14:imgLayer>
                </a14:imgProps>
              </a:ext>
              <a:ext uri="{28A0092B-C50C-407E-A947-70E740481C1C}">
                <a14:useLocalDpi xmlns:a14="http://schemas.microsoft.com/office/drawing/2010/main"/>
              </a:ext>
            </a:extLst>
          </a:blip>
          <a:srcRect/>
          <a:stretch/>
        </p:blipFill>
        <p:spPr>
          <a:xfrm>
            <a:off x="5638273" y="1049097"/>
            <a:ext cx="949635" cy="939905"/>
          </a:xfrm>
          <a:prstGeom prst="rect">
            <a:avLst/>
          </a:prstGeom>
        </p:spPr>
      </p:pic>
      <p:pic>
        <p:nvPicPr>
          <p:cNvPr id="11" name="Imagen 29">
            <a:extLst>
              <a:ext uri="{FF2B5EF4-FFF2-40B4-BE49-F238E27FC236}">
                <a16:creationId xmlns:a16="http://schemas.microsoft.com/office/drawing/2014/main" id="{9EDA2376-CCC0-2747-AFF8-442F22FD5B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84870" y="1020025"/>
            <a:ext cx="1150247" cy="1195622"/>
          </a:xfrm>
          <a:prstGeom prst="rect">
            <a:avLst/>
          </a:prstGeom>
        </p:spPr>
      </p:pic>
      <p:sp>
        <p:nvSpPr>
          <p:cNvPr id="16" name="CuadroTexto 40">
            <a:extLst>
              <a:ext uri="{FF2B5EF4-FFF2-40B4-BE49-F238E27FC236}">
                <a16:creationId xmlns:a16="http://schemas.microsoft.com/office/drawing/2014/main" id="{64E24427-FED3-E443-AB5C-27F35583B601}"/>
              </a:ext>
            </a:extLst>
          </p:cNvPr>
          <p:cNvSpPr txBox="1"/>
          <p:nvPr/>
        </p:nvSpPr>
        <p:spPr>
          <a:xfrm>
            <a:off x="418532" y="2124024"/>
            <a:ext cx="18526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a:t>
            </a:r>
            <a:r>
              <a:rPr kumimoji="0" lang="es-ES" sz="2000" b="0" i="0" u="none" strike="noStrike" kern="1200" cap="none" spc="0" normalizeH="0" baseline="0" noProof="0">
                <a:ln>
                  <a:noFill/>
                </a:ln>
                <a:solidFill>
                  <a:srgbClr val="4472C4">
                    <a:lumMod val="50000"/>
                  </a:srgbClr>
                </a:solidFill>
                <a:effectLst/>
                <a:highlight>
                  <a:srgbClr val="FFFFFF"/>
                </a:highlight>
                <a:uLnTx/>
                <a:uFillTx/>
                <a:latin typeface="Century Gothic" panose="020F0302020204030204"/>
                <a:ea typeface="+mn-ea"/>
                <a:cs typeface="+mn-cs"/>
              </a:rPr>
              <a:t>da pena/tristeza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18" name="CuadroTexto 45">
            <a:extLst>
              <a:ext uri="{FF2B5EF4-FFF2-40B4-BE49-F238E27FC236}">
                <a16:creationId xmlns:a16="http://schemas.microsoft.com/office/drawing/2014/main" id="{793AEC3A-D4EB-A546-BF4A-E8A9814BA71A}"/>
              </a:ext>
            </a:extLst>
          </p:cNvPr>
          <p:cNvSpPr txBox="1"/>
          <p:nvPr/>
        </p:nvSpPr>
        <p:spPr>
          <a:xfrm>
            <a:off x="2850848" y="2147338"/>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rabia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19" name="CuadroTexto 46">
            <a:extLst>
              <a:ext uri="{FF2B5EF4-FFF2-40B4-BE49-F238E27FC236}">
                <a16:creationId xmlns:a16="http://schemas.microsoft.com/office/drawing/2014/main" id="{3B58C243-557E-E548-A8F9-33BB5913253C}"/>
              </a:ext>
            </a:extLst>
          </p:cNvPr>
          <p:cNvSpPr txBox="1"/>
          <p:nvPr/>
        </p:nvSpPr>
        <p:spPr>
          <a:xfrm>
            <a:off x="5336216" y="2108023"/>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vergüenza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0" name="CuadroTexto 47">
            <a:extLst>
              <a:ext uri="{FF2B5EF4-FFF2-40B4-BE49-F238E27FC236}">
                <a16:creationId xmlns:a16="http://schemas.microsoft.com/office/drawing/2014/main" id="{885ACF71-B5F5-D448-AE44-DB01B02F2368}"/>
              </a:ext>
            </a:extLst>
          </p:cNvPr>
          <p:cNvSpPr txBox="1"/>
          <p:nvPr/>
        </p:nvSpPr>
        <p:spPr>
          <a:xfrm>
            <a:off x="7897515" y="2114802"/>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alegría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1" name="CuadroTexto 48">
            <a:extLst>
              <a:ext uri="{FF2B5EF4-FFF2-40B4-BE49-F238E27FC236}">
                <a16:creationId xmlns:a16="http://schemas.microsoft.com/office/drawing/2014/main" id="{ABBC19ED-9DA5-BC4D-BBE9-93E23C95158D}"/>
              </a:ext>
            </a:extLst>
          </p:cNvPr>
          <p:cNvSpPr txBox="1"/>
          <p:nvPr/>
        </p:nvSpPr>
        <p:spPr>
          <a:xfrm>
            <a:off x="10287288" y="2114802"/>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miedo</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4" name="Rounded Rectangular Callout 23"/>
          <p:cNvSpPr/>
          <p:nvPr/>
        </p:nvSpPr>
        <p:spPr>
          <a:xfrm>
            <a:off x="4082808" y="897562"/>
            <a:ext cx="772917" cy="542727"/>
          </a:xfrm>
          <a:prstGeom prst="wedgeRoundRectCallout">
            <a:avLst>
              <a:gd name="adj1" fmla="val -68712"/>
              <a:gd name="adj2" fmla="val 4565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Grr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5" name="Rectangle 24"/>
          <p:cNvSpPr/>
          <p:nvPr/>
        </p:nvSpPr>
        <p:spPr>
          <a:xfrm>
            <a:off x="248135" y="3444113"/>
            <a:ext cx="1127732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Crecí sin zapatos y no tenía mucha ropa.</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Rectangle 25"/>
          <p:cNvSpPr/>
          <p:nvPr/>
        </p:nvSpPr>
        <p:spPr>
          <a:xfrm>
            <a:off x="248135" y="4529557"/>
            <a:ext cx="10855649"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s-E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Huí</a:t>
            </a: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 a México donde aprendí mejor el español y escribí mi primer libro.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26"/>
          <p:cNvSpPr/>
          <p:nvPr/>
        </p:nvSpPr>
        <p:spPr>
          <a:xfrm>
            <a:off x="248135" y="4918391"/>
            <a:ext cx="1085564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Cuando recibí el ‘Nobel de la Paz’ en 1992, con el dinero abrí una organización para promover los derechos humanos de la gente indígena.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p:cNvSpPr/>
          <p:nvPr/>
        </p:nvSpPr>
        <p:spPr>
          <a:xfrm>
            <a:off x="248135" y="3832947"/>
            <a:ext cx="1158251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Sufrí mucho cuando perdí a mi padre. Murió durante una manifestación no violenta. Lo mataron y un año después mataron a mi madre.</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Rounded Rectangle 28">
            <a:extLst>
              <a:ext uri="{FF2B5EF4-FFF2-40B4-BE49-F238E27FC236}">
                <a16:creationId xmlns:a16="http://schemas.microsoft.com/office/drawing/2014/main" id="{A316DD52-7894-4A75-969C-CA0645DA2978}"/>
              </a:ext>
            </a:extLst>
          </p:cNvPr>
          <p:cNvSpPr/>
          <p:nvPr/>
        </p:nvSpPr>
        <p:spPr>
          <a:xfrm>
            <a:off x="10778560" y="141690"/>
            <a:ext cx="12166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0" name="Rectangle 26">
            <a:extLst>
              <a:ext uri="{FF2B5EF4-FFF2-40B4-BE49-F238E27FC236}">
                <a16:creationId xmlns:a16="http://schemas.microsoft.com/office/drawing/2014/main" id="{A85621AF-A685-BF4D-A28A-EA3400052D19}"/>
              </a:ext>
            </a:extLst>
          </p:cNvPr>
          <p:cNvSpPr/>
          <p:nvPr/>
        </p:nvSpPr>
        <p:spPr>
          <a:xfrm>
            <a:off x="248135" y="5615002"/>
            <a:ext cx="1085564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En 2011 me presenté como candidata en las elecciones.  Perdí, pero no es el fin de nuestra historia.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7161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4" grpId="0" animBg="1"/>
      <p:bldP spid="25" grpId="0"/>
      <p:bldP spid="26" grpId="0"/>
      <p:bldP spid="27" grpId="0"/>
      <p:bldP spid="2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733C5-F3C6-4E9C-A29D-E7CFDDB7CCFC}"/>
              </a:ext>
            </a:extLst>
          </p:cNvPr>
          <p:cNvSpPr txBox="1"/>
          <p:nvPr/>
        </p:nvSpPr>
        <p:spPr>
          <a:xfrm>
            <a:off x="181312" y="3429000"/>
            <a:ext cx="2002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effectLst/>
                <a:ea typeface="+mn-ea"/>
                <a:cs typeface="+mn-cs"/>
              </a:rPr>
              <a:t>Persona A</a:t>
            </a:r>
            <a:endParaRPr lang="en-GB" sz="2000" dirty="0">
              <a:effectLst/>
            </a:endParaRPr>
          </a:p>
        </p:txBody>
      </p:sp>
      <p:graphicFrame>
        <p:nvGraphicFramePr>
          <p:cNvPr id="8" name="Tabla 9">
            <a:extLst>
              <a:ext uri="{FF2B5EF4-FFF2-40B4-BE49-F238E27FC236}">
                <a16:creationId xmlns:a16="http://schemas.microsoft.com/office/drawing/2014/main" id="{82DB6D2D-0736-4342-8AD4-7B212FED25A5}"/>
              </a:ext>
            </a:extLst>
          </p:cNvPr>
          <p:cNvGraphicFramePr>
            <a:graphicFrameLocks noGrp="1"/>
          </p:cNvGraphicFramePr>
          <p:nvPr/>
        </p:nvGraphicFramePr>
        <p:xfrm>
          <a:off x="5494769" y="150465"/>
          <a:ext cx="6552265" cy="2773680"/>
        </p:xfrm>
        <a:graphic>
          <a:graphicData uri="http://schemas.openxmlformats.org/drawingml/2006/table">
            <a:tbl>
              <a:tblPr firstRow="1" bandRow="1">
                <a:tableStyleId>{5DA37D80-6434-44D0-A028-1B22A696006F}</a:tableStyleId>
              </a:tblPr>
              <a:tblGrid>
                <a:gridCol w="446596">
                  <a:extLst>
                    <a:ext uri="{9D8B030D-6E8A-4147-A177-3AD203B41FA5}">
                      <a16:colId xmlns:a16="http://schemas.microsoft.com/office/drawing/2014/main" val="3027480012"/>
                    </a:ext>
                  </a:extLst>
                </a:gridCol>
                <a:gridCol w="803680">
                  <a:extLst>
                    <a:ext uri="{9D8B030D-6E8A-4147-A177-3AD203B41FA5}">
                      <a16:colId xmlns:a16="http://schemas.microsoft.com/office/drawing/2014/main" val="1245727663"/>
                    </a:ext>
                  </a:extLst>
                </a:gridCol>
                <a:gridCol w="5301989">
                  <a:extLst>
                    <a:ext uri="{9D8B030D-6E8A-4147-A177-3AD203B41FA5}">
                      <a16:colId xmlns:a16="http://schemas.microsoft.com/office/drawing/2014/main" val="894522175"/>
                    </a:ext>
                  </a:extLst>
                </a:gridCol>
              </a:tblGrid>
              <a:tr h="383988">
                <a:tc>
                  <a:txBody>
                    <a:bodyPr/>
                    <a:lstStyle/>
                    <a:p>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ctr"/>
                      <a:r>
                        <a:rPr lang="es-GB" sz="2000" b="0" i="0" dirty="0">
                          <a:solidFill>
                            <a:schemeClr val="accent5">
                              <a:lumMod val="50000"/>
                            </a:schemeClr>
                          </a:solidFill>
                          <a:latin typeface="Century Gothic" panose="020B0502020202020204" pitchFamily="34" charset="0"/>
                        </a:rPr>
                        <a:t>Letra</a:t>
                      </a:r>
                    </a:p>
                  </a:txBody>
                  <a:tcPr>
                    <a:noFill/>
                  </a:tcPr>
                </a:tc>
                <a:tc>
                  <a:txBody>
                    <a:bodyPr/>
                    <a:lstStyle/>
                    <a:p>
                      <a:pPr algn="ctr"/>
                      <a:r>
                        <a:rPr lang="es-GB" sz="2000" b="0" i="0">
                          <a:solidFill>
                            <a:schemeClr val="accent5">
                              <a:lumMod val="50000"/>
                            </a:schemeClr>
                          </a:solidFill>
                          <a:latin typeface="Century Gothic" panose="020B0502020202020204" pitchFamily="34" charset="0"/>
                        </a:rPr>
                        <a:t>¿</a:t>
                      </a:r>
                      <a:r>
                        <a:rPr lang="en-GB" sz="2000" b="0" i="0" dirty="0" err="1">
                          <a:solidFill>
                            <a:schemeClr val="accent5">
                              <a:lumMod val="50000"/>
                            </a:schemeClr>
                          </a:solidFill>
                          <a:latin typeface="Century Gothic" panose="020B0502020202020204" pitchFamily="34" charset="0"/>
                        </a:rPr>
                        <a:t>Dónde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418168881"/>
                  </a:ext>
                </a:extLst>
              </a:tr>
              <a:tr h="217037">
                <a:tc>
                  <a:txBody>
                    <a:bodyPr/>
                    <a:lstStyle/>
                    <a:p>
                      <a:pPr algn="ctr"/>
                      <a:r>
                        <a:rPr lang="es-GB" sz="2000" b="0" i="0" dirty="0">
                          <a:solidFill>
                            <a:schemeClr val="accent5">
                              <a:lumMod val="50000"/>
                            </a:schemeClr>
                          </a:solidFill>
                          <a:latin typeface="Century Gothic" panose="020B0502020202020204" pitchFamily="34" charset="0"/>
                        </a:rPr>
                        <a:t>1</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778699487"/>
                  </a:ext>
                </a:extLst>
              </a:tr>
              <a:tr h="217037">
                <a:tc>
                  <a:txBody>
                    <a:bodyPr/>
                    <a:lstStyle/>
                    <a:p>
                      <a:pPr algn="ctr"/>
                      <a:r>
                        <a:rPr lang="es-GB" sz="2000" b="0" i="0" dirty="0">
                          <a:solidFill>
                            <a:schemeClr val="accent5">
                              <a:lumMod val="50000"/>
                            </a:schemeClr>
                          </a:solidFill>
                          <a:latin typeface="Century Gothic" panose="020B0502020202020204" pitchFamily="34" charset="0"/>
                        </a:rPr>
                        <a:t>2</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861416831"/>
                  </a:ext>
                </a:extLst>
              </a:tr>
              <a:tr h="217037">
                <a:tc>
                  <a:txBody>
                    <a:bodyPr/>
                    <a:lstStyle/>
                    <a:p>
                      <a:pPr algn="ctr"/>
                      <a:r>
                        <a:rPr lang="es-GB" sz="2000" b="0" i="0" dirty="0">
                          <a:solidFill>
                            <a:schemeClr val="accent5">
                              <a:lumMod val="50000"/>
                            </a:schemeClr>
                          </a:solidFill>
                          <a:latin typeface="Century Gothic" panose="020B0502020202020204" pitchFamily="34" charset="0"/>
                        </a:rPr>
                        <a:t>3</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175731136"/>
                  </a:ext>
                </a:extLst>
              </a:tr>
              <a:tr h="217037">
                <a:tc>
                  <a:txBody>
                    <a:bodyPr/>
                    <a:lstStyle/>
                    <a:p>
                      <a:pPr algn="ctr"/>
                      <a:r>
                        <a:rPr lang="es-GB" sz="2000" b="0" i="0" dirty="0">
                          <a:solidFill>
                            <a:schemeClr val="accent5">
                              <a:lumMod val="50000"/>
                            </a:schemeClr>
                          </a:solidFill>
                          <a:latin typeface="Century Gothic" panose="020B0502020202020204" pitchFamily="34" charset="0"/>
                        </a:rPr>
                        <a:t>4</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6794278"/>
                  </a:ext>
                </a:extLst>
              </a:tr>
              <a:tr h="217037">
                <a:tc>
                  <a:txBody>
                    <a:bodyPr/>
                    <a:lstStyle/>
                    <a:p>
                      <a:pPr algn="ctr"/>
                      <a:r>
                        <a:rPr lang="es-GB" sz="2000" b="0" i="0" dirty="0">
                          <a:solidFill>
                            <a:schemeClr val="accent5">
                              <a:lumMod val="50000"/>
                            </a:schemeClr>
                          </a:solidFill>
                          <a:latin typeface="Century Gothic" panose="020B0502020202020204" pitchFamily="34" charset="0"/>
                        </a:rPr>
                        <a:t>5</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659349268"/>
                  </a:ext>
                </a:extLst>
              </a:tr>
              <a:tr h="217037">
                <a:tc>
                  <a:txBody>
                    <a:bodyPr/>
                    <a:lstStyle/>
                    <a:p>
                      <a:pPr algn="ctr"/>
                      <a:r>
                        <a:rPr lang="es-GB" sz="2000" b="0" i="0" dirty="0">
                          <a:solidFill>
                            <a:schemeClr val="accent5">
                              <a:lumMod val="50000"/>
                            </a:schemeClr>
                          </a:solidFill>
                          <a:latin typeface="Century Gothic" panose="020B0502020202020204" pitchFamily="34" charset="0"/>
                        </a:rPr>
                        <a:t>6</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363728135"/>
                  </a:ext>
                </a:extLst>
              </a:tr>
            </a:tbl>
          </a:graphicData>
        </a:graphic>
      </p:graphicFrame>
      <p:graphicFrame>
        <p:nvGraphicFramePr>
          <p:cNvPr id="9" name="Tabla 9">
            <a:extLst>
              <a:ext uri="{FF2B5EF4-FFF2-40B4-BE49-F238E27FC236}">
                <a16:creationId xmlns:a16="http://schemas.microsoft.com/office/drawing/2014/main" id="{9D51BF04-295B-1F40-8410-ACA21B7CE855}"/>
              </a:ext>
            </a:extLst>
          </p:cNvPr>
          <p:cNvGraphicFramePr>
            <a:graphicFrameLocks noGrp="1"/>
          </p:cNvGraphicFramePr>
          <p:nvPr/>
        </p:nvGraphicFramePr>
        <p:xfrm>
          <a:off x="5494769" y="3429000"/>
          <a:ext cx="6552265" cy="2773680"/>
        </p:xfrm>
        <a:graphic>
          <a:graphicData uri="http://schemas.openxmlformats.org/drawingml/2006/table">
            <a:tbl>
              <a:tblPr firstRow="1" bandRow="1">
                <a:tableStyleId>{5DA37D80-6434-44D0-A028-1B22A696006F}</a:tableStyleId>
              </a:tblPr>
              <a:tblGrid>
                <a:gridCol w="446596">
                  <a:extLst>
                    <a:ext uri="{9D8B030D-6E8A-4147-A177-3AD203B41FA5}">
                      <a16:colId xmlns:a16="http://schemas.microsoft.com/office/drawing/2014/main" val="3027480012"/>
                    </a:ext>
                  </a:extLst>
                </a:gridCol>
                <a:gridCol w="835953">
                  <a:extLst>
                    <a:ext uri="{9D8B030D-6E8A-4147-A177-3AD203B41FA5}">
                      <a16:colId xmlns:a16="http://schemas.microsoft.com/office/drawing/2014/main" val="1245727663"/>
                    </a:ext>
                  </a:extLst>
                </a:gridCol>
                <a:gridCol w="5269716">
                  <a:extLst>
                    <a:ext uri="{9D8B030D-6E8A-4147-A177-3AD203B41FA5}">
                      <a16:colId xmlns:a16="http://schemas.microsoft.com/office/drawing/2014/main" val="894522175"/>
                    </a:ext>
                  </a:extLst>
                </a:gridCol>
              </a:tblGrid>
              <a:tr h="383988">
                <a:tc>
                  <a:txBody>
                    <a:bodyPr/>
                    <a:lstStyle/>
                    <a:p>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ctr"/>
                      <a:r>
                        <a:rPr lang="es-GB" sz="2000" b="0" i="0" dirty="0">
                          <a:solidFill>
                            <a:schemeClr val="accent5">
                              <a:lumMod val="50000"/>
                            </a:schemeClr>
                          </a:solidFill>
                          <a:latin typeface="Century Gothic" panose="020B0502020202020204" pitchFamily="34" charset="0"/>
                        </a:rPr>
                        <a:t>Letra</a:t>
                      </a:r>
                    </a:p>
                  </a:txBody>
                  <a:tcPr>
                    <a:noFill/>
                  </a:tcPr>
                </a:tc>
                <a:tc>
                  <a:txBody>
                    <a:bodyPr/>
                    <a:lstStyle/>
                    <a:p>
                      <a:pPr algn="ctr"/>
                      <a:r>
                        <a:rPr lang="es-GB" sz="2000" b="0" i="0">
                          <a:solidFill>
                            <a:schemeClr val="accent5">
                              <a:lumMod val="50000"/>
                            </a:schemeClr>
                          </a:solidFill>
                          <a:latin typeface="Century Gothic" panose="020B0502020202020204" pitchFamily="34" charset="0"/>
                        </a:rPr>
                        <a:t>¿</a:t>
                      </a:r>
                      <a:r>
                        <a:rPr lang="en-GB" sz="2000" b="0" i="0" dirty="0" err="1">
                          <a:solidFill>
                            <a:schemeClr val="accent5">
                              <a:lumMod val="50000"/>
                            </a:schemeClr>
                          </a:solidFill>
                          <a:latin typeface="Century Gothic" panose="020B0502020202020204" pitchFamily="34" charset="0"/>
                        </a:rPr>
                        <a:t>Dónde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418168881"/>
                  </a:ext>
                </a:extLst>
              </a:tr>
              <a:tr h="217037">
                <a:tc>
                  <a:txBody>
                    <a:bodyPr/>
                    <a:lstStyle/>
                    <a:p>
                      <a:pPr algn="ctr"/>
                      <a:r>
                        <a:rPr lang="es-GB" sz="2000" b="0" i="0" dirty="0">
                          <a:solidFill>
                            <a:schemeClr val="accent5">
                              <a:lumMod val="50000"/>
                            </a:schemeClr>
                          </a:solidFill>
                          <a:latin typeface="Century Gothic" panose="020B0502020202020204" pitchFamily="34" charset="0"/>
                        </a:rPr>
                        <a:t>1</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778699487"/>
                  </a:ext>
                </a:extLst>
              </a:tr>
              <a:tr h="217037">
                <a:tc>
                  <a:txBody>
                    <a:bodyPr/>
                    <a:lstStyle/>
                    <a:p>
                      <a:pPr algn="ctr"/>
                      <a:r>
                        <a:rPr lang="es-GB" sz="2000" b="0" i="0" dirty="0">
                          <a:solidFill>
                            <a:schemeClr val="accent5">
                              <a:lumMod val="50000"/>
                            </a:schemeClr>
                          </a:solidFill>
                          <a:latin typeface="Century Gothic" panose="020B0502020202020204" pitchFamily="34" charset="0"/>
                        </a:rPr>
                        <a:t>2</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861416831"/>
                  </a:ext>
                </a:extLst>
              </a:tr>
              <a:tr h="217037">
                <a:tc>
                  <a:txBody>
                    <a:bodyPr/>
                    <a:lstStyle/>
                    <a:p>
                      <a:pPr algn="ctr"/>
                      <a:r>
                        <a:rPr lang="es-GB" sz="2000" b="0" i="0" dirty="0">
                          <a:solidFill>
                            <a:schemeClr val="accent5">
                              <a:lumMod val="50000"/>
                            </a:schemeClr>
                          </a:solidFill>
                          <a:latin typeface="Century Gothic" panose="020B0502020202020204" pitchFamily="34" charset="0"/>
                        </a:rPr>
                        <a:t>3</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175731136"/>
                  </a:ext>
                </a:extLst>
              </a:tr>
              <a:tr h="217037">
                <a:tc>
                  <a:txBody>
                    <a:bodyPr/>
                    <a:lstStyle/>
                    <a:p>
                      <a:pPr algn="ctr"/>
                      <a:r>
                        <a:rPr lang="es-GB" sz="2000" b="0" i="0" dirty="0">
                          <a:solidFill>
                            <a:schemeClr val="accent5">
                              <a:lumMod val="50000"/>
                            </a:schemeClr>
                          </a:solidFill>
                          <a:latin typeface="Century Gothic" panose="020B0502020202020204" pitchFamily="34" charset="0"/>
                        </a:rPr>
                        <a:t>4</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6794278"/>
                  </a:ext>
                </a:extLst>
              </a:tr>
              <a:tr h="217037">
                <a:tc>
                  <a:txBody>
                    <a:bodyPr/>
                    <a:lstStyle/>
                    <a:p>
                      <a:pPr algn="ctr"/>
                      <a:r>
                        <a:rPr lang="es-GB" sz="2000" b="0" i="0" dirty="0">
                          <a:solidFill>
                            <a:schemeClr val="accent5">
                              <a:lumMod val="50000"/>
                            </a:schemeClr>
                          </a:solidFill>
                          <a:latin typeface="Century Gothic" panose="020B0502020202020204" pitchFamily="34" charset="0"/>
                        </a:rPr>
                        <a:t>5</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659349268"/>
                  </a:ext>
                </a:extLst>
              </a:tr>
              <a:tr h="217037">
                <a:tc>
                  <a:txBody>
                    <a:bodyPr/>
                    <a:lstStyle/>
                    <a:p>
                      <a:pPr algn="ctr"/>
                      <a:r>
                        <a:rPr lang="es-GB" sz="2000" b="0" i="0" dirty="0">
                          <a:solidFill>
                            <a:schemeClr val="accent5">
                              <a:lumMod val="50000"/>
                            </a:schemeClr>
                          </a:solidFill>
                          <a:latin typeface="Century Gothic" panose="020B0502020202020204" pitchFamily="34" charset="0"/>
                        </a:rPr>
                        <a:t>6</a:t>
                      </a:r>
                    </a:p>
                  </a:txBody>
                  <a:tcPr>
                    <a:noFill/>
                  </a:tcPr>
                </a:tc>
                <a:tc>
                  <a:txBody>
                    <a:bodyPr/>
                    <a:lstStyle/>
                    <a:p>
                      <a:pPr algn="ctr"/>
                      <a:endParaRPr lang="es-GB" sz="2000" b="0" i="0" dirty="0">
                        <a:solidFill>
                          <a:schemeClr val="accent5">
                            <a:lumMod val="50000"/>
                          </a:schemeClr>
                        </a:solidFill>
                        <a:latin typeface="Century Gothic" panose="020B0502020202020204" pitchFamily="34" charset="0"/>
                      </a:endParaRPr>
                    </a:p>
                  </a:txBody>
                  <a:tcPr>
                    <a:noFill/>
                  </a:tcPr>
                </a:tc>
                <a:tc>
                  <a:txBody>
                    <a:bodyPr/>
                    <a:lstStyle/>
                    <a:p>
                      <a:pPr algn="l"/>
                      <a:endParaRPr lang="es-GB" sz="2000" b="0" i="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363728135"/>
                  </a:ext>
                </a:extLst>
              </a:tr>
            </a:tbl>
          </a:graphicData>
        </a:graphic>
      </p:graphicFrame>
      <p:sp>
        <p:nvSpPr>
          <p:cNvPr id="3" name="CuadroTexto 2">
            <a:extLst>
              <a:ext uri="{FF2B5EF4-FFF2-40B4-BE49-F238E27FC236}">
                <a16:creationId xmlns:a16="http://schemas.microsoft.com/office/drawing/2014/main" id="{BE6E8212-FB91-2A47-B119-A12E40A2040D}"/>
              </a:ext>
            </a:extLst>
          </p:cNvPr>
          <p:cNvSpPr txBox="1"/>
          <p:nvPr/>
        </p:nvSpPr>
        <p:spPr>
          <a:xfrm>
            <a:off x="181312" y="416271"/>
            <a:ext cx="4071949"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Say </a:t>
            </a:r>
            <a:r>
              <a:rPr lang="es-GB" sz="2000">
                <a:solidFill>
                  <a:schemeClr val="accent5">
                    <a:lumMod val="50000"/>
                  </a:schemeClr>
                </a:solidFill>
                <a:latin typeface="Century Gothic" panose="020B0502020202020204" pitchFamily="34" charset="0"/>
              </a:rPr>
              <a:t>these </a:t>
            </a:r>
            <a:r>
              <a:rPr lang="en-GB" sz="2000" dirty="0">
                <a:solidFill>
                  <a:schemeClr val="accent5">
                    <a:lumMod val="50000"/>
                  </a:schemeClr>
                </a:solidFill>
                <a:latin typeface="Century Gothic" panose="020B0502020202020204" pitchFamily="34" charset="0"/>
              </a:rPr>
              <a:t>sentences</a:t>
            </a:r>
            <a:r>
              <a:rPr lang="es-GB" sz="2000">
                <a:solidFill>
                  <a:schemeClr val="accent5">
                    <a:lumMod val="50000"/>
                  </a:schemeClr>
                </a:solidFill>
                <a:latin typeface="Century Gothic" panose="020B0502020202020204" pitchFamily="34" charset="0"/>
              </a:rPr>
              <a:t> </a:t>
            </a:r>
            <a:r>
              <a:rPr lang="es-GB" sz="2000" dirty="0">
                <a:solidFill>
                  <a:schemeClr val="accent5">
                    <a:lumMod val="50000"/>
                  </a:schemeClr>
                </a:solidFill>
                <a:latin typeface="Century Gothic" panose="020B0502020202020204" pitchFamily="34" charset="0"/>
              </a:rPr>
              <a:t>in Spanish:</a:t>
            </a:r>
          </a:p>
        </p:txBody>
      </p:sp>
      <p:sp>
        <p:nvSpPr>
          <p:cNvPr id="10" name="CuadroTexto 9">
            <a:extLst>
              <a:ext uri="{FF2B5EF4-FFF2-40B4-BE49-F238E27FC236}">
                <a16:creationId xmlns:a16="http://schemas.microsoft.com/office/drawing/2014/main" id="{AC5A3DCC-EEC5-764D-A27D-448B5B560F22}"/>
              </a:ext>
            </a:extLst>
          </p:cNvPr>
          <p:cNvSpPr txBox="1"/>
          <p:nvPr/>
        </p:nvSpPr>
        <p:spPr>
          <a:xfrm>
            <a:off x="181312" y="3757650"/>
            <a:ext cx="4071949"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Say </a:t>
            </a:r>
            <a:r>
              <a:rPr lang="es-GB" sz="2000">
                <a:solidFill>
                  <a:schemeClr val="accent5">
                    <a:lumMod val="50000"/>
                  </a:schemeClr>
                </a:solidFill>
                <a:latin typeface="Century Gothic" panose="020B0502020202020204" pitchFamily="34" charset="0"/>
              </a:rPr>
              <a:t>these </a:t>
            </a:r>
            <a:r>
              <a:rPr lang="en-GB" sz="2000" dirty="0">
                <a:solidFill>
                  <a:schemeClr val="accent5">
                    <a:lumMod val="50000"/>
                  </a:schemeClr>
                </a:solidFill>
                <a:latin typeface="Century Gothic" panose="020B0502020202020204" pitchFamily="34" charset="0"/>
              </a:rPr>
              <a:t>sentences</a:t>
            </a:r>
            <a:r>
              <a:rPr lang="es-GB" sz="2000">
                <a:solidFill>
                  <a:schemeClr val="accent5">
                    <a:lumMod val="50000"/>
                  </a:schemeClr>
                </a:solidFill>
                <a:latin typeface="Century Gothic" panose="020B0502020202020204" pitchFamily="34" charset="0"/>
              </a:rPr>
              <a:t> </a:t>
            </a:r>
            <a:r>
              <a:rPr lang="es-GB" sz="2000" dirty="0">
                <a:solidFill>
                  <a:schemeClr val="accent5">
                    <a:lumMod val="50000"/>
                  </a:schemeClr>
                </a:solidFill>
                <a:latin typeface="Century Gothic" panose="020B0502020202020204" pitchFamily="34" charset="0"/>
              </a:rPr>
              <a:t>in Spanish:</a:t>
            </a:r>
          </a:p>
        </p:txBody>
      </p:sp>
      <p:sp>
        <p:nvSpPr>
          <p:cNvPr id="11" name="TextBox 10">
            <a:extLst>
              <a:ext uri="{FF2B5EF4-FFF2-40B4-BE49-F238E27FC236}">
                <a16:creationId xmlns:a16="http://schemas.microsoft.com/office/drawing/2014/main" id="{13652EFF-F5DD-3044-B04A-5BCECE939F80}"/>
              </a:ext>
            </a:extLst>
          </p:cNvPr>
          <p:cNvSpPr txBox="1"/>
          <p:nvPr/>
        </p:nvSpPr>
        <p:spPr>
          <a:xfrm>
            <a:off x="271667" y="961304"/>
            <a:ext cx="5096397" cy="1938992"/>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She</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buys</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it</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(f) </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the</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market</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takes it </a:t>
            </a:r>
            <a:r>
              <a:rPr lang="es-ES" sz="2000" b="1" dirty="0">
                <a:solidFill>
                  <a:schemeClr val="accent5">
                    <a:lumMod val="50000"/>
                  </a:schemeClr>
                </a:solidFill>
                <a:latin typeface="Century Gothic" panose="020B0502020202020204" pitchFamily="34" charset="0"/>
              </a:rPr>
              <a:t>(m)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out of the box</a:t>
            </a:r>
            <a:r>
              <a:rPr lang="en-GB" sz="2000" dirty="0">
                <a:solidFill>
                  <a:schemeClr val="accent5">
                    <a:lumMod val="50000"/>
                  </a:schemeClr>
                </a:solidFill>
                <a:latin typeface="Century Gothic" panose="020B0502020202020204" pitchFamily="34" charset="0"/>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cuts it</a:t>
            </a:r>
            <a:r>
              <a:rPr lang="es-ES" sz="2000" b="1" dirty="0">
                <a:solidFill>
                  <a:schemeClr val="accent5">
                    <a:lumMod val="50000"/>
                  </a:schemeClr>
                </a:solidFill>
                <a:latin typeface="Century Gothic" panose="020B0502020202020204" pitchFamily="34" charset="0"/>
              </a:rPr>
              <a:t> (m)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a plate.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places it</a:t>
            </a:r>
            <a:r>
              <a:rPr lang="es-ES" sz="2000" b="1" dirty="0">
                <a:solidFill>
                  <a:schemeClr val="accent5">
                    <a:lumMod val="50000"/>
                  </a:schemeClr>
                </a:solidFill>
                <a:latin typeface="Century Gothic" panose="020B0502020202020204" pitchFamily="34" charset="0"/>
              </a:rPr>
              <a:t> (m)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prepares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in the kitchen.</a:t>
            </a:r>
          </a:p>
          <a:p>
            <a:pPr marL="514350" indent="-514350">
              <a:buFont typeface="+mj-lt"/>
              <a:buAutoNum type="arabicPeriod"/>
              <a:defRPr/>
            </a:pPr>
            <a:r>
              <a:rPr lang="en-GB" sz="2000" dirty="0">
                <a:solidFill>
                  <a:schemeClr val="accent5">
                    <a:lumMod val="50000"/>
                  </a:schemeClr>
                </a:solidFill>
                <a:latin typeface="Century Gothic" panose="020B0502020202020204" pitchFamily="34" charset="0"/>
              </a:rPr>
              <a:t>She carries it </a:t>
            </a:r>
            <a:r>
              <a:rPr lang="es-ES" sz="2000" b="1" dirty="0">
                <a:solidFill>
                  <a:schemeClr val="accent5">
                    <a:lumMod val="50000"/>
                  </a:schemeClr>
                </a:solidFill>
                <a:latin typeface="Century Gothic" panose="020B0502020202020204" pitchFamily="34" charset="0"/>
              </a:rPr>
              <a:t>(m)</a:t>
            </a:r>
            <a:r>
              <a:rPr lang="en-GB" sz="2000" dirty="0">
                <a:solidFill>
                  <a:schemeClr val="accent5">
                    <a:lumMod val="50000"/>
                  </a:schemeClr>
                </a:solidFill>
                <a:latin typeface="Century Gothic" panose="020B0502020202020204" pitchFamily="34" charset="0"/>
              </a:rPr>
              <a:t> in the bag.</a:t>
            </a:r>
            <a:endParaRPr lang="en-GB" sz="2000" b="1" dirty="0">
              <a:solidFill>
                <a:schemeClr val="accent5">
                  <a:lumMod val="50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CDE64CE5-6706-DB41-A529-D38F37510235}"/>
              </a:ext>
            </a:extLst>
          </p:cNvPr>
          <p:cNvSpPr txBox="1"/>
          <p:nvPr/>
        </p:nvSpPr>
        <p:spPr>
          <a:xfrm>
            <a:off x="271667" y="4241063"/>
            <a:ext cx="5096397" cy="1938992"/>
          </a:xfrm>
          <a:prstGeom prst="rect">
            <a:avLst/>
          </a:prstGeom>
          <a:noFill/>
          <a:ln w="57150">
            <a:solidFill>
              <a:schemeClr val="accent5"/>
            </a:solidFill>
          </a:ln>
        </p:spPr>
        <p:txBody>
          <a:bodyPr wrap="square" rtlCol="0">
            <a:spAutoFit/>
          </a:bodyPr>
          <a:lstStyle/>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cuts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000" dirty="0">
                <a:solidFill>
                  <a:schemeClr val="accent5">
                    <a:lumMod val="50000"/>
                  </a:schemeClr>
                </a:solidFill>
                <a:latin typeface="Century Gothic" panose="020B0502020202020204" pitchFamily="34" charset="0"/>
              </a:rPr>
              <a:t>She mixes it</a:t>
            </a:r>
            <a:r>
              <a:rPr lang="es-ES" sz="2000" b="1" dirty="0">
                <a:solidFill>
                  <a:schemeClr val="accent5">
                    <a:lumMod val="50000"/>
                  </a:schemeClr>
                </a:solidFill>
                <a:latin typeface="Century Gothic" panose="020B0502020202020204" pitchFamily="34" charset="0"/>
              </a:rPr>
              <a:t> (f)</a:t>
            </a:r>
            <a:r>
              <a:rPr lang="en-GB" sz="2000" dirty="0">
                <a:solidFill>
                  <a:schemeClr val="accent5">
                    <a:lumMod val="50000"/>
                  </a:schemeClr>
                </a:solidFill>
                <a:latin typeface="Century Gothic" panose="020B0502020202020204" pitchFamily="34" charset="0"/>
              </a:rPr>
              <a:t> with the bread.</a:t>
            </a:r>
            <a:endParaRPr lang="en-GB" sz="2000" b="1" dirty="0">
              <a:solidFill>
                <a:schemeClr val="accent5">
                  <a:lumMod val="50000"/>
                </a:schemeClr>
              </a:solidFill>
              <a:latin typeface="Century Gothic" panose="020B0502020202020204" pitchFamily="34" charset="0"/>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prepares it</a:t>
            </a:r>
            <a:r>
              <a:rPr lang="es-ES" sz="2000" b="1" dirty="0">
                <a:solidFill>
                  <a:schemeClr val="accent5">
                    <a:lumMod val="50000"/>
                  </a:schemeClr>
                </a:solidFill>
                <a:latin typeface="Century Gothic" panose="020B0502020202020204" pitchFamily="34" charset="0"/>
              </a:rPr>
              <a:t> (f)</a:t>
            </a:r>
            <a:r>
              <a:rPr lang="en-GB" sz="2000" dirty="0">
                <a:solidFill>
                  <a:schemeClr val="accent5">
                    <a:lumMod val="50000"/>
                  </a:schemeClr>
                </a:solidFill>
                <a:latin typeface="Century Gothic" panose="020B0502020202020204" pitchFamily="34" charset="0"/>
              </a:rPr>
              <a:t> outside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carries it to</a:t>
            </a:r>
            <a:r>
              <a:rPr lang="es-ES" sz="2000" b="1" dirty="0">
                <a:solidFill>
                  <a:schemeClr val="accent5">
                    <a:lumMod val="50000"/>
                  </a:schemeClr>
                </a:solidFill>
                <a:latin typeface="Century Gothic" panose="020B0502020202020204" pitchFamily="34" charset="0"/>
              </a:rPr>
              <a:t> (m)</a:t>
            </a:r>
            <a:r>
              <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the kitchen.</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places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a plate.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indent="-514350">
              <a:buFont typeface="+mj-lt"/>
              <a:buAutoNum type="arabicPeriod"/>
              <a:defRPr/>
            </a:pPr>
            <a:r>
              <a:rPr lang="en-GB" sz="2000" dirty="0">
                <a:solidFill>
                  <a:schemeClr val="accent5">
                    <a:lumMod val="50000"/>
                  </a:schemeClr>
                </a:solidFill>
                <a:latin typeface="Century Gothic" panose="020B0502020202020204" pitchFamily="34" charset="0"/>
              </a:rPr>
              <a:t>She leaves it </a:t>
            </a:r>
            <a:r>
              <a:rPr lang="es-ES" sz="2000" b="1" dirty="0">
                <a:solidFill>
                  <a:schemeClr val="accent5">
                    <a:lumMod val="50000"/>
                  </a:schemeClr>
                </a:solidFill>
                <a:latin typeface="Century Gothic" panose="020B0502020202020204" pitchFamily="34" charset="0"/>
              </a:rPr>
              <a:t>(f)</a:t>
            </a:r>
            <a:r>
              <a:rPr lang="en-GB" sz="2000" dirty="0">
                <a:solidFill>
                  <a:schemeClr val="accent5">
                    <a:lumMod val="50000"/>
                  </a:schemeClr>
                </a:solidFill>
                <a:latin typeface="Century Gothic" panose="020B0502020202020204" pitchFamily="34" charset="0"/>
              </a:rPr>
              <a:t> next to the window.</a:t>
            </a:r>
            <a:endParaRPr lang="en-GB" sz="20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8226682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123" y="264279"/>
            <a:ext cx="1900380" cy="620667"/>
          </a:xfrm>
        </p:spPr>
        <p:txBody>
          <a:bodyPr>
            <a:normAutofit/>
          </a:bodyPr>
          <a:lstStyle/>
          <a:p>
            <a:r>
              <a:rPr lang="en-GB" sz="2400" b="1" dirty="0">
                <a:solidFill>
                  <a:srgbClr val="002060"/>
                </a:solidFill>
              </a:rPr>
              <a:t>¡</a:t>
            </a:r>
            <a:r>
              <a:rPr lang="en-GB" sz="2400" b="1" dirty="0" err="1"/>
              <a:t>Ahora</a:t>
            </a:r>
            <a:r>
              <a:rPr lang="en-GB" sz="2400" b="1" dirty="0"/>
              <a:t> </a:t>
            </a:r>
            <a:r>
              <a:rPr lang="en-GB" sz="2400" b="1" dirty="0" err="1"/>
              <a:t>tú</a:t>
            </a:r>
            <a:r>
              <a:rPr lang="en-GB" sz="2400" b="1" dirty="0"/>
              <a:t>!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7067" y="258192"/>
            <a:ext cx="1531077" cy="45300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marL="0" marR="0" lvl="0" indent="0" algn="ctr" defTabSz="913969"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p:cNvSpPr/>
          <p:nvPr/>
        </p:nvSpPr>
        <p:spPr>
          <a:xfrm>
            <a:off x="335490" y="938968"/>
            <a:ext cx="7232797" cy="1785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Elige</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 una persona de las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opciones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de la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derecha</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Imagina</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que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tú</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eres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esa</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persona.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Estás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hablando</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en</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una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entrevista</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sobre</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las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experiencias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de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tu</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vida</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Debes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buscar</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información</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Lee y </a:t>
            </a:r>
            <a:r>
              <a:rPr kumimoji="0" lang="en-U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contesta</a:t>
            </a: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estas</a:t>
            </a: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preguntas</a:t>
            </a: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1" name="Rectangle 20"/>
          <p:cNvSpPr/>
          <p:nvPr/>
        </p:nvSpPr>
        <p:spPr>
          <a:xfrm>
            <a:off x="320123" y="5166311"/>
            <a:ext cx="108957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un día</a:t>
            </a:r>
          </a:p>
        </p:txBody>
      </p:sp>
      <p:sp>
        <p:nvSpPr>
          <p:cNvPr id="22" name="Rectangle 21"/>
          <p:cNvSpPr/>
          <p:nvPr/>
        </p:nvSpPr>
        <p:spPr>
          <a:xfrm>
            <a:off x="1518942" y="5166311"/>
            <a:ext cx="1404975"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entonces</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Rectangle 23"/>
          <p:cNvSpPr/>
          <p:nvPr/>
        </p:nvSpPr>
        <p:spPr>
          <a:xfrm>
            <a:off x="341229" y="5787424"/>
            <a:ext cx="1347871"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antes de</a:t>
            </a:r>
          </a:p>
        </p:txBody>
      </p:sp>
      <p:sp>
        <p:nvSpPr>
          <p:cNvPr id="25" name="Rectangle 24"/>
          <p:cNvSpPr/>
          <p:nvPr/>
        </p:nvSpPr>
        <p:spPr>
          <a:xfrm>
            <a:off x="1771153" y="5788508"/>
            <a:ext cx="435965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panose="020F0302020204030204"/>
                <a:ea typeface="+mn-ea"/>
                <a:cs typeface="+mn-cs"/>
              </a:rPr>
              <a:t>antes / después de (+ infinitive)</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Rectangle 25"/>
          <p:cNvSpPr/>
          <p:nvPr/>
        </p:nvSpPr>
        <p:spPr>
          <a:xfrm>
            <a:off x="10274300" y="5196064"/>
            <a:ext cx="1187278"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así</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que</a:t>
            </a:r>
          </a:p>
        </p:txBody>
      </p:sp>
      <p:sp>
        <p:nvSpPr>
          <p:cNvPr id="27" name="Rectangle 26"/>
          <p:cNvSpPr/>
          <p:nvPr/>
        </p:nvSpPr>
        <p:spPr>
          <a:xfrm>
            <a:off x="7962900" y="5791446"/>
            <a:ext cx="827594"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panose="020F0302020204030204"/>
                <a:ea typeface="+mn-ea"/>
                <a:cs typeface="+mn-cs"/>
              </a:rPr>
              <a:t>pero</a:t>
            </a:r>
          </a:p>
        </p:txBody>
      </p:sp>
      <p:sp>
        <p:nvSpPr>
          <p:cNvPr id="28" name="Rectangle 27"/>
          <p:cNvSpPr/>
          <p:nvPr/>
        </p:nvSpPr>
        <p:spPr>
          <a:xfrm>
            <a:off x="11570821" y="5196064"/>
            <a:ext cx="50092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panose="020F0302020204030204"/>
                <a:ea typeface="+mn-ea"/>
                <a:cs typeface="+mn-cs"/>
              </a:rPr>
              <a:t>y</a:t>
            </a:r>
          </a:p>
        </p:txBody>
      </p:sp>
      <p:sp>
        <p:nvSpPr>
          <p:cNvPr id="29" name="Rectangle 28"/>
          <p:cNvSpPr/>
          <p:nvPr/>
        </p:nvSpPr>
        <p:spPr>
          <a:xfrm>
            <a:off x="7507530" y="5196064"/>
            <a:ext cx="127235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aunque</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2" name="Rectangle 31"/>
          <p:cNvSpPr/>
          <p:nvPr/>
        </p:nvSpPr>
        <p:spPr>
          <a:xfrm>
            <a:off x="8883706" y="5792853"/>
            <a:ext cx="1907188"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sin embargo</a:t>
            </a:r>
          </a:p>
        </p:txBody>
      </p:sp>
      <p:sp>
        <p:nvSpPr>
          <p:cNvPr id="34" name="Rectangle 33"/>
          <p:cNvSpPr/>
          <p:nvPr/>
        </p:nvSpPr>
        <p:spPr>
          <a:xfrm>
            <a:off x="10893504" y="5791446"/>
            <a:ext cx="1176602"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porque</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5" name="Rectangle 34"/>
          <p:cNvSpPr/>
          <p:nvPr/>
        </p:nvSpPr>
        <p:spPr>
          <a:xfrm>
            <a:off x="8883706" y="5196064"/>
            <a:ext cx="1297118"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además</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E6A8AA50-3C20-468B-95FE-ADC25A53A8C8}"/>
              </a:ext>
            </a:extLst>
          </p:cNvPr>
          <p:cNvSpPr/>
          <p:nvPr/>
        </p:nvSpPr>
        <p:spPr>
          <a:xfrm>
            <a:off x="3033159" y="5196064"/>
            <a:ext cx="3550463"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durante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err="1">
                <a:ln>
                  <a:noFill/>
                </a:ln>
                <a:solidFill>
                  <a:srgbClr val="002060"/>
                </a:solidFill>
                <a:effectLst/>
                <a:uLnTx/>
                <a:uFillTx/>
                <a:latin typeface="Century Gothic" panose="020F0302020204030204"/>
                <a:ea typeface="+mn-ea"/>
                <a:cs typeface="+mn-cs"/>
              </a:rPr>
              <a:t>varios</a:t>
            </a:r>
            <a:r>
              <a:rPr kumimoji="0" lang="en-US" sz="2000" b="0" i="0" u="none" strike="noStrike" kern="1200" cap="none" spc="0" normalizeH="0" baseline="0" noProof="0">
                <a:ln>
                  <a:noFill/>
                </a:ln>
                <a:solidFill>
                  <a:srgbClr val="002060"/>
                </a:solidFill>
                <a:effectLst/>
                <a:uLnTx/>
                <a:uFillTx/>
                <a:latin typeface="Century Gothic" panose="020F0302020204030204"/>
                <a:ea typeface="+mn-ea"/>
                <a:cs typeface="+mn-cs"/>
              </a:rPr>
              <a:t> años/meses</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Rounded Rectangular Callout 11"/>
          <p:cNvSpPr/>
          <p:nvPr/>
        </p:nvSpPr>
        <p:spPr>
          <a:xfrm>
            <a:off x="320675" y="3144054"/>
            <a:ext cx="2561795" cy="636527"/>
          </a:xfrm>
          <a:prstGeom prst="wedgeRoundRectCallout">
            <a:avLst>
              <a:gd name="adj1" fmla="val -50394"/>
              <a:gd name="adj2" fmla="val -70170"/>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¿Dónde naciste? Y, ¿cuándo?</a:t>
            </a:r>
          </a:p>
        </p:txBody>
      </p:sp>
      <p:sp>
        <p:nvSpPr>
          <p:cNvPr id="36" name="Rounded Rectangular Callout 35"/>
          <p:cNvSpPr/>
          <p:nvPr/>
        </p:nvSpPr>
        <p:spPr>
          <a:xfrm>
            <a:off x="3320228" y="3144054"/>
            <a:ext cx="2561795" cy="636527"/>
          </a:xfrm>
          <a:prstGeom prst="wedgeRoundRectCallout">
            <a:avLst>
              <a:gd name="adj1" fmla="val -51321"/>
              <a:gd name="adj2" fmla="val -70170"/>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Creciste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mismo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lugar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7" name="Rounded Rectangular Callout 36"/>
          <p:cNvSpPr/>
          <p:nvPr/>
        </p:nvSpPr>
        <p:spPr>
          <a:xfrm>
            <a:off x="6319781" y="3144054"/>
            <a:ext cx="2561795" cy="636527"/>
          </a:xfrm>
          <a:prstGeom prst="wedgeRoundRectCallout">
            <a:avLst>
              <a:gd name="adj1" fmla="val -57811"/>
              <a:gd name="adj2" fmla="val -77632"/>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Fuiste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vivir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otro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país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8" name="Rectangle 37"/>
          <p:cNvSpPr/>
          <p:nvPr/>
        </p:nvSpPr>
        <p:spPr>
          <a:xfrm>
            <a:off x="6799395" y="4735424"/>
            <a:ext cx="555094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Conecta</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tus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ideas con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estas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palabras:</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Rounded Rectangular Callout 45"/>
          <p:cNvSpPr/>
          <p:nvPr/>
        </p:nvSpPr>
        <p:spPr>
          <a:xfrm>
            <a:off x="9319334" y="3144054"/>
            <a:ext cx="2561795" cy="636527"/>
          </a:xfrm>
          <a:prstGeom prst="wedgeRoundRectCallout">
            <a:avLst>
              <a:gd name="adj1" fmla="val 56224"/>
              <a:gd name="adj2" fmla="val -72036"/>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Qué</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aprendiste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vida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7" name="Rounded Rectangular Callout 46"/>
          <p:cNvSpPr/>
          <p:nvPr/>
        </p:nvSpPr>
        <p:spPr>
          <a:xfrm>
            <a:off x="408202" y="3910310"/>
            <a:ext cx="2343755" cy="636527"/>
          </a:xfrm>
          <a:prstGeom prst="wedgeRoundRectCallout">
            <a:avLst>
              <a:gd name="adj1" fmla="val -42977"/>
              <a:gd name="adj2" fmla="val 71619"/>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Cumpliste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tu</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objetivo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(s)?</a:t>
            </a:r>
          </a:p>
        </p:txBody>
      </p:sp>
      <p:sp>
        <p:nvSpPr>
          <p:cNvPr id="48" name="Rounded Rectangular Callout 47"/>
          <p:cNvSpPr/>
          <p:nvPr/>
        </p:nvSpPr>
        <p:spPr>
          <a:xfrm>
            <a:off x="3072675" y="3910310"/>
            <a:ext cx="2449819" cy="636527"/>
          </a:xfrm>
          <a:prstGeom prst="wedgeRoundRectCallout">
            <a:avLst>
              <a:gd name="adj1" fmla="val -42977"/>
              <a:gd name="adj2" fmla="val 71619"/>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Hiciste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cambios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tu</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vida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6" name="Rectangle 55"/>
          <p:cNvSpPr/>
          <p:nvPr/>
        </p:nvSpPr>
        <p:spPr>
          <a:xfrm>
            <a:off x="220908" y="4735424"/>
            <a:ext cx="4175348"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Puedes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usar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estas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palabras :</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7" name="Rounded Rectangular Callout 56"/>
          <p:cNvSpPr/>
          <p:nvPr/>
        </p:nvSpPr>
        <p:spPr>
          <a:xfrm>
            <a:off x="5843212" y="3910310"/>
            <a:ext cx="2659007" cy="636527"/>
          </a:xfrm>
          <a:prstGeom prst="wedgeRoundRectCallout">
            <a:avLst>
              <a:gd name="adj1" fmla="val -42977"/>
              <a:gd name="adj2" fmla="val 71619"/>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Qué</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experiencias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tuviste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8" name="Rounded Rectangular Callout 57"/>
          <p:cNvSpPr/>
          <p:nvPr/>
        </p:nvSpPr>
        <p:spPr>
          <a:xfrm>
            <a:off x="8822936" y="3910310"/>
            <a:ext cx="3148261" cy="636527"/>
          </a:xfrm>
          <a:prstGeom prst="wedgeRoundRectCallout">
            <a:avLst>
              <a:gd name="adj1" fmla="val -42977"/>
              <a:gd name="adj2" fmla="val 71619"/>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Qué</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decidiste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hacer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momentos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difíciles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1026" name="Picture 2" descr="Nemonte Nenquimo">
            <a:extLst>
              <a:ext uri="{FF2B5EF4-FFF2-40B4-BE49-F238E27FC236}">
                <a16:creationId xmlns:a16="http://schemas.microsoft.com/office/drawing/2014/main" id="{E671DA02-DDEF-BC4B-B3E8-87F10DB537F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6778" r="33809"/>
          <a:stretch/>
        </p:blipFill>
        <p:spPr bwMode="auto">
          <a:xfrm>
            <a:off x="7615393" y="861002"/>
            <a:ext cx="1314123" cy="149593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B5C92033-FCAA-8245-8EAF-5727B11D152F}"/>
              </a:ext>
            </a:extLst>
          </p:cNvPr>
          <p:cNvSpPr txBox="1"/>
          <p:nvPr/>
        </p:nvSpPr>
        <p:spPr>
          <a:xfrm>
            <a:off x="7497248" y="2220915"/>
            <a:ext cx="1555876"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EAD6D6"/>
                </a:highlight>
                <a:uLnTx/>
                <a:uFillTx/>
                <a:latin typeface="Century Gothic"/>
                <a:ea typeface="+mn-ea"/>
                <a:cs typeface="+mn-cs"/>
              </a:rPr>
              <a:t>Nemonte Nenquimo</a:t>
            </a:r>
          </a:p>
        </p:txBody>
      </p:sp>
      <p:pic>
        <p:nvPicPr>
          <p:cNvPr id="5" name="Imagen 4">
            <a:extLst>
              <a:ext uri="{FF2B5EF4-FFF2-40B4-BE49-F238E27FC236}">
                <a16:creationId xmlns:a16="http://schemas.microsoft.com/office/drawing/2014/main" id="{7AC6C2EA-B15E-D049-9CB5-6B17DBB5017D}"/>
              </a:ext>
            </a:extLst>
          </p:cNvPr>
          <p:cNvPicPr>
            <a:picLocks noChangeAspect="1"/>
          </p:cNvPicPr>
          <p:nvPr/>
        </p:nvPicPr>
        <p:blipFill rotWithShape="1">
          <a:blip r:embed="rId4"/>
          <a:srcRect b="33254"/>
          <a:stretch/>
        </p:blipFill>
        <p:spPr>
          <a:xfrm>
            <a:off x="9047661" y="857923"/>
            <a:ext cx="1531077" cy="1546839"/>
          </a:xfrm>
          <a:prstGeom prst="rect">
            <a:avLst/>
          </a:prstGeom>
        </p:spPr>
      </p:pic>
      <p:sp>
        <p:nvSpPr>
          <p:cNvPr id="30" name="CuadroTexto 29">
            <a:extLst>
              <a:ext uri="{FF2B5EF4-FFF2-40B4-BE49-F238E27FC236}">
                <a16:creationId xmlns:a16="http://schemas.microsoft.com/office/drawing/2014/main" id="{C5BCA7A9-864D-E741-90C4-F86FAC95EFB1}"/>
              </a:ext>
            </a:extLst>
          </p:cNvPr>
          <p:cNvSpPr txBox="1"/>
          <p:nvPr/>
        </p:nvSpPr>
        <p:spPr>
          <a:xfrm>
            <a:off x="9033730" y="2233742"/>
            <a:ext cx="1555876"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EAD6D6"/>
                </a:highlight>
                <a:uLnTx/>
                <a:uFillTx/>
                <a:latin typeface="Century Gothic"/>
                <a:ea typeface="+mn-ea"/>
                <a:cs typeface="+mn-cs"/>
              </a:rPr>
              <a:t>Yalitza Aparicio</a:t>
            </a:r>
          </a:p>
        </p:txBody>
      </p:sp>
      <p:pic>
        <p:nvPicPr>
          <p:cNvPr id="6" name="Imagen 5">
            <a:extLst>
              <a:ext uri="{FF2B5EF4-FFF2-40B4-BE49-F238E27FC236}">
                <a16:creationId xmlns:a16="http://schemas.microsoft.com/office/drawing/2014/main" id="{13AC2E54-45C2-8144-ABEE-B2BBDF5C7E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127"/>
          <a:stretch/>
        </p:blipFill>
        <p:spPr>
          <a:xfrm>
            <a:off x="10707751" y="854947"/>
            <a:ext cx="1138719" cy="1546839"/>
          </a:xfrm>
          <a:prstGeom prst="rect">
            <a:avLst/>
          </a:prstGeom>
        </p:spPr>
      </p:pic>
      <p:sp>
        <p:nvSpPr>
          <p:cNvPr id="33" name="CuadroTexto 32">
            <a:extLst>
              <a:ext uri="{FF2B5EF4-FFF2-40B4-BE49-F238E27FC236}">
                <a16:creationId xmlns:a16="http://schemas.microsoft.com/office/drawing/2014/main" id="{D31921EB-BCA3-9C4E-B736-9395549D198F}"/>
              </a:ext>
            </a:extLst>
          </p:cNvPr>
          <p:cNvSpPr txBox="1"/>
          <p:nvPr/>
        </p:nvSpPr>
        <p:spPr>
          <a:xfrm>
            <a:off x="10499172" y="2204804"/>
            <a:ext cx="1555876"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EAD6D6"/>
                </a:highlight>
                <a:uLnTx/>
                <a:uFillTx/>
                <a:latin typeface="Century Gothic"/>
                <a:ea typeface="+mn-ea"/>
                <a:cs typeface="+mn-cs"/>
              </a:rPr>
              <a:t>Evo Morales</a:t>
            </a:r>
          </a:p>
        </p:txBody>
      </p:sp>
    </p:spTree>
    <p:extLst>
      <p:ext uri="{BB962C8B-B14F-4D97-AF65-F5344CB8AC3E}">
        <p14:creationId xmlns:p14="http://schemas.microsoft.com/office/powerpoint/2010/main" val="173753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32" grpId="0" animBg="1"/>
      <p:bldP spid="34" grpId="0" animBg="1"/>
      <p:bldP spid="35" grpId="0" animBg="1"/>
      <p:bldP spid="39" grpId="0" animBg="1"/>
      <p:bldP spid="12" grpId="0" animBg="1"/>
      <p:bldP spid="36" grpId="0" animBg="1"/>
      <p:bldP spid="37" grpId="0" animBg="1"/>
      <p:bldP spid="38" grpId="0"/>
      <p:bldP spid="46" grpId="0" animBg="1"/>
      <p:bldP spid="47" grpId="0" animBg="1"/>
      <p:bldP spid="48" grpId="0" animBg="1"/>
      <p:bldP spid="56" grpId="0"/>
      <p:bldP spid="57" grpId="0" animBg="1"/>
      <p:bldP spid="5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49" y="258166"/>
            <a:ext cx="2973008" cy="525005"/>
          </a:xfrm>
        </p:spPr>
        <p:txBody>
          <a:bodyPr>
            <a:noAutofit/>
          </a:bodyPr>
          <a:lstStyle/>
          <a:p>
            <a:r>
              <a:rPr lang="en-GB" sz="2000" b="1" dirty="0" err="1">
                <a:solidFill>
                  <a:srgbClr val="002060"/>
                </a:solidFill>
              </a:rPr>
              <a:t>Mujeres</a:t>
            </a:r>
            <a:r>
              <a:rPr lang="en-GB" sz="2000" b="1" dirty="0">
                <a:solidFill>
                  <a:srgbClr val="002060"/>
                </a:solidFill>
              </a:rPr>
              <a:t> de </a:t>
            </a:r>
            <a:r>
              <a:rPr lang="en-GB" sz="2000" b="1" dirty="0" err="1">
                <a:solidFill>
                  <a:srgbClr val="002060"/>
                </a:solidFill>
              </a:rPr>
              <a:t>ciencias</a:t>
            </a:r>
            <a:endParaRPr lang="en-GB" sz="20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96351" y="738667"/>
            <a:ext cx="120621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Escribe una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biografía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una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mujer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científica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un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país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donde</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hablan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Debes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utilizar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verbos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fue</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hizo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tuvo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 name="TextBox 2"/>
          <p:cNvSpPr txBox="1"/>
          <p:nvPr/>
        </p:nvSpPr>
        <p:spPr>
          <a:xfrm>
            <a:off x="887425" y="5410604"/>
            <a:ext cx="1978118" cy="400110"/>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a los [20]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años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TextBox 6"/>
          <p:cNvSpPr txBox="1"/>
          <p:nvPr/>
        </p:nvSpPr>
        <p:spPr>
          <a:xfrm>
            <a:off x="3790184" y="5394443"/>
            <a:ext cx="1283136" cy="400110"/>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luego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TextBox 7"/>
          <p:cNvSpPr txBox="1"/>
          <p:nvPr/>
        </p:nvSpPr>
        <p:spPr>
          <a:xfrm>
            <a:off x="3819640" y="5859895"/>
            <a:ext cx="1288160" cy="400110"/>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después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TextBox 8"/>
          <p:cNvSpPr txBox="1"/>
          <p:nvPr/>
        </p:nvSpPr>
        <p:spPr>
          <a:xfrm>
            <a:off x="5997961" y="5396152"/>
            <a:ext cx="2637269" cy="400110"/>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un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año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más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tarde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TextBox 9"/>
          <p:cNvSpPr txBox="1"/>
          <p:nvPr/>
        </p:nvSpPr>
        <p:spPr>
          <a:xfrm>
            <a:off x="9385332" y="5394443"/>
            <a:ext cx="2382316" cy="400110"/>
          </a:xfrm>
          <a:prstGeom prst="rect">
            <a:avLst/>
          </a:prstGeom>
          <a:solidFill>
            <a:schemeClr val="accent5">
              <a:lumMod val="20000"/>
              <a:lumOff val="80000"/>
              <a:alpha val="50196"/>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el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año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después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TextBox 10"/>
          <p:cNvSpPr txBox="1"/>
          <p:nvPr/>
        </p:nvSpPr>
        <p:spPr>
          <a:xfrm>
            <a:off x="551871" y="5870141"/>
            <a:ext cx="2862452"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abril</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1998</a:t>
            </a:r>
          </a:p>
        </p:txBody>
      </p:sp>
      <p:sp>
        <p:nvSpPr>
          <p:cNvPr id="12" name="TextBox 11"/>
          <p:cNvSpPr txBox="1"/>
          <p:nvPr/>
        </p:nvSpPr>
        <p:spPr>
          <a:xfrm>
            <a:off x="5926094" y="5859895"/>
            <a:ext cx="2781001" cy="40011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dos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años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después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TextBox 12"/>
          <p:cNvSpPr txBox="1"/>
          <p:nvPr/>
        </p:nvSpPr>
        <p:spPr>
          <a:xfrm>
            <a:off x="9385331" y="5845016"/>
            <a:ext cx="2397013" cy="400110"/>
          </a:xfrm>
          <a:prstGeom prst="rect">
            <a:avLst/>
          </a:prstGeom>
          <a:solidFill>
            <a:srgbClr val="F0F2C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en el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mismo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año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4" name="CuadroTexto 13">
            <a:extLst>
              <a:ext uri="{FF2B5EF4-FFF2-40B4-BE49-F238E27FC236}">
                <a16:creationId xmlns:a16="http://schemas.microsoft.com/office/drawing/2014/main" id="{36F82BA9-545C-5D47-84BB-B78DF507BF3D}"/>
              </a:ext>
            </a:extLst>
          </p:cNvPr>
          <p:cNvSpPr txBox="1"/>
          <p:nvPr/>
        </p:nvSpPr>
        <p:spPr>
          <a:xfrm>
            <a:off x="114749" y="2094475"/>
            <a:ext cx="71739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Científicas</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España</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Josefina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Castellví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Margarita Salas, Sara Borrell Ruiz.  </a:t>
            </a:r>
          </a:p>
        </p:txBody>
      </p:sp>
      <p:sp>
        <p:nvSpPr>
          <p:cNvPr id="15" name="CuadroTexto 14">
            <a:extLst>
              <a:ext uri="{FF2B5EF4-FFF2-40B4-BE49-F238E27FC236}">
                <a16:creationId xmlns:a16="http://schemas.microsoft.com/office/drawing/2014/main" id="{8E625691-24D1-5E4B-AA84-0CD884EC7E88}"/>
              </a:ext>
            </a:extLst>
          </p:cNvPr>
          <p:cNvSpPr txBox="1"/>
          <p:nvPr/>
        </p:nvSpPr>
        <p:spPr>
          <a:xfrm>
            <a:off x="114750" y="2926267"/>
            <a:ext cx="74124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Científicas</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de América Latina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Carmen Victoria Félix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Chaidez</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Dorothy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Ruíz</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Martínez, Kathrin Barboza Márquez.</a:t>
            </a:r>
          </a:p>
        </p:txBody>
      </p:sp>
      <p:sp>
        <p:nvSpPr>
          <p:cNvPr id="16" name="CuadroTexto 15">
            <a:extLst>
              <a:ext uri="{FF2B5EF4-FFF2-40B4-BE49-F238E27FC236}">
                <a16:creationId xmlns:a16="http://schemas.microsoft.com/office/drawing/2014/main" id="{28C49764-8832-7149-8635-7D47670861A6}"/>
              </a:ext>
            </a:extLst>
          </p:cNvPr>
          <p:cNvSpPr txBox="1"/>
          <p:nvPr/>
        </p:nvSpPr>
        <p:spPr>
          <a:xfrm>
            <a:off x="114749" y="3798706"/>
            <a:ext cx="11962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También</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puedes</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usar </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estos</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verbos</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ar</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viajar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estudiar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trabajar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participar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organizar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ganar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cambiar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empezar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terminar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publicar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-er/</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ir</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nacer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crecer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volver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conocer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romper,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vivir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recibir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escribir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decidir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descubrir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dirigir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7" name="CuadroTexto 16">
            <a:extLst>
              <a:ext uri="{FF2B5EF4-FFF2-40B4-BE49-F238E27FC236}">
                <a16:creationId xmlns:a16="http://schemas.microsoft.com/office/drawing/2014/main" id="{45CD6A76-F8DF-CA4D-9672-0084A8E72E56}"/>
              </a:ext>
            </a:extLst>
          </p:cNvPr>
          <p:cNvSpPr txBox="1"/>
          <p:nvPr/>
        </p:nvSpPr>
        <p:spPr>
          <a:xfrm>
            <a:off x="114749" y="4897627"/>
            <a:ext cx="38507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Otras</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frases</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que </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puedes</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usar:</a:t>
            </a:r>
          </a:p>
        </p:txBody>
      </p:sp>
      <p:sp>
        <p:nvSpPr>
          <p:cNvPr id="20" name="TextBox 5">
            <a:extLst>
              <a:ext uri="{FF2B5EF4-FFF2-40B4-BE49-F238E27FC236}">
                <a16:creationId xmlns:a16="http://schemas.microsoft.com/office/drawing/2014/main" id="{3D454E00-63ED-6748-AE76-ADEAD57C0528}"/>
              </a:ext>
            </a:extLst>
          </p:cNvPr>
          <p:cNvSpPr txBox="1"/>
          <p:nvPr/>
        </p:nvSpPr>
        <p:spPr>
          <a:xfrm>
            <a:off x="114749" y="1570459"/>
            <a:ext cx="37003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Aquí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tienes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unos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ejemplos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5" name="Imagen 4">
            <a:extLst>
              <a:ext uri="{FF2B5EF4-FFF2-40B4-BE49-F238E27FC236}">
                <a16:creationId xmlns:a16="http://schemas.microsoft.com/office/drawing/2014/main" id="{2E1A326B-9641-944E-B8DD-D2061F243AE4}"/>
              </a:ext>
            </a:extLst>
          </p:cNvPr>
          <p:cNvPicPr>
            <a:picLocks noChangeAspect="1"/>
          </p:cNvPicPr>
          <p:nvPr/>
        </p:nvPicPr>
        <p:blipFill rotWithShape="1">
          <a:blip r:embed="rId3"/>
          <a:srcRect t="11146"/>
          <a:stretch/>
        </p:blipFill>
        <p:spPr>
          <a:xfrm>
            <a:off x="6614682" y="1295031"/>
            <a:ext cx="2324652" cy="1549157"/>
          </a:xfrm>
          <a:prstGeom prst="rect">
            <a:avLst/>
          </a:prstGeom>
        </p:spPr>
      </p:pic>
      <p:pic>
        <p:nvPicPr>
          <p:cNvPr id="18" name="Imagen 17">
            <a:extLst>
              <a:ext uri="{FF2B5EF4-FFF2-40B4-BE49-F238E27FC236}">
                <a16:creationId xmlns:a16="http://schemas.microsoft.com/office/drawing/2014/main" id="{F5F8A1E5-D869-224D-B6CF-DACB7D382E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1146"/>
          <a:stretch/>
        </p:blipFill>
        <p:spPr>
          <a:xfrm>
            <a:off x="9032681" y="1319896"/>
            <a:ext cx="1356800" cy="1549157"/>
          </a:xfrm>
          <a:prstGeom prst="rect">
            <a:avLst/>
          </a:prstGeom>
        </p:spPr>
      </p:pic>
      <p:pic>
        <p:nvPicPr>
          <p:cNvPr id="19" name="Imagen 18">
            <a:extLst>
              <a:ext uri="{FF2B5EF4-FFF2-40B4-BE49-F238E27FC236}">
                <a16:creationId xmlns:a16="http://schemas.microsoft.com/office/drawing/2014/main" id="{0587B973-8513-2641-9004-A8C85858F9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698" r="21575"/>
          <a:stretch/>
        </p:blipFill>
        <p:spPr>
          <a:xfrm>
            <a:off x="10466585" y="1319896"/>
            <a:ext cx="1614767" cy="1549157"/>
          </a:xfrm>
          <a:prstGeom prst="rect">
            <a:avLst/>
          </a:prstGeom>
        </p:spPr>
      </p:pic>
      <p:pic>
        <p:nvPicPr>
          <p:cNvPr id="23" name="Imagen 22">
            <a:extLst>
              <a:ext uri="{FF2B5EF4-FFF2-40B4-BE49-F238E27FC236}">
                <a16:creationId xmlns:a16="http://schemas.microsoft.com/office/drawing/2014/main" id="{632F662F-50C2-3346-94DF-C7F47F1391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28659" y="3008741"/>
            <a:ext cx="1204022" cy="1204022"/>
          </a:xfrm>
          <a:prstGeom prst="rect">
            <a:avLst/>
          </a:prstGeom>
        </p:spPr>
      </p:pic>
      <p:pic>
        <p:nvPicPr>
          <p:cNvPr id="24" name="Imagen 23">
            <a:extLst>
              <a:ext uri="{FF2B5EF4-FFF2-40B4-BE49-F238E27FC236}">
                <a16:creationId xmlns:a16="http://schemas.microsoft.com/office/drawing/2014/main" id="{55B33015-1430-844E-8D69-C5AFC5A520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93516" y="3114787"/>
            <a:ext cx="991929" cy="991929"/>
          </a:xfrm>
          <a:prstGeom prst="rect">
            <a:avLst/>
          </a:prstGeom>
        </p:spPr>
      </p:pic>
    </p:spTree>
    <p:extLst>
      <p:ext uri="{BB962C8B-B14F-4D97-AF65-F5344CB8AC3E}">
        <p14:creationId xmlns:p14="http://schemas.microsoft.com/office/powerpoint/2010/main" val="17541056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a 16">
            <a:extLst>
              <a:ext uri="{FF2B5EF4-FFF2-40B4-BE49-F238E27FC236}">
                <a16:creationId xmlns:a16="http://schemas.microsoft.com/office/drawing/2014/main" id="{2BAAE9E3-D582-6747-AEA9-EB000F4F1362}"/>
              </a:ext>
            </a:extLst>
          </p:cNvPr>
          <p:cNvGraphicFramePr>
            <a:graphicFrameLocks noGrp="1"/>
          </p:cNvGraphicFramePr>
          <p:nvPr/>
        </p:nvGraphicFramePr>
        <p:xfrm>
          <a:off x="340057" y="3681549"/>
          <a:ext cx="9992992" cy="2597355"/>
        </p:xfrm>
        <a:graphic>
          <a:graphicData uri="http://schemas.openxmlformats.org/drawingml/2006/table">
            <a:tbl>
              <a:tblPr firstRow="1" bandRow="1">
                <a:tableStyleId>{5DA37D80-6434-44D0-A028-1B22A696006F}</a:tableStyleId>
              </a:tblPr>
              <a:tblGrid>
                <a:gridCol w="9992992">
                  <a:extLst>
                    <a:ext uri="{9D8B030D-6E8A-4147-A177-3AD203B41FA5}">
                      <a16:colId xmlns:a16="http://schemas.microsoft.com/office/drawing/2014/main" val="1255585712"/>
                    </a:ext>
                  </a:extLst>
                </a:gridCol>
              </a:tblGrid>
              <a:tr h="370652">
                <a:tc>
                  <a:txBody>
                    <a:bodyPr/>
                    <a:lstStyle/>
                    <a:p>
                      <a:pPr algn="ctr"/>
                      <a:r>
                        <a:rPr lang="es-GB" sz="2000" b="0" i="0" dirty="0">
                          <a:solidFill>
                            <a:schemeClr val="accent5">
                              <a:lumMod val="50000"/>
                            </a:schemeClr>
                          </a:solidFill>
                          <a:latin typeface="Century Gothic" panose="020B0502020202020204" pitchFamily="34" charset="0"/>
                        </a:rPr>
                        <a:t>Presente</a:t>
                      </a:r>
                    </a:p>
                  </a:txBody>
                  <a:tcPr anchor="ctr">
                    <a:noFill/>
                  </a:tcPr>
                </a:tc>
                <a:extLst>
                  <a:ext uri="{0D108BD9-81ED-4DB2-BD59-A6C34878D82A}">
                    <a16:rowId xmlns:a16="http://schemas.microsoft.com/office/drawing/2014/main" val="1885906179"/>
                  </a:ext>
                </a:extLst>
              </a:tr>
              <a:tr h="2201115">
                <a:tc>
                  <a:txBody>
                    <a:bodyPr/>
                    <a:lstStyle/>
                    <a:p>
                      <a:endParaRPr lang="es-GB" sz="2000" b="0" i="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3666317367"/>
                  </a:ext>
                </a:extLst>
              </a:tr>
            </a:tbl>
          </a:graphicData>
        </a:graphic>
      </p:graphicFrame>
      <p:sp>
        <p:nvSpPr>
          <p:cNvPr id="2" name="Título 1">
            <a:extLst>
              <a:ext uri="{FF2B5EF4-FFF2-40B4-BE49-F238E27FC236}">
                <a16:creationId xmlns:a16="http://schemas.microsoft.com/office/drawing/2014/main" id="{B13D98CC-8D99-3745-9CDA-8E5B57C1F273}"/>
              </a:ext>
            </a:extLst>
          </p:cNvPr>
          <p:cNvSpPr>
            <a:spLocks noGrp="1"/>
          </p:cNvSpPr>
          <p:nvPr>
            <p:ph type="title"/>
          </p:nvPr>
        </p:nvSpPr>
        <p:spPr>
          <a:xfrm>
            <a:off x="340057" y="251980"/>
            <a:ext cx="10368583" cy="531139"/>
          </a:xfrm>
        </p:spPr>
        <p:txBody>
          <a:bodyPr>
            <a:noAutofit/>
          </a:bodyPr>
          <a:lstStyle/>
          <a:p>
            <a:r>
              <a:rPr lang="es-GB" sz="2200" b="1" dirty="0"/>
              <a:t>Imagina que estamos en el año 2040. Escribe 6 frases sobre la vida de Lucía y Nadia (¡en plural! - ‘they’).</a:t>
            </a:r>
          </a:p>
        </p:txBody>
      </p:sp>
      <p:sp>
        <p:nvSpPr>
          <p:cNvPr id="5" name="Rounded Rectangle 11">
            <a:extLst>
              <a:ext uri="{FF2B5EF4-FFF2-40B4-BE49-F238E27FC236}">
                <a16:creationId xmlns:a16="http://schemas.microsoft.com/office/drawing/2014/main" id="{F45F5EED-A7B3-5E44-B19A-42197BEFB7B3}"/>
              </a:ext>
            </a:extLst>
          </p:cNvPr>
          <p:cNvSpPr/>
          <p:nvPr/>
        </p:nvSpPr>
        <p:spPr>
          <a:xfrm>
            <a:off x="10708640" y="258166"/>
            <a:ext cx="1219503" cy="53113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4" name="Tabla 16">
            <a:extLst>
              <a:ext uri="{FF2B5EF4-FFF2-40B4-BE49-F238E27FC236}">
                <a16:creationId xmlns:a16="http://schemas.microsoft.com/office/drawing/2014/main" id="{31A3BB30-6E2F-6648-8944-53AADF74F8FF}"/>
              </a:ext>
            </a:extLst>
          </p:cNvPr>
          <p:cNvGraphicFramePr>
            <a:graphicFrameLocks noGrp="1"/>
          </p:cNvGraphicFramePr>
          <p:nvPr/>
        </p:nvGraphicFramePr>
        <p:xfrm>
          <a:off x="340057" y="874379"/>
          <a:ext cx="9992992" cy="2640788"/>
        </p:xfrm>
        <a:graphic>
          <a:graphicData uri="http://schemas.openxmlformats.org/drawingml/2006/table">
            <a:tbl>
              <a:tblPr firstRow="1" bandRow="1">
                <a:tableStyleId>{5DA37D80-6434-44D0-A028-1B22A696006F}</a:tableStyleId>
              </a:tblPr>
              <a:tblGrid>
                <a:gridCol w="9992992">
                  <a:extLst>
                    <a:ext uri="{9D8B030D-6E8A-4147-A177-3AD203B41FA5}">
                      <a16:colId xmlns:a16="http://schemas.microsoft.com/office/drawing/2014/main" val="1255585712"/>
                    </a:ext>
                  </a:extLst>
                </a:gridCol>
              </a:tblGrid>
              <a:tr h="377965">
                <a:tc>
                  <a:txBody>
                    <a:bodyPr/>
                    <a:lstStyle/>
                    <a:p>
                      <a:pPr algn="ctr"/>
                      <a:r>
                        <a:rPr lang="es-GB" sz="2000" b="0" i="0" dirty="0">
                          <a:solidFill>
                            <a:schemeClr val="accent5">
                              <a:lumMod val="50000"/>
                            </a:schemeClr>
                          </a:solidFill>
                          <a:latin typeface="Century Gothic" panose="020B0502020202020204" pitchFamily="34" charset="0"/>
                        </a:rPr>
                        <a:t>Pasado</a:t>
                      </a:r>
                    </a:p>
                  </a:txBody>
                  <a:tcPr anchor="ctr">
                    <a:noFill/>
                  </a:tcPr>
                </a:tc>
                <a:extLst>
                  <a:ext uri="{0D108BD9-81ED-4DB2-BD59-A6C34878D82A}">
                    <a16:rowId xmlns:a16="http://schemas.microsoft.com/office/drawing/2014/main" val="1885906179"/>
                  </a:ext>
                </a:extLst>
              </a:tr>
              <a:tr h="2244548">
                <a:tc>
                  <a:txBody>
                    <a:bodyPr/>
                    <a:lstStyle/>
                    <a:p>
                      <a:endParaRPr lang="es-GB" sz="2000" b="0" i="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3666317367"/>
                  </a:ext>
                </a:extLst>
              </a:tr>
            </a:tbl>
          </a:graphicData>
        </a:graphic>
      </p:graphicFrame>
      <p:graphicFrame>
        <p:nvGraphicFramePr>
          <p:cNvPr id="48" name="Tabla 48">
            <a:extLst>
              <a:ext uri="{FF2B5EF4-FFF2-40B4-BE49-F238E27FC236}">
                <a16:creationId xmlns:a16="http://schemas.microsoft.com/office/drawing/2014/main" id="{3D27DE07-0233-8B48-931C-F0CFC112B080}"/>
              </a:ext>
            </a:extLst>
          </p:cNvPr>
          <p:cNvGraphicFramePr>
            <a:graphicFrameLocks noGrp="1"/>
          </p:cNvGraphicFramePr>
          <p:nvPr/>
        </p:nvGraphicFramePr>
        <p:xfrm>
          <a:off x="10564260" y="1071926"/>
          <a:ext cx="1448656" cy="5059680"/>
        </p:xfrm>
        <a:graphic>
          <a:graphicData uri="http://schemas.openxmlformats.org/drawingml/2006/table">
            <a:tbl>
              <a:tblPr firstRow="1" bandRow="1">
                <a:tableStyleId>{5DA37D80-6434-44D0-A028-1B22A696006F}</a:tableStyleId>
              </a:tblPr>
              <a:tblGrid>
                <a:gridCol w="1448656">
                  <a:extLst>
                    <a:ext uri="{9D8B030D-6E8A-4147-A177-3AD203B41FA5}">
                      <a16:colId xmlns:a16="http://schemas.microsoft.com/office/drawing/2014/main" val="998331053"/>
                    </a:ext>
                  </a:extLst>
                </a:gridCol>
              </a:tblGrid>
              <a:tr h="370840">
                <a:tc>
                  <a:txBody>
                    <a:bodyPr/>
                    <a:lstStyle/>
                    <a:p>
                      <a:pPr algn="ctr"/>
                      <a:r>
                        <a:rPr lang="es-GB" sz="2000" b="0" i="0" dirty="0">
                          <a:solidFill>
                            <a:schemeClr val="accent5">
                              <a:lumMod val="50000"/>
                            </a:schemeClr>
                          </a:solidFill>
                          <a:latin typeface="Century Gothic" panose="020B0502020202020204" pitchFamily="34" charset="0"/>
                        </a:rPr>
                        <a:t>Puedes usar estos verbos</a:t>
                      </a:r>
                    </a:p>
                  </a:txBody>
                  <a:tcPr anchor="ctr">
                    <a:noFill/>
                  </a:tcPr>
                </a:tc>
                <a:extLst>
                  <a:ext uri="{0D108BD9-81ED-4DB2-BD59-A6C34878D82A}">
                    <a16:rowId xmlns:a16="http://schemas.microsoft.com/office/drawing/2014/main" val="671658070"/>
                  </a:ext>
                </a:extLst>
              </a:tr>
              <a:tr h="370840">
                <a:tc>
                  <a:txBody>
                    <a:bodyPr/>
                    <a:lstStyle/>
                    <a:p>
                      <a:pPr algn="ctr"/>
                      <a:r>
                        <a:rPr lang="es-GB" sz="2000" b="0" i="0" dirty="0">
                          <a:solidFill>
                            <a:schemeClr val="accent5">
                              <a:lumMod val="50000"/>
                            </a:schemeClr>
                          </a:solidFill>
                          <a:latin typeface="Century Gothic" panose="020B0502020202020204" pitchFamily="34" charset="0"/>
                        </a:rPr>
                        <a:t>estudiar</a:t>
                      </a:r>
                    </a:p>
                    <a:p>
                      <a:pPr algn="ctr"/>
                      <a:r>
                        <a:rPr lang="es-GB" sz="2000" b="0" i="0" dirty="0">
                          <a:solidFill>
                            <a:schemeClr val="accent5">
                              <a:lumMod val="50000"/>
                            </a:schemeClr>
                          </a:solidFill>
                          <a:latin typeface="Century Gothic" panose="020B0502020202020204" pitchFamily="34" charset="0"/>
                        </a:rPr>
                        <a:t>destacar</a:t>
                      </a:r>
                    </a:p>
                    <a:p>
                      <a:pPr algn="ctr"/>
                      <a:r>
                        <a:rPr lang="es-GB" sz="2000" dirty="0">
                          <a:solidFill>
                            <a:schemeClr val="accent5">
                              <a:lumMod val="50000"/>
                            </a:schemeClr>
                          </a:solidFill>
                        </a:rPr>
                        <a:t>aprobar</a:t>
                      </a:r>
                    </a:p>
                    <a:p>
                      <a:pPr algn="ctr"/>
                      <a:r>
                        <a:rPr lang="es-GB" sz="2000" dirty="0">
                          <a:solidFill>
                            <a:schemeClr val="accent5">
                              <a:lumMod val="50000"/>
                            </a:schemeClr>
                          </a:solidFill>
                        </a:rPr>
                        <a:t>practicar</a:t>
                      </a:r>
                    </a:p>
                    <a:p>
                      <a:pPr algn="ctr"/>
                      <a:r>
                        <a:rPr lang="es-GB" sz="2000" dirty="0">
                          <a:solidFill>
                            <a:schemeClr val="accent5">
                              <a:lumMod val="50000"/>
                            </a:schemeClr>
                          </a:solidFill>
                        </a:rPr>
                        <a:t>jugar</a:t>
                      </a:r>
                    </a:p>
                    <a:p>
                      <a:pPr algn="ctr"/>
                      <a:r>
                        <a:rPr lang="es-GB" sz="2000" dirty="0">
                          <a:solidFill>
                            <a:schemeClr val="accent5">
                              <a:lumMod val="50000"/>
                            </a:schemeClr>
                          </a:solidFill>
                        </a:rPr>
                        <a:t>ganar</a:t>
                      </a:r>
                    </a:p>
                    <a:p>
                      <a:pPr algn="ctr"/>
                      <a:r>
                        <a:rPr lang="es-GB" sz="2000" dirty="0">
                          <a:solidFill>
                            <a:schemeClr val="accent5">
                              <a:lumMod val="50000"/>
                            </a:schemeClr>
                          </a:solidFill>
                        </a:rPr>
                        <a:t>trabajar</a:t>
                      </a:r>
                    </a:p>
                    <a:p>
                      <a:pPr algn="ctr"/>
                      <a:r>
                        <a:rPr lang="es-GB" sz="2000" dirty="0">
                          <a:solidFill>
                            <a:schemeClr val="accent5">
                              <a:lumMod val="50000"/>
                            </a:schemeClr>
                          </a:solidFill>
                        </a:rPr>
                        <a:t>dirigir</a:t>
                      </a:r>
                    </a:p>
                    <a:p>
                      <a:pPr algn="ctr"/>
                      <a:r>
                        <a:rPr lang="es-GB" sz="2000" dirty="0">
                          <a:solidFill>
                            <a:schemeClr val="accent5">
                              <a:lumMod val="50000"/>
                            </a:schemeClr>
                          </a:solidFill>
                        </a:rPr>
                        <a:t>explicar</a:t>
                      </a:r>
                    </a:p>
                    <a:p>
                      <a:pPr algn="ctr"/>
                      <a:r>
                        <a:rPr lang="es-GB" sz="2000" dirty="0">
                          <a:solidFill>
                            <a:schemeClr val="accent5">
                              <a:lumMod val="50000"/>
                            </a:schemeClr>
                          </a:solidFill>
                        </a:rPr>
                        <a:t>organizar enseñar analizar descubrir</a:t>
                      </a:r>
                    </a:p>
                  </a:txBody>
                  <a:tcPr anchor="ctr">
                    <a:noFill/>
                  </a:tcPr>
                </a:tc>
                <a:extLst>
                  <a:ext uri="{0D108BD9-81ED-4DB2-BD59-A6C34878D82A}">
                    <a16:rowId xmlns:a16="http://schemas.microsoft.com/office/drawing/2014/main" val="4248559518"/>
                  </a:ext>
                </a:extLst>
              </a:tr>
            </a:tbl>
          </a:graphicData>
        </a:graphic>
      </p:graphicFrame>
      <p:cxnSp>
        <p:nvCxnSpPr>
          <p:cNvPr id="4" name="Conector recto 3">
            <a:extLst>
              <a:ext uri="{FF2B5EF4-FFF2-40B4-BE49-F238E27FC236}">
                <a16:creationId xmlns:a16="http://schemas.microsoft.com/office/drawing/2014/main" id="{DAECE27B-8C4E-724B-AC5B-528623C6BE07}"/>
              </a:ext>
            </a:extLst>
          </p:cNvPr>
          <p:cNvCxnSpPr/>
          <p:nvPr/>
        </p:nvCxnSpPr>
        <p:spPr>
          <a:xfrm>
            <a:off x="4130392" y="1408166"/>
            <a:ext cx="0" cy="2020834"/>
          </a:xfrm>
          <a:prstGeom prst="line">
            <a:avLst/>
          </a:prstGeom>
          <a:ln w="38100">
            <a:solidFill>
              <a:srgbClr val="E4692F"/>
            </a:solidFill>
            <a:prstDash val="sysDash"/>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B6D3C4B0-993D-AD45-8641-C08B4300D2C2}"/>
              </a:ext>
            </a:extLst>
          </p:cNvPr>
          <p:cNvCxnSpPr/>
          <p:nvPr/>
        </p:nvCxnSpPr>
        <p:spPr>
          <a:xfrm>
            <a:off x="7449325" y="1370354"/>
            <a:ext cx="0" cy="2020834"/>
          </a:xfrm>
          <a:prstGeom prst="line">
            <a:avLst/>
          </a:prstGeom>
          <a:ln w="38100">
            <a:solidFill>
              <a:srgbClr val="E4692F"/>
            </a:solidFill>
            <a:prstDash val="sysDash"/>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ADE34B07-3898-4E4F-A000-D8CD356001A6}"/>
              </a:ext>
            </a:extLst>
          </p:cNvPr>
          <p:cNvCxnSpPr/>
          <p:nvPr/>
        </p:nvCxnSpPr>
        <p:spPr>
          <a:xfrm>
            <a:off x="3406492" y="4114435"/>
            <a:ext cx="0" cy="2020834"/>
          </a:xfrm>
          <a:prstGeom prst="line">
            <a:avLst/>
          </a:prstGeom>
          <a:ln w="38100">
            <a:solidFill>
              <a:srgbClr val="E4692F"/>
            </a:solidFill>
            <a:prstDash val="sysDash"/>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FA759F98-9949-AE4D-A026-EFF3E1FD705B}"/>
              </a:ext>
            </a:extLst>
          </p:cNvPr>
          <p:cNvCxnSpPr/>
          <p:nvPr/>
        </p:nvCxnSpPr>
        <p:spPr>
          <a:xfrm>
            <a:off x="7488801" y="4213392"/>
            <a:ext cx="0" cy="2020834"/>
          </a:xfrm>
          <a:prstGeom prst="line">
            <a:avLst/>
          </a:prstGeom>
          <a:ln w="38100">
            <a:solidFill>
              <a:srgbClr val="E4692F"/>
            </a:solidFill>
            <a:prstDash val="sysDash"/>
          </a:ln>
        </p:spPr>
        <p:style>
          <a:lnRef idx="1">
            <a:schemeClr val="accent1"/>
          </a:lnRef>
          <a:fillRef idx="0">
            <a:schemeClr val="accent1"/>
          </a:fillRef>
          <a:effectRef idx="0">
            <a:schemeClr val="accent1"/>
          </a:effectRef>
          <a:fontRef idx="minor">
            <a:schemeClr val="tx1"/>
          </a:fontRef>
        </p:style>
      </p:cxnSp>
      <p:pic>
        <p:nvPicPr>
          <p:cNvPr id="6" name="Imagen 5" descr="Imagen que contiene Icono&#10;&#10;Descripción generada automáticamente">
            <a:extLst>
              <a:ext uri="{FF2B5EF4-FFF2-40B4-BE49-F238E27FC236}">
                <a16:creationId xmlns:a16="http://schemas.microsoft.com/office/drawing/2014/main" id="{38C69F26-9ED5-6548-B809-6B3AE2349E52}"/>
              </a:ext>
            </a:extLst>
          </p:cNvPr>
          <p:cNvPicPr>
            <a:picLocks noChangeAspect="1"/>
          </p:cNvPicPr>
          <p:nvPr/>
        </p:nvPicPr>
        <p:blipFill rotWithShape="1">
          <a:blip r:embed="rId3" cstate="screen">
            <a:clrChange>
              <a:clrFrom>
                <a:srgbClr val="FCFAFB"/>
              </a:clrFrom>
              <a:clrTo>
                <a:srgbClr val="FCFAFB">
                  <a:alpha val="0"/>
                </a:srgbClr>
              </a:clrTo>
            </a:clrChange>
            <a:extLst>
              <a:ext uri="{28A0092B-C50C-407E-A947-70E740481C1C}">
                <a14:useLocalDpi xmlns:a14="http://schemas.microsoft.com/office/drawing/2010/main"/>
              </a:ext>
            </a:extLst>
          </a:blip>
          <a:srcRect l="25276" r="22731"/>
          <a:stretch/>
        </p:blipFill>
        <p:spPr>
          <a:xfrm>
            <a:off x="340057" y="4454192"/>
            <a:ext cx="1550450" cy="1677414"/>
          </a:xfrm>
          <a:prstGeom prst="rect">
            <a:avLst/>
          </a:prstGeom>
        </p:spPr>
      </p:pic>
      <p:pic>
        <p:nvPicPr>
          <p:cNvPr id="8" name="Imagen 7" descr="Una caricatura de una persona&#10;&#10;Descripción generada automáticamente con confianza media">
            <a:extLst>
              <a:ext uri="{FF2B5EF4-FFF2-40B4-BE49-F238E27FC236}">
                <a16:creationId xmlns:a16="http://schemas.microsoft.com/office/drawing/2014/main" id="{4522D0E7-F2C2-B74B-B30A-C278DD70E731}"/>
              </a:ext>
            </a:extLst>
          </p:cNvPr>
          <p:cNvPicPr>
            <a:picLocks noChangeAspect="1"/>
          </p:cNvPicPr>
          <p:nvPr/>
        </p:nvPicPr>
        <p:blipFill rotWithShape="1">
          <a:blip r:embed="rId4" cstate="screen">
            <a:clrChange>
              <a:clrFrom>
                <a:srgbClr val="FCFAFB"/>
              </a:clrFrom>
              <a:clrTo>
                <a:srgbClr val="FCFAFB">
                  <a:alpha val="0"/>
                </a:srgbClr>
              </a:clrTo>
            </a:clrChange>
            <a:extLst>
              <a:ext uri="{28A0092B-C50C-407E-A947-70E740481C1C}">
                <a14:useLocalDpi xmlns:a14="http://schemas.microsoft.com/office/drawing/2010/main"/>
              </a:ext>
            </a:extLst>
          </a:blip>
          <a:srcRect l="24057" r="28308"/>
          <a:stretch/>
        </p:blipFill>
        <p:spPr>
          <a:xfrm>
            <a:off x="1991336" y="4478065"/>
            <a:ext cx="1311034" cy="1548160"/>
          </a:xfrm>
          <a:prstGeom prst="rect">
            <a:avLst/>
          </a:prstGeom>
        </p:spPr>
      </p:pic>
      <p:pic>
        <p:nvPicPr>
          <p:cNvPr id="10" name="Imagen 9" descr="Una caricatura de una persona&#10;&#10;Descripción generada automáticamente con confianza media">
            <a:extLst>
              <a:ext uri="{FF2B5EF4-FFF2-40B4-BE49-F238E27FC236}">
                <a16:creationId xmlns:a16="http://schemas.microsoft.com/office/drawing/2014/main" id="{85F90C5F-E940-2441-8CD6-DDB7DA3F96C7}"/>
              </a:ext>
            </a:extLst>
          </p:cNvPr>
          <p:cNvPicPr>
            <a:picLocks noChangeAspect="1"/>
          </p:cNvPicPr>
          <p:nvPr/>
        </p:nvPicPr>
        <p:blipFill rotWithShape="1">
          <a:blip r:embed="rId5" cstate="screen">
            <a:clrChange>
              <a:clrFrom>
                <a:srgbClr val="FCFAFB"/>
              </a:clrFrom>
              <a:clrTo>
                <a:srgbClr val="FCFAFB">
                  <a:alpha val="0"/>
                </a:srgbClr>
              </a:clrTo>
            </a:clrChange>
            <a:extLst>
              <a:ext uri="{28A0092B-C50C-407E-A947-70E740481C1C}">
                <a14:useLocalDpi xmlns:a14="http://schemas.microsoft.com/office/drawing/2010/main"/>
              </a:ext>
            </a:extLst>
          </a:blip>
          <a:srcRect l="21353" r="18036"/>
          <a:stretch/>
        </p:blipFill>
        <p:spPr>
          <a:xfrm flipH="1">
            <a:off x="8714882" y="4934502"/>
            <a:ext cx="1496331" cy="1344402"/>
          </a:xfrm>
          <a:prstGeom prst="rect">
            <a:avLst/>
          </a:prstGeom>
        </p:spPr>
      </p:pic>
      <p:pic>
        <p:nvPicPr>
          <p:cNvPr id="12" name="Imagen 11" descr="Una caricatura de una persona&#10;&#10;Descripción generada automáticamente con confianza media">
            <a:extLst>
              <a:ext uri="{FF2B5EF4-FFF2-40B4-BE49-F238E27FC236}">
                <a16:creationId xmlns:a16="http://schemas.microsoft.com/office/drawing/2014/main" id="{D7FEB078-A32D-3F4C-8782-91A17B73006D}"/>
              </a:ext>
            </a:extLst>
          </p:cNvPr>
          <p:cNvPicPr>
            <a:picLocks noChangeAspect="1"/>
          </p:cNvPicPr>
          <p:nvPr/>
        </p:nvPicPr>
        <p:blipFill rotWithShape="1">
          <a:blip r:embed="rId6" cstate="screen">
            <a:clrChange>
              <a:clrFrom>
                <a:srgbClr val="FCFAFB"/>
              </a:clrFrom>
              <a:clrTo>
                <a:srgbClr val="FCFAFB">
                  <a:alpha val="0"/>
                </a:srgbClr>
              </a:clrTo>
            </a:clrChange>
            <a:extLst>
              <a:ext uri="{28A0092B-C50C-407E-A947-70E740481C1C}">
                <a14:useLocalDpi xmlns:a14="http://schemas.microsoft.com/office/drawing/2010/main"/>
              </a:ext>
            </a:extLst>
          </a:blip>
          <a:srcRect l="20215" r="16001"/>
          <a:stretch/>
        </p:blipFill>
        <p:spPr>
          <a:xfrm>
            <a:off x="7534689" y="4076706"/>
            <a:ext cx="1646553" cy="1452079"/>
          </a:xfrm>
          <a:prstGeom prst="rect">
            <a:avLst/>
          </a:prstGeom>
        </p:spPr>
      </p:pic>
      <p:pic>
        <p:nvPicPr>
          <p:cNvPr id="24" name="Imagen 23" descr="Forma&#10;&#10;Descripción generada automáticamente">
            <a:extLst>
              <a:ext uri="{FF2B5EF4-FFF2-40B4-BE49-F238E27FC236}">
                <a16:creationId xmlns:a16="http://schemas.microsoft.com/office/drawing/2014/main" id="{A2D8F49C-4664-B843-A404-2E91D8F0EFBE}"/>
              </a:ext>
            </a:extLst>
          </p:cNvPr>
          <p:cNvPicPr>
            <a:picLocks noChangeAspect="1"/>
          </p:cNvPicPr>
          <p:nvPr/>
        </p:nvPicPr>
        <p:blipFill rotWithShape="1">
          <a:blip r:embed="rId7" cstate="screen">
            <a:clrChange>
              <a:clrFrom>
                <a:srgbClr val="FCFAFB"/>
              </a:clrFrom>
              <a:clrTo>
                <a:srgbClr val="FCFAFB">
                  <a:alpha val="0"/>
                </a:srgbClr>
              </a:clrTo>
            </a:clrChange>
            <a:extLst>
              <a:ext uri="{28A0092B-C50C-407E-A947-70E740481C1C}">
                <a14:useLocalDpi xmlns:a14="http://schemas.microsoft.com/office/drawing/2010/main"/>
              </a:ext>
            </a:extLst>
          </a:blip>
          <a:srcRect l="21569" r="20194"/>
          <a:stretch/>
        </p:blipFill>
        <p:spPr>
          <a:xfrm>
            <a:off x="5662509" y="4352922"/>
            <a:ext cx="1598198" cy="1543660"/>
          </a:xfrm>
          <a:prstGeom prst="rect">
            <a:avLst/>
          </a:prstGeom>
        </p:spPr>
      </p:pic>
      <p:pic>
        <p:nvPicPr>
          <p:cNvPr id="30" name="Imagen 29" descr="Imagen que contiene Forma&#10;&#10;Descripción generada automáticamente">
            <a:extLst>
              <a:ext uri="{FF2B5EF4-FFF2-40B4-BE49-F238E27FC236}">
                <a16:creationId xmlns:a16="http://schemas.microsoft.com/office/drawing/2014/main" id="{981A0314-FA44-1642-A59D-7C8530207962}"/>
              </a:ext>
            </a:extLst>
          </p:cNvPr>
          <p:cNvPicPr>
            <a:picLocks noChangeAspect="1"/>
          </p:cNvPicPr>
          <p:nvPr/>
        </p:nvPicPr>
        <p:blipFill rotWithShape="1">
          <a:blip r:embed="rId8" cstate="screen">
            <a:clrChange>
              <a:clrFrom>
                <a:srgbClr val="FCFAFB"/>
              </a:clrFrom>
              <a:clrTo>
                <a:srgbClr val="FCFAFB">
                  <a:alpha val="0"/>
                </a:srgbClr>
              </a:clrTo>
            </a:clrChange>
            <a:extLst>
              <a:ext uri="{28A0092B-C50C-407E-A947-70E740481C1C}">
                <a14:useLocalDpi xmlns:a14="http://schemas.microsoft.com/office/drawing/2010/main"/>
              </a:ext>
            </a:extLst>
          </a:blip>
          <a:srcRect l="15001" r="13403"/>
          <a:stretch/>
        </p:blipFill>
        <p:spPr>
          <a:xfrm>
            <a:off x="3584138" y="4429658"/>
            <a:ext cx="1910356" cy="1500883"/>
          </a:xfrm>
          <a:prstGeom prst="rect">
            <a:avLst/>
          </a:prstGeom>
        </p:spPr>
      </p:pic>
      <p:pic>
        <p:nvPicPr>
          <p:cNvPr id="35" name="Imagen 34" descr="Una caricatura de una persona&#10;&#10;Descripción generada automáticamente con confianza media">
            <a:extLst>
              <a:ext uri="{FF2B5EF4-FFF2-40B4-BE49-F238E27FC236}">
                <a16:creationId xmlns:a16="http://schemas.microsoft.com/office/drawing/2014/main" id="{8C0446E9-8AF2-224A-8027-53CE0E435DD3}"/>
              </a:ext>
            </a:extLst>
          </p:cNvPr>
          <p:cNvPicPr>
            <a:picLocks noChangeAspect="1"/>
          </p:cNvPicPr>
          <p:nvPr/>
        </p:nvPicPr>
        <p:blipFill rotWithShape="1">
          <a:blip r:embed="rId9" cstate="screen">
            <a:clrChange>
              <a:clrFrom>
                <a:srgbClr val="FCFAFB"/>
              </a:clrFrom>
              <a:clrTo>
                <a:srgbClr val="FCFAFB">
                  <a:alpha val="0"/>
                </a:srgbClr>
              </a:clrTo>
            </a:clrChange>
            <a:extLst>
              <a:ext uri="{28A0092B-C50C-407E-A947-70E740481C1C}">
                <a14:useLocalDpi xmlns:a14="http://schemas.microsoft.com/office/drawing/2010/main"/>
              </a:ext>
            </a:extLst>
          </a:blip>
          <a:srcRect l="30434" r="27654"/>
          <a:stretch/>
        </p:blipFill>
        <p:spPr>
          <a:xfrm>
            <a:off x="6007108" y="1370353"/>
            <a:ext cx="1543272" cy="2071203"/>
          </a:xfrm>
          <a:prstGeom prst="rect">
            <a:avLst/>
          </a:prstGeom>
        </p:spPr>
      </p:pic>
      <p:pic>
        <p:nvPicPr>
          <p:cNvPr id="42" name="Imagen 41" descr="Dibujo animado de un personaje de caricatura&#10;&#10;Descripción generada automáticamente con confianza media">
            <a:extLst>
              <a:ext uri="{FF2B5EF4-FFF2-40B4-BE49-F238E27FC236}">
                <a16:creationId xmlns:a16="http://schemas.microsoft.com/office/drawing/2014/main" id="{FEDAAE4F-810C-8944-996A-50B2B90B0741}"/>
              </a:ext>
            </a:extLst>
          </p:cNvPr>
          <p:cNvPicPr>
            <a:picLocks noChangeAspect="1"/>
          </p:cNvPicPr>
          <p:nvPr/>
        </p:nvPicPr>
        <p:blipFill rotWithShape="1">
          <a:blip r:embed="rId10" cstate="screen">
            <a:clrChange>
              <a:clrFrom>
                <a:srgbClr val="FCFAFB"/>
              </a:clrFrom>
              <a:clrTo>
                <a:srgbClr val="FCFAFB">
                  <a:alpha val="0"/>
                </a:srgbClr>
              </a:clrTo>
            </a:clrChange>
            <a:extLst>
              <a:ext uri="{28A0092B-C50C-407E-A947-70E740481C1C}">
                <a14:useLocalDpi xmlns:a14="http://schemas.microsoft.com/office/drawing/2010/main"/>
              </a:ext>
            </a:extLst>
          </a:blip>
          <a:srcRect l="31573" r="29428"/>
          <a:stretch/>
        </p:blipFill>
        <p:spPr>
          <a:xfrm>
            <a:off x="4391407" y="1416793"/>
            <a:ext cx="1384490" cy="1996957"/>
          </a:xfrm>
          <a:prstGeom prst="rect">
            <a:avLst/>
          </a:prstGeom>
        </p:spPr>
      </p:pic>
      <p:pic>
        <p:nvPicPr>
          <p:cNvPr id="47" name="Imagen 46" descr="Una caricatura de una persona&#10;&#10;Descripción generada automáticamente con confianza media">
            <a:extLst>
              <a:ext uri="{FF2B5EF4-FFF2-40B4-BE49-F238E27FC236}">
                <a16:creationId xmlns:a16="http://schemas.microsoft.com/office/drawing/2014/main" id="{CAED9889-A51E-914B-A497-8DC13DB99A51}"/>
              </a:ext>
            </a:extLst>
          </p:cNvPr>
          <p:cNvPicPr>
            <a:picLocks noChangeAspect="1"/>
          </p:cNvPicPr>
          <p:nvPr/>
        </p:nvPicPr>
        <p:blipFill>
          <a:blip r:embed="rId11"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1708363" y="1450831"/>
            <a:ext cx="2930439" cy="1648372"/>
          </a:xfrm>
          <a:prstGeom prst="rect">
            <a:avLst/>
          </a:prstGeom>
        </p:spPr>
      </p:pic>
      <p:pic>
        <p:nvPicPr>
          <p:cNvPr id="51" name="Imagen 50" descr="Una caricatura de una persona&#10;&#10;Descripción generada automáticamente con confianza media">
            <a:extLst>
              <a:ext uri="{FF2B5EF4-FFF2-40B4-BE49-F238E27FC236}">
                <a16:creationId xmlns:a16="http://schemas.microsoft.com/office/drawing/2014/main" id="{BA4E43D6-6469-274B-9C8D-DEDB9B733C15}"/>
              </a:ext>
            </a:extLst>
          </p:cNvPr>
          <p:cNvPicPr>
            <a:picLocks noChangeAspect="1"/>
          </p:cNvPicPr>
          <p:nvPr/>
        </p:nvPicPr>
        <p:blipFill>
          <a:blip r:embed="rId12"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325122" y="1586787"/>
            <a:ext cx="2930441" cy="1648373"/>
          </a:xfrm>
          <a:prstGeom prst="rect">
            <a:avLst/>
          </a:prstGeom>
        </p:spPr>
      </p:pic>
      <p:pic>
        <p:nvPicPr>
          <p:cNvPr id="53" name="Imagen 52">
            <a:extLst>
              <a:ext uri="{FF2B5EF4-FFF2-40B4-BE49-F238E27FC236}">
                <a16:creationId xmlns:a16="http://schemas.microsoft.com/office/drawing/2014/main" id="{988B9CF4-04FD-554E-B9ED-49E22C2EF1E7}"/>
              </a:ext>
            </a:extLst>
          </p:cNvPr>
          <p:cNvPicPr>
            <a:picLocks noChangeAspect="1"/>
          </p:cNvPicPr>
          <p:nvPr/>
        </p:nvPicPr>
        <p:blipFill rotWithShape="1">
          <a:blip r:embed="rId13" cstate="screen">
            <a:clrChange>
              <a:clrFrom>
                <a:srgbClr val="FCFAFB"/>
              </a:clrFrom>
              <a:clrTo>
                <a:srgbClr val="FCFAFB">
                  <a:alpha val="0"/>
                </a:srgbClr>
              </a:clrTo>
            </a:clrChange>
            <a:extLst>
              <a:ext uri="{28A0092B-C50C-407E-A947-70E740481C1C}">
                <a14:useLocalDpi xmlns:a14="http://schemas.microsoft.com/office/drawing/2010/main"/>
              </a:ext>
            </a:extLst>
          </a:blip>
          <a:srcRect l="37904" r="38137"/>
          <a:stretch/>
        </p:blipFill>
        <p:spPr>
          <a:xfrm>
            <a:off x="9202097" y="1408166"/>
            <a:ext cx="840973" cy="1974395"/>
          </a:xfrm>
          <a:prstGeom prst="rect">
            <a:avLst/>
          </a:prstGeom>
        </p:spPr>
      </p:pic>
      <p:pic>
        <p:nvPicPr>
          <p:cNvPr id="55" name="Imagen 54" descr="Dibujo animado de un personaje animado&#10;&#10;Descripción generada automáticamente con confianza baja">
            <a:extLst>
              <a:ext uri="{FF2B5EF4-FFF2-40B4-BE49-F238E27FC236}">
                <a16:creationId xmlns:a16="http://schemas.microsoft.com/office/drawing/2014/main" id="{A5307C0B-8AAB-634D-A2B1-FF8A283CA701}"/>
              </a:ext>
            </a:extLst>
          </p:cNvPr>
          <p:cNvPicPr>
            <a:picLocks noChangeAspect="1"/>
          </p:cNvPicPr>
          <p:nvPr/>
        </p:nvPicPr>
        <p:blipFill rotWithShape="1">
          <a:blip r:embed="rId14" cstate="screen">
            <a:clrChange>
              <a:clrFrom>
                <a:srgbClr val="FCFAFB"/>
              </a:clrFrom>
              <a:clrTo>
                <a:srgbClr val="FCFAFB">
                  <a:alpha val="0"/>
                </a:srgbClr>
              </a:clrTo>
            </a:clrChange>
            <a:extLst>
              <a:ext uri="{28A0092B-C50C-407E-A947-70E740481C1C}">
                <a14:useLocalDpi xmlns:a14="http://schemas.microsoft.com/office/drawing/2010/main"/>
              </a:ext>
            </a:extLst>
          </a:blip>
          <a:srcRect l="31502" r="28323"/>
          <a:stretch/>
        </p:blipFill>
        <p:spPr>
          <a:xfrm>
            <a:off x="7731363" y="1370354"/>
            <a:ext cx="1443338" cy="2020834"/>
          </a:xfrm>
          <a:prstGeom prst="rect">
            <a:avLst/>
          </a:prstGeom>
        </p:spPr>
      </p:pic>
      <p:pic>
        <p:nvPicPr>
          <p:cNvPr id="56" name="Imagen 55">
            <a:extLst>
              <a:ext uri="{FF2B5EF4-FFF2-40B4-BE49-F238E27FC236}">
                <a16:creationId xmlns:a16="http://schemas.microsoft.com/office/drawing/2014/main" id="{C5C552F9-5055-E742-86F2-803B2A365888}"/>
              </a:ext>
            </a:extLst>
          </p:cNvPr>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8587771" y="4248984"/>
            <a:ext cx="472718" cy="602402"/>
          </a:xfrm>
          <a:prstGeom prst="rect">
            <a:avLst/>
          </a:prstGeom>
        </p:spPr>
      </p:pic>
      <p:pic>
        <p:nvPicPr>
          <p:cNvPr id="57" name="Imagen 56">
            <a:extLst>
              <a:ext uri="{FF2B5EF4-FFF2-40B4-BE49-F238E27FC236}">
                <a16:creationId xmlns:a16="http://schemas.microsoft.com/office/drawing/2014/main" id="{5E6B3995-D4CE-2C4C-849F-983A3D18C560}"/>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5099" b="89991" l="10000" r="90000">
                        <a14:foregroundMark x1="46190" y1="12748" x2="43929" y2="5099"/>
                        <a14:foregroundMark x1="59048" y1="12559" x2="69405" y2="13503"/>
                        <a14:foregroundMark x1="69405" y1="13503" x2="72857" y2="13314"/>
                        <a14:foregroundMark x1="52857" y1="17658" x2="50119" y2="24740"/>
                        <a14:foregroundMark x1="50119" y1="24740" x2="52143" y2="30973"/>
                        <a14:foregroundMark x1="63214" y1="30973" x2="61548" y2="32956"/>
                        <a14:foregroundMark x1="51190" y1="50236" x2="48810" y2="43248"/>
                        <a14:foregroundMark x1="48810" y1="43248" x2="45714" y2="41360"/>
                      </a14:backgroundRemoval>
                    </a14:imgEffect>
                  </a14:imgLayer>
                </a14:imgProps>
              </a:ext>
              <a:ext uri="{28A0092B-C50C-407E-A947-70E740481C1C}">
                <a14:useLocalDpi xmlns:a14="http://schemas.microsoft.com/office/drawing/2010/main"/>
              </a:ext>
            </a:extLst>
          </a:blip>
          <a:srcRect b="19356"/>
          <a:stretch/>
        </p:blipFill>
        <p:spPr>
          <a:xfrm>
            <a:off x="9645730" y="5058824"/>
            <a:ext cx="535283" cy="544210"/>
          </a:xfrm>
          <a:prstGeom prst="rect">
            <a:avLst/>
          </a:prstGeom>
        </p:spPr>
      </p:pic>
      <p:grpSp>
        <p:nvGrpSpPr>
          <p:cNvPr id="65" name="Grupo 64">
            <a:extLst>
              <a:ext uri="{FF2B5EF4-FFF2-40B4-BE49-F238E27FC236}">
                <a16:creationId xmlns:a16="http://schemas.microsoft.com/office/drawing/2014/main" id="{A525E79D-EF26-D949-A37A-00B29074C5F1}"/>
              </a:ext>
            </a:extLst>
          </p:cNvPr>
          <p:cNvGrpSpPr/>
          <p:nvPr/>
        </p:nvGrpSpPr>
        <p:grpSpPr>
          <a:xfrm>
            <a:off x="4516911" y="4664297"/>
            <a:ext cx="842262" cy="460455"/>
            <a:chOff x="6770428" y="4710915"/>
            <a:chExt cx="792193" cy="439776"/>
          </a:xfrm>
        </p:grpSpPr>
        <p:pic>
          <p:nvPicPr>
            <p:cNvPr id="66" name="Picture 10" descr="Chemistry vector clipart ">
              <a:extLst>
                <a:ext uri="{FF2B5EF4-FFF2-40B4-BE49-F238E27FC236}">
                  <a16:creationId xmlns:a16="http://schemas.microsoft.com/office/drawing/2014/main" id="{0A224B10-9AA9-3143-94F3-0A2AD4131EB6}"/>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53663" t="41952" r="2544" b="28874"/>
            <a:stretch/>
          </p:blipFill>
          <p:spPr bwMode="auto">
            <a:xfrm>
              <a:off x="6770428" y="4710915"/>
              <a:ext cx="792192" cy="439776"/>
            </a:xfrm>
            <a:prstGeom prst="rect">
              <a:avLst/>
            </a:prstGeom>
            <a:noFill/>
            <a:extLst>
              <a:ext uri="{909E8E84-426E-40DD-AFC4-6F175D3DCCD1}">
                <a14:hiddenFill xmlns:a14="http://schemas.microsoft.com/office/drawing/2010/main">
                  <a:solidFill>
                    <a:srgbClr val="FFFFFF"/>
                  </a:solidFill>
                </a14:hiddenFill>
              </a:ext>
            </a:extLst>
          </p:spPr>
        </p:pic>
        <p:sp>
          <p:nvSpPr>
            <p:cNvPr id="67" name="Rectángulo 66">
              <a:extLst>
                <a:ext uri="{FF2B5EF4-FFF2-40B4-BE49-F238E27FC236}">
                  <a16:creationId xmlns:a16="http://schemas.microsoft.com/office/drawing/2014/main" id="{91AE79C8-44B9-8E40-BA92-BF1166B9B8E6}"/>
                </a:ext>
              </a:extLst>
            </p:cNvPr>
            <p:cNvSpPr/>
            <p:nvPr/>
          </p:nvSpPr>
          <p:spPr>
            <a:xfrm>
              <a:off x="7112831" y="4710915"/>
              <a:ext cx="449790" cy="172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58" name="Imagen 57">
            <a:extLst>
              <a:ext uri="{FF2B5EF4-FFF2-40B4-BE49-F238E27FC236}">
                <a16:creationId xmlns:a16="http://schemas.microsoft.com/office/drawing/2014/main" id="{BED04BDE-5CEF-7C4E-B4E5-0A6DAF7ED63A}"/>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585042" y="4566225"/>
            <a:ext cx="515626" cy="427096"/>
          </a:xfrm>
          <a:prstGeom prst="rect">
            <a:avLst/>
          </a:prstGeom>
        </p:spPr>
      </p:pic>
      <p:grpSp>
        <p:nvGrpSpPr>
          <p:cNvPr id="60" name="Grupo 59">
            <a:extLst>
              <a:ext uri="{FF2B5EF4-FFF2-40B4-BE49-F238E27FC236}">
                <a16:creationId xmlns:a16="http://schemas.microsoft.com/office/drawing/2014/main" id="{C6975988-E8D6-1740-BC92-8705066CB482}"/>
              </a:ext>
            </a:extLst>
          </p:cNvPr>
          <p:cNvGrpSpPr/>
          <p:nvPr/>
        </p:nvGrpSpPr>
        <p:grpSpPr>
          <a:xfrm>
            <a:off x="3432214" y="4313672"/>
            <a:ext cx="2177885" cy="1878111"/>
            <a:chOff x="4167739" y="4379748"/>
            <a:chExt cx="5335915" cy="3779024"/>
          </a:xfrm>
        </p:grpSpPr>
        <p:pic>
          <p:nvPicPr>
            <p:cNvPr id="69" name="Picture 4" descr="display device - Clip Art Library">
              <a:extLst>
                <a:ext uri="{FF2B5EF4-FFF2-40B4-BE49-F238E27FC236}">
                  <a16:creationId xmlns:a16="http://schemas.microsoft.com/office/drawing/2014/main" id="{3766A495-35CA-7649-A1A8-8A5AD1BD72EA}"/>
                </a:ext>
              </a:extLst>
            </p:cNvPr>
            <p:cNvPicPr>
              <a:picLocks noChangeAspect="1" noChangeArrowheads="1"/>
            </p:cNvPicPr>
            <p:nvPr/>
          </p:nvPicPr>
          <p:blipFill rotWithShape="1">
            <a:blip r:embed="rId20" cstate="screen">
              <a:extLst>
                <a:ext uri="{BEBA8EAE-BF5A-486C-A8C5-ECC9F3942E4B}">
                  <a14:imgProps xmlns:a14="http://schemas.microsoft.com/office/drawing/2010/main">
                    <a14:imgLayer r:embed="rId21">
                      <a14:imgEffect>
                        <a14:backgroundRemoval t="7913" b="78470" l="4485" r="99000">
                          <a14:foregroundMark x1="33788" y1="56347" x2="33788" y2="59116"/>
                          <a14:foregroundMark x1="18545" y1="61194" x2="19545" y2="76393"/>
                          <a14:foregroundMark x1="19545" y1="76393" x2="35697" y2="76228"/>
                          <a14:foregroundMark x1="35697" y1="76228" x2="54091" y2="77778"/>
                          <a14:foregroundMark x1="54091" y1="77778" x2="57939" y2="62809"/>
                          <a14:foregroundMark x1="57939" y1="62809" x2="57727" y2="60270"/>
                          <a14:foregroundMark x1="86333" y1="53116" x2="95333" y2="66139"/>
                          <a14:foregroundMark x1="95333" y1="66139" x2="96061" y2="68117"/>
                          <a14:foregroundMark x1="90545" y1="53577" x2="90758" y2="55424"/>
                          <a14:foregroundMark x1="91394" y1="53808" x2="90758" y2="56347"/>
                          <a14:foregroundMark x1="34000" y1="54731" x2="34212" y2="58886"/>
                          <a14:foregroundMark x1="49455" y1="59578" x2="52636" y2="68348"/>
                          <a14:foregroundMark x1="34212" y1="58886" x2="34212" y2="61655"/>
                          <a14:foregroundMark x1="17273" y1="65809" x2="9212" y2="72041"/>
                          <a14:foregroundMark x1="16000" y1="59809" x2="5364" y2="69865"/>
                          <a14:foregroundMark x1="5364" y1="69865" x2="4545" y2="74777"/>
                          <a14:foregroundMark x1="98182" y1="68579" x2="99030" y2="67194"/>
                          <a14:foregroundMark x1="18758" y1="48994" x2="18758" y2="56116"/>
                          <a14:foregroundMark x1="35061" y1="56116" x2="35061" y2="59809"/>
                          <a14:foregroundMark x1="91091" y1="73129" x2="74364" y2="78470"/>
                          <a14:foregroundMark x1="13212" y1="77646" x2="4576" y2="74975"/>
                          <a14:foregroundMark x1="59303" y1="53709" x2="49515" y2="54105"/>
                          <a14:foregroundMark x1="59121" y1="53907" x2="56848" y2="50841"/>
                          <a14:foregroundMark x1="59727" y1="52654" x2="49364" y2="57732"/>
                          <a14:foregroundMark x1="60303" y1="53973" x2="55970" y2="51006"/>
                          <a14:foregroundMark x1="60455" y1="52324" x2="54970" y2="49159"/>
                          <a14:foregroundMark x1="54970" y1="49159" x2="50121" y2="52324"/>
                          <a14:foregroundMark x1="49667" y1="52226" x2="49333" y2="57501"/>
                          <a14:foregroundMark x1="34333" y1="50940" x2="35727" y2="57435"/>
                          <a14:foregroundMark x1="35727" y1="57435" x2="33939" y2="63996"/>
                          <a14:foregroundMark x1="33939" y1="63996" x2="35424" y2="60402"/>
                          <a14:foregroundMark x1="49879" y1="64227" x2="48970" y2="59446"/>
                          <a14:foregroundMark x1="49333" y1="63765" x2="49030" y2="58820"/>
                          <a14:foregroundMark x1="35394" y1="55358" x2="35030" y2="61919"/>
                          <a14:foregroundMark x1="35030" y1="61919" x2="33636" y2="62348"/>
                          <a14:foregroundMark x1="49606" y1="67062" x2="44758" y2="68744"/>
                          <a14:foregroundMark x1="33212" y1="64721" x2="33424" y2="65908"/>
                          <a14:backgroundMark x1="64000" y1="28487" x2="41970" y2="29014"/>
                          <a14:backgroundMark x1="41970" y1="29014" x2="34879" y2="32179"/>
                          <a14:backgroundMark x1="43152" y1="15298" x2="42667" y2="48005"/>
                          <a14:backgroundMark x1="42667" y1="48005" x2="42667" y2="48005"/>
                          <a14:backgroundMark x1="43636" y1="36400" x2="58182" y2="48005"/>
                          <a14:backgroundMark x1="51394" y1="45895" x2="41667" y2="54369"/>
                          <a14:backgroundMark x1="38758" y1="33762" x2="39727" y2="65447"/>
                          <a14:backgroundMark x1="42667" y1="53841" x2="42667" y2="66502"/>
                          <a14:backgroundMark x1="73212" y1="51698" x2="60606" y2="51698"/>
                          <a14:backgroundMark x1="10909" y1="48533" x2="10909" y2="53347"/>
                          <a14:backgroundMark x1="34848" y1="48302" x2="35273" y2="52193"/>
                          <a14:backgroundMark x1="45030" y1="51533" x2="45242" y2="62809"/>
                          <a14:backgroundMark x1="46061" y1="49225" x2="47545" y2="64655"/>
                          <a14:backgroundMark x1="47545" y1="64655" x2="37394" y2="53544"/>
                          <a14:backgroundMark x1="37394" y1="53544" x2="36333" y2="49918"/>
                          <a14:backgroundMark x1="37182" y1="54270" x2="40576" y2="68348"/>
                          <a14:backgroundMark x1="36333" y1="65348" x2="34848" y2="65348"/>
                          <a14:backgroundMark x1="35631" y1="61959" x2="35485" y2="67194"/>
                          <a14:backgroundMark x1="35909" y1="51962" x2="35814" y2="55372"/>
                          <a14:backgroundMark x1="35485" y1="67194" x2="35485" y2="67194"/>
                          <a14:backgroundMark x1="56667" y1="48368" x2="48788" y2="48797"/>
                          <a14:backgroundMark x1="11152" y1="47346" x2="11909" y2="54731"/>
                          <a14:backgroundMark x1="13424" y1="48368" x2="12091" y2="56775"/>
                          <a14:backgroundMark x1="12667" y1="47346" x2="13606" y2="55753"/>
                          <a14:backgroundMark x1="37303" y1="59644" x2="36333" y2="54303"/>
                          <a14:backgroundMark x1="37091" y1="63864" x2="33848" y2="63337"/>
                          <a14:backgroundMark x1="34424" y1="63172" x2="33909" y2="64853"/>
                          <a14:backgroundMark x1="88515" y1="43587" x2="89152" y2="25223"/>
                          <a14:backgroundMark x1="34364" y1="62941" x2="34000" y2="64853"/>
                          <a14:backgroundMark x1="33455" y1="65315" x2="35000" y2="63469"/>
                          <a14:backgroundMark x1="34485" y1="63040" x2="34000" y2="64787"/>
                        </a14:backgroundRemoval>
                      </a14:imgEffect>
                    </a14:imgLayer>
                  </a14:imgProps>
                </a:ext>
                <a:ext uri="{28A0092B-C50C-407E-A947-70E740481C1C}">
                  <a14:useLocalDpi xmlns:a14="http://schemas.microsoft.com/office/drawing/2010/main"/>
                </a:ext>
              </a:extLst>
            </a:blip>
            <a:srcRect b="20822"/>
            <a:stretch/>
          </p:blipFill>
          <p:spPr bwMode="auto">
            <a:xfrm>
              <a:off x="4311011" y="4379748"/>
              <a:ext cx="5192643" cy="3779024"/>
            </a:xfrm>
            <a:prstGeom prst="rect">
              <a:avLst/>
            </a:prstGeom>
            <a:noFill/>
            <a:extLst>
              <a:ext uri="{909E8E84-426E-40DD-AFC4-6F175D3DCCD1}">
                <a14:hiddenFill xmlns:a14="http://schemas.microsoft.com/office/drawing/2010/main">
                  <a:solidFill>
                    <a:srgbClr val="FFFFFF"/>
                  </a:solidFill>
                </a14:hiddenFill>
              </a:ext>
            </a:extLst>
          </p:spPr>
        </p:pic>
        <p:sp>
          <p:nvSpPr>
            <p:cNvPr id="59" name="Elipse 58">
              <a:extLst>
                <a:ext uri="{FF2B5EF4-FFF2-40B4-BE49-F238E27FC236}">
                  <a16:creationId xmlns:a16="http://schemas.microsoft.com/office/drawing/2014/main" id="{50CC3508-CA63-4A44-8F34-A6B4ED95BA74}"/>
                </a:ext>
              </a:extLst>
            </p:cNvPr>
            <p:cNvSpPr/>
            <p:nvPr/>
          </p:nvSpPr>
          <p:spPr>
            <a:xfrm>
              <a:off x="4167739" y="6953674"/>
              <a:ext cx="223668" cy="3416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75" name="Imagen 74">
            <a:extLst>
              <a:ext uri="{FF2B5EF4-FFF2-40B4-BE49-F238E27FC236}">
                <a16:creationId xmlns:a16="http://schemas.microsoft.com/office/drawing/2014/main" id="{056A0565-65D5-3045-A084-002971920F6B}"/>
              </a:ext>
            </a:extLst>
          </p:cNvPr>
          <p:cNvPicPr>
            <a:picLocks noChangeAspect="1"/>
          </p:cNvPicPr>
          <p:nvPr/>
        </p:nvPicPr>
        <p:blipFill rotWithShape="1">
          <a:blip r:embed="rId22" cstate="screen">
            <a:extLst>
              <a:ext uri="{BEBA8EAE-BF5A-486C-A8C5-ECC9F3942E4B}">
                <a14:imgProps xmlns:a14="http://schemas.microsoft.com/office/drawing/2010/main">
                  <a14:imgLayer r:embed="rId23">
                    <a14:imgEffect>
                      <a14:backgroundRemoval t="9825" b="98541" l="1600" r="97333">
                        <a14:foregroundMark x1="36333" y1="97276" x2="1600" y2="90272"/>
                        <a14:foregroundMark x1="18267" y1="72860" x2="32067" y2="89008"/>
                        <a14:foregroundMark x1="19400" y1="74514" x2="22800" y2="89397"/>
                        <a14:foregroundMark x1="36267" y1="95623" x2="46267" y2="98638"/>
                        <a14:foregroundMark x1="46267" y1="98638" x2="48400" y2="87354"/>
                        <a14:foregroundMark x1="48400" y1="87354" x2="41200" y2="82198"/>
                        <a14:foregroundMark x1="41200" y1="82198" x2="57756" y2="78706"/>
                        <a14:foregroundMark x1="60201" y1="78616" x2="69400" y2="78696"/>
                        <a14:foregroundMark x1="69400" y1="78696" x2="85564" y2="84547"/>
                        <a14:foregroundMark x1="85692" y1="86203" x2="80533" y2="93482"/>
                        <a14:foregroundMark x1="80533" y1="93482" x2="59600" y2="94650"/>
                        <a14:foregroundMark x1="59600" y1="94650" x2="59267" y2="94553"/>
                        <a14:foregroundMark x1="15200" y1="87354" x2="7467" y2="97179"/>
                        <a14:foregroundMark x1="38000" y1="67218" x2="38000" y2="75292"/>
                        <a14:foregroundMark x1="38267" y1="66440" x2="39333" y2="70331"/>
                        <a14:foregroundMark x1="46400" y1="62354" x2="46400" y2="68580"/>
                        <a14:foregroundMark x1="78012" y1="66734" x2="79200" y2="72957"/>
                        <a14:foregroundMark x1="91243" y1="82359" x2="92267" y2="85895"/>
                        <a14:foregroundMark x1="90396" y1="79436" x2="90601" y2="80143"/>
                        <a14:foregroundMark x1="89152" y1="75137" x2="89316" y2="75704"/>
                        <a14:foregroundMark x1="92267" y1="85895" x2="91800" y2="87646"/>
                        <a14:foregroundMark x1="94882" y1="83267" x2="97333" y2="89689"/>
                        <a14:foregroundMark x1="91387" y1="74110" x2="93974" y2="80888"/>
                        <a14:foregroundMark x1="91214" y1="88450" x2="81933" y2="90078"/>
                        <a14:foregroundMark x1="95800" y1="87646" x2="91686" y2="88368"/>
                        <a14:foregroundMark x1="81933" y1="90078" x2="67933" y2="86868"/>
                        <a14:foregroundMark x1="60268" y1="93973" x2="50000" y2="87840"/>
                        <a14:foregroundMark x1="64333" y1="96401" x2="60330" y2="94010"/>
                        <a14:foregroundMark x1="71467" y1="75292" x2="71467" y2="67023"/>
                        <a14:foregroundMark x1="79200" y1="71437" x2="79200" y2="61868"/>
                        <a14:foregroundMark x1="79200" y1="72957" x2="79200" y2="71490"/>
                        <a14:backgroundMark x1="91867" y1="94066" x2="90533" y2="75973"/>
                        <a14:backgroundMark x1="90533" y1="75973" x2="86200" y2="86187"/>
                        <a14:backgroundMark x1="86200" y1="86187" x2="80667" y2="77335"/>
                        <a14:backgroundMark x1="80667" y1="77335" x2="78067" y2="66926"/>
                        <a14:backgroundMark x1="78067" y1="66926" x2="78267" y2="66537"/>
                        <a14:backgroundMark x1="87400" y1="68482" x2="88333" y2="78696"/>
                        <a14:backgroundMark x1="84733" y1="65467" x2="93267" y2="74027"/>
                        <a14:backgroundMark x1="93267" y1="74027" x2="95733" y2="82782"/>
                        <a14:backgroundMark x1="95733" y1="82782" x2="95733" y2="84144"/>
                        <a14:backgroundMark x1="59067" y1="67412" x2="59067" y2="84144"/>
                        <a14:backgroundMark x1="55533" y1="74611" x2="62200" y2="75681"/>
                        <a14:backgroundMark x1="58333" y1="73930" x2="60600" y2="92802"/>
                        <a14:backgroundMark x1="60600" y1="92802" x2="61133" y2="81809"/>
                        <a14:backgroundMark x1="61133" y1="81809" x2="60733" y2="86965"/>
                        <a14:backgroundMark x1="14333" y1="53794" x2="6400" y2="56712"/>
                      </a14:backgroundRemoval>
                    </a14:imgEffect>
                  </a14:imgLayer>
                </a14:imgProps>
              </a:ext>
              <a:ext uri="{28A0092B-C50C-407E-A947-70E740481C1C}">
                <a14:useLocalDpi xmlns:a14="http://schemas.microsoft.com/office/drawing/2010/main"/>
              </a:ext>
            </a:extLst>
          </a:blip>
          <a:srcRect t="49138" r="45398"/>
          <a:stretch/>
        </p:blipFill>
        <p:spPr>
          <a:xfrm>
            <a:off x="5757702" y="4943467"/>
            <a:ext cx="1609263" cy="1286827"/>
          </a:xfrm>
          <a:prstGeom prst="rect">
            <a:avLst/>
          </a:prstGeom>
        </p:spPr>
      </p:pic>
    </p:spTree>
    <p:extLst>
      <p:ext uri="{BB962C8B-B14F-4D97-AF65-F5344CB8AC3E}">
        <p14:creationId xmlns:p14="http://schemas.microsoft.com/office/powerpoint/2010/main" val="27124011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20330</Words>
  <Application>Microsoft Macintosh PowerPoint</Application>
  <PresentationFormat>Widescreen</PresentationFormat>
  <Paragraphs>3535</Paragraphs>
  <Slides>92</Slides>
  <Notes>92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92</vt:i4>
      </vt:variant>
    </vt:vector>
  </HeadingPairs>
  <TitlesOfParts>
    <vt:vector size="96" baseType="lpstr">
      <vt:lpstr>Arial</vt:lpstr>
      <vt:lpstr>Calibri</vt:lpstr>
      <vt:lpstr>Century Gothic</vt:lpstr>
      <vt:lpstr>Office Theme</vt:lpstr>
      <vt:lpstr>Examples</vt:lpstr>
      <vt:lpstr>Lee el texto con tu compañero/a de clase.   Traduce los verbos y los pronombres al español.</vt:lpstr>
      <vt:lpstr>Hablamos sobre las costumbres de Nadia</vt:lpstr>
      <vt:lpstr>Persona A</vt:lpstr>
      <vt:lpstr>Persona B</vt:lpstr>
      <vt:lpstr>Respuestas</vt:lpstr>
      <vt:lpstr>Persona A: read the sentence in Spanish. Use ‘lo’ for a singular masculine object and ‘la’ for a singular feminine object.</vt:lpstr>
      <vt:lpstr>1.</vt:lpstr>
      <vt:lpstr>Persona A</vt:lpstr>
      <vt:lpstr>Persona A</vt:lpstr>
      <vt:lpstr>hablar / escuchar</vt:lpstr>
      <vt:lpstr>Persona A</vt:lpstr>
      <vt:lpstr>Persona B</vt:lpstr>
      <vt:lpstr>Persona A</vt:lpstr>
      <vt:lpstr>hablar</vt:lpstr>
      <vt:lpstr>Estudiante A</vt:lpstr>
      <vt:lpstr>Estudiante B</vt:lpstr>
      <vt:lpstr>Estudiante A: Solución </vt:lpstr>
      <vt:lpstr>Estudiante B:  Solución</vt:lpstr>
      <vt:lpstr>Preguntas en la clase de ejercicio</vt:lpstr>
      <vt:lpstr>hablar / escuchar</vt:lpstr>
      <vt:lpstr>hablar / escuchar</vt:lpstr>
      <vt:lpstr>hablar / escuchar</vt:lpstr>
      <vt:lpstr>hablar / escuchar</vt:lpstr>
      <vt:lpstr>Persona A: read the question in Spanish but don’t say the crossed out word!  Use ‘vuestro’ or ‘vuestra’ for ‘your’.</vt:lpstr>
      <vt:lpstr>Persona A</vt:lpstr>
      <vt:lpstr>1.</vt:lpstr>
      <vt:lpstr>1.</vt:lpstr>
      <vt:lpstr>1.</vt:lpstr>
      <vt:lpstr>1.</vt:lpstr>
      <vt:lpstr>hablar / escuchar</vt:lpstr>
      <vt:lpstr>hablar</vt:lpstr>
      <vt:lpstr>hablar</vt:lpstr>
      <vt:lpstr>hablar</vt:lpstr>
      <vt:lpstr>Lucía y Daniel hablan de las diferencias entre los viajes con sus padres y con la escuela.</vt:lpstr>
      <vt:lpstr>Persona A </vt:lpstr>
      <vt:lpstr>Persona B </vt:lpstr>
      <vt:lpstr> Respuestas: Persona A </vt:lpstr>
      <vt:lpstr>Fonética</vt:lpstr>
      <vt:lpstr>¿Dónde fuiste?</vt:lpstr>
      <vt:lpstr>hablar / escuchar / escribir</vt:lpstr>
      <vt:lpstr>escribir / hablar / escuchar</vt:lpstr>
      <vt:lpstr>escribir / hablar / escuchar</vt:lpstr>
      <vt:lpstr>escribir / hablar / escuchar</vt:lpstr>
      <vt:lpstr>Hablamos sobre la historia de Perú en parejas.</vt:lpstr>
      <vt:lpstr>Persona A</vt:lpstr>
      <vt:lpstr>Persona A</vt:lpstr>
      <vt:lpstr>Persona A</vt:lpstr>
      <vt:lpstr>hablar / escuchar</vt:lpstr>
      <vt:lpstr>Persona A</vt:lpstr>
      <vt:lpstr>Persona B</vt:lpstr>
      <vt:lpstr>Respuestas</vt:lpstr>
      <vt:lpstr>Aquí tienes información sobre problemas en el medioambiente. Escucha y escribe las palabras que no están.</vt:lpstr>
      <vt:lpstr>Aquí tienes información sobre problemas en el medioambiente. Escucha y escribe las palabras que no están.</vt:lpstr>
      <vt:lpstr>Aquí tienes un artículo sobre problemas en el medioambiente. En parejas, lee el texto y cambia las palabras en inglés a español.</vt:lpstr>
      <vt:lpstr>Aquí tienes un artículo sobre problemas en el medioambiente. En parejas, lee el texto y cambia las palabras en inglés a español.</vt:lpstr>
      <vt:lpstr>hablar / escuchar</vt:lpstr>
      <vt:lpstr>hablar / escuchar</vt:lpstr>
      <vt:lpstr>PowerPoint Presentation</vt:lpstr>
      <vt:lpstr>PowerPoint Presentation</vt:lpstr>
      <vt:lpstr>hablar / escuchar</vt:lpstr>
      <vt:lpstr>Persona A</vt:lpstr>
      <vt:lpstr>Persona A</vt:lpstr>
      <vt:lpstr>Persona A</vt:lpstr>
      <vt:lpstr>Persona A</vt:lpstr>
      <vt:lpstr>Imagina que ahora vives en otro país con tu familia.  ¿Cómo estás? Y ¿cómo estabas al principio, después de llegar?</vt:lpstr>
      <vt:lpstr>Persona A </vt:lpstr>
      <vt:lpstr>Persona B </vt:lpstr>
      <vt:lpstr> Respuestas: Persona A </vt:lpstr>
      <vt:lpstr>Respuestas (de la parte oral)</vt:lpstr>
      <vt:lpstr>Describimos actividades y eventos</vt:lpstr>
      <vt:lpstr>Persona A</vt:lpstr>
      <vt:lpstr>Persona B</vt:lpstr>
      <vt:lpstr>Respuestas</vt:lpstr>
      <vt:lpstr>hablar / escuchar</vt:lpstr>
      <vt:lpstr>Persona A</vt:lpstr>
      <vt:lpstr>Persona B</vt:lpstr>
      <vt:lpstr>Persona A - respuestas</vt:lpstr>
      <vt:lpstr>Persona B- repuestas</vt:lpstr>
      <vt:lpstr>Deberes</vt:lpstr>
      <vt:lpstr>Inventamos situaciones en parejas.</vt:lpstr>
      <vt:lpstr>hablar / escuchar</vt:lpstr>
      <vt:lpstr>hablar</vt:lpstr>
      <vt:lpstr>hablar</vt:lpstr>
      <vt:lpstr>hablar</vt:lpstr>
      <vt:lpstr>hablar</vt:lpstr>
      <vt:lpstr>hablar</vt:lpstr>
      <vt:lpstr>hablar</vt:lpstr>
      <vt:lpstr>¿Cuál es tu opinión sobre la vida de Rigoberta Menchú?</vt:lpstr>
      <vt:lpstr>¡Ahora tú! </vt:lpstr>
      <vt:lpstr>Mujeres de ciencias</vt:lpstr>
      <vt:lpstr>Imagina que estamos en el año 2040. Escribe 6 frases sobre la vida de Lucía y Nadia (¡en plural! - ‘they’).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Richardson</dc:creator>
  <cp:lastModifiedBy>Mary Richardson</cp:lastModifiedBy>
  <cp:revision>3</cp:revision>
  <dcterms:created xsi:type="dcterms:W3CDTF">2022-06-21T13:39:10Z</dcterms:created>
  <dcterms:modified xsi:type="dcterms:W3CDTF">2022-06-21T13:43:52Z</dcterms:modified>
</cp:coreProperties>
</file>