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327" r:id="rId2"/>
    <p:sldId id="556" r:id="rId3"/>
    <p:sldId id="558" r:id="rId4"/>
    <p:sldId id="565" r:id="rId5"/>
    <p:sldId id="589" r:id="rId6"/>
    <p:sldId id="566" r:id="rId7"/>
    <p:sldId id="590" r:id="rId8"/>
    <p:sldId id="647" r:id="rId9"/>
    <p:sldId id="648" r:id="rId10"/>
    <p:sldId id="649" r:id="rId11"/>
    <p:sldId id="651" r:id="rId12"/>
    <p:sldId id="652" r:id="rId13"/>
    <p:sldId id="685" r:id="rId14"/>
    <p:sldId id="686" r:id="rId15"/>
    <p:sldId id="306" r:id="rId16"/>
    <p:sldId id="691" r:id="rId17"/>
    <p:sldId id="264" r:id="rId18"/>
    <p:sldId id="692" r:id="rId19"/>
    <p:sldId id="343" r:id="rId20"/>
    <p:sldId id="699" r:id="rId21"/>
    <p:sldId id="346" r:id="rId22"/>
    <p:sldId id="611" r:id="rId23"/>
    <p:sldId id="728" r:id="rId24"/>
    <p:sldId id="731" r:id="rId25"/>
    <p:sldId id="732" r:id="rId26"/>
    <p:sldId id="733" r:id="rId27"/>
    <p:sldId id="743" r:id="rId28"/>
    <p:sldId id="759" r:id="rId29"/>
    <p:sldId id="278" r:id="rId30"/>
    <p:sldId id="339" r:id="rId31"/>
    <p:sldId id="366" r:id="rId32"/>
    <p:sldId id="285" r:id="rId33"/>
    <p:sldId id="286" r:id="rId34"/>
    <p:sldId id="434" r:id="rId35"/>
    <p:sldId id="452" r:id="rId36"/>
    <p:sldId id="515" r:id="rId37"/>
    <p:sldId id="516" r:id="rId38"/>
    <p:sldId id="517" r:id="rId39"/>
    <p:sldId id="519" r:id="rId40"/>
    <p:sldId id="520" r:id="rId41"/>
    <p:sldId id="521" r:id="rId42"/>
    <p:sldId id="282" r:id="rId43"/>
    <p:sldId id="281" r:id="rId44"/>
    <p:sldId id="553" r:id="rId45"/>
    <p:sldId id="559" r:id="rId46"/>
    <p:sldId id="554" r:id="rId47"/>
    <p:sldId id="555" r:id="rId48"/>
    <p:sldId id="529" r:id="rId49"/>
    <p:sldId id="585" r:id="rId50"/>
    <p:sldId id="586" r:id="rId51"/>
    <p:sldId id="587" r:id="rId52"/>
    <p:sldId id="588" r:id="rId53"/>
    <p:sldId id="591" r:id="rId54"/>
    <p:sldId id="592" r:id="rId55"/>
    <p:sldId id="337" r:id="rId56"/>
    <p:sldId id="593" r:id="rId57"/>
    <p:sldId id="530" r:id="rId58"/>
    <p:sldId id="494" r:id="rId59"/>
    <p:sldId id="626" r:id="rId60"/>
    <p:sldId id="432" r:id="rId61"/>
    <p:sldId id="627" r:id="rId62"/>
    <p:sldId id="628" r:id="rId63"/>
    <p:sldId id="629" r:id="rId64"/>
    <p:sldId id="630" r:id="rId65"/>
    <p:sldId id="631" r:id="rId66"/>
    <p:sldId id="632" r:id="rId67"/>
    <p:sldId id="633" r:id="rId68"/>
    <p:sldId id="617" r:id="rId69"/>
    <p:sldId id="645" r:id="rId70"/>
    <p:sldId id="644" r:id="rId71"/>
    <p:sldId id="646" r:id="rId72"/>
    <p:sldId id="314" r:id="rId73"/>
    <p:sldId id="315" r:id="rId74"/>
    <p:sldId id="316" r:id="rId75"/>
    <p:sldId id="650" r:id="rId76"/>
    <p:sldId id="654" r:id="rId77"/>
    <p:sldId id="655" r:id="rId78"/>
    <p:sldId id="669" r:id="rId79"/>
    <p:sldId id="684" r:id="rId80"/>
    <p:sldId id="660" r:id="rId81"/>
    <p:sldId id="683" r:id="rId82"/>
    <p:sldId id="266" r:id="rId83"/>
    <p:sldId id="603" r:id="rId84"/>
    <p:sldId id="267" r:id="rId85"/>
    <p:sldId id="274" r:id="rId86"/>
    <p:sldId id="275" r:id="rId87"/>
    <p:sldId id="688" r:id="rId88"/>
    <p:sldId id="689" r:id="rId89"/>
    <p:sldId id="263" r:id="rId90"/>
    <p:sldId id="690" r:id="rId91"/>
    <p:sldId id="305"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789"/>
  </p:normalViewPr>
  <p:slideViewPr>
    <p:cSldViewPr snapToGrid="0" snapToObjects="1">
      <p:cViewPr varScale="1">
        <p:scale>
          <a:sx n="94" d="100"/>
          <a:sy n="94" d="100"/>
        </p:scale>
        <p:origin x="12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31447912-1AC4-4B46-8151-0322BD81854D}" type="datetimeFigureOut">
              <a:rPr lang="en-US" smtClean="0"/>
              <a:pPr/>
              <a:t>6/21/22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126C2418-0744-BC4E-99E9-96146601AD92}" type="slidenum">
              <a:rPr lang="en-US" smtClean="0"/>
              <a:pPr/>
              <a:t>‹#›</a:t>
            </a:fld>
            <a:endParaRPr lang="en-US" dirty="0"/>
          </a:p>
        </p:txBody>
      </p:sp>
    </p:spTree>
    <p:extLst>
      <p:ext uri="{BB962C8B-B14F-4D97-AF65-F5344CB8AC3E}">
        <p14:creationId xmlns:p14="http://schemas.microsoft.com/office/powerpoint/2010/main" val="135169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dirty="0"/>
              <a:t>7.1.1.5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dirty="0"/>
              <a:t>Free writing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baseline="0" dirty="0"/>
              <a:t>This could be done in class or at home, depending on the time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baseline="0" dirty="0"/>
          </a:p>
          <a:p>
            <a:r>
              <a:rPr lang="en-US" b="1" dirty="0"/>
              <a:t>Timing: </a:t>
            </a:r>
            <a:r>
              <a:rPr lang="en-US" b="0" dirty="0"/>
              <a:t>10 minutes</a:t>
            </a:r>
          </a:p>
          <a:p>
            <a:endParaRPr lang="en-US" b="1" dirty="0"/>
          </a:p>
          <a:p>
            <a:r>
              <a:rPr lang="en-US" b="1" dirty="0"/>
              <a:t>Aim: </a:t>
            </a:r>
            <a:r>
              <a:rPr lang="en-US" b="0" dirty="0"/>
              <a:t>to practise using indefinite articles and nouns in a freer written production activity</a:t>
            </a:r>
          </a:p>
          <a:p>
            <a:endParaRPr lang="en-US" b="1" dirty="0"/>
          </a:p>
          <a:p>
            <a:r>
              <a:rPr lang="en-US" b="1" dirty="0"/>
              <a:t>Procedure:</a:t>
            </a:r>
          </a:p>
          <a:p>
            <a:r>
              <a:rPr lang="en-US" b="0" dirty="0"/>
              <a:t>1. Explain</a:t>
            </a:r>
            <a:r>
              <a:rPr lang="en-US" b="0" baseline="0" dirty="0"/>
              <a:t> to students the context and the need to use ‘</a:t>
            </a:r>
            <a:r>
              <a:rPr lang="en-US" b="0" baseline="0" dirty="0" err="1"/>
              <a:t>tengo</a:t>
            </a:r>
            <a:r>
              <a:rPr lang="en-US" b="0" baseline="0" dirty="0"/>
              <a:t>’ and ‘</a:t>
            </a:r>
            <a:r>
              <a:rPr lang="en-US" b="0" baseline="0" dirty="0" err="1"/>
              <a:t>tiene</a:t>
            </a:r>
            <a:r>
              <a:rPr lang="en-US" b="0" baseline="0" dirty="0"/>
              <a:t>’ (depending on who has what)</a:t>
            </a:r>
            <a:endParaRPr lang="en-US" b="0" dirty="0"/>
          </a:p>
          <a:p>
            <a:r>
              <a:rPr lang="en-US" b="0" dirty="0"/>
              <a:t>2. Students write their own sets of sentences</a:t>
            </a:r>
            <a:r>
              <a:rPr lang="en-US" b="0" baseline="0" dirty="0"/>
              <a:t>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could then report back to the class, comparing what they have (</a:t>
            </a:r>
            <a:r>
              <a:rPr lang="en-GB" baseline="0" dirty="0" err="1"/>
              <a:t>tengo</a:t>
            </a:r>
            <a:r>
              <a:rPr lang="en-GB" baseline="0" dirty="0"/>
              <a:t>) and what their partner has (</a:t>
            </a:r>
            <a:r>
              <a:rPr lang="en-GB" baseline="0" dirty="0" err="1"/>
              <a:t>tiene</a:t>
            </a:r>
            <a:r>
              <a:rPr lang="en-GB"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US" b="0" baseline="0" dirty="0"/>
              <a:t> </a:t>
            </a:r>
            <a:r>
              <a:rPr lang="en-GB" dirty="0"/>
              <a:t>After</a:t>
            </a:r>
            <a:r>
              <a:rPr lang="en-GB" baseline="0" dirty="0"/>
              <a:t> they have done this, students could re-read what they have written and see how many SSCs they can spot (e.g. L or LL, CA, CO, CU, A, O, E, I, U]. They could also practise reading the text aloud with their partner (this would be less daunting than reading to the group). The teacher can go around the classroom and listen as they do this. </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u="none" baseline="0" dirty="0"/>
              <a:t>S</a:t>
            </a:r>
            <a:r>
              <a:rPr lang="en-GB" b="0" u="none" baseline="0" dirty="0" err="1"/>
              <a:t>tudents</a:t>
            </a:r>
            <a:r>
              <a:rPr lang="en-GB" b="0" u="none" baseline="0" dirty="0"/>
              <a:t> </a:t>
            </a:r>
            <a:r>
              <a:rPr lang="en-GB" u="none" baseline="0" dirty="0"/>
              <a:t>haven’t yet been taught that some nouns pluralise with –</a:t>
            </a:r>
            <a:r>
              <a:rPr lang="en-GB" u="none" baseline="0" dirty="0" err="1"/>
              <a:t>es</a:t>
            </a:r>
            <a:r>
              <a:rPr lang="en-GB" u="none" baseline="0" dirty="0"/>
              <a:t>. This comes in term 1.2, week 2. They might therefore be best advised to look for nouns that pluralise with –s here.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See next slide for ideas that students could be given.</a:t>
            </a: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ANSWER GRIDS </a:t>
            </a:r>
            <a:r>
              <a:rPr lang="en-GB" dirty="0"/>
              <a:t>(no</a:t>
            </a:r>
            <a:r>
              <a:rPr lang="en-GB" baseline="0" dirty="0"/>
              <a:t> printing needed)</a:t>
            </a:r>
            <a:endParaRPr lang="en-GB" dirty="0"/>
          </a:p>
          <a:p>
            <a:r>
              <a:rPr lang="es-GB" dirty="0"/>
              <a:t>These grids </a:t>
            </a:r>
            <a:r>
              <a:rPr lang="en-GB" dirty="0"/>
              <a:t>can</a:t>
            </a:r>
            <a:r>
              <a:rPr lang="es-GB" dirty="0"/>
              <a:t> cop</a:t>
            </a:r>
            <a:r>
              <a:rPr lang="en-GB" dirty="0"/>
              <a:t>ied into students’</a:t>
            </a:r>
            <a:r>
              <a:rPr lang="es-GB" dirty="0"/>
              <a:t> books</a:t>
            </a:r>
            <a:r>
              <a:rPr lang="en-GB" baseline="0" dirty="0"/>
              <a:t> </a:t>
            </a:r>
            <a:r>
              <a:rPr lang="en-GB" baseline="0"/>
              <a:t>for note-taking.</a:t>
            </a:r>
            <a:endParaRPr lang="en-GB"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639214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8.3.1.5</a:t>
            </a:r>
          </a:p>
          <a:p>
            <a:pPr marL="0" lvl="0" indent="0" algn="l" rtl="0">
              <a:spcBef>
                <a:spcPts val="0"/>
              </a:spcBef>
              <a:spcAft>
                <a:spcPts val="0"/>
              </a:spcAft>
              <a:buNone/>
            </a:pPr>
            <a:r>
              <a:rPr lang="en-GB" b="1" dirty="0"/>
              <a:t>Timing: </a:t>
            </a:r>
            <a:r>
              <a:rPr lang="en-GB" b="0" i="0" dirty="0"/>
              <a:t>10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b="0" i="0" dirty="0"/>
              <a:t>to </a:t>
            </a:r>
            <a:r>
              <a:rPr lang="en-GB" dirty="0"/>
              <a:t>allow students to write more freely and creatively using 1</a:t>
            </a:r>
            <a:r>
              <a:rPr lang="en-GB" baseline="30000" dirty="0"/>
              <a:t>st</a:t>
            </a:r>
            <a:r>
              <a:rPr lang="en-GB" dirty="0"/>
              <a:t>, 2</a:t>
            </a:r>
            <a:r>
              <a:rPr lang="en-GB" baseline="30000" dirty="0"/>
              <a:t>nd</a:t>
            </a:r>
            <a:r>
              <a:rPr lang="en-GB" dirty="0"/>
              <a:t> and 3</a:t>
            </a:r>
            <a:r>
              <a:rPr lang="en-GB" baseline="30000" dirty="0"/>
              <a:t>rd</a:t>
            </a:r>
            <a:r>
              <a:rPr lang="en-GB" dirty="0"/>
              <a:t> person singular forms of ‘</a:t>
            </a:r>
            <a:r>
              <a:rPr lang="en-GB" dirty="0" err="1"/>
              <a:t>hacer</a:t>
            </a:r>
            <a:r>
              <a:rPr lang="en-GB" dirty="0"/>
              <a:t>’; to further consolidate use of subject pronouns</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After going through the instructions on this slide, the full text can be displayed (see next slide).</a:t>
            </a:r>
            <a:endParaRPr sz="1200" dirty="0">
              <a:solidFill>
                <a:schemeClr val="dk1"/>
              </a:solidFill>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Students write a new version of the text. They should replace or modify the information in the underlined parts of the text. This will include some or all of the following: 1) subject pronoun/person; 2) verb, including its ending; 3) vocabulary; 4) Adverbs, </a:t>
            </a:r>
            <a:r>
              <a:rPr lang="en-GB" sz="1200" dirty="0" err="1">
                <a:solidFill>
                  <a:schemeClr val="dk1"/>
                </a:solidFill>
                <a:ea typeface="Calibri"/>
                <a:cs typeface="Calibri"/>
                <a:sym typeface="Calibri"/>
              </a:rPr>
              <a:t>eg</a:t>
            </a:r>
            <a:r>
              <a:rPr lang="en-GB" sz="1200" dirty="0">
                <a:solidFill>
                  <a:schemeClr val="dk1"/>
                </a:solidFill>
                <a:ea typeface="Calibri"/>
                <a:cs typeface="Calibri"/>
                <a:sym typeface="Calibri"/>
              </a:rPr>
              <a:t> dentro de, </a:t>
            </a:r>
            <a:r>
              <a:rPr lang="en-GB" sz="1200" dirty="0" err="1">
                <a:solidFill>
                  <a:schemeClr val="dk1"/>
                </a:solidFill>
                <a:ea typeface="Calibri"/>
                <a:cs typeface="Calibri"/>
                <a:sym typeface="Calibri"/>
              </a:rPr>
              <a:t>cerca</a:t>
            </a:r>
            <a:r>
              <a:rPr lang="en-GB" sz="1200" dirty="0">
                <a:solidFill>
                  <a:schemeClr val="dk1"/>
                </a:solidFill>
                <a:ea typeface="Calibri"/>
                <a:cs typeface="Calibri"/>
                <a:sym typeface="Calibri"/>
              </a:rPr>
              <a:t> de, a la </a:t>
            </a:r>
            <a:r>
              <a:rPr lang="en-GB" sz="1200" dirty="0" err="1">
                <a:solidFill>
                  <a:schemeClr val="dk1"/>
                </a:solidFill>
                <a:ea typeface="Calibri"/>
                <a:cs typeface="Calibri"/>
                <a:sym typeface="Calibri"/>
              </a:rPr>
              <a:t>derecha</a:t>
            </a:r>
            <a:r>
              <a:rPr lang="en-GB" sz="1200" dirty="0">
                <a:solidFill>
                  <a:schemeClr val="dk1"/>
                </a:solidFill>
                <a:ea typeface="Calibri"/>
                <a:cs typeface="Calibri"/>
                <a:sym typeface="Calibri"/>
              </a:rPr>
              <a:t> de. Students can consider the surrounding discourse, e.g., the language that comes after the bold sections, when they think about how they will change the sentence.</a:t>
            </a:r>
          </a:p>
          <a:p>
            <a:pPr marL="228600" lvl="0" indent="-228600" algn="l" rtl="0">
              <a:spcBef>
                <a:spcPts val="0"/>
              </a:spcBef>
              <a:spcAft>
                <a:spcPts val="0"/>
              </a:spcAft>
              <a:buClr>
                <a:schemeClr val="dk1"/>
              </a:buClr>
              <a:buSzPts val="1200"/>
              <a:buFont typeface="Calibri"/>
              <a:buAutoNum type="arabicPeriod"/>
            </a:pPr>
            <a:endParaRPr sz="1200" dirty="0">
              <a:solidFill>
                <a:schemeClr val="dk1"/>
              </a:solidFill>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dirty="0">
                <a:solidFill>
                  <a:schemeClr val="dk1"/>
                </a:solidFill>
                <a:ea typeface="Calibri"/>
                <a:cs typeface="Calibri"/>
                <a:sym typeface="Calibri"/>
              </a:rPr>
              <a:t>Notes: </a:t>
            </a: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If working with a higher-attaining group, the teacher could ask students to adapt more parts of the text than those that are already in</a:t>
            </a:r>
            <a:r>
              <a:rPr lang="en-GB" sz="1200" baseline="0" dirty="0">
                <a:solidFill>
                  <a:schemeClr val="dk1"/>
                </a:solidFill>
                <a:ea typeface="Calibri"/>
                <a:cs typeface="Calibri"/>
                <a:sym typeface="Calibri"/>
              </a:rPr>
              <a:t> bold</a:t>
            </a:r>
            <a:r>
              <a:rPr lang="en-GB" sz="1200" dirty="0">
                <a:solidFill>
                  <a:schemeClr val="dk1"/>
                </a:solidFill>
                <a:ea typeface="Calibri"/>
                <a:cs typeface="Calibri"/>
                <a:sym typeface="Calibri"/>
              </a:rPr>
              <a:t> on the next slide. Students could also also be asked to add time markers in the text (e.g. el lunes, el fin de </a:t>
            </a:r>
            <a:r>
              <a:rPr lang="en-GB" sz="1200" dirty="0" err="1">
                <a:solidFill>
                  <a:schemeClr val="dk1"/>
                </a:solidFill>
                <a:ea typeface="Calibri"/>
                <a:cs typeface="Calibri"/>
                <a:sym typeface="Calibri"/>
              </a:rPr>
              <a:t>semana</a:t>
            </a:r>
            <a:r>
              <a:rPr lang="en-GB" sz="1200" baseline="0" dirty="0">
                <a:solidFill>
                  <a:schemeClr val="dk1"/>
                </a:solidFill>
                <a:ea typeface="Calibri"/>
                <a:cs typeface="Calibri"/>
                <a:sym typeface="Calibri"/>
              </a:rPr>
              <a:t> </a:t>
            </a:r>
            <a:r>
              <a:rPr lang="en-GB" sz="1200" baseline="0" dirty="0" err="1">
                <a:solidFill>
                  <a:schemeClr val="dk1"/>
                </a:solidFill>
                <a:ea typeface="Calibri"/>
                <a:cs typeface="Calibri"/>
                <a:sym typeface="Calibri"/>
              </a:rPr>
              <a:t>pasado</a:t>
            </a:r>
            <a:r>
              <a:rPr lang="en-GB" sz="1200" baseline="0" dirty="0">
                <a:solidFill>
                  <a:schemeClr val="dk1"/>
                </a:solidFill>
                <a:ea typeface="Calibri"/>
                <a:cs typeface="Calibri"/>
                <a:sym typeface="Calibri"/>
              </a:rPr>
              <a:t> </a:t>
            </a:r>
            <a:r>
              <a:rPr lang="en-GB" sz="1200" dirty="0">
                <a:solidFill>
                  <a:schemeClr val="dk1"/>
                </a:solidFill>
                <a:ea typeface="Calibri"/>
                <a:cs typeface="Calibri"/>
                <a:sym typeface="Calibri"/>
              </a:rPr>
              <a:t>etc.) </a:t>
            </a: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An even freer variation of the activity would be for students to imagine that they have spent a day together with some friends and to write a dialogue between two people saying what ‘I’, ‘you’ and ‘s/he’ did that day (trying to use </a:t>
            </a:r>
            <a:r>
              <a:rPr lang="en-GB" sz="1200" dirty="0" err="1">
                <a:solidFill>
                  <a:schemeClr val="dk1"/>
                </a:solidFill>
                <a:ea typeface="Calibri"/>
                <a:cs typeface="Calibri"/>
                <a:sym typeface="Calibri"/>
              </a:rPr>
              <a:t>hice</a:t>
            </a:r>
            <a:r>
              <a:rPr lang="en-GB" sz="1200" dirty="0">
                <a:solidFill>
                  <a:schemeClr val="dk1"/>
                </a:solidFill>
                <a:ea typeface="Calibri"/>
                <a:cs typeface="Calibri"/>
                <a:sym typeface="Calibri"/>
              </a:rPr>
              <a:t>,</a:t>
            </a:r>
            <a:r>
              <a:rPr lang="en-GB" sz="1200" baseline="0" dirty="0">
                <a:solidFill>
                  <a:schemeClr val="dk1"/>
                </a:solidFill>
                <a:ea typeface="Calibri"/>
                <a:cs typeface="Calibri"/>
                <a:sym typeface="Calibri"/>
              </a:rPr>
              <a:t> </a:t>
            </a:r>
            <a:r>
              <a:rPr lang="en-GB" sz="1200" baseline="0" dirty="0" err="1">
                <a:solidFill>
                  <a:schemeClr val="dk1"/>
                </a:solidFill>
                <a:ea typeface="Calibri"/>
                <a:cs typeface="Calibri"/>
                <a:sym typeface="Calibri"/>
              </a:rPr>
              <a:t>hiciste</a:t>
            </a:r>
            <a:r>
              <a:rPr lang="en-GB" sz="1200" baseline="0" dirty="0">
                <a:solidFill>
                  <a:schemeClr val="dk1"/>
                </a:solidFill>
                <a:ea typeface="Calibri"/>
                <a:cs typeface="Calibri"/>
                <a:sym typeface="Calibri"/>
              </a:rPr>
              <a:t> and </a:t>
            </a:r>
            <a:r>
              <a:rPr lang="en-GB" sz="1200" baseline="0" dirty="0" err="1">
                <a:solidFill>
                  <a:schemeClr val="dk1"/>
                </a:solidFill>
                <a:ea typeface="Calibri"/>
                <a:cs typeface="Calibri"/>
                <a:sym typeface="Calibri"/>
              </a:rPr>
              <a:t>hizo</a:t>
            </a:r>
            <a:r>
              <a:rPr lang="en-GB" sz="1200" dirty="0">
                <a:solidFill>
                  <a:schemeClr val="dk1"/>
                </a:solidFill>
                <a:ea typeface="Calibri"/>
                <a:cs typeface="Calibri"/>
                <a:sym typeface="Calibri"/>
              </a:rPr>
              <a:t>).</a:t>
            </a: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Once</a:t>
            </a:r>
            <a:r>
              <a:rPr lang="en-GB" sz="1200" baseline="0" dirty="0">
                <a:solidFill>
                  <a:schemeClr val="dk1"/>
                </a:solidFill>
                <a:ea typeface="Calibri"/>
                <a:cs typeface="Calibri"/>
                <a:sym typeface="Calibri"/>
              </a:rPr>
              <a:t> a new text has been written, students could even dictate it to a partner and then compare texts to check answers.</a:t>
            </a:r>
          </a:p>
          <a:p>
            <a:pPr marL="228600" lvl="0" indent="-228600" algn="l" rtl="0">
              <a:spcBef>
                <a:spcPts val="0"/>
              </a:spcBef>
              <a:spcAft>
                <a:spcPts val="0"/>
              </a:spcAft>
              <a:buClr>
                <a:schemeClr val="dk1"/>
              </a:buClr>
              <a:buSzPts val="1200"/>
              <a:buFont typeface="Calibri"/>
              <a:buAutoNum type="arabicPeriod"/>
            </a:pPr>
            <a:r>
              <a:rPr lang="en-GB" sz="1200" baseline="0" dirty="0">
                <a:solidFill>
                  <a:schemeClr val="dk1"/>
                </a:solidFill>
                <a:ea typeface="Calibri"/>
                <a:cs typeface="Calibri"/>
                <a:sym typeface="Calibri"/>
              </a:rPr>
              <a:t>One further use of the text could be for the text to be rewritten in the present tense (thus using the previously taught forms ‘</a:t>
            </a:r>
            <a:r>
              <a:rPr lang="en-GB" sz="1200" baseline="0" dirty="0" err="1">
                <a:solidFill>
                  <a:schemeClr val="dk1"/>
                </a:solidFill>
                <a:ea typeface="Calibri"/>
                <a:cs typeface="Calibri"/>
                <a:sym typeface="Calibri"/>
              </a:rPr>
              <a:t>hago</a:t>
            </a:r>
            <a:r>
              <a:rPr lang="en-GB" sz="1200" baseline="0" dirty="0">
                <a:solidFill>
                  <a:schemeClr val="dk1"/>
                </a:solidFill>
                <a:ea typeface="Calibri"/>
                <a:cs typeface="Calibri"/>
                <a:sym typeface="Calibri"/>
              </a:rPr>
              <a:t>’, ‘</a:t>
            </a:r>
            <a:r>
              <a:rPr lang="en-GB" sz="1200" baseline="0" dirty="0" err="1">
                <a:solidFill>
                  <a:schemeClr val="dk1"/>
                </a:solidFill>
                <a:ea typeface="Calibri"/>
                <a:cs typeface="Calibri"/>
                <a:sym typeface="Calibri"/>
              </a:rPr>
              <a:t>haces</a:t>
            </a:r>
            <a:r>
              <a:rPr lang="en-GB" sz="1200" baseline="0" dirty="0">
                <a:solidFill>
                  <a:schemeClr val="dk1"/>
                </a:solidFill>
                <a:ea typeface="Calibri"/>
                <a:cs typeface="Calibri"/>
                <a:sym typeface="Calibri"/>
              </a:rPr>
              <a:t>’ and ‘</a:t>
            </a:r>
            <a:r>
              <a:rPr lang="en-GB" sz="1200" baseline="0" dirty="0" err="1">
                <a:solidFill>
                  <a:schemeClr val="dk1"/>
                </a:solidFill>
                <a:ea typeface="Calibri"/>
                <a:cs typeface="Calibri"/>
                <a:sym typeface="Calibri"/>
              </a:rPr>
              <a:t>hace</a:t>
            </a:r>
            <a:r>
              <a:rPr lang="en-GB" sz="1200" baseline="0" dirty="0">
                <a:solidFill>
                  <a:schemeClr val="dk1"/>
                </a:solidFill>
                <a:ea typeface="Calibri"/>
                <a:cs typeface="Calibri"/>
                <a:sym typeface="Calibri"/>
              </a:rPr>
              <a:t>’). This might suit higher ability groups.</a:t>
            </a:r>
            <a:endParaRPr sz="1200" dirty="0">
              <a:solidFill>
                <a:schemeClr val="dk1"/>
              </a:solidFill>
              <a:ea typeface="Calibri"/>
              <a:cs typeface="Calibri"/>
              <a:sym typeface="Calibri"/>
            </a:endParaRPr>
          </a:p>
        </p:txBody>
      </p:sp>
      <p:sp>
        <p:nvSpPr>
          <p:cNvPr id="887" name="Google Shape;8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DISPLAY DURING ACTIVITY</a:t>
            </a:r>
            <a:endParaRPr dirty="0"/>
          </a:p>
          <a:p>
            <a:pPr marL="0" lvl="0" indent="0" algn="l" rtl="0">
              <a:spcBef>
                <a:spcPts val="0"/>
              </a:spcBef>
              <a:spcAft>
                <a:spcPts val="0"/>
              </a:spcAft>
              <a:buNone/>
            </a:pPr>
            <a:r>
              <a:rPr lang="en-GB" b="0" dirty="0"/>
              <a:t>Bold parts are </a:t>
            </a:r>
            <a:r>
              <a:rPr lang="en-GB" b="0"/>
              <a:t>those that students can </a:t>
            </a:r>
            <a:r>
              <a:rPr lang="en-GB" b="0" dirty="0"/>
              <a:t>change</a:t>
            </a:r>
            <a:r>
              <a:rPr lang="en-GB" b="0"/>
              <a:t>.      </a:t>
            </a:r>
          </a:p>
          <a:p>
            <a:pPr marL="0" lvl="0" indent="0" algn="l" rtl="0">
              <a:spcBef>
                <a:spcPts val="0"/>
              </a:spcBef>
              <a:spcAft>
                <a:spcPts val="0"/>
              </a:spcAft>
              <a:buNone/>
            </a:pPr>
            <a:endParaRPr lang="en-GB" b="0"/>
          </a:p>
        </p:txBody>
      </p:sp>
      <p:sp>
        <p:nvSpPr>
          <p:cNvPr id="924" name="Google Shape;92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8.3.1.6</a:t>
            </a:r>
          </a:p>
          <a:p>
            <a:r>
              <a:rPr lang="en-US" b="1" dirty="0"/>
              <a:t>Timing: </a:t>
            </a:r>
            <a:r>
              <a:rPr lang="en-US" b="0" dirty="0"/>
              <a:t>10 minutes</a:t>
            </a:r>
            <a:endParaRPr lang="en-US" b="1" dirty="0"/>
          </a:p>
          <a:p>
            <a:endParaRPr lang="en-US" b="1" dirty="0"/>
          </a:p>
          <a:p>
            <a:r>
              <a:rPr lang="en-US" b="1" dirty="0"/>
              <a:t>Aim: </a:t>
            </a:r>
            <a:r>
              <a:rPr lang="en-US" b="0" dirty="0"/>
              <a:t>to </a:t>
            </a:r>
            <a:r>
              <a:rPr lang="es-ES" b="0" dirty="0"/>
              <a:t>produce </a:t>
            </a:r>
            <a:r>
              <a:rPr lang="es-ES" b="0" dirty="0" err="1"/>
              <a:t>some</a:t>
            </a:r>
            <a:r>
              <a:rPr lang="es-ES" b="0" dirty="0"/>
              <a:t> of </a:t>
            </a:r>
            <a:r>
              <a:rPr lang="es-ES" b="0" dirty="0" err="1"/>
              <a:t>the</a:t>
            </a:r>
            <a:r>
              <a:rPr lang="es-ES" b="0" dirty="0"/>
              <a:t> </a:t>
            </a:r>
            <a:r>
              <a:rPr lang="es-ES" b="0" dirty="0" err="1"/>
              <a:t>features</a:t>
            </a:r>
            <a:r>
              <a:rPr lang="es-ES" b="0" dirty="0"/>
              <a:t> </a:t>
            </a:r>
            <a:r>
              <a:rPr lang="es-ES" b="0" dirty="0" err="1"/>
              <a:t>practised</a:t>
            </a:r>
            <a:r>
              <a:rPr lang="es-ES" b="0" dirty="0"/>
              <a:t> </a:t>
            </a:r>
            <a:r>
              <a:rPr lang="es-ES" b="0" dirty="0" err="1"/>
              <a:t>this</a:t>
            </a:r>
            <a:r>
              <a:rPr lang="es-ES" b="0" dirty="0"/>
              <a:t> </a:t>
            </a:r>
            <a:r>
              <a:rPr lang="es-ES" b="0" dirty="0" err="1"/>
              <a:t>week</a:t>
            </a:r>
            <a:r>
              <a:rPr lang="es-ES" b="0" dirty="0"/>
              <a:t> in a final </a:t>
            </a:r>
            <a:r>
              <a:rPr lang="es-ES" b="0" dirty="0" err="1"/>
              <a:t>writing</a:t>
            </a:r>
            <a:r>
              <a:rPr lang="es-ES" b="0" dirty="0"/>
              <a:t> </a:t>
            </a:r>
            <a:r>
              <a:rPr lang="es-ES" b="0" dirty="0" err="1"/>
              <a:t>activity</a:t>
            </a:r>
            <a:r>
              <a:rPr lang="es-ES" b="0" dirty="0"/>
              <a:t>;</a:t>
            </a:r>
            <a:r>
              <a:rPr lang="es-ES" b="0" baseline="0" dirty="0"/>
              <a:t> to use </a:t>
            </a:r>
            <a:r>
              <a:rPr lang="es-ES" b="0" baseline="0" dirty="0" err="1"/>
              <a:t>the</a:t>
            </a:r>
            <a:r>
              <a:rPr lang="es-ES" b="0" baseline="0" dirty="0"/>
              <a:t> </a:t>
            </a:r>
            <a:r>
              <a:rPr lang="es-ES" b="0" baseline="0" dirty="0" err="1"/>
              <a:t>language</a:t>
            </a:r>
            <a:r>
              <a:rPr lang="es-ES" b="0" baseline="0" dirty="0"/>
              <a:t> more </a:t>
            </a:r>
            <a:r>
              <a:rPr lang="es-ES" b="0" baseline="0" dirty="0" err="1"/>
              <a:t>freely</a:t>
            </a:r>
            <a:r>
              <a:rPr lang="es-ES" b="0" baseline="0" dirty="0"/>
              <a:t> and </a:t>
            </a:r>
            <a:r>
              <a:rPr lang="es-ES" b="0" baseline="0" dirty="0" err="1"/>
              <a:t>creatively</a:t>
            </a:r>
            <a:endParaRPr lang="x-none" sz="1200" kern="1200" dirty="0">
              <a:solidFill>
                <a:schemeClr val="tx1"/>
              </a:solidFill>
              <a:effectLst/>
              <a:ea typeface="+mn-ea"/>
              <a:cs typeface="+mn-cs"/>
            </a:endParaRP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dirty="0" err="1"/>
              <a:t>Students</a:t>
            </a:r>
            <a:r>
              <a:rPr lang="es-ES" dirty="0"/>
              <a:t> </a:t>
            </a:r>
            <a:r>
              <a:rPr lang="es-ES" dirty="0" err="1"/>
              <a:t>follow</a:t>
            </a:r>
            <a:r>
              <a:rPr lang="es-ES" dirty="0"/>
              <a:t> </a:t>
            </a:r>
            <a:r>
              <a:rPr lang="es-ES" dirty="0" err="1"/>
              <a:t>the</a:t>
            </a:r>
            <a:r>
              <a:rPr lang="es-ES" dirty="0"/>
              <a:t> </a:t>
            </a:r>
            <a:r>
              <a:rPr lang="es-ES" dirty="0" err="1"/>
              <a:t>instructions</a:t>
            </a:r>
            <a:r>
              <a:rPr lang="es-ES" dirty="0"/>
              <a:t> to </a:t>
            </a:r>
            <a:r>
              <a:rPr lang="es-ES" dirty="0" err="1"/>
              <a:t>write</a:t>
            </a:r>
            <a:r>
              <a:rPr lang="es-ES" dirty="0"/>
              <a:t> a </a:t>
            </a:r>
            <a:r>
              <a:rPr lang="es-ES" dirty="0" err="1"/>
              <a:t>text</a:t>
            </a:r>
            <a:r>
              <a:rPr lang="es-ES" dirty="0"/>
              <a:t> of </a:t>
            </a:r>
            <a:r>
              <a:rPr lang="es-ES" dirty="0" err="1"/>
              <a:t>their</a:t>
            </a:r>
            <a:r>
              <a:rPr lang="es-ES" dirty="0"/>
              <a:t> </a:t>
            </a:r>
            <a:r>
              <a:rPr lang="es-ES" dirty="0" err="1"/>
              <a:t>own</a:t>
            </a:r>
            <a:r>
              <a:rPr lang="es-ES" dirty="0"/>
              <a:t> </a:t>
            </a:r>
            <a:r>
              <a:rPr lang="es-ES" dirty="0" err="1"/>
              <a:t>including</a:t>
            </a:r>
            <a:r>
              <a:rPr lang="es-ES" dirty="0"/>
              <a:t> </a:t>
            </a:r>
            <a:r>
              <a:rPr lang="es-ES" dirty="0" err="1"/>
              <a:t>all</a:t>
            </a:r>
            <a:r>
              <a:rPr lang="es-ES" dirty="0"/>
              <a:t> </a:t>
            </a:r>
            <a:r>
              <a:rPr lang="es-ES" dirty="0" err="1"/>
              <a:t>the</a:t>
            </a:r>
            <a:r>
              <a:rPr lang="es-ES" dirty="0"/>
              <a:t> </a:t>
            </a:r>
            <a:r>
              <a:rPr lang="es-ES" dirty="0" err="1"/>
              <a:t>grammar</a:t>
            </a:r>
            <a:r>
              <a:rPr lang="es-ES" dirty="0"/>
              <a:t> </a:t>
            </a:r>
            <a:r>
              <a:rPr lang="es-ES" dirty="0" err="1"/>
              <a:t>features</a:t>
            </a:r>
            <a:r>
              <a:rPr lang="es-ES" dirty="0"/>
              <a:t> </a:t>
            </a:r>
            <a:r>
              <a:rPr lang="es-ES" dirty="0" err="1"/>
              <a:t>studied</a:t>
            </a:r>
            <a:r>
              <a:rPr lang="es-ES" dirty="0"/>
              <a:t> </a:t>
            </a:r>
            <a:r>
              <a:rPr lang="es-ES" dirty="0" err="1"/>
              <a:t>this</a:t>
            </a:r>
            <a:r>
              <a:rPr lang="es-ES" dirty="0"/>
              <a:t> </a:t>
            </a:r>
            <a:r>
              <a:rPr lang="es-ES" dirty="0" err="1"/>
              <a:t>week</a:t>
            </a:r>
            <a:r>
              <a:rPr lang="es-ES" dirty="0"/>
              <a:t>.</a:t>
            </a:r>
            <a:endParaRPr lang="x-none" sz="1200" kern="1200" dirty="0">
              <a:solidFill>
                <a:schemeClr val="tx1"/>
              </a:solidFill>
              <a:effectLs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s-ES" b="0" dirty="0"/>
          </a:p>
          <a:p>
            <a:endParaRPr lang="es-ES" dirty="0">
              <a:effectLst/>
            </a:endParaRPr>
          </a:p>
          <a:p>
            <a:endParaRPr lang="x-non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8.3.2.1</a:t>
            </a:r>
          </a:p>
          <a:p>
            <a:r>
              <a:rPr lang="en-US" b="1" dirty="0"/>
              <a:t>Creative writing exercise</a:t>
            </a:r>
          </a:p>
          <a:p>
            <a:endParaRPr lang="en-US" b="1" dirty="0"/>
          </a:p>
          <a:p>
            <a:r>
              <a:rPr lang="en-US" b="1" dirty="0"/>
              <a:t>Timing: </a:t>
            </a:r>
            <a:r>
              <a:rPr lang="en-US" b="0" dirty="0"/>
              <a:t>12 minutes</a:t>
            </a:r>
          </a:p>
          <a:p>
            <a:endParaRPr lang="en-US" b="1" dirty="0"/>
          </a:p>
          <a:p>
            <a:r>
              <a:rPr lang="en-US" b="1" dirty="0"/>
              <a:t>Aim:</a:t>
            </a:r>
            <a:r>
              <a:rPr lang="en-US" b="0" dirty="0"/>
              <a:t> creative</a:t>
            </a:r>
            <a:r>
              <a:rPr lang="en-US" b="1" dirty="0"/>
              <a:t> </a:t>
            </a:r>
            <a:r>
              <a:rPr lang="en-US" b="0" dirty="0"/>
              <a:t>writing</a:t>
            </a:r>
            <a:r>
              <a:rPr lang="en-US" b="0" baseline="0" dirty="0"/>
              <a:t> activity to </a:t>
            </a:r>
            <a:r>
              <a:rPr lang="en-US" b="0" baseline="0" dirty="0" err="1"/>
              <a:t>practise</a:t>
            </a:r>
            <a:r>
              <a:rPr lang="en-US" b="0" baseline="0" dirty="0"/>
              <a:t> using 3</a:t>
            </a:r>
            <a:r>
              <a:rPr lang="en-US" b="0" baseline="30000" dirty="0"/>
              <a:t>rd</a:t>
            </a:r>
            <a:r>
              <a:rPr lang="en-US" b="0" baseline="0" dirty="0"/>
              <a:t> person singular verbs and encourage some research into famous Spanish-speaking people.</a:t>
            </a:r>
            <a:endParaRPr lang="en-US" b="1" dirty="0"/>
          </a:p>
          <a:p>
            <a:endParaRPr lang="en-US" b="1" dirty="0"/>
          </a:p>
          <a:p>
            <a:r>
              <a:rPr lang="en-US" b="1" dirty="0"/>
              <a:t>Procedure:</a:t>
            </a:r>
          </a:p>
          <a:p>
            <a:r>
              <a:rPr lang="en-US" b="0" dirty="0"/>
              <a:t>1. Teachers can set up the creative writing</a:t>
            </a:r>
            <a:r>
              <a:rPr lang="en-US" b="0" baseline="0" dirty="0"/>
              <a:t> activity by going through this slide. Teachers can either ask students to select from the names on this slide or encourage students to find other famous Spanish-speaking people to write about.</a:t>
            </a:r>
            <a:endParaRPr lang="en-US" b="0" dirty="0"/>
          </a:p>
          <a:p>
            <a:r>
              <a:rPr lang="en-US" b="0" dirty="0"/>
              <a:t>2. It is worth going through the suggested</a:t>
            </a:r>
            <a:r>
              <a:rPr lang="en-US" b="0" baseline="0" dirty="0"/>
              <a:t> verbs and time phrases provided on this slide and suggesting students model their writing by using verbs from this list, as well as ‘</a:t>
            </a:r>
            <a:r>
              <a:rPr lang="en-US" b="0" baseline="0" dirty="0" err="1"/>
              <a:t>fue</a:t>
            </a:r>
            <a:r>
              <a:rPr lang="en-US" b="0" baseline="0" dirty="0"/>
              <a:t>’ and ‘</a:t>
            </a:r>
            <a:r>
              <a:rPr lang="en-US" b="0" baseline="0" dirty="0" err="1"/>
              <a:t>hizo</a:t>
            </a:r>
            <a:r>
              <a:rPr lang="en-US" b="0" baseline="0" dirty="0"/>
              <a:t>’. This will avoid the chance of students using verbs with irregular </a:t>
            </a:r>
            <a:r>
              <a:rPr lang="en-US" b="0" baseline="0" dirty="0" err="1"/>
              <a:t>preterite</a:t>
            </a:r>
            <a:r>
              <a:rPr lang="en-US" b="0" baseline="0" dirty="0"/>
              <a:t> endings.</a:t>
            </a:r>
          </a:p>
          <a:p>
            <a:endParaRPr lang="en-US" b="0" baseline="0" dirty="0"/>
          </a:p>
          <a:p>
            <a:r>
              <a:rPr lang="en-US" b="0" baseline="0" dirty="0"/>
              <a:t>Photo of Frida by @</a:t>
            </a:r>
            <a:r>
              <a:rPr lang="en-US" b="0" baseline="0" dirty="0" err="1"/>
              <a:t>jpdc</a:t>
            </a:r>
            <a:r>
              <a:rPr lang="en-US" b="0" baseline="0" dirty="0"/>
              <a:t> from https://</a:t>
            </a:r>
            <a:r>
              <a:rPr lang="en-US" b="0" baseline="0" dirty="0" err="1"/>
              <a:t>unsplash.com</a:t>
            </a:r>
            <a:r>
              <a:rPr lang="en-US" b="0" baseline="0" dirty="0"/>
              <a:t>/photos/wPO-BKq96sc</a:t>
            </a:r>
          </a:p>
          <a:p>
            <a:r>
              <a:rPr lang="en-US" b="0" baseline="0" dirty="0"/>
              <a:t>Photo of James Rodríguez from https://</a:t>
            </a:r>
            <a:r>
              <a:rPr lang="en-US" b="0" baseline="0" dirty="0" err="1"/>
              <a:t>pixabay.com</a:t>
            </a:r>
            <a:r>
              <a:rPr lang="en-US" b="0" baseline="0" dirty="0"/>
              <a:t>/es/photos/james-rodr%C3%ADguez-futbolista-399817/ </a:t>
            </a:r>
          </a:p>
          <a:p>
            <a:r>
              <a:rPr lang="en-US" b="0" baseline="0" dirty="0"/>
              <a:t>Photo of </a:t>
            </a:r>
            <a:r>
              <a:rPr lang="en-US" b="0" baseline="0" dirty="0" err="1"/>
              <a:t>Arantxa</a:t>
            </a:r>
            <a:r>
              <a:rPr lang="en-US" b="0" baseline="0" dirty="0"/>
              <a:t> Sánchez Vicario from https://</a:t>
            </a:r>
            <a:r>
              <a:rPr lang="en-US" b="0" baseline="0" dirty="0" err="1"/>
              <a:t>es.wikipedia.org</a:t>
            </a:r>
            <a:r>
              <a:rPr lang="en-US" b="0" baseline="0" dirty="0"/>
              <a:t>/wiki/Arantxa_S%C3%A1nchez_Vicario</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8.3.2.5</a:t>
            </a:r>
          </a:p>
          <a:p>
            <a:r>
              <a:rPr lang="en-GB" b="1" dirty="0"/>
              <a:t>Timing:</a:t>
            </a:r>
            <a:r>
              <a:rPr lang="en-GB" b="1" baseline="0" dirty="0"/>
              <a:t> </a:t>
            </a:r>
            <a:r>
              <a:rPr lang="en-GB" b="0" baseline="0" dirty="0"/>
              <a:t>2 minutes</a:t>
            </a:r>
          </a:p>
          <a:p>
            <a:endParaRPr lang="en-GB" b="0" baseline="0" dirty="0"/>
          </a:p>
          <a:p>
            <a:r>
              <a:rPr lang="en-GB" b="1" baseline="0" dirty="0"/>
              <a:t>Aim: </a:t>
            </a:r>
            <a:r>
              <a:rPr lang="en-GB" b="0" baseline="0" dirty="0"/>
              <a:t>to allow students to express a personal opinion on the films; to present the English translations of some of the film titles</a:t>
            </a:r>
          </a:p>
          <a:p>
            <a:endParaRPr lang="en-GB" b="0" baseline="0" dirty="0"/>
          </a:p>
          <a:p>
            <a:r>
              <a:rPr lang="en-GB" b="1" baseline="0" dirty="0"/>
              <a:t>Procedure:</a:t>
            </a:r>
            <a:r>
              <a:rPr lang="en-GB" b="0" baseline="0" dirty="0"/>
              <a:t> </a:t>
            </a:r>
          </a:p>
          <a:p>
            <a:pPr marL="228600" indent="-228600">
              <a:buAutoNum type="arabicPeriod"/>
            </a:pPr>
            <a:r>
              <a:rPr lang="en-GB" b="0" baseline="0" dirty="0"/>
              <a:t>Students can talk to a partner and decide which one that would prefer to watch. </a:t>
            </a:r>
          </a:p>
          <a:p>
            <a:pPr marL="228600" indent="-228600">
              <a:buAutoNum type="arabicPeriod"/>
            </a:pPr>
            <a:r>
              <a:rPr lang="en-GB" b="0" baseline="0" dirty="0"/>
              <a:t>The teacher can then ask for opinions, eliciting use of ‘(</a:t>
            </a:r>
            <a:r>
              <a:rPr lang="en-GB" b="0" baseline="0" dirty="0" err="1"/>
              <a:t>yo</a:t>
            </a:r>
            <a:r>
              <a:rPr lang="en-GB" b="0" baseline="0" dirty="0"/>
              <a:t>) </a:t>
            </a:r>
            <a:r>
              <a:rPr lang="en-GB" b="0" baseline="0" dirty="0" err="1"/>
              <a:t>quiero</a:t>
            </a:r>
            <a:r>
              <a:rPr lang="en-GB" b="0" baseline="0" dirty="0"/>
              <a:t> </a:t>
            </a:r>
            <a:r>
              <a:rPr lang="en-GB" b="0" baseline="0" dirty="0" err="1"/>
              <a:t>ver</a:t>
            </a:r>
            <a:r>
              <a:rPr lang="en-GB" b="0" baseline="0" dirty="0"/>
              <a:t>….</a:t>
            </a:r>
            <a:r>
              <a:rPr lang="en-GB" b="0" baseline="0" dirty="0" err="1"/>
              <a:t>porque</a:t>
            </a:r>
            <a:r>
              <a:rPr lang="en-GB" b="0" baseline="0" dirty="0"/>
              <a:t> </a:t>
            </a:r>
            <a:r>
              <a:rPr lang="en-GB" b="0" baseline="0" dirty="0" err="1"/>
              <a:t>parece</a:t>
            </a:r>
            <a:r>
              <a:rPr lang="en-GB" b="0" baseline="0" dirty="0"/>
              <a: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Cover images were found online on the following pages </a:t>
            </a:r>
            <a:r>
              <a:rPr lang="en-GB" baseline="0" dirty="0"/>
              <a:t>without reference to an original source or copyright notice.</a:t>
            </a:r>
            <a:br>
              <a:rPr lang="en-GB" baseline="0" dirty="0"/>
            </a:br>
            <a:r>
              <a:rPr lang="en-GB" baseline="0" dirty="0"/>
              <a:t>We justify their use here in accordance with a </a:t>
            </a:r>
            <a:r>
              <a:rPr lang="en-GB" sz="1200" kern="1200" dirty="0">
                <a:solidFill>
                  <a:schemeClr val="tx1"/>
                </a:solidFill>
                <a:effectLst/>
                <a:ea typeface="+mn-ea"/>
                <a:cs typeface="+mn-cs"/>
              </a:rPr>
              <a:t>non-free use rationale; that is, to enable students to gain a visual impression of the film to match its title, there is no reasonable alternative, nor does a ‘free version’ of such images exist.  The use is solely for educational purposes.  Moreover, the quality of the images does not match the original poster versions, and as such does not compete with the copyright holder’s usage.</a:t>
            </a:r>
          </a:p>
          <a:p>
            <a:endParaRPr lang="en-GB" baseline="0" dirty="0"/>
          </a:p>
          <a:p>
            <a:r>
              <a:rPr lang="en-GB" dirty="0"/>
              <a:t>https://www.amazon.co.uk/Parpados-Azules/dp/B001L5A1VG    </a:t>
            </a:r>
          </a:p>
          <a:p>
            <a:r>
              <a:rPr lang="en-GB" dirty="0"/>
              <a:t>https://www.filmaffinity.com/es/film757742.html</a:t>
            </a:r>
          </a:p>
          <a:p>
            <a:r>
              <a:rPr lang="en-GB" dirty="0"/>
              <a:t>https://www.amazon.co.uk/El-Espiritu-Colmena-Ana-Torrent/dp/B008GOUURA</a:t>
            </a:r>
          </a:p>
        </p:txBody>
      </p:sp>
      <p:sp>
        <p:nvSpPr>
          <p:cNvPr id="4" name="Slide Number Placeholder 3"/>
          <p:cNvSpPr>
            <a:spLocks noGrp="1"/>
          </p:cNvSpPr>
          <p:nvPr>
            <p:ph type="sldNum" sz="quarter" idx="10"/>
          </p:nvPr>
        </p:nvSpPr>
        <p:spPr/>
        <p:txBody>
          <a:bodyPr/>
          <a:lstStyle/>
          <a:p>
            <a:fld id="{DC0116DB-AFBA-4F9B-8955-EECD38FB20DD}" type="slidenum">
              <a:rPr lang="en-GB" smtClean="0"/>
              <a:t>15</a:t>
            </a:fld>
            <a:endParaRPr lang="en-GB"/>
          </a:p>
        </p:txBody>
      </p:sp>
    </p:spTree>
    <p:extLst>
      <p:ext uri="{BB962C8B-B14F-4D97-AF65-F5344CB8AC3E}">
        <p14:creationId xmlns:p14="http://schemas.microsoft.com/office/powerpoint/2010/main" val="1955029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8.3.2.6</a:t>
            </a:r>
          </a:p>
          <a:p>
            <a:pPr marL="0" lvl="0" indent="0" algn="l" rtl="0">
              <a:spcBef>
                <a:spcPts val="0"/>
              </a:spcBef>
              <a:spcAft>
                <a:spcPts val="0"/>
              </a:spcAft>
              <a:buNone/>
            </a:pPr>
            <a:r>
              <a:rPr lang="en-GB" b="1" dirty="0"/>
              <a:t>Timing: </a:t>
            </a:r>
            <a:r>
              <a:rPr lang="en-GB" b="0" dirty="0"/>
              <a:t>13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bring together several</a:t>
            </a:r>
            <a:r>
              <a:rPr lang="en-GB" b="0" baseline="0" dirty="0"/>
              <a:t> </a:t>
            </a:r>
            <a:r>
              <a:rPr lang="en-GB" b="0" dirty="0"/>
              <a:t>features practised this week in a final writing activity.</a:t>
            </a:r>
            <a:endParaRPr sz="1200" dirty="0">
              <a:solidFill>
                <a:schemeClr val="dk1"/>
              </a:solidFill>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Students write 6 sentences using –</a:t>
            </a:r>
            <a:r>
              <a:rPr lang="en-GB" dirty="0" err="1"/>
              <a:t>ar</a:t>
            </a:r>
            <a:r>
              <a:rPr lang="en-GB" dirty="0"/>
              <a:t> verbs in 3rd person singular: three in the present and 3 in the </a:t>
            </a:r>
            <a:r>
              <a:rPr lang="en-GB" dirty="0" err="1"/>
              <a:t>preterite</a:t>
            </a:r>
            <a:r>
              <a:rPr lang="en-GB" dirty="0"/>
              <a:t>.</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Teacher can supervise the production and give feedback.</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Optionally</a:t>
            </a:r>
            <a:r>
              <a:rPr lang="en-GB" baseline="0" dirty="0"/>
              <a:t>, and if time remains, st</a:t>
            </a:r>
            <a:r>
              <a:rPr lang="en-GB" dirty="0"/>
              <a:t>udents could read out their own sentences to their partners to practise accuracy of oral production and to give</a:t>
            </a:r>
            <a:r>
              <a:rPr lang="en-GB" baseline="0" dirty="0"/>
              <a:t> the partner further practice in understanding the vocabulary.</a:t>
            </a:r>
            <a:endParaRPr dirty="0"/>
          </a:p>
        </p:txBody>
      </p:sp>
      <p:sp>
        <p:nvSpPr>
          <p:cNvPr id="904" name="Google Shape;90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u="none" strike="noStrike" cap="none">
                <a:solidFill>
                  <a:srgbClr val="000000"/>
                </a:solidFill>
                <a:ea typeface="Calibri"/>
                <a:cs typeface="Calibri"/>
                <a:sym typeface="Calibri"/>
              </a:rPr>
              <a:t>16</a:t>
            </a:fld>
            <a:endParaRPr sz="1200" u="none" strike="noStrike" cap="none" dirty="0">
              <a:solidFill>
                <a:srgbClr val="000000"/>
              </a:solidFill>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8.3.2.6</a:t>
            </a:r>
          </a:p>
          <a:p>
            <a:pPr marL="0" lvl="0" indent="0" algn="l" rtl="0">
              <a:spcBef>
                <a:spcPts val="0"/>
              </a:spcBef>
              <a:spcAft>
                <a:spcPts val="0"/>
              </a:spcAft>
              <a:buNone/>
            </a:pPr>
            <a:r>
              <a:rPr lang="en-GB" b="1" dirty="0"/>
              <a:t>Timing: </a:t>
            </a:r>
            <a:r>
              <a:rPr lang="en-GB" b="0" i="0" dirty="0"/>
              <a:t>5 minutes</a:t>
            </a:r>
            <a:endParaRPr dirty="0"/>
          </a:p>
          <a:p>
            <a:pPr marL="0" lvl="0" indent="0" algn="l" rtl="0">
              <a:spcBef>
                <a:spcPts val="0"/>
              </a:spcBef>
              <a:spcAft>
                <a:spcPts val="0"/>
              </a:spcAft>
              <a:buNone/>
            </a:pPr>
            <a:endParaRPr b="0" i="0" dirty="0"/>
          </a:p>
          <a:p>
            <a:pPr marL="0" lvl="0" indent="0" algn="l" rtl="0">
              <a:spcBef>
                <a:spcPts val="0"/>
              </a:spcBef>
              <a:spcAft>
                <a:spcPts val="0"/>
              </a:spcAft>
              <a:buNone/>
            </a:pPr>
            <a:r>
              <a:rPr lang="en-GB" b="1" i="0" dirty="0"/>
              <a:t>Aim: </a:t>
            </a:r>
            <a:r>
              <a:rPr lang="en-GB" b="0" i="0" dirty="0"/>
              <a:t>to encourage students to offer their interpretation of relevant images before reading the text; to provide further</a:t>
            </a:r>
            <a:r>
              <a:rPr lang="en-GB" b="0" i="0" baseline="0" dirty="0"/>
              <a:t> input with </a:t>
            </a:r>
            <a:r>
              <a:rPr lang="en-GB" b="0" i="0" dirty="0"/>
              <a:t>vocabulary that they will find in the text.</a:t>
            </a:r>
            <a:endParaRPr b="1" i="0"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Students look at the pictures representing aspects of the text that they will read.</a:t>
            </a:r>
            <a:endParaRPr dirty="0"/>
          </a:p>
          <a:p>
            <a:pPr marL="0" marR="0" lvl="0" indent="0" algn="l" rtl="0">
              <a:lnSpc>
                <a:spcPct val="100000"/>
              </a:lnSpc>
              <a:spcBef>
                <a:spcPts val="0"/>
              </a:spcBef>
              <a:spcAft>
                <a:spcPts val="0"/>
              </a:spcAft>
              <a:buClr>
                <a:schemeClr val="dk1"/>
              </a:buClr>
              <a:buSzPts val="1200"/>
              <a:buFont typeface="Calibri"/>
              <a:buNone/>
            </a:pPr>
            <a:r>
              <a:rPr lang="en-GB" b="0" dirty="0"/>
              <a:t>2. Teacher shows each question one by one, reading it out loud.</a:t>
            </a:r>
            <a:endParaRPr dirty="0"/>
          </a:p>
          <a:p>
            <a:pPr marL="0" marR="0" lvl="0" indent="0" algn="l" rtl="0">
              <a:lnSpc>
                <a:spcPct val="100000"/>
              </a:lnSpc>
              <a:spcBef>
                <a:spcPts val="0"/>
              </a:spcBef>
              <a:spcAft>
                <a:spcPts val="0"/>
              </a:spcAft>
              <a:buClr>
                <a:schemeClr val="dk1"/>
              </a:buClr>
              <a:buSzPts val="1200"/>
              <a:buFont typeface="Calibri"/>
              <a:buNone/>
            </a:pPr>
            <a:r>
              <a:rPr lang="en-GB" dirty="0"/>
              <a:t>3. Students try to answer the questions by looking at the pictures.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Notes:</a:t>
            </a:r>
          </a:p>
          <a:p>
            <a:pPr marL="0" marR="0" lvl="0" indent="0" algn="l" rtl="0">
              <a:lnSpc>
                <a:spcPct val="100000"/>
              </a:lnSpc>
              <a:spcBef>
                <a:spcPts val="0"/>
              </a:spcBef>
              <a:spcAft>
                <a:spcPts val="0"/>
              </a:spcAft>
              <a:buClr>
                <a:schemeClr val="dk1"/>
              </a:buClr>
              <a:buSzPts val="1200"/>
              <a:buFont typeface="Calibri"/>
              <a:buNone/>
            </a:pPr>
            <a:r>
              <a:rPr lang="en-GB" b="0" baseline="0" dirty="0"/>
              <a:t>1. Several questions have a preposition before an interrogative (e.g. </a:t>
            </a:r>
            <a:r>
              <a:rPr lang="en-GB" b="0" baseline="0" dirty="0" err="1"/>
              <a:t>en</a:t>
            </a:r>
            <a:r>
              <a:rPr lang="en-GB" b="0" baseline="0" dirty="0"/>
              <a:t> </a:t>
            </a:r>
            <a:r>
              <a:rPr lang="en-GB" b="0" baseline="0" dirty="0" err="1"/>
              <a:t>qué</a:t>
            </a:r>
            <a:r>
              <a:rPr lang="en-GB" b="0" baseline="0" dirty="0"/>
              <a:t> </a:t>
            </a:r>
            <a:r>
              <a:rPr lang="en-GB" b="0" baseline="0" dirty="0" err="1"/>
              <a:t>país</a:t>
            </a:r>
            <a:r>
              <a:rPr lang="en-GB" b="0" baseline="0" dirty="0"/>
              <a:t>). This particular structure hasn’t been taught, so its meaning may need to be given.</a:t>
            </a:r>
          </a:p>
          <a:p>
            <a:pPr marL="0" marR="0" lvl="0" indent="0" algn="l" rtl="0">
              <a:lnSpc>
                <a:spcPct val="100000"/>
              </a:lnSpc>
              <a:spcBef>
                <a:spcPts val="0"/>
              </a:spcBef>
              <a:spcAft>
                <a:spcPts val="0"/>
              </a:spcAft>
              <a:buClr>
                <a:schemeClr val="dk1"/>
              </a:buClr>
              <a:buSzPts val="1200"/>
              <a:buFont typeface="Calibri"/>
              <a:buNone/>
            </a:pPr>
            <a:r>
              <a:rPr lang="en-GB" b="0" baseline="0" dirty="0"/>
              <a:t>2. A</a:t>
            </a:r>
            <a:r>
              <a:rPr lang="en-GB" baseline="0" dirty="0"/>
              <a:t>n alternative version of this slide appears on the next slide, where students can give free answers to the same questions. That slide may suit a higher-achieving group.</a:t>
            </a:r>
            <a:endParaRPr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349" name="Google Shape;34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a:t>ALTERNATIVE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a:t>This</a:t>
            </a:r>
            <a:r>
              <a:rPr lang="en-GB" b="0" baseline="0"/>
              <a:t> may suit a higher-achieving group.</a:t>
            </a:r>
            <a:endParaRPr lang="en-GB"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a:t>This activity is the same as the one on the previous slide, but this time sudents can give</a:t>
            </a:r>
            <a:r>
              <a:rPr lang="en-GB" b="0" baseline="0"/>
              <a:t> free answers to questions 1-7.</a:t>
            </a:r>
            <a:endParaRPr lang="en-GB" b="0"/>
          </a:p>
          <a:p>
            <a:pPr marL="0" lvl="0" indent="0" algn="l" rtl="0">
              <a:spcBef>
                <a:spcPts val="0"/>
              </a:spcBef>
              <a:spcAft>
                <a:spcPts val="0"/>
              </a:spcAft>
              <a:buNone/>
            </a:pPr>
            <a:endParaRPr lang="en-GB" b="1"/>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a:t>Note</a:t>
            </a:r>
            <a:r>
              <a:rPr lang="en-GB"/>
              <a:t>: At this point, there are no right or wrong answers. Students are simply imagining what the festival might be like and they are encouraged to give free answers. For the questions about quantities (4 and 5), the teacher could offer suggestions orally because students won’t yet know many numbers: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sz="1200">
                <a:solidFill>
                  <a:srgbClr val="1F3864"/>
                </a:solidFill>
                <a:latin typeface="Century Gothic"/>
                <a:ea typeface="Century Gothic"/>
                <a:cs typeface="Century Gothic"/>
                <a:sym typeface="Century Gothic"/>
              </a:rPr>
              <a:t>¿Cuántas personas visitan el pueblo para la fiesta? –</a:t>
            </a:r>
            <a:r>
              <a:rPr lang="es-ES" sz="1200" baseline="0">
                <a:solidFill>
                  <a:srgbClr val="1F3864"/>
                </a:solidFill>
                <a:latin typeface="Century Gothic"/>
                <a:ea typeface="Century Gothic"/>
                <a:cs typeface="Century Gothic"/>
                <a:sym typeface="Century Gothic"/>
              </a:rPr>
              <a:t> </a:t>
            </a:r>
            <a:r>
              <a:rPr lang="es-ES" sz="1200">
                <a:solidFill>
                  <a:srgbClr val="1F3864"/>
                </a:solidFill>
                <a:latin typeface="Century Gothic"/>
                <a:ea typeface="Century Gothic"/>
                <a:cs typeface="Century Gothic"/>
                <a:sym typeface="Century Gothic"/>
              </a:rPr>
              <a:t>¿</a:t>
            </a:r>
            <a:r>
              <a:rPr lang="es-ES" sz="1200" baseline="0">
                <a:solidFill>
                  <a:srgbClr val="1F3864"/>
                </a:solidFill>
                <a:latin typeface="Century Gothic"/>
                <a:ea typeface="Century Gothic"/>
                <a:cs typeface="Century Gothic"/>
                <a:sym typeface="Century Gothic"/>
              </a:rPr>
              <a:t>Muchas o pocas?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sz="1200">
                <a:solidFill>
                  <a:srgbClr val="1F3864"/>
                </a:solidFill>
                <a:latin typeface="Century Gothic"/>
                <a:ea typeface="Century Gothic"/>
                <a:cs typeface="Century Gothic"/>
                <a:sym typeface="Century Gothic"/>
              </a:rPr>
              <a:t>¿Qué cantidad de tomates hay? – </a:t>
            </a:r>
            <a:r>
              <a:rPr lang="en-GB"/>
              <a:t>¿Veinte kilos, mil kilos o más?</a:t>
            </a:r>
            <a:endParaRPr/>
          </a:p>
          <a:p>
            <a:pPr marL="228600" marR="0" lvl="0" indent="-15240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None/>
            </a:pPr>
            <a:endParaRPr/>
          </a:p>
        </p:txBody>
      </p:sp>
      <p:sp>
        <p:nvSpPr>
          <p:cNvPr id="325" name="Google Shape;32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8.3.2.7</a:t>
            </a:r>
            <a:endParaRPr lang="en-US" b="1" baseline="0" dirty="0"/>
          </a:p>
          <a:p>
            <a:endParaRPr lang="en-US" b="1" dirty="0"/>
          </a:p>
          <a:p>
            <a:r>
              <a:rPr lang="en-US" b="1" dirty="0"/>
              <a:t>Timing: </a:t>
            </a:r>
            <a:r>
              <a:rPr lang="en-US" b="0" dirty="0"/>
              <a:t>12 minutes</a:t>
            </a:r>
          </a:p>
          <a:p>
            <a:endParaRPr lang="en-US" b="1" dirty="0"/>
          </a:p>
          <a:p>
            <a:r>
              <a:rPr lang="en-US" b="1" dirty="0"/>
              <a:t>Aim:</a:t>
            </a:r>
            <a:r>
              <a:rPr lang="en-US" b="0" dirty="0"/>
              <a:t> to </a:t>
            </a:r>
            <a:r>
              <a:rPr lang="en-US" b="0" dirty="0" err="1"/>
              <a:t>practise</a:t>
            </a:r>
            <a:r>
              <a:rPr lang="en-US" b="0" dirty="0"/>
              <a:t> writing more freely</a:t>
            </a:r>
            <a:r>
              <a:rPr lang="en-US" b="0" baseline="0" dirty="0"/>
              <a:t> with the 1</a:t>
            </a:r>
            <a:r>
              <a:rPr lang="en-US" b="0" baseline="30000" dirty="0"/>
              <a:t>st</a:t>
            </a:r>
            <a:r>
              <a:rPr lang="en-US" b="0" baseline="0" dirty="0"/>
              <a:t> person singular forms of ‘</a:t>
            </a:r>
            <a:r>
              <a:rPr lang="en-US" b="0" baseline="0" dirty="0" err="1"/>
              <a:t>ir</a:t>
            </a:r>
            <a:r>
              <a:rPr lang="en-US" b="0" baseline="0" dirty="0"/>
              <a:t>’ and ‘</a:t>
            </a:r>
            <a:r>
              <a:rPr lang="en-US" b="0" baseline="0" dirty="0" err="1"/>
              <a:t>hacer</a:t>
            </a:r>
            <a:r>
              <a:rPr lang="en-US" b="0" baseline="0" dirty="0"/>
              <a:t>’ in the </a:t>
            </a:r>
            <a:r>
              <a:rPr lang="en-US" b="0" baseline="0" dirty="0" err="1"/>
              <a:t>preterite</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their own description of past holidays, </a:t>
            </a:r>
            <a:r>
              <a:rPr lang="en-US" b="0" baseline="0" dirty="0" err="1"/>
              <a:t>endeavouring</a:t>
            </a:r>
            <a:r>
              <a:rPr lang="en-US" b="0" baseline="0" dirty="0"/>
              <a:t> to answer the 6 questions using </a:t>
            </a:r>
            <a:r>
              <a:rPr lang="en-US" b="0" baseline="0" dirty="0" err="1"/>
              <a:t>fui</a:t>
            </a:r>
            <a:r>
              <a:rPr lang="en-US" b="0" baseline="0" dirty="0"/>
              <a:t> and </a:t>
            </a:r>
            <a:r>
              <a:rPr lang="en-US" b="0" baseline="0" dirty="0" err="1"/>
              <a:t>hice</a:t>
            </a:r>
            <a:r>
              <a:rPr lang="en-US" b="0" baseline="0" dirty="0"/>
              <a:t>.</a:t>
            </a:r>
          </a:p>
          <a:p>
            <a:pPr marL="0" indent="0">
              <a:buNone/>
            </a:pPr>
            <a:endParaRPr lang="en-US" b="0" baseline="0" dirty="0"/>
          </a:p>
          <a:p>
            <a:pPr marL="0" indent="0">
              <a:buNone/>
            </a:pPr>
            <a:r>
              <a:rPr lang="en-US" b="1" baseline="0" dirty="0"/>
              <a:t>Note: </a:t>
            </a:r>
            <a:r>
              <a:rPr lang="en-US" b="0" baseline="0" dirty="0"/>
              <a:t>students’ responses might address some of the questions below. The teacher could always write these on the board if further guidance is needed. However, it might lead to sentence-level answers (rather than a full text) if these are followed closely.</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fuiste</a:t>
            </a:r>
            <a:r>
              <a:rPr lang="en-US" sz="900" dirty="0">
                <a:solidFill>
                  <a:srgbClr val="002060"/>
                </a:solidFill>
              </a:rPr>
              <a:t>/</a:t>
            </a:r>
            <a:r>
              <a:rPr lang="en-US" sz="900" dirty="0" err="1">
                <a:solidFill>
                  <a:srgbClr val="002060"/>
                </a:solidFill>
              </a:rPr>
              <a:t>fue</a:t>
            </a:r>
            <a:r>
              <a:rPr lang="en-US" sz="900" dirty="0">
                <a:solidFill>
                  <a:srgbClr val="002060"/>
                </a:solidFill>
              </a:rPr>
              <a:t>? </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Cuándo</a:t>
            </a:r>
            <a:r>
              <a:rPr lang="en-US" sz="900" dirty="0">
                <a:solidFill>
                  <a:srgbClr val="002060"/>
                </a:solidFill>
              </a:rPr>
              <a:t> </a:t>
            </a:r>
            <a:r>
              <a:rPr lang="en-US" sz="900" dirty="0" err="1">
                <a:solidFill>
                  <a:srgbClr val="002060"/>
                </a:solidFill>
              </a:rPr>
              <a:t>fuiste</a:t>
            </a:r>
            <a:r>
              <a:rPr lang="en-US" sz="900" dirty="0">
                <a:solidFill>
                  <a:srgbClr val="002060"/>
                </a:solidFill>
              </a:rPr>
              <a:t>/</a:t>
            </a:r>
            <a:r>
              <a:rPr lang="en-US" sz="900" dirty="0" err="1">
                <a:solidFill>
                  <a:srgbClr val="002060"/>
                </a:solidFill>
              </a:rPr>
              <a:t>fue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Cómo</a:t>
            </a:r>
            <a:r>
              <a:rPr lang="en-US" sz="900" dirty="0">
                <a:solidFill>
                  <a:srgbClr val="002060"/>
                </a:solidFill>
              </a:rPr>
              <a:t> </a:t>
            </a:r>
            <a:r>
              <a:rPr lang="en-US" sz="900" dirty="0" err="1">
                <a:solidFill>
                  <a:srgbClr val="002060"/>
                </a:solidFill>
              </a:rPr>
              <a:t>fuiste</a:t>
            </a:r>
            <a:r>
              <a:rPr lang="en-US" sz="900" dirty="0">
                <a:solidFill>
                  <a:srgbClr val="002060"/>
                </a:solidFill>
              </a:rPr>
              <a:t>/</a:t>
            </a:r>
            <a:r>
              <a:rPr lang="en-US" sz="900" dirty="0" err="1">
                <a:solidFill>
                  <a:srgbClr val="002060"/>
                </a:solidFill>
              </a:rPr>
              <a:t>fue</a:t>
            </a:r>
            <a:r>
              <a:rPr lang="en-US" sz="900" dirty="0">
                <a:solidFill>
                  <a:srgbClr val="002060"/>
                </a:solidFill>
              </a:rPr>
              <a:t>? (¿</a:t>
            </a:r>
            <a:r>
              <a:rPr lang="en-US" sz="900" dirty="0" err="1">
                <a:solidFill>
                  <a:srgbClr val="002060"/>
                </a:solidFill>
              </a:rPr>
              <a:t>en</a:t>
            </a:r>
            <a:r>
              <a:rPr lang="en-US" sz="900" dirty="0">
                <a:solidFill>
                  <a:srgbClr val="002060"/>
                </a:solidFill>
              </a:rPr>
              <a:t> </a:t>
            </a:r>
            <a:r>
              <a:rPr lang="en-US" sz="900" dirty="0" err="1">
                <a:solidFill>
                  <a:srgbClr val="002060"/>
                </a:solidFill>
              </a:rPr>
              <a:t>qué</a:t>
            </a:r>
            <a:r>
              <a:rPr lang="en-US" sz="900" dirty="0">
                <a:solidFill>
                  <a:srgbClr val="002060"/>
                </a:solidFill>
              </a:rPr>
              <a:t> </a:t>
            </a:r>
            <a:r>
              <a:rPr lang="en-US" sz="900" dirty="0" err="1">
                <a:solidFill>
                  <a:srgbClr val="002060"/>
                </a:solidFill>
              </a:rPr>
              <a:t>transporte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¿Con </a:t>
            </a:r>
            <a:r>
              <a:rPr lang="en-US" sz="900" dirty="0" err="1">
                <a:solidFill>
                  <a:srgbClr val="002060"/>
                </a:solidFill>
              </a:rPr>
              <a:t>quién</a:t>
            </a:r>
            <a:r>
              <a:rPr lang="en-US" sz="900" dirty="0">
                <a:solidFill>
                  <a:srgbClr val="002060"/>
                </a:solidFill>
              </a:rPr>
              <a:t> </a:t>
            </a:r>
            <a:r>
              <a:rPr lang="en-US" sz="900" dirty="0" err="1">
                <a:solidFill>
                  <a:srgbClr val="002060"/>
                </a:solidFill>
              </a:rPr>
              <a:t>fuiste</a:t>
            </a:r>
            <a:r>
              <a:rPr lang="en-US" sz="900" dirty="0">
                <a:solidFill>
                  <a:srgbClr val="002060"/>
                </a:solidFill>
              </a:rPr>
              <a:t>/</a:t>
            </a:r>
            <a:r>
              <a:rPr lang="en-US" sz="900" dirty="0" err="1">
                <a:solidFill>
                  <a:srgbClr val="002060"/>
                </a:solidFill>
              </a:rPr>
              <a:t>fue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a:t>
            </a:r>
            <a:r>
              <a:rPr lang="en-US" sz="900" dirty="0" err="1">
                <a:solidFill>
                  <a:srgbClr val="002060"/>
                </a:solidFill>
              </a:rPr>
              <a:t>actividades</a:t>
            </a:r>
            <a:r>
              <a:rPr lang="en-US" sz="900" dirty="0">
                <a:solidFill>
                  <a:srgbClr val="002060"/>
                </a:solidFill>
              </a:rPr>
              <a:t> (no) </a:t>
            </a:r>
            <a:r>
              <a:rPr lang="en-US" sz="900" dirty="0" err="1">
                <a:solidFill>
                  <a:srgbClr val="002060"/>
                </a:solidFill>
              </a:rPr>
              <a:t>hiciste</a:t>
            </a:r>
            <a:r>
              <a:rPr lang="en-US" sz="900" dirty="0">
                <a:solidFill>
                  <a:srgbClr val="002060"/>
                </a:solidFill>
              </a:rPr>
              <a:t>/</a:t>
            </a:r>
            <a:r>
              <a:rPr lang="en-US" sz="900" dirty="0" err="1">
                <a:solidFill>
                  <a:srgbClr val="002060"/>
                </a:solidFill>
              </a:rPr>
              <a:t>hizo</a:t>
            </a:r>
            <a:r>
              <a:rPr lang="en-US" sz="900" dirty="0">
                <a:solidFill>
                  <a:srgbClr val="002060"/>
                </a:solidFill>
              </a:rPr>
              <a:t>?</a:t>
            </a:r>
          </a:p>
          <a:p>
            <a:pPr marL="228600" indent="-228600">
              <a:buAutoNum type="arabicPeriod"/>
            </a:pPr>
            <a:endParaRPr lang="en-US" b="0" dirty="0"/>
          </a:p>
          <a:p>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8.2.1.1</a:t>
            </a:r>
          </a:p>
          <a:p>
            <a:r>
              <a:rPr lang="en-GB" b="1" dirty="0"/>
              <a:t>Narration</a:t>
            </a:r>
            <a:r>
              <a:rPr lang="en-GB" b="1" baseline="0" dirty="0"/>
              <a:t> activity (no printing needed) [1/2]</a:t>
            </a:r>
          </a:p>
          <a:p>
            <a:endParaRPr lang="en-GB" b="1" baseline="0" dirty="0"/>
          </a:p>
          <a:p>
            <a:r>
              <a:rPr lang="en-GB" b="1" baseline="0" dirty="0"/>
              <a:t>Timing: </a:t>
            </a:r>
            <a:r>
              <a:rPr lang="en-GB" b="0" baseline="0" dirty="0"/>
              <a:t>10 minutes</a:t>
            </a:r>
            <a:endParaRPr lang="en-GB" b="0" dirty="0"/>
          </a:p>
          <a:p>
            <a:endParaRPr lang="en-GB" b="1" dirty="0"/>
          </a:p>
          <a:p>
            <a:r>
              <a:rPr lang="en-GB" b="1" dirty="0"/>
              <a:t>Aim: </a:t>
            </a:r>
            <a:r>
              <a:rPr lang="en-GB" dirty="0"/>
              <a:t>to practise 3</a:t>
            </a:r>
            <a:r>
              <a:rPr lang="en-GB" baseline="30000" dirty="0"/>
              <a:t>rd</a:t>
            </a:r>
            <a:r>
              <a:rPr lang="en-GB" baseline="0" dirty="0"/>
              <a:t> person singular preterite (–ó), adverbs of position and del/de la in oral production. To use the language in a slightly freer, more creative way.</a:t>
            </a:r>
          </a:p>
          <a:p>
            <a:endParaRPr lang="en-GB" baseline="0" dirty="0"/>
          </a:p>
          <a:p>
            <a:r>
              <a:rPr lang="en-GB" b="1" baseline="0" dirty="0"/>
              <a:t>Procedure:</a:t>
            </a:r>
          </a:p>
          <a:p>
            <a:pPr marL="228600" indent="-228600">
              <a:buAutoNum type="arabicPeriod"/>
            </a:pPr>
            <a:r>
              <a:rPr lang="en-GB" baseline="0" dirty="0"/>
              <a:t>Student A writes down the numbers 1-8 in any order without showing these to his/her partner. </a:t>
            </a:r>
          </a:p>
          <a:p>
            <a:pPr marL="228600" indent="-228600">
              <a:buAutoNum type="arabicPeriod"/>
            </a:pPr>
            <a:r>
              <a:rPr lang="en-GB" baseline="0" dirty="0"/>
              <a:t>Student A then reads out the 8 activities in this same order. </a:t>
            </a:r>
          </a:p>
          <a:p>
            <a:pPr marL="228600" indent="-228600">
              <a:buAutoNum type="arabicPeriod"/>
            </a:pPr>
            <a:r>
              <a:rPr lang="en-GB" baseline="0" dirty="0"/>
              <a:t>Student B listens and writes the number of the card that s/he sees. </a:t>
            </a:r>
          </a:p>
          <a:p>
            <a:pPr marL="228600" indent="-228600">
              <a:buAutoNum type="arabicPeriod"/>
            </a:pPr>
            <a:r>
              <a:rPr lang="en-GB" baseline="0" dirty="0"/>
              <a:t>The two students then compare answers to check that student B correctly understood the sequence of events.</a:t>
            </a:r>
          </a:p>
          <a:p>
            <a:pPr marL="228600" indent="-228600">
              <a:buAutoNum type="arabicPeriod"/>
            </a:pPr>
            <a:r>
              <a:rPr lang="en-GB" baseline="0" dirty="0"/>
              <a:t>Students swap roles. Student B does the same, but this time describes Daniel’s Sunday (see next slide). In this set of cards, six of the eight prompts have been slightly altered to vary the language used. </a:t>
            </a:r>
          </a:p>
          <a:p>
            <a:pPr marL="228600" indent="-228600">
              <a:buAutoNum type="arabicPeriod"/>
            </a:pPr>
            <a:endParaRPr lang="en-GB" baseline="0" dirty="0"/>
          </a:p>
          <a:p>
            <a:pPr marL="0" indent="0">
              <a:buNone/>
            </a:pPr>
            <a:r>
              <a:rPr lang="en-GB" b="1" baseline="0" dirty="0"/>
              <a:t>Notes: </a:t>
            </a:r>
          </a:p>
          <a:p>
            <a:pPr marL="228600" indent="-228600">
              <a:buAutoNum type="arabicPeriod"/>
            </a:pPr>
            <a:r>
              <a:rPr lang="en-GB" b="0" baseline="0" dirty="0"/>
              <a:t>Unlike previous activities,</a:t>
            </a:r>
            <a:r>
              <a:rPr lang="en-GB" b="1" baseline="0" dirty="0"/>
              <a:t> </a:t>
            </a:r>
            <a:r>
              <a:rPr lang="en-GB" b="0" baseline="0" dirty="0"/>
              <a:t>this task does not seek to force students to decide between one verb ending and another (all prompts aim to elicit the –ó ending). This is typically what a short narration would involve, so there is a move here towards more ‘real-life’ language use in the production activity. The task still involves a challenge since students need to consider whether to use ‘del’ or ‘de la’ after the adverb and have to the recall other vocabulary items seen in the preceding activities.</a:t>
            </a:r>
          </a:p>
          <a:p>
            <a:pPr marL="228600" indent="-228600">
              <a:buAutoNum type="arabicPeriod"/>
            </a:pPr>
            <a:r>
              <a:rPr lang="en-GB" b="0" baseline="0" dirty="0"/>
              <a:t>Should teachers wish to further increase the level of difficulty for a higher-ability group, the listener could be required to listen and take notes, rather than look at the board. This would require printing, however, so that only student A can see the cards.</a:t>
            </a:r>
          </a:p>
          <a:p>
            <a:pPr marL="228600" indent="-228600">
              <a:buAutoNum type="arabicPeriod"/>
            </a:pPr>
            <a:r>
              <a:rPr lang="en-GB" b="0" baseline="0" dirty="0"/>
              <a:t>The teacher may need to make explicit the possessive meaning of ‘de Lucía’ in the title as this hasn’t been taught yet.</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950264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9.1.1.3</a:t>
            </a:r>
          </a:p>
          <a:p>
            <a:r>
              <a:rPr lang="en-GB" b="1" dirty="0"/>
              <a:t>Narration</a:t>
            </a:r>
            <a:r>
              <a:rPr lang="en-GB" b="1" baseline="0" dirty="0"/>
              <a:t> activity [1/2]</a:t>
            </a:r>
          </a:p>
          <a:p>
            <a:endParaRPr lang="en-GB" b="1" baseline="0" dirty="0"/>
          </a:p>
          <a:p>
            <a:r>
              <a:rPr lang="en-GB" b="1" baseline="0" dirty="0"/>
              <a:t>Timing: </a:t>
            </a:r>
            <a:r>
              <a:rPr lang="en-GB" b="0" baseline="0" dirty="0"/>
              <a:t>10 minutes</a:t>
            </a:r>
            <a:endParaRPr lang="en-GB" b="0" dirty="0"/>
          </a:p>
          <a:p>
            <a:endParaRPr lang="en-GB" b="1" dirty="0"/>
          </a:p>
          <a:p>
            <a:r>
              <a:rPr lang="en-GB" b="1" dirty="0"/>
              <a:t>Aims: </a:t>
            </a:r>
          </a:p>
          <a:p>
            <a:pPr marL="285750" indent="-285750">
              <a:buAutoNum type="romanLcParenR"/>
            </a:pPr>
            <a:r>
              <a:rPr lang="en-GB" dirty="0"/>
              <a:t>to practise the</a:t>
            </a:r>
            <a:r>
              <a:rPr lang="en-GB" baseline="0" dirty="0"/>
              <a:t> use of reflexive ‘me’ with verbs in 1</a:t>
            </a:r>
            <a:r>
              <a:rPr lang="en-GB" baseline="30000" dirty="0"/>
              <a:t>st</a:t>
            </a:r>
            <a:r>
              <a:rPr lang="en-GB" baseline="0" dirty="0"/>
              <a:t> person singular (present tense) in oral production.</a:t>
            </a:r>
          </a:p>
          <a:p>
            <a:pPr marL="285750" indent="-285750">
              <a:buAutoNum type="romanLcParenR"/>
            </a:pPr>
            <a:r>
              <a:rPr lang="en-GB" baseline="0" dirty="0"/>
              <a:t>to use the language in a slightly freer, more creative way.</a:t>
            </a:r>
          </a:p>
          <a:p>
            <a:endParaRPr lang="en-GB" baseline="0" dirty="0"/>
          </a:p>
          <a:p>
            <a:r>
              <a:rPr lang="en-GB" b="1" baseline="0" dirty="0"/>
              <a:t>Procedure:</a:t>
            </a:r>
          </a:p>
          <a:p>
            <a:pPr marL="228600" indent="-228600">
              <a:buAutoNum type="arabicPeriod"/>
            </a:pPr>
            <a:r>
              <a:rPr lang="en-GB" baseline="0" dirty="0"/>
              <a:t>Student A writes down the letters a-h in any preferred order without showing these to his/her partner. The order could be quite imaginative and doesn’t necessarily need to be based on what seems most likely.</a:t>
            </a:r>
          </a:p>
          <a:p>
            <a:pPr marL="228600" indent="-228600">
              <a:buAutoNum type="arabicPeriod"/>
            </a:pPr>
            <a:r>
              <a:rPr lang="en-GB" baseline="0" dirty="0"/>
              <a:t>Student A then reads out the eight activities in Spanish in this same order. </a:t>
            </a:r>
          </a:p>
          <a:p>
            <a:pPr marL="228600" indent="-228600">
              <a:buAutoNum type="arabicPeriod"/>
            </a:pPr>
            <a:r>
              <a:rPr lang="en-GB" baseline="0" dirty="0"/>
              <a:t>Student B listens and writes the number of the card that matches what the partner says for each of the eight utterances (e.g., 1=f, 2=e, etc.)</a:t>
            </a:r>
          </a:p>
          <a:p>
            <a:pPr marL="228600" indent="-228600">
              <a:buAutoNum type="arabicPeriod"/>
            </a:pPr>
            <a:r>
              <a:rPr lang="en-GB" baseline="0" dirty="0"/>
              <a:t>The two students then compare answers to check that student B correctly understood the sequence of events.</a:t>
            </a:r>
          </a:p>
          <a:p>
            <a:pPr marL="228600" indent="-228600">
              <a:buAutoNum type="arabicPeriod"/>
            </a:pPr>
            <a:r>
              <a:rPr lang="en-GB" baseline="0" dirty="0"/>
              <a:t>Students swap roles. Student B does the same, but this time describes Daniel’s mornings. In this set of cards, six of the eight prompts have been slightly altered to vary the language used. </a:t>
            </a:r>
          </a:p>
          <a:p>
            <a:pPr marL="228600" indent="-228600">
              <a:buAutoNum type="arabicPeriod"/>
            </a:pPr>
            <a:endParaRPr lang="en-GB" baseline="0" dirty="0"/>
          </a:p>
          <a:p>
            <a:pPr marL="0" indent="0">
              <a:buNone/>
            </a:pPr>
            <a:r>
              <a:rPr lang="en-GB" b="1" baseline="0" dirty="0"/>
              <a:t>Notes: </a:t>
            </a:r>
          </a:p>
          <a:p>
            <a:pPr marL="228600" indent="-228600">
              <a:buAutoNum type="arabicPeriod"/>
            </a:pPr>
            <a:r>
              <a:rPr lang="en-GB" b="0" baseline="0" dirty="0"/>
              <a:t>This is typically what a short narration would involve, so there is a move here towards more ‘real-life’ language use in the production activity. </a:t>
            </a:r>
          </a:p>
          <a:p>
            <a:pPr marL="228600" indent="-228600">
              <a:buAutoNum type="arabicPeriod"/>
            </a:pPr>
            <a:r>
              <a:rPr lang="en-GB" b="0" baseline="0" dirty="0"/>
              <a:t>Should teachers wish to further increase the level of difficulty for a higher-ability group, the listener could be required to listen and take notes, rather than look at the board.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30107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60730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Whole class oral production slide (DO NOT DISPLAY DURING PREVIOUS PART OF THE ACTIVITY)</a:t>
            </a:r>
          </a:p>
          <a:p>
            <a:endParaRPr lang="en-GB" b="1" dirty="0"/>
          </a:p>
          <a:p>
            <a:r>
              <a:rPr lang="en-GB" b="0" dirty="0"/>
              <a:t>Note: there is no ‘correct’ order of activities as students can make their own decisions based on their experience. However, this slide, with one possible order, may be used to repeat oral production to develop fluency, and allow the teacher to give feedback. </a:t>
            </a:r>
          </a:p>
          <a:p>
            <a:endParaRPr lang="en-GB" b="0" dirty="0"/>
          </a:p>
          <a:p>
            <a:r>
              <a:rPr lang="en-GB" b="1" baseline="0" dirty="0"/>
              <a:t>Timing: </a:t>
            </a:r>
            <a:r>
              <a:rPr lang="en-GB" b="0" baseline="0" dirty="0"/>
              <a:t>3 minutes</a:t>
            </a:r>
            <a:endParaRPr lang="en-GB" b="0" dirty="0"/>
          </a:p>
          <a:p>
            <a:endParaRPr lang="en-GB" b="1" dirty="0"/>
          </a:p>
          <a:p>
            <a:r>
              <a:rPr lang="en-GB" b="1" dirty="0"/>
              <a:t>Aims:  </a:t>
            </a:r>
            <a:r>
              <a:rPr lang="en-GB" b="0" dirty="0"/>
              <a:t>to provide a second opportunity for students to practise oral production of key language and structures, which (evidence suggests) develops fluency. </a:t>
            </a:r>
          </a:p>
          <a:p>
            <a:endParaRPr lang="en-GB" baseline="0" dirty="0"/>
          </a:p>
          <a:p>
            <a:r>
              <a:rPr lang="en-GB" b="1" baseline="0" dirty="0"/>
              <a:t>Procedure:</a:t>
            </a:r>
          </a:p>
          <a:p>
            <a:pPr marL="228600" indent="-228600">
              <a:buAutoNum type="arabicPeriod"/>
            </a:pPr>
            <a:r>
              <a:rPr lang="en-GB" baseline="0" dirty="0"/>
              <a:t>Teacher elicits choral responses from all students for each of the sentences, giving feedback and additional repetition practice, as needed.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72212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0" name="Google Shape;86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9.1.2.6</a:t>
            </a:r>
          </a:p>
          <a:p>
            <a:pPr marL="0" lvl="0" indent="0" algn="l" rtl="0">
              <a:spcBef>
                <a:spcPts val="0"/>
              </a:spcBef>
              <a:spcAft>
                <a:spcPts val="0"/>
              </a:spcAft>
              <a:buNone/>
            </a:pPr>
            <a:r>
              <a:rPr lang="en-GB" b="1" dirty="0"/>
              <a:t>Timing: </a:t>
            </a:r>
            <a:r>
              <a:rPr lang="en-GB" b="0" dirty="0"/>
              <a:t>10 minutes</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 produce some of the features practised this week in a final writing activity; to use the language more freely and creatively.</a:t>
            </a:r>
            <a:endParaRPr sz="1200" dirty="0">
              <a:solidFill>
                <a:schemeClr val="dk1"/>
              </a:solidFill>
              <a:ea typeface="Calibri"/>
              <a:cs typeface="Calibri"/>
              <a:sym typeface="Calibri"/>
            </a:endParaRPr>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Students follow the instructions to write a text of their own including all the grammar features studied this week.</a:t>
            </a:r>
            <a:endParaRPr sz="1200" dirty="0">
              <a:solidFill>
                <a:schemeClr val="dk1"/>
              </a:solidFill>
              <a:ea typeface="Calibri"/>
              <a:cs typeface="Calibri"/>
              <a:sym typeface="Calibri"/>
            </a:endParaRPr>
          </a:p>
          <a:p>
            <a:pPr marL="228600" marR="0" lvl="0" indent="-152400" algn="l" rtl="0">
              <a:lnSpc>
                <a:spcPct val="100000"/>
              </a:lnSpc>
              <a:spcBef>
                <a:spcPts val="0"/>
              </a:spcBef>
              <a:spcAft>
                <a:spcPts val="0"/>
              </a:spcAft>
              <a:buClr>
                <a:schemeClr val="dk1"/>
              </a:buClr>
              <a:buSzPts val="1200"/>
              <a:buFont typeface="Calibri"/>
              <a:buNone/>
            </a:pPr>
            <a:endParaRPr dirty="0"/>
          </a:p>
          <a:p>
            <a:pPr marL="228600" marR="0" lvl="0" indent="-152400" algn="l" rtl="0">
              <a:lnSpc>
                <a:spcPct val="100000"/>
              </a:lnSpc>
              <a:spcBef>
                <a:spcPts val="0"/>
              </a:spcBef>
              <a:spcAft>
                <a:spcPts val="0"/>
              </a:spcAft>
              <a:buClr>
                <a:schemeClr val="dk1"/>
              </a:buClr>
              <a:buSzPts val="1200"/>
              <a:buFont typeface="Calibri"/>
              <a:buNone/>
            </a:pPr>
            <a:endParaRPr b="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861" name="Google Shape;86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u="none" strike="noStrike" cap="none">
                <a:solidFill>
                  <a:srgbClr val="000000"/>
                </a:solidFill>
                <a:ea typeface="Calibri"/>
                <a:cs typeface="Calibri"/>
                <a:sym typeface="Calibri"/>
              </a:rPr>
              <a:t>23</a:t>
            </a:fld>
            <a:endParaRPr sz="1200" u="none" strike="noStrike" cap="none" dirty="0">
              <a:solidFill>
                <a:srgbClr val="000000"/>
              </a:solidFill>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9.1.2.7</a:t>
            </a:r>
          </a:p>
          <a:p>
            <a:r>
              <a:rPr lang="en-US" b="1" dirty="0"/>
              <a:t>ALTERNATIVE</a:t>
            </a:r>
            <a:r>
              <a:rPr lang="en-US" b="1" baseline="0" dirty="0"/>
              <a:t> WRITING ACTIVITY </a:t>
            </a:r>
          </a:p>
          <a:p>
            <a:endParaRPr lang="en-US" b="1" dirty="0"/>
          </a:p>
          <a:p>
            <a:r>
              <a:rPr lang="en-US" b="1" dirty="0"/>
              <a:t>Timing: </a:t>
            </a:r>
            <a:r>
              <a:rPr lang="en-US" b="0" dirty="0"/>
              <a:t>12 minutes</a:t>
            </a:r>
          </a:p>
          <a:p>
            <a:endParaRPr lang="en-US" b="1" dirty="0"/>
          </a:p>
          <a:p>
            <a:r>
              <a:rPr lang="en-US" b="1" dirty="0"/>
              <a:t>Aim:</a:t>
            </a:r>
            <a:r>
              <a:rPr lang="en-US" b="0" dirty="0"/>
              <a:t> to </a:t>
            </a:r>
            <a:r>
              <a:rPr lang="en-US" b="0" dirty="0" err="1"/>
              <a:t>practise</a:t>
            </a:r>
            <a:r>
              <a:rPr lang="en-US" b="0" dirty="0"/>
              <a:t> writing more freely</a:t>
            </a:r>
            <a:r>
              <a:rPr lang="en-US" b="0" baseline="0" dirty="0"/>
              <a:t> with the 1</a:t>
            </a:r>
            <a:r>
              <a:rPr lang="en-US" b="0" baseline="30000" dirty="0"/>
              <a:t>st</a:t>
            </a:r>
            <a:r>
              <a:rPr lang="en-US" b="0" baseline="0" dirty="0"/>
              <a:t>, 2</a:t>
            </a:r>
            <a:r>
              <a:rPr lang="en-US" b="0" baseline="30000" dirty="0"/>
              <a:t>nd</a:t>
            </a:r>
            <a:r>
              <a:rPr lang="en-US" b="0" baseline="0" dirty="0"/>
              <a:t> and 3</a:t>
            </a:r>
            <a:r>
              <a:rPr lang="en-US" b="0" baseline="30000" dirty="0"/>
              <a:t>rd</a:t>
            </a:r>
            <a:r>
              <a:rPr lang="en-US" b="0" baseline="0" dirty="0"/>
              <a:t> person plural forms of ‘</a:t>
            </a:r>
            <a:r>
              <a:rPr lang="en-US" b="0" baseline="0" dirty="0" err="1"/>
              <a:t>ir</a:t>
            </a:r>
            <a:r>
              <a:rPr lang="en-US" b="0" baseline="0" dirty="0"/>
              <a:t>’ for the habitual present tense and periphrastic future.</a:t>
            </a:r>
            <a:endParaRPr lang="en-US" b="0" dirty="0"/>
          </a:p>
          <a:p>
            <a:endParaRPr lang="en-US" b="1" dirty="0"/>
          </a:p>
          <a:p>
            <a:r>
              <a:rPr lang="en-US" b="1" dirty="0"/>
              <a:t>Procedure:</a:t>
            </a:r>
          </a:p>
          <a:p>
            <a:pPr marL="228600" indent="-228600">
              <a:buAutoNum type="arabicPeriod"/>
            </a:pPr>
            <a:r>
              <a:rPr lang="en-US" b="0" dirty="0"/>
              <a:t>Students write</a:t>
            </a:r>
            <a:r>
              <a:rPr lang="en-US" b="0" baseline="0" dirty="0"/>
              <a:t> their own description of what they usually do at Christmas and what they are going to do this Christmas. They should also write about what other people are going to do (using the 3</a:t>
            </a:r>
            <a:r>
              <a:rPr lang="en-US" b="0" baseline="30000" dirty="0"/>
              <a:t>rd</a:t>
            </a:r>
            <a:r>
              <a:rPr lang="en-US" b="0" baseline="0" dirty="0"/>
              <a:t> person plural form), and ask questions of what others are going to do (using the 2</a:t>
            </a:r>
            <a:r>
              <a:rPr lang="en-US" b="0" baseline="30000" dirty="0"/>
              <a:t>nd</a:t>
            </a:r>
            <a:r>
              <a:rPr lang="en-US" b="0" baseline="0" dirty="0"/>
              <a:t> person plural form).</a:t>
            </a:r>
          </a:p>
          <a:p>
            <a:pPr marL="228600" indent="-228600">
              <a:buAutoNum type="arabicPeriod"/>
            </a:pPr>
            <a:endParaRPr lang="en-US" b="0" baseline="0" dirty="0"/>
          </a:p>
          <a:p>
            <a:pPr marL="0" indent="0">
              <a:buNone/>
            </a:pPr>
            <a:r>
              <a:rPr lang="en-US" b="1" baseline="0" dirty="0"/>
              <a:t>Note: </a:t>
            </a:r>
            <a:r>
              <a:rPr lang="en-US" b="0" baseline="0" dirty="0"/>
              <a:t>students’ responses might address some of the questions below. The teacher could always write these on the board if further guidance is needed. However, it might lead to sentence-level answers (rather than a full text) if these are followed closely.</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vais</a:t>
            </a:r>
            <a:r>
              <a:rPr lang="en-US" sz="900" dirty="0">
                <a:solidFill>
                  <a:srgbClr val="002060"/>
                </a:solidFill>
              </a:rPr>
              <a:t> </a:t>
            </a:r>
            <a:r>
              <a:rPr lang="en-US" sz="900" dirty="0" err="1">
                <a:solidFill>
                  <a:srgbClr val="002060"/>
                </a:solidFill>
              </a:rPr>
              <a:t>normalmente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hacer</a:t>
            </a:r>
            <a:r>
              <a:rPr lang="en-US" sz="900" dirty="0">
                <a:solidFill>
                  <a:srgbClr val="002060"/>
                </a:solidFill>
              </a:rPr>
              <a:t> </a:t>
            </a:r>
            <a:r>
              <a:rPr lang="en-US" sz="900" dirty="0" err="1">
                <a:solidFill>
                  <a:srgbClr val="002060"/>
                </a:solidFill>
              </a:rPr>
              <a:t>esta</a:t>
            </a:r>
            <a:r>
              <a:rPr lang="en-US" sz="900" dirty="0">
                <a:solidFill>
                  <a:srgbClr val="002060"/>
                </a:solidFill>
              </a:rPr>
              <a:t> Navidad?</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900" dirty="0">
                <a:solidFill>
                  <a:srgbClr val="002060"/>
                </a:solidFill>
              </a:rPr>
              <a:t>¿</a:t>
            </a:r>
            <a:r>
              <a:rPr lang="en-US" sz="900" dirty="0" err="1">
                <a:solidFill>
                  <a:srgbClr val="002060"/>
                </a:solidFill>
              </a:rPr>
              <a:t>Cuándo</a:t>
            </a:r>
            <a:r>
              <a:rPr lang="en-US" sz="900" dirty="0">
                <a:solidFill>
                  <a:srgbClr val="002060"/>
                </a:solidFill>
              </a:rPr>
              <a:t> </a:t>
            </a:r>
            <a:r>
              <a:rPr lang="en-US" sz="900" dirty="0" err="1">
                <a:solidFill>
                  <a:srgbClr val="002060"/>
                </a:solidFill>
              </a:rPr>
              <a:t>vais</a:t>
            </a:r>
            <a:r>
              <a:rPr lang="en-US" sz="900" dirty="0">
                <a:solidFill>
                  <a:srgbClr val="002060"/>
                </a:solidFill>
              </a:rPr>
              <a:t> a </a:t>
            </a:r>
            <a:r>
              <a:rPr lang="en-US" sz="900" dirty="0" err="1">
                <a:solidFill>
                  <a:srgbClr val="002060"/>
                </a:solidFill>
              </a:rPr>
              <a:t>abrir</a:t>
            </a:r>
            <a:r>
              <a:rPr lang="en-US" sz="900" dirty="0">
                <a:solidFill>
                  <a:srgbClr val="002060"/>
                </a:solidFill>
              </a:rPr>
              <a:t> los regalos?</a:t>
            </a:r>
          </a:p>
          <a:p>
            <a:pPr marL="285750" marR="0" lvl="0" indent="-285750" algn="l" defTabSz="9144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sz="900" dirty="0">
                <a:solidFill>
                  <a:srgbClr val="002060"/>
                </a:solidFill>
              </a:rPr>
              <a:t>¿</a:t>
            </a:r>
            <a:r>
              <a:rPr lang="en-US" sz="900" dirty="0" err="1">
                <a:solidFill>
                  <a:srgbClr val="002060"/>
                </a:solidFill>
              </a:rPr>
              <a:t>Dónde</a:t>
            </a:r>
            <a:r>
              <a:rPr lang="en-US" sz="900" dirty="0">
                <a:solidFill>
                  <a:srgbClr val="002060"/>
                </a:solidFill>
              </a:rPr>
              <a:t> </a:t>
            </a:r>
            <a:r>
              <a:rPr lang="en-US" sz="900" dirty="0" err="1">
                <a:solidFill>
                  <a:srgbClr val="002060"/>
                </a:solidFill>
              </a:rPr>
              <a:t>vais</a:t>
            </a:r>
            <a:r>
              <a:rPr lang="en-US" sz="900" dirty="0">
                <a:solidFill>
                  <a:srgbClr val="002060"/>
                </a:solidFill>
              </a:rPr>
              <a:t> a pasar el 31 de </a:t>
            </a:r>
            <a:r>
              <a:rPr lang="en-US" sz="900" dirty="0" err="1">
                <a:solidFill>
                  <a:srgbClr val="002060"/>
                </a:solidFill>
              </a:rPr>
              <a:t>diciembre</a:t>
            </a:r>
            <a:r>
              <a:rPr lang="en-US" sz="900" dirty="0">
                <a:solidFill>
                  <a:srgbClr val="002060"/>
                </a:solidFill>
              </a:rPr>
              <a:t>?</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Qué</a:t>
            </a:r>
            <a:r>
              <a:rPr lang="en-US" sz="900" dirty="0">
                <a:solidFill>
                  <a:srgbClr val="002060"/>
                </a:solidFill>
              </a:rPr>
              <a:t> van a </a:t>
            </a:r>
            <a:r>
              <a:rPr lang="en-US" sz="900" dirty="0" err="1">
                <a:solidFill>
                  <a:srgbClr val="002060"/>
                </a:solidFill>
              </a:rPr>
              <a:t>hacer</a:t>
            </a:r>
            <a:r>
              <a:rPr lang="en-US" sz="900" dirty="0">
                <a:solidFill>
                  <a:srgbClr val="002060"/>
                </a:solidFill>
              </a:rPr>
              <a:t> </a:t>
            </a:r>
            <a:r>
              <a:rPr lang="en-US" sz="900" dirty="0" err="1">
                <a:solidFill>
                  <a:srgbClr val="002060"/>
                </a:solidFill>
              </a:rPr>
              <a:t>tus</a:t>
            </a:r>
            <a:r>
              <a:rPr lang="en-US" sz="900" dirty="0">
                <a:solidFill>
                  <a:srgbClr val="002060"/>
                </a:solidFill>
              </a:rPr>
              <a:t> amigos?</a:t>
            </a:r>
          </a:p>
          <a:p>
            <a:pPr marL="285750" indent="-285750">
              <a:lnSpc>
                <a:spcPct val="130000"/>
              </a:lnSpc>
              <a:buFont typeface="Arial" panose="020B0604020202020204" pitchFamily="34" charset="0"/>
              <a:buChar char="•"/>
            </a:pPr>
            <a:r>
              <a:rPr lang="en-US" sz="900" dirty="0">
                <a:solidFill>
                  <a:srgbClr val="002060"/>
                </a:solidFill>
              </a:rPr>
              <a:t>¿</a:t>
            </a:r>
            <a:r>
              <a:rPr lang="en-US" sz="900" dirty="0" err="1">
                <a:solidFill>
                  <a:srgbClr val="002060"/>
                </a:solidFill>
              </a:rPr>
              <a:t>Cómo</a:t>
            </a:r>
            <a:r>
              <a:rPr lang="en-US" sz="900" dirty="0">
                <a:solidFill>
                  <a:srgbClr val="002060"/>
                </a:solidFill>
              </a:rPr>
              <a:t> van a </a:t>
            </a:r>
            <a:r>
              <a:rPr lang="en-US" sz="900" dirty="0" err="1">
                <a:solidFill>
                  <a:srgbClr val="002060"/>
                </a:solidFill>
              </a:rPr>
              <a:t>celebrar</a:t>
            </a:r>
            <a:r>
              <a:rPr lang="en-US" sz="900" dirty="0">
                <a:solidFill>
                  <a:srgbClr val="002060"/>
                </a:solidFill>
              </a:rPr>
              <a:t>?</a:t>
            </a:r>
            <a:endParaRPr lang="en-US" sz="900" b="0" dirty="0">
              <a:solidFill>
                <a:srgbClr val="002060"/>
              </a:solidFill>
            </a:endParaRPr>
          </a:p>
          <a:p>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1399749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9.2.1.1</a:t>
            </a:r>
          </a:p>
          <a:p>
            <a:pPr marL="0" lvl="0" indent="0" algn="l" rtl="0">
              <a:spcBef>
                <a:spcPts val="0"/>
              </a:spcBef>
              <a:spcAft>
                <a:spcPts val="0"/>
              </a:spcAft>
              <a:buNone/>
            </a:pPr>
            <a:r>
              <a:rPr lang="en-GB" b="1" dirty="0"/>
              <a:t>Timing: </a:t>
            </a:r>
            <a:r>
              <a:rPr lang="en-GB" b="0" i="0" dirty="0"/>
              <a:t>10 minutes</a:t>
            </a:r>
            <a:endParaRPr dirty="0"/>
          </a:p>
          <a:p>
            <a:pPr marL="0" lvl="0" indent="0" algn="l" rtl="0">
              <a:spcBef>
                <a:spcPts val="0"/>
              </a:spcBef>
              <a:spcAft>
                <a:spcPts val="0"/>
              </a:spcAft>
              <a:buNone/>
            </a:pPr>
            <a:endParaRPr b="0" i="0" dirty="0"/>
          </a:p>
          <a:p>
            <a:pPr marL="0" marR="0" lvl="0" indent="0" algn="l" rtl="0">
              <a:lnSpc>
                <a:spcPct val="100000"/>
              </a:lnSpc>
              <a:spcBef>
                <a:spcPts val="0"/>
              </a:spcBef>
              <a:spcAft>
                <a:spcPts val="0"/>
              </a:spcAft>
              <a:buClr>
                <a:schemeClr val="dk1"/>
              </a:buClr>
              <a:buSzPts val="1200"/>
              <a:buFont typeface="Calibri"/>
              <a:buNone/>
            </a:pPr>
            <a:r>
              <a:rPr lang="en-GB" b="1" i="0" dirty="0"/>
              <a:t>Aim: </a:t>
            </a:r>
            <a:r>
              <a:rPr lang="en-GB" b="0" i="0" dirty="0"/>
              <a:t>to </a:t>
            </a:r>
            <a:r>
              <a:rPr lang="en-GB" dirty="0"/>
              <a:t>allow students to write more freely and creatively using 1</a:t>
            </a:r>
            <a:r>
              <a:rPr lang="en-GB" baseline="30000" dirty="0"/>
              <a:t>st</a:t>
            </a:r>
            <a:r>
              <a:rPr lang="en-GB" dirty="0"/>
              <a:t>, 2</a:t>
            </a:r>
            <a:r>
              <a:rPr lang="en-GB" baseline="30000" dirty="0"/>
              <a:t>nd</a:t>
            </a:r>
            <a:r>
              <a:rPr lang="en-GB" dirty="0"/>
              <a:t> and 3</a:t>
            </a:r>
            <a:r>
              <a:rPr lang="en-GB" baseline="30000" dirty="0"/>
              <a:t>rd</a:t>
            </a:r>
            <a:r>
              <a:rPr lang="en-GB" dirty="0"/>
              <a:t> person singular forms of ‘</a:t>
            </a:r>
            <a:r>
              <a:rPr lang="en-GB" dirty="0" err="1"/>
              <a:t>hacer</a:t>
            </a:r>
            <a:r>
              <a:rPr lang="en-GB" dirty="0"/>
              <a:t>’.</a:t>
            </a:r>
            <a:endParaRPr dirty="0"/>
          </a:p>
          <a:p>
            <a:pPr marL="0" marR="0" lvl="0" indent="0" algn="l" rtl="0">
              <a:lnSpc>
                <a:spcPct val="100000"/>
              </a:lnSpc>
              <a:spcBef>
                <a:spcPts val="0"/>
              </a:spcBef>
              <a:spcAft>
                <a:spcPts val="0"/>
              </a:spcAft>
              <a:buClr>
                <a:schemeClr val="dk1"/>
              </a:buClr>
              <a:buSzPts val="1200"/>
              <a:buFont typeface="Calibri"/>
              <a:buNone/>
            </a:pPr>
            <a:endParaRPr b="1"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After going through the instructions on this slide, the full text can be displayed (see next slide).</a:t>
            </a:r>
            <a:endParaRPr sz="1200" dirty="0">
              <a:solidFill>
                <a:schemeClr val="dk1"/>
              </a:solidFill>
              <a:ea typeface="Calibri"/>
              <a:cs typeface="Calibri"/>
              <a:sym typeface="Calibri"/>
            </a:endParaRP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Students write a new version of the text. They should replace or modify the information in the underlined parts of the text. This will include some or all of the following: 1) subject pronoun/person; 2) verb, including its ending; 3) vocabulary; 4) weather phrases. Students can consider the surrounding discourse, e.g., the language that comes after the bold sections, when they think about how they will change the sentence.</a:t>
            </a:r>
          </a:p>
          <a:p>
            <a:pPr marL="228600" lvl="0" indent="-228600" algn="l" rtl="0">
              <a:spcBef>
                <a:spcPts val="0"/>
              </a:spcBef>
              <a:spcAft>
                <a:spcPts val="0"/>
              </a:spcAft>
              <a:buClr>
                <a:schemeClr val="dk1"/>
              </a:buClr>
              <a:buSzPts val="1200"/>
              <a:buFont typeface="Calibri"/>
              <a:buAutoNum type="arabicPeriod"/>
            </a:pPr>
            <a:endParaRPr sz="1200" dirty="0">
              <a:solidFill>
                <a:schemeClr val="dk1"/>
              </a:solidFill>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dirty="0">
                <a:solidFill>
                  <a:schemeClr val="dk1"/>
                </a:solidFill>
                <a:ea typeface="Calibri"/>
                <a:cs typeface="Calibri"/>
                <a:sym typeface="Calibri"/>
              </a:rPr>
              <a:t>Notes: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dirty="0">
                <a:solidFill>
                  <a:schemeClr val="dk1"/>
                </a:solidFill>
                <a:ea typeface="Calibri"/>
                <a:cs typeface="Calibri"/>
                <a:sym typeface="Calibri"/>
              </a:rPr>
              <a:t>Students could imagine they are having the same conversation, but at the beach during the daytime rather than camping.  This would require further vocab changes e.g. ‘</a:t>
            </a:r>
            <a:r>
              <a:rPr lang="en-GB" sz="1200" dirty="0" err="1">
                <a:solidFill>
                  <a:schemeClr val="dk1"/>
                </a:solidFill>
                <a:ea typeface="Calibri"/>
                <a:cs typeface="Calibri"/>
                <a:sym typeface="Calibri"/>
              </a:rPr>
              <a:t>estrellas</a:t>
            </a:r>
            <a:r>
              <a:rPr lang="en-GB" sz="1200" dirty="0">
                <a:solidFill>
                  <a:schemeClr val="dk1"/>
                </a:solidFill>
                <a:ea typeface="Calibri"/>
                <a:cs typeface="Calibri"/>
                <a:sym typeface="Calibri"/>
              </a:rPr>
              <a:t>’, ‘</a:t>
            </a:r>
            <a:r>
              <a:rPr lang="en-GB" sz="1200" dirty="0" err="1">
                <a:solidFill>
                  <a:schemeClr val="dk1"/>
                </a:solidFill>
                <a:ea typeface="Calibri"/>
                <a:cs typeface="Calibri"/>
                <a:sym typeface="Calibri"/>
              </a:rPr>
              <a:t>fuego</a:t>
            </a:r>
            <a:r>
              <a:rPr lang="en-GB" sz="1200" dirty="0">
                <a:solidFill>
                  <a:schemeClr val="dk1"/>
                </a:solidFill>
                <a:ea typeface="Calibri"/>
                <a:cs typeface="Calibri"/>
                <a:sym typeface="Calibri"/>
              </a:rPr>
              <a:t>’ etc</a:t>
            </a: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If working with a higher-attaining group, the teacher could ask students to adapt more parts of the text than those that are already in</a:t>
            </a:r>
            <a:r>
              <a:rPr lang="en-GB" sz="1200" baseline="0" dirty="0">
                <a:solidFill>
                  <a:schemeClr val="dk1"/>
                </a:solidFill>
                <a:ea typeface="Calibri"/>
                <a:cs typeface="Calibri"/>
                <a:sym typeface="Calibri"/>
              </a:rPr>
              <a:t> bold</a:t>
            </a:r>
            <a:r>
              <a:rPr lang="en-GB" sz="1200" dirty="0">
                <a:solidFill>
                  <a:schemeClr val="dk1"/>
                </a:solidFill>
                <a:ea typeface="Calibri"/>
                <a:cs typeface="Calibri"/>
                <a:sym typeface="Calibri"/>
              </a:rPr>
              <a:t> on the next slide. Students could also also be asked to add time markers in the text.</a:t>
            </a: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An even freer variation of the activity would be for students to imagine that it’s really hot and that they have spent a day together with some friends at the beach, and to write a dialogue between two people saying what ‘I’, ‘you’ and ‘s/he’ did that day, what the weather was like and comparing it with what they normally do on a weekend when the weather is bad /there is rain.  Here</a:t>
            </a:r>
            <a:r>
              <a:rPr lang="en-GB" sz="1200" baseline="0" dirty="0">
                <a:solidFill>
                  <a:schemeClr val="dk1"/>
                </a:solidFill>
                <a:ea typeface="Calibri"/>
                <a:cs typeface="Calibri"/>
                <a:sym typeface="Calibri"/>
              </a:rPr>
              <a:t> they would be using</a:t>
            </a:r>
            <a:r>
              <a:rPr lang="en-GB" sz="1200" dirty="0">
                <a:solidFill>
                  <a:schemeClr val="dk1"/>
                </a:solidFill>
                <a:ea typeface="Calibri"/>
                <a:cs typeface="Calibri"/>
                <a:sym typeface="Calibri"/>
              </a:rPr>
              <a:t> </a:t>
            </a:r>
            <a:r>
              <a:rPr lang="en-GB" sz="1200" dirty="0" err="1">
                <a:solidFill>
                  <a:schemeClr val="dk1"/>
                </a:solidFill>
                <a:ea typeface="Calibri"/>
                <a:cs typeface="Calibri"/>
                <a:sym typeface="Calibri"/>
              </a:rPr>
              <a:t>hago</a:t>
            </a:r>
            <a:r>
              <a:rPr lang="en-GB" sz="1200" dirty="0">
                <a:solidFill>
                  <a:schemeClr val="dk1"/>
                </a:solidFill>
                <a:ea typeface="Calibri"/>
                <a:cs typeface="Calibri"/>
                <a:sym typeface="Calibri"/>
              </a:rPr>
              <a:t>, </a:t>
            </a:r>
            <a:r>
              <a:rPr lang="en-GB" sz="1200" dirty="0" err="1">
                <a:solidFill>
                  <a:schemeClr val="dk1"/>
                </a:solidFill>
                <a:ea typeface="Calibri"/>
                <a:cs typeface="Calibri"/>
                <a:sym typeface="Calibri"/>
              </a:rPr>
              <a:t>haces</a:t>
            </a:r>
            <a:r>
              <a:rPr lang="en-GB" sz="1200" dirty="0">
                <a:solidFill>
                  <a:schemeClr val="dk1"/>
                </a:solidFill>
                <a:ea typeface="Calibri"/>
                <a:cs typeface="Calibri"/>
                <a:sym typeface="Calibri"/>
              </a:rPr>
              <a:t> and </a:t>
            </a:r>
            <a:r>
              <a:rPr lang="en-GB" sz="1200" dirty="0" err="1">
                <a:solidFill>
                  <a:schemeClr val="dk1"/>
                </a:solidFill>
                <a:ea typeface="Calibri"/>
                <a:cs typeface="Calibri"/>
                <a:sym typeface="Calibri"/>
              </a:rPr>
              <a:t>hace</a:t>
            </a:r>
            <a:r>
              <a:rPr lang="en-GB" sz="1200" dirty="0">
                <a:solidFill>
                  <a:schemeClr val="dk1"/>
                </a:solidFill>
                <a:ea typeface="Calibri"/>
                <a:cs typeface="Calibri"/>
                <a:sym typeface="Calibri"/>
              </a:rPr>
              <a:t>, </a:t>
            </a:r>
            <a:r>
              <a:rPr lang="en-GB" sz="1200" dirty="0" err="1">
                <a:solidFill>
                  <a:schemeClr val="dk1"/>
                </a:solidFill>
                <a:ea typeface="Calibri"/>
                <a:cs typeface="Calibri"/>
                <a:sym typeface="Calibri"/>
              </a:rPr>
              <a:t>hice</a:t>
            </a:r>
            <a:r>
              <a:rPr lang="en-GB" sz="1200" dirty="0">
                <a:solidFill>
                  <a:schemeClr val="dk1"/>
                </a:solidFill>
                <a:ea typeface="Calibri"/>
                <a:cs typeface="Calibri"/>
                <a:sym typeface="Calibri"/>
              </a:rPr>
              <a:t>,</a:t>
            </a:r>
            <a:r>
              <a:rPr lang="en-GB" sz="1200" baseline="0" dirty="0">
                <a:solidFill>
                  <a:schemeClr val="dk1"/>
                </a:solidFill>
                <a:ea typeface="Calibri"/>
                <a:cs typeface="Calibri"/>
                <a:sym typeface="Calibri"/>
              </a:rPr>
              <a:t> </a:t>
            </a:r>
            <a:r>
              <a:rPr lang="en-GB" sz="1200" baseline="0" dirty="0" err="1">
                <a:solidFill>
                  <a:schemeClr val="dk1"/>
                </a:solidFill>
                <a:ea typeface="Calibri"/>
                <a:cs typeface="Calibri"/>
                <a:sym typeface="Calibri"/>
              </a:rPr>
              <a:t>hiciste</a:t>
            </a:r>
            <a:r>
              <a:rPr lang="en-GB" sz="1200" baseline="0" dirty="0">
                <a:solidFill>
                  <a:schemeClr val="dk1"/>
                </a:solidFill>
                <a:ea typeface="Calibri"/>
                <a:cs typeface="Calibri"/>
                <a:sym typeface="Calibri"/>
              </a:rPr>
              <a:t> and </a:t>
            </a:r>
            <a:r>
              <a:rPr lang="en-GB" sz="1200" baseline="0" dirty="0" err="1">
                <a:solidFill>
                  <a:schemeClr val="dk1"/>
                </a:solidFill>
                <a:ea typeface="Calibri"/>
                <a:cs typeface="Calibri"/>
                <a:sym typeface="Calibri"/>
              </a:rPr>
              <a:t>hizo</a:t>
            </a:r>
            <a:r>
              <a:rPr lang="en-GB" sz="1200" dirty="0">
                <a:solidFill>
                  <a:schemeClr val="dk1"/>
                </a:solidFill>
                <a:ea typeface="Calibri"/>
                <a:cs typeface="Calibri"/>
                <a:sym typeface="Calibri"/>
              </a:rPr>
              <a:t>.</a:t>
            </a:r>
          </a:p>
          <a:p>
            <a:pPr marL="228600" lvl="0" indent="-228600" algn="l" rtl="0">
              <a:spcBef>
                <a:spcPts val="0"/>
              </a:spcBef>
              <a:spcAft>
                <a:spcPts val="0"/>
              </a:spcAft>
              <a:buClr>
                <a:schemeClr val="dk1"/>
              </a:buClr>
              <a:buSzPts val="1200"/>
              <a:buFont typeface="Calibri"/>
              <a:buAutoNum type="arabicPeriod"/>
            </a:pPr>
            <a:r>
              <a:rPr lang="en-GB" sz="1200" dirty="0">
                <a:solidFill>
                  <a:schemeClr val="dk1"/>
                </a:solidFill>
                <a:ea typeface="Calibri"/>
                <a:cs typeface="Calibri"/>
                <a:sym typeface="Calibri"/>
              </a:rPr>
              <a:t>Once</a:t>
            </a:r>
            <a:r>
              <a:rPr lang="en-GB" sz="1200" baseline="0" dirty="0">
                <a:solidFill>
                  <a:schemeClr val="dk1"/>
                </a:solidFill>
                <a:ea typeface="Calibri"/>
                <a:cs typeface="Calibri"/>
                <a:sym typeface="Calibri"/>
              </a:rPr>
              <a:t> a new text has been written, students could even dictate it to a partner and then compare texts to check answers.</a:t>
            </a:r>
          </a:p>
        </p:txBody>
      </p:sp>
      <p:sp>
        <p:nvSpPr>
          <p:cNvPr id="887" name="Google Shape;8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25</a:t>
            </a:fld>
            <a:endParaRPr/>
          </a:p>
        </p:txBody>
      </p:sp>
    </p:spTree>
    <p:extLst>
      <p:ext uri="{BB962C8B-B14F-4D97-AF65-F5344CB8AC3E}">
        <p14:creationId xmlns:p14="http://schemas.microsoft.com/office/powerpoint/2010/main" val="16128719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DISPLAY DURING ACTIVITY</a:t>
            </a:r>
            <a:endParaRPr dirty="0"/>
          </a:p>
          <a:p>
            <a:pPr marL="0" lvl="0" indent="0" algn="l" rtl="0">
              <a:spcBef>
                <a:spcPts val="0"/>
              </a:spcBef>
              <a:spcAft>
                <a:spcPts val="0"/>
              </a:spcAft>
              <a:buNone/>
            </a:pPr>
            <a:r>
              <a:rPr lang="en-GB" b="0" dirty="0"/>
              <a:t>Bold parts are those that students can change</a:t>
            </a:r>
            <a:r>
              <a:rPr lang="en-GB" b="0"/>
              <a:t>. These could of course be adapted to</a:t>
            </a:r>
            <a:r>
              <a:rPr lang="en-GB" b="0" baseline="0"/>
              <a:t> add/remove certain language features (see notes below previous slide).</a:t>
            </a:r>
            <a:r>
              <a:rPr lang="en-GB" b="0"/>
              <a:t>     </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Photo of Patagonia courtesy of Rodrigo Flores from </a:t>
            </a:r>
            <a:r>
              <a:rPr lang="en-GB" b="0" dirty="0" err="1"/>
              <a:t>Unsplash</a:t>
            </a:r>
            <a:r>
              <a:rPr lang="en-GB" b="0" dirty="0"/>
              <a:t> https://</a:t>
            </a:r>
            <a:r>
              <a:rPr lang="en-GB" b="0" dirty="0" err="1"/>
              <a:t>unsplash.com</a:t>
            </a:r>
            <a:r>
              <a:rPr lang="en-GB" b="0" dirty="0"/>
              <a:t>/photos/</a:t>
            </a:r>
            <a:r>
              <a:rPr lang="en-GB" b="0" dirty="0" err="1"/>
              <a:t>nk_JKocDkDo</a:t>
            </a:r>
            <a:endParaRPr lang="en-GB" b="0" dirty="0"/>
          </a:p>
        </p:txBody>
      </p:sp>
      <p:sp>
        <p:nvSpPr>
          <p:cNvPr id="924" name="Google Shape;92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26</a:t>
            </a:fld>
            <a:endParaRPr/>
          </a:p>
        </p:txBody>
      </p:sp>
    </p:spTree>
    <p:extLst>
      <p:ext uri="{BB962C8B-B14F-4D97-AF65-F5344CB8AC3E}">
        <p14:creationId xmlns:p14="http://schemas.microsoft.com/office/powerpoint/2010/main" val="1985432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9.2.1.4</a:t>
            </a:r>
          </a:p>
          <a:p>
            <a:r>
              <a:rPr lang="en-US" b="1" dirty="0"/>
              <a:t>Timing: </a:t>
            </a:r>
            <a:r>
              <a:rPr lang="en-US" b="0" dirty="0"/>
              <a:t>10 minutes</a:t>
            </a:r>
          </a:p>
          <a:p>
            <a:endParaRPr lang="en-US" b="1" dirty="0"/>
          </a:p>
          <a:p>
            <a:r>
              <a:rPr lang="en-US" b="1" dirty="0"/>
              <a:t>Aim:</a:t>
            </a:r>
            <a:r>
              <a:rPr lang="en-US" b="0" dirty="0"/>
              <a:t> to </a:t>
            </a:r>
            <a:r>
              <a:rPr lang="en-US" b="0" dirty="0" err="1"/>
              <a:t>practise</a:t>
            </a:r>
            <a:r>
              <a:rPr lang="en-US" b="0" dirty="0"/>
              <a:t> writing more freely</a:t>
            </a:r>
            <a:r>
              <a:rPr lang="en-US" b="0" baseline="0" dirty="0"/>
              <a:t> with the 1</a:t>
            </a:r>
            <a:r>
              <a:rPr lang="en-US" b="0" baseline="30000" dirty="0"/>
              <a:t>st</a:t>
            </a:r>
            <a:r>
              <a:rPr lang="en-US" b="0" baseline="0" dirty="0"/>
              <a:t> person plural forms of –</a:t>
            </a:r>
            <a:r>
              <a:rPr lang="en-US" b="0" baseline="0" dirty="0" err="1"/>
              <a:t>ar</a:t>
            </a:r>
            <a:r>
              <a:rPr lang="en-US" b="0" baseline="0" dirty="0"/>
              <a:t>, –er and –</a:t>
            </a:r>
            <a:r>
              <a:rPr lang="en-US" b="0" baseline="0" dirty="0" err="1"/>
              <a:t>ir</a:t>
            </a:r>
            <a:r>
              <a:rPr lang="en-US" b="0" baseline="0" dirty="0"/>
              <a:t> verbs.</a:t>
            </a:r>
            <a:endParaRPr lang="en-US" b="0" dirty="0"/>
          </a:p>
          <a:p>
            <a:endParaRPr lang="en-US" b="1" dirty="0"/>
          </a:p>
          <a:p>
            <a:r>
              <a:rPr lang="en-US" b="1" dirty="0"/>
              <a:t>Procedure:</a:t>
            </a:r>
            <a:r>
              <a:rPr lang="en-US" b="1" baseline="0" dirty="0"/>
              <a:t> </a:t>
            </a:r>
            <a:r>
              <a:rPr lang="en-US" b="0" dirty="0"/>
              <a:t>Students write</a:t>
            </a:r>
            <a:r>
              <a:rPr lang="en-US" b="0" baseline="0" dirty="0"/>
              <a:t> a story of their own. They can think of a past experience with someone else and try to write about it. They can use the suggested vocabulary, or they can use any other known vocabulary, including the words introduced this week.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62668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9.2.2.2</a:t>
            </a:r>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 </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US" b="0" i="0" dirty="0"/>
              <a:t>to</a:t>
            </a:r>
            <a:r>
              <a:rPr lang="en-US" b="0" i="0" baseline="0" dirty="0"/>
              <a:t> </a:t>
            </a:r>
            <a:r>
              <a:rPr lang="en-GB" b="0" i="0" baseline="0" dirty="0"/>
              <a:t>produce sentences with subject relative clauses and the pronoun ‘que’.</a:t>
            </a:r>
          </a:p>
          <a:p>
            <a:pPr marL="285750" marR="0" lvl="0" indent="-285750" algn="l" defTabSz="914400" rtl="0" eaLnBrk="1" fontAlgn="auto" latinLnBrk="0" hangingPunct="1">
              <a:lnSpc>
                <a:spcPct val="100000"/>
              </a:lnSpc>
              <a:spcBef>
                <a:spcPts val="0"/>
              </a:spcBef>
              <a:spcAft>
                <a:spcPts val="0"/>
              </a:spcAft>
              <a:buClrTx/>
              <a:buSzTx/>
              <a:buFontTx/>
              <a:buAutoNum type="romanLcParenR"/>
              <a:tabLst/>
              <a:defRPr/>
            </a:pPr>
            <a:r>
              <a:rPr lang="en-GB" b="0" i="0" baseline="0" dirty="0"/>
              <a:t>to give students the opportunity to write with some freedom, creating their own meanings.</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Font typeface="+mj-lt"/>
              <a:buAutoNum type="arabicPeriod"/>
            </a:pPr>
            <a:r>
              <a:rPr lang="en-GB" b="0" baseline="0" dirty="0"/>
              <a:t>Students translate the sentence starters and then complete the phrase using a verb in the third person according to whether the ‘que’ refers to a person or not.</a:t>
            </a:r>
          </a:p>
          <a:p>
            <a:pPr marL="228600" indent="-228600">
              <a:buFont typeface="+mj-lt"/>
              <a:buAutoNum type="arabicPeriod"/>
            </a:pPr>
            <a:r>
              <a:rPr lang="en-GB" b="0" baseline="0" dirty="0"/>
              <a:t>Click to reveal the translations for the sentence starters.</a:t>
            </a:r>
          </a:p>
          <a:p>
            <a:endParaRPr lang="en-GB" b="1" baseline="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kern="1200" baseline="0" dirty="0">
                <a:solidFill>
                  <a:schemeClr val="tx1"/>
                </a:solidFill>
                <a:effectLst/>
                <a:ea typeface="+mn-ea"/>
                <a:cs typeface="+mn-cs"/>
              </a:rPr>
              <a:t>Notes:</a:t>
            </a:r>
          </a:p>
          <a:p>
            <a:r>
              <a:rPr lang="en-GB" dirty="0"/>
              <a:t>Students could</a:t>
            </a:r>
            <a:r>
              <a:rPr lang="en-GB" baseline="0" dirty="0"/>
              <a:t> also be challenged to write their own sentences without the sentence starters above.</a:t>
            </a:r>
            <a:endParaRPr lang="en-GB" dirty="0"/>
          </a:p>
        </p:txBody>
      </p:sp>
      <p:sp>
        <p:nvSpPr>
          <p:cNvPr id="4" name="Slide Number Placeholder 3"/>
          <p:cNvSpPr>
            <a:spLocks noGrp="1"/>
          </p:cNvSpPr>
          <p:nvPr>
            <p:ph type="sldNum" sz="quarter" idx="10"/>
          </p:nvPr>
        </p:nvSpPr>
        <p:spPr/>
        <p:txBody>
          <a:bodyPr/>
          <a:lstStyle/>
          <a:p>
            <a:fld id="{6D5A7CE6-FC2E-5844-8E3C-E71D91EF3FB1}" type="slidenum">
              <a:rPr lang="en-US" smtClean="0"/>
              <a:t>28</a:t>
            </a:fld>
            <a:endParaRPr lang="en-US"/>
          </a:p>
        </p:txBody>
      </p:sp>
    </p:spTree>
    <p:extLst>
      <p:ext uri="{BB962C8B-B14F-4D97-AF65-F5344CB8AC3E}">
        <p14:creationId xmlns:p14="http://schemas.microsoft.com/office/powerpoint/2010/main" val="3130516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74037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3786034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7.3.1.1</a:t>
            </a:r>
          </a:p>
          <a:p>
            <a:r>
              <a:rPr lang="en-GB" b="1" dirty="0"/>
              <a:t>Timing:</a:t>
            </a:r>
            <a:r>
              <a:rPr lang="en-GB" b="1" baseline="0" dirty="0"/>
              <a:t> </a:t>
            </a:r>
            <a:r>
              <a:rPr lang="en-GB" b="0" baseline="0" dirty="0"/>
              <a:t>12 minutes</a:t>
            </a:r>
          </a:p>
          <a:p>
            <a:endParaRPr lang="en-GB" b="0" baseline="0" dirty="0"/>
          </a:p>
          <a:p>
            <a:r>
              <a:rPr lang="en-GB" b="1" baseline="0" dirty="0"/>
              <a:t>Aim: </a:t>
            </a:r>
            <a:r>
              <a:rPr lang="en-GB" baseline="0" dirty="0"/>
              <a:t>to practise writing an email in a realistic situation, using –ar verb in 3</a:t>
            </a:r>
            <a:r>
              <a:rPr lang="en-GB" baseline="30000" dirty="0"/>
              <a:t>rd</a:t>
            </a:r>
            <a:r>
              <a:rPr lang="en-GB" baseline="0" dirty="0"/>
              <a:t> person, both singular and plural. </a:t>
            </a:r>
          </a:p>
          <a:p>
            <a:endParaRPr lang="en-GB" baseline="0" dirty="0"/>
          </a:p>
          <a:p>
            <a:r>
              <a:rPr lang="en-GB" b="1" baseline="0" dirty="0"/>
              <a:t>Procedure options:</a:t>
            </a:r>
          </a:p>
          <a:p>
            <a:r>
              <a:rPr lang="en-GB" baseline="0" dirty="0"/>
              <a:t>Teachers may want to differentiate this task for their classes, by:</a:t>
            </a:r>
            <a:br>
              <a:rPr lang="en-GB" baseline="0" dirty="0"/>
            </a:br>
            <a:r>
              <a:rPr lang="en-GB" baseline="0" dirty="0"/>
              <a:t>1] working on the translation ‘whole class’ by taking the presentation out of presentation mode and eliciting suggestions from students, prompting their thinking and guiding where necessary, typing up the translation on the slide in ‘real time’ as the task proceeds.</a:t>
            </a:r>
            <a:br>
              <a:rPr lang="en-GB" baseline="0" dirty="0"/>
            </a:br>
            <a:r>
              <a:rPr lang="en-GB" baseline="0" dirty="0"/>
              <a:t>2] eliciting some/all of the vocabulary first and writing it up</a:t>
            </a:r>
            <a:br>
              <a:rPr lang="en-GB" baseline="0" dirty="0"/>
            </a:br>
            <a:r>
              <a:rPr lang="en-GB" baseline="0" dirty="0"/>
              <a:t>3] pairing students (more/less able) to work together on the task</a:t>
            </a:r>
            <a:br>
              <a:rPr lang="en-GB" baseline="0" dirty="0"/>
            </a:br>
            <a:r>
              <a:rPr lang="en-GB" baseline="0" dirty="0"/>
              <a:t>4] adapting the task to be a jigsaw translation (i.e. providing some of the English with gaps and a 2</a:t>
            </a:r>
            <a:r>
              <a:rPr lang="en-GB" baseline="30000" dirty="0"/>
              <a:t>nd</a:t>
            </a:r>
            <a:r>
              <a:rPr lang="en-GB" baseline="0" dirty="0"/>
              <a:t> parallel version of the text with the gapped words in Spanish and the English from version 1 as gaps).  Students have to complete both versions, working between the two to work out what is missing/needed.</a:t>
            </a:r>
            <a:br>
              <a:rPr lang="en-GB" baseline="0" dirty="0"/>
            </a:br>
            <a:r>
              <a:rPr lang="en-GB" baseline="0" dirty="0"/>
              <a:t>5] providing a </a:t>
            </a:r>
            <a:r>
              <a:rPr lang="en-GB" baseline="0" dirty="0" err="1"/>
              <a:t>scaffolded</a:t>
            </a:r>
            <a:r>
              <a:rPr lang="en-GB" baseline="0" dirty="0"/>
              <a:t> version of the Spanish (e.g. with the first letter of each word given) plus the English text in full.</a:t>
            </a:r>
          </a:p>
          <a:p>
            <a:r>
              <a:rPr lang="en-GB" baseline="0" dirty="0"/>
              <a:t>6] Slide 40 shows a final Spanish version of the email.</a:t>
            </a:r>
          </a:p>
          <a:p>
            <a:endParaRPr lang="en-GB" baseline="0" dirty="0"/>
          </a:p>
          <a:p>
            <a:r>
              <a:rPr lang="en-GB" baseline="0" dirty="0"/>
              <a:t>All the vocabulary used has been previously taught.  </a:t>
            </a:r>
            <a:br>
              <a:rPr lang="en-GB" baseline="0" dirty="0"/>
            </a:br>
            <a:r>
              <a:rPr lang="en-GB" baseline="0" dirty="0"/>
              <a:t>The verb ‘</a:t>
            </a:r>
            <a:r>
              <a:rPr lang="en-GB" baseline="0" dirty="0" err="1"/>
              <a:t>vivir</a:t>
            </a:r>
            <a:r>
              <a:rPr lang="en-GB" baseline="0" dirty="0"/>
              <a:t>’ has been glossed as it has not been part of a learnt vocabulary set, but is a cluster word.</a:t>
            </a:r>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31150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7.3.1.1</a:t>
            </a:r>
          </a:p>
          <a:p>
            <a:r>
              <a:rPr lang="en-GB" sz="1200" kern="1200" dirty="0">
                <a:solidFill>
                  <a:schemeClr val="tx1"/>
                </a:solidFill>
                <a:effectLst/>
                <a:ea typeface="+mn-ea"/>
                <a:cs typeface="+mn-cs"/>
              </a:rPr>
              <a:t>Timing: 4</a:t>
            </a:r>
            <a:r>
              <a:rPr lang="en-GB" sz="1200" kern="1200" baseline="0" dirty="0">
                <a:solidFill>
                  <a:schemeClr val="tx1"/>
                </a:solidFill>
                <a:effectLst/>
                <a:ea typeface="+mn-ea"/>
                <a:cs typeface="+mn-cs"/>
              </a:rPr>
              <a:t> minutes</a:t>
            </a:r>
          </a:p>
          <a:p>
            <a:endParaRPr lang="en-GB" sz="1200" kern="1200" baseline="0" dirty="0">
              <a:solidFill>
                <a:schemeClr val="tx1"/>
              </a:solidFill>
              <a:effectLst/>
              <a:ea typeface="+mn-ea"/>
              <a:cs typeface="+mn-cs"/>
            </a:endParaRPr>
          </a:p>
          <a:p>
            <a:r>
              <a:rPr lang="en-GB" sz="1200" kern="1200" baseline="0" dirty="0">
                <a:solidFill>
                  <a:schemeClr val="tx1"/>
                </a:solidFill>
                <a:effectLst/>
                <a:ea typeface="+mn-ea"/>
                <a:cs typeface="+mn-cs"/>
              </a:rPr>
              <a:t>Aim: continuation of the previous activity, focusing on pronunciation and translation</a:t>
            </a:r>
            <a:endParaRPr lang="en-GB" sz="1200" kern="1200" dirty="0">
              <a:solidFill>
                <a:schemeClr val="tx1"/>
              </a:solidFill>
              <a:effectLst/>
              <a:ea typeface="+mn-ea"/>
              <a:cs typeface="+mn-cs"/>
            </a:endParaRPr>
          </a:p>
          <a:p>
            <a:endParaRPr lang="en-GB" sz="1200" kern="1200" dirty="0">
              <a:solidFill>
                <a:schemeClr val="tx1"/>
              </a:solidFill>
              <a:effectLst/>
              <a:ea typeface="+mn-ea"/>
              <a:cs typeface="+mn-cs"/>
            </a:endParaRPr>
          </a:p>
          <a:p>
            <a:r>
              <a:rPr lang="en-GB" sz="1200" kern="1200" dirty="0">
                <a:solidFill>
                  <a:schemeClr val="tx1"/>
                </a:solidFill>
                <a:effectLst/>
                <a:ea typeface="+mn-ea"/>
                <a:cs typeface="+mn-cs"/>
              </a:rPr>
              <a:t>Procedure:</a:t>
            </a:r>
          </a:p>
          <a:p>
            <a:r>
              <a:rPr lang="en-GB" sz="1200" kern="1200" dirty="0">
                <a:solidFill>
                  <a:schemeClr val="tx1"/>
                </a:solidFill>
                <a:effectLst/>
                <a:ea typeface="+mn-ea"/>
                <a:cs typeface="+mn-cs"/>
              </a:rPr>
              <a:t>1.</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As a final interactive activity, students can be asked to do a read aloud of their finished emails in pairs – with one student translating into English, sentence by sentence orally (like an interpreting task).</a:t>
            </a:r>
            <a:br>
              <a:rPr lang="en-GB" sz="1200" kern="1200" dirty="0">
                <a:solidFill>
                  <a:schemeClr val="tx1"/>
                </a:solidFill>
                <a:effectLst/>
                <a:ea typeface="+mn-ea"/>
                <a:cs typeface="+mn-cs"/>
              </a:rPr>
            </a:br>
            <a:r>
              <a:rPr lang="en-GB" sz="1200" kern="1200" dirty="0">
                <a:solidFill>
                  <a:schemeClr val="tx1"/>
                </a:solidFill>
                <a:effectLst/>
                <a:ea typeface="+mn-ea"/>
                <a:cs typeface="+mn-cs"/>
              </a:rPr>
              <a:t>2.</a:t>
            </a:r>
            <a:r>
              <a:rPr lang="en-GB" sz="1200" kern="1200" baseline="0" dirty="0">
                <a:solidFill>
                  <a:schemeClr val="tx1"/>
                </a:solidFill>
                <a:effectLst/>
                <a:ea typeface="+mn-ea"/>
                <a:cs typeface="+mn-cs"/>
              </a:rPr>
              <a:t> </a:t>
            </a:r>
            <a:r>
              <a:rPr lang="en-GB" sz="1200" kern="1200" dirty="0">
                <a:solidFill>
                  <a:schemeClr val="tx1"/>
                </a:solidFill>
                <a:effectLst/>
                <a:ea typeface="+mn-ea"/>
                <a:cs typeface="+mn-cs"/>
              </a:rPr>
              <a:t>At the end the partner who read aloud in Spanish rates his/her partner (</a:t>
            </a:r>
            <a:r>
              <a:rPr lang="en-GB" sz="1200" kern="1200" dirty="0" err="1">
                <a:solidFill>
                  <a:schemeClr val="tx1"/>
                </a:solidFill>
                <a:effectLst/>
                <a:ea typeface="+mn-ea"/>
                <a:cs typeface="+mn-cs"/>
              </a:rPr>
              <a:t>verde</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amarillo</a:t>
            </a:r>
            <a:r>
              <a:rPr lang="en-GB" sz="1200" kern="1200" dirty="0">
                <a:solidFill>
                  <a:schemeClr val="tx1"/>
                </a:solidFill>
                <a:effectLst/>
                <a:ea typeface="+mn-ea"/>
                <a:cs typeface="+mn-cs"/>
              </a:rPr>
              <a:t>, </a:t>
            </a:r>
            <a:r>
              <a:rPr lang="en-GB" sz="1200" kern="1200" dirty="0" err="1">
                <a:solidFill>
                  <a:schemeClr val="tx1"/>
                </a:solidFill>
                <a:effectLst/>
                <a:ea typeface="+mn-ea"/>
                <a:cs typeface="+mn-cs"/>
              </a:rPr>
              <a:t>rojo</a:t>
            </a:r>
            <a:r>
              <a:rPr lang="en-GB" sz="1200" kern="1200" dirty="0">
                <a:solidFill>
                  <a:schemeClr val="tx1"/>
                </a:solidFill>
                <a:effectLst/>
                <a:ea typeface="+mn-ea"/>
                <a:cs typeface="+mn-cs"/>
              </a:rPr>
              <a:t>) like a traffic light for his/her English translation’s accuracy, and the English translating partner does the same traffic light rating of his/her partner’s accuracy of pronunciation. Teachers can elicit the name of the colours before doing this activity,</a:t>
            </a:r>
            <a:r>
              <a:rPr lang="en-GB" sz="1200" kern="1200" baseline="0" dirty="0">
                <a:solidFill>
                  <a:schemeClr val="tx1"/>
                </a:solidFill>
                <a:effectLst/>
                <a:ea typeface="+mn-ea"/>
                <a:cs typeface="+mn-cs"/>
              </a:rPr>
              <a:t> as they were revisited for this week, too.</a:t>
            </a:r>
            <a:br>
              <a:rPr lang="en-GB" sz="1200" kern="1200" baseline="0" dirty="0">
                <a:solidFill>
                  <a:schemeClr val="tx1"/>
                </a:solidFill>
                <a:effectLst/>
                <a:ea typeface="+mn-ea"/>
                <a:cs typeface="+mn-cs"/>
              </a:rPr>
            </a:br>
            <a:r>
              <a:rPr lang="en-GB" sz="1200" kern="1200" baseline="0" dirty="0">
                <a:solidFill>
                  <a:schemeClr val="tx1"/>
                </a:solidFill>
                <a:effectLst/>
                <a:ea typeface="+mn-ea"/>
                <a:cs typeface="+mn-cs"/>
              </a:rPr>
              <a:t>3. Then students swap roles.</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4505110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7.3.2.1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Timing:</a:t>
            </a:r>
            <a:r>
              <a:rPr lang="en-US" sz="2000" dirty="0"/>
              <a:t> 7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Aim:</a:t>
            </a:r>
            <a:r>
              <a:rPr lang="en-US" sz="2000" b="1" baseline="0" dirty="0"/>
              <a:t> </a:t>
            </a:r>
            <a:r>
              <a:rPr lang="en-US" sz="2000" dirty="0"/>
              <a:t>to brings together all the revision</a:t>
            </a:r>
            <a:r>
              <a:rPr lang="en-US" sz="2000" baseline="0" dirty="0"/>
              <a:t> from the lesson into a final production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1. Teachers could</a:t>
            </a:r>
            <a:r>
              <a:rPr lang="en-US" sz="2000" baseline="0" dirty="0"/>
              <a:t> use this slide to model the requirements of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2. </a:t>
            </a:r>
            <a:r>
              <a:rPr lang="en-US" sz="2000" dirty="0"/>
              <a:t>Here students work in groups of three.</a:t>
            </a:r>
            <a:r>
              <a:rPr lang="en-US" sz="2000" baseline="0" dirty="0"/>
              <a:t> The person writing starts the dialogue off by asking </a:t>
            </a:r>
            <a:r>
              <a:rPr lang="en-GB" sz="2000" b="1" i="1" dirty="0">
                <a:solidFill>
                  <a:srgbClr val="002060"/>
                </a:solidFill>
                <a:latin typeface="Century Gothic" panose="020B0502020202020204" pitchFamily="34" charset="0"/>
              </a:rPr>
              <a:t>¿Qué hay en….?</a:t>
            </a:r>
            <a:endParaRPr lang="en-US" sz="2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solidFill>
                  <a:schemeClr val="tx1"/>
                </a:solidFill>
              </a:rPr>
              <a:t>3. </a:t>
            </a:r>
            <a:r>
              <a:rPr lang="en-US" sz="2000" baseline="0" dirty="0"/>
              <a:t>The other two people speaking take it in turns to say alternate words of the answer in Spanish. Sentences are then compared at the end as a whole class (or after each city if preferred).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4. The words for this example’s answers are revealed by clicking on each box.</a:t>
            </a:r>
          </a:p>
          <a:p>
            <a:r>
              <a:rPr lang="en-US" sz="2000" baseline="0" dirty="0"/>
              <a:t>5. Suggested order: </a:t>
            </a:r>
            <a:r>
              <a:rPr lang="en-US" sz="2000" baseline="0" dirty="0" err="1"/>
              <a:t>Málaga</a:t>
            </a:r>
            <a:r>
              <a:rPr lang="en-US" sz="2000" baseline="0" dirty="0"/>
              <a:t>: Persons A&amp;B speak (A says the first word of the response) and person C writes down the Spanish.</a:t>
            </a:r>
          </a:p>
          <a:p>
            <a:r>
              <a:rPr lang="en-US" sz="2000" baseline="0" dirty="0"/>
              <a:t>Madrid: Persons C&amp;A speak (C says the first word of the response) and person B writes down the Spanish.</a:t>
            </a:r>
          </a:p>
          <a:p>
            <a:r>
              <a:rPr lang="en-US" sz="2000" baseline="0" dirty="0"/>
              <a:t>Granada: Persons B&amp;C speak (B says the first word of the response) and person A writes down the Spanish.</a:t>
            </a:r>
          </a:p>
          <a:p>
            <a:r>
              <a:rPr lang="en-US" sz="2000" baseline="0" dirty="0"/>
              <a:t>(Teachers can be less prescriptive if students can work out for themselves how to take turns!)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t>The person writing cannot interrupt if s/he spots a mistake. However, teachers should allow one minute for reflection on the sentences as a group of three, before the answers are revealed. Teachers could consider asking students to undertake the speaking without reference to their exercise books/vocab books and then in the reflection time allowing access to reference materials to allow for successful edits.</a:t>
            </a:r>
          </a:p>
          <a:p>
            <a:endParaRPr lang="en-US" sz="2000" baseline="0" dirty="0"/>
          </a:p>
          <a:p>
            <a:endParaRPr lang="en-US" sz="2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365861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The three speaking cards are available in a printer-friendly Word document. </a:t>
            </a:r>
          </a:p>
          <a:p>
            <a:endParaRPr lang="en-US" sz="2000" baseline="0" dirty="0"/>
          </a:p>
          <a:p>
            <a:r>
              <a:rPr lang="en-US" sz="2000" b="1" baseline="0" dirty="0"/>
              <a:t>Procedure:</a:t>
            </a:r>
          </a:p>
          <a:p>
            <a:pPr marL="0" indent="0">
              <a:buNone/>
            </a:pPr>
            <a:r>
              <a:rPr lang="en-US" sz="2000" b="0" baseline="0" dirty="0"/>
              <a:t>1. Students use this slide to conduct the activity.</a:t>
            </a:r>
          </a:p>
          <a:p>
            <a:pPr marL="0" indent="0">
              <a:buNone/>
            </a:pPr>
            <a:r>
              <a:rPr lang="en-US" sz="2000" b="0" baseline="0" dirty="0"/>
              <a:t>2. Suggested order: </a:t>
            </a:r>
            <a:r>
              <a:rPr lang="en-US" sz="2000" baseline="0" dirty="0" err="1"/>
              <a:t>Málaga</a:t>
            </a:r>
            <a:r>
              <a:rPr lang="en-US" sz="2000" baseline="0" dirty="0"/>
              <a:t>: Persons A&amp;B speak (A says the first word of the response) and person C writes down the Spanish.</a:t>
            </a:r>
          </a:p>
          <a:p>
            <a:r>
              <a:rPr lang="en-US" sz="2000" baseline="0" dirty="0"/>
              <a:t>Madrid: Persons C&amp;A speak (C says the first word of the response) and person B writes down the Spanish.</a:t>
            </a:r>
          </a:p>
          <a:p>
            <a:r>
              <a:rPr lang="en-US" sz="2000" baseline="0" dirty="0"/>
              <a:t>Granada: Persons B&amp;C speak (B says the first word of the response) and person A writes down the Spanish.</a:t>
            </a:r>
          </a:p>
          <a:p>
            <a:r>
              <a:rPr lang="en-US" sz="2000" baseline="0" dirty="0"/>
              <a:t>(Teachers can be less prescriptive if students can work out for themselves how to take turns!)</a:t>
            </a:r>
          </a:p>
          <a:p>
            <a:r>
              <a:rPr lang="en-US" sz="2000" baseline="0" dirty="0"/>
              <a:t>3. The answers are shown by clicking to reveal the full sentences in turn.</a:t>
            </a:r>
          </a:p>
          <a:p>
            <a:endParaRPr lang="en-US" sz="2000" baseline="0" dirty="0"/>
          </a:p>
          <a:p>
            <a:endParaRPr lang="en-US" sz="2000" baseline="0" dirty="0"/>
          </a:p>
          <a:p>
            <a:endParaRPr lang="en-US" sz="20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16179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8.1.2.1</a:t>
            </a:r>
          </a:p>
          <a:p>
            <a:r>
              <a:rPr lang="en-US" b="1" dirty="0"/>
              <a:t>Timing: </a:t>
            </a:r>
            <a:r>
              <a:rPr lang="en-US" b="0" dirty="0"/>
              <a:t>5 min.</a:t>
            </a:r>
          </a:p>
          <a:p>
            <a:endParaRPr lang="en-US" b="1" dirty="0"/>
          </a:p>
          <a:p>
            <a:r>
              <a:rPr lang="en-US" b="1" dirty="0"/>
              <a:t>Aim: </a:t>
            </a:r>
            <a:r>
              <a:rPr lang="es-ES" sz="1200" kern="1200" dirty="0">
                <a:solidFill>
                  <a:schemeClr val="tx1"/>
                </a:solidFill>
                <a:effectLst/>
                <a:ea typeface="+mn-ea"/>
                <a:cs typeface="+mn-cs"/>
              </a:rPr>
              <a:t>To </a:t>
            </a:r>
            <a:r>
              <a:rPr lang="es-ES" sz="1200" kern="1200" dirty="0" err="1">
                <a:solidFill>
                  <a:schemeClr val="tx1"/>
                </a:solidFill>
                <a:effectLst/>
                <a:ea typeface="+mn-ea"/>
                <a:cs typeface="+mn-cs"/>
              </a:rPr>
              <a:t>consolidate</a:t>
            </a:r>
            <a:r>
              <a:rPr lang="es-ES" sz="1200" kern="1200" dirty="0">
                <a:solidFill>
                  <a:schemeClr val="tx1"/>
                </a:solidFill>
                <a:effectLst/>
                <a:ea typeface="+mn-ea"/>
                <a:cs typeface="+mn-cs"/>
              </a:rPr>
              <a:t> </a:t>
            </a:r>
            <a:r>
              <a:rPr lang="es-ES" sz="1200" kern="1200" dirty="0" err="1">
                <a:solidFill>
                  <a:schemeClr val="tx1"/>
                </a:solidFill>
                <a:effectLst/>
                <a:ea typeface="+mn-ea"/>
                <a:cs typeface="+mn-cs"/>
              </a:rPr>
              <a:t>understanding</a:t>
            </a:r>
            <a:r>
              <a:rPr lang="es-ES" sz="1200" kern="1200" dirty="0">
                <a:solidFill>
                  <a:schemeClr val="tx1"/>
                </a:solidFill>
                <a:effectLst/>
                <a:ea typeface="+mn-ea"/>
                <a:cs typeface="+mn-cs"/>
              </a:rPr>
              <a:t> final </a:t>
            </a:r>
            <a:r>
              <a:rPr lang="es-ES" sz="1200" kern="1200" dirty="0" err="1">
                <a:solidFill>
                  <a:schemeClr val="tx1"/>
                </a:solidFill>
                <a:effectLst/>
                <a:ea typeface="+mn-ea"/>
                <a:cs typeface="+mn-cs"/>
              </a:rPr>
              <a:t>syllable</a:t>
            </a:r>
            <a:r>
              <a:rPr lang="es-ES" sz="1200" kern="1200" dirty="0">
                <a:solidFill>
                  <a:schemeClr val="tx1"/>
                </a:solidFill>
                <a:effectLst/>
                <a:ea typeface="+mn-ea"/>
                <a:cs typeface="+mn-cs"/>
              </a:rPr>
              <a:t> and</a:t>
            </a:r>
            <a:r>
              <a:rPr lang="es-ES" sz="1200" kern="1200" baseline="0" dirty="0">
                <a:solidFill>
                  <a:schemeClr val="tx1"/>
                </a:solidFill>
                <a:effectLst/>
                <a:ea typeface="+mn-ea"/>
                <a:cs typeface="+mn-cs"/>
              </a:rPr>
              <a:t> </a:t>
            </a:r>
            <a:r>
              <a:rPr lang="es-ES" sz="1200" kern="1200" baseline="0" dirty="0" err="1">
                <a:solidFill>
                  <a:schemeClr val="tx1"/>
                </a:solidFill>
                <a:effectLst/>
                <a:ea typeface="+mn-ea"/>
                <a:cs typeface="+mn-cs"/>
              </a:rPr>
              <a:t>penultimate</a:t>
            </a:r>
            <a:r>
              <a:rPr lang="es-ES" sz="1200" kern="1200" baseline="0" dirty="0">
                <a:solidFill>
                  <a:schemeClr val="tx1"/>
                </a:solidFill>
                <a:effectLst/>
                <a:ea typeface="+mn-ea"/>
                <a:cs typeface="+mn-cs"/>
              </a:rPr>
              <a:t> </a:t>
            </a:r>
            <a:r>
              <a:rPr lang="es-ES" sz="1200" kern="1200" baseline="0" dirty="0" err="1">
                <a:solidFill>
                  <a:schemeClr val="tx1"/>
                </a:solidFill>
                <a:effectLst/>
                <a:ea typeface="+mn-ea"/>
                <a:cs typeface="+mn-cs"/>
              </a:rPr>
              <a:t>syllable</a:t>
            </a:r>
            <a:r>
              <a:rPr lang="es-ES" sz="1200" kern="1200" baseline="0" dirty="0">
                <a:solidFill>
                  <a:schemeClr val="tx1"/>
                </a:solidFill>
                <a:effectLst/>
                <a:ea typeface="+mn-ea"/>
                <a:cs typeface="+mn-cs"/>
              </a:rPr>
              <a:t> stress, </a:t>
            </a:r>
            <a:r>
              <a:rPr lang="es-ES" sz="1200" kern="1200" baseline="0" dirty="0" err="1">
                <a:solidFill>
                  <a:schemeClr val="tx1"/>
                </a:solidFill>
                <a:effectLst/>
                <a:ea typeface="+mn-ea"/>
                <a:cs typeface="+mn-cs"/>
              </a:rPr>
              <a:t>using</a:t>
            </a:r>
            <a:r>
              <a:rPr lang="es-ES" sz="1200" kern="1200" baseline="0" dirty="0">
                <a:solidFill>
                  <a:schemeClr val="tx1"/>
                </a:solidFill>
                <a:effectLst/>
                <a:ea typeface="+mn-ea"/>
                <a:cs typeface="+mn-cs"/>
              </a:rPr>
              <a:t> </a:t>
            </a:r>
            <a:r>
              <a:rPr lang="es-ES" sz="1200" kern="1200" baseline="0" dirty="0" err="1">
                <a:solidFill>
                  <a:schemeClr val="tx1"/>
                </a:solidFill>
                <a:effectLst/>
                <a:ea typeface="+mn-ea"/>
                <a:cs typeface="+mn-cs"/>
              </a:rPr>
              <a:t>words</a:t>
            </a:r>
            <a:r>
              <a:rPr lang="es-ES" sz="1200" kern="1200" baseline="0" dirty="0">
                <a:solidFill>
                  <a:schemeClr val="tx1"/>
                </a:solidFill>
                <a:effectLst/>
                <a:ea typeface="+mn-ea"/>
                <a:cs typeface="+mn-cs"/>
              </a:rPr>
              <a:t> </a:t>
            </a:r>
            <a:r>
              <a:rPr lang="es-ES" sz="1200" kern="1200" baseline="0" dirty="0" err="1">
                <a:solidFill>
                  <a:schemeClr val="tx1"/>
                </a:solidFill>
                <a:effectLst/>
                <a:ea typeface="+mn-ea"/>
                <a:cs typeface="+mn-cs"/>
              </a:rPr>
              <a:t>with</a:t>
            </a:r>
            <a:r>
              <a:rPr lang="es-ES" sz="1200" kern="1200" baseline="0" dirty="0">
                <a:solidFill>
                  <a:schemeClr val="tx1"/>
                </a:solidFill>
                <a:effectLst/>
                <a:ea typeface="+mn-ea"/>
                <a:cs typeface="+mn-cs"/>
              </a:rPr>
              <a:t> </a:t>
            </a:r>
            <a:r>
              <a:rPr lang="es-ES" sz="1200" kern="1200" baseline="0" dirty="0" err="1">
                <a:solidFill>
                  <a:schemeClr val="tx1"/>
                </a:solidFill>
                <a:effectLst/>
                <a:ea typeface="+mn-ea"/>
                <a:cs typeface="+mn-cs"/>
              </a:rPr>
              <a:t>the</a:t>
            </a:r>
            <a:r>
              <a:rPr lang="es-ES" sz="1200" kern="1200" baseline="0" dirty="0">
                <a:solidFill>
                  <a:schemeClr val="tx1"/>
                </a:solidFill>
                <a:effectLst/>
                <a:ea typeface="+mn-ea"/>
                <a:cs typeface="+mn-cs"/>
              </a:rPr>
              <a:t> </a:t>
            </a:r>
            <a:r>
              <a:rPr lang="es-ES" sz="1200" kern="1200" dirty="0" err="1">
                <a:solidFill>
                  <a:schemeClr val="tx1"/>
                </a:solidFill>
                <a:effectLst/>
                <a:ea typeface="+mn-ea"/>
                <a:cs typeface="+mn-cs"/>
              </a:rPr>
              <a:t>suffix</a:t>
            </a:r>
            <a:r>
              <a:rPr lang="es-ES" sz="1200" kern="1200" dirty="0">
                <a:solidFill>
                  <a:schemeClr val="tx1"/>
                </a:solidFill>
                <a:effectLst/>
                <a:ea typeface="+mn-ea"/>
                <a:cs typeface="+mn-cs"/>
              </a:rPr>
              <a:t> –</a:t>
            </a:r>
            <a:r>
              <a:rPr lang="es-ES" sz="1200" kern="1200" dirty="0" err="1">
                <a:solidFill>
                  <a:schemeClr val="tx1"/>
                </a:solidFill>
                <a:effectLst/>
                <a:ea typeface="+mn-ea"/>
                <a:cs typeface="+mn-cs"/>
              </a:rPr>
              <a:t>ción</a:t>
            </a:r>
            <a:r>
              <a:rPr lang="es-ES" sz="1200" kern="1200" baseline="0" dirty="0">
                <a:solidFill>
                  <a:schemeClr val="tx1"/>
                </a:solidFill>
                <a:effectLst/>
                <a:ea typeface="+mn-ea"/>
                <a:cs typeface="+mn-cs"/>
              </a:rPr>
              <a:t> singular and plural </a:t>
            </a:r>
            <a:r>
              <a:rPr lang="es-ES" sz="1200" kern="1200" baseline="0" dirty="0" err="1">
                <a:solidFill>
                  <a:schemeClr val="tx1"/>
                </a:solidFill>
                <a:effectLst/>
                <a:ea typeface="+mn-ea"/>
                <a:cs typeface="+mn-cs"/>
              </a:rPr>
              <a:t>form</a:t>
            </a:r>
            <a:r>
              <a:rPr lang="es-ES" sz="1200" kern="1200" baseline="0" dirty="0">
                <a:solidFill>
                  <a:schemeClr val="tx1"/>
                </a:solidFill>
                <a:effectLst/>
                <a:ea typeface="+mn-ea"/>
                <a:cs typeface="+mn-cs"/>
              </a:rPr>
              <a:t> to </a:t>
            </a:r>
            <a:r>
              <a:rPr lang="es-ES" sz="1200" kern="1200" baseline="0" dirty="0" err="1">
                <a:solidFill>
                  <a:schemeClr val="tx1"/>
                </a:solidFill>
                <a:effectLst/>
                <a:ea typeface="+mn-ea"/>
                <a:cs typeface="+mn-cs"/>
              </a:rPr>
              <a:t>practise</a:t>
            </a:r>
            <a:r>
              <a:rPr lang="es-ES" sz="1200" kern="1200" baseline="0" dirty="0">
                <a:solidFill>
                  <a:schemeClr val="tx1"/>
                </a:solidFill>
                <a:effectLst/>
                <a:ea typeface="+mn-ea"/>
                <a:cs typeface="+mn-cs"/>
              </a:rPr>
              <a:t> </a:t>
            </a:r>
            <a:r>
              <a:rPr lang="es-ES" sz="1200" kern="1200" baseline="0" dirty="0" err="1">
                <a:solidFill>
                  <a:schemeClr val="tx1"/>
                </a:solidFill>
                <a:effectLst/>
                <a:ea typeface="+mn-ea"/>
                <a:cs typeface="+mn-cs"/>
              </a:rPr>
              <a:t>this</a:t>
            </a:r>
            <a:r>
              <a:rPr lang="es-ES" sz="1200" kern="1200" baseline="0" dirty="0">
                <a:solidFill>
                  <a:schemeClr val="tx1"/>
                </a:solidFill>
                <a:effectLst/>
                <a:ea typeface="+mn-ea"/>
                <a:cs typeface="+mn-cs"/>
              </a:rPr>
              <a:t>.</a:t>
            </a:r>
            <a:endParaRPr lang="es-ES" sz="1200" kern="1200" dirty="0">
              <a:solidFill>
                <a:schemeClr val="tx1"/>
              </a:solidFill>
              <a:effectLst/>
              <a:ea typeface="+mn-ea"/>
              <a:cs typeface="+mn-cs"/>
            </a:endParaRPr>
          </a:p>
          <a:p>
            <a:endParaRPr lang="en-US" b="1" dirty="0"/>
          </a:p>
          <a:p>
            <a:r>
              <a:rPr lang="en-US" b="1" dirty="0"/>
              <a:t>Procedure:</a:t>
            </a:r>
          </a:p>
          <a:p>
            <a:pPr marL="228600" indent="-228600">
              <a:buAutoNum type="arabicPeriod"/>
            </a:pPr>
            <a:r>
              <a:rPr lang="en-US" b="0" dirty="0"/>
              <a:t>Student A reads the sentence aloud.</a:t>
            </a:r>
          </a:p>
          <a:p>
            <a:pPr marL="228600" indent="-228600">
              <a:buAutoNum type="arabicPeriod"/>
            </a:pPr>
            <a:r>
              <a:rPr lang="es-ES" sz="1200" noProof="0" dirty="0" err="1">
                <a:solidFill>
                  <a:srgbClr val="4472C4">
                    <a:lumMod val="50000"/>
                  </a:srgbClr>
                </a:solidFill>
              </a:rPr>
              <a:t>Student</a:t>
            </a:r>
            <a:r>
              <a:rPr lang="es-ES" sz="1200" noProof="0" dirty="0">
                <a:solidFill>
                  <a:srgbClr val="4472C4">
                    <a:lumMod val="50000"/>
                  </a:srgbClr>
                </a:solidFill>
              </a:rPr>
              <a:t> B l</a:t>
            </a:r>
            <a:r>
              <a:rPr lang="es-ES" sz="1200" dirty="0" err="1">
                <a:solidFill>
                  <a:srgbClr val="4472C4">
                    <a:lumMod val="50000"/>
                  </a:srgbClr>
                </a:solidFill>
              </a:rPr>
              <a:t>istens</a:t>
            </a:r>
            <a:r>
              <a:rPr lang="es-ES" sz="1200" dirty="0">
                <a:solidFill>
                  <a:srgbClr val="4472C4">
                    <a:lumMod val="50000"/>
                  </a:srgbClr>
                </a:solidFill>
              </a:rPr>
              <a:t> and </a:t>
            </a:r>
            <a:r>
              <a:rPr lang="es-ES" sz="1200" dirty="0" err="1">
                <a:solidFill>
                  <a:srgbClr val="4472C4">
                    <a:lumMod val="50000"/>
                  </a:srgbClr>
                </a:solidFill>
              </a:rPr>
              <a:t>write</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full </a:t>
            </a:r>
            <a:r>
              <a:rPr lang="es-ES" sz="1200" dirty="0" err="1">
                <a:solidFill>
                  <a:srgbClr val="4472C4">
                    <a:lumMod val="50000"/>
                  </a:srgbClr>
                </a:solidFill>
              </a:rPr>
              <a:t>sentence</a:t>
            </a:r>
            <a:r>
              <a:rPr lang="es-ES" sz="1200" dirty="0">
                <a:solidFill>
                  <a:srgbClr val="4472C4">
                    <a:lumMod val="50000"/>
                  </a:srgbClr>
                </a:solidFill>
              </a:rPr>
              <a:t>, </a:t>
            </a:r>
            <a:r>
              <a:rPr lang="es-ES" sz="1200" dirty="0" err="1">
                <a:solidFill>
                  <a:srgbClr val="4472C4">
                    <a:lumMod val="50000"/>
                  </a:srgbClr>
                </a:solidFill>
              </a:rPr>
              <a:t>paying</a:t>
            </a:r>
            <a:r>
              <a:rPr lang="es-ES" sz="1200" dirty="0">
                <a:solidFill>
                  <a:srgbClr val="4472C4">
                    <a:lumMod val="50000"/>
                  </a:srgbClr>
                </a:solidFill>
              </a:rPr>
              <a:t> particular </a:t>
            </a:r>
            <a:r>
              <a:rPr lang="es-ES" sz="1200" dirty="0" err="1">
                <a:solidFill>
                  <a:srgbClr val="4472C4">
                    <a:lumMod val="50000"/>
                  </a:srgbClr>
                </a:solidFill>
              </a:rPr>
              <a:t>attention</a:t>
            </a:r>
            <a:r>
              <a:rPr lang="es-ES" sz="1200" dirty="0">
                <a:solidFill>
                  <a:srgbClr val="4472C4">
                    <a:lumMod val="50000"/>
                  </a:srgbClr>
                </a:solidFill>
              </a:rPr>
              <a:t> to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word</a:t>
            </a:r>
            <a:r>
              <a:rPr lang="es-ES" sz="1200" dirty="0">
                <a:solidFill>
                  <a:srgbClr val="4472C4">
                    <a:lumMod val="50000"/>
                  </a:srgbClr>
                </a:solidFill>
              </a:rPr>
              <a:t>(s) </a:t>
            </a:r>
            <a:r>
              <a:rPr lang="es-ES" sz="1200" dirty="0" err="1">
                <a:solidFill>
                  <a:srgbClr val="4472C4">
                    <a:lumMod val="50000"/>
                  </a:srgbClr>
                </a:solidFill>
              </a:rPr>
              <a:t>with</a:t>
            </a:r>
            <a:r>
              <a:rPr lang="es-ES" sz="1200" dirty="0">
                <a:solidFill>
                  <a:srgbClr val="4472C4">
                    <a:lumMod val="50000"/>
                  </a:srgbClr>
                </a:solidFill>
              </a:rPr>
              <a:t> </a:t>
            </a:r>
            <a:r>
              <a:rPr lang="es-ES" sz="1200" dirty="0" err="1">
                <a:solidFill>
                  <a:srgbClr val="4472C4">
                    <a:lumMod val="50000"/>
                  </a:srgbClr>
                </a:solidFill>
              </a:rPr>
              <a:t>the</a:t>
            </a:r>
            <a:r>
              <a:rPr lang="es-ES" sz="1200" dirty="0">
                <a:solidFill>
                  <a:srgbClr val="4472C4">
                    <a:lumMod val="50000"/>
                  </a:srgbClr>
                </a:solidFill>
              </a:rPr>
              <a:t> </a:t>
            </a:r>
            <a:r>
              <a:rPr lang="es-ES" sz="1200" dirty="0" err="1">
                <a:solidFill>
                  <a:srgbClr val="4472C4">
                    <a:lumMod val="50000"/>
                  </a:srgbClr>
                </a:solidFill>
              </a:rPr>
              <a:t>suffix</a:t>
            </a:r>
            <a:r>
              <a:rPr lang="es-ES" sz="1200" dirty="0">
                <a:solidFill>
                  <a:srgbClr val="4472C4">
                    <a:lumMod val="50000"/>
                  </a:srgbClr>
                </a:solidFill>
              </a:rPr>
              <a:t> –</a:t>
            </a:r>
            <a:r>
              <a:rPr lang="es-ES" sz="1200" dirty="0" err="1">
                <a:solidFill>
                  <a:srgbClr val="4472C4">
                    <a:lumMod val="50000"/>
                  </a:srgbClr>
                </a:solidFill>
              </a:rPr>
              <a:t>ción</a:t>
            </a:r>
            <a:r>
              <a:rPr lang="es-ES" sz="1200" dirty="0">
                <a:solidFill>
                  <a:srgbClr val="4472C4">
                    <a:lumMod val="50000"/>
                  </a:srgbClr>
                </a:solidFill>
              </a:rPr>
              <a:t>. </a:t>
            </a:r>
            <a:r>
              <a:rPr lang="en-GB" sz="1200" dirty="0">
                <a:solidFill>
                  <a:srgbClr val="4472C4">
                    <a:lumMod val="50000"/>
                  </a:srgbClr>
                </a:solidFill>
              </a:rPr>
              <a:t>Is the stress on the final syllable (i.e. so has</a:t>
            </a:r>
            <a:r>
              <a:rPr lang="en-GB" sz="1200" baseline="0" dirty="0">
                <a:solidFill>
                  <a:srgbClr val="4472C4">
                    <a:lumMod val="50000"/>
                  </a:srgbClr>
                </a:solidFill>
              </a:rPr>
              <a:t> an accent on the stressed vowel) or is it on the penultimate syllable (i.e. has no accent on the stressed vowel).</a:t>
            </a:r>
            <a:endParaRPr lang="en-US" sz="1200" b="0" dirty="0">
              <a:solidFill>
                <a:srgbClr val="4472C4">
                  <a:lumMod val="50000"/>
                </a:srgbClr>
              </a:solidFill>
            </a:endParaRPr>
          </a:p>
          <a:p>
            <a:pPr marL="0" indent="0">
              <a:buNone/>
            </a:pPr>
            <a:endParaRPr lang="en-US" b="1" dirty="0"/>
          </a:p>
          <a:p>
            <a:pPr marL="0" indent="0">
              <a:buNone/>
            </a:pPr>
            <a:r>
              <a:rPr lang="en-US" b="1" dirty="0"/>
              <a:t>Note: </a:t>
            </a:r>
            <a:r>
              <a:rPr lang="en-US" b="0" dirty="0"/>
              <a:t>it</a:t>
            </a:r>
            <a:r>
              <a:rPr lang="en-US" b="0" baseline="0" dirty="0"/>
              <a:t> is important that the use of the accent here is understood in relation to the general rule outlined at the top of the slide. Although we only practise here with words ending in –ción, there are plenty of other words that follow the pattern (e.g. </a:t>
            </a:r>
            <a:r>
              <a:rPr lang="en-US" b="0" baseline="0" dirty="0" err="1"/>
              <a:t>montón</a:t>
            </a:r>
            <a:r>
              <a:rPr lang="en-US" b="0" baseline="0" dirty="0"/>
              <a:t> vs </a:t>
            </a:r>
            <a:r>
              <a:rPr lang="en-US" b="0" baseline="0" dirty="0" err="1"/>
              <a:t>montones</a:t>
            </a:r>
            <a:r>
              <a:rPr lang="en-US" b="0" baseline="0" dirty="0"/>
              <a:t>, </a:t>
            </a:r>
            <a:r>
              <a:rPr lang="en-US" b="0" baseline="0" dirty="0" err="1"/>
              <a:t>jabón</a:t>
            </a:r>
            <a:r>
              <a:rPr lang="en-US" b="0" baseline="0" dirty="0"/>
              <a:t> vs </a:t>
            </a:r>
            <a:r>
              <a:rPr lang="en-US" b="0" baseline="0" dirty="0" err="1"/>
              <a:t>jabones</a:t>
            </a:r>
            <a:r>
              <a:rPr lang="en-US" b="0" baseline="0" dirty="0"/>
              <a:t>).</a:t>
            </a:r>
            <a:endParaRPr lang="en-US"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1193422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SPEAKING CARDS - DO NOT</a:t>
            </a:r>
            <a:r>
              <a:rPr lang="en-GB" b="1" baseline="0" dirty="0"/>
              <a:t> DISPLAY DURING ACTIVITY. ONLY DISPLAY DURING FEEDBACK.</a:t>
            </a:r>
          </a:p>
          <a:p>
            <a:endParaRPr lang="en-GB" b="1" baseline="0" dirty="0"/>
          </a:p>
          <a:p>
            <a:r>
              <a:rPr lang="en-GB" b="1" baseline="0" dirty="0"/>
              <a:t>Persona A</a:t>
            </a:r>
          </a:p>
          <a:p>
            <a:pPr marL="228600" indent="-228600">
              <a:buAutoNum type="arabicPeriod"/>
            </a:pPr>
            <a:r>
              <a:rPr lang="en-GB" b="0" dirty="0" err="1"/>
              <a:t>Quiero</a:t>
            </a:r>
            <a:r>
              <a:rPr lang="en-GB" b="0" dirty="0"/>
              <a:t> </a:t>
            </a:r>
            <a:r>
              <a:rPr lang="en-GB" b="0" dirty="0" err="1"/>
              <a:t>imprimir</a:t>
            </a:r>
            <a:r>
              <a:rPr lang="en-GB" b="0" dirty="0"/>
              <a:t> los </a:t>
            </a:r>
            <a:r>
              <a:rPr lang="en-GB" b="0" dirty="0" err="1"/>
              <a:t>billetes</a:t>
            </a:r>
            <a:r>
              <a:rPr lang="en-GB" b="0" dirty="0"/>
              <a:t> en la </a:t>
            </a:r>
            <a:r>
              <a:rPr lang="en-GB" b="1" dirty="0" err="1"/>
              <a:t>estación</a:t>
            </a:r>
            <a:r>
              <a:rPr lang="en-GB" b="0" dirty="0"/>
              <a:t>.</a:t>
            </a:r>
          </a:p>
          <a:p>
            <a:pPr marL="228600" indent="-228600">
              <a:buAutoNum type="arabicPeriod"/>
            </a:pPr>
            <a:r>
              <a:rPr lang="en-GB" b="0" dirty="0" err="1"/>
              <a:t>Cuando</a:t>
            </a:r>
            <a:r>
              <a:rPr lang="en-GB" b="0" dirty="0"/>
              <a:t> </a:t>
            </a:r>
            <a:r>
              <a:rPr lang="en-GB" b="0" dirty="0" err="1"/>
              <a:t>estoy</a:t>
            </a:r>
            <a:r>
              <a:rPr lang="en-GB" b="0" dirty="0"/>
              <a:t> contento </a:t>
            </a:r>
            <a:r>
              <a:rPr lang="en-GB" b="0" dirty="0" err="1"/>
              <a:t>siempre</a:t>
            </a:r>
            <a:r>
              <a:rPr lang="en-GB" b="0" dirty="0"/>
              <a:t> </a:t>
            </a:r>
            <a:r>
              <a:rPr lang="en-GB" b="0" dirty="0" err="1"/>
              <a:t>quiero</a:t>
            </a:r>
            <a:r>
              <a:rPr lang="en-GB" b="0" dirty="0"/>
              <a:t> </a:t>
            </a:r>
            <a:r>
              <a:rPr lang="en-GB" b="0" dirty="0" err="1"/>
              <a:t>empezar</a:t>
            </a:r>
            <a:r>
              <a:rPr lang="en-GB" b="0" dirty="0"/>
              <a:t> una </a:t>
            </a:r>
            <a:r>
              <a:rPr lang="en-GB" b="1" dirty="0" err="1"/>
              <a:t>conversación</a:t>
            </a:r>
            <a:r>
              <a:rPr lang="en-GB" b="0" dirty="0"/>
              <a:t>.</a:t>
            </a:r>
          </a:p>
          <a:p>
            <a:pPr marL="228600" indent="-228600">
              <a:buAutoNum type="arabicPeriod"/>
            </a:pPr>
            <a:r>
              <a:rPr lang="en-GB" b="0" dirty="0" err="1"/>
              <a:t>Generalmente</a:t>
            </a:r>
            <a:r>
              <a:rPr lang="en-GB" b="0" dirty="0"/>
              <a:t>, en una </a:t>
            </a:r>
            <a:r>
              <a:rPr lang="en-GB" b="1" dirty="0" err="1"/>
              <a:t>situación</a:t>
            </a:r>
            <a:r>
              <a:rPr lang="en-GB" b="0" dirty="0"/>
              <a:t> así damos muchas </a:t>
            </a:r>
            <a:r>
              <a:rPr lang="en-GB" b="1" dirty="0" err="1"/>
              <a:t>opciones</a:t>
            </a:r>
            <a:r>
              <a:rPr lang="en-GB" b="0" dirty="0"/>
              <a:t>.</a:t>
            </a:r>
          </a:p>
          <a:p>
            <a:pPr marL="228600" indent="-228600">
              <a:buAutoNum type="arabicPeriod"/>
            </a:pPr>
            <a:r>
              <a:rPr lang="en-GB" b="0" dirty="0"/>
              <a:t>Queremos una </a:t>
            </a:r>
            <a:r>
              <a:rPr lang="en-GB" b="1" dirty="0"/>
              <a:t>traducción</a:t>
            </a:r>
            <a:r>
              <a:rPr lang="en-GB" b="0" dirty="0"/>
              <a:t> del </a:t>
            </a:r>
            <a:r>
              <a:rPr lang="en-GB" b="0" dirty="0" err="1"/>
              <a:t>diálogo</a:t>
            </a:r>
            <a:r>
              <a:rPr lang="en-GB" b="0" dirty="0"/>
              <a:t> </a:t>
            </a:r>
            <a:r>
              <a:rPr lang="en-GB" b="0" dirty="0" err="1"/>
              <a:t>corto</a:t>
            </a:r>
            <a:r>
              <a:rPr lang="en-GB" b="0" dirty="0"/>
              <a:t> en la </a:t>
            </a:r>
            <a:r>
              <a:rPr lang="en-GB" b="0" dirty="0" err="1"/>
              <a:t>película</a:t>
            </a:r>
            <a:r>
              <a:rPr lang="en-GB" b="0" dirty="0"/>
              <a:t> de </a:t>
            </a:r>
            <a:r>
              <a:rPr lang="en-GB" b="1" dirty="0" err="1"/>
              <a:t>acción</a:t>
            </a:r>
            <a:r>
              <a:rPr lang="en-GB" b="0" dirty="0"/>
              <a:t>.</a:t>
            </a:r>
          </a:p>
          <a:p>
            <a:pPr marL="228600" indent="-228600">
              <a:buAutoNum type="arabicPeriod"/>
            </a:pPr>
            <a:r>
              <a:rPr lang="en-GB" b="0" dirty="0"/>
              <a:t>Los dos </a:t>
            </a:r>
            <a:r>
              <a:rPr lang="en-GB" b="0" dirty="0" err="1"/>
              <a:t>países</a:t>
            </a:r>
            <a:r>
              <a:rPr lang="en-GB" b="0" dirty="0"/>
              <a:t> </a:t>
            </a:r>
            <a:r>
              <a:rPr lang="en-GB" b="0" dirty="0" err="1"/>
              <a:t>comparten</a:t>
            </a:r>
            <a:r>
              <a:rPr lang="en-GB" b="0" dirty="0"/>
              <a:t> las </a:t>
            </a:r>
            <a:r>
              <a:rPr lang="en-GB" b="0" dirty="0" err="1"/>
              <a:t>mismas</a:t>
            </a:r>
            <a:r>
              <a:rPr lang="en-GB" b="0" dirty="0"/>
              <a:t> </a:t>
            </a:r>
            <a:r>
              <a:rPr lang="en-GB" b="1" dirty="0" err="1"/>
              <a:t>tradiciones</a:t>
            </a:r>
            <a:r>
              <a:rPr lang="en-GB" b="0" dirty="0"/>
              <a:t>.</a:t>
            </a:r>
          </a:p>
          <a:p>
            <a:pPr marL="228600" indent="-228600">
              <a:buAutoNum type="arabicPeriod"/>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Persona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Tenemos</a:t>
            </a:r>
            <a:r>
              <a:rPr lang="en-GB" b="0" baseline="0" dirty="0"/>
              <a:t> la </a:t>
            </a:r>
            <a:r>
              <a:rPr lang="en-GB" b="1" baseline="0" dirty="0" err="1"/>
              <a:t>intención</a:t>
            </a:r>
            <a:r>
              <a:rPr lang="en-GB" b="0" baseline="0" dirty="0"/>
              <a:t> de </a:t>
            </a:r>
            <a:r>
              <a:rPr lang="en-GB" b="0" baseline="0" dirty="0" err="1"/>
              <a:t>elegir</a:t>
            </a:r>
            <a:r>
              <a:rPr lang="en-GB" b="0" baseline="0" dirty="0"/>
              <a:t> una </a:t>
            </a:r>
            <a:r>
              <a:rPr lang="en-GB" b="0" baseline="0" dirty="0" err="1"/>
              <a:t>bicicleta</a:t>
            </a:r>
            <a:r>
              <a:rPr lang="en-GB" b="0" baseline="0" dirty="0"/>
              <a:t> </a:t>
            </a:r>
            <a:r>
              <a:rPr lang="en-GB" b="0" baseline="0" dirty="0" err="1"/>
              <a:t>según</a:t>
            </a:r>
            <a:r>
              <a:rPr lang="en-GB" b="0" baseline="0" dirty="0"/>
              <a:t> la </a:t>
            </a:r>
            <a:r>
              <a:rPr lang="en-GB" b="1" baseline="0" dirty="0"/>
              <a:t>información</a:t>
            </a:r>
            <a:r>
              <a:rPr lang="en-GB" b="0" baseline="0" dirty="0"/>
              <a:t> de la </a:t>
            </a:r>
            <a:r>
              <a:rPr lang="en-GB" b="0" baseline="0" dirty="0" err="1"/>
              <a:t>revista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No </a:t>
            </a:r>
            <a:r>
              <a:rPr lang="en-GB" b="0" baseline="0" dirty="0" err="1"/>
              <a:t>puedo</a:t>
            </a:r>
            <a:r>
              <a:rPr lang="en-GB" b="0" baseline="0" dirty="0"/>
              <a:t> </a:t>
            </a:r>
            <a:r>
              <a:rPr lang="en-GB" b="0" baseline="0" dirty="0" err="1"/>
              <a:t>describir</a:t>
            </a:r>
            <a:r>
              <a:rPr lang="en-GB" b="0" baseline="0" dirty="0"/>
              <a:t> la </a:t>
            </a:r>
            <a:r>
              <a:rPr lang="en-GB" b="1" baseline="0" dirty="0" err="1"/>
              <a:t>sensación</a:t>
            </a:r>
            <a:r>
              <a:rPr lang="en-GB" b="0" baseline="0" dirty="0"/>
              <a:t> de </a:t>
            </a:r>
            <a:r>
              <a:rPr lang="en-GB" b="0" baseline="0" dirty="0" err="1"/>
              <a:t>ganar</a:t>
            </a:r>
            <a:r>
              <a:rPr lang="en-GB" b="0" baseline="0" dirty="0"/>
              <a:t> un premio importante.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apoyo</a:t>
            </a:r>
            <a:r>
              <a:rPr lang="en-GB" b="0" baseline="0" dirty="0"/>
              <a:t> del </a:t>
            </a:r>
            <a:r>
              <a:rPr lang="en-GB" b="0" baseline="0" dirty="0" err="1"/>
              <a:t>profesor</a:t>
            </a:r>
            <a:r>
              <a:rPr lang="en-GB" b="0" baseline="0" dirty="0"/>
              <a:t> es una parte de la </a:t>
            </a:r>
            <a:r>
              <a:rPr lang="en-GB" b="1" baseline="0" dirty="0" err="1"/>
              <a:t>educación</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 </a:t>
            </a:r>
            <a:r>
              <a:rPr lang="en-GB" b="0" baseline="0" dirty="0" err="1"/>
              <a:t>fútbol</a:t>
            </a:r>
            <a:r>
              <a:rPr lang="en-GB" b="0" baseline="0" dirty="0"/>
              <a:t> es un </a:t>
            </a:r>
            <a:r>
              <a:rPr lang="en-GB" b="0" baseline="0" dirty="0" err="1"/>
              <a:t>deporte</a:t>
            </a:r>
            <a:r>
              <a:rPr lang="en-GB" b="0" baseline="0" dirty="0"/>
              <a:t> con </a:t>
            </a:r>
            <a:r>
              <a:rPr lang="en-GB" b="1" baseline="0" dirty="0" err="1"/>
              <a:t>emociones</a:t>
            </a:r>
            <a:r>
              <a:rPr lang="en-GB" b="0" baseline="0" dirty="0"/>
              <a:t> </a:t>
            </a:r>
            <a:r>
              <a:rPr lang="en-GB" b="0" baseline="0" dirty="0" err="1"/>
              <a:t>muy</a:t>
            </a:r>
            <a:r>
              <a:rPr lang="en-GB" b="0" baseline="0" dirty="0"/>
              <a:t> </a:t>
            </a:r>
            <a:r>
              <a:rPr lang="en-GB" b="0" baseline="0" dirty="0" err="1"/>
              <a:t>fuertes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Finalmente</a:t>
            </a:r>
            <a:r>
              <a:rPr lang="en-GB" b="0" baseline="0" dirty="0"/>
              <a:t>, </a:t>
            </a:r>
            <a:r>
              <a:rPr lang="en-GB" b="0" baseline="0" dirty="0" err="1"/>
              <a:t>elijo</a:t>
            </a:r>
            <a:r>
              <a:rPr lang="en-GB" b="0" baseline="0" dirty="0"/>
              <a:t> </a:t>
            </a:r>
            <a:r>
              <a:rPr lang="en-GB" b="0" baseline="0" dirty="0" err="1"/>
              <a:t>hacer</a:t>
            </a:r>
            <a:r>
              <a:rPr lang="en-GB" b="0" baseline="0" dirty="0"/>
              <a:t> una </a:t>
            </a:r>
            <a:r>
              <a:rPr lang="en-GB" b="1" baseline="0" dirty="0" err="1"/>
              <a:t>presentación</a:t>
            </a:r>
            <a:r>
              <a:rPr lang="en-GB" b="0" baseline="0" dirty="0"/>
              <a:t> </a:t>
            </a:r>
            <a:r>
              <a:rPr lang="en-GB" b="0" baseline="0" dirty="0" err="1"/>
              <a:t>sobre</a:t>
            </a:r>
            <a:r>
              <a:rPr lang="en-GB" b="0" baseline="0" dirty="0"/>
              <a:t> las </a:t>
            </a:r>
            <a:r>
              <a:rPr lang="en-GB" b="1" baseline="0" dirty="0" err="1"/>
              <a:t>revoluciones</a:t>
            </a:r>
            <a:r>
              <a:rPr lang="en-GB" b="0" baseline="0" dirty="0"/>
              <a:t> en el </a:t>
            </a:r>
            <a:r>
              <a:rPr lang="en-GB" b="0" baseline="0" dirty="0" err="1"/>
              <a:t>mundo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a:p>
            <a:r>
              <a:rPr lang="en-GB" b="1" dirty="0"/>
              <a:t>Vocabulary from revisited sets:</a:t>
            </a:r>
            <a:endParaRPr lang="en-GB" sz="1200" u="none" strike="noStrike" kern="1200" cap="none" dirty="0">
              <a:solidFill>
                <a:schemeClr val="tx1"/>
              </a:solidFill>
              <a:effectLst/>
              <a:ea typeface="Calibri"/>
              <a:cs typeface="Calibri"/>
              <a:sym typeface="Calibri"/>
            </a:endParaRPr>
          </a:p>
          <a:p>
            <a:r>
              <a:rPr lang="es-419" sz="1200" kern="1200" dirty="0">
                <a:solidFill>
                  <a:schemeClr val="tx1"/>
                </a:solidFill>
                <a:effectLst/>
                <a:ea typeface="+mn-ea"/>
                <a:cs typeface="+mn-cs"/>
              </a:rPr>
              <a:t>8.1.2.1</a:t>
            </a:r>
            <a:r>
              <a:rPr lang="es-GB" sz="1200" kern="1200" dirty="0">
                <a:solidFill>
                  <a:schemeClr val="tx1"/>
                </a:solidFill>
                <a:effectLst/>
                <a:ea typeface="+mn-ea"/>
                <a:cs typeface="+mn-cs"/>
              </a:rPr>
              <a:t>: </a:t>
            </a:r>
            <a:r>
              <a:rPr lang="es-419" sz="1200" kern="1200" dirty="0">
                <a:solidFill>
                  <a:schemeClr val="tx1"/>
                </a:solidFill>
                <a:effectLst/>
                <a:ea typeface="+mn-ea"/>
                <a:cs typeface="+mn-cs"/>
              </a:rPr>
              <a:t>elegir [561]; elijo [561]; describrir [1272]; imprimir [2736]; diálogo [1466]; corto [1055]; finalmente [948]</a:t>
            </a:r>
            <a:r>
              <a:rPr lang="en-GB" sz="1200" kern="1200" dirty="0">
                <a:solidFill>
                  <a:schemeClr val="tx1"/>
                </a:solidFill>
                <a:effectLst/>
                <a:ea typeface="+mn-ea"/>
                <a:cs typeface="+mn-cs"/>
              </a:rPr>
              <a:t>;</a:t>
            </a:r>
            <a:r>
              <a:rPr lang="en-GB" sz="1200" kern="1200" baseline="0" dirty="0">
                <a:solidFill>
                  <a:schemeClr val="tx1"/>
                </a:solidFill>
                <a:effectLst/>
                <a:ea typeface="+mn-ea"/>
                <a:cs typeface="+mn-cs"/>
              </a:rPr>
              <a:t> </a:t>
            </a:r>
            <a:r>
              <a:rPr lang="es-419" sz="1200" kern="1200" dirty="0">
                <a:solidFill>
                  <a:schemeClr val="tx1"/>
                </a:solidFill>
                <a:effectLst/>
                <a:ea typeface="+mn-ea"/>
                <a:cs typeface="+mn-cs"/>
              </a:rPr>
              <a:t>mismo [55]; último [188]; </a:t>
            </a:r>
          </a:p>
          <a:p>
            <a:r>
              <a:rPr lang="es-419" sz="1200" kern="1200" dirty="0">
                <a:solidFill>
                  <a:schemeClr val="tx1"/>
                </a:solidFill>
                <a:effectLst/>
                <a:ea typeface="+mn-ea"/>
                <a:cs typeface="+mn-cs"/>
              </a:rPr>
              <a:t>8.1.1.3</a:t>
            </a:r>
            <a:r>
              <a:rPr lang="es-GB" sz="1200" kern="1200" dirty="0">
                <a:solidFill>
                  <a:schemeClr val="tx1"/>
                </a:solidFill>
                <a:effectLst/>
                <a:ea typeface="+mn-ea"/>
                <a:cs typeface="+mn-cs"/>
              </a:rPr>
              <a:t>: </a:t>
            </a:r>
            <a:r>
              <a:rPr lang="es-419" sz="1200" kern="1200" dirty="0">
                <a:solidFill>
                  <a:schemeClr val="tx1"/>
                </a:solidFill>
                <a:effectLst/>
                <a:ea typeface="+mn-ea"/>
                <a:cs typeface="+mn-cs"/>
              </a:rPr>
              <a:t>según [237]; así [67]; generalmente [1387]</a:t>
            </a:r>
            <a:endParaRPr lang="en-GB" b="0" baseline="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a:p>
            <a:pPr marL="228600" indent="-228600">
              <a:buAutoNum type="arabicPeriod"/>
            </a:pP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383CCB-3286-4404-9410-83526AE8B3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27831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8.1.2.6</a:t>
            </a:r>
          </a:p>
          <a:p>
            <a:r>
              <a:rPr lang="en-US" b="0" dirty="0"/>
              <a:t>There are two options</a:t>
            </a:r>
            <a:r>
              <a:rPr lang="en-US" b="0" baseline="0" dirty="0"/>
              <a:t> for the pair work at the end of the lesson. We recommend only doing ONE of these. Slides 12-15 are a paired read aloud/listening activity, with L2-&gt;L1 written translation. Slides 16-19 are a paired speaking/listening activity, which offers a more challenging alternative.</a:t>
            </a:r>
          </a:p>
          <a:p>
            <a:endParaRPr lang="en-US" b="1" dirty="0"/>
          </a:p>
          <a:p>
            <a:r>
              <a:rPr lang="en-US" b="1" dirty="0"/>
              <a:t>Timing: </a:t>
            </a:r>
            <a:r>
              <a:rPr lang="en-US" b="0" dirty="0"/>
              <a:t>10 min.</a:t>
            </a:r>
          </a:p>
          <a:p>
            <a:endParaRPr lang="en-US" b="1" dirty="0"/>
          </a:p>
          <a:p>
            <a:r>
              <a:rPr lang="en-US" b="1" dirty="0"/>
              <a:t>Aim: </a:t>
            </a:r>
            <a:r>
              <a:rPr lang="en-US" b="0" dirty="0"/>
              <a:t>to</a:t>
            </a:r>
            <a:r>
              <a:rPr lang="en-US" b="0" baseline="0" dirty="0"/>
              <a:t> correctly match the sentence halves, working in pairs; to then accurately translate the sentences into English.</a:t>
            </a:r>
          </a:p>
          <a:p>
            <a:endParaRPr lang="en-US" b="1" dirty="0"/>
          </a:p>
          <a:p>
            <a:r>
              <a:rPr lang="en-US" b="1" dirty="0"/>
              <a:t>Procedure:</a:t>
            </a:r>
          </a:p>
          <a:p>
            <a:pPr marL="228600" indent="-228600">
              <a:buAutoNum type="arabicPeriod"/>
            </a:pPr>
            <a:r>
              <a:rPr lang="en-US" b="0" dirty="0"/>
              <a:t>Students</a:t>
            </a:r>
            <a:r>
              <a:rPr lang="en-US" b="0" baseline="0" dirty="0"/>
              <a:t> A and B </a:t>
            </a:r>
            <a:r>
              <a:rPr lang="en-US" b="0" dirty="0"/>
              <a:t>are given their</a:t>
            </a:r>
            <a:r>
              <a:rPr lang="en-US" b="0" baseline="0" dirty="0"/>
              <a:t> </a:t>
            </a:r>
            <a:r>
              <a:rPr lang="en-US" b="0" dirty="0"/>
              <a:t>prompt cards.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first time round,</a:t>
            </a:r>
            <a:r>
              <a:rPr lang="en-US" b="0" baseline="0" dirty="0"/>
              <a:t> Student A reads the sentence fragment aloud (e.g. </a:t>
            </a:r>
            <a:r>
              <a:rPr lang="es-ES" sz="1200" b="0" dirty="0">
                <a:solidFill>
                  <a:srgbClr val="203864"/>
                </a:solidFill>
              </a:rPr>
              <a:t>Las monta</a:t>
            </a:r>
            <a:r>
              <a:rPr lang="en-GB" sz="1200" b="0" baseline="0" dirty="0">
                <a:solidFill>
                  <a:srgbClr val="203864"/>
                </a:solidFill>
              </a:rPr>
              <a:t>ñas pueden…). Student B listens and searches for and then says the correct sentence ending (</a:t>
            </a:r>
            <a:r>
              <a:rPr lang="en-GB" sz="1200" b="0" baseline="0" dirty="0" err="1">
                <a:solidFill>
                  <a:srgbClr val="203864"/>
                </a:solidFill>
              </a:rPr>
              <a:t>ser</a:t>
            </a:r>
            <a:r>
              <a:rPr lang="en-GB" sz="1200" b="0" baseline="0" dirty="0">
                <a:solidFill>
                  <a:srgbClr val="203864"/>
                </a:solidFill>
              </a:rPr>
              <a:t> </a:t>
            </a:r>
            <a:r>
              <a:rPr lang="en-GB" sz="1200" b="0" baseline="0" dirty="0" err="1">
                <a:solidFill>
                  <a:srgbClr val="203864"/>
                </a:solidFill>
              </a:rPr>
              <a:t>muy</a:t>
            </a:r>
            <a:r>
              <a:rPr lang="en-GB" sz="1200" b="0" baseline="0" dirty="0">
                <a:solidFill>
                  <a:srgbClr val="203864"/>
                </a:solidFill>
              </a:rPr>
              <a:t> </a:t>
            </a:r>
            <a:r>
              <a:rPr lang="en-GB" sz="1200" b="0" baseline="0" dirty="0" err="1">
                <a:solidFill>
                  <a:srgbClr val="203864"/>
                </a:solidFill>
              </a:rPr>
              <a:t>altas</a:t>
            </a:r>
            <a:r>
              <a:rPr lang="en-GB" sz="1200" b="0" baseline="0" dirty="0">
                <a:solidFill>
                  <a:srgbClr val="203864"/>
                </a:solidFill>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The students then work together to translate the sentence into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baseline="0" dirty="0">
                <a:solidFill>
                  <a:srgbClr val="203864"/>
                </a:solidFill>
              </a:rPr>
              <a:t>Students repeat for the rest of items 1-5, then swap roles. This time, Student B will repeat the sentence starter and Student A will listen and complete it.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19558610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dirty="0"/>
              <a:t>Read</a:t>
            </a:r>
            <a:r>
              <a:rPr lang="en-GB" baseline="0" dirty="0"/>
              <a:t> </a:t>
            </a:r>
            <a:r>
              <a:rPr lang="en-GB" baseline="0"/>
              <a:t>aloud cards</a:t>
            </a:r>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2600030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8.1.2.7</a:t>
            </a:r>
          </a:p>
          <a:p>
            <a:r>
              <a:rPr lang="en-US" b="1" dirty="0"/>
              <a:t>Timing: </a:t>
            </a:r>
            <a:r>
              <a:rPr lang="en-US" b="0" dirty="0"/>
              <a:t>10  minutes</a:t>
            </a:r>
          </a:p>
          <a:p>
            <a:endParaRPr lang="en-US" b="1" dirty="0"/>
          </a:p>
          <a:p>
            <a:r>
              <a:rPr lang="en-US" b="1" dirty="0"/>
              <a:t>Aim: </a:t>
            </a:r>
            <a:r>
              <a:rPr lang="en-US" b="0" dirty="0"/>
              <a:t>to practise using –</a:t>
            </a:r>
            <a:r>
              <a:rPr lang="en-US" b="0" dirty="0" err="1"/>
              <a:t>er</a:t>
            </a:r>
            <a:r>
              <a:rPr lang="en-US" b="0" dirty="0"/>
              <a:t>/–</a:t>
            </a:r>
            <a:r>
              <a:rPr lang="en-US" b="0" dirty="0" err="1"/>
              <a:t>ir</a:t>
            </a:r>
            <a:r>
              <a:rPr lang="en-US" b="0" dirty="0"/>
              <a:t> verbs in the first</a:t>
            </a:r>
            <a:r>
              <a:rPr lang="en-US" b="0" baseline="0" dirty="0"/>
              <a:t> and third person plural along with correct subject pronouns.</a:t>
            </a:r>
            <a:endParaRPr lang="en-US" b="0" dirty="0"/>
          </a:p>
          <a:p>
            <a:endParaRPr lang="en-US" b="1" dirty="0"/>
          </a:p>
          <a:p>
            <a:r>
              <a:rPr lang="en-US" b="1" dirty="0"/>
              <a:t>Procedure:</a:t>
            </a:r>
          </a:p>
          <a:p>
            <a:pPr marL="228600" indent="-228600">
              <a:buAutoNum type="arabicPeriod"/>
            </a:pPr>
            <a:r>
              <a:rPr lang="en-US" b="0" dirty="0"/>
              <a:t>This slide can be used to model the task.</a:t>
            </a:r>
          </a:p>
          <a:p>
            <a:pPr marL="228600" indent="-228600">
              <a:buAutoNum type="arabicPeriod"/>
            </a:pPr>
            <a:r>
              <a:rPr lang="en-US" b="0" dirty="0"/>
              <a:t>Student A uses his/her</a:t>
            </a:r>
            <a:r>
              <a:rPr lang="en-US" b="0" baseline="0" dirty="0"/>
              <a:t> prompt sheets to give four sentences to their partner.</a:t>
            </a:r>
          </a:p>
          <a:p>
            <a:pPr marL="228600" indent="-228600">
              <a:buAutoNum type="arabicPeriod"/>
            </a:pPr>
            <a:r>
              <a:rPr lang="en-US" b="0" dirty="0"/>
              <a:t>Student</a:t>
            </a:r>
            <a:r>
              <a:rPr lang="en-US" b="0" baseline="0" dirty="0"/>
              <a:t> B </a:t>
            </a:r>
            <a:r>
              <a:rPr lang="en-US" b="0" dirty="0"/>
              <a:t>listens and makes</a:t>
            </a:r>
            <a:r>
              <a:rPr lang="en-US" b="0" baseline="0" dirty="0"/>
              <a:t> notes in English, following the guide on the answer grid (see slide 24).</a:t>
            </a:r>
          </a:p>
          <a:p>
            <a:pPr marL="228600" indent="-228600">
              <a:buAutoNum type="arabicPeriod"/>
            </a:pPr>
            <a:r>
              <a:rPr lang="en-US" b="0" dirty="0"/>
              <a:t>Students then swap roles.</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68628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a:t>
            </a:r>
            <a:r>
              <a:rPr lang="en-GB" baseline="0" dirty="0"/>
              <a:t> A speaking prompts</a:t>
            </a:r>
          </a:p>
          <a:p>
            <a:r>
              <a:rPr lang="en-GB" b="1" baseline="0" dirty="0"/>
              <a:t>Do not display during activity</a:t>
            </a:r>
          </a:p>
          <a:p>
            <a:endParaRPr lang="en-GB" b="1" baseline="0" dirty="0"/>
          </a:p>
          <a:p>
            <a:r>
              <a:rPr lang="en-GB" b="0" baseline="0" dirty="0"/>
              <a:t>These are also available in a separate doc for ease of printing.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47548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8.2.1.3</a:t>
            </a:r>
          </a:p>
          <a:p>
            <a:r>
              <a:rPr lang="en-GB" b="1" noProof="0" dirty="0"/>
              <a:t>Timing: </a:t>
            </a:r>
            <a:r>
              <a:rPr lang="en-GB" b="0" i="0" noProof="0" dirty="0"/>
              <a:t>15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b="0" i="0" noProof="0" dirty="0"/>
              <a:t>to</a:t>
            </a:r>
            <a:r>
              <a:rPr lang="en-GB" b="0" i="0" baseline="0" noProof="0" dirty="0"/>
              <a:t> </a:t>
            </a:r>
            <a:r>
              <a:rPr lang="en-GB" baseline="0" noProof="0" dirty="0"/>
              <a:t>allow students to write more freely and creatively using 1</a:t>
            </a:r>
            <a:r>
              <a:rPr lang="en-GB" baseline="30000" noProof="0" dirty="0"/>
              <a:t>st</a:t>
            </a:r>
            <a:r>
              <a:rPr lang="en-GB" baseline="0" noProof="0" dirty="0"/>
              <a:t>, 2</a:t>
            </a:r>
            <a:r>
              <a:rPr lang="en-GB" baseline="30000" noProof="0" dirty="0"/>
              <a:t>nd</a:t>
            </a:r>
            <a:r>
              <a:rPr lang="en-GB" baseline="0" noProof="0" dirty="0"/>
              <a:t> and 3</a:t>
            </a:r>
            <a:r>
              <a:rPr lang="en-GB" baseline="30000" noProof="0" dirty="0"/>
              <a:t>rd</a:t>
            </a:r>
            <a:r>
              <a:rPr lang="en-GB" baseline="0" noProof="0" dirty="0"/>
              <a:t> person singular forms of –er and –</a:t>
            </a:r>
            <a:r>
              <a:rPr lang="en-GB" baseline="0" noProof="0" dirty="0" err="1"/>
              <a:t>ir</a:t>
            </a:r>
            <a:r>
              <a:rPr lang="en-GB" baseline="0" noProof="0" dirty="0"/>
              <a:t> verbs; to further consolidate use of subject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b="0" noProof="0" dirty="0"/>
              <a:t>After going through the</a:t>
            </a:r>
            <a:r>
              <a:rPr lang="en-GB" b="0" baseline="0" noProof="0" dirty="0"/>
              <a:t> instructions on this slide, the full text can be displayed (see next slide).</a:t>
            </a:r>
            <a:endParaRPr lang="en-GB" sz="1200" kern="1200" noProof="0" dirty="0">
              <a:solidFill>
                <a:schemeClr val="tx1"/>
              </a:solidFill>
              <a:effectLst/>
              <a:ea typeface="+mn-ea"/>
              <a:cs typeface="+mn-cs"/>
            </a:endParaRPr>
          </a:p>
          <a:p>
            <a:pPr marL="228600" indent="-228600">
              <a:buAutoNum type="arabicPeriod"/>
            </a:pPr>
            <a:r>
              <a:rPr lang="en-GB" sz="1200" kern="1200" noProof="0" dirty="0">
                <a:solidFill>
                  <a:schemeClr val="tx1"/>
                </a:solidFill>
                <a:effectLst/>
                <a:ea typeface="+mn-ea"/>
                <a:cs typeface="+mn-cs"/>
              </a:rPr>
              <a:t>Students write a new version of the text. They should replace</a:t>
            </a:r>
            <a:r>
              <a:rPr lang="en-GB" sz="1200" kern="1200" baseline="0" noProof="0" dirty="0">
                <a:solidFill>
                  <a:schemeClr val="tx1"/>
                </a:solidFill>
                <a:effectLst/>
                <a:ea typeface="+mn-ea"/>
                <a:cs typeface="+mn-cs"/>
              </a:rPr>
              <a:t> or modify the information in the 9 underlined parts of the text. This will include some or all of the following: 1) subject pronoun/person; 2) verb, including its ending; 3) vocabulary. Students can consider the surrounding discourse, e.g., the language that comes after the underlined sections, when they think about how they will change the sentence.</a:t>
            </a:r>
          </a:p>
          <a:p>
            <a:pPr marL="228600" indent="-228600">
              <a:buAutoNum type="arabicPeriod"/>
            </a:pPr>
            <a:r>
              <a:rPr lang="en-GB" sz="1200" kern="1200" noProof="0" dirty="0">
                <a:solidFill>
                  <a:schemeClr val="tx1"/>
                </a:solidFill>
                <a:effectLst/>
                <a:ea typeface="+mn-ea"/>
                <a:cs typeface="+mn-cs"/>
              </a:rPr>
              <a:t>Students read out their texts to their partners, who will make note of the information on a grid by ticking ‘I’, ‘you’ or ‘s/he’ and then writing what the person did.</a:t>
            </a:r>
          </a:p>
          <a:p>
            <a:pPr marL="228600" indent="-228600">
              <a:buAutoNum type="arabicPeriod"/>
            </a:pPr>
            <a:r>
              <a:rPr lang="en-GB" sz="1200" kern="1200" noProof="0" dirty="0">
                <a:solidFill>
                  <a:schemeClr val="tx1"/>
                </a:solidFill>
                <a:effectLst/>
                <a:ea typeface="+mn-ea"/>
                <a:cs typeface="+mn-cs"/>
              </a:rPr>
              <a:t>Students swap and compare answers in pairs</a:t>
            </a:r>
            <a:r>
              <a:rPr lang="en-GB" sz="1200" kern="1200" baseline="0" noProof="0" dirty="0">
                <a:solidFill>
                  <a:schemeClr val="tx1"/>
                </a:solidFill>
                <a:effectLst/>
                <a:ea typeface="+mn-ea"/>
                <a:cs typeface="+mn-cs"/>
              </a:rPr>
              <a:t> (e.g. comparing Person A’s new text with the information that Person B noted while listening).</a:t>
            </a:r>
            <a:endParaRPr lang="en-GB" sz="1200" kern="1200" noProof="0" dirty="0">
              <a:solidFill>
                <a:schemeClr val="tx1"/>
              </a:solidFill>
              <a:effectLst/>
              <a:ea typeface="+mn-ea"/>
              <a:cs typeface="+mn-cs"/>
            </a:endParaRPr>
          </a:p>
          <a:p>
            <a:pPr marL="228600" indent="-228600">
              <a:buAutoNum type="arabicPeriod"/>
            </a:pPr>
            <a:r>
              <a:rPr lang="en-GB" sz="1200" kern="1200" noProof="0" dirty="0">
                <a:solidFill>
                  <a:schemeClr val="tx1"/>
                </a:solidFill>
                <a:effectLst/>
                <a:ea typeface="+mn-ea"/>
                <a:cs typeface="+mn-cs"/>
              </a:rPr>
              <a:t>The teacher circulates around the classroom to give feedback, monitoring and responding to any questions.</a:t>
            </a:r>
          </a:p>
          <a:p>
            <a:pPr marL="228600" indent="-228600">
              <a:buAutoNum type="arabicPeriod"/>
            </a:pPr>
            <a:endParaRPr lang="en-GB" sz="1200" kern="1200" noProof="0" dirty="0">
              <a:solidFill>
                <a:schemeClr val="tx1"/>
              </a:solidFill>
              <a:effectLst/>
              <a:ea typeface="+mn-ea"/>
              <a:cs typeface="+mn-cs"/>
            </a:endParaRPr>
          </a:p>
          <a:p>
            <a:pPr marL="0" indent="0">
              <a:buNone/>
            </a:pPr>
            <a:r>
              <a:rPr lang="en-GB" sz="1200" kern="1200" noProof="0" dirty="0">
                <a:solidFill>
                  <a:schemeClr val="tx1"/>
                </a:solidFill>
                <a:effectLst/>
                <a:ea typeface="+mn-ea"/>
                <a:cs typeface="+mn-cs"/>
              </a:rPr>
              <a:t>Notes:</a:t>
            </a:r>
            <a:r>
              <a:rPr lang="en-GB" sz="1200" kern="1200" baseline="0" noProof="0" dirty="0">
                <a:solidFill>
                  <a:schemeClr val="tx1"/>
                </a:solidFill>
                <a:effectLst/>
                <a:ea typeface="+mn-ea"/>
                <a:cs typeface="+mn-cs"/>
              </a:rPr>
              <a:t> </a:t>
            </a:r>
          </a:p>
          <a:p>
            <a:pPr marL="228600" indent="-228600">
              <a:buAutoNum type="arabicPeriod"/>
            </a:pPr>
            <a:r>
              <a:rPr lang="en-GB" sz="1200" kern="1200" baseline="0" noProof="0" dirty="0">
                <a:solidFill>
                  <a:schemeClr val="tx1"/>
                </a:solidFill>
                <a:effectLst/>
                <a:ea typeface="+mn-ea"/>
                <a:cs typeface="+mn-cs"/>
              </a:rPr>
              <a:t>Depending on the ability of the group / how they have coped with producing verbs in the last activity, teachers may wish to ask students to conjugate these verbs before beginning the next activity (i.e. as a warm-up).</a:t>
            </a:r>
          </a:p>
          <a:p>
            <a:pPr marL="228600" indent="-228600">
              <a:buAutoNum type="arabicPeriod"/>
            </a:pPr>
            <a:r>
              <a:rPr lang="en-GB" sz="1200" kern="1200" baseline="0" noProof="0" dirty="0">
                <a:solidFill>
                  <a:schemeClr val="tx1"/>
                </a:solidFill>
                <a:effectLst/>
                <a:ea typeface="+mn-ea"/>
                <a:cs typeface="+mn-cs"/>
              </a:rPr>
              <a:t>If working with a higher-attaining group, the teacher could ask students to adapt more parts of the text than those that are already underlined on the next slide. Students could also </a:t>
            </a:r>
            <a:r>
              <a:rPr lang="en-GB" sz="1200" kern="1200" baseline="0" noProof="0" dirty="0" err="1">
                <a:solidFill>
                  <a:schemeClr val="tx1"/>
                </a:solidFill>
                <a:effectLst/>
                <a:ea typeface="+mn-ea"/>
                <a:cs typeface="+mn-cs"/>
              </a:rPr>
              <a:t>also</a:t>
            </a:r>
            <a:r>
              <a:rPr lang="en-GB" sz="1200" kern="1200" baseline="0" noProof="0" dirty="0">
                <a:solidFill>
                  <a:schemeClr val="tx1"/>
                </a:solidFill>
                <a:effectLst/>
                <a:ea typeface="+mn-ea"/>
                <a:cs typeface="+mn-cs"/>
              </a:rPr>
              <a:t> be asked to add time markers in the text (e.g. el lunes, el fin de </a:t>
            </a:r>
            <a:r>
              <a:rPr lang="en-GB" sz="1200" kern="1200" baseline="0" noProof="0" dirty="0" err="1">
                <a:solidFill>
                  <a:schemeClr val="tx1"/>
                </a:solidFill>
                <a:effectLst/>
                <a:ea typeface="+mn-ea"/>
                <a:cs typeface="+mn-cs"/>
              </a:rPr>
              <a:t>semana</a:t>
            </a:r>
            <a:r>
              <a:rPr lang="en-GB" sz="1200" kern="1200" baseline="0" noProof="0" dirty="0">
                <a:solidFill>
                  <a:schemeClr val="tx1"/>
                </a:solidFill>
                <a:effectLst/>
                <a:ea typeface="+mn-ea"/>
                <a:cs typeface="+mn-cs"/>
              </a:rPr>
              <a:t>, </a:t>
            </a:r>
            <a:r>
              <a:rPr lang="en-GB" sz="1200" kern="1200" baseline="0" noProof="0" dirty="0" err="1">
                <a:solidFill>
                  <a:schemeClr val="tx1"/>
                </a:solidFill>
                <a:effectLst/>
                <a:ea typeface="+mn-ea"/>
                <a:cs typeface="+mn-cs"/>
              </a:rPr>
              <a:t>en</a:t>
            </a:r>
            <a:r>
              <a:rPr lang="en-GB" sz="1200" kern="1200" baseline="0" noProof="0" dirty="0">
                <a:solidFill>
                  <a:schemeClr val="tx1"/>
                </a:solidFill>
                <a:effectLst/>
                <a:ea typeface="+mn-ea"/>
                <a:cs typeface="+mn-cs"/>
              </a:rPr>
              <a:t> </a:t>
            </a:r>
            <a:r>
              <a:rPr lang="en-GB" sz="1200" kern="1200" baseline="0" noProof="0" dirty="0" err="1">
                <a:solidFill>
                  <a:schemeClr val="tx1"/>
                </a:solidFill>
                <a:effectLst/>
                <a:ea typeface="+mn-ea"/>
                <a:cs typeface="+mn-cs"/>
              </a:rPr>
              <a:t>verano</a:t>
            </a:r>
            <a:r>
              <a:rPr lang="en-GB" sz="1200" kern="1200" baseline="0" noProof="0" dirty="0">
                <a:solidFill>
                  <a:schemeClr val="tx1"/>
                </a:solidFill>
                <a:effectLst/>
                <a:ea typeface="+mn-ea"/>
                <a:cs typeface="+mn-cs"/>
              </a:rPr>
              <a:t> etc.) An even freer variation of the activity would be for students to imagine that they just took part in an environment day themselves and to write a dialogue between two people saying what ‘I’, ‘you’ and ‘s/he’ did to help the planet (using the –</a:t>
            </a:r>
            <a:r>
              <a:rPr lang="en-GB" sz="1200" kern="1200" baseline="0" noProof="0" dirty="0" err="1">
                <a:solidFill>
                  <a:schemeClr val="tx1"/>
                </a:solidFill>
                <a:effectLst/>
                <a:ea typeface="+mn-ea"/>
                <a:cs typeface="+mn-cs"/>
              </a:rPr>
              <a:t>er</a:t>
            </a:r>
            <a:r>
              <a:rPr lang="en-GB" sz="1200" kern="1200" baseline="0" noProof="0" dirty="0">
                <a:solidFill>
                  <a:schemeClr val="tx1"/>
                </a:solidFill>
                <a:effectLst/>
                <a:ea typeface="+mn-ea"/>
                <a:cs typeface="+mn-cs"/>
              </a:rPr>
              <a:t> and –</a:t>
            </a:r>
            <a:r>
              <a:rPr lang="en-GB" sz="1200" kern="1200" baseline="0" noProof="0" dirty="0" err="1">
                <a:solidFill>
                  <a:schemeClr val="tx1"/>
                </a:solidFill>
                <a:effectLst/>
                <a:ea typeface="+mn-ea"/>
                <a:cs typeface="+mn-cs"/>
              </a:rPr>
              <a:t>ir</a:t>
            </a:r>
            <a:r>
              <a:rPr lang="en-GB" sz="1200" kern="1200" baseline="0" noProof="0" dirty="0">
                <a:solidFill>
                  <a:schemeClr val="tx1"/>
                </a:solidFill>
                <a:effectLst/>
                <a:ea typeface="+mn-ea"/>
                <a:cs typeface="+mn-cs"/>
              </a:rPr>
              <a:t> verbs on this slide and the –</a:t>
            </a:r>
            <a:r>
              <a:rPr lang="en-GB" sz="1200" kern="1200" baseline="0" noProof="0" dirty="0" err="1">
                <a:solidFill>
                  <a:schemeClr val="tx1"/>
                </a:solidFill>
                <a:effectLst/>
                <a:ea typeface="+mn-ea"/>
                <a:cs typeface="+mn-cs"/>
              </a:rPr>
              <a:t>ar</a:t>
            </a:r>
            <a:r>
              <a:rPr lang="en-GB" sz="1200" kern="1200" baseline="0" noProof="0" dirty="0">
                <a:solidFill>
                  <a:schemeClr val="tx1"/>
                </a:solidFill>
                <a:effectLst/>
                <a:ea typeface="+mn-ea"/>
                <a:cs typeface="+mn-cs"/>
              </a:rPr>
              <a:t> verbs from lesson 1, if desired).</a:t>
            </a:r>
          </a:p>
          <a:p>
            <a:pPr marL="228600" indent="-228600">
              <a:buAutoNum type="arabicPeriod"/>
            </a:pPr>
            <a:endParaRPr lang="en-GB" sz="1200" kern="1200" noProof="0" dirty="0">
              <a:solidFill>
                <a:schemeClr val="tx1"/>
              </a:solidFill>
              <a:effectLs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22136903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a:t>
            </a:r>
            <a:r>
              <a:rPr lang="en-GB" baseline="0" dirty="0"/>
              <a:t> B speaking prompts</a:t>
            </a:r>
          </a:p>
          <a:p>
            <a:r>
              <a:rPr lang="en-GB" b="1" baseline="0" dirty="0"/>
              <a:t>Do not display during activity</a:t>
            </a:r>
          </a:p>
          <a:p>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These are also available in a separate doc for ease of printing.</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240079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Answer</a:t>
            </a:r>
            <a:r>
              <a:rPr lang="en-GB" sz="1200" b="0" baseline="0" dirty="0"/>
              <a:t> sheet.  </a:t>
            </a:r>
          </a:p>
          <a:p>
            <a:r>
              <a:rPr lang="en-GB" sz="1200" b="0" baseline="0" dirty="0"/>
              <a:t>This can be left displayed on the board while the activity is taking place.  Students can simply make a note of the answers in their books.  There is no need to print the grid.</a:t>
            </a:r>
            <a:endParaRPr lang="en-GB" sz="1200" b="0"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394034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8.2.1.2</a:t>
            </a:r>
          </a:p>
          <a:p>
            <a:r>
              <a:rPr lang="en-GB" b="1" dirty="0"/>
              <a:t>Timing: </a:t>
            </a:r>
            <a:r>
              <a:rPr lang="en-GB" b="0" dirty="0"/>
              <a:t>10mins</a:t>
            </a:r>
          </a:p>
          <a:p>
            <a:endParaRPr lang="en-GB" b="1" dirty="0"/>
          </a:p>
          <a:p>
            <a:r>
              <a:rPr lang="en-GB" b="1" dirty="0"/>
              <a:t>Aim: </a:t>
            </a:r>
            <a:r>
              <a:rPr lang="en-GB" dirty="0"/>
              <a:t>to practise producing and understanding subject pronouns and –</a:t>
            </a:r>
            <a:r>
              <a:rPr lang="en-GB" dirty="0" err="1"/>
              <a:t>er</a:t>
            </a:r>
            <a:r>
              <a:rPr lang="en-GB" dirty="0"/>
              <a:t>/–</a:t>
            </a:r>
            <a:r>
              <a:rPr lang="en-GB" dirty="0" err="1"/>
              <a:t>ir</a:t>
            </a:r>
            <a:r>
              <a:rPr lang="en-GB" dirty="0"/>
              <a:t> verbs in the oral modality; to consolidate production</a:t>
            </a:r>
            <a:r>
              <a:rPr lang="en-GB" baseline="0" dirty="0"/>
              <a:t> and understanding of vocabulary</a:t>
            </a:r>
            <a:endParaRPr lang="en-GB" dirty="0"/>
          </a:p>
          <a:p>
            <a:endParaRPr lang="en-GB" dirty="0"/>
          </a:p>
          <a:p>
            <a:r>
              <a:rPr lang="en-GB" b="1" dirty="0"/>
              <a:t>Procedure:</a:t>
            </a:r>
          </a:p>
          <a:p>
            <a:pPr marL="228600" indent="-228600">
              <a:buAutoNum type="arabicPeriod"/>
            </a:pPr>
            <a:r>
              <a:rPr lang="en-GB" b="0" dirty="0"/>
              <a:t>Students will be taking turns to say what is on each card</a:t>
            </a:r>
            <a:r>
              <a:rPr lang="en-GB" b="0" baseline="0" dirty="0"/>
              <a:t> (e.g. for odd numbers student A speaks and for even numbers student B speaks). They proceed in numerical order.</a:t>
            </a:r>
          </a:p>
          <a:p>
            <a:pPr marL="228600" indent="-228600">
              <a:buAutoNum type="arabicPeriod"/>
            </a:pPr>
            <a:r>
              <a:rPr lang="en-GB" b="0" baseline="0" dirty="0"/>
              <a:t>The student speaking </a:t>
            </a:r>
            <a:r>
              <a:rPr lang="en-GB" b="0" dirty="0"/>
              <a:t>says the </a:t>
            </a:r>
            <a:r>
              <a:rPr lang="en-GB" b="0" baseline="0" dirty="0"/>
              <a:t>sentence in Spanish, using the information on the prompt cards. </a:t>
            </a:r>
          </a:p>
          <a:p>
            <a:pPr marL="228600" indent="-228600">
              <a:buAutoNum type="arabicPeriod"/>
            </a:pPr>
            <a:r>
              <a:rPr lang="en-GB" b="0" baseline="0" dirty="0"/>
              <a:t>The other student listens and looks at his/her own prompt cards, comparing it with what s/he hears. For some cards, the information heard will be identical; in some cases it will be slightly different in terms of who does what in the sentence. This is marked by the pronouns and verbs.</a:t>
            </a:r>
          </a:p>
          <a:p>
            <a:pPr marL="228600" indent="-228600">
              <a:buAutoNum type="arabicPeriod"/>
            </a:pPr>
            <a:r>
              <a:rPr lang="en-GB" b="0" baseline="0" dirty="0"/>
              <a:t>When the information that the listener hears is </a:t>
            </a:r>
            <a:r>
              <a:rPr lang="en-GB" b="0" i="1" baseline="0" dirty="0"/>
              <a:t>different</a:t>
            </a:r>
            <a:r>
              <a:rPr lang="en-GB" b="0" baseline="0" dirty="0"/>
              <a:t>, s/he should make a note of how this is different from the information on their own card.</a:t>
            </a:r>
          </a:p>
          <a:p>
            <a:pPr marL="228600" indent="-228600">
              <a:buAutoNum type="arabicPeriod"/>
            </a:pPr>
            <a:r>
              <a:rPr lang="en-GB" b="0" baseline="0" dirty="0"/>
              <a:t>Afterwards, the teacher can check the answers with the group, asking them which number cards were different for Student A and B, and how.</a:t>
            </a:r>
          </a:p>
          <a:p>
            <a:pPr marL="228600" indent="-228600">
              <a:buAutoNum type="arabicPeriod"/>
            </a:pPr>
            <a:endParaRPr lang="en-GB" b="0" baseline="0" dirty="0"/>
          </a:p>
          <a:p>
            <a:pPr marL="0" indent="0">
              <a:buNone/>
            </a:pPr>
            <a:r>
              <a:rPr lang="en-GB" b="1" baseline="0" dirty="0"/>
              <a:t>Note: </a:t>
            </a:r>
          </a:p>
          <a:p>
            <a:pPr marL="228600" indent="-228600">
              <a:buAutoNum type="arabicPeriod"/>
            </a:pPr>
            <a:r>
              <a:rPr lang="en-GB" b="0" baseline="0" dirty="0"/>
              <a:t>There are four differences in total between the two sets of cards (i.e. Students A and B will have four identical cards and four different ones in their respective sets). All of the differences relate to the subject of the verbs. Teachers may wish to tell students this beforehand. </a:t>
            </a:r>
          </a:p>
          <a:p>
            <a:pPr marL="228600" indent="-228600">
              <a:buAutoNum type="arabicPeriod"/>
            </a:pPr>
            <a:r>
              <a:rPr lang="en-GB" b="0" baseline="0" dirty="0"/>
              <a:t>For two of the differences, the difference is in the use of the pronoun (the verb form that follows is the same for </a:t>
            </a:r>
            <a:r>
              <a:rPr lang="en-GB" b="0" baseline="0" dirty="0" err="1"/>
              <a:t>él</a:t>
            </a:r>
            <a:r>
              <a:rPr lang="en-GB" b="0" baseline="0" dirty="0"/>
              <a:t> and </a:t>
            </a:r>
            <a:r>
              <a:rPr lang="en-GB" b="0" baseline="0" dirty="0" err="1"/>
              <a:t>ella</a:t>
            </a:r>
            <a:r>
              <a:rPr lang="en-GB" b="0" baseline="0" dirty="0"/>
              <a:t>). For the other two differences, the pronoun </a:t>
            </a:r>
            <a:r>
              <a:rPr lang="en-GB" b="0" i="0" baseline="0" dirty="0"/>
              <a:t>and</a:t>
            </a:r>
            <a:r>
              <a:rPr lang="en-GB" b="0" baseline="0" dirty="0"/>
              <a:t> verb will both be different.</a:t>
            </a:r>
            <a:endParaRPr lang="en-GB" b="1" dirty="0"/>
          </a:p>
          <a:p>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44</a:t>
            </a:fld>
            <a:endParaRPr lang="en-GB"/>
          </a:p>
        </p:txBody>
      </p:sp>
    </p:spTree>
    <p:extLst>
      <p:ext uri="{BB962C8B-B14F-4D97-AF65-F5344CB8AC3E}">
        <p14:creationId xmlns:p14="http://schemas.microsoft.com/office/powerpoint/2010/main" val="2923656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A speaking</a:t>
            </a:r>
            <a:r>
              <a:rPr lang="en-GB" b="1" baseline="0" dirty="0"/>
              <a:t>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487960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Student B speaking</a:t>
            </a:r>
            <a:r>
              <a:rPr lang="en-GB" b="1" baseline="0" dirty="0"/>
              <a:t>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39128747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8.2.1.6</a:t>
            </a:r>
          </a:p>
          <a:p>
            <a:r>
              <a:rPr lang="en-US" sz="1200" kern="1200" dirty="0">
                <a:solidFill>
                  <a:schemeClr val="tx1"/>
                </a:solidFill>
                <a:effectLst/>
                <a:ea typeface="+mn-ea"/>
                <a:cs typeface="+mn-cs"/>
              </a:rPr>
              <a:t>Timing: 10 minutes.</a:t>
            </a:r>
          </a:p>
          <a:p>
            <a:endParaRPr lang="en-US" b="1" dirty="0"/>
          </a:p>
          <a:p>
            <a:r>
              <a:rPr lang="en-US" b="1" dirty="0"/>
              <a:t>Aim: </a:t>
            </a:r>
            <a:r>
              <a:rPr lang="en-US" dirty="0"/>
              <a:t>to consolidate understanding of the use of verbs in their reflexive and non-reflexive form.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GB" noProof="0" dirty="0"/>
              <a:t>1. Student A reads out each phrase.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2. Student B ticks the correct option: is it to myself or to someone else?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3. Student B writes the phrase in English.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noProof="0" dirty="0"/>
              <a:t>4. Students swap roles.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609327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NOT DISPLAY</a:t>
            </a:r>
            <a:br>
              <a:rPr lang="en-GB" dirty="0"/>
            </a:br>
            <a:r>
              <a:rPr lang="en-GB" dirty="0"/>
              <a:t>This sheet is to be printed.</a:t>
            </a:r>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3859056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NOT DISPLAY</a:t>
            </a:r>
            <a:br>
              <a:rPr lang="en-GB" dirty="0"/>
            </a:br>
            <a:r>
              <a:rPr lang="en-GB" dirty="0"/>
              <a:t>This sheet is to be printed.</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5331112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8.2.2.1</a:t>
            </a:r>
          </a:p>
          <a:p>
            <a:r>
              <a:rPr lang="en-US" b="1" dirty="0"/>
              <a:t>Timing: 10 minutes</a:t>
            </a:r>
          </a:p>
          <a:p>
            <a:endParaRPr lang="en-US" b="1" dirty="0"/>
          </a:p>
          <a:p>
            <a:r>
              <a:rPr lang="en-US" b="1" dirty="0"/>
              <a:t>Aim:</a:t>
            </a:r>
            <a:r>
              <a:rPr lang="en-US" b="1" baseline="0" dirty="0"/>
              <a:t> </a:t>
            </a:r>
            <a:r>
              <a:rPr lang="en-US" b="0" baseline="0" dirty="0"/>
              <a:t>to practise oral production of </a:t>
            </a:r>
            <a:r>
              <a:rPr lang="en-GB" dirty="0">
                <a:solidFill>
                  <a:schemeClr val="bg1"/>
                </a:solidFill>
              </a:rPr>
              <a:t>OVS word order with direct object 'lo' 'la‘</a:t>
            </a:r>
            <a:r>
              <a:rPr lang="en-GB" baseline="0" dirty="0">
                <a:solidFill>
                  <a:schemeClr val="bg1"/>
                </a:solidFill>
              </a:rPr>
              <a:t> </a:t>
            </a:r>
            <a:r>
              <a:rPr lang="en-GB" sz="1200" kern="1200" dirty="0">
                <a:solidFill>
                  <a:schemeClr val="tx1"/>
                </a:solidFill>
                <a:effectLst/>
                <a:ea typeface="+mn-ea"/>
                <a:cs typeface="+mn-cs"/>
              </a:rPr>
              <a:t>in sentences with object pronouns.</a:t>
            </a:r>
            <a:endParaRPr lang="en-US" b="0" dirty="0"/>
          </a:p>
          <a:p>
            <a:endParaRPr lang="en-US" b="1" dirty="0"/>
          </a:p>
          <a:p>
            <a:r>
              <a:rPr lang="en-US" b="1" dirty="0"/>
              <a:t>Procedure:</a:t>
            </a:r>
          </a:p>
          <a:p>
            <a:r>
              <a:rPr lang="en-US" b="0" dirty="0"/>
              <a:t>1.</a:t>
            </a:r>
            <a:r>
              <a:rPr lang="en-GB" dirty="0"/>
              <a:t> Student A uses the numbered pictures as prompts to</a:t>
            </a:r>
            <a:r>
              <a:rPr lang="en-GB" baseline="0" dirty="0"/>
              <a:t> tell the story.  Student B turns away from the board.</a:t>
            </a:r>
            <a:endParaRPr lang="en-US" b="0" dirty="0"/>
          </a:p>
          <a:p>
            <a:r>
              <a:rPr lang="en-US" b="0" dirty="0"/>
              <a:t>2. </a:t>
            </a:r>
            <a:r>
              <a:rPr lang="en-GB" baseline="0" dirty="0"/>
              <a:t>S</a:t>
            </a:r>
            <a:r>
              <a:rPr lang="en-GB" dirty="0"/>
              <a:t>tudent</a:t>
            </a:r>
            <a:r>
              <a:rPr lang="en-GB" baseline="0" dirty="0"/>
              <a:t> B listens and makes notes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To check that meaning was correctly expressed and understood, they can then compare Student B’s notes with the pictures used by Student A. </a:t>
            </a:r>
            <a:endParaRPr lang="en-GB" dirty="0"/>
          </a:p>
          <a:p>
            <a:r>
              <a:rPr lang="en-US" b="0" dirty="0"/>
              <a:t>4. Students then swap roles.</a:t>
            </a:r>
          </a:p>
          <a:p>
            <a:br>
              <a:rPr lang="en-US" b="0" dirty="0"/>
            </a:br>
            <a:r>
              <a:rPr lang="en-US" b="1" dirty="0"/>
              <a:t>Note: </a:t>
            </a:r>
            <a:r>
              <a:rPr lang="en-US" b="0" dirty="0"/>
              <a:t>some lower proficiency learners may benefit from using their written narrative of eight pictures instead of using the picture prompts.  For the listener, the task is the same. S/he makes notes in English, and then they compare those with the partner’s narrative.  </a:t>
            </a:r>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460955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 A prompt cards</a:t>
            </a:r>
          </a:p>
          <a:p>
            <a:r>
              <a:rPr lang="en-GB" dirty="0"/>
              <a:t>Student</a:t>
            </a:r>
            <a:r>
              <a:rPr lang="en-GB" baseline="0" dirty="0"/>
              <a:t> B must turn away from the board.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0168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8.2.1.3</a:t>
            </a:r>
          </a:p>
          <a:p>
            <a:r>
              <a:rPr lang="en-US" b="1" dirty="0"/>
              <a:t>DISPLAY DURING ACTIVITY</a:t>
            </a:r>
          </a:p>
          <a:p>
            <a:r>
              <a:rPr lang="en-US" b="0" baseline="0" dirty="0"/>
              <a:t>Underlined parts are those that students can change.    </a:t>
            </a:r>
          </a:p>
          <a:p>
            <a:endParaRPr lang="en-US" b="0" baseline="0" dirty="0"/>
          </a:p>
          <a:p>
            <a:r>
              <a:rPr lang="en-US" b="1" baseline="0" dirty="0"/>
              <a:t>Note:</a:t>
            </a:r>
            <a:r>
              <a:rPr lang="en-US" b="0" baseline="0" dirty="0"/>
              <a:t> ‘subrayado’ is not a previously taught vocabulary item but has featured multiple times in task instructions, so a gloss is not given. Its meaning should be clarified as necessary.</a:t>
            </a: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410838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 B prompt cards</a:t>
            </a:r>
          </a:p>
          <a:p>
            <a:r>
              <a:rPr lang="en-GB" dirty="0"/>
              <a:t>Student</a:t>
            </a:r>
            <a:r>
              <a:rPr lang="en-GB" baseline="0" dirty="0"/>
              <a:t> A must turn away from the board.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653541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8.2.2.2</a:t>
            </a:r>
          </a:p>
          <a:p>
            <a:r>
              <a:rPr lang="en-US" b="1" dirty="0"/>
              <a:t>Timing: </a:t>
            </a:r>
            <a:r>
              <a:rPr lang="en-US" b="0" dirty="0"/>
              <a:t>9 minutes</a:t>
            </a:r>
          </a:p>
          <a:p>
            <a:endParaRPr lang="en-US" b="1" dirty="0"/>
          </a:p>
          <a:p>
            <a:r>
              <a:rPr lang="en-US" b="1" dirty="0"/>
              <a:t>Aim: </a:t>
            </a:r>
            <a:r>
              <a:rPr lang="en-US" b="0" dirty="0"/>
              <a:t>to focus on presence or absence of the indirect object pronoun; to identify who the verb is affecting.</a:t>
            </a:r>
            <a:endParaRPr lang="en-US" b="1" dirty="0"/>
          </a:p>
          <a:p>
            <a:endParaRPr lang="en-US" b="1" dirty="0"/>
          </a:p>
          <a:p>
            <a:r>
              <a:rPr lang="en-US" b="1" dirty="0"/>
              <a:t>Procedure:</a:t>
            </a:r>
          </a:p>
          <a:p>
            <a:pPr marL="228600" indent="-228600">
              <a:buAutoNum type="arabicPeriod"/>
            </a:pPr>
            <a:r>
              <a:rPr lang="en-GB" b="0" noProof="0" dirty="0"/>
              <a:t>Student A reads the out each sentence in Spanish.</a:t>
            </a:r>
          </a:p>
          <a:p>
            <a:pPr marL="228600" indent="-228600">
              <a:buAutoNum type="arabicPeriod"/>
            </a:pPr>
            <a:r>
              <a:rPr lang="en-GB" b="0" noProof="0" dirty="0"/>
              <a:t>Student B completes the grid.</a:t>
            </a:r>
          </a:p>
          <a:p>
            <a:pPr marL="228600" indent="-228600">
              <a:buAutoNum type="arabicPeriod"/>
            </a:pPr>
            <a:endParaRPr lang="en-GB" b="0" noProof="0" dirty="0"/>
          </a:p>
          <a:p>
            <a:pPr marL="0" indent="0">
              <a:buNone/>
            </a:pPr>
            <a:r>
              <a:rPr lang="en-GB" b="1" noProof="0" dirty="0"/>
              <a:t>Note:</a:t>
            </a:r>
            <a:r>
              <a:rPr lang="en-GB" b="1" baseline="0" noProof="0" dirty="0"/>
              <a:t> </a:t>
            </a:r>
            <a:r>
              <a:rPr lang="en-GB" b="0" baseline="0" noProof="0" dirty="0"/>
              <a:t>in presenting this worked example, the teacher could tell students that the ‘him’ or ‘her’ reference in the first column of the grid is ‘le’. It does not relate to the verb ending (as students are often used to).</a:t>
            </a:r>
            <a:endParaRPr lang="en-GB" b="0" noProof="0" dirty="0"/>
          </a:p>
          <a:p>
            <a:pPr marL="0" indent="0">
              <a:buNone/>
            </a:pPr>
            <a:endParaRPr lang="en-GB" b="0" noProof="0" dirty="0"/>
          </a:p>
          <a:p>
            <a:pPr marL="0" indent="0">
              <a:buNone/>
            </a:pPr>
            <a:endParaRPr lang="en-GB" b="0" noProof="0" dirty="0"/>
          </a:p>
          <a:p>
            <a:pPr marL="228600" indent="-228600">
              <a:buAutoNum type="arabicPeriod"/>
            </a:pP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6337890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678390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PROMPT CARDS</a:t>
            </a:r>
            <a:r>
              <a:rPr lang="en-GB" b="1" baseline="0" dirty="0"/>
              <a:t> - </a:t>
            </a:r>
            <a:r>
              <a:rPr lang="en-GB" b="1"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779913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ANSWER SLIDE - 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7250678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8.2.2.3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GB" b="0" noProof="0" dirty="0"/>
              <a:t>produce and consolidate understanding of subject-verb agreement with gustar-type verbs; to produce and understand</a:t>
            </a:r>
            <a:r>
              <a:rPr lang="en-GB" b="0" baseline="0" noProof="0" dirty="0"/>
              <a:t> the vocabulary</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students choose the order in which they will say the 8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A starts by saying in Spanish the 8 sentences in the chosen order.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A and B compare to see if the order is the same.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60</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a:t>
            </a:r>
            <a:r>
              <a:rPr lang="en-GB" b="1" baseline="0" dirty="0"/>
              <a:t> DURING ACTIVITY</a:t>
            </a:r>
            <a:endParaRPr lang="en-GB" b="1" dirty="0"/>
          </a:p>
          <a:p>
            <a:r>
              <a:rPr lang="en-GB" b="1" dirty="0"/>
              <a:t>Student</a:t>
            </a:r>
            <a:r>
              <a:rPr lang="en-GB" b="1" baseline="0" dirty="0"/>
              <a:t> A speaking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61</a:t>
            </a:fld>
            <a:endParaRPr lang="en-GB"/>
          </a:p>
        </p:txBody>
      </p:sp>
    </p:spTree>
    <p:extLst>
      <p:ext uri="{BB962C8B-B14F-4D97-AF65-F5344CB8AC3E}">
        <p14:creationId xmlns:p14="http://schemas.microsoft.com/office/powerpoint/2010/main" val="12078273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a:t>
            </a:r>
            <a:r>
              <a:rPr lang="en-GB" b="1" baseline="0" dirty="0"/>
              <a:t> DURING ACTIVITY</a:t>
            </a:r>
            <a:endParaRPr lang="en-GB" b="1" dirty="0"/>
          </a:p>
          <a:p>
            <a:r>
              <a:rPr lang="en-GB" b="1" dirty="0"/>
              <a:t>Student</a:t>
            </a:r>
            <a:r>
              <a:rPr lang="en-GB" b="1" baseline="0" dirty="0"/>
              <a:t> B speaking cards</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62</a:t>
            </a:fld>
            <a:endParaRPr lang="en-GB"/>
          </a:p>
        </p:txBody>
      </p:sp>
    </p:spTree>
    <p:extLst>
      <p:ext uri="{BB962C8B-B14F-4D97-AF65-F5344CB8AC3E}">
        <p14:creationId xmlns:p14="http://schemas.microsoft.com/office/powerpoint/2010/main" val="1286834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BLANK GRID - DISPLAY</a:t>
            </a:r>
            <a:r>
              <a:rPr lang="en-GB" b="1" baseline="0" dirty="0"/>
              <a:t> DURING ACTIVITY</a:t>
            </a:r>
            <a:endParaRPr lang="en-GB" b="1" dirty="0"/>
          </a:p>
        </p:txBody>
      </p:sp>
      <p:sp>
        <p:nvSpPr>
          <p:cNvPr id="4" name="Slide Number Placeholder 3"/>
          <p:cNvSpPr>
            <a:spLocks noGrp="1"/>
          </p:cNvSpPr>
          <p:nvPr>
            <p:ph type="sldNum" sz="quarter" idx="10"/>
          </p:nvPr>
        </p:nvSpPr>
        <p:spPr/>
        <p:txBody>
          <a:bodyPr/>
          <a:lstStyle/>
          <a:p>
            <a:fld id="{051212F4-EB5A-464B-92EC-DACFCB1CC2CD}" type="slidenum">
              <a:rPr lang="en-GB" smtClean="0"/>
              <a:t>63</a:t>
            </a:fld>
            <a:endParaRPr lang="en-GB"/>
          </a:p>
        </p:txBody>
      </p:sp>
    </p:spTree>
    <p:extLst>
      <p:ext uri="{BB962C8B-B14F-4D97-AF65-F5344CB8AC3E}">
        <p14:creationId xmlns:p14="http://schemas.microsoft.com/office/powerpoint/2010/main" val="42872754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8.2.2.4</a:t>
            </a:r>
          </a:p>
          <a:p>
            <a:r>
              <a:rPr lang="en-US" b="1" dirty="0"/>
              <a:t>Timing</a:t>
            </a:r>
            <a:r>
              <a:rPr lang="en-US" b="0" dirty="0"/>
              <a:t>: 6 minutes</a:t>
            </a:r>
          </a:p>
          <a:p>
            <a:endParaRPr lang="en-US" b="1" dirty="0"/>
          </a:p>
          <a:p>
            <a:r>
              <a:rPr lang="en-US" b="1" dirty="0"/>
              <a:t>Aim: </a:t>
            </a:r>
            <a:r>
              <a:rPr lang="en-US" b="0" dirty="0"/>
              <a:t>a paired read aloud task to practise</a:t>
            </a:r>
            <a:r>
              <a:rPr lang="en-US" b="0" baseline="0" dirty="0"/>
              <a:t> oral production and recognition of words containing the SSC [silent h] at text level.</a:t>
            </a:r>
            <a:endParaRPr lang="en-US" b="0" dirty="0"/>
          </a:p>
          <a:p>
            <a:endParaRPr lang="en-US" b="1" dirty="0"/>
          </a:p>
          <a:p>
            <a:r>
              <a:rPr lang="en-US" b="1" dirty="0"/>
              <a:t>Procedure:</a:t>
            </a:r>
          </a:p>
          <a:p>
            <a:r>
              <a:rPr lang="en-US" b="0" dirty="0"/>
              <a:t>1. Ask the students</a:t>
            </a:r>
            <a:r>
              <a:rPr lang="en-US" b="0" baseline="0" dirty="0"/>
              <a:t> to read the instructions and check their understanding.  At this point, advise student B to turn away from the board.</a:t>
            </a:r>
            <a:endParaRPr lang="en-US" b="0" dirty="0"/>
          </a:p>
          <a:p>
            <a:r>
              <a:rPr lang="en-US" b="0" dirty="0"/>
              <a:t>2. Click to bring up the text for</a:t>
            </a:r>
            <a:r>
              <a:rPr lang="en-US" b="0" baseline="0" dirty="0"/>
              <a:t> student A. </a:t>
            </a:r>
            <a:endParaRPr lang="en-US" b="0" dirty="0"/>
          </a:p>
          <a:p>
            <a:r>
              <a:rPr lang="en-US" b="0" dirty="0"/>
              <a:t>3. Student</a:t>
            </a:r>
            <a:r>
              <a:rPr lang="en-US" b="0" baseline="0" dirty="0"/>
              <a:t> A reads the text to student B who writes all the words containing SSC [silent h].</a:t>
            </a:r>
          </a:p>
          <a:p>
            <a:r>
              <a:rPr lang="en-US" b="0" baseline="0" dirty="0"/>
              <a:t>4. Click again to hide the text that was just used.</a:t>
            </a:r>
            <a:endParaRPr lang="en-US" b="0" dirty="0"/>
          </a:p>
          <a:p>
            <a:r>
              <a:rPr lang="en-US" b="0" dirty="0"/>
              <a:t>5. Students then swap roles</a:t>
            </a:r>
            <a:r>
              <a:rPr lang="en-US" b="0" baseline="0" dirty="0"/>
              <a:t>.</a:t>
            </a:r>
            <a:endParaRPr lang="en-US" b="0" dirty="0"/>
          </a:p>
          <a:p>
            <a:r>
              <a:rPr lang="en-US" b="0" dirty="0"/>
              <a:t>6. Teachers can use the answer</a:t>
            </a:r>
            <a:r>
              <a:rPr lang="en-US" b="0" baseline="0" dirty="0"/>
              <a:t> slide (next slide) to bring the activity to a close. Elicit the meanings of the target words in English.</a:t>
            </a:r>
          </a:p>
          <a:p>
            <a:r>
              <a:rPr lang="en-US" b="0" baseline="0" dirty="0"/>
              <a:t>7. Teachers may also want to ask students to consider the meanings of the texts as a whole before moving on.  Give pairs a minute per text and then take feedback.</a:t>
            </a:r>
          </a:p>
          <a:p>
            <a:endParaRPr lang="en-US" b="0" baseline="0" dirty="0"/>
          </a:p>
          <a:p>
            <a:r>
              <a:rPr lang="en-US" b="1" baseline="0" dirty="0"/>
              <a:t>Note: ‘</a:t>
            </a:r>
            <a:r>
              <a:rPr lang="en-US" b="0" baseline="0" dirty="0"/>
              <a:t>hospital’ was used as a Y7 phonics word. ‘Pizarra’ has not been taught in the SoW so a gloss is provided.</a:t>
            </a:r>
          </a:p>
          <a:p>
            <a:endParaRPr lang="en-US" b="0" baseline="0" dirty="0"/>
          </a:p>
          <a:p>
            <a:r>
              <a:rPr lang="en-US" b="1" baseline="0" dirty="0"/>
              <a:t>Frequency of unknown/glossed words:</a:t>
            </a:r>
          </a:p>
          <a:p>
            <a:r>
              <a:rPr lang="en-US" b="0" baseline="0" dirty="0"/>
              <a:t>hospital [1050]; pizarra [&gt;5000]</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91923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ANSWER GRIDS </a:t>
            </a:r>
            <a:r>
              <a:rPr lang="en-GB" dirty="0"/>
              <a:t>(no</a:t>
            </a:r>
            <a:r>
              <a:rPr lang="en-GB" baseline="0" dirty="0"/>
              <a:t> printing needed)</a:t>
            </a:r>
            <a:endParaRPr lang="en-GB" dirty="0"/>
          </a:p>
          <a:p>
            <a:r>
              <a:rPr lang="es-GB" dirty="0"/>
              <a:t>These grids </a:t>
            </a:r>
            <a:r>
              <a:rPr lang="en-GB" dirty="0"/>
              <a:t>can</a:t>
            </a:r>
            <a:r>
              <a:rPr lang="es-GB" dirty="0"/>
              <a:t> cop</a:t>
            </a:r>
            <a:r>
              <a:rPr lang="en-GB" dirty="0"/>
              <a:t>ied into students’</a:t>
            </a:r>
            <a:r>
              <a:rPr lang="es-GB" dirty="0"/>
              <a:t> books</a:t>
            </a:r>
            <a:r>
              <a:rPr lang="en-GB" baseline="0" dirty="0"/>
              <a:t> for note-taking.</a:t>
            </a:r>
          </a:p>
          <a:p>
            <a:r>
              <a:rPr lang="en-GB" baseline="0" dirty="0"/>
              <a:t>There are 9 rows to reflect the 9 new sentences in the text that the partner has written.</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173316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dirty="0"/>
              <a:t>Answer</a:t>
            </a:r>
            <a:r>
              <a:rPr lang="en-GB" sz="1200" b="0" baseline="0" dirty="0"/>
              <a:t> slide.</a:t>
            </a:r>
            <a:endParaRPr lang="en-GB" sz="1200"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6478745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8.2.2.5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s-ES" b="0" dirty="0" err="1"/>
              <a:t>encourage</a:t>
            </a:r>
            <a:r>
              <a:rPr lang="es-ES" b="0" dirty="0"/>
              <a:t> </a:t>
            </a:r>
            <a:r>
              <a:rPr lang="es-ES" b="0" dirty="0" err="1"/>
              <a:t>scaffolded</a:t>
            </a:r>
            <a:r>
              <a:rPr lang="es-ES" b="0" dirty="0"/>
              <a:t> oral </a:t>
            </a:r>
            <a:r>
              <a:rPr lang="es-ES" b="0" dirty="0" err="1"/>
              <a:t>production</a:t>
            </a:r>
            <a:r>
              <a:rPr lang="es-ES" b="0" dirty="0"/>
              <a:t> </a:t>
            </a:r>
            <a:r>
              <a:rPr lang="es-ES" b="0" dirty="0" err="1"/>
              <a:t>whilst</a:t>
            </a:r>
            <a:r>
              <a:rPr lang="es-ES" b="0" dirty="0"/>
              <a:t> </a:t>
            </a:r>
            <a:r>
              <a:rPr lang="es-ES" b="0" dirty="0" err="1"/>
              <a:t>practising</a:t>
            </a:r>
            <a:r>
              <a:rPr lang="es-ES" b="0" dirty="0"/>
              <a:t> </a:t>
            </a:r>
            <a:r>
              <a:rPr lang="es-ES" b="0" dirty="0" err="1"/>
              <a:t>subject-verb</a:t>
            </a:r>
            <a:r>
              <a:rPr lang="es-ES" b="0" dirty="0"/>
              <a:t> </a:t>
            </a:r>
            <a:r>
              <a:rPr lang="es-ES" b="0" dirty="0" err="1"/>
              <a:t>agreement</a:t>
            </a:r>
            <a:r>
              <a:rPr lang="es-ES" b="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In pairs, student A reads out the text translating the English phrases into Spanish.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 B listens and gives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answers using feedback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swap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Check Student B’s answers using feedback slide.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Photo from </a:t>
            </a:r>
            <a:r>
              <a:rPr lang="en-US" b="1" dirty="0" err="1"/>
              <a:t>Unsplash</a:t>
            </a:r>
            <a:r>
              <a:rPr lang="en-US" b="1" dirty="0"/>
              <a:t> </a:t>
            </a:r>
            <a:r>
              <a:rPr lang="en-US" b="0" dirty="0"/>
              <a:t>by </a:t>
            </a:r>
            <a:r>
              <a:rPr lang="es-ES" sz="1200" u="none" strike="noStrike" kern="1200" dirty="0">
                <a:solidFill>
                  <a:schemeClr val="tx1"/>
                </a:solidFill>
                <a:effectLst/>
                <a:ea typeface="+mn-ea"/>
                <a:cs typeface="+mn-cs"/>
              </a:rPr>
              <a:t>Sergio </a:t>
            </a:r>
            <a:r>
              <a:rPr lang="es-ES" sz="1200" u="none" strike="noStrike" kern="1200" dirty="0" err="1">
                <a:solidFill>
                  <a:schemeClr val="tx1"/>
                </a:solidFill>
                <a:effectLst/>
                <a:ea typeface="+mn-ea"/>
                <a:cs typeface="+mn-cs"/>
              </a:rPr>
              <a:t>Rios</a:t>
            </a:r>
            <a:r>
              <a:rPr lang="es-ES" sz="1200" u="none" strike="noStrike" kern="1200" dirty="0">
                <a:solidFill>
                  <a:schemeClr val="tx1"/>
                </a:solidFill>
                <a:effectLst/>
                <a:ea typeface="+mn-ea"/>
                <a:cs typeface="+mn-cs"/>
              </a:rPr>
              <a:t> @</a:t>
            </a:r>
            <a:r>
              <a:rPr lang="es-ES" sz="1200" u="none" strike="noStrike" kern="1200" dirty="0" err="1">
                <a:solidFill>
                  <a:schemeClr val="tx1"/>
                </a:solidFill>
                <a:effectLst/>
                <a:ea typeface="+mn-ea"/>
                <a:cs typeface="+mn-cs"/>
              </a:rPr>
              <a:t>srios</a:t>
            </a:r>
            <a:endParaRPr lang="es-ES" sz="1200" u="none" strike="noStrike"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u="none" strike="noStrike" kern="1200" dirty="0">
              <a:solidFill>
                <a:schemeClr val="tx1"/>
              </a:solidFill>
              <a:effectLs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67</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68</a:t>
            </a:fld>
            <a:endParaRPr lang="en-GB"/>
          </a:p>
        </p:txBody>
      </p:sp>
    </p:spTree>
    <p:extLst>
      <p:ext uri="{BB962C8B-B14F-4D97-AF65-F5344CB8AC3E}">
        <p14:creationId xmlns:p14="http://schemas.microsoft.com/office/powerpoint/2010/main" val="20228479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cap="all" baseline="0" dirty="0"/>
              <a:t>Display during feedback</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69</a:t>
            </a:fld>
            <a:endParaRPr lang="en-GB"/>
          </a:p>
        </p:txBody>
      </p:sp>
    </p:spTree>
    <p:extLst>
      <p:ext uri="{BB962C8B-B14F-4D97-AF65-F5344CB8AC3E}">
        <p14:creationId xmlns:p14="http://schemas.microsoft.com/office/powerpoint/2010/main" val="334504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70</a:t>
            </a:fld>
            <a:endParaRPr lang="en-GB"/>
          </a:p>
        </p:txBody>
      </p:sp>
    </p:spTree>
    <p:extLst>
      <p:ext uri="{BB962C8B-B14F-4D97-AF65-F5344CB8AC3E}">
        <p14:creationId xmlns:p14="http://schemas.microsoft.com/office/powerpoint/2010/main" val="238933170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r>
              <a:rPr lang="en-US" b="1" cap="all" baseline="0" dirty="0"/>
              <a:t>Display during feedback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71</a:t>
            </a:fld>
            <a:endParaRPr lang="en-GB"/>
          </a:p>
        </p:txBody>
      </p:sp>
    </p:spTree>
    <p:extLst>
      <p:ext uri="{BB962C8B-B14F-4D97-AF65-F5344CB8AC3E}">
        <p14:creationId xmlns:p14="http://schemas.microsoft.com/office/powerpoint/2010/main" val="2531215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8.3.1.3</a:t>
            </a:r>
          </a:p>
          <a:p>
            <a:r>
              <a:rPr lang="en-US" b="1" dirty="0"/>
              <a:t>Timing: </a:t>
            </a:r>
            <a:r>
              <a:rPr lang="en-US" b="0" dirty="0"/>
              <a:t>10 minutes</a:t>
            </a:r>
            <a:endParaRPr lang="en-US" b="1" dirty="0"/>
          </a:p>
          <a:p>
            <a:endParaRPr lang="en-US" b="1" dirty="0"/>
          </a:p>
          <a:p>
            <a:r>
              <a:rPr lang="en-US" b="1" dirty="0"/>
              <a:t>Aim: </a:t>
            </a:r>
            <a:r>
              <a:rPr lang="en-US" b="0" baseline="0" dirty="0"/>
              <a:t>to </a:t>
            </a:r>
            <a:r>
              <a:rPr lang="en-US" b="0" baseline="0" dirty="0" err="1"/>
              <a:t>practise</a:t>
            </a:r>
            <a:r>
              <a:rPr lang="en-US" b="0" baseline="0" dirty="0"/>
              <a:t> recognition and oral production of regular comparatives and adjective-noun gender agreement</a:t>
            </a:r>
            <a:endParaRPr lang="en-US" b="1" dirty="0"/>
          </a:p>
          <a:p>
            <a:endParaRPr lang="en-US" b="1" dirty="0"/>
          </a:p>
          <a:p>
            <a:r>
              <a:rPr lang="en-US" b="1" dirty="0"/>
              <a:t>Procedure:</a:t>
            </a:r>
          </a:p>
          <a:p>
            <a:pPr marL="228600" indent="-228600">
              <a:buAutoNum type="arabicPeriod"/>
            </a:pPr>
            <a:r>
              <a:rPr lang="en-US" b="0" dirty="0"/>
              <a:t>Teachers give the cards out to the pairs. These</a:t>
            </a:r>
            <a:r>
              <a:rPr lang="en-US" b="0" baseline="0" dirty="0"/>
              <a:t> can be printed out from a separate document that is provided with the PowerPoint. The cards for Persona A and Persona B appear on the next two slides, which should not be shown during the activity.</a:t>
            </a:r>
          </a:p>
          <a:p>
            <a:pPr marL="228600" indent="-228600">
              <a:buAutoNum type="arabicPeriod"/>
            </a:pPr>
            <a:r>
              <a:rPr lang="en-US" b="0" baseline="0" dirty="0"/>
              <a:t>Teachers click to bring up an explanation of the activity and examples.</a:t>
            </a:r>
          </a:p>
          <a:p>
            <a:pPr marL="228600" indent="-228600">
              <a:buAutoNum type="arabicPeriod"/>
            </a:pPr>
            <a:r>
              <a:rPr lang="en-US" b="0" baseline="0" dirty="0"/>
              <a:t>Person A will translate their prompts into Spanish and then say them to their partner. The ‘m’, ‘f’ and m/f’ are given as an additional cue for accurate production of gender marking on the adjective.</a:t>
            </a:r>
          </a:p>
          <a:p>
            <a:pPr marL="228600" indent="-228600">
              <a:buAutoNum type="arabicPeriod"/>
            </a:pPr>
            <a:r>
              <a:rPr lang="en-US" b="0" baseline="0" dirty="0"/>
              <a:t>Person B needs to decide if the adjective is masculine, feminine, or could be either. (It might be worth highlighting that ‘triste’ and ‘</a:t>
            </a:r>
            <a:r>
              <a:rPr lang="en-US" b="0" baseline="0" dirty="0" err="1"/>
              <a:t>feliz</a:t>
            </a:r>
            <a:r>
              <a:rPr lang="en-US" b="0" baseline="0" dirty="0"/>
              <a:t>’ could be either – both adjectives are used in this activity. ‘</a:t>
            </a:r>
            <a:r>
              <a:rPr lang="en-US" b="0" baseline="0" dirty="0" err="1"/>
              <a:t>Feliz</a:t>
            </a:r>
            <a:r>
              <a:rPr lang="en-US" b="0" baseline="0" dirty="0"/>
              <a:t>’ is shown in the example to prompt this adjective being used instead of ‘</a:t>
            </a:r>
            <a:r>
              <a:rPr lang="en-US" b="0" baseline="0" dirty="0" err="1"/>
              <a:t>contento</a:t>
            </a:r>
            <a:r>
              <a:rPr lang="en-US" b="0" baseline="0" dirty="0"/>
              <a:t>’.) Person B then writes the comparison down in English.</a:t>
            </a:r>
          </a:p>
          <a:p>
            <a:pPr marL="228600" indent="-228600">
              <a:buAutoNum type="arabicPeriod"/>
            </a:pPr>
            <a:r>
              <a:rPr lang="en-US" b="0" baseline="0" dirty="0"/>
              <a:t>After Person A has done six sentences, the students swap.</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8659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A prompt cards and answer grid</a:t>
            </a:r>
            <a:endParaRPr lang="en-GB" b="1" dirty="0"/>
          </a:p>
          <a:p>
            <a:endParaRPr lang="en-GB" b="1" dirty="0"/>
          </a:p>
          <a:p>
            <a:r>
              <a:rPr lang="en-GB" b="1" dirty="0"/>
              <a:t>DO NOT DISPLAY DURING ACTIVITY</a:t>
            </a:r>
          </a:p>
          <a:p>
            <a:r>
              <a:rPr lang="en-GB" b="0" dirty="0"/>
              <a:t>See accompanying Word doc for printable version.</a:t>
            </a:r>
          </a:p>
          <a:p>
            <a:endParaRPr lang="en-GB" b="0" dirty="0"/>
          </a:p>
          <a:p>
            <a:r>
              <a:rPr lang="en-GB" b="0" dirty="0"/>
              <a:t> </a:t>
            </a:r>
            <a:endParaRPr lang="en-GB" b="1"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451819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Person B prompt cards and answer grid</a:t>
            </a:r>
            <a:endParaRPr lang="en-GB" b="1" dirty="0"/>
          </a:p>
          <a:p>
            <a:endParaRPr lang="en-GB" b="1" dirty="0"/>
          </a:p>
          <a:p>
            <a:r>
              <a:rPr lang="en-GB" b="1" dirty="0"/>
              <a:t>DO NOT DISPLAY DURING ACTIVITY</a:t>
            </a:r>
          </a:p>
          <a:p>
            <a:r>
              <a:rPr lang="en-GB" b="0" dirty="0"/>
              <a:t>See accompanying Word doc for printable version.</a:t>
            </a:r>
          </a:p>
          <a:p>
            <a:endParaRPr lang="en-GB" b="0" dirty="0"/>
          </a:p>
          <a:p>
            <a:pPr marL="228600" indent="-228600">
              <a:buAutoNum type="arabicPeriod"/>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86262139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endParaRPr lang="en-GB" b="1" dirty="0"/>
          </a:p>
          <a:p>
            <a:pPr marL="0" indent="0">
              <a:buNone/>
            </a:pPr>
            <a:r>
              <a:rPr lang="en-GB" b="1" baseline="0" dirty="0"/>
              <a:t>Procedure</a:t>
            </a:r>
          </a:p>
          <a:p>
            <a:pPr marL="0" indent="0">
              <a:buNone/>
            </a:pPr>
            <a:r>
              <a:rPr lang="en-GB" b="0" baseline="0" dirty="0"/>
              <a:t>1. Teachers click to show the individual answers for each person to elicit individual answers from the students.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201074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8.2.2.2</a:t>
            </a:r>
          </a:p>
          <a:p>
            <a:r>
              <a:rPr lang="en-US" b="1" dirty="0"/>
              <a:t>Timing: 9</a:t>
            </a:r>
            <a:r>
              <a:rPr lang="en-US" b="1" baseline="0" dirty="0"/>
              <a:t>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en-US" b="0" dirty="0"/>
              <a:t>: to practise written production of </a:t>
            </a:r>
            <a:r>
              <a:rPr lang="en-GB" dirty="0">
                <a:solidFill>
                  <a:schemeClr val="bg1"/>
                </a:solidFill>
              </a:rPr>
              <a:t>OVS word order with direct object 'lo' 'la‘</a:t>
            </a:r>
            <a:r>
              <a:rPr lang="en-GB" baseline="0" dirty="0">
                <a:solidFill>
                  <a:schemeClr val="bg1"/>
                </a:solidFill>
              </a:rPr>
              <a:t> </a:t>
            </a:r>
            <a:r>
              <a:rPr lang="en-GB" sz="1200" kern="1200" dirty="0">
                <a:solidFill>
                  <a:schemeClr val="tx1"/>
                </a:solidFill>
                <a:effectLst/>
                <a:ea typeface="+mn-ea"/>
                <a:cs typeface="+mn-cs"/>
              </a:rPr>
              <a:t>in sentences with object pronoun.</a:t>
            </a:r>
            <a:endParaRPr lang="en-US" b="0" dirty="0"/>
          </a:p>
          <a:p>
            <a:r>
              <a:rPr lang="en-GB" dirty="0"/>
              <a:t>Students</a:t>
            </a:r>
            <a:r>
              <a:rPr lang="en-GB" baseline="0" dirty="0"/>
              <a:t> could be reminded of time markers like </a:t>
            </a:r>
            <a:r>
              <a:rPr lang="en-GB" i="1" baseline="0" dirty="0"/>
              <a:t>primero</a:t>
            </a:r>
            <a:r>
              <a:rPr lang="en-GB" baseline="0" dirty="0"/>
              <a:t>, </a:t>
            </a:r>
            <a:r>
              <a:rPr lang="en-GB" i="1" baseline="0" dirty="0" err="1"/>
              <a:t>luego</a:t>
            </a:r>
            <a:r>
              <a:rPr lang="en-GB" baseline="0" dirty="0"/>
              <a:t>, </a:t>
            </a:r>
            <a:r>
              <a:rPr lang="en-GB" i="1" baseline="0" dirty="0" err="1"/>
              <a:t>después</a:t>
            </a:r>
            <a:r>
              <a:rPr lang="en-GB" i="1" baseline="0" dirty="0"/>
              <a:t>, </a:t>
            </a:r>
            <a:r>
              <a:rPr lang="en-GB" i="0" baseline="0" dirty="0"/>
              <a:t>and</a:t>
            </a:r>
            <a:r>
              <a:rPr lang="en-GB" i="1" baseline="0" dirty="0"/>
              <a:t> </a:t>
            </a:r>
            <a:r>
              <a:rPr lang="en-GB" i="1" baseline="0" dirty="0" err="1"/>
              <a:t>finalmente</a:t>
            </a:r>
            <a:r>
              <a:rPr lang="en-GB" baseline="0" dirty="0"/>
              <a:t> to use for this activity.</a:t>
            </a:r>
            <a:endParaRPr lang="en-GB" dirty="0"/>
          </a:p>
          <a:p>
            <a:endParaRPr lang="en-US" b="1" dirty="0"/>
          </a:p>
          <a:p>
            <a:r>
              <a:rPr lang="en-US" b="1" dirty="0"/>
              <a:t>Procedure:</a:t>
            </a:r>
          </a:p>
          <a:p>
            <a:r>
              <a:rPr lang="en-US" b="0" dirty="0"/>
              <a:t>1. Students choose eight images to narrate</a:t>
            </a:r>
            <a:r>
              <a:rPr lang="en-US" b="0" baseline="0" dirty="0"/>
              <a:t> a sequence of events.</a:t>
            </a:r>
            <a:br>
              <a:rPr lang="en-US" b="0" baseline="0" dirty="0"/>
            </a:br>
            <a:br>
              <a:rPr lang="en-US" b="0" baseline="0" dirty="0"/>
            </a:br>
            <a:r>
              <a:rPr lang="en-US" b="1" baseline="0" dirty="0"/>
              <a:t>Note:</a:t>
            </a:r>
            <a:r>
              <a:rPr lang="en-US" b="0" baseline="0" dirty="0"/>
              <a:t> Students could also be reminded to link sentences together using ‘y’ and ‘y </a:t>
            </a:r>
            <a:r>
              <a:rPr lang="en-US" b="0" baseline="0" dirty="0" err="1"/>
              <a:t>también</a:t>
            </a:r>
            <a:r>
              <a:rPr lang="en-US" b="0" baseline="0" dirty="0"/>
              <a:t>’.</a:t>
            </a:r>
            <a:endParaRPr lang="en-US" b="0" dirty="0"/>
          </a:p>
          <a:p>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5531416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8.3.1.6</a:t>
            </a:r>
          </a:p>
          <a:p>
            <a:r>
              <a:rPr lang="en-GB" b="1" noProof="0" dirty="0"/>
              <a:t>Paired oral translation</a:t>
            </a:r>
            <a:r>
              <a:rPr lang="en-GB" b="1" baseline="0" noProof="0" dirty="0"/>
              <a:t> task</a:t>
            </a:r>
            <a:endParaRPr lang="en-GB" b="1" noProof="0" dirty="0"/>
          </a:p>
          <a:p>
            <a:endParaRPr lang="en-GB" b="1" noProof="0" dirty="0"/>
          </a:p>
          <a:p>
            <a:r>
              <a:rPr lang="en-GB" b="1" noProof="0" dirty="0"/>
              <a:t>Timing: </a:t>
            </a:r>
            <a:r>
              <a:rPr lang="en-GB" b="0" i="0" noProof="0" dirty="0"/>
              <a:t>10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sz="1200" kern="1200" dirty="0">
                <a:solidFill>
                  <a:schemeClr val="tx1"/>
                </a:solidFill>
                <a:effectLst/>
                <a:ea typeface="+mn-ea"/>
                <a:cs typeface="+mn-cs"/>
              </a:rPr>
              <a:t>to correctly produce and understand ‘</a:t>
            </a:r>
            <a:r>
              <a:rPr lang="en-GB" sz="1200" kern="1200" dirty="0" err="1">
                <a:solidFill>
                  <a:schemeClr val="tx1"/>
                </a:solidFill>
                <a:effectLst/>
                <a:ea typeface="+mn-ea"/>
                <a:cs typeface="+mn-cs"/>
              </a:rPr>
              <a:t>fui</a:t>
            </a:r>
            <a:r>
              <a:rPr lang="en-GB" sz="1200" kern="1200" dirty="0">
                <a:solidFill>
                  <a:schemeClr val="tx1"/>
                </a:solidFill>
                <a:effectLst/>
                <a:ea typeface="+mn-ea"/>
                <a:cs typeface="+mn-cs"/>
              </a:rPr>
              <a:t>’ and ‘</a:t>
            </a:r>
            <a:r>
              <a:rPr lang="en-GB" sz="1200" kern="1200" dirty="0" err="1">
                <a:solidFill>
                  <a:schemeClr val="tx1"/>
                </a:solidFill>
                <a:effectLst/>
                <a:ea typeface="+mn-ea"/>
                <a:cs typeface="+mn-cs"/>
              </a:rPr>
              <a:t>fuiste</a:t>
            </a:r>
            <a:r>
              <a:rPr lang="en-GB" sz="1200" kern="1200" dirty="0">
                <a:solidFill>
                  <a:schemeClr val="tx1"/>
                </a:solidFill>
                <a:effectLst/>
                <a:ea typeface="+mn-ea"/>
                <a:cs typeface="+mn-cs"/>
              </a:rPr>
              <a:t>’ and vocabulary,</a:t>
            </a:r>
            <a:r>
              <a:rPr lang="en-GB" sz="1200" kern="1200" baseline="0" dirty="0">
                <a:solidFill>
                  <a:schemeClr val="tx1"/>
                </a:solidFill>
                <a:effectLst/>
                <a:ea typeface="+mn-ea"/>
                <a:cs typeface="+mn-cs"/>
              </a:rPr>
              <a:t> including </a:t>
            </a:r>
            <a:r>
              <a:rPr lang="en-GB" sz="1200" kern="1200" dirty="0">
                <a:solidFill>
                  <a:schemeClr val="tx1"/>
                </a:solidFill>
                <a:effectLst/>
                <a:ea typeface="+mn-ea"/>
                <a:cs typeface="+mn-cs"/>
              </a:rPr>
              <a:t>time markers.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sz="1200" kern="1200" noProof="0" dirty="0">
                <a:solidFill>
                  <a:schemeClr val="tx1"/>
                </a:solidFill>
                <a:effectLst/>
                <a:ea typeface="+mn-ea"/>
                <a:cs typeface="+mn-cs"/>
              </a:rPr>
              <a:t>Student A is prompted in English to produce Spanish sentences with a time in the past, ‘</a:t>
            </a:r>
            <a:r>
              <a:rPr lang="en-GB" sz="1200" kern="1200" noProof="0" dirty="0" err="1">
                <a:solidFill>
                  <a:schemeClr val="tx1"/>
                </a:solidFill>
                <a:effectLst/>
                <a:ea typeface="+mn-ea"/>
                <a:cs typeface="+mn-cs"/>
              </a:rPr>
              <a:t>fui</a:t>
            </a:r>
            <a:r>
              <a:rPr lang="en-GB" sz="1200" kern="1200" noProof="0" dirty="0">
                <a:solidFill>
                  <a:schemeClr val="tx1"/>
                </a:solidFill>
                <a:effectLst/>
                <a:ea typeface="+mn-ea"/>
                <a:cs typeface="+mn-cs"/>
              </a:rPr>
              <a:t>’ or ‘</a:t>
            </a:r>
            <a:r>
              <a:rPr lang="en-GB" sz="1200" kern="1200" noProof="0" dirty="0" err="1">
                <a:solidFill>
                  <a:schemeClr val="tx1"/>
                </a:solidFill>
                <a:effectLst/>
                <a:ea typeface="+mn-ea"/>
                <a:cs typeface="+mn-cs"/>
              </a:rPr>
              <a:t>fuiste</a:t>
            </a:r>
            <a:r>
              <a:rPr lang="en-GB" sz="1200" kern="1200" noProof="0" dirty="0">
                <a:solidFill>
                  <a:schemeClr val="tx1"/>
                </a:solidFill>
                <a:effectLst/>
                <a:ea typeface="+mn-ea"/>
                <a:cs typeface="+mn-cs"/>
              </a:rPr>
              <a:t>’ and a noun.</a:t>
            </a:r>
            <a:r>
              <a:rPr lang="en-GB" sz="1200" kern="1200" baseline="0" noProof="0" dirty="0">
                <a:solidFill>
                  <a:schemeClr val="tx1"/>
                </a:solidFill>
                <a:effectLst/>
                <a:ea typeface="+mn-ea"/>
                <a:cs typeface="+mn-cs"/>
              </a:rPr>
              <a:t> The task also encourages production of </a:t>
            </a:r>
            <a:r>
              <a:rPr lang="en-GB" sz="1200" kern="1200" noProof="0" dirty="0">
                <a:solidFill>
                  <a:schemeClr val="tx1"/>
                </a:solidFill>
                <a:effectLst/>
                <a:ea typeface="+mn-ea"/>
                <a:cs typeface="+mn-cs"/>
              </a:rPr>
              <a:t>‘al’ or ‘a la’,</a:t>
            </a:r>
            <a:r>
              <a:rPr lang="en-GB" sz="1200" kern="1200" baseline="0" noProof="0" dirty="0">
                <a:solidFill>
                  <a:schemeClr val="tx1"/>
                </a:solidFill>
                <a:effectLst/>
                <a:ea typeface="+mn-ea"/>
                <a:cs typeface="+mn-cs"/>
              </a:rPr>
              <a:t> </a:t>
            </a:r>
            <a:r>
              <a:rPr lang="en-GB" sz="1200" kern="1200" noProof="0" dirty="0">
                <a:solidFill>
                  <a:schemeClr val="tx1"/>
                </a:solidFill>
                <a:effectLst/>
                <a:ea typeface="+mn-ea"/>
                <a:cs typeface="+mn-cs"/>
              </a:rPr>
              <a:t>but this is secondary</a:t>
            </a:r>
            <a:r>
              <a:rPr lang="en-GB" sz="1200" kern="1200" baseline="0" noProof="0" dirty="0">
                <a:solidFill>
                  <a:schemeClr val="tx1"/>
                </a:solidFill>
                <a:effectLst/>
                <a:ea typeface="+mn-ea"/>
                <a:cs typeface="+mn-cs"/>
              </a:rPr>
              <a:t> (see notes)</a:t>
            </a:r>
            <a:r>
              <a:rPr lang="en-GB" sz="1200" kern="1200" noProof="0" dirty="0">
                <a:solidFill>
                  <a:schemeClr val="tx1"/>
                </a:solidFill>
                <a:effectLst/>
                <a:ea typeface="+mn-ea"/>
                <a:cs typeface="+mn-cs"/>
              </a:rPr>
              <a:t>. Student A is encouraged to choose</a:t>
            </a:r>
            <a:r>
              <a:rPr lang="en-GB" sz="1200" kern="1200" baseline="0" noProof="0" dirty="0">
                <a:solidFill>
                  <a:schemeClr val="tx1"/>
                </a:solidFill>
                <a:effectLst/>
                <a:ea typeface="+mn-ea"/>
                <a:cs typeface="+mn-cs"/>
              </a:rPr>
              <a:t> a random</a:t>
            </a:r>
            <a:r>
              <a:rPr lang="en-GB" sz="1200" kern="1200" noProof="0" dirty="0">
                <a:solidFill>
                  <a:schemeClr val="tx1"/>
                </a:solidFill>
                <a:effectLst/>
                <a:ea typeface="+mn-ea"/>
                <a:cs typeface="+mn-cs"/>
              </a:rPr>
              <a:t> order in which to say the sentences (which</a:t>
            </a:r>
            <a:r>
              <a:rPr lang="en-GB" sz="1200" kern="1200" baseline="0" noProof="0" dirty="0">
                <a:solidFill>
                  <a:schemeClr val="tx1"/>
                </a:solidFill>
                <a:effectLst/>
                <a:ea typeface="+mn-ea"/>
                <a:cs typeface="+mn-cs"/>
              </a:rPr>
              <a:t> means that the partner has to listen carefully to identify the correct card). However, this is optional; for some groups, it may be better to progress in numerical order.</a:t>
            </a:r>
            <a:endParaRPr lang="en-GB" sz="1200" kern="1200" noProof="0" dirty="0">
              <a:solidFill>
                <a:schemeClr val="tx1"/>
              </a:solidFill>
              <a:effectLst/>
              <a:ea typeface="+mn-ea"/>
              <a:cs typeface="+mn-cs"/>
            </a:endParaRPr>
          </a:p>
          <a:p>
            <a:pPr marL="228600" indent="-228600">
              <a:buAutoNum type="arabicPeriod"/>
            </a:pPr>
            <a:r>
              <a:rPr lang="en-GB" sz="1200" kern="1200" noProof="0" dirty="0">
                <a:solidFill>
                  <a:schemeClr val="tx1"/>
                </a:solidFill>
                <a:effectLst/>
                <a:ea typeface="+mn-ea"/>
                <a:cs typeface="+mn-cs"/>
              </a:rPr>
              <a:t>Student B listens to the sentence and completes the corresponding sentence in English on the correct card. To choose the correct card, the correct time marker will need to</a:t>
            </a:r>
            <a:r>
              <a:rPr lang="en-GB" sz="1200" kern="1200" baseline="0" noProof="0" dirty="0">
                <a:solidFill>
                  <a:schemeClr val="tx1"/>
                </a:solidFill>
                <a:effectLst/>
                <a:ea typeface="+mn-ea"/>
                <a:cs typeface="+mn-cs"/>
              </a:rPr>
              <a:t> be identified. </a:t>
            </a:r>
          </a:p>
          <a:p>
            <a:pPr marL="228600" indent="-228600">
              <a:buAutoNum type="arabicPeriod"/>
            </a:pPr>
            <a:r>
              <a:rPr lang="en-GB" sz="1200" kern="1200" noProof="0" dirty="0">
                <a:solidFill>
                  <a:schemeClr val="tx1"/>
                </a:solidFill>
                <a:effectLst/>
                <a:ea typeface="+mn-ea"/>
                <a:cs typeface="+mn-cs"/>
              </a:rPr>
              <a:t>Students can compare their cards to check their answers afterwards.</a:t>
            </a:r>
            <a:r>
              <a:rPr lang="en-GB" sz="1200" kern="1200" baseline="0" noProof="0" dirty="0">
                <a:solidFill>
                  <a:schemeClr val="tx1"/>
                </a:solidFill>
                <a:effectLst/>
                <a:ea typeface="+mn-ea"/>
                <a:cs typeface="+mn-cs"/>
              </a:rPr>
              <a:t> There is also an answer slide on slide 23 that can also be shown after the activity to facilitate feedback. Answers on that slide are animated to appear in order on each click.</a:t>
            </a:r>
          </a:p>
          <a:p>
            <a:pPr marL="228600" indent="-228600">
              <a:buAutoNum type="arabicPeriod"/>
            </a:pPr>
            <a:endParaRPr lang="en-GB" sz="1200" kern="1200" baseline="0" noProof="0" dirty="0">
              <a:solidFill>
                <a:schemeClr val="tx1"/>
              </a:solidFill>
              <a:effectLst/>
              <a:ea typeface="+mn-ea"/>
              <a:cs typeface="+mn-cs"/>
            </a:endParaRPr>
          </a:p>
          <a:p>
            <a:pPr marL="0" indent="0">
              <a:buNone/>
            </a:pPr>
            <a:r>
              <a:rPr lang="en-GB" sz="1200" kern="1200" baseline="0" noProof="0" dirty="0">
                <a:solidFill>
                  <a:schemeClr val="tx1"/>
                </a:solidFill>
                <a:effectLst/>
                <a:ea typeface="+mn-ea"/>
                <a:cs typeface="+mn-cs"/>
              </a:rPr>
              <a:t>Notes:</a:t>
            </a:r>
          </a:p>
          <a:p>
            <a:pPr marL="228600" indent="-228600">
              <a:buAutoNum type="arabicPeriod"/>
            </a:pPr>
            <a:r>
              <a:rPr lang="en-GB" sz="1200" kern="1200" baseline="0" noProof="0" dirty="0">
                <a:solidFill>
                  <a:schemeClr val="tx1"/>
                </a:solidFill>
                <a:effectLst/>
                <a:ea typeface="+mn-ea"/>
                <a:cs typeface="+mn-cs"/>
              </a:rPr>
              <a:t>The activity is set up to allow students to continue practising ‘al’ vs ‘a la’ (now in production). These features are not an essential part of the task, but teachers can still monitor and give feedback on students’ accuracy in using them. </a:t>
            </a:r>
          </a:p>
          <a:p>
            <a:pPr marL="228600" indent="-228600">
              <a:buAutoNum type="arabicPeriod"/>
            </a:pPr>
            <a:r>
              <a:rPr lang="en-GB" sz="1200" kern="1200" baseline="0" noProof="0" dirty="0">
                <a:solidFill>
                  <a:schemeClr val="tx1"/>
                </a:solidFill>
                <a:effectLst/>
                <a:ea typeface="+mn-ea"/>
                <a:cs typeface="+mn-cs"/>
              </a:rPr>
              <a:t>The activity could segue into a freer oral translation activity where students create their own sentences and share them with a partner.</a:t>
            </a:r>
          </a:p>
          <a:p>
            <a:pPr marL="0" indent="0">
              <a:buNone/>
            </a:pPr>
            <a:endParaRPr lang="en-GB" sz="1200" kern="1200" baseline="0" noProof="0" dirty="0">
              <a:solidFill>
                <a:schemeClr val="tx1"/>
              </a:solidFill>
              <a:effectLst/>
              <a:ea typeface="+mn-ea"/>
              <a:cs typeface="+mn-cs"/>
            </a:endParaRPr>
          </a:p>
          <a:p>
            <a:pPr marL="0" indent="0">
              <a:buNone/>
            </a:pPr>
            <a:r>
              <a:rPr lang="en-GB" sz="1200" kern="1200" baseline="0" noProof="0" dirty="0">
                <a:solidFill>
                  <a:schemeClr val="tx1"/>
                </a:solidFill>
                <a:effectLst/>
                <a:ea typeface="+mn-ea"/>
                <a:cs typeface="+mn-cs"/>
              </a:rPr>
              <a:t>Frequency of unknown words/cognates:</a:t>
            </a:r>
          </a:p>
          <a:p>
            <a:pPr marL="0" indent="0">
              <a:buNone/>
            </a:pPr>
            <a:r>
              <a:rPr lang="en-GB" sz="1200" kern="1200" baseline="0" noProof="0" dirty="0" err="1">
                <a:solidFill>
                  <a:schemeClr val="tx1"/>
                </a:solidFill>
                <a:effectLst/>
                <a:ea typeface="+mn-ea"/>
                <a:cs typeface="+mn-cs"/>
              </a:rPr>
              <a:t>orden</a:t>
            </a:r>
            <a:r>
              <a:rPr lang="en-GB" sz="1200" kern="1200" baseline="0" noProof="0" dirty="0">
                <a:solidFill>
                  <a:schemeClr val="tx1"/>
                </a:solidFill>
                <a:effectLst/>
                <a:ea typeface="+mn-ea"/>
                <a:cs typeface="+mn-cs"/>
              </a:rPr>
              <a:t> [421]</a:t>
            </a:r>
            <a:endParaRPr lang="en-GB" sz="1200" kern="1200" noProof="0" dirty="0">
              <a:solidFill>
                <a:schemeClr val="tx1"/>
              </a:solidFill>
              <a:effectLs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76</a:t>
            </a:fld>
            <a:endParaRPr lang="en-GB"/>
          </a:p>
        </p:txBody>
      </p:sp>
    </p:spTree>
    <p:extLst>
      <p:ext uri="{BB962C8B-B14F-4D97-AF65-F5344CB8AC3E}">
        <p14:creationId xmlns:p14="http://schemas.microsoft.com/office/powerpoint/2010/main" val="8392230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DO NOT DISPLAY DURING ACTIVITY</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77</a:t>
            </a:fld>
            <a:endParaRPr lang="en-GB"/>
          </a:p>
        </p:txBody>
      </p:sp>
    </p:spTree>
    <p:extLst>
      <p:ext uri="{BB962C8B-B14F-4D97-AF65-F5344CB8AC3E}">
        <p14:creationId xmlns:p14="http://schemas.microsoft.com/office/powerpoint/2010/main" val="26392148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DO NOT DISPLAY DURING ACTIVITY</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78</a:t>
            </a:fld>
            <a:endParaRPr lang="en-GB"/>
          </a:p>
        </p:txBody>
      </p:sp>
    </p:spTree>
    <p:extLst>
      <p:ext uri="{BB962C8B-B14F-4D97-AF65-F5344CB8AC3E}">
        <p14:creationId xmlns:p14="http://schemas.microsoft.com/office/powerpoint/2010/main" val="27258630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a:t>ANSWER SLIDE - DO NOT DISPLAY DURING ACTIVITY</a:t>
            </a:r>
            <a:endParaRPr lang="en-GB"/>
          </a:p>
        </p:txBody>
      </p:sp>
      <p:sp>
        <p:nvSpPr>
          <p:cNvPr id="4" name="Marcador de número de diapositiva 3"/>
          <p:cNvSpPr>
            <a:spLocks noGrp="1"/>
          </p:cNvSpPr>
          <p:nvPr>
            <p:ph type="sldNum" sz="quarter" idx="5"/>
          </p:nvPr>
        </p:nvSpPr>
        <p:spPr/>
        <p:txBody>
          <a:bodyPr/>
          <a:lstStyle/>
          <a:p>
            <a:fld id="{051212F4-EB5A-464B-92EC-DACFCB1CC2CD}" type="slidenum">
              <a:rPr lang="en-GB" smtClean="0"/>
              <a:t>79</a:t>
            </a:fld>
            <a:endParaRPr lang="en-GB"/>
          </a:p>
        </p:txBody>
      </p:sp>
    </p:spTree>
    <p:extLst>
      <p:ext uri="{BB962C8B-B14F-4D97-AF65-F5344CB8AC3E}">
        <p14:creationId xmlns:p14="http://schemas.microsoft.com/office/powerpoint/2010/main" val="27258630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8.3.1.6</a:t>
            </a:r>
          </a:p>
          <a:p>
            <a:r>
              <a:rPr lang="en-US" b="1" dirty="0"/>
              <a:t>Timing: </a:t>
            </a:r>
            <a:r>
              <a:rPr lang="en-US" b="0" dirty="0"/>
              <a:t>7 minutes</a:t>
            </a:r>
          </a:p>
          <a:p>
            <a:endParaRPr lang="en-US" b="1" dirty="0"/>
          </a:p>
          <a:p>
            <a:r>
              <a:rPr lang="en-US" b="1" dirty="0"/>
              <a:t>Aim: </a:t>
            </a:r>
            <a:r>
              <a:rPr lang="en-US" b="0" dirty="0"/>
              <a:t>to </a:t>
            </a:r>
            <a:r>
              <a:rPr lang="en-US" b="0" dirty="0" err="1"/>
              <a:t>practise</a:t>
            </a:r>
            <a:r>
              <a:rPr lang="en-US" b="0" dirty="0"/>
              <a:t> listening and note-taking in Spanish; to work collaboratively to reconstruct information</a:t>
            </a:r>
            <a:r>
              <a:rPr lang="en-US" b="0" baseline="0" dirty="0"/>
              <a:t> from a text using some of the features </a:t>
            </a:r>
            <a:r>
              <a:rPr lang="en-US" b="0" baseline="0" dirty="0" err="1"/>
              <a:t>practised</a:t>
            </a:r>
            <a:r>
              <a:rPr lang="en-US" b="0" baseline="0" dirty="0"/>
              <a:t> and revisited this week.</a:t>
            </a:r>
          </a:p>
          <a:p>
            <a:endParaRPr lang="en-US" b="0" baseline="0"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1200" dirty="0">
                <a:solidFill>
                  <a:schemeClr val="tx1"/>
                </a:solidFill>
                <a:effectLst/>
                <a:ea typeface="+mn-ea"/>
                <a:cs typeface="+mn-cs"/>
              </a:rPr>
              <a:t>Students </a:t>
            </a:r>
            <a:r>
              <a:rPr lang="en-GB" sz="1200" kern="1200" baseline="0" dirty="0">
                <a:solidFill>
                  <a:schemeClr val="tx1"/>
                </a:solidFill>
                <a:effectLst/>
                <a:ea typeface="+mn-ea"/>
                <a:cs typeface="+mn-cs"/>
              </a:rPr>
              <a:t>work in pairs or small groups, with each person being given a different question or pair of questions to take notes on in each part.</a:t>
            </a:r>
            <a:endParaRPr lang="en-GB" sz="1200" kern="1200" dirty="0">
              <a:solidFill>
                <a:schemeClr val="tx1"/>
              </a:solidFill>
              <a:effectLst/>
              <a:ea typeface="+mn-ea"/>
              <a:cs typeface="+mn-cs"/>
            </a:endParaRPr>
          </a:p>
          <a:p>
            <a:pPr marL="228600" indent="-228600">
              <a:buAutoNum type="arabicPeriod"/>
            </a:pPr>
            <a:r>
              <a:rPr lang="en-GB" sz="1200" kern="1200" dirty="0">
                <a:solidFill>
                  <a:schemeClr val="tx1"/>
                </a:solidFill>
                <a:effectLst/>
                <a:ea typeface="+mn-ea"/>
                <a:cs typeface="+mn-cs"/>
              </a:rPr>
              <a:t>Students listen to each recording a couple of times and take notes on key information related</a:t>
            </a:r>
            <a:r>
              <a:rPr lang="en-GB" sz="1200" kern="1200" baseline="0" dirty="0">
                <a:solidFill>
                  <a:schemeClr val="tx1"/>
                </a:solidFill>
                <a:effectLst/>
                <a:ea typeface="+mn-ea"/>
                <a:cs typeface="+mn-cs"/>
              </a:rPr>
              <a:t> to the questions</a:t>
            </a:r>
            <a:r>
              <a:rPr lang="en-GB" sz="1200" kern="1200" dirty="0">
                <a:solidFill>
                  <a:schemeClr val="tx1"/>
                </a:solidFill>
                <a:effectLst/>
                <a:ea typeface="+mn-ea"/>
                <a:cs typeface="+mn-cs"/>
              </a:rPr>
              <a:t>. </a:t>
            </a:r>
          </a:p>
          <a:p>
            <a:pPr marL="228600" indent="-228600">
              <a:buAutoNum type="arabicPeriod"/>
            </a:pPr>
            <a:r>
              <a:rPr lang="en-GB" sz="1200" kern="1200" dirty="0">
                <a:solidFill>
                  <a:schemeClr val="tx1"/>
                </a:solidFill>
                <a:effectLst/>
                <a:ea typeface="+mn-ea"/>
                <a:cs typeface="+mn-cs"/>
              </a:rPr>
              <a:t>Students then work together in their pairs or small groups to reconstruct the text themselves. This</a:t>
            </a:r>
            <a:r>
              <a:rPr lang="en-GB" sz="1200" kern="1200" baseline="0" dirty="0">
                <a:solidFill>
                  <a:schemeClr val="tx1"/>
                </a:solidFill>
                <a:effectLst/>
                <a:ea typeface="+mn-ea"/>
                <a:cs typeface="+mn-cs"/>
              </a:rPr>
              <a:t> is likely to involve </a:t>
            </a:r>
            <a:r>
              <a:rPr lang="en-GB" sz="1200" kern="1200" dirty="0">
                <a:solidFill>
                  <a:schemeClr val="tx1"/>
                </a:solidFill>
                <a:effectLst/>
                <a:ea typeface="+mn-ea"/>
                <a:cs typeface="+mn-cs"/>
              </a:rPr>
              <a:t>using a number of known</a:t>
            </a:r>
            <a:r>
              <a:rPr lang="en-GB" sz="1200" kern="1200" baseline="0" dirty="0">
                <a:solidFill>
                  <a:schemeClr val="tx1"/>
                </a:solidFill>
                <a:effectLst/>
                <a:ea typeface="+mn-ea"/>
                <a:cs typeface="+mn-cs"/>
              </a:rPr>
              <a:t> features (see below), though it isn’t a necessity to use them (students might be able to express the meaning in alternative ways).</a:t>
            </a:r>
          </a:p>
          <a:p>
            <a:pPr marL="0" indent="0">
              <a:buNone/>
            </a:pPr>
            <a:endParaRPr lang="en-GB" sz="1200" kern="1200" baseline="0" dirty="0">
              <a:solidFill>
                <a:schemeClr val="tx1"/>
              </a:solidFill>
              <a:effectLst/>
              <a:ea typeface="+mn-ea"/>
              <a:cs typeface="+mn-cs"/>
            </a:endParaRPr>
          </a:p>
          <a:p>
            <a:r>
              <a:rPr lang="en-US" b="0" baseline="0" dirty="0"/>
              <a:t>Text reconstruction may include</a:t>
            </a:r>
            <a:endParaRPr lang="en-US" b="0" dirty="0"/>
          </a:p>
          <a:p>
            <a:pPr marL="228600" indent="-228600">
              <a:buFont typeface="Arial" panose="020B0604020202020204" pitchFamily="34" charset="0"/>
              <a:buChar char="•"/>
            </a:pPr>
            <a:r>
              <a:rPr lang="en-GB" sz="1200" kern="1200" dirty="0">
                <a:solidFill>
                  <a:schemeClr val="tx1"/>
                </a:solidFill>
                <a:effectLst/>
                <a:ea typeface="+mn-ea"/>
                <a:cs typeface="+mn-cs"/>
              </a:rPr>
              <a:t>different singular forms of ‘</a:t>
            </a:r>
            <a:r>
              <a:rPr lang="en-GB" sz="1200" kern="1200" dirty="0" err="1">
                <a:solidFill>
                  <a:schemeClr val="tx1"/>
                </a:solidFill>
                <a:effectLst/>
                <a:ea typeface="+mn-ea"/>
                <a:cs typeface="+mn-cs"/>
              </a:rPr>
              <a:t>ir</a:t>
            </a:r>
            <a:r>
              <a:rPr lang="en-GB" sz="1200" kern="1200" dirty="0">
                <a:solidFill>
                  <a:schemeClr val="tx1"/>
                </a:solidFill>
                <a:effectLst/>
                <a:ea typeface="+mn-ea"/>
                <a:cs typeface="+mn-cs"/>
              </a:rPr>
              <a:t>’ in present and past (</a:t>
            </a:r>
            <a:r>
              <a:rPr lang="en-GB" sz="1200" kern="1200" dirty="0" err="1">
                <a:solidFill>
                  <a:schemeClr val="tx1"/>
                </a:solidFill>
                <a:effectLst/>
                <a:ea typeface="+mn-ea"/>
                <a:cs typeface="+mn-cs"/>
              </a:rPr>
              <a:t>preterite</a:t>
            </a:r>
            <a:r>
              <a:rPr lang="en-GB" sz="1200" kern="1200" dirty="0">
                <a:solidFill>
                  <a:schemeClr val="tx1"/>
                </a:solidFill>
                <a:effectLst/>
                <a:ea typeface="+mn-ea"/>
                <a:cs typeface="+mn-cs"/>
              </a:rPr>
              <a:t>)</a:t>
            </a:r>
          </a:p>
          <a:p>
            <a:pPr marL="228600" indent="-228600">
              <a:buFont typeface="Arial" panose="020B0604020202020204" pitchFamily="34" charset="0"/>
              <a:buChar char="•"/>
            </a:pPr>
            <a:r>
              <a:rPr lang="en-GB" sz="1200" kern="1200" dirty="0">
                <a:solidFill>
                  <a:schemeClr val="tx1"/>
                </a:solidFill>
                <a:effectLst/>
                <a:ea typeface="+mn-ea"/>
                <a:cs typeface="+mn-cs"/>
              </a:rPr>
              <a:t>time markers</a:t>
            </a:r>
            <a:endParaRPr lang="x-none" sz="1200" kern="1200">
              <a:solidFill>
                <a:schemeClr val="tx1"/>
              </a:solidFill>
              <a:effectLst/>
              <a:ea typeface="+mn-ea"/>
              <a:cs typeface="+mn-cs"/>
            </a:endParaRPr>
          </a:p>
          <a:p>
            <a:pPr marL="228600" indent="-228600">
              <a:buFont typeface="Arial" panose="020B0604020202020204" pitchFamily="34" charset="0"/>
              <a:buChar char="•"/>
            </a:pPr>
            <a:r>
              <a:rPr lang="en-GB" sz="1200" kern="1200" dirty="0">
                <a:solidFill>
                  <a:schemeClr val="tx1"/>
                </a:solidFill>
                <a:effectLst/>
                <a:ea typeface="+mn-ea"/>
                <a:cs typeface="+mn-cs"/>
              </a:rPr>
              <a:t>para + infinitive</a:t>
            </a:r>
            <a:endParaRPr lang="x-none" sz="1200" kern="1200">
              <a:solidFill>
                <a:schemeClr val="tx1"/>
              </a:solidFill>
              <a:effectLst/>
              <a:ea typeface="+mn-ea"/>
              <a:cs typeface="+mn-cs"/>
            </a:endParaRPr>
          </a:p>
          <a:p>
            <a:pPr marL="228600" indent="-228600">
              <a:buFont typeface="Arial" panose="020B0604020202020204" pitchFamily="34" charset="0"/>
              <a:buChar char="•"/>
            </a:pPr>
            <a:r>
              <a:rPr lang="en-GB" sz="1200" kern="1200" dirty="0">
                <a:solidFill>
                  <a:schemeClr val="tx1"/>
                </a:solidFill>
                <a:effectLst/>
                <a:ea typeface="+mn-ea"/>
                <a:cs typeface="+mn-cs"/>
              </a:rPr>
              <a:t>-</a:t>
            </a:r>
            <a:r>
              <a:rPr lang="en-GB" sz="1200" kern="1200" dirty="0" err="1">
                <a:solidFill>
                  <a:schemeClr val="tx1"/>
                </a:solidFill>
                <a:effectLst/>
                <a:ea typeface="+mn-ea"/>
                <a:cs typeface="+mn-cs"/>
              </a:rPr>
              <a:t>ly</a:t>
            </a:r>
            <a:r>
              <a:rPr lang="en-GB" sz="1200" kern="1200" dirty="0">
                <a:solidFill>
                  <a:schemeClr val="tx1"/>
                </a:solidFill>
                <a:effectLst/>
                <a:ea typeface="+mn-ea"/>
                <a:cs typeface="+mn-cs"/>
              </a:rPr>
              <a:t> adverbs</a:t>
            </a:r>
          </a:p>
          <a:p>
            <a:pPr marL="228600" indent="-228600">
              <a:buFont typeface="Arial" panose="020B0604020202020204" pitchFamily="34" charset="0"/>
              <a:buChar char="•"/>
            </a:pPr>
            <a:r>
              <a:rPr lang="en-GB" sz="1200" kern="1200" dirty="0">
                <a:solidFill>
                  <a:schemeClr val="tx1"/>
                </a:solidFill>
                <a:effectLst/>
                <a:ea typeface="+mn-ea"/>
                <a:cs typeface="+mn-cs"/>
              </a:rPr>
              <a:t>‘al’ and ‘a la’</a:t>
            </a:r>
          </a:p>
          <a:p>
            <a:pPr marL="228600" indent="-228600">
              <a:buFont typeface="Arial" panose="020B0604020202020204" pitchFamily="34" charset="0"/>
              <a:buChar char="•"/>
            </a:pPr>
            <a:r>
              <a:rPr lang="en-GB" sz="1200" kern="1200" dirty="0">
                <a:solidFill>
                  <a:schemeClr val="tx1"/>
                </a:solidFill>
                <a:effectLst/>
                <a:ea typeface="+mn-ea"/>
                <a:cs typeface="+mn-cs"/>
              </a:rPr>
              <a:t>all the vocabulary items introduced this week</a:t>
            </a:r>
            <a:endParaRPr lang="en-GB" sz="1200" kern="1200" baseline="0" dirty="0">
              <a:solidFill>
                <a:schemeClr val="tx1"/>
              </a:solidFill>
              <a:effectLst/>
              <a:ea typeface="+mn-ea"/>
              <a:cs typeface="+mn-cs"/>
            </a:endParaRPr>
          </a:p>
          <a:p>
            <a:pPr marL="228600" indent="-228600">
              <a:buAutoNum type="arabicPeriod"/>
            </a:pPr>
            <a:endParaRPr lang="en-GB" sz="1200" kern="1200" baseline="0" dirty="0">
              <a:solidFill>
                <a:schemeClr val="tx1"/>
              </a:solidFill>
              <a:effectLst/>
              <a:ea typeface="+mn-ea"/>
              <a:cs typeface="+mn-cs"/>
            </a:endParaRPr>
          </a:p>
          <a:p>
            <a:r>
              <a:rPr lang="en-GB" sz="1200" kern="1200" dirty="0">
                <a:solidFill>
                  <a:schemeClr val="tx1"/>
                </a:solidFill>
                <a:effectLst/>
                <a:ea typeface="+mn-ea"/>
                <a:cs typeface="+mn-cs"/>
              </a:rPr>
              <a:t>Note: Although students have practised extensively with ‘para’ + infinitive in Year 8, the intended meaning of ‘para </a:t>
            </a:r>
            <a:r>
              <a:rPr lang="en-GB" sz="1200" kern="1200" dirty="0" err="1">
                <a:solidFill>
                  <a:schemeClr val="tx1"/>
                </a:solidFill>
                <a:effectLst/>
                <a:ea typeface="+mn-ea"/>
                <a:cs typeface="+mn-cs"/>
              </a:rPr>
              <a:t>qué</a:t>
            </a:r>
            <a:r>
              <a:rPr lang="en-GB" sz="1200" kern="1200" dirty="0">
                <a:solidFill>
                  <a:schemeClr val="tx1"/>
                </a:solidFill>
                <a:effectLst/>
                <a:ea typeface="+mn-ea"/>
                <a:cs typeface="+mn-cs"/>
              </a:rPr>
              <a:t>’ may need to be made clear during instructions. It may be useful to give a literal English translation here (‘in order to do what’?). Both ‘para </a:t>
            </a:r>
            <a:r>
              <a:rPr lang="en-GB" sz="1200" kern="1200" dirty="0" err="1">
                <a:solidFill>
                  <a:schemeClr val="tx1"/>
                </a:solidFill>
                <a:effectLst/>
                <a:ea typeface="+mn-ea"/>
                <a:cs typeface="+mn-cs"/>
              </a:rPr>
              <a:t>qué</a:t>
            </a:r>
            <a:r>
              <a:rPr lang="en-GB" sz="1200" kern="1200" dirty="0">
                <a:solidFill>
                  <a:schemeClr val="tx1"/>
                </a:solidFill>
                <a:effectLst/>
                <a:ea typeface="+mn-ea"/>
                <a:cs typeface="+mn-cs"/>
              </a:rPr>
              <a:t>’ and ‘por </a:t>
            </a:r>
            <a:r>
              <a:rPr lang="en-GB" sz="1200" kern="1200" dirty="0" err="1">
                <a:solidFill>
                  <a:schemeClr val="tx1"/>
                </a:solidFill>
                <a:effectLst/>
                <a:ea typeface="+mn-ea"/>
                <a:cs typeface="+mn-cs"/>
              </a:rPr>
              <a:t>qué</a:t>
            </a:r>
            <a:r>
              <a:rPr lang="en-GB" sz="1200" kern="1200" dirty="0">
                <a:solidFill>
                  <a:schemeClr val="tx1"/>
                </a:solidFill>
                <a:effectLst/>
                <a:ea typeface="+mn-ea"/>
                <a:cs typeface="+mn-cs"/>
              </a:rPr>
              <a:t>’ may translate as ‘why’, so it may be best not to use that word here, to avoid confusion.</a:t>
            </a:r>
          </a:p>
          <a:p>
            <a:pPr marL="0" indent="0">
              <a:buNone/>
            </a:pPr>
            <a:endParaRPr lang="en-US" b="0" dirty="0"/>
          </a:p>
          <a:p>
            <a:pPr marL="0" indent="0">
              <a:buNone/>
            </a:pPr>
            <a:r>
              <a:rPr lang="en-US" b="1" dirty="0"/>
              <a:t>Transcript:</a:t>
            </a:r>
          </a:p>
          <a:p>
            <a:r>
              <a:rPr lang="es-ES" sz="1200" b="0" i="0" dirty="0">
                <a:solidFill>
                  <a:srgbClr val="203864"/>
                </a:solidFill>
              </a:rPr>
              <a:t>1. Cada año </a:t>
            </a:r>
          </a:p>
          <a:p>
            <a:r>
              <a:rPr lang="es-ES" sz="1200" b="0" i="0" dirty="0">
                <a:solidFill>
                  <a:srgbClr val="203864"/>
                </a:solidFill>
              </a:rPr>
              <a:t>Durante las vacaciones en diciembre voy a León para aprender sobre la historia de la ciudad. Frecuentemente mi hermana también va, pero no le interesan los edificios antiguos, así que voy sola cuando quiero visitar los edificios. Voy al centro principalmente para entrar a museos porque me encanta el arte. En noviembre generalmente voy en avión a Medellín para ver a mis abuelos, aunque mi hermana simplemente va a la costa en Gijón para disfrutar el ambiente.</a:t>
            </a:r>
          </a:p>
          <a:p>
            <a:endParaRPr lang="es-ES" sz="1200" b="0" i="0" dirty="0">
              <a:solidFill>
                <a:srgbClr val="203864"/>
              </a:solidFill>
            </a:endParaRPr>
          </a:p>
          <a:p>
            <a:r>
              <a:rPr lang="es-ES" sz="1200" b="0" i="0" dirty="0">
                <a:solidFill>
                  <a:srgbClr val="203864"/>
                </a:solidFill>
              </a:rPr>
              <a:t>2. El año pasado</a:t>
            </a:r>
          </a:p>
          <a:p>
            <a:r>
              <a:rPr lang="es-ES" sz="1200" b="0" i="0" dirty="0">
                <a:solidFill>
                  <a:srgbClr val="203864"/>
                </a:solidFill>
              </a:rPr>
              <a:t>El año pasado en septiembre fui a Jaén para apoyar al equipo de fútbol, mientras que mi hermana fue a San Sebastián para celebrar su cumpleaños. Después, en octubre, ella no fue al colegio durante una semana, básicamente porque fue con la clase a la montaña en Santander para conocer la naturaleza de la zona.</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336533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for students to check their answers to the previous activity</a:t>
            </a:r>
            <a:r>
              <a:rPr lang="en-US" b="0" baseline="0" dirty="0"/>
              <a:t> by looking at the transcript. </a:t>
            </a:r>
          </a:p>
          <a:p>
            <a:endParaRPr lang="en-US" b="1" dirty="0"/>
          </a:p>
          <a:p>
            <a:r>
              <a:rPr lang="en-US" b="1" dirty="0"/>
              <a:t>Procedure:</a:t>
            </a:r>
          </a:p>
          <a:p>
            <a:pPr marL="228600" indent="-228600">
              <a:buAutoNum type="arabicPeriod"/>
            </a:pPr>
            <a:r>
              <a:rPr lang="en-GB" sz="1200" kern="1200" dirty="0">
                <a:solidFill>
                  <a:schemeClr val="tx1"/>
                </a:solidFill>
                <a:effectLst/>
                <a:ea typeface="+mn-ea"/>
                <a:cs typeface="+mn-cs"/>
              </a:rPr>
              <a:t>Students read the transcript and compare the information</a:t>
            </a:r>
            <a:r>
              <a:rPr lang="en-GB" sz="1200" kern="1200" baseline="0" dirty="0">
                <a:solidFill>
                  <a:schemeClr val="tx1"/>
                </a:solidFill>
                <a:effectLst/>
                <a:ea typeface="+mn-ea"/>
                <a:cs typeface="+mn-cs"/>
              </a:rPr>
              <a:t> they find with</a:t>
            </a:r>
            <a:r>
              <a:rPr lang="en-GB" sz="1200" kern="1200" dirty="0">
                <a:solidFill>
                  <a:schemeClr val="tx1"/>
                </a:solidFill>
                <a:effectLst/>
                <a:ea typeface="+mn-ea"/>
                <a:cs typeface="+mn-cs"/>
              </a:rPr>
              <a:t> their notes.</a:t>
            </a:r>
          </a:p>
          <a:p>
            <a:pPr marL="228600" indent="-228600">
              <a:buAutoNum type="arabicPeriod"/>
            </a:pPr>
            <a:r>
              <a:rPr lang="en-GB" sz="1200" kern="1200" dirty="0">
                <a:solidFill>
                  <a:schemeClr val="tx1"/>
                </a:solidFill>
                <a:effectLst/>
                <a:ea typeface="+mn-ea"/>
                <a:cs typeface="+mn-cs"/>
              </a:rPr>
              <a:t>It may be useful to continue working with a partner here</a:t>
            </a:r>
            <a:r>
              <a:rPr lang="en-GB" sz="1200" kern="1200" baseline="0" dirty="0">
                <a:solidFill>
                  <a:schemeClr val="tx1"/>
                </a:solidFill>
                <a:effectLst/>
                <a:ea typeface="+mn-ea"/>
                <a:cs typeface="+mn-cs"/>
              </a:rPr>
              <a:t> to clarify any meanings that are still unclear.</a:t>
            </a:r>
          </a:p>
          <a:p>
            <a:pPr marL="0" indent="0">
              <a:buNone/>
            </a:pPr>
            <a:endParaRPr lang="en-GB" sz="1200" kern="1200" dirty="0">
              <a:solidFill>
                <a:schemeClr val="tx1"/>
              </a:solidFill>
              <a:effectLst/>
              <a:ea typeface="+mn-ea"/>
              <a:cs typeface="+mn-cs"/>
            </a:endParaRPr>
          </a:p>
          <a:p>
            <a:pPr marL="0" indent="0">
              <a:buNone/>
            </a:pPr>
            <a:r>
              <a:rPr lang="en-GB" sz="1200" kern="1200" dirty="0">
                <a:solidFill>
                  <a:schemeClr val="tx1"/>
                </a:solidFill>
                <a:effectLst/>
                <a:ea typeface="+mn-ea"/>
                <a:cs typeface="+mn-cs"/>
              </a:rPr>
              <a:t>Notes: </a:t>
            </a:r>
          </a:p>
          <a:p>
            <a:pPr marL="228600" indent="-228600">
              <a:buAutoNum type="arabicPeriod"/>
            </a:pPr>
            <a:r>
              <a:rPr lang="en-GB" sz="1200" kern="1200" dirty="0">
                <a:solidFill>
                  <a:schemeClr val="tx1"/>
                </a:solidFill>
                <a:effectLst/>
                <a:ea typeface="+mn-ea"/>
                <a:cs typeface="+mn-cs"/>
              </a:rPr>
              <a:t>It</a:t>
            </a:r>
            <a:r>
              <a:rPr lang="en-GB" sz="1200" kern="1200" baseline="0" dirty="0">
                <a:solidFill>
                  <a:schemeClr val="tx1"/>
                </a:solidFill>
                <a:effectLst/>
                <a:ea typeface="+mn-ea"/>
                <a:cs typeface="+mn-cs"/>
              </a:rPr>
              <a:t> would also be correct to say ‘</a:t>
            </a:r>
            <a:r>
              <a:rPr lang="en-GB" sz="1200" kern="1200" baseline="0" dirty="0" err="1">
                <a:solidFill>
                  <a:schemeClr val="tx1"/>
                </a:solidFill>
                <a:effectLst/>
                <a:ea typeface="+mn-ea"/>
                <a:cs typeface="+mn-cs"/>
              </a:rPr>
              <a:t>disfrutar</a:t>
            </a:r>
            <a:r>
              <a:rPr lang="en-GB" sz="1200" kern="1200" baseline="0" dirty="0">
                <a:solidFill>
                  <a:schemeClr val="tx1"/>
                </a:solidFill>
                <a:effectLst/>
                <a:ea typeface="+mn-ea"/>
                <a:cs typeface="+mn-cs"/>
              </a:rPr>
              <a:t> del </a:t>
            </a:r>
            <a:r>
              <a:rPr lang="en-GB" sz="1200" kern="1200" baseline="0" dirty="0" err="1">
                <a:solidFill>
                  <a:schemeClr val="tx1"/>
                </a:solidFill>
                <a:effectLst/>
                <a:ea typeface="+mn-ea"/>
                <a:cs typeface="+mn-cs"/>
              </a:rPr>
              <a:t>ambiente</a:t>
            </a:r>
            <a:r>
              <a:rPr lang="en-GB" sz="1200" kern="1200" baseline="0" dirty="0">
                <a:solidFill>
                  <a:schemeClr val="tx1"/>
                </a:solidFill>
                <a:effectLst/>
                <a:ea typeface="+mn-ea"/>
                <a:cs typeface="+mn-cs"/>
              </a:rPr>
              <a:t>’ (see final line of the first text). See https://</a:t>
            </a:r>
            <a:r>
              <a:rPr lang="en-GB" sz="1200" kern="1200" baseline="0" dirty="0" err="1">
                <a:solidFill>
                  <a:schemeClr val="tx1"/>
                </a:solidFill>
                <a:effectLst/>
                <a:ea typeface="+mn-ea"/>
                <a:cs typeface="+mn-cs"/>
              </a:rPr>
              <a:t>dle.rae.es</a:t>
            </a:r>
            <a:r>
              <a:rPr lang="en-GB" sz="1200" kern="1200" baseline="0" dirty="0">
                <a:solidFill>
                  <a:schemeClr val="tx1"/>
                </a:solidFill>
                <a:effectLst/>
                <a:ea typeface="+mn-ea"/>
                <a:cs typeface="+mn-cs"/>
              </a:rPr>
              <a:t>/</a:t>
            </a:r>
            <a:r>
              <a:rPr lang="en-GB" sz="1200" kern="1200" baseline="0" dirty="0" err="1">
                <a:solidFill>
                  <a:schemeClr val="tx1"/>
                </a:solidFill>
                <a:effectLst/>
                <a:ea typeface="+mn-ea"/>
                <a:cs typeface="+mn-cs"/>
              </a:rPr>
              <a:t>disfrutar</a:t>
            </a:r>
            <a:r>
              <a:rPr lang="en-GB" sz="1200" kern="1200" baseline="0" dirty="0">
                <a:solidFill>
                  <a:schemeClr val="tx1"/>
                </a:solidFill>
                <a:effectLst/>
                <a:ea typeface="+mn-ea"/>
                <a:cs typeface="+mn-cs"/>
              </a:rPr>
              <a:t> </a:t>
            </a:r>
          </a:p>
          <a:p>
            <a:pPr marL="228600" indent="-228600">
              <a:buAutoNum type="arabicPeriod"/>
            </a:pPr>
            <a:r>
              <a:rPr lang="en-GB" sz="1200" kern="1200" baseline="0" dirty="0">
                <a:solidFill>
                  <a:schemeClr val="tx1"/>
                </a:solidFill>
                <a:effectLst/>
                <a:ea typeface="+mn-ea"/>
                <a:cs typeface="+mn-cs"/>
              </a:rPr>
              <a:t>Students could also use these texts for a paired read aloud and/or L2-&gt;L1 oral translation.</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402649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8.3.2.4</a:t>
            </a:r>
          </a:p>
          <a:p>
            <a:r>
              <a:rPr lang="en-US" b="1" dirty="0"/>
              <a:t>Timing: </a:t>
            </a:r>
            <a:r>
              <a:rPr lang="en-US" b="0" dirty="0"/>
              <a:t>7 minutes</a:t>
            </a:r>
          </a:p>
          <a:p>
            <a:endParaRPr lang="en-US" b="1" dirty="0"/>
          </a:p>
          <a:p>
            <a:r>
              <a:rPr lang="en-US" b="1" dirty="0"/>
              <a:t>Aim: </a:t>
            </a:r>
            <a:r>
              <a:rPr lang="en-US" b="0" dirty="0"/>
              <a:t>to </a:t>
            </a:r>
            <a:r>
              <a:rPr lang="en-US" b="0" dirty="0" err="1"/>
              <a:t>practise</a:t>
            </a:r>
            <a:r>
              <a:rPr lang="en-US" b="0" baseline="0" dirty="0"/>
              <a:t> oral production and transcription of words with stress on the antepenultimate and penultimate syllables.</a:t>
            </a:r>
            <a:endParaRPr lang="en-US" b="1" dirty="0"/>
          </a:p>
          <a:p>
            <a:endParaRPr lang="en-US" b="1" dirty="0"/>
          </a:p>
          <a:p>
            <a:r>
              <a:rPr lang="en-US" b="1" dirty="0"/>
              <a:t>Procedure:</a:t>
            </a:r>
          </a:p>
          <a:p>
            <a:pPr marL="228600" indent="-228600">
              <a:buAutoNum type="arabicPeriod"/>
            </a:pPr>
            <a:r>
              <a:rPr lang="en-US" b="0" dirty="0"/>
              <a:t>G</a:t>
            </a:r>
            <a:r>
              <a:rPr lang="en-US" b="0" baseline="0" dirty="0"/>
              <a:t>ive the speaking cards to the pairs (these cards are shown on slide 7, and should not be shown during the activity).</a:t>
            </a:r>
          </a:p>
          <a:p>
            <a:pPr marL="228600" indent="-228600">
              <a:buAutoNum type="arabicPeriod"/>
            </a:pPr>
            <a:r>
              <a:rPr lang="en-US" b="0" baseline="0" dirty="0"/>
              <a:t>Persona A will read out the words from their slide, persona B looks at the board and copies down the word, adding an accent where s/he thinks the stress is. </a:t>
            </a:r>
          </a:p>
          <a:p>
            <a:pPr marL="228600" indent="-228600">
              <a:buAutoNum type="arabicPeriod"/>
            </a:pPr>
            <a:r>
              <a:rPr lang="en-US" b="0" baseline="0" dirty="0"/>
              <a:t>After the 6 words, Persona B reads out their words.</a:t>
            </a:r>
          </a:p>
          <a:p>
            <a:pPr marL="228600" indent="-228600">
              <a:buAutoNum type="arabicPeriod"/>
            </a:pPr>
            <a:r>
              <a:rPr lang="en-US" b="0" dirty="0"/>
              <a:t>The animation sequence on the next</a:t>
            </a:r>
            <a:r>
              <a:rPr lang="en-US" b="0" baseline="0" dirty="0"/>
              <a:t> slide reveals the answers.</a:t>
            </a:r>
            <a:endParaRPr lang="en-US" b="0" dirty="0"/>
          </a:p>
        </p:txBody>
      </p:sp>
      <p:sp>
        <p:nvSpPr>
          <p:cNvPr id="4" name="Slide Number Placeholder 3"/>
          <p:cNvSpPr>
            <a:spLocks noGrp="1"/>
          </p:cNvSpPr>
          <p:nvPr>
            <p:ph type="sldNum" sz="quarter" idx="10"/>
          </p:nvPr>
        </p:nvSpPr>
        <p:spPr/>
        <p:txBody>
          <a:bodyPr/>
          <a:lstStyle/>
          <a:p>
            <a:fld id="{672843D9-4757-4631-B0CD-BAA271821DF5}" type="slidenum">
              <a:rPr lang="en-GB" smtClean="0"/>
              <a:t>82</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DISPLAY DURING THE ACTIVITY</a:t>
            </a:r>
          </a:p>
          <a:p>
            <a:endParaRPr lang="en-GB" sz="1200" b="1" dirty="0"/>
          </a:p>
          <a:p>
            <a:r>
              <a:rPr lang="en-GB" sz="1200" b="0" dirty="0"/>
              <a:t>This</a:t>
            </a:r>
            <a:r>
              <a:rPr lang="en-GB" sz="1200" b="0" baseline="0" dirty="0"/>
              <a:t> slide can also be used to bring up the answers and give feedback. Click to reveal each word in order.</a:t>
            </a:r>
            <a:endParaRPr lang="en-GB" sz="1200" b="0" dirty="0"/>
          </a:p>
          <a:p>
            <a:endParaRPr lang="en-GB" dirty="0"/>
          </a:p>
          <a:p>
            <a:r>
              <a:rPr lang="en-GB" b="1" dirty="0"/>
              <a:t>Frequency of unknown words/cognates (1 is the most common word in Spanish):</a:t>
            </a:r>
          </a:p>
          <a:p>
            <a:r>
              <a:rPr lang="en-GB" dirty="0" err="1"/>
              <a:t>carácter</a:t>
            </a:r>
            <a:r>
              <a:rPr lang="en-GB" dirty="0"/>
              <a:t> [813]; </a:t>
            </a:r>
            <a:r>
              <a:rPr lang="en-GB" sz="1200" kern="1200" dirty="0" err="1">
                <a:solidFill>
                  <a:schemeClr val="tx1"/>
                </a:solidFill>
                <a:effectLst/>
                <a:ea typeface="+mn-ea"/>
                <a:cs typeface="+mn-cs"/>
              </a:rPr>
              <a:t>límite</a:t>
            </a:r>
            <a:r>
              <a:rPr lang="en-GB" sz="1200" kern="1200" dirty="0">
                <a:solidFill>
                  <a:schemeClr val="tx1"/>
                </a:solidFill>
                <a:effectLst/>
                <a:ea typeface="+mn-ea"/>
                <a:cs typeface="+mn-cs"/>
              </a:rPr>
              <a:t> [1194]; </a:t>
            </a:r>
            <a:r>
              <a:rPr lang="en-GB" sz="1200" kern="1200" dirty="0" err="1">
                <a:solidFill>
                  <a:schemeClr val="tx1"/>
                </a:solidFill>
                <a:effectLst/>
                <a:ea typeface="+mn-ea"/>
                <a:cs typeface="+mn-cs"/>
              </a:rPr>
              <a:t>máquina</a:t>
            </a:r>
            <a:r>
              <a:rPr lang="en-GB" sz="1200" kern="1200" dirty="0">
                <a:solidFill>
                  <a:schemeClr val="tx1"/>
                </a:solidFill>
                <a:effectLst/>
                <a:ea typeface="+mn-ea"/>
                <a:cs typeface="+mn-cs"/>
              </a:rPr>
              <a:t> [1117]; </a:t>
            </a:r>
            <a:r>
              <a:rPr lang="en-GB" baseline="0" dirty="0" err="1"/>
              <a:t>frágil</a:t>
            </a:r>
            <a:r>
              <a:rPr lang="en-GB" baseline="0" dirty="0"/>
              <a:t> [3922]; </a:t>
            </a:r>
            <a:r>
              <a:rPr lang="en-GB" baseline="0" dirty="0" err="1"/>
              <a:t>récord</a:t>
            </a:r>
            <a:r>
              <a:rPr lang="en-GB" baseline="0" dirty="0"/>
              <a:t> [4902]; names N/A (César, Fátima)</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83636304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STUDENT CARDS</a:t>
            </a:r>
            <a:r>
              <a:rPr lang="en-GB" b="1" baseline="0" dirty="0"/>
              <a:t> </a:t>
            </a:r>
          </a:p>
          <a:p>
            <a:r>
              <a:rPr lang="en-GB" b="1" dirty="0"/>
              <a:t>DO</a:t>
            </a:r>
            <a:r>
              <a:rPr lang="en-GB" b="1" baseline="0" dirty="0"/>
              <a:t> NOT SHOW DURING THE ACTIVITY</a:t>
            </a:r>
          </a:p>
          <a:p>
            <a:endParaRPr lang="en-GB" sz="1200" b="1" baseline="0" dirty="0"/>
          </a:p>
          <a:p>
            <a:r>
              <a:rPr lang="en-GB" sz="1200" b="0" baseline="0" dirty="0"/>
              <a:t>These cards can be downloaded and printed off from a separate word document.</a:t>
            </a:r>
            <a:endParaRPr lang="en-GB" sz="1200" b="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84</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8.3.2.4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 (</a:t>
            </a:r>
            <a:r>
              <a:rPr lang="es-ES" b="0" dirty="0" err="1"/>
              <a:t>for</a:t>
            </a:r>
            <a:r>
              <a:rPr lang="es-ES" b="0" dirty="0"/>
              <a:t> </a:t>
            </a:r>
            <a:r>
              <a:rPr lang="es-ES" b="0" dirty="0" err="1"/>
              <a:t>slides</a:t>
            </a:r>
            <a:r>
              <a:rPr lang="es-ES" b="0" dirty="0"/>
              <a:t> 17-20)</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t>
            </a:r>
            <a:r>
              <a:rPr lang="en-US" b="0" baseline="0" dirty="0"/>
              <a:t>oral production and aural recognition of the present continuous with –</a:t>
            </a:r>
            <a:r>
              <a:rPr lang="en-US" b="0" baseline="0" dirty="0" err="1"/>
              <a:t>ar</a:t>
            </a:r>
            <a:r>
              <a:rPr lang="en-US" b="0" baseline="0" dirty="0"/>
              <a:t> verbs, using the 1</a:t>
            </a:r>
            <a:r>
              <a:rPr lang="en-US" b="0" baseline="30000" dirty="0"/>
              <a:t>st</a:t>
            </a:r>
            <a:r>
              <a:rPr lang="en-US" b="0" baseline="0" dirty="0"/>
              <a:t> and 3</a:t>
            </a:r>
            <a:r>
              <a:rPr lang="en-US" b="0" baseline="30000" dirty="0"/>
              <a:t>rd</a:t>
            </a:r>
            <a:r>
              <a:rPr lang="en-US" b="0" baseline="0" dirty="0"/>
              <a:t> person singular forms of ‘</a:t>
            </a:r>
            <a:r>
              <a:rPr lang="en-US" b="0" baseline="0" dirty="0" err="1"/>
              <a:t>estar</a:t>
            </a:r>
            <a:r>
              <a:rPr lang="en-US" b="0" baseline="0" dirty="0"/>
              <a:t>’</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a:t>
            </a:r>
            <a:r>
              <a:rPr lang="en-US" b="0" baseline="0" dirty="0"/>
              <a:t> A looks at their card and says the sentence aloud in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B listens and then translates the sentence by writing it in the correct column of their table.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Student A has done their six sentences, it is Student B’s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Answers are shown on slide 19. Slides 17 and 18 are the cards for the pairs and should not be shown during the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students have</a:t>
            </a:r>
            <a:r>
              <a:rPr lang="en-US" b="0" baseline="0" dirty="0"/>
              <a:t> the chance here to </a:t>
            </a:r>
            <a:r>
              <a:rPr lang="en-US" b="0" baseline="0" dirty="0" err="1"/>
              <a:t>practise</a:t>
            </a:r>
            <a:r>
              <a:rPr lang="en-US" b="0" baseline="0" dirty="0"/>
              <a:t> use of the definite article for body parts, as shown in the example (‘el pie’). Feedback can be given on accuracy, but this is only a secondary aim. Students will already be focusing on other things (i.e., vocabulary, forms of </a:t>
            </a:r>
            <a:r>
              <a:rPr lang="en-US" b="0" baseline="0" dirty="0" err="1"/>
              <a:t>estar</a:t>
            </a:r>
            <a:r>
              <a:rPr lang="en-US" b="0" baseline="0" dirty="0"/>
              <a:t>, use of -</a:t>
            </a:r>
            <a:r>
              <a:rPr lang="en-US" b="0" baseline="0" dirty="0" err="1"/>
              <a:t>ando</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Frequency of unknown words/cognates: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err="1"/>
              <a:t>participante</a:t>
            </a:r>
            <a:r>
              <a:rPr lang="en-US" b="0" baseline="0" dirty="0"/>
              <a:t> [3085]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85</a:t>
            </a:fld>
            <a:endParaRPr lang="en-GB"/>
          </a:p>
        </p:txBody>
      </p:sp>
    </p:spTree>
    <p:extLst>
      <p:ext uri="{BB962C8B-B14F-4D97-AF65-F5344CB8AC3E}">
        <p14:creationId xmlns:p14="http://schemas.microsoft.com/office/powerpoint/2010/main" val="619691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noProof="0" dirty="0"/>
              <a:t>8.3.3.1 </a:t>
            </a:r>
          </a:p>
          <a:p>
            <a:r>
              <a:rPr lang="en-GB" b="1" noProof="0" dirty="0"/>
              <a:t>Timing: </a:t>
            </a:r>
            <a:r>
              <a:rPr lang="en-GB" b="0" i="0" noProof="0" dirty="0"/>
              <a:t>12 minutes</a:t>
            </a:r>
          </a:p>
          <a:p>
            <a:endParaRPr lang="en-GB" b="0" i="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noProof="0" dirty="0"/>
              <a:t>Aim: </a:t>
            </a:r>
            <a:r>
              <a:rPr lang="en-GB" b="0" i="0" noProof="0" dirty="0"/>
              <a:t>to</a:t>
            </a:r>
            <a:r>
              <a:rPr lang="en-GB" b="0" i="0" baseline="0" noProof="0" dirty="0"/>
              <a:t> </a:t>
            </a:r>
            <a:r>
              <a:rPr lang="en-GB" baseline="0" noProof="0" dirty="0"/>
              <a:t>allow students to write more freely and creatively using 1</a:t>
            </a:r>
            <a:r>
              <a:rPr lang="en-GB" baseline="30000" noProof="0" dirty="0"/>
              <a:t>st</a:t>
            </a:r>
            <a:r>
              <a:rPr lang="en-GB" baseline="0" noProof="0" dirty="0"/>
              <a:t>, 2</a:t>
            </a:r>
            <a:r>
              <a:rPr lang="en-GB" baseline="30000" noProof="0" dirty="0"/>
              <a:t>nd</a:t>
            </a:r>
            <a:r>
              <a:rPr lang="en-GB" baseline="0" noProof="0" dirty="0"/>
              <a:t> and 3</a:t>
            </a:r>
            <a:r>
              <a:rPr lang="en-GB" baseline="30000" noProof="0" dirty="0"/>
              <a:t>rd</a:t>
            </a:r>
            <a:r>
              <a:rPr lang="en-GB" baseline="0" noProof="0" dirty="0"/>
              <a:t> person singular forms of –er and –</a:t>
            </a:r>
            <a:r>
              <a:rPr lang="en-GB" baseline="0" noProof="0" dirty="0" err="1"/>
              <a:t>ir</a:t>
            </a:r>
            <a:r>
              <a:rPr lang="en-GB" baseline="0" noProof="0" dirty="0"/>
              <a:t> verbs; to further consolidate use of subject pronouns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noProof="0" dirty="0"/>
          </a:p>
          <a:p>
            <a:r>
              <a:rPr lang="en-GB" b="1" baseline="0" noProof="0" dirty="0"/>
              <a:t>Procedure:</a:t>
            </a:r>
          </a:p>
          <a:p>
            <a:pPr marL="228600" indent="-228600">
              <a:buAutoNum type="arabicPeriod"/>
            </a:pPr>
            <a:r>
              <a:rPr lang="en-GB" b="0" noProof="0" dirty="0"/>
              <a:t>After going through the</a:t>
            </a:r>
            <a:r>
              <a:rPr lang="en-GB" b="0" baseline="0" noProof="0" dirty="0"/>
              <a:t> instructions on this slide, the full text can be displayed (see next slide).</a:t>
            </a:r>
            <a:endParaRPr lang="en-GB" sz="1200" kern="1200" noProof="0" dirty="0">
              <a:solidFill>
                <a:schemeClr val="tx1"/>
              </a:solidFill>
              <a:effectLst/>
              <a:ea typeface="+mn-ea"/>
              <a:cs typeface="+mn-cs"/>
            </a:endParaRPr>
          </a:p>
          <a:p>
            <a:pPr marL="228600" indent="-228600">
              <a:buAutoNum type="arabicPeriod"/>
            </a:pPr>
            <a:r>
              <a:rPr lang="en-GB" sz="1200" kern="1200" noProof="0" dirty="0">
                <a:solidFill>
                  <a:schemeClr val="tx1"/>
                </a:solidFill>
                <a:effectLst/>
                <a:ea typeface="+mn-ea"/>
                <a:cs typeface="+mn-cs"/>
              </a:rPr>
              <a:t>Students write a new version of the text. The bold, italicised parts of the text are given as examples of phrases</a:t>
            </a:r>
            <a:r>
              <a:rPr lang="en-GB" sz="1200" kern="1200" baseline="0" noProof="0" dirty="0">
                <a:solidFill>
                  <a:schemeClr val="tx1"/>
                </a:solidFill>
                <a:effectLst/>
                <a:ea typeface="+mn-ea"/>
                <a:cs typeface="+mn-cs"/>
              </a:rPr>
              <a:t> that students can include, while the non-bold parts are those that could be modified. Their new version could include changes to some or all of the following in the original: 1) subject pronoun/person; 2) verb, including its ending; 3) vocabulary. </a:t>
            </a:r>
          </a:p>
          <a:p>
            <a:pPr marL="228600" indent="-228600">
              <a:buAutoNum type="arabicPeriod"/>
            </a:pPr>
            <a:r>
              <a:rPr lang="en-GB" sz="1200" kern="1200" noProof="0" dirty="0">
                <a:solidFill>
                  <a:schemeClr val="tx1"/>
                </a:solidFill>
                <a:effectLst/>
                <a:ea typeface="+mn-ea"/>
                <a:cs typeface="+mn-cs"/>
              </a:rPr>
              <a:t>Students read out their texts to their partners, who will make note of the information on a grid by ticking ‘I’, ‘you’ or ‘s/he’ and then writing what that person does.</a:t>
            </a:r>
          </a:p>
          <a:p>
            <a:pPr marL="228600" indent="-228600">
              <a:buAutoNum type="arabicPeriod"/>
            </a:pPr>
            <a:r>
              <a:rPr lang="en-GB" sz="1200" kern="1200" noProof="0" dirty="0">
                <a:solidFill>
                  <a:schemeClr val="tx1"/>
                </a:solidFill>
                <a:effectLst/>
                <a:ea typeface="+mn-ea"/>
                <a:cs typeface="+mn-cs"/>
              </a:rPr>
              <a:t>Students swap and compare answers in pairs</a:t>
            </a:r>
            <a:r>
              <a:rPr lang="en-GB" sz="1200" kern="1200" baseline="0" noProof="0" dirty="0">
                <a:solidFill>
                  <a:schemeClr val="tx1"/>
                </a:solidFill>
                <a:effectLst/>
                <a:ea typeface="+mn-ea"/>
                <a:cs typeface="+mn-cs"/>
              </a:rPr>
              <a:t> (e.g. comparing Person A’s new text with the information that Person B noted while listening).</a:t>
            </a:r>
            <a:endParaRPr lang="en-GB" sz="1200" kern="1200" noProof="0" dirty="0">
              <a:solidFill>
                <a:schemeClr val="tx1"/>
              </a:solidFill>
              <a:effectLst/>
              <a:ea typeface="+mn-ea"/>
              <a:cs typeface="+mn-cs"/>
            </a:endParaRPr>
          </a:p>
          <a:p>
            <a:pPr marL="228600" indent="-228600">
              <a:buAutoNum type="arabicPeriod"/>
            </a:pPr>
            <a:r>
              <a:rPr lang="en-GB" sz="1200" kern="1200" noProof="0" dirty="0">
                <a:solidFill>
                  <a:schemeClr val="tx1"/>
                </a:solidFill>
                <a:effectLst/>
                <a:ea typeface="+mn-ea"/>
                <a:cs typeface="+mn-cs"/>
              </a:rPr>
              <a:t>The teacher circulates around the classroom to give feedback, monitoring and responding to any questions.</a:t>
            </a:r>
          </a:p>
          <a:p>
            <a:pPr marL="228600" indent="-228600">
              <a:buAutoNum type="arabicPeriod"/>
            </a:pPr>
            <a:endParaRPr lang="en-GB" sz="1200" kern="1200" noProof="0" dirty="0">
              <a:solidFill>
                <a:schemeClr val="tx1"/>
              </a:solidFill>
              <a:effectLst/>
              <a:ea typeface="+mn-ea"/>
              <a:cs typeface="+mn-cs"/>
            </a:endParaRPr>
          </a:p>
          <a:p>
            <a:pPr marL="0" indent="0">
              <a:buNone/>
            </a:pPr>
            <a:r>
              <a:rPr lang="en-GB" sz="1200" kern="1200" noProof="0" dirty="0">
                <a:solidFill>
                  <a:schemeClr val="tx1"/>
                </a:solidFill>
                <a:effectLst/>
                <a:ea typeface="+mn-ea"/>
                <a:cs typeface="+mn-cs"/>
              </a:rPr>
              <a:t>Notes:</a:t>
            </a:r>
            <a:r>
              <a:rPr lang="en-GB" sz="1200" kern="1200" baseline="0" noProof="0" dirty="0">
                <a:solidFill>
                  <a:schemeClr val="tx1"/>
                </a:solidFill>
                <a:effectLst/>
                <a:ea typeface="+mn-ea"/>
                <a:cs typeface="+mn-cs"/>
              </a:rPr>
              <a:t> </a:t>
            </a:r>
          </a:p>
          <a:p>
            <a:pPr marL="228600" indent="-228600">
              <a:buAutoNum type="arabicPeriod"/>
            </a:pPr>
            <a:r>
              <a:rPr lang="en-GB" sz="1200" kern="1200" baseline="0" noProof="0" dirty="0">
                <a:solidFill>
                  <a:schemeClr val="tx1"/>
                </a:solidFill>
                <a:effectLst/>
                <a:ea typeface="+mn-ea"/>
                <a:cs typeface="+mn-cs"/>
              </a:rPr>
              <a:t>Depending on the ability of the group / how they have coped with producing verbs in the last activity, teachers may wish to ask students to conjugate these verbs before beginning the next activity (i.e. as a warm-up).</a:t>
            </a:r>
          </a:p>
          <a:p>
            <a:pPr marL="228600" indent="-228600">
              <a:buAutoNum type="arabicPeriod"/>
            </a:pPr>
            <a:r>
              <a:rPr lang="en-GB" sz="1200" kern="1200" baseline="0" noProof="0" dirty="0">
                <a:solidFill>
                  <a:schemeClr val="tx1"/>
                </a:solidFill>
                <a:effectLst/>
                <a:ea typeface="+mn-ea"/>
                <a:cs typeface="+mn-cs"/>
              </a:rPr>
              <a:t>There is plenty of scope for differentiation in the number of changes students make to the text.  Higher-achieving students could also be asked to add alternative time markers in the text (e.g. </a:t>
            </a:r>
            <a:r>
              <a:rPr lang="en-GB" sz="1200" kern="1200" baseline="0" noProof="0" dirty="0" err="1">
                <a:solidFill>
                  <a:schemeClr val="tx1"/>
                </a:solidFill>
                <a:effectLst/>
                <a:ea typeface="+mn-ea"/>
                <a:cs typeface="+mn-cs"/>
              </a:rPr>
              <a:t>durante</a:t>
            </a:r>
            <a:r>
              <a:rPr lang="en-GB" sz="1200" kern="1200" baseline="0" noProof="0" dirty="0">
                <a:solidFill>
                  <a:schemeClr val="tx1"/>
                </a:solidFill>
                <a:effectLst/>
                <a:ea typeface="+mn-ea"/>
                <a:cs typeface="+mn-cs"/>
              </a:rPr>
              <a:t> el </a:t>
            </a:r>
            <a:r>
              <a:rPr lang="en-GB" sz="1200" kern="1200" baseline="0" noProof="0" dirty="0" err="1">
                <a:solidFill>
                  <a:schemeClr val="tx1"/>
                </a:solidFill>
                <a:effectLst/>
                <a:ea typeface="+mn-ea"/>
                <a:cs typeface="+mn-cs"/>
              </a:rPr>
              <a:t>viaje</a:t>
            </a:r>
            <a:r>
              <a:rPr lang="en-GB" sz="1200" kern="1200" baseline="0" noProof="0" dirty="0">
                <a:solidFill>
                  <a:schemeClr val="tx1"/>
                </a:solidFill>
                <a:effectLst/>
                <a:ea typeface="+mn-ea"/>
                <a:cs typeface="+mn-cs"/>
              </a:rPr>
              <a:t>, el fin de </a:t>
            </a:r>
            <a:r>
              <a:rPr lang="en-GB" sz="1200" kern="1200" baseline="0" noProof="0" dirty="0" err="1">
                <a:solidFill>
                  <a:schemeClr val="tx1"/>
                </a:solidFill>
                <a:effectLst/>
                <a:ea typeface="+mn-ea"/>
                <a:cs typeface="+mn-cs"/>
              </a:rPr>
              <a:t>semana</a:t>
            </a:r>
            <a:r>
              <a:rPr lang="en-GB" sz="1200" kern="1200" baseline="0" noProof="0" dirty="0">
                <a:solidFill>
                  <a:schemeClr val="tx1"/>
                </a:solidFill>
                <a:effectLst/>
                <a:ea typeface="+mn-ea"/>
                <a:cs typeface="+mn-cs"/>
              </a:rPr>
              <a:t>, </a:t>
            </a:r>
            <a:r>
              <a:rPr lang="en-GB" sz="1200" kern="1200" baseline="0" noProof="0" dirty="0" err="1">
                <a:solidFill>
                  <a:schemeClr val="tx1"/>
                </a:solidFill>
                <a:effectLst/>
                <a:ea typeface="+mn-ea"/>
                <a:cs typeface="+mn-cs"/>
              </a:rPr>
              <a:t>en</a:t>
            </a:r>
            <a:r>
              <a:rPr lang="en-GB" sz="1200" kern="1200" baseline="0" noProof="0" dirty="0">
                <a:solidFill>
                  <a:schemeClr val="tx1"/>
                </a:solidFill>
                <a:effectLst/>
                <a:ea typeface="+mn-ea"/>
                <a:cs typeface="+mn-cs"/>
              </a:rPr>
              <a:t> </a:t>
            </a:r>
            <a:r>
              <a:rPr lang="en-GB" sz="1200" kern="1200" baseline="0" noProof="0" dirty="0" err="1">
                <a:solidFill>
                  <a:schemeClr val="tx1"/>
                </a:solidFill>
                <a:effectLst/>
                <a:ea typeface="+mn-ea"/>
                <a:cs typeface="+mn-cs"/>
              </a:rPr>
              <a:t>verano</a:t>
            </a:r>
            <a:r>
              <a:rPr lang="en-GB" sz="1200" kern="1200" baseline="0" noProof="0" dirty="0">
                <a:solidFill>
                  <a:schemeClr val="tx1"/>
                </a:solidFill>
                <a:effectLst/>
                <a:ea typeface="+mn-ea"/>
                <a:cs typeface="+mn-cs"/>
              </a:rPr>
              <a:t> etc.) An even freer variation of the activity would be for students to write a dialogue between two people saying what ‘I’, ‘you’ and ‘s/he’ do when planning a trip (using the –er and –</a:t>
            </a:r>
            <a:r>
              <a:rPr lang="en-GB" sz="1200" kern="1200" baseline="0" noProof="0" dirty="0" err="1">
                <a:solidFill>
                  <a:schemeClr val="tx1"/>
                </a:solidFill>
                <a:effectLst/>
                <a:ea typeface="+mn-ea"/>
                <a:cs typeface="+mn-cs"/>
              </a:rPr>
              <a:t>ir</a:t>
            </a:r>
            <a:r>
              <a:rPr lang="en-GB" sz="1200" kern="1200" baseline="0" noProof="0" dirty="0">
                <a:solidFill>
                  <a:schemeClr val="tx1"/>
                </a:solidFill>
                <a:effectLst/>
                <a:ea typeface="+mn-ea"/>
                <a:cs typeface="+mn-cs"/>
              </a:rPr>
              <a:t> verbs on this slide if desired).</a:t>
            </a:r>
          </a:p>
          <a:p>
            <a:pPr marL="228600" indent="-228600">
              <a:buAutoNum type="arabicPeriod"/>
            </a:pPr>
            <a:endParaRPr lang="en-GB" sz="1200" kern="1200" noProof="0" dirty="0">
              <a:solidFill>
                <a:schemeClr val="tx1"/>
              </a:solidFill>
              <a:effectLs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8392230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Student A during speaking, based on Student B’s questions:</a:t>
            </a:r>
          </a:p>
          <a:p>
            <a:pPr marL="228600" indent="-228600">
              <a:buAutoNum type="arabicPeriod"/>
            </a:pPr>
            <a:r>
              <a:rPr lang="en-GB" b="0" baseline="0" dirty="0" err="1"/>
              <a:t>Está</a:t>
            </a:r>
            <a:r>
              <a:rPr lang="en-GB" b="0" baseline="0" dirty="0"/>
              <a:t> </a:t>
            </a:r>
            <a:r>
              <a:rPr lang="en-GB" b="0" baseline="0" err="1"/>
              <a:t>levantando</a:t>
            </a:r>
            <a:r>
              <a:rPr lang="en-GB" b="0" baseline="0"/>
              <a:t> la pierna.</a:t>
            </a:r>
            <a:endParaRPr lang="en-GB" b="0" baseline="0" dirty="0"/>
          </a:p>
          <a:p>
            <a:pPr marL="228600" indent="-228600">
              <a:buAutoNum type="arabicPeriod"/>
            </a:pPr>
            <a:r>
              <a:rPr lang="en-GB" b="0" baseline="0" dirty="0" err="1"/>
              <a:t>Estoy</a:t>
            </a:r>
            <a:r>
              <a:rPr lang="en-GB" b="0" baseline="0" dirty="0"/>
              <a:t> </a:t>
            </a:r>
            <a:r>
              <a:rPr lang="en-GB" b="0" baseline="0" dirty="0" err="1"/>
              <a:t>saltando</a:t>
            </a:r>
            <a:r>
              <a:rPr lang="en-GB" b="0" baseline="0" dirty="0"/>
              <a:t> a </a:t>
            </a:r>
            <a:r>
              <a:rPr lang="en-GB" b="0" baseline="0"/>
              <a:t>la izquierda.</a:t>
            </a:r>
            <a:endParaRPr lang="en-GB" b="0" baseline="0" dirty="0"/>
          </a:p>
          <a:p>
            <a:pPr marL="228600" indent="-228600">
              <a:buAutoNum type="arabicPeriod"/>
            </a:pPr>
            <a:r>
              <a:rPr lang="en-GB" b="0" baseline="0" dirty="0" err="1"/>
              <a:t>Estoy</a:t>
            </a:r>
            <a:r>
              <a:rPr lang="en-GB" b="0" baseline="0" dirty="0"/>
              <a:t> </a:t>
            </a:r>
            <a:r>
              <a:rPr lang="en-GB" b="0" baseline="0" err="1"/>
              <a:t>bajando</a:t>
            </a:r>
            <a:r>
              <a:rPr lang="en-GB" b="0" baseline="0"/>
              <a:t> el brazo.</a:t>
            </a:r>
            <a:endParaRPr lang="en-GB" b="0" baseline="0" dirty="0"/>
          </a:p>
          <a:p>
            <a:pPr marL="228600" indent="-228600">
              <a:buAutoNum type="arabicPeriod"/>
            </a:pPr>
            <a:r>
              <a:rPr lang="en-GB" b="0" baseline="0" dirty="0" err="1"/>
              <a:t>Estoy</a:t>
            </a:r>
            <a:r>
              <a:rPr lang="en-GB" b="0" baseline="0" dirty="0"/>
              <a:t> </a:t>
            </a:r>
            <a:r>
              <a:rPr lang="en-GB" b="0" baseline="0" dirty="0" err="1"/>
              <a:t>tocando</a:t>
            </a:r>
            <a:r>
              <a:rPr lang="en-GB" b="0" baseline="0" dirty="0"/>
              <a:t> </a:t>
            </a:r>
            <a:r>
              <a:rPr lang="en-GB" b="0" baseline="0"/>
              <a:t>el suelo.</a:t>
            </a:r>
            <a:endParaRPr lang="en-GB" b="0" baseline="0" dirty="0"/>
          </a:p>
          <a:p>
            <a:pPr marL="228600" indent="-228600">
              <a:buAutoNum type="arabicPeriod"/>
            </a:pPr>
            <a:r>
              <a:rPr lang="en-GB" b="0" baseline="0" dirty="0" err="1"/>
              <a:t>Está</a:t>
            </a:r>
            <a:r>
              <a:rPr lang="en-GB" b="0" baseline="0" dirty="0"/>
              <a:t> </a:t>
            </a:r>
            <a:r>
              <a:rPr lang="en-GB" b="0" baseline="0" dirty="0" err="1"/>
              <a:t>grabando</a:t>
            </a:r>
            <a:r>
              <a:rPr lang="en-GB" b="0" baseline="0" dirty="0"/>
              <a:t> </a:t>
            </a:r>
            <a:r>
              <a:rPr lang="en-GB" b="0" baseline="0"/>
              <a:t>un vídeo.</a:t>
            </a:r>
            <a:endParaRPr lang="en-GB" b="0" baseline="0" dirty="0"/>
          </a:p>
          <a:p>
            <a:pPr marL="228600" indent="-228600">
              <a:buAutoNum type="arabicPeriod"/>
            </a:pPr>
            <a:r>
              <a:rPr lang="en-GB" b="0" baseline="0" dirty="0" err="1"/>
              <a:t>Está</a:t>
            </a:r>
            <a:r>
              <a:rPr lang="en-GB" b="0" baseline="0" dirty="0"/>
              <a:t> </a:t>
            </a:r>
            <a:r>
              <a:rPr lang="en-GB" b="0" baseline="0" dirty="0" err="1"/>
              <a:t>gritando</a:t>
            </a:r>
            <a:r>
              <a:rPr lang="en-GB" b="0" baseline="0" dirty="0"/>
              <a:t> a </a:t>
            </a:r>
            <a:r>
              <a:rPr lang="en-GB" b="0" baseline="0"/>
              <a:t>los participantes.</a:t>
            </a: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86</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a:p>
            <a:endParaRPr lang="en-GB" b="1" dirty="0"/>
          </a:p>
          <a:p>
            <a:r>
              <a:rPr lang="en-GB" b="1" baseline="0" dirty="0"/>
              <a:t>Target answers for Person A during speaking, based on Person B’s questions:</a:t>
            </a:r>
          </a:p>
          <a:p>
            <a:pPr marL="228600" indent="-228600">
              <a:buAutoNum type="arabicPeriod"/>
            </a:pPr>
            <a:r>
              <a:rPr lang="en-GB" b="0" baseline="0" dirty="0" err="1"/>
              <a:t>Estoy</a:t>
            </a:r>
            <a:r>
              <a:rPr lang="en-GB" b="0" baseline="0" dirty="0"/>
              <a:t> </a:t>
            </a:r>
            <a:r>
              <a:rPr lang="en-GB" b="0" baseline="0" err="1"/>
              <a:t>bajando</a:t>
            </a:r>
            <a:r>
              <a:rPr lang="en-GB" b="0" baseline="0"/>
              <a:t> la </a:t>
            </a:r>
            <a:r>
              <a:rPr lang="en-GB" b="0" baseline="0" dirty="0" err="1"/>
              <a:t>pierna</a:t>
            </a:r>
            <a:r>
              <a:rPr lang="en-GB" b="0" baseline="0" dirty="0"/>
              <a:t>.</a:t>
            </a:r>
          </a:p>
          <a:p>
            <a:pPr marL="228600" indent="-228600">
              <a:buAutoNum type="arabicPeriod"/>
            </a:pPr>
            <a:r>
              <a:rPr lang="en-GB" b="0" baseline="0" dirty="0" err="1"/>
              <a:t>Está</a:t>
            </a:r>
            <a:r>
              <a:rPr lang="en-GB" b="0" baseline="0" dirty="0"/>
              <a:t> </a:t>
            </a:r>
            <a:r>
              <a:rPr lang="en-GB" b="0" baseline="0" dirty="0" err="1"/>
              <a:t>tocando</a:t>
            </a:r>
            <a:r>
              <a:rPr lang="en-GB" b="0" baseline="0" dirty="0"/>
              <a:t> el </a:t>
            </a:r>
            <a:r>
              <a:rPr lang="en-GB" b="0" baseline="0" dirty="0" err="1"/>
              <a:t>suelo</a:t>
            </a:r>
            <a:r>
              <a:rPr lang="en-GB" b="0" baseline="0" dirty="0"/>
              <a:t> </a:t>
            </a:r>
            <a:r>
              <a:rPr lang="en-GB" b="0" baseline="0"/>
              <a:t>con la </a:t>
            </a:r>
            <a:r>
              <a:rPr lang="en-GB" b="0" baseline="0" dirty="0"/>
              <a:t>mano.</a:t>
            </a:r>
          </a:p>
          <a:p>
            <a:pPr marL="228600" indent="-228600">
              <a:buAutoNum type="arabicPeriod"/>
            </a:pPr>
            <a:r>
              <a:rPr lang="en-GB" b="0" baseline="0" dirty="0" err="1"/>
              <a:t>Estoy</a:t>
            </a:r>
            <a:r>
              <a:rPr lang="en-GB" b="0" baseline="0" dirty="0"/>
              <a:t> </a:t>
            </a:r>
            <a:r>
              <a:rPr lang="en-GB" b="0" baseline="0" dirty="0" err="1"/>
              <a:t>saltando</a:t>
            </a:r>
            <a:r>
              <a:rPr lang="en-GB" b="0" baseline="0" dirty="0"/>
              <a:t> a </a:t>
            </a:r>
            <a:r>
              <a:rPr lang="en-GB" b="0" baseline="0"/>
              <a:t>la derecha.</a:t>
            </a:r>
            <a:endParaRPr lang="en-GB" b="0" baseline="0" dirty="0"/>
          </a:p>
          <a:p>
            <a:pPr marL="228600" indent="-228600">
              <a:buAutoNum type="arabicPeriod"/>
            </a:pPr>
            <a:r>
              <a:rPr lang="en-GB" b="0" baseline="0" dirty="0" err="1"/>
              <a:t>Está</a:t>
            </a:r>
            <a:r>
              <a:rPr lang="en-GB" b="0" baseline="0" dirty="0"/>
              <a:t> </a:t>
            </a:r>
            <a:r>
              <a:rPr lang="en-GB" b="0" baseline="0" dirty="0" err="1"/>
              <a:t>disfrutando</a:t>
            </a:r>
            <a:r>
              <a:rPr lang="en-GB" b="0" baseline="0" dirty="0"/>
              <a:t> de </a:t>
            </a:r>
            <a:r>
              <a:rPr lang="en-GB" b="0" baseline="0"/>
              <a:t>la música.</a:t>
            </a:r>
            <a:endParaRPr lang="en-GB" b="0" baseline="0" dirty="0"/>
          </a:p>
          <a:p>
            <a:pPr marL="228600" indent="-228600">
              <a:buAutoNum type="arabicPeriod"/>
            </a:pPr>
            <a:r>
              <a:rPr lang="en-GB" b="0" baseline="0" dirty="0" err="1"/>
              <a:t>Está</a:t>
            </a:r>
            <a:r>
              <a:rPr lang="en-GB" b="0" baseline="0" dirty="0"/>
              <a:t> </a:t>
            </a:r>
            <a:r>
              <a:rPr lang="en-GB" b="0" baseline="0" dirty="0" err="1"/>
              <a:t>ayudando</a:t>
            </a:r>
            <a:r>
              <a:rPr lang="en-GB" b="0" baseline="0" dirty="0"/>
              <a:t> a </a:t>
            </a:r>
            <a:r>
              <a:rPr lang="en-GB" b="0" baseline="0" err="1"/>
              <a:t>mucha</a:t>
            </a:r>
            <a:r>
              <a:rPr lang="en-GB" b="0" baseline="0"/>
              <a:t> gente.</a:t>
            </a:r>
            <a:endParaRPr lang="en-GB" b="0" baseline="0" dirty="0"/>
          </a:p>
          <a:p>
            <a:pPr marL="228600" indent="-228600">
              <a:buAutoNum type="arabicPeriod"/>
            </a:pPr>
            <a:r>
              <a:rPr lang="en-GB" b="0" baseline="0" dirty="0" err="1"/>
              <a:t>Estoy</a:t>
            </a:r>
            <a:r>
              <a:rPr lang="en-GB" b="0" baseline="0" dirty="0"/>
              <a:t> </a:t>
            </a:r>
            <a:r>
              <a:rPr lang="en-GB" b="0" baseline="0" err="1"/>
              <a:t>levantando</a:t>
            </a:r>
            <a:r>
              <a:rPr lang="en-GB" b="0" baseline="0"/>
              <a:t> el </a:t>
            </a:r>
            <a:r>
              <a:rPr lang="en-GB" b="0" baseline="0" dirty="0"/>
              <a:t>pie.</a:t>
            </a:r>
          </a:p>
        </p:txBody>
      </p:sp>
      <p:sp>
        <p:nvSpPr>
          <p:cNvPr id="4" name="Slide Number Placeholder 3"/>
          <p:cNvSpPr>
            <a:spLocks noGrp="1"/>
          </p:cNvSpPr>
          <p:nvPr>
            <p:ph type="sldNum" sz="quarter" idx="10"/>
          </p:nvPr>
        </p:nvSpPr>
        <p:spPr/>
        <p:txBody>
          <a:bodyPr/>
          <a:lstStyle/>
          <a:p>
            <a:fld id="{051212F4-EB5A-464B-92EC-DACFCB1CC2CD}" type="slidenum">
              <a:rPr lang="en-GB" smtClean="0"/>
              <a:t>87</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88</a:t>
            </a:fld>
            <a:endParaRPr lang="en-GB"/>
          </a:p>
        </p:txBody>
      </p:sp>
    </p:spTree>
    <p:extLst>
      <p:ext uri="{BB962C8B-B14F-4D97-AF65-F5344CB8AC3E}">
        <p14:creationId xmlns:p14="http://schemas.microsoft.com/office/powerpoint/2010/main" val="35264887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8.3.2.6</a:t>
            </a:r>
          </a:p>
          <a:p>
            <a:r>
              <a:rPr lang="en-US" b="1" dirty="0"/>
              <a:t>Timing: </a:t>
            </a:r>
            <a:r>
              <a:rPr lang="en-US" b="0" dirty="0"/>
              <a:t>8 minutes</a:t>
            </a:r>
          </a:p>
          <a:p>
            <a:endParaRPr lang="en-US" b="1" dirty="0"/>
          </a:p>
          <a:p>
            <a:r>
              <a:rPr lang="en-US" b="1" dirty="0"/>
              <a:t>Aim: </a:t>
            </a:r>
            <a:r>
              <a:rPr lang="en-US" b="0" dirty="0"/>
              <a:t>to</a:t>
            </a:r>
            <a:r>
              <a:rPr lang="en-US" b="1" baseline="0" dirty="0"/>
              <a:t> </a:t>
            </a:r>
            <a:r>
              <a:rPr lang="en-US" b="0" dirty="0"/>
              <a:t>accurately pronounce and transcribe</a:t>
            </a:r>
            <a:r>
              <a:rPr lang="en-US" b="0" baseline="0" dirty="0"/>
              <a:t> </a:t>
            </a:r>
            <a:r>
              <a:rPr lang="en-US" b="0" dirty="0"/>
              <a:t>words with</a:t>
            </a:r>
            <a:r>
              <a:rPr lang="en-US" b="0" baseline="0" dirty="0"/>
              <a:t> antepenultimate syllable stress (speaking, listening and writing activity).</a:t>
            </a:r>
          </a:p>
          <a:p>
            <a:endParaRPr lang="en-US" b="1" dirty="0"/>
          </a:p>
          <a:p>
            <a:r>
              <a:rPr lang="en-US" b="1" dirty="0"/>
              <a:t>Procedure:</a:t>
            </a:r>
          </a:p>
          <a:p>
            <a:r>
              <a:rPr lang="en-US" b="0" dirty="0"/>
              <a:t>1. This</a:t>
            </a:r>
            <a:r>
              <a:rPr lang="en-US" b="0" baseline="0" dirty="0"/>
              <a:t> is an explanation slide for the activity on the next slide. Click to go through each stage of the activity.</a:t>
            </a:r>
            <a:endParaRPr lang="en-US" b="0" dirty="0"/>
          </a:p>
          <a:p>
            <a:r>
              <a:rPr lang="en-US" b="0" dirty="0"/>
              <a:t>2. Hand</a:t>
            </a:r>
            <a:r>
              <a:rPr lang="en-US" b="0" baseline="0" dirty="0"/>
              <a:t> out </a:t>
            </a:r>
            <a:r>
              <a:rPr lang="en-US" b="0" dirty="0"/>
              <a:t>the cards for Person</a:t>
            </a:r>
            <a:r>
              <a:rPr lang="en-US" b="0" baseline="0" dirty="0"/>
              <a:t> A and Person B (see slide 4). These can be printed for students – they shouldn’t be displayed.</a:t>
            </a:r>
            <a:endParaRPr lang="en-US" b="0" dirty="0"/>
          </a:p>
          <a:p>
            <a:r>
              <a:rPr lang="en-US" b="0" dirty="0"/>
              <a:t>3. Student A reads out the film names and</a:t>
            </a:r>
            <a:r>
              <a:rPr lang="en-US" b="0" baseline="0" dirty="0"/>
              <a:t> descriptions </a:t>
            </a:r>
            <a:r>
              <a:rPr lang="en-US" b="0" dirty="0"/>
              <a:t>on their card, focusing on stressing</a:t>
            </a:r>
            <a:r>
              <a:rPr lang="en-US" b="0" baseline="0" dirty="0"/>
              <a:t> the correct syllable of the words in bold.</a:t>
            </a:r>
            <a:endParaRPr lang="en-US" b="0" dirty="0"/>
          </a:p>
          <a:p>
            <a:r>
              <a:rPr lang="en-US" b="0" dirty="0"/>
              <a:t>4.</a:t>
            </a:r>
            <a:r>
              <a:rPr lang="en-US" b="0" baseline="0" dirty="0"/>
              <a:t> </a:t>
            </a:r>
            <a:r>
              <a:rPr lang="en-US" b="0" dirty="0"/>
              <a:t>Student</a:t>
            </a:r>
            <a:r>
              <a:rPr lang="en-US" b="0" baseline="0" dirty="0"/>
              <a:t> B listens and looks at the name on the board (these are on slide 3, and should be shown during the activity). Student B then writes the missing words with the accent in the correct place. After the six sentences, students swap roles.</a:t>
            </a:r>
            <a:endParaRPr lang="en-US" b="0" dirty="0"/>
          </a:p>
          <a:p>
            <a:r>
              <a:rPr lang="en-US" b="0" dirty="0"/>
              <a:t>5. Answers can be given using</a:t>
            </a:r>
            <a:r>
              <a:rPr lang="en-US" b="0" baseline="0" dirty="0"/>
              <a:t> slide 4 (see slide 4 for suggestions regarding the feedback process).</a:t>
            </a:r>
            <a:endParaRPr lang="en-US" b="0" dirty="0"/>
          </a:p>
          <a:p>
            <a:endParaRPr lang="en-US" b="0" dirty="0"/>
          </a:p>
          <a:p>
            <a:r>
              <a:rPr lang="en-US" b="1" dirty="0"/>
              <a:t>Note:</a:t>
            </a:r>
          </a:p>
          <a:p>
            <a:r>
              <a:rPr lang="en-US" b="0" dirty="0"/>
              <a:t>Only one accent will be needed</a:t>
            </a:r>
            <a:r>
              <a:rPr lang="en-US" b="0" baseline="0" dirty="0"/>
              <a:t> for each of the film titles. All the films are real Spanish-language films from Spain or Latin America.</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89</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DISPLAY DURING</a:t>
            </a:r>
            <a:r>
              <a:rPr lang="en-GB" b="1" baseline="0" dirty="0"/>
              <a:t> ACTIVITY</a:t>
            </a:r>
            <a:endParaRPr lang="en-GB" b="1" dirty="0"/>
          </a:p>
          <a:p>
            <a:endParaRPr lang="en-GB" dirty="0"/>
          </a:p>
          <a:p>
            <a:r>
              <a:rPr lang="en-GB" dirty="0"/>
              <a:t>Note</a:t>
            </a:r>
            <a:r>
              <a:rPr lang="en-GB" baseline="0" dirty="0"/>
              <a:t> that some of the missing words are unknown, but are not </a:t>
            </a:r>
            <a:r>
              <a:rPr lang="en-GB" baseline="0"/>
              <a:t>glossed here to </a:t>
            </a:r>
            <a:r>
              <a:rPr lang="en-GB" baseline="0" dirty="0"/>
              <a:t>avoid giving the answer away. Their meanings can be clarified during feedback (see next slide) and also using slide 5.</a:t>
            </a:r>
            <a:endParaRPr lang="en-GB" dirty="0"/>
          </a:p>
          <a:p>
            <a:endParaRPr lang="en-GB" dirty="0"/>
          </a:p>
          <a:p>
            <a:pPr marL="0" indent="0">
              <a:buNone/>
            </a:pPr>
            <a:r>
              <a:rPr lang="en-GB" b="1" dirty="0"/>
              <a:t>Frequency of unknown words and</a:t>
            </a:r>
            <a:r>
              <a:rPr lang="en-GB" b="1" baseline="0" dirty="0"/>
              <a:t> cognates (1 is the most frequent word in Spanish): </a:t>
            </a:r>
          </a:p>
          <a:p>
            <a:pPr marL="0" indent="0">
              <a:buNone/>
            </a:pPr>
            <a:r>
              <a:rPr lang="en-GB" b="0" baseline="0" dirty="0" err="1"/>
              <a:t>camión</a:t>
            </a:r>
            <a:r>
              <a:rPr lang="en-GB" b="0" baseline="0" dirty="0"/>
              <a:t> [2327]</a:t>
            </a:r>
          </a:p>
        </p:txBody>
      </p:sp>
      <p:sp>
        <p:nvSpPr>
          <p:cNvPr id="4" name="Slide Number Placeholder 3"/>
          <p:cNvSpPr>
            <a:spLocks noGrp="1"/>
          </p:cNvSpPr>
          <p:nvPr>
            <p:ph type="sldNum" sz="quarter" idx="10"/>
          </p:nvPr>
        </p:nvSpPr>
        <p:spPr/>
        <p:txBody>
          <a:bodyPr/>
          <a:lstStyle/>
          <a:p>
            <a:fld id="{672843D9-4757-4631-B0CD-BAA271821DF5}" type="slidenum">
              <a:rPr lang="en-GB" smtClean="0"/>
              <a:t>90</a:t>
            </a:fld>
            <a:endParaRPr lang="en-GB"/>
          </a:p>
        </p:txBody>
      </p:sp>
    </p:spTree>
    <p:extLst>
      <p:ext uri="{BB962C8B-B14F-4D97-AF65-F5344CB8AC3E}">
        <p14:creationId xmlns:p14="http://schemas.microsoft.com/office/powerpoint/2010/main" val="186236283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a:t>PROMPT CARDS AND ANSWERS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These cards are to be handed out before the activity. A separate copy of the sentences here is available in a Word document. </a:t>
            </a:r>
          </a:p>
          <a:p>
            <a:endParaRPr lang="en-GB" baseline="0" dirty="0"/>
          </a:p>
          <a:p>
            <a:r>
              <a:rPr lang="en-GB" b="1"/>
              <a:t>Procedure</a:t>
            </a:r>
            <a:endParaRPr lang="en-GB" b="1" dirty="0"/>
          </a:p>
          <a:p>
            <a:pPr marL="228600" indent="-228600">
              <a:buAutoNum type="arabicPeriod"/>
            </a:pPr>
            <a:r>
              <a:rPr lang="en-GB" b="0"/>
              <a:t>Click</a:t>
            </a:r>
            <a:r>
              <a:rPr lang="en-GB" b="0" baseline="0"/>
              <a:t> </a:t>
            </a:r>
            <a:r>
              <a:rPr lang="en-GB" b="0" baseline="0" dirty="0"/>
              <a:t>to </a:t>
            </a:r>
            <a:r>
              <a:rPr lang="en-GB" b="0" baseline="0"/>
              <a:t>show each answer, one by one. The stressed vowel is highlighted </a:t>
            </a:r>
            <a:r>
              <a:rPr lang="en-GB" b="0" baseline="0" dirty="0"/>
              <a:t>in orange</a:t>
            </a:r>
            <a:r>
              <a:rPr lang="en-GB" b="0" baseline="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The meanings of unknown words in the titles and description can be clarified at this point. These words may be learnt incidentally. The meanings of three of these are presented as glosses on the slide. A number of others are near-cognates but understanding should still be checked (comedia, colombiana, mínimo, déficit, método, inspirar). </a:t>
            </a:r>
          </a:p>
          <a:p>
            <a:pPr marL="228600" indent="-228600">
              <a:buAutoNum type="arabicPeriod"/>
            </a:pPr>
            <a:r>
              <a:rPr lang="en-GB" b="0" baseline="0"/>
              <a:t>The meanings of several words in the titles (‘párpádo’, ‘ciénaga’, ‘espíritu’ and ‘colmena’) are also presented in English on the next slide, where students can also give a personal response.</a:t>
            </a:r>
          </a:p>
          <a:p>
            <a:pPr marL="228600" indent="-228600">
              <a:buAutoNum type="arabicPeriod"/>
            </a:pPr>
            <a:endParaRPr lang="en-GB" b="0" baseline="0"/>
          </a:p>
          <a:p>
            <a:pPr marL="0" indent="0">
              <a:buNone/>
            </a:pPr>
            <a:r>
              <a:rPr lang="en-GB" b="1"/>
              <a:t>Frequency of unknown words and</a:t>
            </a:r>
            <a:r>
              <a:rPr lang="en-GB" b="1" baseline="0"/>
              <a:t> cognates (1 is the most frequent word in Spanish): </a:t>
            </a:r>
          </a:p>
          <a:p>
            <a:pPr marL="0" indent="0">
              <a:buNone/>
            </a:pPr>
            <a:r>
              <a:rPr lang="en-GB" b="0" baseline="0"/>
              <a:t>plácido [&gt;5000]; comedia [3039]; camión [2327]; ciénaga [&gt;5000]; narcotráfico [3549]; máquina [1117]; mínimo [1111]; párpado [3581]; método [983]; inspirar [2171]; pobre [492]; colmena [5000]                                                                                                                                                                                                                                                                                                                                                                                                                                                                                                           </a:t>
            </a:r>
          </a:p>
        </p:txBody>
      </p:sp>
      <p:sp>
        <p:nvSpPr>
          <p:cNvPr id="4" name="Slide Number Placeholder 3"/>
          <p:cNvSpPr>
            <a:spLocks noGrp="1"/>
          </p:cNvSpPr>
          <p:nvPr>
            <p:ph type="sldNum" sz="quarter" idx="10"/>
          </p:nvPr>
        </p:nvSpPr>
        <p:spPr/>
        <p:txBody>
          <a:bodyPr/>
          <a:lstStyle/>
          <a:p>
            <a:fld id="{672843D9-4757-4631-B0CD-BAA271821DF5}" type="slidenum">
              <a:rPr lang="en-GB" smtClean="0"/>
              <a:t>91</a:t>
            </a:fld>
            <a:endParaRPr lang="en-GB"/>
          </a:p>
        </p:txBody>
      </p:sp>
    </p:spTree>
    <p:extLst>
      <p:ext uri="{BB962C8B-B14F-4D97-AF65-F5344CB8AC3E}">
        <p14:creationId xmlns:p14="http://schemas.microsoft.com/office/powerpoint/2010/main" val="1214880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DISPLAY DURING ACTIVITY</a:t>
            </a:r>
          </a:p>
          <a:p>
            <a:r>
              <a:rPr lang="en-US" b="0" baseline="0" dirty="0"/>
              <a:t>Underlined parts are those that students can </a:t>
            </a:r>
            <a:r>
              <a:rPr lang="en-US" b="0" baseline="0"/>
              <a:t>change.</a:t>
            </a:r>
            <a:endParaRPr lang="en-US" b="0" baseline="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9</a:t>
            </a:fld>
            <a:endParaRPr lang="en-GB"/>
          </a:p>
        </p:txBody>
      </p:sp>
    </p:spTree>
    <p:extLst>
      <p:ext uri="{BB962C8B-B14F-4D97-AF65-F5344CB8AC3E}">
        <p14:creationId xmlns:p14="http://schemas.microsoft.com/office/powerpoint/2010/main" val="575623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352D-8BAB-D41D-F286-7447B2FDA16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9722F8B-B649-F969-7B5A-3463CC9A89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B6778A7-46F5-044B-4FFB-A4C64329EEE1}"/>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5" name="Footer Placeholder 4">
            <a:extLst>
              <a:ext uri="{FF2B5EF4-FFF2-40B4-BE49-F238E27FC236}">
                <a16:creationId xmlns:a16="http://schemas.microsoft.com/office/drawing/2014/main" id="{CC945D49-C5DF-C1EB-8B59-369B0C4F2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1A39B-3970-7542-0F1C-01D6EFA8C2F4}"/>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1705108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DC615-B594-F4FD-AC2C-B5BBE3B9171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98D730C-1968-F3CC-24B8-B5A692E811E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7D20B76-911D-AA32-7E14-7ADC17E44A75}"/>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5" name="Footer Placeholder 4">
            <a:extLst>
              <a:ext uri="{FF2B5EF4-FFF2-40B4-BE49-F238E27FC236}">
                <a16:creationId xmlns:a16="http://schemas.microsoft.com/office/drawing/2014/main" id="{A660D965-055B-25FD-35F8-797D249CB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A5EA60-6E46-E147-3C2A-A0DB7080AA14}"/>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3809696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D79E4D-6BF8-5B8D-539E-F89275635C5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9F7F50E-B601-7311-CAB6-1EC2C1BEC01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AD4459-41A0-E458-9951-4D8C0A666376}"/>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5" name="Footer Placeholder 4">
            <a:extLst>
              <a:ext uri="{FF2B5EF4-FFF2-40B4-BE49-F238E27FC236}">
                <a16:creationId xmlns:a16="http://schemas.microsoft.com/office/drawing/2014/main" id="{98E9DB8F-4C94-6229-E1E4-D3E79E5BD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E58F96-4949-CA8E-3333-DE9FFF7F919A}"/>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2880190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E4E7B-62A4-C08E-33F7-676B0C0B34B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D1EE708-9223-DD59-5EFA-7A607AE4A3C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08F1766-5A7C-6177-54D9-1C9D8FF64176}"/>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5" name="Footer Placeholder 4">
            <a:extLst>
              <a:ext uri="{FF2B5EF4-FFF2-40B4-BE49-F238E27FC236}">
                <a16:creationId xmlns:a16="http://schemas.microsoft.com/office/drawing/2014/main" id="{6008FEE4-4F81-125A-065C-ACF6D3F1B0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E5D27-2239-17A5-0A55-34FC91585C1C}"/>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1003409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EA6E-B9BC-6D1D-83F1-C58D3388404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45DD-443A-E017-6269-232C00E6B8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B4456F0-B6FE-0739-4239-C8C801CCF55F}"/>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5" name="Footer Placeholder 4">
            <a:extLst>
              <a:ext uri="{FF2B5EF4-FFF2-40B4-BE49-F238E27FC236}">
                <a16:creationId xmlns:a16="http://schemas.microsoft.com/office/drawing/2014/main" id="{029D7928-1A4C-61F5-996B-EDA3891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B773A9-E6B2-C171-8207-89EE505ACA98}"/>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1606494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11844-086E-2D1E-C6CE-76BE75043BC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993F9E2-4E6D-D661-402F-92D13DF1982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7EBC38F-DF97-30D9-8F54-B21EFA81381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B5EE4FC-B07C-8540-F17D-731C1D3EB673}"/>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6" name="Footer Placeholder 5">
            <a:extLst>
              <a:ext uri="{FF2B5EF4-FFF2-40B4-BE49-F238E27FC236}">
                <a16:creationId xmlns:a16="http://schemas.microsoft.com/office/drawing/2014/main" id="{EBC8E837-EEBC-FD9A-419E-66F0B67DCF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1FDEC1-1B25-9B37-BE9F-935B87A7030E}"/>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1702041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B9EBA-331B-7E9F-5FFB-CE21B21FD1B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87E9889-3EE8-366F-CC93-E614B6AE79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994715C-8B5A-B213-A22C-088786D0CBB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C628DFD-E331-8D86-7D76-CBC93ECB6C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B220F16-D978-3D98-D979-5B5630A9835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EE6E234-C127-08AD-53C7-69A0FE252C50}"/>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8" name="Footer Placeholder 7">
            <a:extLst>
              <a:ext uri="{FF2B5EF4-FFF2-40B4-BE49-F238E27FC236}">
                <a16:creationId xmlns:a16="http://schemas.microsoft.com/office/drawing/2014/main" id="{B8B1ABCF-3857-96E2-7920-BBE351773B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E0C46-37AE-A65E-AD97-A90AC860AFA2}"/>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306172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C95A-4C03-0D25-B091-2A6D3DC3B41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8AB2FD0-66BA-CDBE-6E3A-357852420B04}"/>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4" name="Footer Placeholder 3">
            <a:extLst>
              <a:ext uri="{FF2B5EF4-FFF2-40B4-BE49-F238E27FC236}">
                <a16:creationId xmlns:a16="http://schemas.microsoft.com/office/drawing/2014/main" id="{A17FD7AC-9783-1D29-CB7B-BAF0AFF91C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1E437A-7EE2-E1B3-802F-B3BC7A60E26C}"/>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2251564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D34DCC-6FB3-92F6-99D4-51EA9F5B30F0}"/>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3" name="Footer Placeholder 2">
            <a:extLst>
              <a:ext uri="{FF2B5EF4-FFF2-40B4-BE49-F238E27FC236}">
                <a16:creationId xmlns:a16="http://schemas.microsoft.com/office/drawing/2014/main" id="{98D552DD-3A12-59DB-1558-572A6FB1C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C5195D-E7F9-6A9F-8179-864D24E4BFC9}"/>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519430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FA04-AD78-FFF6-6261-8CA369B75A1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0C2B553-460C-0638-C299-D6AF8759F2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55D97D6-5299-FA78-9785-350F779B6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9339DF-C8A9-3C51-7040-C274B1CC0ACC}"/>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6" name="Footer Placeholder 5">
            <a:extLst>
              <a:ext uri="{FF2B5EF4-FFF2-40B4-BE49-F238E27FC236}">
                <a16:creationId xmlns:a16="http://schemas.microsoft.com/office/drawing/2014/main" id="{DEAB051B-4F87-EE39-B75C-6D5875C14A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193CB-496E-831C-6B69-A45DC62A03B4}"/>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1168118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70865-CAB6-EFAE-0F8A-9D21BE15786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13B33EE-65E6-70EE-B919-24E1B79A2F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573D42-08C4-6CEE-C899-09C9F9FC5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570D966-BE0C-BDC7-92CD-99BD41AB0614}"/>
              </a:ext>
            </a:extLst>
          </p:cNvPr>
          <p:cNvSpPr>
            <a:spLocks noGrp="1"/>
          </p:cNvSpPr>
          <p:nvPr>
            <p:ph type="dt" sz="half" idx="10"/>
          </p:nvPr>
        </p:nvSpPr>
        <p:spPr/>
        <p:txBody>
          <a:bodyPr/>
          <a:lstStyle/>
          <a:p>
            <a:fld id="{6A1F3E81-8A6D-394C-B92D-B19ACBFFCF93}" type="datetimeFigureOut">
              <a:rPr lang="en-US" smtClean="0"/>
              <a:t>6/21/22</a:t>
            </a:fld>
            <a:endParaRPr lang="en-US"/>
          </a:p>
        </p:txBody>
      </p:sp>
      <p:sp>
        <p:nvSpPr>
          <p:cNvPr id="6" name="Footer Placeholder 5">
            <a:extLst>
              <a:ext uri="{FF2B5EF4-FFF2-40B4-BE49-F238E27FC236}">
                <a16:creationId xmlns:a16="http://schemas.microsoft.com/office/drawing/2014/main" id="{3F280DD4-F4FA-3387-2D66-5E6040935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05110-2947-905C-CB9A-DD247ADFC87A}"/>
              </a:ext>
            </a:extLst>
          </p:cNvPr>
          <p:cNvSpPr>
            <a:spLocks noGrp="1"/>
          </p:cNvSpPr>
          <p:nvPr>
            <p:ph type="sldNum" sz="quarter" idx="12"/>
          </p:nvPr>
        </p:nvSpPr>
        <p:spPr/>
        <p:txBody>
          <a:bodyPr/>
          <a:lstStyle/>
          <a:p>
            <a:fld id="{30DEF252-628A-9D41-9C95-FA681ABB416E}" type="slidenum">
              <a:rPr lang="en-US" smtClean="0"/>
              <a:t>‹#›</a:t>
            </a:fld>
            <a:endParaRPr lang="en-US"/>
          </a:p>
        </p:txBody>
      </p:sp>
    </p:spTree>
    <p:extLst>
      <p:ext uri="{BB962C8B-B14F-4D97-AF65-F5344CB8AC3E}">
        <p14:creationId xmlns:p14="http://schemas.microsoft.com/office/powerpoint/2010/main" val="423310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C5709A-A961-FD0C-87D4-B6DBA1A8F3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555FDA7E-E9D9-7402-83D5-A35DFF3387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1AE628BD-0606-02FF-BCB9-B6A54B0CAB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6A1F3E81-8A6D-394C-B92D-B19ACBFFCF93}" type="datetimeFigureOut">
              <a:rPr lang="en-US" smtClean="0"/>
              <a:pPr/>
              <a:t>6/21/22</a:t>
            </a:fld>
            <a:endParaRPr lang="en-US" dirty="0"/>
          </a:p>
        </p:txBody>
      </p:sp>
      <p:sp>
        <p:nvSpPr>
          <p:cNvPr id="5" name="Footer Placeholder 4">
            <a:extLst>
              <a:ext uri="{FF2B5EF4-FFF2-40B4-BE49-F238E27FC236}">
                <a16:creationId xmlns:a16="http://schemas.microsoft.com/office/drawing/2014/main" id="{E4181E5D-FFFB-E8EA-50A8-0784A8658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5A2244D7-34FD-CF29-254A-B16369DCE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30DEF252-628A-9D41-9C95-FA681ABB416E}" type="slidenum">
              <a:rPr lang="en-US" smtClean="0"/>
              <a:pPr/>
              <a:t>‹#›</a:t>
            </a:fld>
            <a:endParaRPr lang="en-US" dirty="0"/>
          </a:p>
        </p:txBody>
      </p:sp>
    </p:spTree>
    <p:extLst>
      <p:ext uri="{BB962C8B-B14F-4D97-AF65-F5344CB8AC3E}">
        <p14:creationId xmlns:p14="http://schemas.microsoft.com/office/powerpoint/2010/main" val="1842078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g"/></Relationships>
</file>

<file path=ppt/slides/_rels/slide17.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 Id="rId9" Type="http://schemas.openxmlformats.org/officeDocument/2006/relationships/image" Target="../media/image49.jpg"/></Relationships>
</file>

<file path=ppt/slides/_rels/slide18.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 Id="rId9"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2.png"/><Relationship Id="rId7" Type="http://schemas.openxmlformats.org/officeDocument/2006/relationships/image" Target="../media/image56.tiff"/><Relationship Id="rId12" Type="http://schemas.openxmlformats.org/officeDocument/2006/relationships/image" Target="../media/image60.tif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5.tiff"/><Relationship Id="rId11" Type="http://schemas.openxmlformats.org/officeDocument/2006/relationships/image" Target="../media/image59.png"/><Relationship Id="rId5" Type="http://schemas.openxmlformats.org/officeDocument/2006/relationships/image" Target="../media/image54.jfif"/><Relationship Id="rId10" Type="http://schemas.microsoft.com/office/2007/relationships/hdphoto" Target="../media/hdphoto1.wdp"/><Relationship Id="rId4" Type="http://schemas.openxmlformats.org/officeDocument/2006/relationships/image" Target="../media/image53.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61.png"/><Relationship Id="rId7" Type="http://schemas.openxmlformats.org/officeDocument/2006/relationships/image" Target="../media/image56.tiff"/><Relationship Id="rId12" Type="http://schemas.openxmlformats.org/officeDocument/2006/relationships/image" Target="../media/image63.tif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5.tiff"/><Relationship Id="rId11" Type="http://schemas.openxmlformats.org/officeDocument/2006/relationships/image" Target="../media/image62.jfif"/><Relationship Id="rId5" Type="http://schemas.openxmlformats.org/officeDocument/2006/relationships/image" Target="../media/image54.jfif"/><Relationship Id="rId10" Type="http://schemas.microsoft.com/office/2007/relationships/hdphoto" Target="../media/hdphoto1.wdp"/><Relationship Id="rId4" Type="http://schemas.openxmlformats.org/officeDocument/2006/relationships/image" Target="../media/image53.png"/><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tif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6.tiff"/><Relationship Id="rId11" Type="http://schemas.openxmlformats.org/officeDocument/2006/relationships/image" Target="../media/image63.tiff"/><Relationship Id="rId5" Type="http://schemas.openxmlformats.org/officeDocument/2006/relationships/image" Target="../media/image55.tiff"/><Relationship Id="rId10" Type="http://schemas.openxmlformats.org/officeDocument/2006/relationships/image" Target="../media/image62.jfif"/><Relationship Id="rId4" Type="http://schemas.openxmlformats.org/officeDocument/2006/relationships/image" Target="../media/image54.jfif"/><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7.jpg"/><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jp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21.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2.tif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2.tif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3.gif"/><Relationship Id="rId5" Type="http://schemas.openxmlformats.org/officeDocument/2006/relationships/image" Target="../media/image92.gif"/><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image" Target="../media/image94.gif"/><Relationship Id="rId7" Type="http://schemas.openxmlformats.org/officeDocument/2006/relationships/image" Target="../media/image97.gif"/><Relationship Id="rId12" Type="http://schemas.openxmlformats.org/officeDocument/2006/relationships/image" Target="../media/image101.gi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6.gif"/><Relationship Id="rId11" Type="http://schemas.openxmlformats.org/officeDocument/2006/relationships/image" Target="../media/image100.gif"/><Relationship Id="rId5" Type="http://schemas.openxmlformats.org/officeDocument/2006/relationships/image" Target="../media/image93.gif"/><Relationship Id="rId10" Type="http://schemas.openxmlformats.org/officeDocument/2006/relationships/image" Target="../media/image99.gif"/><Relationship Id="rId4" Type="http://schemas.openxmlformats.org/officeDocument/2006/relationships/image" Target="../media/image95.gif"/><Relationship Id="rId9" Type="http://schemas.openxmlformats.org/officeDocument/2006/relationships/image" Target="../media/image98.gif"/></Relationships>
</file>

<file path=ppt/slides/_rels/slide55.xml.rels><?xml version="1.0" encoding="UTF-8" standalone="yes"?>
<Relationships xmlns="http://schemas.openxmlformats.org/package/2006/relationships"><Relationship Id="rId8" Type="http://schemas.openxmlformats.org/officeDocument/2006/relationships/image" Target="../media/image101.gif"/><Relationship Id="rId3" Type="http://schemas.openxmlformats.org/officeDocument/2006/relationships/image" Target="../media/image97.gif"/><Relationship Id="rId7" Type="http://schemas.openxmlformats.org/officeDocument/2006/relationships/image" Target="../media/image104.gif"/><Relationship Id="rId12" Type="http://schemas.openxmlformats.org/officeDocument/2006/relationships/image" Target="../media/image108.gi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03.gif"/><Relationship Id="rId11" Type="http://schemas.openxmlformats.org/officeDocument/2006/relationships/image" Target="../media/image107.gif"/><Relationship Id="rId5" Type="http://schemas.openxmlformats.org/officeDocument/2006/relationships/image" Target="../media/image95.gif"/><Relationship Id="rId10" Type="http://schemas.openxmlformats.org/officeDocument/2006/relationships/image" Target="../media/image106.gif"/><Relationship Id="rId4" Type="http://schemas.openxmlformats.org/officeDocument/2006/relationships/image" Target="../media/image102.gif"/><Relationship Id="rId9" Type="http://schemas.openxmlformats.org/officeDocument/2006/relationships/image" Target="../media/image105.gif"/></Relationships>
</file>

<file path=ppt/slides/_rels/slide56.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0.tif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2.tiff"/><Relationship Id="rId7" Type="http://schemas.openxmlformats.org/officeDocument/2006/relationships/image" Target="../media/image115.tiff"/><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14.tiff"/><Relationship Id="rId5" Type="http://schemas.openxmlformats.org/officeDocument/2006/relationships/image" Target="../media/image113.tiff"/><Relationship Id="rId4" Type="http://schemas.openxmlformats.org/officeDocument/2006/relationships/image" Target="../media/image110.tiff"/><Relationship Id="rId9" Type="http://schemas.openxmlformats.org/officeDocument/2006/relationships/image" Target="../media/image117.tiff"/></Relationships>
</file>

<file path=ppt/slides/_rels/slide62.xml.rels><?xml version="1.0" encoding="UTF-8" standalone="yes"?>
<Relationships xmlns="http://schemas.openxmlformats.org/package/2006/relationships"><Relationship Id="rId8" Type="http://schemas.openxmlformats.org/officeDocument/2006/relationships/image" Target="../media/image113.tiff"/><Relationship Id="rId3" Type="http://schemas.openxmlformats.org/officeDocument/2006/relationships/image" Target="../media/image112.tiff"/><Relationship Id="rId7" Type="http://schemas.openxmlformats.org/officeDocument/2006/relationships/image" Target="../media/image116.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15.tiff"/><Relationship Id="rId5" Type="http://schemas.openxmlformats.org/officeDocument/2006/relationships/image" Target="../media/image114.tiff"/><Relationship Id="rId4" Type="http://schemas.openxmlformats.org/officeDocument/2006/relationships/image" Target="../media/image110.tiff"/></Relationships>
</file>

<file path=ppt/slides/_rels/slide63.xml.rels><?xml version="1.0" encoding="UTF-8" standalone="yes"?>
<Relationships xmlns="http://schemas.openxmlformats.org/package/2006/relationships"><Relationship Id="rId8" Type="http://schemas.openxmlformats.org/officeDocument/2006/relationships/image" Target="../media/image115.tiff"/><Relationship Id="rId3" Type="http://schemas.openxmlformats.org/officeDocument/2006/relationships/image" Target="../media/image118.tiff"/><Relationship Id="rId7" Type="http://schemas.openxmlformats.org/officeDocument/2006/relationships/image" Target="../media/image117.tiff"/><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14.tiff"/><Relationship Id="rId5" Type="http://schemas.openxmlformats.org/officeDocument/2006/relationships/image" Target="../media/image113.tiff"/><Relationship Id="rId10" Type="http://schemas.openxmlformats.org/officeDocument/2006/relationships/image" Target="../media/image112.tiff"/><Relationship Id="rId4" Type="http://schemas.openxmlformats.org/officeDocument/2006/relationships/image" Target="../media/image110.tiff"/><Relationship Id="rId9" Type="http://schemas.openxmlformats.org/officeDocument/2006/relationships/image" Target="../media/image116.jpeg"/></Relationships>
</file>

<file path=ppt/slides/_rels/slide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21.gi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8.png"/><Relationship Id="rId4" Type="http://schemas.openxmlformats.org/officeDocument/2006/relationships/image" Target="../media/image123.jpeg"/><Relationship Id="rId9"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6.png"/><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29.png"/><Relationship Id="rId5" Type="http://schemas.openxmlformats.org/officeDocument/2006/relationships/image" Target="../media/image126.png"/><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32.png"/></Relationships>
</file>

<file path=ppt/slides/_rels/slide81.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4.png"/><Relationship Id="rId4" Type="http://schemas.openxmlformats.org/officeDocument/2006/relationships/image" Target="../media/image133.jpe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8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6.png"/></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7.xml"/><Relationship Id="rId5" Type="http://schemas.openxmlformats.org/officeDocument/2006/relationships/image" Target="../media/image138.png"/><Relationship Id="rId4" Type="http://schemas.microsoft.com/office/2007/relationships/hdphoto" Target="../media/hdphoto3.wdp"/></Relationships>
</file>

<file path=ppt/slides/_rels/slide8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140.jpeg"/></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14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png"/><Relationship Id="rId4" Type="http://schemas.openxmlformats.org/officeDocument/2006/relationships/image" Target="../media/image14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Examples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142160" y="258166"/>
            <a:ext cx="17859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production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CB2BC125-EA44-ED99-BDD7-D0AA79704108}"/>
              </a:ext>
            </a:extLst>
          </p:cNvPr>
          <p:cNvSpPr txBox="1"/>
          <p:nvPr/>
        </p:nvSpPr>
        <p:spPr>
          <a:xfrm>
            <a:off x="907617" y="1720840"/>
            <a:ext cx="10376766" cy="3416320"/>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7200" b="1" dirty="0">
                <a:solidFill>
                  <a:srgbClr val="4472C4">
                    <a:lumMod val="50000"/>
                  </a:srgbClr>
                </a:solidFill>
                <a:latin typeface="Century Gothic" panose="020F0302020204030204"/>
              </a:rPr>
              <a:t>(Freer) production tasks eliciting personal response</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CFD14056-B097-1240-AD2C-4AFC30B14978}"/>
              </a:ext>
            </a:extLst>
          </p:cNvPr>
          <p:cNvGraphicFramePr>
            <a:graphicFrameLocks noGrp="1"/>
          </p:cNvGraphicFramePr>
          <p:nvPr/>
        </p:nvGraphicFramePr>
        <p:xfrm>
          <a:off x="135382" y="826810"/>
          <a:ext cx="5825238" cy="5414960"/>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34408">
                  <a:extLst>
                    <a:ext uri="{9D8B030D-6E8A-4147-A177-3AD203B41FA5}">
                      <a16:colId xmlns:a16="http://schemas.microsoft.com/office/drawing/2014/main" val="886832367"/>
                    </a:ext>
                  </a:extLst>
                </a:gridCol>
                <a:gridCol w="3242134">
                  <a:extLst>
                    <a:ext uri="{9D8B030D-6E8A-4147-A177-3AD203B41FA5}">
                      <a16:colId xmlns:a16="http://schemas.microsoft.com/office/drawing/2014/main" val="2966190253"/>
                    </a:ext>
                  </a:extLst>
                </a:gridCol>
              </a:tblGrid>
              <a:tr h="775824">
                <a:tc>
                  <a:txBody>
                    <a:bodyPr/>
                    <a:lstStyle/>
                    <a:p>
                      <a:pPr algn="ctr"/>
                      <a:r>
                        <a:rPr lang="en-GB" sz="2000" b="0" i="0" dirty="0" err="1">
                          <a:solidFill>
                            <a:srgbClr val="203864"/>
                          </a:solidFill>
                          <a:latin typeface="Century Gothic" panose="020B0502020202020204" pitchFamily="34" charset="0"/>
                        </a:rPr>
                        <a:t>yo</a:t>
                      </a:r>
                      <a:endParaRPr lang="es-GB" sz="2000" b="0" i="0" dirty="0">
                        <a:solidFill>
                          <a:srgbClr val="203864"/>
                        </a:solidFill>
                        <a:latin typeface="Century Gothic" panose="020B0502020202020204" pitchFamily="34" charset="0"/>
                      </a:endParaRPr>
                    </a:p>
                  </a:txBody>
                  <a:tcPr anchor="ctr"/>
                </a:tc>
                <a:tc>
                  <a:txBody>
                    <a:bodyPr/>
                    <a:lstStyle/>
                    <a:p>
                      <a:pPr algn="ctr"/>
                      <a:r>
                        <a:rPr lang="en-GB" sz="2000" b="0" i="0" dirty="0" err="1">
                          <a:solidFill>
                            <a:srgbClr val="203864"/>
                          </a:solidFill>
                          <a:latin typeface="Century Gothic" panose="020B0502020202020204" pitchFamily="34" charset="0"/>
                        </a:rPr>
                        <a:t>tú</a:t>
                      </a:r>
                      <a:endParaRPr lang="es-GB" sz="2000" b="0" i="0" dirty="0">
                        <a:solidFill>
                          <a:srgbClr val="203864"/>
                        </a:solidFill>
                        <a:latin typeface="Century Gothic" panose="020B0502020202020204" pitchFamily="34" charset="0"/>
                      </a:endParaRPr>
                    </a:p>
                  </a:txBody>
                  <a:tcPr anchor="ctr"/>
                </a:tc>
                <a:tc>
                  <a:txBody>
                    <a:bodyPr/>
                    <a:lstStyle/>
                    <a:p>
                      <a:pPr algn="ctr"/>
                      <a:r>
                        <a:rPr lang="en-GB" sz="2000" b="0" i="0" dirty="0" err="1">
                          <a:solidFill>
                            <a:srgbClr val="203864"/>
                          </a:solidFill>
                          <a:latin typeface="Century Gothic" panose="020B0502020202020204" pitchFamily="34" charset="0"/>
                        </a:rPr>
                        <a:t>él</a:t>
                      </a:r>
                      <a:r>
                        <a:rPr lang="en-GB" sz="2000" b="0" i="0" dirty="0">
                          <a:solidFill>
                            <a:srgbClr val="203864"/>
                          </a:solidFill>
                          <a:latin typeface="Century Gothic" panose="020B0502020202020204" pitchFamily="34" charset="0"/>
                        </a:rPr>
                        <a:t>/</a:t>
                      </a:r>
                      <a:r>
                        <a:rPr lang="en-GB" sz="2000" b="0" i="0" dirty="0" err="1">
                          <a:solidFill>
                            <a:srgbClr val="203864"/>
                          </a:solidFill>
                          <a:latin typeface="Century Gothic" panose="020B0502020202020204" pitchFamily="34" charset="0"/>
                        </a:rPr>
                        <a:t>ella</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 en inglés?</a:t>
                      </a:r>
                    </a:p>
                  </a:txBody>
                  <a:tcPr anchor="ctr"/>
                </a:tc>
                <a:extLst>
                  <a:ext uri="{0D108BD9-81ED-4DB2-BD59-A6C34878D82A}">
                    <a16:rowId xmlns:a16="http://schemas.microsoft.com/office/drawing/2014/main" val="1619378101"/>
                  </a:ext>
                </a:extLst>
              </a:tr>
              <a:tr h="579892">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2063107013"/>
                  </a:ext>
                </a:extLst>
              </a:tr>
              <a:tr h="579892">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658108277"/>
                  </a:ext>
                </a:extLst>
              </a:tr>
              <a:tr h="579892">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4052671755"/>
                  </a:ext>
                </a:extLst>
              </a:tr>
              <a:tr h="579892">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3035132187"/>
                  </a:ext>
                </a:extLst>
              </a:tr>
              <a:tr h="579892">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1525557717"/>
                  </a:ext>
                </a:extLst>
              </a:tr>
              <a:tr h="579892">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019985624"/>
                  </a:ext>
                </a:extLst>
              </a:tr>
              <a:tr h="579892">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22827931"/>
                  </a:ext>
                </a:extLst>
              </a:tr>
              <a:tr h="579892">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3602473506"/>
                  </a:ext>
                </a:extLst>
              </a:tr>
            </a:tbl>
          </a:graphicData>
        </a:graphic>
      </p:graphicFrame>
      <p:graphicFrame>
        <p:nvGraphicFramePr>
          <p:cNvPr id="11" name="Tabla 10">
            <a:extLst>
              <a:ext uri="{FF2B5EF4-FFF2-40B4-BE49-F238E27FC236}">
                <a16:creationId xmlns:a16="http://schemas.microsoft.com/office/drawing/2014/main" id="{3D05CAD0-45B8-6043-B6BF-214DEBAD8245}"/>
              </a:ext>
            </a:extLst>
          </p:cNvPr>
          <p:cNvGraphicFramePr>
            <a:graphicFrameLocks noGrp="1"/>
          </p:cNvGraphicFramePr>
          <p:nvPr/>
        </p:nvGraphicFramePr>
        <p:xfrm>
          <a:off x="6231380" y="826810"/>
          <a:ext cx="5825238" cy="5414958"/>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05578">
                  <a:extLst>
                    <a:ext uri="{9D8B030D-6E8A-4147-A177-3AD203B41FA5}">
                      <a16:colId xmlns:a16="http://schemas.microsoft.com/office/drawing/2014/main" val="886832367"/>
                    </a:ext>
                  </a:extLst>
                </a:gridCol>
                <a:gridCol w="3270964">
                  <a:extLst>
                    <a:ext uri="{9D8B030D-6E8A-4147-A177-3AD203B41FA5}">
                      <a16:colId xmlns:a16="http://schemas.microsoft.com/office/drawing/2014/main" val="2966190253"/>
                    </a:ext>
                  </a:extLst>
                </a:gridCol>
              </a:tblGrid>
              <a:tr h="773894">
                <a:tc>
                  <a:txBody>
                    <a:bodyPr/>
                    <a:lstStyle/>
                    <a:p>
                      <a:pPr algn="ctr"/>
                      <a:r>
                        <a:rPr lang="en-GB" sz="2000" b="0" i="0" dirty="0" err="1">
                          <a:solidFill>
                            <a:srgbClr val="203864"/>
                          </a:solidFill>
                          <a:latin typeface="Century Gothic" panose="020B0502020202020204" pitchFamily="34" charset="0"/>
                        </a:rPr>
                        <a:t>yo</a:t>
                      </a:r>
                      <a:endParaRPr lang="es-GB" sz="2000" b="0" i="0" dirty="0">
                        <a:solidFill>
                          <a:srgbClr val="203864"/>
                        </a:solidFill>
                        <a:latin typeface="Century Gothic" panose="020B0502020202020204" pitchFamily="34" charset="0"/>
                      </a:endParaRPr>
                    </a:p>
                  </a:txBody>
                  <a:tcPr anchor="ctr"/>
                </a:tc>
                <a:tc>
                  <a:txBody>
                    <a:bodyPr/>
                    <a:lstStyle/>
                    <a:p>
                      <a:pPr algn="ctr"/>
                      <a:r>
                        <a:rPr lang="en-GB" sz="2000" b="0" i="0" dirty="0" err="1">
                          <a:solidFill>
                            <a:srgbClr val="203864"/>
                          </a:solidFill>
                          <a:latin typeface="Century Gothic" panose="020B0502020202020204" pitchFamily="34" charset="0"/>
                        </a:rPr>
                        <a:t>tú</a:t>
                      </a:r>
                      <a:endParaRPr lang="es-GB" sz="2000" b="0" i="0" dirty="0">
                        <a:solidFill>
                          <a:srgbClr val="203864"/>
                        </a:solidFill>
                        <a:latin typeface="Century Gothic" panose="020B0502020202020204" pitchFamily="34" charset="0"/>
                      </a:endParaRPr>
                    </a:p>
                  </a:txBody>
                  <a:tcPr anchor="ctr"/>
                </a:tc>
                <a:tc>
                  <a:txBody>
                    <a:bodyPr/>
                    <a:lstStyle/>
                    <a:p>
                      <a:pPr algn="ctr"/>
                      <a:r>
                        <a:rPr lang="en-GB" sz="2000" b="0" i="0" dirty="0" err="1">
                          <a:solidFill>
                            <a:srgbClr val="203864"/>
                          </a:solidFill>
                          <a:latin typeface="Century Gothic" panose="020B0502020202020204" pitchFamily="34" charset="0"/>
                        </a:rPr>
                        <a:t>él</a:t>
                      </a:r>
                      <a:r>
                        <a:rPr lang="en-GB" sz="2000" b="0" i="0" dirty="0">
                          <a:solidFill>
                            <a:srgbClr val="203864"/>
                          </a:solidFill>
                          <a:latin typeface="Century Gothic" panose="020B0502020202020204" pitchFamily="34" charset="0"/>
                        </a:rPr>
                        <a:t>/</a:t>
                      </a:r>
                      <a:r>
                        <a:rPr lang="en-GB" sz="2000" b="0" i="0" dirty="0" err="1">
                          <a:solidFill>
                            <a:srgbClr val="203864"/>
                          </a:solidFill>
                          <a:latin typeface="Century Gothic" panose="020B0502020202020204" pitchFamily="34" charset="0"/>
                        </a:rPr>
                        <a:t>ella</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 en inglés?</a:t>
                      </a:r>
                    </a:p>
                  </a:txBody>
                  <a:tcPr anchor="ctr"/>
                </a:tc>
                <a:extLst>
                  <a:ext uri="{0D108BD9-81ED-4DB2-BD59-A6C34878D82A}">
                    <a16:rowId xmlns:a16="http://schemas.microsoft.com/office/drawing/2014/main" val="1619378101"/>
                  </a:ext>
                </a:extLst>
              </a:tr>
              <a:tr h="580133">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2063107013"/>
                  </a:ext>
                </a:extLst>
              </a:tr>
              <a:tr h="580133">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658108277"/>
                  </a:ext>
                </a:extLst>
              </a:tr>
              <a:tr h="580133">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4052671755"/>
                  </a:ext>
                </a:extLst>
              </a:tr>
              <a:tr h="580133">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3035132187"/>
                  </a:ext>
                </a:extLst>
              </a:tr>
              <a:tr h="580133">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525557717"/>
                  </a:ext>
                </a:extLst>
              </a:tr>
              <a:tr h="580133">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1019985624"/>
                  </a:ext>
                </a:extLst>
              </a:tr>
              <a:tr h="580133">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22827931"/>
                  </a:ext>
                </a:extLst>
              </a:tr>
              <a:tr h="580133">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101411015"/>
                  </a:ext>
                </a:extLst>
              </a:tr>
            </a:tbl>
          </a:graphicData>
        </a:graphic>
      </p:graphicFrame>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97663"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Estudiante B</a:t>
            </a:r>
          </a:p>
        </p:txBody>
      </p:sp>
      <p:sp>
        <p:nvSpPr>
          <p:cNvPr id="10" name="Rounded Rectangle 9">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10303476" y="172767"/>
            <a:ext cx="1368167" cy="570181"/>
          </a:xfrm>
        </p:spPr>
        <p:txBody>
          <a:bodyPr>
            <a:normAutofit/>
          </a:bodyPr>
          <a:lstStyle/>
          <a:p>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962881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32"/>
          <p:cNvSpPr txBox="1">
            <a:spLocks noGrp="1"/>
          </p:cNvSpPr>
          <p:nvPr>
            <p:ph type="title"/>
          </p:nvPr>
        </p:nvSpPr>
        <p:spPr>
          <a:xfrm>
            <a:off x="263857" y="337349"/>
            <a:ext cx="5494006" cy="3634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Century Gothic"/>
              <a:buNone/>
            </a:pPr>
            <a:r>
              <a:rPr lang="en-GB" sz="2400" b="1"/>
              <a:t>¡Ahora tú escribes!</a:t>
            </a:r>
            <a:endParaRPr sz="2400"/>
          </a:p>
        </p:txBody>
      </p:sp>
      <p:sp>
        <p:nvSpPr>
          <p:cNvPr id="890" name="Google Shape;890;p32"/>
          <p:cNvSpPr txBox="1"/>
          <p:nvPr/>
        </p:nvSpPr>
        <p:spPr>
          <a:xfrm>
            <a:off x="263857" y="804428"/>
            <a:ext cx="79832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Escribe el </a:t>
            </a:r>
            <a:r>
              <a:rPr lang="en-GB" sz="2400" dirty="0" err="1">
                <a:solidFill>
                  <a:srgbClr val="002060"/>
                </a:solidFill>
                <a:latin typeface="Century Gothic"/>
                <a:ea typeface="Century Gothic"/>
                <a:cs typeface="Century Gothic"/>
                <a:sym typeface="Century Gothic"/>
              </a:rPr>
              <a:t>texto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otra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vez</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pero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debes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cosas</a:t>
            </a:r>
            <a:r>
              <a:rPr lang="en-GB" sz="2400" dirty="0">
                <a:solidFill>
                  <a:srgbClr val="002060"/>
                </a:solidFill>
                <a:latin typeface="Century Gothic"/>
                <a:ea typeface="Century Gothic"/>
                <a:cs typeface="Century Gothic"/>
                <a:sym typeface="Century Gothic"/>
              </a:rPr>
              <a:t>.</a:t>
            </a:r>
            <a:endParaRPr dirty="0">
              <a:solidFill>
                <a:srgbClr val="002060"/>
              </a:solidFill>
              <a:latin typeface="Century Gothic" panose="020B0502020202020204" pitchFamily="34" charset="0"/>
            </a:endParaRPr>
          </a:p>
        </p:txBody>
      </p:sp>
      <p:sp>
        <p:nvSpPr>
          <p:cNvPr id="891" name="Google Shape;891;p32"/>
          <p:cNvSpPr txBox="1"/>
          <p:nvPr/>
        </p:nvSpPr>
        <p:spPr>
          <a:xfrm>
            <a:off x="263857" y="1372313"/>
            <a:ext cx="1018995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usar una persona </a:t>
            </a:r>
            <a:r>
              <a:rPr lang="en-GB" sz="2400" dirty="0" err="1">
                <a:solidFill>
                  <a:srgbClr val="002060"/>
                </a:solidFill>
                <a:latin typeface="Century Gothic"/>
                <a:ea typeface="Century Gothic"/>
                <a:cs typeface="Century Gothic"/>
                <a:sym typeface="Century Gothic"/>
              </a:rPr>
              <a:t>diferente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yo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tú</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él</a:t>
            </a:r>
            <a:r>
              <a:rPr lang="en-GB" sz="2400" dirty="0">
                <a:solidFill>
                  <a:srgbClr val="002060"/>
                </a:solidFill>
                <a:latin typeface="Century Gothic"/>
                <a:ea typeface="Century Gothic"/>
                <a:cs typeface="Century Gothic"/>
                <a:sym typeface="Century Gothic"/>
              </a:rPr>
              <a:t>, mi padre...).</a:t>
            </a:r>
            <a:endParaRPr dirty="0">
              <a:solidFill>
                <a:srgbClr val="002060"/>
              </a:solidFill>
              <a:latin typeface="Century Gothic" panose="020B0502020202020204" pitchFamily="34" charset="0"/>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También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las </a:t>
            </a:r>
            <a:r>
              <a:rPr lang="en-GB" sz="2400" dirty="0" err="1">
                <a:solidFill>
                  <a:srgbClr val="002060"/>
                </a:solidFill>
                <a:latin typeface="Century Gothic"/>
                <a:ea typeface="Century Gothic"/>
                <a:cs typeface="Century Gothic"/>
                <a:sym typeface="Century Gothic"/>
              </a:rPr>
              <a:t>acciones</a:t>
            </a:r>
            <a:r>
              <a:rPr lang="en-GB" sz="2400" dirty="0">
                <a:solidFill>
                  <a:srgbClr val="002060"/>
                </a:solidFill>
                <a:latin typeface="Century Gothic"/>
                <a:ea typeface="Century Gothic"/>
                <a:cs typeface="Century Gothic"/>
                <a:sym typeface="Century Gothic"/>
              </a:rPr>
              <a:t> con ‘</a:t>
            </a:r>
            <a:r>
              <a:rPr lang="en-GB" sz="2400" dirty="0" err="1">
                <a:solidFill>
                  <a:srgbClr val="002060"/>
                </a:solidFill>
                <a:latin typeface="Century Gothic"/>
                <a:ea typeface="Century Gothic"/>
                <a:cs typeface="Century Gothic"/>
                <a:sym typeface="Century Gothic"/>
              </a:rPr>
              <a:t>hacer</a:t>
            </a:r>
            <a:r>
              <a:rPr lang="en-GB" sz="24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donde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pasó</a:t>
            </a:r>
            <a:r>
              <a:rPr lang="en-GB" sz="2400" dirty="0">
                <a:solidFill>
                  <a:srgbClr val="002060"/>
                </a:solidFill>
                <a:latin typeface="Century Gothic"/>
                <a:ea typeface="Century Gothic"/>
                <a:cs typeface="Century Gothic"/>
                <a:sym typeface="Century Gothic"/>
              </a:rPr>
              <a:t> la </a:t>
            </a:r>
            <a:r>
              <a:rPr lang="en-GB" sz="2400" dirty="0" err="1">
                <a:solidFill>
                  <a:srgbClr val="002060"/>
                </a:solidFill>
                <a:latin typeface="Century Gothic"/>
                <a:ea typeface="Century Gothic"/>
                <a:cs typeface="Century Gothic"/>
                <a:sym typeface="Century Gothic"/>
              </a:rPr>
              <a:t>acción</a:t>
            </a:r>
            <a:r>
              <a:rPr lang="en-GB" sz="2400" dirty="0">
                <a:solidFill>
                  <a:srgbClr val="002060"/>
                </a:solidFill>
                <a:latin typeface="Century Gothic"/>
                <a:ea typeface="Century Gothic"/>
                <a:cs typeface="Century Gothic"/>
                <a:sym typeface="Century Gothic"/>
              </a:rPr>
              <a:t> con </a:t>
            </a:r>
            <a:r>
              <a:rPr lang="en-GB" sz="2400" dirty="0" err="1">
                <a:solidFill>
                  <a:srgbClr val="002060"/>
                </a:solidFill>
                <a:latin typeface="Century Gothic"/>
                <a:ea typeface="Century Gothic"/>
                <a:cs typeface="Century Gothic"/>
                <a:sym typeface="Century Gothic"/>
              </a:rPr>
              <a:t>otros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adverbios</a:t>
            </a:r>
            <a:r>
              <a:rPr lang="en-GB" sz="24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p:txBody>
      </p:sp>
      <p:sp>
        <p:nvSpPr>
          <p:cNvPr id="892" name="Google Shape;892;p32"/>
          <p:cNvSpPr txBox="1"/>
          <p:nvPr/>
        </p:nvSpPr>
        <p:spPr>
          <a:xfrm>
            <a:off x="263857" y="2840796"/>
            <a:ext cx="14039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deporte</a:t>
            </a:r>
            <a:endParaRPr sz="2400" dirty="0">
              <a:solidFill>
                <a:srgbClr val="002060"/>
              </a:solidFill>
              <a:latin typeface="Century Gothic"/>
              <a:ea typeface="Century Gothic"/>
              <a:cs typeface="Century Gothic"/>
              <a:sym typeface="Century Gothic"/>
            </a:endParaRPr>
          </a:p>
        </p:txBody>
      </p:sp>
      <p:sp>
        <p:nvSpPr>
          <p:cNvPr id="893" name="Google Shape;893;p32"/>
          <p:cNvSpPr txBox="1"/>
          <p:nvPr/>
        </p:nvSpPr>
        <p:spPr>
          <a:xfrm>
            <a:off x="1878727" y="2857731"/>
            <a:ext cx="1460706"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ejercicio</a:t>
            </a:r>
            <a:endParaRPr sz="2400">
              <a:solidFill>
                <a:srgbClr val="002060"/>
              </a:solidFill>
              <a:latin typeface="Century Gothic"/>
              <a:ea typeface="Century Gothic"/>
              <a:cs typeface="Century Gothic"/>
              <a:sym typeface="Century Gothic"/>
            </a:endParaRPr>
          </a:p>
        </p:txBody>
      </p:sp>
      <p:sp>
        <p:nvSpPr>
          <p:cNvPr id="894" name="Google Shape;894;p32"/>
          <p:cNvSpPr txBox="1"/>
          <p:nvPr/>
        </p:nvSpPr>
        <p:spPr>
          <a:xfrm>
            <a:off x="3536482" y="2857728"/>
            <a:ext cx="1943561"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actividades</a:t>
            </a:r>
            <a:endParaRPr sz="2400">
              <a:solidFill>
                <a:srgbClr val="002060"/>
              </a:solidFill>
              <a:latin typeface="Century Gothic"/>
              <a:ea typeface="Century Gothic"/>
              <a:cs typeface="Century Gothic"/>
              <a:sym typeface="Century Gothic"/>
            </a:endParaRPr>
          </a:p>
        </p:txBody>
      </p:sp>
      <p:sp>
        <p:nvSpPr>
          <p:cNvPr id="895" name="Google Shape;895;p32"/>
          <p:cNvSpPr txBox="1"/>
          <p:nvPr/>
        </p:nvSpPr>
        <p:spPr>
          <a:xfrm>
            <a:off x="10362914" y="2867859"/>
            <a:ext cx="865141"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algo</a:t>
            </a:r>
            <a:endParaRPr sz="2400">
              <a:solidFill>
                <a:srgbClr val="002060"/>
              </a:solidFill>
              <a:latin typeface="Century Gothic"/>
              <a:ea typeface="Century Gothic"/>
              <a:cs typeface="Century Gothic"/>
              <a:sym typeface="Century Gothic"/>
            </a:endParaRPr>
          </a:p>
        </p:txBody>
      </p:sp>
      <p:sp>
        <p:nvSpPr>
          <p:cNvPr id="896" name="Google Shape;896;p32"/>
          <p:cNvSpPr txBox="1"/>
          <p:nvPr/>
        </p:nvSpPr>
        <p:spPr>
          <a:xfrm>
            <a:off x="8009745" y="3483287"/>
            <a:ext cx="1490395"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una lista</a:t>
            </a:r>
            <a:endParaRPr sz="2400">
              <a:solidFill>
                <a:srgbClr val="002060"/>
              </a:solidFill>
              <a:latin typeface="Century Gothic"/>
              <a:ea typeface="Century Gothic"/>
              <a:cs typeface="Century Gothic"/>
              <a:sym typeface="Century Gothic"/>
            </a:endParaRPr>
          </a:p>
        </p:txBody>
      </p:sp>
      <p:sp>
        <p:nvSpPr>
          <p:cNvPr id="897" name="Google Shape;897;p32"/>
          <p:cNvSpPr txBox="1"/>
          <p:nvPr/>
        </p:nvSpPr>
        <p:spPr>
          <a:xfrm>
            <a:off x="7124717" y="2856753"/>
            <a:ext cx="115622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daño</a:t>
            </a:r>
            <a:endParaRPr sz="2400">
              <a:solidFill>
                <a:srgbClr val="002060"/>
              </a:solidFill>
              <a:latin typeface="Century Gothic"/>
              <a:ea typeface="Century Gothic"/>
              <a:cs typeface="Century Gothic"/>
              <a:sym typeface="Century Gothic"/>
            </a:endParaRPr>
          </a:p>
        </p:txBody>
      </p:sp>
      <p:sp>
        <p:nvSpPr>
          <p:cNvPr id="898" name="Google Shape;898;p32"/>
          <p:cNvSpPr txBox="1"/>
          <p:nvPr/>
        </p:nvSpPr>
        <p:spPr>
          <a:xfrm>
            <a:off x="297724" y="3495169"/>
            <a:ext cx="2564549"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cosas graciosas</a:t>
            </a:r>
            <a:endParaRPr sz="2400">
              <a:solidFill>
                <a:srgbClr val="002060"/>
              </a:solidFill>
              <a:latin typeface="Century Gothic"/>
              <a:ea typeface="Century Gothic"/>
              <a:cs typeface="Century Gothic"/>
              <a:sym typeface="Century Gothic"/>
            </a:endParaRPr>
          </a:p>
        </p:txBody>
      </p:sp>
      <p:sp>
        <p:nvSpPr>
          <p:cNvPr id="899" name="Google Shape;899;p32"/>
          <p:cNvSpPr txBox="1"/>
          <p:nvPr/>
        </p:nvSpPr>
        <p:spPr>
          <a:xfrm>
            <a:off x="9669473" y="3478236"/>
            <a:ext cx="1349648"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un viaje</a:t>
            </a:r>
            <a:endParaRPr sz="2400">
              <a:solidFill>
                <a:srgbClr val="002060"/>
              </a:solidFill>
              <a:latin typeface="Century Gothic"/>
              <a:ea typeface="Century Gothic"/>
              <a:cs typeface="Century Gothic"/>
              <a:sym typeface="Century Gothic"/>
            </a:endParaRPr>
          </a:p>
        </p:txBody>
      </p:sp>
      <p:sp>
        <p:nvSpPr>
          <p:cNvPr id="900" name="Google Shape;900;p32"/>
          <p:cNvSpPr txBox="1"/>
          <p:nvPr/>
        </p:nvSpPr>
        <p:spPr>
          <a:xfrm>
            <a:off x="2980807" y="3495169"/>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una película</a:t>
            </a:r>
            <a:endParaRPr sz="2400">
              <a:solidFill>
                <a:srgbClr val="002060"/>
              </a:solidFill>
              <a:latin typeface="Century Gothic"/>
              <a:ea typeface="Century Gothic"/>
              <a:cs typeface="Century Gothic"/>
              <a:sym typeface="Century Gothic"/>
            </a:endParaRPr>
          </a:p>
        </p:txBody>
      </p:sp>
      <p:sp>
        <p:nvSpPr>
          <p:cNvPr id="901" name="Google Shape;901;p32"/>
          <p:cNvSpPr txBox="1"/>
          <p:nvPr/>
        </p:nvSpPr>
        <p:spPr>
          <a:xfrm>
            <a:off x="8450274" y="2867859"/>
            <a:ext cx="17441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 la cama</a:t>
            </a:r>
            <a:endParaRPr sz="2400">
              <a:solidFill>
                <a:srgbClr val="002060"/>
              </a:solidFill>
              <a:latin typeface="Century Gothic"/>
              <a:ea typeface="Century Gothic"/>
              <a:cs typeface="Century Gothic"/>
              <a:sym typeface="Century Gothic"/>
            </a:endParaRPr>
          </a:p>
        </p:txBody>
      </p:sp>
      <p:sp>
        <p:nvSpPr>
          <p:cNvPr id="902" name="Google Shape;902;p32"/>
          <p:cNvSpPr txBox="1"/>
          <p:nvPr/>
        </p:nvSpPr>
        <p:spPr>
          <a:xfrm>
            <a:off x="5656274" y="2858307"/>
            <a:ext cx="127601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trabajo</a:t>
            </a:r>
            <a:endParaRPr sz="2400">
              <a:solidFill>
                <a:srgbClr val="002060"/>
              </a:solidFill>
              <a:latin typeface="Century Gothic"/>
              <a:ea typeface="Century Gothic"/>
              <a:cs typeface="Century Gothic"/>
              <a:sym typeface="Century Gothic"/>
            </a:endParaRPr>
          </a:p>
        </p:txBody>
      </p:sp>
      <p:sp>
        <p:nvSpPr>
          <p:cNvPr id="903" name="Google Shape;903;p32"/>
          <p:cNvSpPr txBox="1"/>
          <p:nvPr/>
        </p:nvSpPr>
        <p:spPr>
          <a:xfrm>
            <a:off x="5229168" y="3486587"/>
            <a:ext cx="1206039"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dinero</a:t>
            </a:r>
            <a:endParaRPr sz="2400">
              <a:solidFill>
                <a:srgbClr val="002060"/>
              </a:solidFill>
              <a:latin typeface="Century Gothic"/>
              <a:ea typeface="Century Gothic"/>
              <a:cs typeface="Century Gothic"/>
              <a:sym typeface="Century Gothic"/>
            </a:endParaRPr>
          </a:p>
        </p:txBody>
      </p:sp>
      <p:sp>
        <p:nvSpPr>
          <p:cNvPr id="904" name="Google Shape;904;p32"/>
          <p:cNvSpPr txBox="1"/>
          <p:nvPr/>
        </p:nvSpPr>
        <p:spPr>
          <a:xfrm>
            <a:off x="6552821" y="3483285"/>
            <a:ext cx="1304786"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amigos</a:t>
            </a:r>
            <a:endParaRPr sz="2400">
              <a:solidFill>
                <a:srgbClr val="002060"/>
              </a:solidFill>
              <a:latin typeface="Century Gothic"/>
              <a:ea typeface="Century Gothic"/>
              <a:cs typeface="Century Gothic"/>
              <a:sym typeface="Century Gothic"/>
            </a:endParaRPr>
          </a:p>
        </p:txBody>
      </p:sp>
      <p:sp>
        <p:nvSpPr>
          <p:cNvPr id="905" name="Google Shape;905;p32"/>
          <p:cNvSpPr txBox="1"/>
          <p:nvPr/>
        </p:nvSpPr>
        <p:spPr>
          <a:xfrm>
            <a:off x="201060" y="5413976"/>
            <a:ext cx="11026995"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Después</a:t>
            </a:r>
            <a:r>
              <a:rPr lang="en-GB" sz="2400" dirty="0">
                <a:solidFill>
                  <a:srgbClr val="002060"/>
                </a:solidFill>
                <a:latin typeface="Century Gothic"/>
                <a:ea typeface="Century Gothic"/>
                <a:cs typeface="Century Gothic"/>
                <a:sym typeface="Century Gothic"/>
              </a:rPr>
              <a:t> vas a leer </a:t>
            </a:r>
            <a:r>
              <a:rPr lang="en-GB" sz="2400" dirty="0" err="1">
                <a:solidFill>
                  <a:srgbClr val="002060"/>
                </a:solidFill>
                <a:latin typeface="Century Gothic"/>
                <a:ea typeface="Century Gothic"/>
                <a:cs typeface="Century Gothic"/>
                <a:sym typeface="Century Gothic"/>
              </a:rPr>
              <a:t>tu</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texto</a:t>
            </a:r>
            <a:r>
              <a:rPr lang="en-GB" sz="2400" dirty="0">
                <a:solidFill>
                  <a:srgbClr val="002060"/>
                </a:solidFill>
                <a:latin typeface="Century Gothic"/>
                <a:ea typeface="Century Gothic"/>
                <a:cs typeface="Century Gothic"/>
                <a:sym typeface="Century Gothic"/>
              </a:rPr>
              <a:t>. Tu pareja </a:t>
            </a:r>
            <a:r>
              <a:rPr lang="en-GB" sz="2400" dirty="0" err="1">
                <a:solidFill>
                  <a:srgbClr val="002060"/>
                </a:solidFill>
                <a:latin typeface="Century Gothic"/>
                <a:ea typeface="Century Gothic"/>
                <a:cs typeface="Century Gothic"/>
                <a:sym typeface="Century Gothic"/>
              </a:rPr>
              <a:t>va</a:t>
            </a:r>
            <a:r>
              <a:rPr lang="en-GB" sz="2400" dirty="0">
                <a:solidFill>
                  <a:srgbClr val="002060"/>
                </a:solidFill>
                <a:latin typeface="Century Gothic"/>
                <a:ea typeface="Century Gothic"/>
                <a:cs typeface="Century Gothic"/>
                <a:sym typeface="Century Gothic"/>
              </a:rPr>
              <a:t> a </a:t>
            </a:r>
            <a:r>
              <a:rPr lang="en-GB" sz="2400" dirty="0" err="1">
                <a:solidFill>
                  <a:srgbClr val="002060"/>
                </a:solidFill>
                <a:latin typeface="Century Gothic"/>
                <a:ea typeface="Century Gothic"/>
                <a:cs typeface="Century Gothic"/>
                <a:sym typeface="Century Gothic"/>
              </a:rPr>
              <a:t>escuchar</a:t>
            </a:r>
            <a:r>
              <a:rPr lang="en-GB" sz="2400" dirty="0">
                <a:solidFill>
                  <a:srgbClr val="002060"/>
                </a:solidFill>
                <a:latin typeface="Century Gothic"/>
                <a:ea typeface="Century Gothic"/>
                <a:cs typeface="Century Gothic"/>
                <a:sym typeface="Century Gothic"/>
              </a:rPr>
              <a:t> para </a:t>
            </a:r>
            <a:r>
              <a:rPr lang="en-GB" sz="2400" dirty="0" err="1">
                <a:solidFill>
                  <a:srgbClr val="002060"/>
                </a:solidFill>
                <a:latin typeface="Century Gothic"/>
                <a:ea typeface="Century Gothic"/>
                <a:cs typeface="Century Gothic"/>
                <a:sym typeface="Century Gothic"/>
              </a:rPr>
              <a:t>completar</a:t>
            </a:r>
            <a:r>
              <a:rPr lang="en-GB" sz="2400" dirty="0">
                <a:solidFill>
                  <a:srgbClr val="002060"/>
                </a:solidFill>
                <a:latin typeface="Century Gothic"/>
                <a:ea typeface="Century Gothic"/>
                <a:cs typeface="Century Gothic"/>
                <a:sym typeface="Century Gothic"/>
              </a:rPr>
              <a:t> una </a:t>
            </a:r>
            <a:r>
              <a:rPr lang="en-GB" sz="2400" dirty="0" err="1">
                <a:solidFill>
                  <a:srgbClr val="002060"/>
                </a:solidFill>
                <a:latin typeface="Century Gothic"/>
                <a:ea typeface="Century Gothic"/>
                <a:cs typeface="Century Gothic"/>
                <a:sym typeface="Century Gothic"/>
              </a:rPr>
              <a:t>tabla</a:t>
            </a:r>
            <a:r>
              <a:rPr lang="en-GB" sz="2400" dirty="0">
                <a:solidFill>
                  <a:srgbClr val="002060"/>
                </a:solidFill>
                <a:latin typeface="Century Gothic"/>
                <a:ea typeface="Century Gothic"/>
                <a:cs typeface="Century Gothic"/>
                <a:sym typeface="Century Gothic"/>
              </a:rPr>
              <a:t> con </a:t>
            </a:r>
            <a:r>
              <a:rPr lang="en-GB" sz="2400" dirty="0" err="1">
                <a:solidFill>
                  <a:srgbClr val="002060"/>
                </a:solidFill>
                <a:latin typeface="Century Gothic"/>
                <a:ea typeface="Century Gothic"/>
                <a:cs typeface="Century Gothic"/>
                <a:sym typeface="Century Gothic"/>
              </a:rPr>
              <a:t>información</a:t>
            </a:r>
            <a:r>
              <a:rPr lang="en-GB" sz="2400" dirty="0">
                <a:solidFill>
                  <a:srgbClr val="002060"/>
                </a:solidFill>
                <a:latin typeface="Century Gothic"/>
                <a:ea typeface="Century Gothic"/>
                <a:cs typeface="Century Gothic"/>
                <a:sym typeface="Century Gothic"/>
              </a:rPr>
              <a:t>; primero el </a:t>
            </a:r>
            <a:r>
              <a:rPr lang="en-GB" sz="2400" dirty="0" err="1">
                <a:solidFill>
                  <a:srgbClr val="002060"/>
                </a:solidFill>
                <a:latin typeface="Century Gothic"/>
                <a:ea typeface="Century Gothic"/>
                <a:cs typeface="Century Gothic"/>
                <a:sym typeface="Century Gothic"/>
              </a:rPr>
              <a:t>estudiante</a:t>
            </a:r>
            <a:r>
              <a:rPr lang="en-GB" sz="2400" dirty="0">
                <a:solidFill>
                  <a:srgbClr val="002060"/>
                </a:solidFill>
                <a:latin typeface="Century Gothic"/>
                <a:ea typeface="Century Gothic"/>
                <a:cs typeface="Century Gothic"/>
                <a:sym typeface="Century Gothic"/>
              </a:rPr>
              <a:t> A, y </a:t>
            </a:r>
            <a:r>
              <a:rPr lang="en-GB" sz="2400" dirty="0" err="1">
                <a:solidFill>
                  <a:srgbClr val="002060"/>
                </a:solidFill>
                <a:latin typeface="Century Gothic"/>
                <a:ea typeface="Century Gothic"/>
                <a:cs typeface="Century Gothic"/>
                <a:sym typeface="Century Gothic"/>
              </a:rPr>
              <a:t>luego</a:t>
            </a:r>
            <a:r>
              <a:rPr lang="en-GB" sz="2400" dirty="0">
                <a:solidFill>
                  <a:srgbClr val="002060"/>
                </a:solidFill>
                <a:latin typeface="Century Gothic"/>
                <a:ea typeface="Century Gothic"/>
                <a:cs typeface="Century Gothic"/>
                <a:sym typeface="Century Gothic"/>
              </a:rPr>
              <a:t> el </a:t>
            </a:r>
            <a:r>
              <a:rPr lang="en-GB" sz="2400" dirty="0" err="1">
                <a:solidFill>
                  <a:srgbClr val="002060"/>
                </a:solidFill>
                <a:latin typeface="Century Gothic"/>
                <a:ea typeface="Century Gothic"/>
                <a:cs typeface="Century Gothic"/>
                <a:sym typeface="Century Gothic"/>
              </a:rPr>
              <a:t>estudiante</a:t>
            </a:r>
            <a:r>
              <a:rPr lang="en-GB" sz="2400" dirty="0">
                <a:solidFill>
                  <a:srgbClr val="002060"/>
                </a:solidFill>
                <a:latin typeface="Century Gothic"/>
                <a:ea typeface="Century Gothic"/>
                <a:cs typeface="Century Gothic"/>
                <a:sym typeface="Century Gothic"/>
              </a:rPr>
              <a:t> B.</a:t>
            </a:r>
            <a:endParaRPr dirty="0">
              <a:solidFill>
                <a:srgbClr val="002060"/>
              </a:solidFill>
              <a:latin typeface="Century Gothic" panose="020B0502020202020204" pitchFamily="34" charset="0"/>
            </a:endParaRPr>
          </a:p>
        </p:txBody>
      </p:sp>
      <p:sp>
        <p:nvSpPr>
          <p:cNvPr id="906" name="Google Shape;906;p32"/>
          <p:cNvSpPr/>
          <p:nvPr/>
        </p:nvSpPr>
        <p:spPr>
          <a:xfrm>
            <a:off x="10362913" y="258166"/>
            <a:ext cx="156522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pic>
        <p:nvPicPr>
          <p:cNvPr id="908" name="Google Shape;908;p3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325918" y="628302"/>
            <a:ext cx="990830" cy="2135216"/>
          </a:xfrm>
          <a:prstGeom prst="rect">
            <a:avLst/>
          </a:prstGeom>
          <a:noFill/>
          <a:ln>
            <a:noFill/>
          </a:ln>
        </p:spPr>
      </p:pic>
      <p:pic>
        <p:nvPicPr>
          <p:cNvPr id="909" name="Google Shape;909;p32"/>
          <p:cNvPicPr preferRelativeResize="0">
            <a:picLocks noGrp="1"/>
          </p:cNvPicPr>
          <p:nvPr>
            <p:ph type="body" idx="1"/>
          </p:nvPr>
        </p:nvPicPr>
        <p:blipFill rotWithShape="1">
          <a:blip r:embed="rId4" cstate="screen">
            <a:alphaModFix/>
            <a:extLst>
              <a:ext uri="{28A0092B-C50C-407E-A947-70E740481C1C}">
                <a14:useLocalDpi xmlns:a14="http://schemas.microsoft.com/office/drawing/2010/main"/>
              </a:ext>
            </a:extLst>
          </a:blip>
          <a:srcRect b="-889"/>
          <a:stretch/>
        </p:blipFill>
        <p:spPr>
          <a:xfrm>
            <a:off x="10831960" y="609737"/>
            <a:ext cx="990001" cy="2135215"/>
          </a:xfrm>
          <a:prstGeom prst="rect">
            <a:avLst/>
          </a:prstGeom>
          <a:noFill/>
          <a:ln>
            <a:noFill/>
          </a:ln>
        </p:spPr>
      </p:pic>
      <p:sp>
        <p:nvSpPr>
          <p:cNvPr id="910" name="Google Shape;910;p32"/>
          <p:cNvSpPr txBox="1"/>
          <p:nvPr/>
        </p:nvSpPr>
        <p:spPr>
          <a:xfrm>
            <a:off x="331590" y="4127041"/>
            <a:ext cx="1134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sobre</a:t>
            </a:r>
            <a:endParaRPr sz="2400">
              <a:solidFill>
                <a:srgbClr val="002060"/>
              </a:solidFill>
              <a:latin typeface="Century Gothic"/>
              <a:ea typeface="Century Gothic"/>
              <a:cs typeface="Century Gothic"/>
              <a:sym typeface="Century Gothic"/>
            </a:endParaRPr>
          </a:p>
        </p:txBody>
      </p:sp>
      <p:sp>
        <p:nvSpPr>
          <p:cNvPr id="911" name="Google Shape;911;p32"/>
          <p:cNvSpPr txBox="1"/>
          <p:nvPr/>
        </p:nvSpPr>
        <p:spPr>
          <a:xfrm>
            <a:off x="1635457" y="4127041"/>
            <a:ext cx="1794933"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al lado de</a:t>
            </a:r>
            <a:endParaRPr sz="2400">
              <a:solidFill>
                <a:srgbClr val="002060"/>
              </a:solidFill>
              <a:latin typeface="Century Gothic"/>
              <a:ea typeface="Century Gothic"/>
              <a:cs typeface="Century Gothic"/>
              <a:sym typeface="Century Gothic"/>
            </a:endParaRPr>
          </a:p>
        </p:txBody>
      </p:sp>
      <p:sp>
        <p:nvSpPr>
          <p:cNvPr id="912" name="Google Shape;912;p32"/>
          <p:cNvSpPr txBox="1"/>
          <p:nvPr/>
        </p:nvSpPr>
        <p:spPr>
          <a:xfrm>
            <a:off x="3599724" y="4127040"/>
            <a:ext cx="17272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dentro de</a:t>
            </a:r>
            <a:endParaRPr sz="2400">
              <a:solidFill>
                <a:srgbClr val="002060"/>
              </a:solidFill>
              <a:latin typeface="Century Gothic"/>
              <a:ea typeface="Century Gothic"/>
              <a:cs typeface="Century Gothic"/>
              <a:sym typeface="Century Gothic"/>
            </a:endParaRPr>
          </a:p>
        </p:txBody>
      </p:sp>
      <p:sp>
        <p:nvSpPr>
          <p:cNvPr id="913" name="Google Shape;913;p32"/>
          <p:cNvSpPr txBox="1"/>
          <p:nvPr/>
        </p:nvSpPr>
        <p:spPr>
          <a:xfrm>
            <a:off x="5479324" y="4127041"/>
            <a:ext cx="1744133"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detrás de</a:t>
            </a:r>
            <a:endParaRPr sz="2400">
              <a:solidFill>
                <a:srgbClr val="002060"/>
              </a:solidFill>
              <a:latin typeface="Century Gothic"/>
              <a:ea typeface="Century Gothic"/>
              <a:cs typeface="Century Gothic"/>
              <a:sym typeface="Century Gothic"/>
            </a:endParaRPr>
          </a:p>
        </p:txBody>
      </p:sp>
      <p:sp>
        <p:nvSpPr>
          <p:cNvPr id="914" name="Google Shape;914;p32"/>
          <p:cNvSpPr txBox="1"/>
          <p:nvPr/>
        </p:nvSpPr>
        <p:spPr>
          <a:xfrm>
            <a:off x="7375858" y="4127041"/>
            <a:ext cx="1879599"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encima de</a:t>
            </a:r>
            <a:endParaRPr sz="2400">
              <a:solidFill>
                <a:srgbClr val="002060"/>
              </a:solidFill>
              <a:latin typeface="Century Gothic"/>
              <a:ea typeface="Century Gothic"/>
              <a:cs typeface="Century Gothic"/>
              <a:sym typeface="Century Gothic"/>
            </a:endParaRPr>
          </a:p>
        </p:txBody>
      </p:sp>
      <p:sp>
        <p:nvSpPr>
          <p:cNvPr id="915" name="Google Shape;915;p32"/>
          <p:cNvSpPr txBox="1"/>
          <p:nvPr/>
        </p:nvSpPr>
        <p:spPr>
          <a:xfrm>
            <a:off x="9458657" y="4127040"/>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delante de</a:t>
            </a:r>
            <a:endParaRPr sz="2400">
              <a:solidFill>
                <a:srgbClr val="002060"/>
              </a:solidFill>
              <a:latin typeface="Century Gothic"/>
              <a:ea typeface="Century Gothic"/>
              <a:cs typeface="Century Gothic"/>
              <a:sym typeface="Century Gothic"/>
            </a:endParaRPr>
          </a:p>
        </p:txBody>
      </p:sp>
      <p:sp>
        <p:nvSpPr>
          <p:cNvPr id="916" name="Google Shape;916;p32"/>
          <p:cNvSpPr txBox="1"/>
          <p:nvPr/>
        </p:nvSpPr>
        <p:spPr>
          <a:xfrm>
            <a:off x="297724" y="4753574"/>
            <a:ext cx="26924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 la derecha de</a:t>
            </a:r>
            <a:endParaRPr sz="2400">
              <a:solidFill>
                <a:srgbClr val="002060"/>
              </a:solidFill>
              <a:latin typeface="Century Gothic"/>
              <a:ea typeface="Century Gothic"/>
              <a:cs typeface="Century Gothic"/>
              <a:sym typeface="Century Gothic"/>
            </a:endParaRPr>
          </a:p>
        </p:txBody>
      </p:sp>
      <p:sp>
        <p:nvSpPr>
          <p:cNvPr id="917" name="Google Shape;917;p32"/>
          <p:cNvSpPr txBox="1"/>
          <p:nvPr/>
        </p:nvSpPr>
        <p:spPr>
          <a:xfrm>
            <a:off x="3176390" y="4753574"/>
            <a:ext cx="27940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a la izquierda de</a:t>
            </a:r>
            <a:endParaRPr sz="2400">
              <a:solidFill>
                <a:srgbClr val="002060"/>
              </a:solidFill>
              <a:latin typeface="Century Gothic"/>
              <a:ea typeface="Century Gothic"/>
              <a:cs typeface="Century Gothic"/>
              <a:sym typeface="Century Gothic"/>
            </a:endParaRPr>
          </a:p>
        </p:txBody>
      </p:sp>
      <p:sp>
        <p:nvSpPr>
          <p:cNvPr id="918" name="Google Shape;918;p32"/>
          <p:cNvSpPr txBox="1"/>
          <p:nvPr/>
        </p:nvSpPr>
        <p:spPr>
          <a:xfrm>
            <a:off x="6122790" y="4753574"/>
            <a:ext cx="16933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cerca de</a:t>
            </a:r>
            <a:endParaRPr sz="2400">
              <a:solidFill>
                <a:srgbClr val="002060"/>
              </a:solidFill>
              <a:latin typeface="Century Gothic"/>
              <a:ea typeface="Century Gothic"/>
              <a:cs typeface="Century Gothic"/>
              <a:sym typeface="Century Gothic"/>
            </a:endParaRPr>
          </a:p>
        </p:txBody>
      </p:sp>
      <p:sp>
        <p:nvSpPr>
          <p:cNvPr id="919" name="Google Shape;919;p32"/>
          <p:cNvSpPr txBox="1"/>
          <p:nvPr/>
        </p:nvSpPr>
        <p:spPr>
          <a:xfrm>
            <a:off x="7968524" y="4753574"/>
            <a:ext cx="15240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lejos de</a:t>
            </a:r>
            <a:endParaRPr sz="2400">
              <a:solidFill>
                <a:srgbClr val="002060"/>
              </a:solidFill>
              <a:latin typeface="Century Gothic"/>
              <a:ea typeface="Century Gothic"/>
              <a:cs typeface="Century Gothic"/>
              <a:sym typeface="Century Gothic"/>
            </a:endParaRPr>
          </a:p>
        </p:txBody>
      </p:sp>
      <p:sp>
        <p:nvSpPr>
          <p:cNvPr id="920" name="Google Shape;920;p32"/>
          <p:cNvSpPr txBox="1"/>
          <p:nvPr/>
        </p:nvSpPr>
        <p:spPr>
          <a:xfrm>
            <a:off x="9678791" y="4770508"/>
            <a:ext cx="1320799"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entre</a:t>
            </a:r>
            <a:endParaRPr sz="2400">
              <a:solidFill>
                <a:srgbClr val="002060"/>
              </a:solidFill>
              <a:latin typeface="Century Gothic"/>
              <a:ea typeface="Century Gothic"/>
              <a:cs typeface="Century Gothic"/>
              <a:sym typeface="Century Gothic"/>
            </a:endParaRPr>
          </a:p>
        </p:txBody>
      </p:sp>
      <p:pic>
        <p:nvPicPr>
          <p:cNvPr id="3074" name="Picture 2" descr="Free Moving Fire Cliparts, Download Free Clip Art, Free Clip Art ...">
            <a:extLst>
              <a:ext uri="{FF2B5EF4-FFF2-40B4-BE49-F238E27FC236}">
                <a16:creationId xmlns:a16="http://schemas.microsoft.com/office/drawing/2014/main" id="{C1BD0E31-9890-464C-9CD3-8B9DA3D8710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53348" y="1624784"/>
            <a:ext cx="788692" cy="11353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10" name="Imagen 9" descr="Imagen de la pantalla de un video juego&#10;&#10;Descripción generada automáticamente con confianza media">
            <a:extLst>
              <a:ext uri="{FF2B5EF4-FFF2-40B4-BE49-F238E27FC236}">
                <a16:creationId xmlns:a16="http://schemas.microsoft.com/office/drawing/2014/main" id="{ECDBED9F-AE8B-CE4C-8E5F-D958FE22EE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435385"/>
          </a:xfrm>
          <a:prstGeom prst="rect">
            <a:avLst/>
          </a:prstGeom>
        </p:spPr>
      </p:pic>
      <p:sp>
        <p:nvSpPr>
          <p:cNvPr id="926" name="Google Shape;926;p33"/>
          <p:cNvSpPr/>
          <p:nvPr/>
        </p:nvSpPr>
        <p:spPr>
          <a:xfrm>
            <a:off x="96832" y="1355023"/>
            <a:ext cx="7307268" cy="4826002"/>
          </a:xfrm>
          <a:prstGeom prst="wedgeRoundRectCallout">
            <a:avLst>
              <a:gd name="adj1" fmla="val 56119"/>
              <a:gd name="adj2" fmla="val 11886"/>
              <a:gd name="adj3" fmla="val 16667"/>
            </a:avLst>
          </a:prstGeom>
          <a:solidFill>
            <a:srgbClr val="FBF0D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a:t>
            </a:r>
            <a:r>
              <a:rPr lang="en-GB" sz="2200" dirty="0" err="1">
                <a:solidFill>
                  <a:srgbClr val="002060"/>
                </a:solidFill>
                <a:latin typeface="Century Gothic"/>
                <a:ea typeface="Century Gothic"/>
                <a:cs typeface="Century Gothic"/>
                <a:sym typeface="Century Gothic"/>
              </a:rPr>
              <a:t>Pues</a:t>
            </a:r>
            <a:r>
              <a:rPr lang="en-GB" sz="2200" dirty="0">
                <a:solidFill>
                  <a:srgbClr val="002060"/>
                </a:solidFill>
                <a:latin typeface="Century Gothic"/>
                <a:ea typeface="Century Gothic"/>
                <a:cs typeface="Century Gothic"/>
                <a:sym typeface="Century Gothic"/>
              </a:rPr>
              <a:t>, el </a:t>
            </a:r>
            <a:r>
              <a:rPr lang="en-GB" sz="2200" dirty="0" err="1">
                <a:solidFill>
                  <a:srgbClr val="002060"/>
                </a:solidFill>
                <a:latin typeface="Century Gothic"/>
                <a:ea typeface="Century Gothic"/>
                <a:cs typeface="Century Gothic"/>
                <a:sym typeface="Century Gothic"/>
              </a:rPr>
              <a:t>sábado</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tú</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hiciste</a:t>
            </a:r>
            <a:r>
              <a:rPr lang="en-GB" sz="2200" b="1" i="1" u="sng" dirty="0">
                <a:solidFill>
                  <a:srgbClr val="002060"/>
                </a:solidFill>
                <a:latin typeface="Century Gothic"/>
                <a:ea typeface="Century Gothic"/>
                <a:cs typeface="Century Gothic"/>
                <a:sym typeface="Century Gothic"/>
              </a:rPr>
              <a:t> los </a:t>
            </a:r>
            <a:r>
              <a:rPr lang="en-GB" sz="2200" b="1" i="1" u="sng" dirty="0" err="1">
                <a:solidFill>
                  <a:srgbClr val="002060"/>
                </a:solidFill>
                <a:latin typeface="Century Gothic"/>
                <a:ea typeface="Century Gothic"/>
                <a:cs typeface="Century Gothic"/>
                <a:sym typeface="Century Gothic"/>
              </a:rPr>
              <a:t>deberes</a:t>
            </a:r>
            <a:r>
              <a:rPr lang="en-GB" sz="2200" b="1" i="1" u="sng"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por la </a:t>
            </a:r>
            <a:r>
              <a:rPr lang="en-GB" sz="2200" dirty="0" err="1">
                <a:solidFill>
                  <a:srgbClr val="002060"/>
                </a:solidFill>
                <a:latin typeface="Century Gothic"/>
                <a:ea typeface="Century Gothic"/>
                <a:cs typeface="Century Gothic"/>
                <a:sym typeface="Century Gothic"/>
              </a:rPr>
              <a:t>mañana</a:t>
            </a:r>
            <a:r>
              <a:rPr lang="en-GB" sz="2200" dirty="0">
                <a:solidFill>
                  <a:srgbClr val="002060"/>
                </a:solidFill>
                <a:latin typeface="Century Gothic"/>
                <a:ea typeface="Century Gothic"/>
                <a:cs typeface="Century Gothic"/>
                <a:sym typeface="Century Gothic"/>
              </a:rPr>
              <a:t> y </a:t>
            </a:r>
            <a:r>
              <a:rPr lang="en-GB" sz="2200" b="1" i="1" u="sng" dirty="0" err="1">
                <a:solidFill>
                  <a:srgbClr val="002060"/>
                </a:solidFill>
                <a:latin typeface="Century Gothic"/>
                <a:ea typeface="Century Gothic"/>
                <a:cs typeface="Century Gothic"/>
                <a:sym typeface="Century Gothic"/>
              </a:rPr>
              <a:t>yo</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hice</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unas</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llamadas</a:t>
            </a:r>
            <a:r>
              <a:rPr lang="en-GB" sz="2200" b="1" i="1" u="sng"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a </a:t>
            </a:r>
            <a:r>
              <a:rPr lang="en-GB" sz="2200" dirty="0" err="1">
                <a:solidFill>
                  <a:srgbClr val="002060"/>
                </a:solidFill>
                <a:latin typeface="Century Gothic"/>
                <a:ea typeface="Century Gothic"/>
                <a:cs typeface="Century Gothic"/>
                <a:sym typeface="Century Gothic"/>
              </a:rPr>
              <a:t>nuestros</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tíos</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Después</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llegó</a:t>
            </a:r>
            <a:r>
              <a:rPr lang="en-GB" sz="2200" dirty="0">
                <a:solidFill>
                  <a:srgbClr val="002060"/>
                </a:solidFill>
                <a:latin typeface="Century Gothic"/>
                <a:ea typeface="Century Gothic"/>
                <a:cs typeface="Century Gothic"/>
                <a:sym typeface="Century Gothic"/>
              </a:rPr>
              <a:t> Nadia con Hugo y </a:t>
            </a:r>
            <a:r>
              <a:rPr lang="en-GB" sz="2200" dirty="0" err="1">
                <a:solidFill>
                  <a:srgbClr val="002060"/>
                </a:solidFill>
                <a:latin typeface="Century Gothic"/>
                <a:ea typeface="Century Gothic"/>
                <a:cs typeface="Century Gothic"/>
                <a:sym typeface="Century Gothic"/>
              </a:rPr>
              <a:t>ella</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hizo</a:t>
            </a:r>
            <a:r>
              <a:rPr lang="en-GB" sz="2200" b="1" i="1" u="sng" dirty="0">
                <a:solidFill>
                  <a:srgbClr val="002060"/>
                </a:solidFill>
                <a:latin typeface="Century Gothic"/>
                <a:ea typeface="Century Gothic"/>
                <a:cs typeface="Century Gothic"/>
                <a:sym typeface="Century Gothic"/>
              </a:rPr>
              <a:t> un </a:t>
            </a:r>
            <a:r>
              <a:rPr lang="en-GB" sz="2200" b="1" i="1" u="sng" dirty="0" err="1">
                <a:solidFill>
                  <a:srgbClr val="002060"/>
                </a:solidFill>
                <a:latin typeface="Century Gothic"/>
                <a:ea typeface="Century Gothic"/>
                <a:cs typeface="Century Gothic"/>
                <a:sym typeface="Century Gothic"/>
              </a:rPr>
              <a:t>fuego</a:t>
            </a:r>
            <a:r>
              <a:rPr lang="en-GB" sz="2200" b="1" i="1" u="sng"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en</a:t>
            </a:r>
            <a:r>
              <a:rPr lang="en-GB" sz="2200" dirty="0">
                <a:solidFill>
                  <a:srgbClr val="002060"/>
                </a:solidFill>
                <a:latin typeface="Century Gothic"/>
                <a:ea typeface="Century Gothic"/>
                <a:cs typeface="Century Gothic"/>
                <a:sym typeface="Century Gothic"/>
              </a:rPr>
              <a:t> el </a:t>
            </a:r>
            <a:r>
              <a:rPr lang="en-GB" sz="2200" dirty="0" err="1">
                <a:solidFill>
                  <a:srgbClr val="002060"/>
                </a:solidFill>
                <a:latin typeface="Century Gothic"/>
                <a:ea typeface="Century Gothic"/>
                <a:cs typeface="Century Gothic"/>
                <a:sym typeface="Century Gothic"/>
              </a:rPr>
              <a:t>jardín</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mientras</a:t>
            </a:r>
            <a:r>
              <a:rPr lang="en-GB" sz="2200" dirty="0">
                <a:solidFill>
                  <a:srgbClr val="002060"/>
                </a:solidFill>
                <a:latin typeface="Century Gothic"/>
                <a:ea typeface="Century Gothic"/>
                <a:cs typeface="Century Gothic"/>
                <a:sym typeface="Century Gothic"/>
              </a:rPr>
              <a:t> que </a:t>
            </a:r>
            <a:r>
              <a:rPr lang="en-GB" sz="2200" dirty="0" err="1">
                <a:solidFill>
                  <a:srgbClr val="002060"/>
                </a:solidFill>
                <a:latin typeface="Century Gothic"/>
                <a:ea typeface="Century Gothic"/>
                <a:cs typeface="Century Gothic"/>
                <a:sym typeface="Century Gothic"/>
              </a:rPr>
              <a:t>él</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hizo</a:t>
            </a:r>
            <a:r>
              <a:rPr lang="en-GB" sz="2200" b="1" i="1" u="sng" dirty="0">
                <a:solidFill>
                  <a:srgbClr val="002060"/>
                </a:solidFill>
                <a:latin typeface="Century Gothic"/>
                <a:ea typeface="Century Gothic"/>
                <a:cs typeface="Century Gothic"/>
                <a:sym typeface="Century Gothic"/>
              </a:rPr>
              <a:t> un video </a:t>
            </a:r>
            <a:r>
              <a:rPr lang="en-GB" sz="2200" b="1" i="1" u="sng" dirty="0" err="1">
                <a:solidFill>
                  <a:srgbClr val="002060"/>
                </a:solidFill>
                <a:latin typeface="Century Gothic"/>
                <a:ea typeface="Century Gothic"/>
                <a:cs typeface="Century Gothic"/>
                <a:sym typeface="Century Gothic"/>
              </a:rPr>
              <a:t>en</a:t>
            </a:r>
            <a:r>
              <a:rPr lang="en-GB" sz="2200" b="1" i="1" u="sng" dirty="0">
                <a:solidFill>
                  <a:srgbClr val="002060"/>
                </a:solidFill>
                <a:latin typeface="Century Gothic"/>
                <a:ea typeface="Century Gothic"/>
                <a:cs typeface="Century Gothic"/>
                <a:sym typeface="Century Gothic"/>
              </a:rPr>
              <a:t> el </a:t>
            </a:r>
            <a:r>
              <a:rPr lang="en-GB" sz="2200" b="1" i="1" u="sng" dirty="0" err="1">
                <a:solidFill>
                  <a:srgbClr val="002060"/>
                </a:solidFill>
                <a:latin typeface="Century Gothic"/>
                <a:ea typeface="Century Gothic"/>
                <a:cs typeface="Century Gothic"/>
                <a:sym typeface="Century Gothic"/>
              </a:rPr>
              <a:t>móvil</a:t>
            </a:r>
            <a:r>
              <a:rPr lang="en-GB" sz="2200" b="1" i="1" dirty="0">
                <a:solidFill>
                  <a:srgbClr val="002060"/>
                </a:solidFill>
                <a:latin typeface="Century Gothic"/>
                <a:ea typeface="Century Gothic"/>
                <a:cs typeface="Century Gothic"/>
                <a:sym typeface="Century Gothic"/>
              </a:rPr>
              <a:t>.</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Luego</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tú</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hiciste</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deporte</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en</a:t>
            </a:r>
            <a:r>
              <a:rPr lang="en-GB" sz="2200" b="1" i="1" u="sng" dirty="0">
                <a:solidFill>
                  <a:srgbClr val="002060"/>
                </a:solidFill>
                <a:latin typeface="Century Gothic"/>
                <a:ea typeface="Century Gothic"/>
                <a:cs typeface="Century Gothic"/>
                <a:sym typeface="Century Gothic"/>
              </a:rPr>
              <a:t> el </a:t>
            </a:r>
            <a:r>
              <a:rPr lang="en-GB" sz="2200" b="1" i="1" u="sng" dirty="0" err="1">
                <a:solidFill>
                  <a:srgbClr val="002060"/>
                </a:solidFill>
                <a:latin typeface="Century Gothic"/>
                <a:ea typeface="Century Gothic"/>
                <a:cs typeface="Century Gothic"/>
                <a:sym typeface="Century Gothic"/>
              </a:rPr>
              <a:t>fondo</a:t>
            </a:r>
            <a:r>
              <a:rPr lang="en-GB" sz="2200" b="1" i="1" u="sng" dirty="0">
                <a:solidFill>
                  <a:srgbClr val="002060"/>
                </a:solidFill>
                <a:latin typeface="Century Gothic"/>
                <a:ea typeface="Century Gothic"/>
                <a:cs typeface="Century Gothic"/>
                <a:sym typeface="Century Gothic"/>
              </a:rPr>
              <a:t> del </a:t>
            </a:r>
            <a:r>
              <a:rPr lang="en-GB" sz="2200" b="1" i="1" u="sng" dirty="0" err="1">
                <a:solidFill>
                  <a:srgbClr val="002060"/>
                </a:solidFill>
                <a:latin typeface="Century Gothic"/>
                <a:ea typeface="Century Gothic"/>
                <a:cs typeface="Century Gothic"/>
                <a:sym typeface="Century Gothic"/>
              </a:rPr>
              <a:t>jardín</a:t>
            </a:r>
            <a:r>
              <a:rPr lang="en-GB" sz="2200" b="1" i="1"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y </a:t>
            </a:r>
            <a:r>
              <a:rPr lang="en-GB" sz="2200" dirty="0" err="1">
                <a:solidFill>
                  <a:srgbClr val="002060"/>
                </a:solidFill>
                <a:latin typeface="Century Gothic"/>
                <a:ea typeface="Century Gothic"/>
                <a:cs typeface="Century Gothic"/>
                <a:sym typeface="Century Gothic"/>
              </a:rPr>
              <a:t>yo</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hice</a:t>
            </a:r>
            <a:r>
              <a:rPr lang="en-GB" sz="2200" dirty="0">
                <a:solidFill>
                  <a:srgbClr val="002060"/>
                </a:solidFill>
                <a:latin typeface="Century Gothic"/>
                <a:ea typeface="Century Gothic"/>
                <a:cs typeface="Century Gothic"/>
                <a:sym typeface="Century Gothic"/>
              </a:rPr>
              <a:t> una </a:t>
            </a:r>
            <a:r>
              <a:rPr lang="en-GB" sz="2200" dirty="0" err="1">
                <a:solidFill>
                  <a:srgbClr val="002060"/>
                </a:solidFill>
                <a:latin typeface="Century Gothic"/>
                <a:ea typeface="Century Gothic"/>
                <a:cs typeface="Century Gothic"/>
                <a:sym typeface="Century Gothic"/>
              </a:rPr>
              <a:t>lista</a:t>
            </a:r>
            <a:r>
              <a:rPr lang="en-GB" sz="2200" dirty="0">
                <a:solidFill>
                  <a:srgbClr val="002060"/>
                </a:solidFill>
                <a:latin typeface="Century Gothic"/>
                <a:ea typeface="Century Gothic"/>
                <a:cs typeface="Century Gothic"/>
                <a:sym typeface="Century Gothic"/>
              </a:rPr>
              <a:t> con Nadia de </a:t>
            </a:r>
            <a:r>
              <a:rPr lang="en-GB" sz="2200" dirty="0" err="1">
                <a:solidFill>
                  <a:srgbClr val="002060"/>
                </a:solidFill>
                <a:latin typeface="Century Gothic"/>
                <a:ea typeface="Century Gothic"/>
                <a:cs typeface="Century Gothic"/>
                <a:sym typeface="Century Gothic"/>
              </a:rPr>
              <a:t>cosas</a:t>
            </a:r>
            <a:r>
              <a:rPr lang="en-GB" sz="2200" dirty="0">
                <a:solidFill>
                  <a:srgbClr val="002060"/>
                </a:solidFill>
                <a:latin typeface="Century Gothic"/>
                <a:ea typeface="Century Gothic"/>
                <a:cs typeface="Century Gothic"/>
                <a:sym typeface="Century Gothic"/>
              </a:rPr>
              <a:t> para </a:t>
            </a:r>
            <a:r>
              <a:rPr lang="en-GB" sz="2200" b="1" i="1" u="sng" dirty="0" err="1">
                <a:solidFill>
                  <a:srgbClr val="002060"/>
                </a:solidFill>
                <a:latin typeface="Century Gothic"/>
                <a:ea typeface="Century Gothic"/>
                <a:cs typeface="Century Gothic"/>
                <a:sym typeface="Century Gothic"/>
              </a:rPr>
              <a:t>comprar</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en</a:t>
            </a:r>
            <a:r>
              <a:rPr lang="en-GB" sz="2200" b="1" i="1" u="sng" dirty="0">
                <a:solidFill>
                  <a:srgbClr val="002060"/>
                </a:solidFill>
                <a:latin typeface="Century Gothic"/>
                <a:ea typeface="Century Gothic"/>
                <a:cs typeface="Century Gothic"/>
                <a:sym typeface="Century Gothic"/>
              </a:rPr>
              <a:t> el pueblo</a:t>
            </a:r>
            <a:r>
              <a:rPr lang="en-GB" sz="2200" b="1" i="1" dirty="0">
                <a:solidFill>
                  <a:srgbClr val="002060"/>
                </a:solidFill>
                <a:latin typeface="Century Gothic"/>
                <a:ea typeface="Century Gothic"/>
                <a:cs typeface="Century Gothic"/>
                <a:sym typeface="Century Gothic"/>
              </a:rPr>
              <a:t>.</a:t>
            </a:r>
            <a:r>
              <a:rPr lang="en-GB" sz="2200" dirty="0">
                <a:solidFill>
                  <a:srgbClr val="002060"/>
                </a:solidFill>
                <a:latin typeface="Century Gothic"/>
                <a:ea typeface="Century Gothic"/>
                <a:cs typeface="Century Gothic"/>
                <a:sym typeface="Century Gothic"/>
              </a:rPr>
              <a:t> Por la </a:t>
            </a:r>
            <a:r>
              <a:rPr lang="en-GB" sz="2200" dirty="0" err="1">
                <a:solidFill>
                  <a:srgbClr val="002060"/>
                </a:solidFill>
                <a:latin typeface="Century Gothic"/>
                <a:ea typeface="Century Gothic"/>
                <a:cs typeface="Century Gothic"/>
                <a:sym typeface="Century Gothic"/>
              </a:rPr>
              <a:t>tarde</a:t>
            </a:r>
            <a:r>
              <a:rPr lang="en-GB" sz="2200"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hiciste</a:t>
            </a:r>
            <a:r>
              <a:rPr lang="en-GB" sz="2200" b="1" i="1" u="sng" dirty="0">
                <a:solidFill>
                  <a:srgbClr val="002060"/>
                </a:solidFill>
                <a:latin typeface="Century Gothic"/>
                <a:ea typeface="Century Gothic"/>
                <a:cs typeface="Century Gothic"/>
                <a:sym typeface="Century Gothic"/>
              </a:rPr>
              <a:t> un </a:t>
            </a:r>
            <a:r>
              <a:rPr lang="en-GB" sz="2200" b="1" i="1" u="sng" dirty="0" err="1">
                <a:solidFill>
                  <a:srgbClr val="002060"/>
                </a:solidFill>
                <a:latin typeface="Century Gothic"/>
                <a:ea typeface="Century Gothic"/>
                <a:cs typeface="Century Gothic"/>
                <a:sym typeface="Century Gothic"/>
              </a:rPr>
              <a:t>viaje</a:t>
            </a:r>
            <a:r>
              <a:rPr lang="en-GB" sz="2200" b="1" i="1" u="sng" dirty="0">
                <a:solidFill>
                  <a:srgbClr val="002060"/>
                </a:solidFill>
                <a:latin typeface="Century Gothic"/>
                <a:ea typeface="Century Gothic"/>
                <a:cs typeface="Century Gothic"/>
                <a:sym typeface="Century Gothic"/>
              </a:rPr>
              <a:t> al</a:t>
            </a:r>
            <a:r>
              <a:rPr lang="en-GB" sz="2200" dirty="0">
                <a:solidFill>
                  <a:srgbClr val="002060"/>
                </a:solidFill>
                <a:latin typeface="Century Gothic"/>
                <a:ea typeface="Century Gothic"/>
                <a:cs typeface="Century Gothic"/>
                <a:sym typeface="Century Gothic"/>
              </a:rPr>
              <a:t> pueblo y </a:t>
            </a:r>
            <a:r>
              <a:rPr lang="en-GB" sz="2200" b="1" i="1" u="sng" dirty="0" err="1">
                <a:solidFill>
                  <a:srgbClr val="002060"/>
                </a:solidFill>
                <a:latin typeface="Century Gothic"/>
                <a:ea typeface="Century Gothic"/>
                <a:cs typeface="Century Gothic"/>
                <a:sym typeface="Century Gothic"/>
              </a:rPr>
              <a:t>yo</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hice</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trabajo</a:t>
            </a:r>
            <a:r>
              <a:rPr lang="en-GB" sz="2200" b="1" i="1" u="sng" dirty="0">
                <a:solidFill>
                  <a:srgbClr val="002060"/>
                </a:solidFill>
                <a:latin typeface="Century Gothic"/>
                <a:ea typeface="Century Gothic"/>
                <a:cs typeface="Century Gothic"/>
                <a:sym typeface="Century Gothic"/>
              </a:rPr>
              <a:t> dentro de la casa </a:t>
            </a:r>
            <a:r>
              <a:rPr lang="en-GB" sz="2200" dirty="0">
                <a:solidFill>
                  <a:srgbClr val="002060"/>
                </a:solidFill>
                <a:latin typeface="Century Gothic"/>
                <a:ea typeface="Century Gothic"/>
                <a:cs typeface="Century Gothic"/>
                <a:sym typeface="Century Gothic"/>
              </a:rPr>
              <a:t>con mi </a:t>
            </a:r>
            <a:r>
              <a:rPr lang="en-GB" sz="2200" dirty="0" err="1">
                <a:solidFill>
                  <a:srgbClr val="002060"/>
                </a:solidFill>
                <a:latin typeface="Century Gothic"/>
                <a:ea typeface="Century Gothic"/>
                <a:cs typeface="Century Gothic"/>
                <a:sym typeface="Century Gothic"/>
              </a:rPr>
              <a:t>madre</a:t>
            </a:r>
            <a:r>
              <a:rPr lang="en-GB" sz="2200" dirty="0">
                <a:solidFill>
                  <a:srgbClr val="002060"/>
                </a:solidFill>
                <a:latin typeface="Century Gothic"/>
                <a:ea typeface="Century Gothic"/>
                <a:cs typeface="Century Gothic"/>
                <a:sym typeface="Century Gothic"/>
              </a:rPr>
              <a:t>. Nadia </a:t>
            </a:r>
            <a:r>
              <a:rPr lang="en-GB" sz="2200" dirty="0" err="1">
                <a:solidFill>
                  <a:srgbClr val="002060"/>
                </a:solidFill>
                <a:latin typeface="Century Gothic"/>
                <a:ea typeface="Century Gothic"/>
                <a:cs typeface="Century Gothic"/>
                <a:sym typeface="Century Gothic"/>
              </a:rPr>
              <a:t>también</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ayudó</a:t>
            </a:r>
            <a:r>
              <a:rPr lang="en-GB" sz="2200" dirty="0">
                <a:solidFill>
                  <a:srgbClr val="002060"/>
                </a:solidFill>
                <a:latin typeface="Century Gothic"/>
                <a:ea typeface="Century Gothic"/>
                <a:cs typeface="Century Gothic"/>
                <a:sym typeface="Century Gothic"/>
              </a:rPr>
              <a:t>. Ella </a:t>
            </a:r>
            <a:r>
              <a:rPr lang="en-GB" sz="2200" dirty="0" err="1">
                <a:solidFill>
                  <a:srgbClr val="002060"/>
                </a:solidFill>
                <a:latin typeface="Century Gothic"/>
                <a:ea typeface="Century Gothic"/>
                <a:cs typeface="Century Gothic"/>
                <a:sym typeface="Century Gothic"/>
              </a:rPr>
              <a:t>hizo</a:t>
            </a:r>
            <a:r>
              <a:rPr lang="en-GB" sz="2200" dirty="0">
                <a:solidFill>
                  <a:srgbClr val="002060"/>
                </a:solidFill>
                <a:latin typeface="Century Gothic"/>
                <a:ea typeface="Century Gothic"/>
                <a:cs typeface="Century Gothic"/>
                <a:sym typeface="Century Gothic"/>
              </a:rPr>
              <a:t> </a:t>
            </a:r>
            <a:r>
              <a:rPr lang="en-GB" sz="2200" b="1" i="1" u="sng" dirty="0">
                <a:solidFill>
                  <a:srgbClr val="002060"/>
                </a:solidFill>
                <a:latin typeface="Century Gothic"/>
                <a:ea typeface="Century Gothic"/>
                <a:cs typeface="Century Gothic"/>
                <a:sym typeface="Century Gothic"/>
              </a:rPr>
              <a:t>una </a:t>
            </a:r>
            <a:r>
              <a:rPr lang="en-GB" sz="2200" b="1" i="1" u="sng" dirty="0" err="1">
                <a:solidFill>
                  <a:srgbClr val="002060"/>
                </a:solidFill>
                <a:latin typeface="Century Gothic"/>
                <a:ea typeface="Century Gothic"/>
                <a:cs typeface="Century Gothic"/>
                <a:sym typeface="Century Gothic"/>
              </a:rPr>
              <a:t>silla</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nueva</a:t>
            </a:r>
            <a:r>
              <a:rPr lang="en-GB" sz="2200" b="1" i="1" u="sng"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porque</a:t>
            </a:r>
            <a:r>
              <a:rPr lang="en-GB" sz="2200" dirty="0">
                <a:solidFill>
                  <a:srgbClr val="002060"/>
                </a:solidFill>
                <a:latin typeface="Century Gothic"/>
                <a:ea typeface="Century Gothic"/>
                <a:cs typeface="Century Gothic"/>
                <a:sym typeface="Century Gothic"/>
              </a:rPr>
              <a:t> hay un </a:t>
            </a:r>
            <a:r>
              <a:rPr lang="en-GB" sz="2200" dirty="0" err="1">
                <a:solidFill>
                  <a:srgbClr val="002060"/>
                </a:solidFill>
                <a:latin typeface="Century Gothic"/>
                <a:ea typeface="Century Gothic"/>
                <a:cs typeface="Century Gothic"/>
                <a:sym typeface="Century Gothic"/>
              </a:rPr>
              <a:t>problema</a:t>
            </a:r>
            <a:r>
              <a:rPr lang="en-GB" sz="2200" dirty="0">
                <a:solidFill>
                  <a:srgbClr val="002060"/>
                </a:solidFill>
                <a:latin typeface="Century Gothic"/>
                <a:ea typeface="Century Gothic"/>
                <a:cs typeface="Century Gothic"/>
                <a:sym typeface="Century Gothic"/>
              </a:rPr>
              <a:t> con </a:t>
            </a:r>
            <a:r>
              <a:rPr lang="en-GB" sz="2200" b="1" i="1" u="sng" dirty="0">
                <a:solidFill>
                  <a:srgbClr val="002060"/>
                </a:solidFill>
                <a:latin typeface="Century Gothic"/>
                <a:ea typeface="Century Gothic"/>
                <a:cs typeface="Century Gothic"/>
                <a:sym typeface="Century Gothic"/>
              </a:rPr>
              <a:t>la </a:t>
            </a:r>
            <a:r>
              <a:rPr lang="en-GB" sz="2200" b="1" i="1" u="sng" dirty="0" err="1">
                <a:solidFill>
                  <a:srgbClr val="002060"/>
                </a:solidFill>
                <a:latin typeface="Century Gothic"/>
                <a:ea typeface="Century Gothic"/>
                <a:cs typeface="Century Gothic"/>
                <a:sym typeface="Century Gothic"/>
              </a:rPr>
              <a:t>silla</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vieja</a:t>
            </a:r>
            <a:r>
              <a:rPr lang="en-GB" sz="2200" b="1" i="1" u="sng"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Sin embargo Hugo </a:t>
            </a:r>
            <a:r>
              <a:rPr lang="en-GB" sz="2200" dirty="0" err="1">
                <a:solidFill>
                  <a:srgbClr val="002060"/>
                </a:solidFill>
                <a:latin typeface="Century Gothic"/>
                <a:ea typeface="Century Gothic"/>
                <a:cs typeface="Century Gothic"/>
                <a:sym typeface="Century Gothic"/>
              </a:rPr>
              <a:t>evitó</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ayudar</a:t>
            </a:r>
            <a:r>
              <a:rPr lang="en-GB" sz="2200" dirty="0">
                <a:solidFill>
                  <a:srgbClr val="002060"/>
                </a:solidFill>
                <a:latin typeface="Century Gothic"/>
                <a:ea typeface="Century Gothic"/>
                <a:cs typeface="Century Gothic"/>
                <a:sym typeface="Century Gothic"/>
              </a:rPr>
              <a:t>. ¡</a:t>
            </a:r>
            <a:r>
              <a:rPr lang="en-GB" sz="2200" dirty="0" err="1">
                <a:solidFill>
                  <a:srgbClr val="002060"/>
                </a:solidFill>
                <a:latin typeface="Century Gothic"/>
                <a:ea typeface="Century Gothic"/>
                <a:cs typeface="Century Gothic"/>
                <a:sym typeface="Century Gothic"/>
              </a:rPr>
              <a:t>Él</a:t>
            </a:r>
            <a:r>
              <a:rPr lang="en-GB" sz="2200" dirty="0">
                <a:solidFill>
                  <a:srgbClr val="002060"/>
                </a:solidFill>
                <a:latin typeface="Century Gothic"/>
                <a:ea typeface="Century Gothic"/>
                <a:cs typeface="Century Gothic"/>
                <a:sym typeface="Century Gothic"/>
              </a:rPr>
              <a:t> solo </a:t>
            </a:r>
            <a:r>
              <a:rPr lang="en-GB" sz="2200" b="1" i="1" u="sng" dirty="0" err="1">
                <a:solidFill>
                  <a:srgbClr val="002060"/>
                </a:solidFill>
                <a:latin typeface="Century Gothic"/>
                <a:ea typeface="Century Gothic"/>
                <a:cs typeface="Century Gothic"/>
                <a:sym typeface="Century Gothic"/>
              </a:rPr>
              <a:t>hizo</a:t>
            </a:r>
            <a:r>
              <a:rPr lang="en-GB" sz="2200" b="1" i="1" u="sng" dirty="0">
                <a:solidFill>
                  <a:srgbClr val="002060"/>
                </a:solidFill>
                <a:latin typeface="Century Gothic"/>
                <a:ea typeface="Century Gothic"/>
                <a:cs typeface="Century Gothic"/>
                <a:sym typeface="Century Gothic"/>
              </a:rPr>
              <a:t> </a:t>
            </a:r>
            <a:r>
              <a:rPr lang="en-GB" sz="2200" b="1" i="1" u="sng" dirty="0" err="1">
                <a:solidFill>
                  <a:srgbClr val="002060"/>
                </a:solidFill>
                <a:latin typeface="Century Gothic"/>
                <a:ea typeface="Century Gothic"/>
                <a:cs typeface="Century Gothic"/>
                <a:sym typeface="Century Gothic"/>
              </a:rPr>
              <a:t>ruido</a:t>
            </a:r>
            <a:r>
              <a:rPr lang="en-GB" sz="2200" u="sng" dirty="0">
                <a:solidFill>
                  <a:srgbClr val="002060"/>
                </a:solidFill>
                <a:latin typeface="Century Gothic"/>
                <a:ea typeface="Century Gothic"/>
                <a:cs typeface="Century Gothic"/>
                <a:sym typeface="Century Gothic"/>
              </a:rPr>
              <a:t> </a:t>
            </a:r>
            <a:r>
              <a:rPr lang="en-GB" sz="2200" dirty="0">
                <a:solidFill>
                  <a:srgbClr val="002060"/>
                </a:solidFill>
                <a:latin typeface="Century Gothic"/>
                <a:ea typeface="Century Gothic"/>
                <a:cs typeface="Century Gothic"/>
                <a:sym typeface="Century Gothic"/>
              </a:rPr>
              <a:t>y nada </a:t>
            </a:r>
            <a:r>
              <a:rPr lang="en-GB" sz="2200" dirty="0" err="1">
                <a:solidFill>
                  <a:srgbClr val="002060"/>
                </a:solidFill>
                <a:latin typeface="Century Gothic"/>
                <a:ea typeface="Century Gothic"/>
                <a:cs typeface="Century Gothic"/>
                <a:sym typeface="Century Gothic"/>
              </a:rPr>
              <a:t>más</a:t>
            </a:r>
            <a:r>
              <a:rPr lang="en-GB" sz="2200" dirty="0">
                <a:solidFill>
                  <a:srgbClr val="002060"/>
                </a:solidFill>
                <a:latin typeface="Century Gothic"/>
                <a:ea typeface="Century Gothic"/>
                <a:cs typeface="Century Gothic"/>
                <a:sym typeface="Century Gothic"/>
              </a:rPr>
              <a:t>!”</a:t>
            </a:r>
            <a:endParaRPr dirty="0">
              <a:solidFill>
                <a:srgbClr val="002060"/>
              </a:solidFill>
              <a:latin typeface="Century Gothic" panose="020B0502020202020204" pitchFamily="34" charset="0"/>
            </a:endParaRPr>
          </a:p>
        </p:txBody>
      </p:sp>
      <p:sp>
        <p:nvSpPr>
          <p:cNvPr id="927" name="Google Shape;927;p33"/>
          <p:cNvSpPr txBox="1">
            <a:spLocks noGrp="1"/>
          </p:cNvSpPr>
          <p:nvPr>
            <p:ph type="title"/>
          </p:nvPr>
        </p:nvSpPr>
        <p:spPr>
          <a:xfrm>
            <a:off x="263858" y="318330"/>
            <a:ext cx="6522682" cy="896399"/>
          </a:xfrm>
          <a:prstGeom prst="rect">
            <a:avLst/>
          </a:prstGeom>
          <a:solidFill>
            <a:schemeClr val="bg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2520"/>
              <a:buFont typeface="Century Gothic"/>
              <a:buNone/>
            </a:pPr>
            <a:r>
              <a:rPr lang="en-GB" sz="2520" b="1" dirty="0"/>
              <a:t>Escribe </a:t>
            </a:r>
            <a:r>
              <a:rPr lang="en-GB" sz="2520" b="1" dirty="0" err="1"/>
              <a:t>otra</a:t>
            </a:r>
            <a:r>
              <a:rPr lang="en-GB" sz="2520" b="1" dirty="0"/>
              <a:t> </a:t>
            </a:r>
            <a:r>
              <a:rPr lang="en-GB" sz="2520" b="1" dirty="0" err="1"/>
              <a:t>versión</a:t>
            </a:r>
            <a:r>
              <a:rPr lang="en-GB" sz="2520" b="1" dirty="0"/>
              <a:t> del </a:t>
            </a:r>
            <a:r>
              <a:rPr lang="en-GB" sz="2520" b="1" dirty="0" err="1"/>
              <a:t>texto</a:t>
            </a:r>
            <a:r>
              <a:rPr lang="en-GB" sz="2520" b="1" dirty="0"/>
              <a:t>. </a:t>
            </a:r>
            <a:br>
              <a:rPr lang="en-GB" sz="2520" b="1" dirty="0"/>
            </a:br>
            <a:r>
              <a:rPr lang="en-GB" sz="2520" b="1" dirty="0" err="1"/>
              <a:t>Puedes</a:t>
            </a:r>
            <a:r>
              <a:rPr lang="en-GB" sz="2520" b="1" dirty="0"/>
              <a:t> </a:t>
            </a:r>
            <a:r>
              <a:rPr lang="en-GB" sz="2520" b="1" dirty="0" err="1"/>
              <a:t>cambiar</a:t>
            </a:r>
            <a:r>
              <a:rPr lang="en-GB" sz="2520" b="1" dirty="0"/>
              <a:t> las </a:t>
            </a:r>
            <a:r>
              <a:rPr lang="en-GB" sz="2520" b="1" err="1"/>
              <a:t>partes</a:t>
            </a:r>
            <a:r>
              <a:rPr lang="en-GB" sz="2520" b="1"/>
              <a:t> subrayadas.</a:t>
            </a:r>
            <a:endParaRPr dirty="0"/>
          </a:p>
        </p:txBody>
      </p:sp>
      <p:sp>
        <p:nvSpPr>
          <p:cNvPr id="928" name="Google Shape;928;p33"/>
          <p:cNvSpPr/>
          <p:nvPr/>
        </p:nvSpPr>
        <p:spPr>
          <a:xfrm>
            <a:off x="8267699" y="258166"/>
            <a:ext cx="3660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pic>
        <p:nvPicPr>
          <p:cNvPr id="929" name="Google Shape;929;p33" descr="Standing_Combo_05.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6522525" y="3625315"/>
            <a:ext cx="4081432" cy="2625619"/>
          </a:xfrm>
          <a:prstGeom prst="rect">
            <a:avLst/>
          </a:prstGeom>
          <a:noFill/>
          <a:ln>
            <a:noFill/>
          </a:ln>
          <a:effectLst>
            <a:outerShdw blurRad="50800" dist="38100" dir="5400000" algn="t" rotWithShape="0">
              <a:prstClr val="black">
                <a:alpha val="40000"/>
              </a:prstClr>
            </a:outerShdw>
          </a:effectLst>
        </p:spPr>
      </p:pic>
      <p:pic>
        <p:nvPicPr>
          <p:cNvPr id="932" name="Google Shape;932;p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391870" y="2040002"/>
            <a:ext cx="1212087" cy="2929920"/>
          </a:xfrm>
          <a:prstGeom prst="rect">
            <a:avLst/>
          </a:prstGeom>
          <a:noFill/>
          <a:ln>
            <a:noFill/>
          </a:ln>
          <a:effectLst>
            <a:outerShdw blurRad="76200" dist="12700" dir="8100000" sy="-23000" kx="800400" algn="br" rotWithShape="0">
              <a:prstClr val="black">
                <a:alpha val="20000"/>
              </a:prstClr>
            </a:outerShdw>
          </a:effectLst>
        </p:spPr>
      </p:pic>
      <p:pic>
        <p:nvPicPr>
          <p:cNvPr id="933" name="Google Shape;933;p33" descr="Standing_02.pn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995050" y="2317426"/>
            <a:ext cx="1196950" cy="2652496"/>
          </a:xfrm>
          <a:prstGeom prst="rect">
            <a:avLst/>
          </a:prstGeom>
          <a:noFill/>
          <a:ln>
            <a:noFill/>
          </a:ln>
          <a:effectLst>
            <a:outerShdw blurRad="76200" dist="12700" dir="8100000" sy="-23000" kx="800400" algn="br" rotWithShape="0">
              <a:prstClr val="black">
                <a:alpha val="20000"/>
              </a:prstClr>
            </a:outerShdw>
          </a:effectLst>
        </p:spPr>
      </p:pic>
      <p:pic>
        <p:nvPicPr>
          <p:cNvPr id="11" name="Picture 2" descr="Free Moving Fire Cliparts, Download Free Clip Art, Free Clip Art ...">
            <a:extLst>
              <a:ext uri="{FF2B5EF4-FFF2-40B4-BE49-F238E27FC236}">
                <a16:creationId xmlns:a16="http://schemas.microsoft.com/office/drawing/2014/main" id="{ACD393F7-A196-7C44-BBDE-D3549156D16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65739" y="3492609"/>
            <a:ext cx="929125" cy="1337495"/>
          </a:xfrm>
          <a:prstGeom prst="rect">
            <a:avLst/>
          </a:prstGeom>
          <a:noFill/>
          <a:effectLst>
            <a:outerShdw blurRad="76200" dist="12700" dir="8100000" sy="-23000" kx="8004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jón, Asturias, España, Playa, Costa, Mar, Cielo">
            <a:extLst>
              <a:ext uri="{FF2B5EF4-FFF2-40B4-BE49-F238E27FC236}">
                <a16:creationId xmlns:a16="http://schemas.microsoft.com/office/drawing/2014/main" id="{B7DBD720-C54A-DA44-A9DC-28F7CDAB2410}"/>
              </a:ext>
            </a:extLst>
          </p:cNvPr>
          <p:cNvPicPr>
            <a:picLocks noChangeAspect="1" noChangeArrowheads="1"/>
          </p:cNvPicPr>
          <p:nvPr/>
        </p:nvPicPr>
        <p:blipFill>
          <a:blip r:embed="rId3" cstate="print">
            <a:alphaModFix amt="15000"/>
            <a:extLst>
              <a:ext uri="{28A0092B-C50C-407E-A947-70E740481C1C}">
                <a14:useLocalDpi xmlns:a14="http://schemas.microsoft.com/office/drawing/2010/main" val="0"/>
              </a:ext>
            </a:extLst>
          </a:blip>
          <a:srcRect/>
          <a:stretch>
            <a:fillRect/>
          </a:stretch>
        </p:blipFill>
        <p:spPr bwMode="auto">
          <a:xfrm>
            <a:off x="585864" y="666478"/>
            <a:ext cx="3085005" cy="231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Montaña, Cielo, Nubes, Mesa De Los Santos, Santander">
            <a:extLst>
              <a:ext uri="{FF2B5EF4-FFF2-40B4-BE49-F238E27FC236}">
                <a16:creationId xmlns:a16="http://schemas.microsoft.com/office/drawing/2014/main" id="{29382AAD-A7E2-A344-AD90-3E613FB224B9}"/>
              </a:ext>
            </a:extLst>
          </p:cNvPr>
          <p:cNvPicPr>
            <a:picLocks noChangeAspect="1" noChangeArrowheads="1"/>
          </p:cNvPicPr>
          <p:nvPr/>
        </p:nvPicPr>
        <p:blipFill>
          <a:blip r:embed="rId4" cstate="print">
            <a:alphaModFix amt="15000"/>
            <a:extLst>
              <a:ext uri="{28A0092B-C50C-407E-A947-70E740481C1C}">
                <a14:useLocalDpi xmlns:a14="http://schemas.microsoft.com/office/drawing/2010/main" val="0"/>
              </a:ext>
            </a:extLst>
          </a:blip>
          <a:srcRect/>
          <a:stretch>
            <a:fillRect/>
          </a:stretch>
        </p:blipFill>
        <p:spPr bwMode="auto">
          <a:xfrm>
            <a:off x="4432210" y="666478"/>
            <a:ext cx="3327579" cy="22252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San Sebastián, España, Puerto, Playa, Barcos, Veleros">
            <a:extLst>
              <a:ext uri="{FF2B5EF4-FFF2-40B4-BE49-F238E27FC236}">
                <a16:creationId xmlns:a16="http://schemas.microsoft.com/office/drawing/2014/main" id="{AB002504-0602-D64C-A72E-D1B59465C187}"/>
              </a:ext>
            </a:extLst>
          </p:cNvPr>
          <p:cNvPicPr>
            <a:picLocks noChangeAspect="1" noChangeArrowheads="1"/>
          </p:cNvPicPr>
          <p:nvPr/>
        </p:nvPicPr>
        <p:blipFill>
          <a:blip r:embed="rId5" cstate="print">
            <a:alphaModFix amt="15000"/>
            <a:extLst>
              <a:ext uri="{28A0092B-C50C-407E-A947-70E740481C1C}">
                <a14:useLocalDpi xmlns:a14="http://schemas.microsoft.com/office/drawing/2010/main" val="0"/>
              </a:ext>
            </a:extLst>
          </a:blip>
          <a:srcRect/>
          <a:stretch>
            <a:fillRect/>
          </a:stretch>
        </p:blipFill>
        <p:spPr bwMode="auto">
          <a:xfrm>
            <a:off x="8199974" y="679108"/>
            <a:ext cx="3470631" cy="231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Por Cable, Coche, Medellín, Colombia">
            <a:extLst>
              <a:ext uri="{FF2B5EF4-FFF2-40B4-BE49-F238E27FC236}">
                <a16:creationId xmlns:a16="http://schemas.microsoft.com/office/drawing/2014/main" id="{A3A87B8B-9F98-4147-996E-FC414DED67BA}"/>
              </a:ext>
            </a:extLst>
          </p:cNvPr>
          <p:cNvPicPr>
            <a:picLocks noChangeAspect="1" noChangeArrowheads="1"/>
          </p:cNvPicPr>
          <p:nvPr/>
        </p:nvPicPr>
        <p:blipFill>
          <a:blip r:embed="rId6" cstate="print">
            <a:alphaModFix amt="15000"/>
            <a:extLst>
              <a:ext uri="{28A0092B-C50C-407E-A947-70E740481C1C}">
                <a14:useLocalDpi xmlns:a14="http://schemas.microsoft.com/office/drawing/2010/main" val="0"/>
              </a:ext>
            </a:extLst>
          </a:blip>
          <a:srcRect/>
          <a:stretch>
            <a:fillRect/>
          </a:stretch>
        </p:blipFill>
        <p:spPr bwMode="auto">
          <a:xfrm>
            <a:off x="585864" y="3820566"/>
            <a:ext cx="3085005" cy="23137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4" name="Picture 10" descr="Amanecer, Plaza, Bocas Slp, Hacienda De Bocas Slp">
            <a:extLst>
              <a:ext uri="{FF2B5EF4-FFF2-40B4-BE49-F238E27FC236}">
                <a16:creationId xmlns:a16="http://schemas.microsoft.com/office/drawing/2014/main" id="{D2E4D568-1BCA-6A4B-8376-D387940F2F72}"/>
              </a:ext>
            </a:extLst>
          </p:cNvPr>
          <p:cNvPicPr>
            <a:picLocks noChangeAspect="1" noChangeArrowheads="1"/>
          </p:cNvPicPr>
          <p:nvPr/>
        </p:nvPicPr>
        <p:blipFill>
          <a:blip r:embed="rId7" cstate="print">
            <a:alphaModFix amt="15000"/>
            <a:extLst>
              <a:ext uri="{28A0092B-C50C-407E-A947-70E740481C1C}">
                <a14:useLocalDpi xmlns:a14="http://schemas.microsoft.com/office/drawing/2010/main" val="0"/>
              </a:ext>
            </a:extLst>
          </a:blip>
          <a:srcRect/>
          <a:stretch>
            <a:fillRect/>
          </a:stretch>
        </p:blipFill>
        <p:spPr bwMode="auto">
          <a:xfrm>
            <a:off x="4369762" y="3871663"/>
            <a:ext cx="3327579" cy="2211560"/>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Colombia, Bogota, Ciudad">
            <a:extLst>
              <a:ext uri="{FF2B5EF4-FFF2-40B4-BE49-F238E27FC236}">
                <a16:creationId xmlns:a16="http://schemas.microsoft.com/office/drawing/2014/main" id="{0FB38AB1-4944-594F-8056-C6CAA88A9E31}"/>
              </a:ext>
            </a:extLst>
          </p:cNvPr>
          <p:cNvPicPr>
            <a:picLocks noChangeAspect="1" noChangeArrowheads="1"/>
          </p:cNvPicPr>
          <p:nvPr/>
        </p:nvPicPr>
        <p:blipFill rotWithShape="1">
          <a:blip r:embed="rId8">
            <a:alphaModFix amt="15000"/>
            <a:extLst>
              <a:ext uri="{28A0092B-C50C-407E-A947-70E740481C1C}">
                <a14:useLocalDpi xmlns:a14="http://schemas.microsoft.com/office/drawing/2010/main" val="0"/>
              </a:ext>
            </a:extLst>
          </a:blip>
          <a:srcRect r="15482"/>
          <a:stretch/>
        </p:blipFill>
        <p:spPr bwMode="auto">
          <a:xfrm>
            <a:off x="8225321" y="3866320"/>
            <a:ext cx="3407791" cy="226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ounded Rectangle 11">
            <a:extLst>
              <a:ext uri="{FF2B5EF4-FFF2-40B4-BE49-F238E27FC236}">
                <a16:creationId xmlns:a16="http://schemas.microsoft.com/office/drawing/2014/main" id="{A316DD52-7894-4A75-969C-CA0645DA2978}"/>
              </a:ext>
            </a:extLst>
          </p:cNvPr>
          <p:cNvSpPr/>
          <p:nvPr/>
        </p:nvSpPr>
        <p:spPr>
          <a:xfrm>
            <a:off x="10946116" y="265559"/>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14130" y="233317"/>
            <a:ext cx="10585358" cy="523220"/>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a:t>
            </a:r>
            <a:r>
              <a:rPr lang="en-US" sz="2800" dirty="0" err="1">
                <a:solidFill>
                  <a:schemeClr val="accent5">
                    <a:lumMod val="50000"/>
                  </a:schemeClr>
                </a:solidFill>
                <a:latin typeface="Century Gothic" panose="020B0502020202020204" pitchFamily="34" charset="0"/>
              </a:rPr>
              <a:t>Ahora</a:t>
            </a:r>
            <a:r>
              <a:rPr lang="en-US" sz="2800" dirty="0">
                <a:solidFill>
                  <a:schemeClr val="accent5">
                    <a:lumMod val="50000"/>
                  </a:schemeClr>
                </a:solidFill>
                <a:latin typeface="Century Gothic" panose="020B0502020202020204" pitchFamily="34" charset="0"/>
              </a:rPr>
              <a:t> </a:t>
            </a:r>
            <a:r>
              <a:rPr lang="en-US" sz="2800" dirty="0" err="1">
                <a:solidFill>
                  <a:schemeClr val="accent5">
                    <a:lumMod val="50000"/>
                  </a:schemeClr>
                </a:solidFill>
                <a:latin typeface="Century Gothic" panose="020B0502020202020204" pitchFamily="34" charset="0"/>
              </a:rPr>
              <a:t>tú</a:t>
            </a:r>
            <a:r>
              <a:rPr lang="en-US" sz="2800" dirty="0">
                <a:solidFill>
                  <a:schemeClr val="accent5">
                    <a:lumMod val="50000"/>
                  </a:schemeClr>
                </a:solidFill>
                <a:latin typeface="Century Gothic" panose="020B0502020202020204" pitchFamily="34" charset="0"/>
              </a:rPr>
              <a:t>!</a:t>
            </a:r>
          </a:p>
        </p:txBody>
      </p:sp>
      <p:sp>
        <p:nvSpPr>
          <p:cNvPr id="2" name="Title 1"/>
          <p:cNvSpPr>
            <a:spLocks noGrp="1"/>
          </p:cNvSpPr>
          <p:nvPr>
            <p:ph type="title"/>
          </p:nvPr>
        </p:nvSpPr>
        <p:spPr>
          <a:xfrm>
            <a:off x="10856685" y="136475"/>
            <a:ext cx="1273903" cy="659085"/>
          </a:xfrm>
        </p:spPr>
        <p:txBody>
          <a:bodyPr>
            <a:normAutofit/>
          </a:bodyPr>
          <a:lstStyle/>
          <a:p>
            <a:pPr algn="ctr"/>
            <a:r>
              <a:rPr lang="en-GB" sz="2000" b="1" dirty="0" err="1">
                <a:solidFill>
                  <a:schemeClr val="bg1"/>
                </a:solidFill>
              </a:rPr>
              <a:t>escribir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14130" y="1018223"/>
            <a:ext cx="3327580" cy="523220"/>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Escribe un </a:t>
            </a:r>
            <a:r>
              <a:rPr lang="en-US" sz="2800" dirty="0" err="1">
                <a:solidFill>
                  <a:schemeClr val="accent5">
                    <a:lumMod val="50000"/>
                  </a:schemeClr>
                </a:solidFill>
                <a:latin typeface="Century Gothic" panose="020B0502020202020204" pitchFamily="34" charset="0"/>
              </a:rPr>
              <a:t>texto</a:t>
            </a:r>
            <a:r>
              <a:rPr lang="en-US" sz="2800" dirty="0">
                <a:solidFill>
                  <a:schemeClr val="accent5">
                    <a:lumMod val="50000"/>
                  </a:schemeClr>
                </a:solidFill>
                <a:latin typeface="Century Gothic" panose="020B0502020202020204" pitchFamily="34" charset="0"/>
              </a:rPr>
              <a:t>.</a:t>
            </a:r>
          </a:p>
        </p:txBody>
      </p:sp>
      <p:sp>
        <p:nvSpPr>
          <p:cNvPr id="19" name="TextBox 6">
            <a:extLst>
              <a:ext uri="{FF2B5EF4-FFF2-40B4-BE49-F238E27FC236}">
                <a16:creationId xmlns:a16="http://schemas.microsoft.com/office/drawing/2014/main" id="{6853AE64-D9FC-2148-9592-C911E1B3CE84}"/>
              </a:ext>
            </a:extLst>
          </p:cNvPr>
          <p:cNvSpPr txBox="1"/>
          <p:nvPr/>
        </p:nvSpPr>
        <p:spPr>
          <a:xfrm>
            <a:off x="214129" y="1803129"/>
            <a:ext cx="11456476" cy="523220"/>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Write about where you went and where someone else went.</a:t>
            </a:r>
          </a:p>
        </p:txBody>
      </p:sp>
      <p:sp>
        <p:nvSpPr>
          <p:cNvPr id="20" name="TextBox 6">
            <a:extLst>
              <a:ext uri="{FF2B5EF4-FFF2-40B4-BE49-F238E27FC236}">
                <a16:creationId xmlns:a16="http://schemas.microsoft.com/office/drawing/2014/main" id="{1187DA1D-9601-5640-B546-D3EA3631DD2F}"/>
              </a:ext>
            </a:extLst>
          </p:cNvPr>
          <p:cNvSpPr txBox="1"/>
          <p:nvPr/>
        </p:nvSpPr>
        <p:spPr>
          <a:xfrm>
            <a:off x="214129" y="2588035"/>
            <a:ext cx="11604060" cy="954107"/>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Use ‘</a:t>
            </a:r>
            <a:r>
              <a:rPr lang="en-US" sz="2800" dirty="0" err="1">
                <a:solidFill>
                  <a:schemeClr val="accent5">
                    <a:lumMod val="50000"/>
                  </a:schemeClr>
                </a:solidFill>
                <a:latin typeface="Century Gothic" panose="020B0502020202020204" pitchFamily="34" charset="0"/>
              </a:rPr>
              <a:t>fui</a:t>
            </a:r>
            <a:r>
              <a:rPr lang="en-US" sz="2800" dirty="0">
                <a:solidFill>
                  <a:schemeClr val="accent5">
                    <a:lumMod val="50000"/>
                  </a:schemeClr>
                </a:solidFill>
                <a:latin typeface="Century Gothic" panose="020B0502020202020204" pitchFamily="34" charset="0"/>
              </a:rPr>
              <a:t>’ and ‘</a:t>
            </a:r>
            <a:r>
              <a:rPr lang="en-US" sz="2800" dirty="0" err="1">
                <a:solidFill>
                  <a:schemeClr val="accent5">
                    <a:lumMod val="50000"/>
                  </a:schemeClr>
                </a:solidFill>
                <a:latin typeface="Century Gothic" panose="020B0502020202020204" pitchFamily="34" charset="0"/>
              </a:rPr>
              <a:t>fue</a:t>
            </a:r>
            <a:r>
              <a:rPr lang="en-US" sz="2800" dirty="0">
                <a:solidFill>
                  <a:schemeClr val="accent5">
                    <a:lumMod val="50000"/>
                  </a:schemeClr>
                </a:solidFill>
                <a:latin typeface="Century Gothic" panose="020B0502020202020204" pitchFamily="34" charset="0"/>
              </a:rPr>
              <a:t>’ and a pronoun (e.g. ‘</a:t>
            </a:r>
            <a:r>
              <a:rPr lang="en-US" sz="2800" dirty="0" err="1">
                <a:solidFill>
                  <a:schemeClr val="accent5">
                    <a:lumMod val="50000"/>
                  </a:schemeClr>
                </a:solidFill>
                <a:latin typeface="Century Gothic" panose="020B0502020202020204" pitchFamily="34" charset="0"/>
              </a:rPr>
              <a:t>yo</a:t>
            </a:r>
            <a:r>
              <a:rPr lang="en-US" sz="2800" dirty="0">
                <a:solidFill>
                  <a:schemeClr val="accent5">
                    <a:lumMod val="50000"/>
                  </a:schemeClr>
                </a:solidFill>
                <a:latin typeface="Century Gothic" panose="020B0502020202020204" pitchFamily="34" charset="0"/>
              </a:rPr>
              <a:t>’, ‘</a:t>
            </a:r>
            <a:r>
              <a:rPr lang="en-US" sz="2800" dirty="0" err="1">
                <a:solidFill>
                  <a:schemeClr val="accent5">
                    <a:lumMod val="50000"/>
                  </a:schemeClr>
                </a:solidFill>
                <a:latin typeface="Century Gothic" panose="020B0502020202020204" pitchFamily="34" charset="0"/>
              </a:rPr>
              <a:t>ella</a:t>
            </a:r>
            <a:r>
              <a:rPr lang="en-US" sz="2800" dirty="0">
                <a:solidFill>
                  <a:schemeClr val="accent5">
                    <a:lumMod val="50000"/>
                  </a:schemeClr>
                </a:solidFill>
                <a:latin typeface="Century Gothic" panose="020B0502020202020204" pitchFamily="34" charset="0"/>
              </a:rPr>
              <a:t>’) if you are comparing different people.</a:t>
            </a:r>
          </a:p>
        </p:txBody>
      </p:sp>
      <p:sp>
        <p:nvSpPr>
          <p:cNvPr id="15" name="TextBox 6">
            <a:extLst>
              <a:ext uri="{FF2B5EF4-FFF2-40B4-BE49-F238E27FC236}">
                <a16:creationId xmlns:a16="http://schemas.microsoft.com/office/drawing/2014/main" id="{AD832F18-D772-AB44-9092-59F240D9A29D}"/>
              </a:ext>
            </a:extLst>
          </p:cNvPr>
          <p:cNvSpPr txBox="1"/>
          <p:nvPr/>
        </p:nvSpPr>
        <p:spPr>
          <a:xfrm>
            <a:off x="214129" y="3803828"/>
            <a:ext cx="11604060" cy="523220"/>
          </a:xfrm>
          <a:prstGeom prst="rect">
            <a:avLst/>
          </a:prstGeom>
          <a:noFill/>
        </p:spPr>
        <p:txBody>
          <a:bodyPr wrap="square" rtlCol="0">
            <a:spAutoFit/>
          </a:bodyPr>
          <a:lstStyle/>
          <a:p>
            <a:r>
              <a:rPr lang="en-US" sz="2800" dirty="0">
                <a:solidFill>
                  <a:schemeClr val="accent5">
                    <a:lumMod val="50000"/>
                  </a:schemeClr>
                </a:solidFill>
                <a:latin typeface="Century Gothic" panose="020B0502020202020204" pitchFamily="34" charset="0"/>
              </a:rPr>
              <a:t>Mention:</a:t>
            </a:r>
          </a:p>
        </p:txBody>
      </p:sp>
      <p:sp>
        <p:nvSpPr>
          <p:cNvPr id="3" name="CuadroTexto 2">
            <a:extLst>
              <a:ext uri="{FF2B5EF4-FFF2-40B4-BE49-F238E27FC236}">
                <a16:creationId xmlns:a16="http://schemas.microsoft.com/office/drawing/2014/main" id="{0BE71B3B-E6F0-7C41-98C7-D20EFB85BDB9}"/>
              </a:ext>
            </a:extLst>
          </p:cNvPr>
          <p:cNvSpPr txBox="1"/>
          <p:nvPr/>
        </p:nvSpPr>
        <p:spPr>
          <a:xfrm>
            <a:off x="214129" y="4588734"/>
            <a:ext cx="7619394" cy="523220"/>
          </a:xfrm>
          <a:prstGeom prst="rect">
            <a:avLst/>
          </a:prstGeom>
          <a:noFill/>
        </p:spPr>
        <p:txBody>
          <a:bodyPr wrap="none" rtlCol="0">
            <a:spAutoFit/>
          </a:bodyPr>
          <a:lstStyle/>
          <a:p>
            <a:r>
              <a:rPr lang="en-US" sz="2800" dirty="0">
                <a:solidFill>
                  <a:schemeClr val="accent5">
                    <a:lumMod val="50000"/>
                  </a:schemeClr>
                </a:solidFill>
                <a:latin typeface="Century Gothic" panose="020B0502020202020204" pitchFamily="34" charset="0"/>
              </a:rPr>
              <a:t>- when it happened (e.g. </a:t>
            </a:r>
            <a:r>
              <a:rPr lang="en-US" sz="2800" dirty="0" err="1">
                <a:solidFill>
                  <a:schemeClr val="accent5">
                    <a:lumMod val="50000"/>
                  </a:schemeClr>
                </a:solidFill>
                <a:latin typeface="Century Gothic" panose="020B0502020202020204" pitchFamily="34" charset="0"/>
              </a:rPr>
              <a:t>diciembre</a:t>
            </a:r>
            <a:r>
              <a:rPr lang="en-US" sz="2800" dirty="0">
                <a:solidFill>
                  <a:schemeClr val="accent5">
                    <a:lumMod val="50000"/>
                  </a:schemeClr>
                </a:solidFill>
                <a:latin typeface="Century Gothic" panose="020B0502020202020204" pitchFamily="34" charset="0"/>
              </a:rPr>
              <a:t>, </a:t>
            </a:r>
            <a:r>
              <a:rPr lang="en-US" sz="2800" dirty="0" err="1">
                <a:solidFill>
                  <a:schemeClr val="accent5">
                    <a:lumMod val="50000"/>
                  </a:schemeClr>
                </a:solidFill>
                <a:latin typeface="Century Gothic" panose="020B0502020202020204" pitchFamily="34" charset="0"/>
              </a:rPr>
              <a:t>ayer</a:t>
            </a:r>
            <a:r>
              <a:rPr lang="en-US" sz="2800" dirty="0">
                <a:solidFill>
                  <a:schemeClr val="accent5">
                    <a:lumMod val="50000"/>
                  </a:schemeClr>
                </a:solidFill>
                <a:latin typeface="Century Gothic" panose="020B0502020202020204" pitchFamily="34" charset="0"/>
              </a:rPr>
              <a:t>).</a:t>
            </a:r>
          </a:p>
        </p:txBody>
      </p:sp>
      <p:sp>
        <p:nvSpPr>
          <p:cNvPr id="18" name="CuadroTexto 17">
            <a:extLst>
              <a:ext uri="{FF2B5EF4-FFF2-40B4-BE49-F238E27FC236}">
                <a16:creationId xmlns:a16="http://schemas.microsoft.com/office/drawing/2014/main" id="{6701B0BF-D693-8341-A7E8-422863489061}"/>
              </a:ext>
            </a:extLst>
          </p:cNvPr>
          <p:cNvSpPr txBox="1"/>
          <p:nvPr/>
        </p:nvSpPr>
        <p:spPr>
          <a:xfrm>
            <a:off x="214129" y="5373641"/>
            <a:ext cx="9890849" cy="523220"/>
          </a:xfrm>
          <a:prstGeom prst="rect">
            <a:avLst/>
          </a:prstGeom>
          <a:noFill/>
        </p:spPr>
        <p:txBody>
          <a:bodyPr wrap="none" rtlCol="0">
            <a:spAutoFit/>
          </a:bodyPr>
          <a:lstStyle/>
          <a:p>
            <a:r>
              <a:rPr lang="en-US" sz="2800" dirty="0">
                <a:solidFill>
                  <a:schemeClr val="accent5">
                    <a:lumMod val="50000"/>
                  </a:schemeClr>
                </a:solidFill>
                <a:latin typeface="Century Gothic" panose="020B0502020202020204" pitchFamily="34" charset="0"/>
              </a:rPr>
              <a:t>- what the purpose of going was (use ‘para’ + infinitive).</a:t>
            </a:r>
          </a:p>
        </p:txBody>
      </p:sp>
      <p:sp>
        <p:nvSpPr>
          <p:cNvPr id="9" name="Rectangle 5">
            <a:extLst>
              <a:ext uri="{FF2B5EF4-FFF2-40B4-BE49-F238E27FC236}">
                <a16:creationId xmlns:a16="http://schemas.microsoft.com/office/drawing/2014/main" id="{9B65222D-9472-AC40-9597-981417C52ED3}"/>
              </a:ext>
            </a:extLst>
          </p:cNvPr>
          <p:cNvSpPr>
            <a:spLocks noChangeArrowheads="1"/>
          </p:cNvSpPr>
          <p:nvPr/>
        </p:nvSpPr>
        <p:spPr bwMode="auto">
          <a:xfrm>
            <a:off x="0" y="-138499"/>
            <a:ext cx="65"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x-none" altLang="x-none" sz="180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416018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9" grpId="0"/>
      <p:bldP spid="20" grpId="0"/>
      <p:bldP spid="15" grpId="0"/>
      <p:bldP spid="3"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49" y="163199"/>
            <a:ext cx="10359936" cy="814278"/>
          </a:xfrm>
        </p:spPr>
        <p:txBody>
          <a:bodyPr>
            <a:noAutofit/>
          </a:bodyPr>
          <a:lstStyle/>
          <a:p>
            <a:r>
              <a:rPr lang="en-GB" sz="2000" b="1" dirty="0">
                <a:solidFill>
                  <a:srgbClr val="002060"/>
                </a:solidFill>
              </a:rPr>
              <a:t>Escribe una </a:t>
            </a:r>
            <a:r>
              <a:rPr lang="en-GB" sz="2000" b="1" dirty="0" err="1">
                <a:solidFill>
                  <a:srgbClr val="002060"/>
                </a:solidFill>
              </a:rPr>
              <a:t>biografía</a:t>
            </a:r>
            <a:r>
              <a:rPr lang="en-GB" sz="2000" b="1" dirty="0">
                <a:solidFill>
                  <a:srgbClr val="002060"/>
                </a:solidFill>
              </a:rPr>
              <a:t> de una persona </a:t>
            </a:r>
            <a:r>
              <a:rPr lang="en-GB" sz="2000" b="1" dirty="0" err="1">
                <a:solidFill>
                  <a:srgbClr val="002060"/>
                </a:solidFill>
              </a:rPr>
              <a:t>famosa</a:t>
            </a:r>
            <a:r>
              <a:rPr lang="en-GB" sz="2000" b="1" dirty="0">
                <a:solidFill>
                  <a:srgbClr val="002060"/>
                </a:solidFill>
              </a:rPr>
              <a:t> de </a:t>
            </a:r>
            <a:r>
              <a:rPr lang="en-GB" sz="2000" b="1" dirty="0" err="1">
                <a:solidFill>
                  <a:srgbClr val="002060"/>
                </a:solidFill>
              </a:rPr>
              <a:t>España</a:t>
            </a:r>
            <a:r>
              <a:rPr lang="en-GB" sz="2000" b="1" dirty="0">
                <a:solidFill>
                  <a:srgbClr val="002060"/>
                </a:solidFill>
              </a:rPr>
              <a:t> o de </a:t>
            </a:r>
            <a:r>
              <a:rPr lang="en-GB" sz="2000" b="1" dirty="0" err="1">
                <a:solidFill>
                  <a:srgbClr val="002060"/>
                </a:solidFill>
              </a:rPr>
              <a:t>otro</a:t>
            </a:r>
            <a:r>
              <a:rPr lang="en-GB" sz="2000" b="1" dirty="0">
                <a:solidFill>
                  <a:srgbClr val="002060"/>
                </a:solidFill>
              </a:rPr>
              <a:t> </a:t>
            </a:r>
            <a:r>
              <a:rPr lang="en-GB" sz="2000" b="1" dirty="0" err="1">
                <a:solidFill>
                  <a:srgbClr val="002060"/>
                </a:solidFill>
              </a:rPr>
              <a:t>país</a:t>
            </a:r>
            <a:r>
              <a:rPr lang="en-GB" sz="2000" b="1" dirty="0">
                <a:solidFill>
                  <a:srgbClr val="002060"/>
                </a:solidFill>
              </a:rPr>
              <a:t> </a:t>
            </a:r>
            <a:r>
              <a:rPr lang="en-GB" sz="2000" b="1" dirty="0" err="1">
                <a:solidFill>
                  <a:srgbClr val="002060"/>
                </a:solidFill>
              </a:rPr>
              <a:t>donde</a:t>
            </a:r>
            <a:r>
              <a:rPr lang="en-GB" sz="2000" b="1" dirty="0">
                <a:solidFill>
                  <a:srgbClr val="002060"/>
                </a:solidFill>
              </a:rPr>
              <a:t> </a:t>
            </a:r>
            <a:r>
              <a:rPr lang="en-GB" sz="2000" b="1" dirty="0" err="1">
                <a:solidFill>
                  <a:srgbClr val="002060"/>
                </a:solidFill>
              </a:rPr>
              <a:t>hablan</a:t>
            </a:r>
            <a:r>
              <a:rPr lang="en-GB" sz="2000" b="1" dirty="0">
                <a:solidFill>
                  <a:srgbClr val="002060"/>
                </a:solidFill>
              </a:rPr>
              <a:t> </a:t>
            </a:r>
            <a:r>
              <a:rPr lang="en-GB" sz="2000" b="1" dirty="0" err="1">
                <a:solidFill>
                  <a:srgbClr val="002060"/>
                </a:solidFill>
              </a:rPr>
              <a:t>español</a:t>
            </a:r>
            <a:r>
              <a:rPr lang="en-GB" sz="2000" b="1" dirty="0">
                <a:solidFill>
                  <a:srgbClr val="002060"/>
                </a:solidFill>
              </a:rPr>
              <a:t>. </a:t>
            </a:r>
            <a:r>
              <a:rPr lang="en-GB" sz="2000" b="1" dirty="0" err="1">
                <a:solidFill>
                  <a:srgbClr val="002060"/>
                </a:solidFill>
              </a:rPr>
              <a:t>Debes</a:t>
            </a:r>
            <a:r>
              <a:rPr lang="en-GB" sz="2000" b="1" dirty="0">
                <a:solidFill>
                  <a:srgbClr val="002060"/>
                </a:solidFill>
              </a:rPr>
              <a:t> </a:t>
            </a:r>
            <a:r>
              <a:rPr lang="en-GB" sz="2000" b="1" dirty="0" err="1">
                <a:solidFill>
                  <a:srgbClr val="002060"/>
                </a:solidFill>
              </a:rPr>
              <a:t>utilizar</a:t>
            </a:r>
            <a:r>
              <a:rPr lang="en-GB" sz="2000" b="1" dirty="0">
                <a:solidFill>
                  <a:srgbClr val="002060"/>
                </a:solidFill>
              </a:rPr>
              <a:t> </a:t>
            </a:r>
            <a:r>
              <a:rPr lang="en-GB" sz="2000" b="1" dirty="0" err="1">
                <a:solidFill>
                  <a:srgbClr val="002060"/>
                </a:solidFill>
              </a:rPr>
              <a:t>verbos</a:t>
            </a:r>
            <a:r>
              <a:rPr lang="en-GB" sz="2000" b="1" dirty="0">
                <a:solidFill>
                  <a:srgbClr val="002060"/>
                </a:solidFill>
              </a:rPr>
              <a:t> que </a:t>
            </a:r>
            <a:r>
              <a:rPr lang="en-GB" sz="2000" b="1" dirty="0" err="1">
                <a:solidFill>
                  <a:srgbClr val="002060"/>
                </a:solidFill>
              </a:rPr>
              <a:t>terminan</a:t>
            </a:r>
            <a:r>
              <a:rPr lang="en-GB" sz="2000" b="1" dirty="0">
                <a:solidFill>
                  <a:srgbClr val="002060"/>
                </a:solidFill>
              </a:rPr>
              <a:t> en ‘-</a:t>
            </a:r>
            <a:r>
              <a:rPr lang="en-GB" sz="2000" b="1" dirty="0" err="1">
                <a:solidFill>
                  <a:srgbClr val="002060"/>
                </a:solidFill>
              </a:rPr>
              <a:t>ó</a:t>
            </a:r>
            <a:r>
              <a:rPr lang="en-GB" sz="2000" b="1" dirty="0">
                <a:solidFill>
                  <a:srgbClr val="002060"/>
                </a:solidFill>
              </a:rPr>
              <a:t>’, ‘-</a:t>
            </a:r>
            <a:r>
              <a:rPr lang="en-GB" sz="2000" b="1" dirty="0" err="1">
                <a:solidFill>
                  <a:srgbClr val="002060"/>
                </a:solidFill>
              </a:rPr>
              <a:t>ió</a:t>
            </a:r>
            <a:r>
              <a:rPr lang="en-GB" sz="2000" b="1" dirty="0">
                <a:solidFill>
                  <a:srgbClr val="002060"/>
                </a:solidFill>
              </a:rPr>
              <a:t>’, ‘</a:t>
            </a:r>
            <a:r>
              <a:rPr lang="en-GB" sz="2000" b="1" dirty="0" err="1">
                <a:solidFill>
                  <a:srgbClr val="002060"/>
                </a:solidFill>
              </a:rPr>
              <a:t>hizo</a:t>
            </a:r>
            <a:r>
              <a:rPr lang="en-GB" sz="2000" b="1" dirty="0">
                <a:solidFill>
                  <a:srgbClr val="002060"/>
                </a:solidFill>
              </a:rPr>
              <a:t>’ y ‘</a:t>
            </a:r>
            <a:r>
              <a:rPr lang="en-GB" sz="2000" b="1" dirty="0" err="1">
                <a:solidFill>
                  <a:srgbClr val="002060"/>
                </a:solidFill>
              </a:rPr>
              <a:t>fue</a:t>
            </a:r>
            <a:r>
              <a:rPr lang="en-GB" sz="20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14749" y="977477"/>
            <a:ext cx="12062106" cy="400110"/>
          </a:xfrm>
          <a:prstGeom prst="rect">
            <a:avLst/>
          </a:prstGeom>
          <a:noFill/>
        </p:spPr>
        <p:txBody>
          <a:bodyPr wrap="square" rtlCol="0">
            <a:spAutoFit/>
          </a:bodyPr>
          <a:lstStyle/>
          <a:p>
            <a:r>
              <a:rPr lang="en-US" sz="2000" dirty="0" err="1">
                <a:solidFill>
                  <a:srgbClr val="002060"/>
                </a:solidFill>
                <a:latin typeface="Century Gothic" panose="020B0502020202020204" pitchFamily="34" charset="0"/>
              </a:rPr>
              <a:t>Puede</a:t>
            </a:r>
            <a:r>
              <a:rPr lang="en-US" sz="2000" dirty="0">
                <a:solidFill>
                  <a:srgbClr val="002060"/>
                </a:solidFill>
                <a:latin typeface="Century Gothic" panose="020B0502020202020204" pitchFamily="34" charset="0"/>
              </a:rPr>
              <a:t> ser un </a:t>
            </a:r>
            <a:r>
              <a:rPr lang="en-US" sz="2000" dirty="0" err="1">
                <a:solidFill>
                  <a:srgbClr val="002060"/>
                </a:solidFill>
                <a:latin typeface="Century Gothic" panose="020B0502020202020204" pitchFamily="34" charset="0"/>
              </a:rPr>
              <a:t>futbolista</a:t>
            </a:r>
            <a:r>
              <a:rPr lang="en-US" sz="2000" dirty="0">
                <a:solidFill>
                  <a:srgbClr val="002060"/>
                </a:solidFill>
                <a:latin typeface="Century Gothic" panose="020B0502020202020204" pitchFamily="34" charset="0"/>
              </a:rPr>
              <a:t> o un/a </a:t>
            </a:r>
            <a:r>
              <a:rPr lang="en-US" sz="2000" dirty="0" err="1">
                <a:solidFill>
                  <a:srgbClr val="002060"/>
                </a:solidFill>
                <a:latin typeface="Century Gothic" panose="020B0502020202020204" pitchFamily="34" charset="0"/>
              </a:rPr>
              <a:t>jugador</a:t>
            </a:r>
            <a:r>
              <a:rPr lang="en-US" sz="2000" dirty="0">
                <a:solidFill>
                  <a:srgbClr val="002060"/>
                </a:solidFill>
                <a:latin typeface="Century Gothic" panose="020B0502020202020204" pitchFamily="34" charset="0"/>
              </a:rPr>
              <a:t>/a de </a:t>
            </a:r>
            <a:r>
              <a:rPr lang="en-US" sz="2000" dirty="0" err="1">
                <a:solidFill>
                  <a:srgbClr val="002060"/>
                </a:solidFill>
                <a:latin typeface="Century Gothic" panose="020B0502020202020204" pitchFamily="34" charset="0"/>
              </a:rPr>
              <a:t>otro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deporte</a:t>
            </a:r>
            <a:r>
              <a:rPr lang="en-US" sz="2000" dirty="0">
                <a:solidFill>
                  <a:srgbClr val="002060"/>
                </a:solidFill>
                <a:latin typeface="Century Gothic" panose="020B0502020202020204" pitchFamily="34" charset="0"/>
              </a:rPr>
              <a:t>, un/a </a:t>
            </a:r>
            <a:r>
              <a:rPr lang="en-US" sz="2000" dirty="0" err="1">
                <a:solidFill>
                  <a:srgbClr val="002060"/>
                </a:solidFill>
                <a:latin typeface="Century Gothic" panose="020B0502020202020204" pitchFamily="34" charset="0"/>
              </a:rPr>
              <a:t>músico</a:t>
            </a:r>
            <a:r>
              <a:rPr lang="en-US" sz="2000" dirty="0">
                <a:solidFill>
                  <a:srgbClr val="002060"/>
                </a:solidFill>
                <a:latin typeface="Century Gothic" panose="020B0502020202020204" pitchFamily="34" charset="0"/>
              </a:rPr>
              <a:t>/a, un/a </a:t>
            </a:r>
            <a:r>
              <a:rPr lang="en-US" sz="2000" dirty="0" err="1">
                <a:solidFill>
                  <a:srgbClr val="002060"/>
                </a:solidFill>
                <a:latin typeface="Century Gothic" panose="020B0502020202020204" pitchFamily="34" charset="0"/>
              </a:rPr>
              <a:t>autor</a:t>
            </a:r>
            <a:r>
              <a:rPr lang="en-US" sz="2000" dirty="0">
                <a:solidFill>
                  <a:srgbClr val="002060"/>
                </a:solidFill>
                <a:latin typeface="Century Gothic" panose="020B0502020202020204" pitchFamily="34" charset="0"/>
              </a:rPr>
              <a:t>/a etc.</a:t>
            </a:r>
          </a:p>
        </p:txBody>
      </p:sp>
      <p:sp>
        <p:nvSpPr>
          <p:cNvPr id="3" name="TextBox 2"/>
          <p:cNvSpPr txBox="1"/>
          <p:nvPr/>
        </p:nvSpPr>
        <p:spPr>
          <a:xfrm>
            <a:off x="863362" y="5480413"/>
            <a:ext cx="1978118" cy="400110"/>
          </a:xfrm>
          <a:prstGeom prst="rect">
            <a:avLst/>
          </a:prstGeom>
          <a:solidFill>
            <a:schemeClr val="accent5">
              <a:lumMod val="20000"/>
              <a:lumOff val="80000"/>
            </a:schemeClr>
          </a:solidFill>
        </p:spPr>
        <p:txBody>
          <a:bodyPr wrap="square" rtlCol="0">
            <a:spAutoFit/>
          </a:bodyPr>
          <a:lstStyle/>
          <a:p>
            <a:pPr algn="ctr"/>
            <a:r>
              <a:rPr lang="en-US" sz="2000" dirty="0">
                <a:solidFill>
                  <a:srgbClr val="002060"/>
                </a:solidFill>
                <a:latin typeface="Century Gothic" panose="020B0502020202020204" pitchFamily="34" charset="0"/>
              </a:rPr>
              <a:t>a los [15] </a:t>
            </a:r>
            <a:r>
              <a:rPr lang="en-US" sz="2000" dirty="0" err="1">
                <a:solidFill>
                  <a:srgbClr val="002060"/>
                </a:solidFill>
                <a:latin typeface="Century Gothic" panose="020B0502020202020204" pitchFamily="34" charset="0"/>
              </a:rPr>
              <a:t>años</a:t>
            </a:r>
            <a:endParaRPr lang="en-US" sz="2000" dirty="0">
              <a:solidFill>
                <a:srgbClr val="002060"/>
              </a:solidFill>
              <a:latin typeface="Century Gothic" panose="020B0502020202020204" pitchFamily="34" charset="0"/>
            </a:endParaRPr>
          </a:p>
        </p:txBody>
      </p:sp>
      <p:sp>
        <p:nvSpPr>
          <p:cNvPr id="7" name="TextBox 6"/>
          <p:cNvSpPr txBox="1"/>
          <p:nvPr/>
        </p:nvSpPr>
        <p:spPr>
          <a:xfrm>
            <a:off x="3766121" y="5464252"/>
            <a:ext cx="1283136" cy="400110"/>
          </a:xfrm>
          <a:prstGeom prst="rect">
            <a:avLst/>
          </a:prstGeom>
          <a:solidFill>
            <a:schemeClr val="accent4">
              <a:lumMod val="20000"/>
              <a:lumOff val="80000"/>
            </a:schemeClr>
          </a:solidFill>
        </p:spPr>
        <p:txBody>
          <a:bodyPr wrap="square" rtlCol="0">
            <a:spAutoFit/>
          </a:bodyPr>
          <a:lstStyle/>
          <a:p>
            <a:pPr algn="ctr"/>
            <a:r>
              <a:rPr lang="en-US" sz="2000" dirty="0" err="1">
                <a:solidFill>
                  <a:srgbClr val="002060"/>
                </a:solidFill>
                <a:latin typeface="Century Gothic" panose="020B0502020202020204" pitchFamily="34" charset="0"/>
              </a:rPr>
              <a:t>luego</a:t>
            </a:r>
            <a:endParaRPr lang="en-US" sz="2000" dirty="0">
              <a:solidFill>
                <a:srgbClr val="002060"/>
              </a:solidFill>
              <a:latin typeface="Century Gothic" panose="020B0502020202020204" pitchFamily="34" charset="0"/>
            </a:endParaRPr>
          </a:p>
        </p:txBody>
      </p:sp>
      <p:sp>
        <p:nvSpPr>
          <p:cNvPr id="8" name="TextBox 7"/>
          <p:cNvSpPr txBox="1"/>
          <p:nvPr/>
        </p:nvSpPr>
        <p:spPr>
          <a:xfrm>
            <a:off x="3795577" y="5929704"/>
            <a:ext cx="1288160" cy="400110"/>
          </a:xfrm>
          <a:prstGeom prst="rect">
            <a:avLst/>
          </a:prstGeom>
          <a:solidFill>
            <a:schemeClr val="tx2">
              <a:lumMod val="20000"/>
              <a:lumOff val="80000"/>
            </a:schemeClr>
          </a:solidFill>
        </p:spPr>
        <p:txBody>
          <a:bodyPr wrap="square" rtlCol="0">
            <a:spAutoFit/>
          </a:bodyPr>
          <a:lstStyle/>
          <a:p>
            <a:pPr algn="ctr"/>
            <a:r>
              <a:rPr lang="en-US" sz="2000" dirty="0" err="1">
                <a:solidFill>
                  <a:srgbClr val="002060"/>
                </a:solidFill>
                <a:latin typeface="Century Gothic" panose="020B0502020202020204" pitchFamily="34" charset="0"/>
              </a:rPr>
              <a:t>después</a:t>
            </a:r>
            <a:endParaRPr lang="en-US" sz="2000" dirty="0">
              <a:solidFill>
                <a:srgbClr val="002060"/>
              </a:solidFill>
              <a:latin typeface="Century Gothic" panose="020B0502020202020204" pitchFamily="34" charset="0"/>
            </a:endParaRPr>
          </a:p>
        </p:txBody>
      </p:sp>
      <p:sp>
        <p:nvSpPr>
          <p:cNvPr id="9" name="TextBox 8"/>
          <p:cNvSpPr txBox="1"/>
          <p:nvPr/>
        </p:nvSpPr>
        <p:spPr>
          <a:xfrm>
            <a:off x="5973898" y="5465961"/>
            <a:ext cx="2637269" cy="400110"/>
          </a:xfrm>
          <a:prstGeom prst="rect">
            <a:avLst/>
          </a:prstGeom>
          <a:solidFill>
            <a:schemeClr val="accent2">
              <a:lumMod val="20000"/>
              <a:lumOff val="80000"/>
            </a:schemeClr>
          </a:solidFill>
        </p:spPr>
        <p:txBody>
          <a:bodyPr wrap="square" rtlCol="0">
            <a:spAutoFit/>
          </a:bodyPr>
          <a:lstStyle/>
          <a:p>
            <a:pPr algn="ctr"/>
            <a:r>
              <a:rPr lang="en-US" sz="2000" dirty="0">
                <a:solidFill>
                  <a:srgbClr val="002060"/>
                </a:solidFill>
                <a:latin typeface="Century Gothic" panose="020B0502020202020204" pitchFamily="34" charset="0"/>
              </a:rPr>
              <a:t>dos </a:t>
            </a:r>
            <a:r>
              <a:rPr lang="en-US" sz="2000" dirty="0" err="1">
                <a:solidFill>
                  <a:srgbClr val="002060"/>
                </a:solidFill>
                <a:latin typeface="Century Gothic" panose="020B0502020202020204" pitchFamily="34" charset="0"/>
              </a:rPr>
              <a:t>años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más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tarde</a:t>
            </a:r>
            <a:endParaRPr lang="en-US" sz="2000" dirty="0">
              <a:solidFill>
                <a:srgbClr val="002060"/>
              </a:solidFill>
              <a:latin typeface="Century Gothic" panose="020B0502020202020204" pitchFamily="34" charset="0"/>
            </a:endParaRPr>
          </a:p>
        </p:txBody>
      </p:sp>
      <p:sp>
        <p:nvSpPr>
          <p:cNvPr id="10" name="TextBox 9"/>
          <p:cNvSpPr txBox="1"/>
          <p:nvPr/>
        </p:nvSpPr>
        <p:spPr>
          <a:xfrm>
            <a:off x="9361269" y="5464252"/>
            <a:ext cx="2382316" cy="400110"/>
          </a:xfrm>
          <a:prstGeom prst="rect">
            <a:avLst/>
          </a:prstGeom>
          <a:solidFill>
            <a:srgbClr val="ECD9D9">
              <a:alpha val="50196"/>
            </a:srgbClr>
          </a:solidFill>
        </p:spPr>
        <p:txBody>
          <a:bodyPr wrap="square" rtlCol="0">
            <a:spAutoFit/>
          </a:bodyPr>
          <a:lstStyle/>
          <a:p>
            <a:pPr algn="ctr"/>
            <a:r>
              <a:rPr lang="en-US" sz="2000" dirty="0">
                <a:solidFill>
                  <a:srgbClr val="002060"/>
                </a:solidFill>
                <a:latin typeface="Century Gothic" panose="020B0502020202020204" pitchFamily="34" charset="0"/>
              </a:rPr>
              <a:t>el </a:t>
            </a:r>
            <a:r>
              <a:rPr lang="en-US" sz="2000" dirty="0" err="1">
                <a:solidFill>
                  <a:srgbClr val="002060"/>
                </a:solidFill>
                <a:latin typeface="Century Gothic" panose="020B0502020202020204" pitchFamily="34" charset="0"/>
              </a:rPr>
              <a:t>año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después</a:t>
            </a:r>
            <a:endParaRPr lang="en-US" sz="2000" dirty="0">
              <a:solidFill>
                <a:srgbClr val="002060"/>
              </a:solidFill>
              <a:latin typeface="Century Gothic" panose="020B0502020202020204" pitchFamily="34" charset="0"/>
            </a:endParaRPr>
          </a:p>
        </p:txBody>
      </p:sp>
      <p:sp>
        <p:nvSpPr>
          <p:cNvPr id="11" name="TextBox 10"/>
          <p:cNvSpPr txBox="1"/>
          <p:nvPr/>
        </p:nvSpPr>
        <p:spPr>
          <a:xfrm>
            <a:off x="527808" y="5939950"/>
            <a:ext cx="2862452" cy="400110"/>
          </a:xfrm>
          <a:prstGeom prst="rect">
            <a:avLst/>
          </a:prstGeom>
          <a:solidFill>
            <a:schemeClr val="accent6">
              <a:lumMod val="20000"/>
              <a:lumOff val="80000"/>
            </a:schemeClr>
          </a:solidFill>
        </p:spPr>
        <p:txBody>
          <a:bodyPr wrap="square" rtlCol="0">
            <a:spAutoFit/>
          </a:bodyPr>
          <a:lstStyle/>
          <a:p>
            <a:pPr algn="ctr"/>
            <a:r>
              <a:rPr lang="en-US" sz="2000" dirty="0">
                <a:solidFill>
                  <a:srgbClr val="002060"/>
                </a:solidFill>
                <a:latin typeface="Century Gothic" panose="020B0502020202020204" pitchFamily="34" charset="0"/>
              </a:rPr>
              <a:t>en [</a:t>
            </a:r>
            <a:r>
              <a:rPr lang="en-US" sz="2000" dirty="0" err="1">
                <a:solidFill>
                  <a:srgbClr val="002060"/>
                </a:solidFill>
                <a:latin typeface="Century Gothic" panose="020B0502020202020204" pitchFamily="34" charset="0"/>
              </a:rPr>
              <a:t>agosto</a:t>
            </a:r>
            <a:r>
              <a:rPr lang="en-US" sz="2000" dirty="0">
                <a:solidFill>
                  <a:srgbClr val="002060"/>
                </a:solidFill>
                <a:latin typeface="Century Gothic" panose="020B0502020202020204" pitchFamily="34" charset="0"/>
              </a:rPr>
              <a:t>] de 2001</a:t>
            </a:r>
          </a:p>
        </p:txBody>
      </p:sp>
      <p:sp>
        <p:nvSpPr>
          <p:cNvPr id="12" name="TextBox 11"/>
          <p:cNvSpPr txBox="1"/>
          <p:nvPr/>
        </p:nvSpPr>
        <p:spPr>
          <a:xfrm>
            <a:off x="5902031" y="5929704"/>
            <a:ext cx="2781001" cy="400110"/>
          </a:xfrm>
          <a:prstGeom prst="rect">
            <a:avLst/>
          </a:prstGeom>
          <a:solidFill>
            <a:schemeClr val="accent1">
              <a:lumMod val="20000"/>
              <a:lumOff val="80000"/>
            </a:schemeClr>
          </a:solidFill>
        </p:spPr>
        <p:txBody>
          <a:bodyPr wrap="square" rtlCol="0">
            <a:spAutoFit/>
          </a:bodyPr>
          <a:lstStyle/>
          <a:p>
            <a:pPr algn="ctr"/>
            <a:r>
              <a:rPr lang="en-US" sz="2000" dirty="0" err="1">
                <a:solidFill>
                  <a:srgbClr val="002060"/>
                </a:solidFill>
                <a:latin typeface="Century Gothic" panose="020B0502020202020204" pitchFamily="34" charset="0"/>
              </a:rPr>
              <a:t>cuatro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años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después</a:t>
            </a:r>
            <a:endParaRPr lang="en-US" sz="2000" dirty="0">
              <a:solidFill>
                <a:srgbClr val="002060"/>
              </a:solidFill>
              <a:latin typeface="Century Gothic" panose="020B0502020202020204" pitchFamily="34" charset="0"/>
            </a:endParaRPr>
          </a:p>
        </p:txBody>
      </p:sp>
      <p:sp>
        <p:nvSpPr>
          <p:cNvPr id="13" name="TextBox 12"/>
          <p:cNvSpPr txBox="1"/>
          <p:nvPr/>
        </p:nvSpPr>
        <p:spPr>
          <a:xfrm>
            <a:off x="9361268" y="5914825"/>
            <a:ext cx="2397013" cy="400110"/>
          </a:xfrm>
          <a:prstGeom prst="rect">
            <a:avLst/>
          </a:prstGeom>
          <a:solidFill>
            <a:schemeClr val="tx2">
              <a:lumMod val="20000"/>
              <a:lumOff val="80000"/>
            </a:schemeClr>
          </a:solidFill>
        </p:spPr>
        <p:txBody>
          <a:bodyPr wrap="square" rtlCol="0">
            <a:spAutoFit/>
          </a:bodyPr>
          <a:lstStyle/>
          <a:p>
            <a:pPr algn="ctr"/>
            <a:r>
              <a:rPr lang="en-US" sz="2000" dirty="0">
                <a:solidFill>
                  <a:srgbClr val="002060"/>
                </a:solidFill>
                <a:latin typeface="Century Gothic" panose="020B0502020202020204" pitchFamily="34" charset="0"/>
              </a:rPr>
              <a:t>en el </a:t>
            </a:r>
            <a:r>
              <a:rPr lang="en-US" sz="2000" dirty="0" err="1">
                <a:solidFill>
                  <a:srgbClr val="002060"/>
                </a:solidFill>
                <a:latin typeface="Century Gothic" panose="020B0502020202020204" pitchFamily="34" charset="0"/>
              </a:rPr>
              <a:t>mismo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año</a:t>
            </a:r>
            <a:endParaRPr lang="en-US" sz="2000" dirty="0">
              <a:solidFill>
                <a:srgbClr val="002060"/>
              </a:solidFill>
              <a:latin typeface="Century Gothic" panose="020B0502020202020204" pitchFamily="34" charset="0"/>
            </a:endParaRPr>
          </a:p>
        </p:txBody>
      </p:sp>
      <p:sp>
        <p:nvSpPr>
          <p:cNvPr id="14" name="CuadroTexto 13">
            <a:extLst>
              <a:ext uri="{FF2B5EF4-FFF2-40B4-BE49-F238E27FC236}">
                <a16:creationId xmlns:a16="http://schemas.microsoft.com/office/drawing/2014/main" id="{36F82BA9-545C-5D47-84BB-B78DF507BF3D}"/>
              </a:ext>
            </a:extLst>
          </p:cNvPr>
          <p:cNvSpPr txBox="1"/>
          <p:nvPr/>
        </p:nvSpPr>
        <p:spPr>
          <a:xfrm>
            <a:off x="114749" y="1572794"/>
            <a:ext cx="11160337" cy="707886"/>
          </a:xfrm>
          <a:prstGeom prst="rect">
            <a:avLst/>
          </a:prstGeom>
          <a:noFill/>
        </p:spPr>
        <p:txBody>
          <a:bodyPr wrap="square" rtlCol="0">
            <a:spAutoFit/>
          </a:bodyPr>
          <a:lstStyle/>
          <a:p>
            <a:r>
              <a:rPr lang="en-US" sz="2000" dirty="0" err="1">
                <a:solidFill>
                  <a:srgbClr val="002060"/>
                </a:solidFill>
                <a:latin typeface="Century Gothic" panose="020B0502020202020204" pitchFamily="34" charset="0"/>
              </a:rPr>
              <a:t>Algunas</a:t>
            </a:r>
            <a:r>
              <a:rPr lang="en-US" sz="2000" dirty="0">
                <a:solidFill>
                  <a:srgbClr val="002060"/>
                </a:solidFill>
                <a:latin typeface="Century Gothic" panose="020B0502020202020204" pitchFamily="34" charset="0"/>
              </a:rPr>
              <a:t> ideas de </a:t>
            </a:r>
            <a:r>
              <a:rPr lang="en-US" sz="2000" dirty="0" err="1">
                <a:solidFill>
                  <a:srgbClr val="002060"/>
                </a:solidFill>
                <a:latin typeface="Century Gothic" panose="020B0502020202020204" pitchFamily="34" charset="0"/>
              </a:rPr>
              <a:t>España</a:t>
            </a:r>
            <a:r>
              <a:rPr lang="en-US" sz="2000" dirty="0">
                <a:solidFill>
                  <a:srgbClr val="002060"/>
                </a:solidFill>
                <a:latin typeface="Century Gothic" panose="020B0502020202020204" pitchFamily="34" charset="0"/>
              </a:rPr>
              <a:t>: Rafael Nadal, Penelope Cruz, Antonio Banderas, Pablo Picasso, </a:t>
            </a:r>
            <a:r>
              <a:rPr lang="en-US" sz="2000" dirty="0" err="1">
                <a:solidFill>
                  <a:srgbClr val="002060"/>
                </a:solidFill>
                <a:latin typeface="Century Gothic" panose="020B0502020202020204" pitchFamily="34" charset="0"/>
              </a:rPr>
              <a:t>Arantxa</a:t>
            </a:r>
            <a:r>
              <a:rPr lang="en-US" sz="2000" dirty="0">
                <a:solidFill>
                  <a:srgbClr val="002060"/>
                </a:solidFill>
                <a:latin typeface="Century Gothic" panose="020B0502020202020204" pitchFamily="34" charset="0"/>
              </a:rPr>
              <a:t> Sánchez Vicario, </a:t>
            </a:r>
            <a:r>
              <a:rPr lang="en-US" sz="2000" dirty="0" err="1">
                <a:solidFill>
                  <a:srgbClr val="002060"/>
                </a:solidFill>
                <a:latin typeface="Century Gothic" panose="020B0502020202020204" pitchFamily="34" charset="0"/>
              </a:rPr>
              <a:t>Cesc</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Fábregas</a:t>
            </a:r>
            <a:r>
              <a:rPr lang="en-US" sz="2000" dirty="0">
                <a:solidFill>
                  <a:srgbClr val="002060"/>
                </a:solidFill>
                <a:latin typeface="Century Gothic" panose="020B0502020202020204" pitchFamily="34" charset="0"/>
              </a:rPr>
              <a:t>.</a:t>
            </a:r>
          </a:p>
        </p:txBody>
      </p:sp>
      <p:sp>
        <p:nvSpPr>
          <p:cNvPr id="15" name="CuadroTexto 14">
            <a:extLst>
              <a:ext uri="{FF2B5EF4-FFF2-40B4-BE49-F238E27FC236}">
                <a16:creationId xmlns:a16="http://schemas.microsoft.com/office/drawing/2014/main" id="{8E625691-24D1-5E4B-AA84-0CD884EC7E88}"/>
              </a:ext>
            </a:extLst>
          </p:cNvPr>
          <p:cNvSpPr txBox="1"/>
          <p:nvPr/>
        </p:nvSpPr>
        <p:spPr>
          <a:xfrm>
            <a:off x="114750" y="2475887"/>
            <a:ext cx="7590194"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De América Latina: Shakira, Sergio </a:t>
            </a:r>
            <a:r>
              <a:rPr lang="en-US" sz="2000" dirty="0" err="1">
                <a:solidFill>
                  <a:srgbClr val="002060"/>
                </a:solidFill>
                <a:latin typeface="Century Gothic" panose="020B0502020202020204" pitchFamily="34" charset="0"/>
              </a:rPr>
              <a:t>Agüero</a:t>
            </a:r>
            <a:r>
              <a:rPr lang="en-US" sz="2000" dirty="0">
                <a:solidFill>
                  <a:srgbClr val="002060"/>
                </a:solidFill>
                <a:latin typeface="Century Gothic" panose="020B0502020202020204" pitchFamily="34" charset="0"/>
              </a:rPr>
              <a:t>, Frida Kahlo, James Rodríguez, Isabel Allende, Christiane </a:t>
            </a:r>
            <a:r>
              <a:rPr lang="en-US" sz="2000" dirty="0" err="1">
                <a:solidFill>
                  <a:srgbClr val="002060"/>
                </a:solidFill>
                <a:latin typeface="Century Gothic" panose="020B0502020202020204" pitchFamily="34" charset="0"/>
              </a:rPr>
              <a:t>Endler</a:t>
            </a:r>
            <a:r>
              <a:rPr lang="en-US" sz="2000" dirty="0">
                <a:solidFill>
                  <a:srgbClr val="002060"/>
                </a:solidFill>
                <a:latin typeface="Century Gothic" panose="020B0502020202020204" pitchFamily="34" charset="0"/>
              </a:rPr>
              <a:t>. </a:t>
            </a:r>
          </a:p>
        </p:txBody>
      </p:sp>
      <p:sp>
        <p:nvSpPr>
          <p:cNvPr id="16" name="CuadroTexto 15">
            <a:extLst>
              <a:ext uri="{FF2B5EF4-FFF2-40B4-BE49-F238E27FC236}">
                <a16:creationId xmlns:a16="http://schemas.microsoft.com/office/drawing/2014/main" id="{28C49764-8832-7149-8635-7D47670861A6}"/>
              </a:ext>
            </a:extLst>
          </p:cNvPr>
          <p:cNvSpPr txBox="1"/>
          <p:nvPr/>
        </p:nvSpPr>
        <p:spPr>
          <a:xfrm>
            <a:off x="96351" y="3378980"/>
            <a:ext cx="12062106" cy="1323439"/>
          </a:xfrm>
          <a:prstGeom prst="rect">
            <a:avLst/>
          </a:prstGeom>
          <a:noFill/>
        </p:spPr>
        <p:txBody>
          <a:bodyPr wrap="square" rtlCol="0">
            <a:spAutoFit/>
          </a:bodyPr>
          <a:lstStyle/>
          <a:p>
            <a:r>
              <a:rPr lang="en-US" sz="2000" dirty="0" err="1">
                <a:solidFill>
                  <a:srgbClr val="002060"/>
                </a:solidFill>
                <a:latin typeface="Century Gothic" panose="020B0502020202020204" pitchFamily="34" charset="0"/>
              </a:rPr>
              <a:t>Puedes</a:t>
            </a:r>
            <a:r>
              <a:rPr lang="en-US" sz="2000" dirty="0">
                <a:solidFill>
                  <a:srgbClr val="002060"/>
                </a:solidFill>
                <a:latin typeface="Century Gothic" panose="020B0502020202020204" pitchFamily="34" charset="0"/>
              </a:rPr>
              <a:t> usar </a:t>
            </a:r>
            <a:r>
              <a:rPr lang="en-US" sz="2000" dirty="0" err="1">
                <a:solidFill>
                  <a:srgbClr val="002060"/>
                </a:solidFill>
                <a:latin typeface="Century Gothic" panose="020B0502020202020204" pitchFamily="34" charset="0"/>
              </a:rPr>
              <a:t>estos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verbos</a:t>
            </a:r>
            <a:r>
              <a:rPr lang="en-US" sz="2000" dirty="0">
                <a:solidFill>
                  <a:srgbClr val="002060"/>
                </a:solidFill>
                <a:latin typeface="Century Gothic" panose="020B0502020202020204" pitchFamily="34" charset="0"/>
              </a:rPr>
              <a:t>:</a:t>
            </a:r>
          </a:p>
          <a:p>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viajar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visitar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participar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jugar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organizar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ganar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aprovechar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estudiar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celebrar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pintar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cantar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empezar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terminar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publicar</a:t>
            </a:r>
            <a:r>
              <a:rPr lang="en-US" sz="2000" dirty="0">
                <a:solidFill>
                  <a:srgbClr val="002060"/>
                </a:solidFill>
                <a:latin typeface="Century Gothic" panose="020B0502020202020204" pitchFamily="34" charset="0"/>
              </a:rPr>
              <a:t>.</a:t>
            </a:r>
          </a:p>
          <a:p>
            <a:r>
              <a:rPr lang="en-US" sz="2000" dirty="0">
                <a:solidFill>
                  <a:srgbClr val="002060"/>
                </a:solidFill>
                <a:latin typeface="Century Gothic" panose="020B0502020202020204" pitchFamily="34" charset="0"/>
              </a:rPr>
              <a:t>-er/</a:t>
            </a:r>
            <a:r>
              <a:rPr lang="en-US" sz="2000" dirty="0" err="1">
                <a:solidFill>
                  <a:srgbClr val="002060"/>
                </a:solidFill>
                <a:latin typeface="Century Gothic" panose="020B0502020202020204" pitchFamily="34" charset="0"/>
              </a:rPr>
              <a:t>ir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nacer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crecer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perder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volver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conocer</a:t>
            </a:r>
            <a:r>
              <a:rPr lang="en-US" sz="2000" dirty="0">
                <a:solidFill>
                  <a:srgbClr val="002060"/>
                </a:solidFill>
                <a:latin typeface="Century Gothic" panose="020B0502020202020204" pitchFamily="34" charset="0"/>
              </a:rPr>
              <a:t>, romper, </a:t>
            </a:r>
            <a:r>
              <a:rPr lang="en-US" sz="2000" dirty="0" err="1">
                <a:solidFill>
                  <a:srgbClr val="002060"/>
                </a:solidFill>
                <a:latin typeface="Century Gothic" panose="020B0502020202020204" pitchFamily="34" charset="0"/>
              </a:rPr>
              <a:t>vivir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recibir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escribir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decidir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descubrir</a:t>
            </a:r>
            <a:r>
              <a:rPr lang="en-US" sz="2000" dirty="0">
                <a:solidFill>
                  <a:srgbClr val="002060"/>
                </a:solidFill>
                <a:latin typeface="Century Gothic" panose="020B0502020202020204" pitchFamily="34" charset="0"/>
              </a:rPr>
              <a:t>.</a:t>
            </a:r>
          </a:p>
        </p:txBody>
      </p:sp>
      <p:sp>
        <p:nvSpPr>
          <p:cNvPr id="17" name="CuadroTexto 16">
            <a:extLst>
              <a:ext uri="{FF2B5EF4-FFF2-40B4-BE49-F238E27FC236}">
                <a16:creationId xmlns:a16="http://schemas.microsoft.com/office/drawing/2014/main" id="{45CD6A76-F8DF-CA4D-9672-0084A8E72E56}"/>
              </a:ext>
            </a:extLst>
          </p:cNvPr>
          <p:cNvSpPr txBox="1"/>
          <p:nvPr/>
        </p:nvSpPr>
        <p:spPr>
          <a:xfrm>
            <a:off x="114749" y="4897627"/>
            <a:ext cx="4049442" cy="400110"/>
          </a:xfrm>
          <a:prstGeom prst="rect">
            <a:avLst/>
          </a:prstGeom>
          <a:noFill/>
        </p:spPr>
        <p:txBody>
          <a:bodyPr wrap="none" rtlCol="0">
            <a:spAutoFit/>
          </a:bodyPr>
          <a:lstStyle/>
          <a:p>
            <a:r>
              <a:rPr lang="en-US" sz="2000" dirty="0" err="1">
                <a:solidFill>
                  <a:srgbClr val="002060"/>
                </a:solidFill>
                <a:latin typeface="Century Gothic" panose="020B0502020202020204" pitchFamily="34" charset="0"/>
              </a:rPr>
              <a:t>Otras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frases</a:t>
            </a:r>
            <a:r>
              <a:rPr lang="en-US" sz="2000" dirty="0">
                <a:solidFill>
                  <a:srgbClr val="002060"/>
                </a:solidFill>
                <a:latin typeface="Century Gothic" panose="020B0502020202020204" pitchFamily="34" charset="0"/>
              </a:rPr>
              <a:t> que </a:t>
            </a:r>
            <a:r>
              <a:rPr lang="en-US" sz="2000" dirty="0" err="1">
                <a:solidFill>
                  <a:srgbClr val="002060"/>
                </a:solidFill>
                <a:latin typeface="Century Gothic" panose="020B0502020202020204" pitchFamily="34" charset="0"/>
              </a:rPr>
              <a:t>puedes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utilizar</a:t>
            </a:r>
            <a:r>
              <a:rPr lang="en-US" sz="2000" dirty="0">
                <a:solidFill>
                  <a:srgbClr val="002060"/>
                </a:solidFill>
                <a:latin typeface="Century Gothic" panose="020B0502020202020204" pitchFamily="34" charset="0"/>
              </a:rPr>
              <a:t>:</a:t>
            </a:r>
          </a:p>
        </p:txBody>
      </p:sp>
      <p:pic>
        <p:nvPicPr>
          <p:cNvPr id="1026" name="Picture 2" descr="woman in blue shirt standing under brown wooden nipa hut during daytime">
            <a:extLst>
              <a:ext uri="{FF2B5EF4-FFF2-40B4-BE49-F238E27FC236}">
                <a16:creationId xmlns:a16="http://schemas.microsoft.com/office/drawing/2014/main" id="{16E71BD0-9AC0-F54E-B13D-980F218939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548" t="50000" r="40274" b="22751"/>
          <a:stretch/>
        </p:blipFill>
        <p:spPr bwMode="auto">
          <a:xfrm>
            <a:off x="8922670" y="1974636"/>
            <a:ext cx="997030" cy="163280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James Rodríguez, Futbolista, Real Madrid, Balón, Fútbol">
            <a:extLst>
              <a:ext uri="{FF2B5EF4-FFF2-40B4-BE49-F238E27FC236}">
                <a16:creationId xmlns:a16="http://schemas.microsoft.com/office/drawing/2014/main" id="{85AA8449-39E2-7245-A000-DF042C53B4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5798"/>
          <a:stretch/>
        </p:blipFill>
        <p:spPr bwMode="auto">
          <a:xfrm>
            <a:off x="10161401" y="1972274"/>
            <a:ext cx="1289246" cy="163752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Arantxa en 2003">
            <a:extLst>
              <a:ext uri="{FF2B5EF4-FFF2-40B4-BE49-F238E27FC236}">
                <a16:creationId xmlns:a16="http://schemas.microsoft.com/office/drawing/2014/main" id="{63C63C29-0E2F-104F-A69A-FF11DA3EC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594" y="2025375"/>
            <a:ext cx="1361376" cy="15791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92307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367701"/>
            <a:ext cx="10515600" cy="914999"/>
          </a:xfrm>
        </p:spPr>
        <p:txBody>
          <a:bodyPr>
            <a:normAutofit fontScale="90000"/>
          </a:bodyPr>
          <a:lstStyle/>
          <a:p>
            <a:r>
              <a:rPr lang="en-GB" sz="3200"/>
              <a:t>Tu amigo/a te da tres opciones.</a:t>
            </a:r>
            <a:br>
              <a:rPr lang="en-GB" sz="3200"/>
            </a:br>
            <a:r>
              <a:rPr lang="en-GB" sz="3200"/>
              <a:t>¿Qué película quieres ver? ¿Por qué?</a:t>
            </a:r>
          </a:p>
        </p:txBody>
      </p:sp>
      <p:pic>
        <p:nvPicPr>
          <p:cNvPr id="1028" name="Picture 4" descr="https://images-na.ssl-images-amazon.com/images/I/81fUoQII-kL._AC_SL1500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00" y="1469403"/>
            <a:ext cx="2346977" cy="3340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9300" y="4809503"/>
            <a:ext cx="2346977"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(Blue eyelids)</a:t>
            </a:r>
          </a:p>
        </p:txBody>
      </p:sp>
      <p:sp>
        <p:nvSpPr>
          <p:cNvPr id="5" name="Rectangle 4"/>
          <p:cNvSpPr/>
          <p:nvPr/>
        </p:nvSpPr>
        <p:spPr>
          <a:xfrm>
            <a:off x="393700" y="5251784"/>
            <a:ext cx="3987800" cy="646331"/>
          </a:xfrm>
          <a:prstGeom prst="rect">
            <a:avLst/>
          </a:prstGeom>
        </p:spPr>
        <p:txBody>
          <a:bodyPr wrap="square">
            <a:spAutoFit/>
          </a:bodyPr>
          <a:lstStyle/>
          <a:p>
            <a:r>
              <a:rPr lang="en-US" dirty="0">
                <a:solidFill>
                  <a:srgbClr val="002060"/>
                </a:solidFill>
                <a:latin typeface="Century Gothic" panose="020B0502020202020204" pitchFamily="34" charset="0"/>
              </a:rPr>
              <a:t>Una </a:t>
            </a:r>
            <a:r>
              <a:rPr lang="en-US" dirty="0" err="1">
                <a:solidFill>
                  <a:srgbClr val="002060"/>
                </a:solidFill>
                <a:latin typeface="Century Gothic" panose="020B0502020202020204" pitchFamily="34" charset="0"/>
              </a:rPr>
              <a:t>mujer</a:t>
            </a:r>
            <a:r>
              <a:rPr lang="en-US" dirty="0">
                <a:solidFill>
                  <a:srgbClr val="002060"/>
                </a:solidFill>
                <a:latin typeface="Century Gothic" panose="020B0502020202020204" pitchFamily="34" charset="0"/>
              </a:rPr>
              <a:t> </a:t>
            </a:r>
            <a:r>
              <a:rPr lang="en-US" dirty="0" err="1">
                <a:solidFill>
                  <a:srgbClr val="002060"/>
                </a:solidFill>
                <a:latin typeface="Century Gothic" panose="020B0502020202020204" pitchFamily="34" charset="0"/>
              </a:rPr>
              <a:t>gana</a:t>
            </a:r>
            <a:r>
              <a:rPr lang="en-US" dirty="0">
                <a:solidFill>
                  <a:srgbClr val="002060"/>
                </a:solidFill>
                <a:latin typeface="Century Gothic" panose="020B0502020202020204" pitchFamily="34" charset="0"/>
              </a:rPr>
              <a:t> un </a:t>
            </a:r>
            <a:r>
              <a:rPr lang="en-US" dirty="0" err="1">
                <a:solidFill>
                  <a:srgbClr val="002060"/>
                </a:solidFill>
                <a:latin typeface="Century Gothic" panose="020B0502020202020204" pitchFamily="34" charset="0"/>
              </a:rPr>
              <a:t>viaje</a:t>
            </a:r>
            <a:r>
              <a:rPr lang="en-US" dirty="0">
                <a:solidFill>
                  <a:srgbClr val="002060"/>
                </a:solidFill>
                <a:latin typeface="Century Gothic" panose="020B0502020202020204" pitchFamily="34" charset="0"/>
              </a:rPr>
              <a:t> de </a:t>
            </a:r>
            <a:r>
              <a:rPr lang="en-US" dirty="0" err="1">
                <a:solidFill>
                  <a:srgbClr val="002060"/>
                </a:solidFill>
                <a:latin typeface="Century Gothic" panose="020B0502020202020204" pitchFamily="34" charset="0"/>
              </a:rPr>
              <a:t>vacaciones</a:t>
            </a:r>
            <a:r>
              <a:rPr lang="en-US" dirty="0">
                <a:solidFill>
                  <a:srgbClr val="002060"/>
                </a:solidFill>
                <a:latin typeface="Century Gothic" panose="020B0502020202020204" pitchFamily="34" charset="0"/>
              </a:rPr>
              <a:t> para dos personas.</a:t>
            </a:r>
          </a:p>
        </p:txBody>
      </p:sp>
      <p:pic>
        <p:nvPicPr>
          <p:cNvPr id="1030" name="Picture 6" descr="https://pics.filmaffinity.com/la_cienaga-411901291-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5666" y="1469404"/>
            <a:ext cx="2335286" cy="33401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054600" y="4851674"/>
            <a:ext cx="2346977"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(The swamp)</a:t>
            </a:r>
          </a:p>
        </p:txBody>
      </p:sp>
      <p:sp>
        <p:nvSpPr>
          <p:cNvPr id="6" name="Rectangle 5"/>
          <p:cNvSpPr/>
          <p:nvPr/>
        </p:nvSpPr>
        <p:spPr>
          <a:xfrm>
            <a:off x="4121150" y="5251784"/>
            <a:ext cx="4370062" cy="923330"/>
          </a:xfrm>
          <a:prstGeom prst="rect">
            <a:avLst/>
          </a:prstGeom>
        </p:spPr>
        <p:txBody>
          <a:bodyPr wrap="square">
            <a:spAutoFit/>
          </a:bodyPr>
          <a:lstStyle/>
          <a:p>
            <a:r>
              <a:rPr lang="en-US" dirty="0">
                <a:solidFill>
                  <a:srgbClr val="002060"/>
                </a:solidFill>
                <a:latin typeface="Century Gothic" panose="020B0502020202020204" pitchFamily="34" charset="0"/>
              </a:rPr>
              <a:t>Una </a:t>
            </a:r>
            <a:r>
              <a:rPr lang="en-US" dirty="0" err="1">
                <a:solidFill>
                  <a:srgbClr val="002060"/>
                </a:solidFill>
                <a:latin typeface="Century Gothic" panose="020B0502020202020204" pitchFamily="34" charset="0"/>
              </a:rPr>
              <a:t>película</a:t>
            </a:r>
            <a:r>
              <a:rPr lang="en-US" dirty="0">
                <a:solidFill>
                  <a:srgbClr val="002060"/>
                </a:solidFill>
                <a:latin typeface="Century Gothic" panose="020B0502020202020204" pitchFamily="34" charset="0"/>
              </a:rPr>
              <a:t> </a:t>
            </a:r>
            <a:r>
              <a:rPr lang="en-US" dirty="0" err="1">
                <a:solidFill>
                  <a:srgbClr val="002060"/>
                </a:solidFill>
                <a:latin typeface="Century Gothic" panose="020B0502020202020204" pitchFamily="34" charset="0"/>
              </a:rPr>
              <a:t>argentina</a:t>
            </a:r>
            <a:r>
              <a:rPr lang="en-US" dirty="0">
                <a:solidFill>
                  <a:srgbClr val="002060"/>
                </a:solidFill>
                <a:latin typeface="Century Gothic" panose="020B0502020202020204" pitchFamily="34" charset="0"/>
              </a:rPr>
              <a:t> de </a:t>
            </a:r>
            <a:r>
              <a:rPr lang="en-US" dirty="0" err="1">
                <a:solidFill>
                  <a:srgbClr val="002060"/>
                </a:solidFill>
                <a:latin typeface="Century Gothic" panose="020B0502020202020204" pitchFamily="34" charset="0"/>
              </a:rPr>
              <a:t>familias</a:t>
            </a:r>
            <a:r>
              <a:rPr lang="en-US" dirty="0">
                <a:solidFill>
                  <a:srgbClr val="002060"/>
                </a:solidFill>
                <a:latin typeface="Century Gothic" panose="020B0502020202020204" pitchFamily="34" charset="0"/>
              </a:rPr>
              <a:t> </a:t>
            </a:r>
            <a:r>
              <a:rPr lang="en-US" dirty="0" err="1">
                <a:solidFill>
                  <a:srgbClr val="002060"/>
                </a:solidFill>
                <a:latin typeface="Century Gothic" panose="020B0502020202020204" pitchFamily="34" charset="0"/>
              </a:rPr>
              <a:t>aburridas</a:t>
            </a:r>
            <a:r>
              <a:rPr lang="en-US" dirty="0">
                <a:solidFill>
                  <a:srgbClr val="002060"/>
                </a:solidFill>
                <a:latin typeface="Century Gothic" panose="020B0502020202020204" pitchFamily="34" charset="0"/>
              </a:rPr>
              <a:t> </a:t>
            </a:r>
            <a:r>
              <a:rPr lang="en-US" dirty="0" err="1">
                <a:solidFill>
                  <a:srgbClr val="002060"/>
                </a:solidFill>
                <a:latin typeface="Century Gothic" panose="020B0502020202020204" pitchFamily="34" charset="0"/>
              </a:rPr>
              <a:t>en</a:t>
            </a:r>
            <a:r>
              <a:rPr lang="en-US" dirty="0">
                <a:solidFill>
                  <a:srgbClr val="002060"/>
                </a:solidFill>
                <a:latin typeface="Century Gothic" panose="020B0502020202020204" pitchFamily="34" charset="0"/>
              </a:rPr>
              <a:t> las </a:t>
            </a:r>
            <a:r>
              <a:rPr lang="en-US" dirty="0" err="1">
                <a:solidFill>
                  <a:srgbClr val="002060"/>
                </a:solidFill>
                <a:latin typeface="Century Gothic" panose="020B0502020202020204" pitchFamily="34" charset="0"/>
              </a:rPr>
              <a:t>vacaciones</a:t>
            </a:r>
            <a:r>
              <a:rPr lang="en-US" dirty="0">
                <a:solidFill>
                  <a:srgbClr val="002060"/>
                </a:solidFill>
                <a:latin typeface="Century Gothic" panose="020B0502020202020204" pitchFamily="34" charset="0"/>
              </a:rPr>
              <a:t> de </a:t>
            </a:r>
            <a:r>
              <a:rPr lang="en-US" dirty="0" err="1">
                <a:solidFill>
                  <a:srgbClr val="002060"/>
                </a:solidFill>
                <a:latin typeface="Century Gothic" panose="020B0502020202020204" pitchFamily="34" charset="0"/>
              </a:rPr>
              <a:t>verano</a:t>
            </a:r>
            <a:r>
              <a:rPr lang="en-US" dirty="0">
                <a:solidFill>
                  <a:srgbClr val="002060"/>
                </a:solidFill>
                <a:latin typeface="Century Gothic" panose="020B0502020202020204" pitchFamily="34" charset="0"/>
              </a:rPr>
              <a:t>.</a:t>
            </a:r>
          </a:p>
        </p:txBody>
      </p:sp>
      <p:pic>
        <p:nvPicPr>
          <p:cNvPr id="1032" name="Picture 8" descr="https://images-na.ssl-images-amazon.com/images/I/71FvZOEuGsL._AC_SL1010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0137" y="1469403"/>
            <a:ext cx="2848713" cy="33401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594073" y="4851674"/>
            <a:ext cx="3547127"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(The spirit of the beehive)</a:t>
            </a:r>
          </a:p>
        </p:txBody>
      </p:sp>
      <p:sp>
        <p:nvSpPr>
          <p:cNvPr id="7" name="Rectangle 6"/>
          <p:cNvSpPr/>
          <p:nvPr/>
        </p:nvSpPr>
        <p:spPr>
          <a:xfrm>
            <a:off x="8230861" y="5275239"/>
            <a:ext cx="4213877" cy="923330"/>
          </a:xfrm>
          <a:prstGeom prst="rect">
            <a:avLst/>
          </a:prstGeom>
        </p:spPr>
        <p:txBody>
          <a:bodyPr wrap="square">
            <a:spAutoFit/>
          </a:bodyPr>
          <a:lstStyle/>
          <a:p>
            <a:r>
              <a:rPr lang="en-US" dirty="0">
                <a:solidFill>
                  <a:srgbClr val="002060"/>
                </a:solidFill>
                <a:latin typeface="Century Gothic" panose="020B0502020202020204" pitchFamily="34" charset="0"/>
              </a:rPr>
              <a:t>Una </a:t>
            </a:r>
            <a:r>
              <a:rPr lang="en-US" dirty="0" err="1">
                <a:solidFill>
                  <a:srgbClr val="002060"/>
                </a:solidFill>
                <a:latin typeface="Century Gothic" panose="020B0502020202020204" pitchFamily="34" charset="0"/>
              </a:rPr>
              <a:t>niña</a:t>
            </a:r>
            <a:r>
              <a:rPr lang="en-US" dirty="0">
                <a:solidFill>
                  <a:srgbClr val="002060"/>
                </a:solidFill>
                <a:latin typeface="Century Gothic" panose="020B0502020202020204" pitchFamily="34" charset="0"/>
              </a:rPr>
              <a:t> </a:t>
            </a:r>
            <a:r>
              <a:rPr lang="en-US" dirty="0" err="1">
                <a:solidFill>
                  <a:srgbClr val="002060"/>
                </a:solidFill>
                <a:latin typeface="Century Gothic" panose="020B0502020202020204" pitchFamily="34" charset="0"/>
              </a:rPr>
              <a:t>en</a:t>
            </a:r>
            <a:r>
              <a:rPr lang="en-US" dirty="0">
                <a:solidFill>
                  <a:srgbClr val="002060"/>
                </a:solidFill>
                <a:latin typeface="Century Gothic" panose="020B0502020202020204" pitchFamily="34" charset="0"/>
              </a:rPr>
              <a:t> un pueblo </a:t>
            </a:r>
            <a:r>
              <a:rPr lang="en-US" dirty="0" err="1">
                <a:solidFill>
                  <a:srgbClr val="002060"/>
                </a:solidFill>
                <a:latin typeface="Century Gothic" panose="020B0502020202020204" pitchFamily="34" charset="0"/>
              </a:rPr>
              <a:t>pequeño</a:t>
            </a:r>
            <a:r>
              <a:rPr lang="en-US" dirty="0">
                <a:solidFill>
                  <a:srgbClr val="002060"/>
                </a:solidFill>
                <a:latin typeface="Century Gothic" panose="020B0502020202020204" pitchFamily="34" charset="0"/>
              </a:rPr>
              <a:t> </a:t>
            </a:r>
            <a:r>
              <a:rPr lang="en-US" dirty="0" err="1">
                <a:solidFill>
                  <a:srgbClr val="002060"/>
                </a:solidFill>
                <a:latin typeface="Century Gothic" panose="020B0502020202020204" pitchFamily="34" charset="0"/>
              </a:rPr>
              <a:t>tiene</a:t>
            </a:r>
            <a:r>
              <a:rPr lang="en-US" dirty="0">
                <a:solidFill>
                  <a:srgbClr val="002060"/>
                </a:solidFill>
                <a:latin typeface="Century Gothic" panose="020B0502020202020204" pitchFamily="34" charset="0"/>
              </a:rPr>
              <a:t> </a:t>
            </a:r>
            <a:r>
              <a:rPr lang="en-US" dirty="0" err="1">
                <a:solidFill>
                  <a:srgbClr val="002060"/>
                </a:solidFill>
                <a:latin typeface="Century Gothic" panose="020B0502020202020204" pitchFamily="34" charset="0"/>
              </a:rPr>
              <a:t>miedo</a:t>
            </a:r>
            <a:r>
              <a:rPr lang="en-US" dirty="0">
                <a:solidFill>
                  <a:srgbClr val="002060"/>
                </a:solidFill>
                <a:latin typeface="Century Gothic" panose="020B0502020202020204" pitchFamily="34" charset="0"/>
              </a:rPr>
              <a:t> </a:t>
            </a:r>
            <a:r>
              <a:rPr lang="en-US" dirty="0" err="1">
                <a:solidFill>
                  <a:srgbClr val="002060"/>
                </a:solidFill>
                <a:latin typeface="Century Gothic" panose="020B0502020202020204" pitchFamily="34" charset="0"/>
              </a:rPr>
              <a:t>después</a:t>
            </a:r>
            <a:r>
              <a:rPr lang="en-US" dirty="0">
                <a:solidFill>
                  <a:srgbClr val="002060"/>
                </a:solidFill>
                <a:latin typeface="Century Gothic" panose="020B0502020202020204" pitchFamily="34" charset="0"/>
              </a:rPr>
              <a:t> de </a:t>
            </a:r>
            <a:r>
              <a:rPr lang="en-US" dirty="0" err="1">
                <a:solidFill>
                  <a:srgbClr val="002060"/>
                </a:solidFill>
                <a:latin typeface="Century Gothic" panose="020B0502020202020204" pitchFamily="34" charset="0"/>
              </a:rPr>
              <a:t>ver</a:t>
            </a:r>
            <a:r>
              <a:rPr lang="en-US" dirty="0">
                <a:solidFill>
                  <a:srgbClr val="002060"/>
                </a:solidFill>
                <a:latin typeface="Century Gothic" panose="020B0502020202020204" pitchFamily="34" charset="0"/>
              </a:rPr>
              <a:t> la </a:t>
            </a:r>
            <a:r>
              <a:rPr lang="en-US" dirty="0" err="1">
                <a:solidFill>
                  <a:srgbClr val="002060"/>
                </a:solidFill>
                <a:latin typeface="Century Gothic" panose="020B0502020202020204" pitchFamily="34" charset="0"/>
              </a:rPr>
              <a:t>película</a:t>
            </a:r>
            <a:r>
              <a:rPr lang="en-US" dirty="0">
                <a:solidFill>
                  <a:srgbClr val="002060"/>
                </a:solidFill>
                <a:latin typeface="Century Gothic" panose="020B0502020202020204" pitchFamily="34" charset="0"/>
              </a:rPr>
              <a:t> Frankenstein.</a:t>
            </a:r>
          </a:p>
        </p:txBody>
      </p:sp>
    </p:spTree>
    <p:extLst>
      <p:ext uri="{BB962C8B-B14F-4D97-AF65-F5344CB8AC3E}">
        <p14:creationId xmlns:p14="http://schemas.microsoft.com/office/powerpoint/2010/main" val="2400720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32"/>
          <p:cNvSpPr/>
          <p:nvPr/>
        </p:nvSpPr>
        <p:spPr>
          <a:xfrm>
            <a:off x="10798322" y="186840"/>
            <a:ext cx="1178088" cy="378128"/>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907" name="Google Shape;907;p32"/>
          <p:cNvSpPr txBox="1"/>
          <p:nvPr/>
        </p:nvSpPr>
        <p:spPr>
          <a:xfrm>
            <a:off x="214130" y="233317"/>
            <a:ext cx="4017628"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600" b="1" dirty="0">
                <a:solidFill>
                  <a:srgbClr val="1F3864"/>
                </a:solidFill>
                <a:latin typeface="Century Gothic"/>
                <a:ea typeface="Century Gothic"/>
                <a:cs typeface="Century Gothic"/>
                <a:sym typeface="Century Gothic"/>
              </a:rPr>
              <a:t>¡</a:t>
            </a:r>
            <a:r>
              <a:rPr lang="en-GB" sz="2600" b="1" dirty="0" err="1">
                <a:solidFill>
                  <a:srgbClr val="1F3864"/>
                </a:solidFill>
                <a:latin typeface="Century Gothic"/>
                <a:ea typeface="Century Gothic"/>
                <a:cs typeface="Century Gothic"/>
                <a:sym typeface="Century Gothic"/>
              </a:rPr>
              <a:t>Ahora</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tú</a:t>
            </a:r>
            <a:r>
              <a:rPr lang="en-GB" sz="2600" b="1"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908" name="Google Shape;908;p32"/>
          <p:cNvSpPr txBox="1">
            <a:spLocks noGrp="1"/>
          </p:cNvSpPr>
          <p:nvPr>
            <p:ph type="title"/>
          </p:nvPr>
        </p:nvSpPr>
        <p:spPr>
          <a:xfrm flipH="1">
            <a:off x="10683663" y="56743"/>
            <a:ext cx="1407405"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escribir</a:t>
            </a:r>
            <a:endParaRPr sz="2000" b="1">
              <a:solidFill>
                <a:schemeClr val="lt1"/>
              </a:solidFill>
            </a:endParaRPr>
          </a:p>
        </p:txBody>
      </p:sp>
      <p:sp>
        <p:nvSpPr>
          <p:cNvPr id="909" name="Google Shape;909;p32"/>
          <p:cNvSpPr txBox="1"/>
          <p:nvPr/>
        </p:nvSpPr>
        <p:spPr>
          <a:xfrm>
            <a:off x="214129" y="895244"/>
            <a:ext cx="8724131"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Escribe seis </a:t>
            </a:r>
            <a:r>
              <a:rPr lang="en-GB" sz="2400" dirty="0" err="1">
                <a:solidFill>
                  <a:srgbClr val="1F3864"/>
                </a:solidFill>
                <a:latin typeface="Century Gothic"/>
                <a:ea typeface="Century Gothic"/>
                <a:cs typeface="Century Gothic"/>
                <a:sym typeface="Century Gothic"/>
              </a:rPr>
              <a:t>frases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sobre</a:t>
            </a:r>
            <a:r>
              <a:rPr lang="en-GB" sz="2400" dirty="0">
                <a:solidFill>
                  <a:srgbClr val="1F3864"/>
                </a:solidFill>
                <a:latin typeface="Century Gothic"/>
                <a:ea typeface="Century Gothic"/>
                <a:cs typeface="Century Gothic"/>
                <a:sym typeface="Century Gothic"/>
              </a:rPr>
              <a:t> Lucía o Daniel: </a:t>
            </a:r>
          </a:p>
          <a:p>
            <a:pPr marL="0" marR="0" lvl="0" indent="0" algn="l" rtl="0">
              <a:spcBef>
                <a:spcPts val="0"/>
              </a:spcBef>
              <a:spcAft>
                <a:spcPts val="0"/>
              </a:spcAft>
              <a:buNone/>
            </a:pPr>
            <a:r>
              <a:rPr lang="en-GB" sz="2400" dirty="0" err="1">
                <a:solidFill>
                  <a:srgbClr val="1F3864"/>
                </a:solidFill>
                <a:latin typeface="Century Gothic"/>
                <a:ea typeface="Century Gothic"/>
                <a:cs typeface="Century Gothic"/>
                <a:sym typeface="Century Gothic"/>
              </a:rPr>
              <a:t>tres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frases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en</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presente</a:t>
            </a:r>
            <a:r>
              <a:rPr lang="en-GB" sz="2400" dirty="0">
                <a:solidFill>
                  <a:srgbClr val="1F3864"/>
                </a:solidFill>
                <a:latin typeface="Century Gothic"/>
                <a:ea typeface="Century Gothic"/>
                <a:cs typeface="Century Gothic"/>
                <a:sym typeface="Century Gothic"/>
              </a:rPr>
              <a:t> y </a:t>
            </a:r>
            <a:r>
              <a:rPr lang="en-GB" sz="2400" dirty="0" err="1">
                <a:solidFill>
                  <a:srgbClr val="1F3864"/>
                </a:solidFill>
                <a:latin typeface="Century Gothic"/>
                <a:ea typeface="Century Gothic"/>
                <a:cs typeface="Century Gothic"/>
                <a:sym typeface="Century Gothic"/>
              </a:rPr>
              <a:t>tres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frases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en</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pasado</a:t>
            </a:r>
            <a:r>
              <a:rPr lang="en-GB" sz="24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911" name="Google Shape;911;p32"/>
          <p:cNvSpPr/>
          <p:nvPr/>
        </p:nvSpPr>
        <p:spPr>
          <a:xfrm>
            <a:off x="0" y="-138499"/>
            <a:ext cx="65" cy="276999"/>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entury Gothic"/>
              <a:buNone/>
            </a:pPr>
            <a:endParaRPr sz="1800" u="none" strike="noStrike" cap="none" dirty="0">
              <a:solidFill>
                <a:schemeClr val="dk1"/>
              </a:solidFill>
              <a:latin typeface="Century Gothic" panose="020B0502020202020204" pitchFamily="34" charset="0"/>
              <a:ea typeface="Arial"/>
              <a:cs typeface="Arial"/>
              <a:sym typeface="Arial"/>
            </a:endParaRPr>
          </a:p>
        </p:txBody>
      </p:sp>
      <p:sp>
        <p:nvSpPr>
          <p:cNvPr id="912" name="Google Shape;912;p32"/>
          <p:cNvSpPr txBox="1"/>
          <p:nvPr/>
        </p:nvSpPr>
        <p:spPr>
          <a:xfrm>
            <a:off x="214129" y="1835820"/>
            <a:ext cx="1207664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Puedes escribir sobre unas tradiciones hispanas. Intenta usar verbos en –ar:</a:t>
            </a:r>
          </a:p>
        </p:txBody>
      </p:sp>
      <p:graphicFrame>
        <p:nvGraphicFramePr>
          <p:cNvPr id="913" name="Google Shape;913;p32"/>
          <p:cNvGraphicFramePr/>
          <p:nvPr/>
        </p:nvGraphicFramePr>
        <p:xfrm>
          <a:off x="2639386" y="2785087"/>
          <a:ext cx="6522400" cy="1371630"/>
        </p:xfrm>
        <a:graphic>
          <a:graphicData uri="http://schemas.openxmlformats.org/drawingml/2006/table">
            <a:tbl>
              <a:tblPr firstRow="1" bandRow="1">
                <a:noFill/>
              </a:tblPr>
              <a:tblGrid>
                <a:gridCol w="1630600">
                  <a:extLst>
                    <a:ext uri="{9D8B030D-6E8A-4147-A177-3AD203B41FA5}">
                      <a16:colId xmlns:a16="http://schemas.microsoft.com/office/drawing/2014/main" val="20000"/>
                    </a:ext>
                  </a:extLst>
                </a:gridCol>
                <a:gridCol w="1630600">
                  <a:extLst>
                    <a:ext uri="{9D8B030D-6E8A-4147-A177-3AD203B41FA5}">
                      <a16:colId xmlns:a16="http://schemas.microsoft.com/office/drawing/2014/main" val="20001"/>
                    </a:ext>
                  </a:extLst>
                </a:gridCol>
                <a:gridCol w="1630600">
                  <a:extLst>
                    <a:ext uri="{9D8B030D-6E8A-4147-A177-3AD203B41FA5}">
                      <a16:colId xmlns:a16="http://schemas.microsoft.com/office/drawing/2014/main" val="20002"/>
                    </a:ext>
                  </a:extLst>
                </a:gridCol>
                <a:gridCol w="1630600">
                  <a:extLst>
                    <a:ext uri="{9D8B030D-6E8A-4147-A177-3AD203B41FA5}">
                      <a16:colId xmlns:a16="http://schemas.microsoft.com/office/drawing/2014/main" val="20003"/>
                    </a:ext>
                  </a:extLst>
                </a:gridCol>
              </a:tblGrid>
              <a:tr h="370850">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visitar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tirar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celebrar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mirar</a:t>
                      </a:r>
                      <a:endParaRPr b="0" i="0"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grabar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bailar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cantar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llevar</a:t>
                      </a:r>
                      <a:endParaRPr b="0" i="0"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caminar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a:solidFill>
                            <a:srgbClr val="203864"/>
                          </a:solidFill>
                          <a:latin typeface="Century Gothic" panose="020B0502020202020204" pitchFamily="34" charset="0"/>
                        </a:rPr>
                        <a:t>pasar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hablar</a:t>
                      </a:r>
                      <a:endParaRPr b="0" i="0" dirty="0">
                        <a:latin typeface="Century Gothic" panose="020B0502020202020204" pitchFamily="34" charset="0"/>
                      </a:endParaRPr>
                    </a:p>
                  </a:txBody>
                  <a:tcPr marL="91450" marR="91450" marT="45725" marB="45725" anchor="ctr"/>
                </a:tc>
                <a:tc>
                  <a:txBody>
                    <a:bodyPr/>
                    <a:lstStyle/>
                    <a:p>
                      <a:pPr marL="0" marR="0" lvl="0" indent="0" algn="ctr" rtl="0">
                        <a:spcBef>
                          <a:spcPts val="0"/>
                        </a:spcBef>
                        <a:spcAft>
                          <a:spcPts val="0"/>
                        </a:spcAft>
                        <a:buNone/>
                      </a:pPr>
                      <a:r>
                        <a:rPr lang="en-GB" sz="2400" b="0" i="0" dirty="0" err="1">
                          <a:solidFill>
                            <a:srgbClr val="203864"/>
                          </a:solidFill>
                          <a:latin typeface="Century Gothic" panose="020B0502020202020204" pitchFamily="34" charset="0"/>
                        </a:rPr>
                        <a:t>saltar</a:t>
                      </a:r>
                      <a:endParaRPr b="0" i="0" dirty="0">
                        <a:latin typeface="Century Gothic" panose="020B0502020202020204" pitchFamily="34" charset="0"/>
                      </a:endParaRPr>
                    </a:p>
                  </a:txBody>
                  <a:tcPr marL="91450" marR="91450" marT="45725" marB="45725" anchor="ctr"/>
                </a:tc>
                <a:extLst>
                  <a:ext uri="{0D108BD9-81ED-4DB2-BD59-A6C34878D82A}">
                    <a16:rowId xmlns:a16="http://schemas.microsoft.com/office/drawing/2014/main" val="10002"/>
                  </a:ext>
                </a:extLst>
              </a:tr>
            </a:tbl>
          </a:graphicData>
        </a:graphic>
      </p:graphicFrame>
      <p:pic>
        <p:nvPicPr>
          <p:cNvPr id="916" name="Google Shape;916;p32" descr="Valencia, España, Falla Nou Campanar, Fuera, Evento"/>
          <p:cNvPicPr preferRelativeResize="0"/>
          <p:nvPr/>
        </p:nvPicPr>
        <p:blipFill rotWithShape="1">
          <a:blip r:embed="rId3">
            <a:alphaModFix/>
          </a:blip>
          <a:srcRect/>
          <a:stretch/>
        </p:blipFill>
        <p:spPr>
          <a:xfrm>
            <a:off x="9578229" y="2673968"/>
            <a:ext cx="2398181" cy="1593868"/>
          </a:xfrm>
          <a:prstGeom prst="rect">
            <a:avLst/>
          </a:prstGeom>
          <a:noFill/>
          <a:ln>
            <a:noFill/>
          </a:ln>
        </p:spPr>
      </p:pic>
      <p:pic>
        <p:nvPicPr>
          <p:cNvPr id="917" name="Google Shape;917;p32"/>
          <p:cNvPicPr preferRelativeResize="0"/>
          <p:nvPr/>
        </p:nvPicPr>
        <p:blipFill rotWithShape="1">
          <a:blip r:embed="rId4">
            <a:alphaModFix/>
          </a:blip>
          <a:srcRect/>
          <a:stretch/>
        </p:blipFill>
        <p:spPr>
          <a:xfrm>
            <a:off x="342985" y="2703589"/>
            <a:ext cx="2010071" cy="1491323"/>
          </a:xfrm>
          <a:prstGeom prst="rect">
            <a:avLst/>
          </a:prstGeom>
          <a:noFill/>
          <a:ln>
            <a:noFill/>
          </a:ln>
        </p:spPr>
      </p:pic>
      <p:pic>
        <p:nvPicPr>
          <p:cNvPr id="918" name="Google Shape;918;p32" descr="Dibujo animado de un personaje animado&#10;&#10;Descripción generada automáticamente con confianza media"/>
          <p:cNvPicPr preferRelativeResize="0"/>
          <p:nvPr/>
        </p:nvPicPr>
        <p:blipFill rotWithShape="1">
          <a:blip r:embed="rId5">
            <a:alphaModFix/>
          </a:blip>
          <a:srcRect l="25833" r="28365"/>
          <a:stretch/>
        </p:blipFill>
        <p:spPr>
          <a:xfrm>
            <a:off x="6516720" y="-16003"/>
            <a:ext cx="1110377" cy="1463662"/>
          </a:xfrm>
          <a:prstGeom prst="rect">
            <a:avLst/>
          </a:prstGeom>
          <a:noFill/>
          <a:ln>
            <a:noFill/>
          </a:ln>
        </p:spPr>
      </p:pic>
      <p:sp>
        <p:nvSpPr>
          <p:cNvPr id="15" name="Google Shape;912;p32"/>
          <p:cNvSpPr txBox="1"/>
          <p:nvPr/>
        </p:nvSpPr>
        <p:spPr>
          <a:xfrm>
            <a:off x="214129" y="4464762"/>
            <a:ext cx="10648943" cy="830956"/>
          </a:xfrm>
          <a:prstGeom prst="rect">
            <a:avLst/>
          </a:prstGeom>
          <a:noFill/>
          <a:ln>
            <a:noFill/>
          </a:ln>
        </p:spPr>
        <p:txBody>
          <a:bodyPr spcFirstLastPara="1" wrap="square" lIns="91425" tIns="45700" rIns="91425" bIns="45700" anchor="t" anchorCtr="0">
            <a:spAutoFit/>
          </a:bodyPr>
          <a:lstStyle/>
          <a:p>
            <a:pPr lvl="0"/>
            <a:r>
              <a:rPr lang="en-GB" sz="2400" dirty="0" err="1">
                <a:solidFill>
                  <a:srgbClr val="1F3864"/>
                </a:solidFill>
                <a:latin typeface="Century Gothic"/>
                <a:ea typeface="Century Gothic"/>
                <a:cs typeface="Century Gothic"/>
                <a:sym typeface="Century Gothic"/>
              </a:rPr>
              <a:t>También</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puedes</a:t>
            </a:r>
            <a:r>
              <a:rPr lang="en-GB" sz="2400" dirty="0">
                <a:solidFill>
                  <a:srgbClr val="1F3864"/>
                </a:solidFill>
                <a:latin typeface="Century Gothic"/>
                <a:ea typeface="Century Gothic"/>
                <a:cs typeface="Century Gothic"/>
                <a:sym typeface="Century Gothic"/>
              </a:rPr>
              <a:t> usar </a:t>
            </a:r>
            <a:r>
              <a:rPr lang="en-GB" sz="2400" dirty="0" err="1">
                <a:solidFill>
                  <a:srgbClr val="1F3864"/>
                </a:solidFill>
                <a:latin typeface="Century Gothic"/>
                <a:ea typeface="Century Gothic"/>
                <a:cs typeface="Century Gothic"/>
                <a:sym typeface="Century Gothic"/>
              </a:rPr>
              <a:t>adverbios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como</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normalmente</a:t>
            </a:r>
            <a:r>
              <a:rPr lang="en-GB" sz="2400" dirty="0">
                <a:solidFill>
                  <a:srgbClr val="1F3864"/>
                </a:solidFill>
                <a:latin typeface="Century Gothic"/>
                <a:ea typeface="Century Gothic"/>
                <a:cs typeface="Century Gothic"/>
                <a:sym typeface="Century Gothic"/>
              </a:rPr>
              <a:t>’ y y </a:t>
            </a:r>
            <a:r>
              <a:rPr lang="en-GB" sz="2400" dirty="0" err="1">
                <a:solidFill>
                  <a:srgbClr val="1F3864"/>
                </a:solidFill>
                <a:latin typeface="Century Gothic"/>
                <a:ea typeface="Century Gothic"/>
                <a:cs typeface="Century Gothic"/>
                <a:sym typeface="Century Gothic"/>
              </a:rPr>
              <a:t>frases</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como</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el</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año</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pasado</a:t>
            </a:r>
            <a:r>
              <a:rPr lang="en-GB" sz="2400" dirty="0">
                <a:solidFill>
                  <a:srgbClr val="1F3864"/>
                </a:solidFill>
                <a:latin typeface="Century Gothic"/>
                <a:ea typeface="Century Gothic"/>
                <a:cs typeface="Century Gothic"/>
                <a:sym typeface="Century Gothic"/>
              </a:rPr>
              <a:t>’ para </a:t>
            </a:r>
            <a:r>
              <a:rPr lang="en-GB" sz="2400" dirty="0" err="1">
                <a:solidFill>
                  <a:srgbClr val="1F3864"/>
                </a:solidFill>
                <a:latin typeface="Century Gothic"/>
                <a:ea typeface="Century Gothic"/>
                <a:cs typeface="Century Gothic"/>
                <a:sym typeface="Century Gothic"/>
              </a:rPr>
              <a:t>decir</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cuándo</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pasa</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cada</a:t>
            </a:r>
            <a:r>
              <a:rPr lang="en-GB" sz="2400" dirty="0">
                <a:solidFill>
                  <a:srgbClr val="1F3864"/>
                </a:solidFill>
                <a:latin typeface="Century Gothic"/>
                <a:ea typeface="Century Gothic"/>
                <a:cs typeface="Century Gothic"/>
                <a:sym typeface="Century Gothic"/>
              </a:rPr>
              <a:t> </a:t>
            </a:r>
            <a:r>
              <a:rPr lang="en-GB" sz="2400" dirty="0" err="1">
                <a:solidFill>
                  <a:srgbClr val="1F3864"/>
                </a:solidFill>
                <a:latin typeface="Century Gothic"/>
                <a:ea typeface="Century Gothic"/>
                <a:cs typeface="Century Gothic"/>
                <a:sym typeface="Century Gothic"/>
              </a:rPr>
              <a:t>acción</a:t>
            </a:r>
            <a:r>
              <a:rPr lang="en-GB" sz="24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18" name="Google Shape;912;p32"/>
          <p:cNvSpPr txBox="1"/>
          <p:nvPr/>
        </p:nvSpPr>
        <p:spPr>
          <a:xfrm>
            <a:off x="214129" y="5492644"/>
            <a:ext cx="11762281" cy="461624"/>
          </a:xfrm>
          <a:prstGeom prst="rect">
            <a:avLst/>
          </a:prstGeom>
          <a:noFill/>
          <a:ln>
            <a:noFill/>
          </a:ln>
        </p:spPr>
        <p:txBody>
          <a:bodyPr spcFirstLastPara="1" wrap="square" lIns="91425" tIns="45700" rIns="91425" bIns="45700" anchor="t" anchorCtr="0">
            <a:spAutoFit/>
          </a:bodyPr>
          <a:lstStyle/>
          <a:p>
            <a:pPr lvl="0"/>
            <a:r>
              <a:rPr lang="en-GB" sz="2400" b="1" dirty="0" err="1">
                <a:solidFill>
                  <a:srgbClr val="1F3864"/>
                </a:solidFill>
                <a:latin typeface="Century Gothic"/>
                <a:sym typeface="Century Gothic"/>
              </a:rPr>
              <a:t>Ejemplo</a:t>
            </a:r>
            <a:r>
              <a:rPr lang="en-GB" sz="2400" b="1" dirty="0">
                <a:solidFill>
                  <a:srgbClr val="1F3864"/>
                </a:solidFill>
                <a:latin typeface="Century Gothic"/>
                <a:sym typeface="Century Gothic"/>
              </a:rPr>
              <a:t>: </a:t>
            </a:r>
            <a:r>
              <a:rPr lang="en-GB" sz="2400" dirty="0">
                <a:solidFill>
                  <a:srgbClr val="1F3864"/>
                </a:solidFill>
                <a:latin typeface="Century Gothic"/>
                <a:sym typeface="Century Gothic"/>
              </a:rPr>
              <a:t>Daniel </a:t>
            </a:r>
            <a:r>
              <a:rPr lang="en-GB" sz="2400" dirty="0" err="1">
                <a:solidFill>
                  <a:srgbClr val="1F3864"/>
                </a:solidFill>
                <a:latin typeface="Century Gothic"/>
                <a:sym typeface="Century Gothic"/>
              </a:rPr>
              <a:t>cantó</a:t>
            </a:r>
            <a:r>
              <a:rPr lang="en-GB" sz="2400" dirty="0">
                <a:solidFill>
                  <a:srgbClr val="1F3864"/>
                </a:solidFill>
                <a:latin typeface="Century Gothic"/>
                <a:sym typeface="Century Gothic"/>
              </a:rPr>
              <a:t> y </a:t>
            </a:r>
            <a:r>
              <a:rPr lang="en-GB" sz="2400" dirty="0" err="1">
                <a:solidFill>
                  <a:srgbClr val="1F3864"/>
                </a:solidFill>
                <a:latin typeface="Century Gothic"/>
                <a:sym typeface="Century Gothic"/>
              </a:rPr>
              <a:t>bailó</a:t>
            </a:r>
            <a:r>
              <a:rPr lang="en-GB" sz="2400" dirty="0">
                <a:solidFill>
                  <a:srgbClr val="1F3864"/>
                </a:solidFill>
                <a:latin typeface="Century Gothic"/>
                <a:sym typeface="Century Gothic"/>
              </a:rPr>
              <a:t> </a:t>
            </a:r>
            <a:r>
              <a:rPr lang="en-GB" sz="2400" dirty="0" err="1">
                <a:solidFill>
                  <a:srgbClr val="1F3864"/>
                </a:solidFill>
                <a:latin typeface="Century Gothic"/>
                <a:sym typeface="Century Gothic"/>
              </a:rPr>
              <a:t>en</a:t>
            </a:r>
            <a:r>
              <a:rPr lang="en-GB" sz="2400" dirty="0">
                <a:solidFill>
                  <a:srgbClr val="1F3864"/>
                </a:solidFill>
                <a:latin typeface="Century Gothic"/>
                <a:sym typeface="Century Gothic"/>
              </a:rPr>
              <a:t> la </a:t>
            </a:r>
            <a:r>
              <a:rPr lang="en-GB" sz="2400" dirty="0" err="1">
                <a:solidFill>
                  <a:srgbClr val="1F3864"/>
                </a:solidFill>
                <a:latin typeface="Century Gothic"/>
                <a:sym typeface="Century Gothic"/>
              </a:rPr>
              <a:t>calle</a:t>
            </a:r>
            <a:r>
              <a:rPr lang="en-GB" sz="2400" dirty="0">
                <a:solidFill>
                  <a:srgbClr val="1F3864"/>
                </a:solidFill>
                <a:latin typeface="Century Gothic"/>
                <a:sym typeface="Century Gothic"/>
              </a:rPr>
              <a:t> </a:t>
            </a:r>
            <a:r>
              <a:rPr lang="en-GB" sz="2400" dirty="0" err="1">
                <a:solidFill>
                  <a:srgbClr val="1F3864"/>
                </a:solidFill>
                <a:latin typeface="Century Gothic"/>
                <a:sym typeface="Century Gothic"/>
              </a:rPr>
              <a:t>el</a:t>
            </a:r>
            <a:r>
              <a:rPr lang="en-GB" sz="2400" dirty="0">
                <a:solidFill>
                  <a:srgbClr val="1F3864"/>
                </a:solidFill>
                <a:latin typeface="Century Gothic"/>
                <a:sym typeface="Century Gothic"/>
              </a:rPr>
              <a:t> </a:t>
            </a:r>
            <a:r>
              <a:rPr lang="en-GB" sz="2400" dirty="0" err="1">
                <a:solidFill>
                  <a:srgbClr val="1F3864"/>
                </a:solidFill>
                <a:latin typeface="Century Gothic"/>
                <a:sym typeface="Century Gothic"/>
              </a:rPr>
              <a:t>año</a:t>
            </a:r>
            <a:r>
              <a:rPr lang="en-GB" sz="2400" dirty="0">
                <a:solidFill>
                  <a:srgbClr val="1F3864"/>
                </a:solidFill>
                <a:latin typeface="Century Gothic"/>
                <a:sym typeface="Century Gothic"/>
              </a:rPr>
              <a:t> </a:t>
            </a:r>
            <a:r>
              <a:rPr lang="en-GB" sz="2400" dirty="0" err="1">
                <a:solidFill>
                  <a:srgbClr val="1F3864"/>
                </a:solidFill>
                <a:latin typeface="Century Gothic"/>
                <a:sym typeface="Century Gothic"/>
              </a:rPr>
              <a:t>pasado</a:t>
            </a:r>
            <a:r>
              <a:rPr lang="en-GB" sz="2400" b="1" dirty="0">
                <a:solidFill>
                  <a:srgbClr val="1F3864"/>
                </a:solidFill>
                <a:latin typeface="Century Gothic"/>
                <a:sym typeface="Century Gothic"/>
              </a:rPr>
              <a:t> </a:t>
            </a:r>
            <a:r>
              <a:rPr lang="en-GB" sz="2400" dirty="0" err="1">
                <a:solidFill>
                  <a:srgbClr val="1F3864"/>
                </a:solidFill>
                <a:latin typeface="Century Gothic"/>
                <a:sym typeface="Century Gothic"/>
              </a:rPr>
              <a:t>durante</a:t>
            </a:r>
            <a:r>
              <a:rPr lang="en-GB" sz="2400" dirty="0">
                <a:solidFill>
                  <a:srgbClr val="1F3864"/>
                </a:solidFill>
                <a:latin typeface="Century Gothic"/>
                <a:sym typeface="Century Gothic"/>
              </a:rPr>
              <a:t> </a:t>
            </a:r>
            <a:r>
              <a:rPr lang="en-GB" sz="2400" dirty="0" err="1">
                <a:solidFill>
                  <a:srgbClr val="1F3864"/>
                </a:solidFill>
                <a:latin typeface="Century Gothic"/>
                <a:sym typeface="Century Gothic"/>
              </a:rPr>
              <a:t>el</a:t>
            </a:r>
            <a:r>
              <a:rPr lang="en-GB" sz="2400" dirty="0">
                <a:solidFill>
                  <a:srgbClr val="1F3864"/>
                </a:solidFill>
                <a:latin typeface="Century Gothic"/>
                <a:sym typeface="Century Gothic"/>
              </a:rPr>
              <a:t> Carnaval.</a:t>
            </a:r>
            <a:endParaRPr dirty="0">
              <a:latin typeface="Century Gothic" panose="020B0502020202020204" pitchFamily="34" charset="0"/>
            </a:endParaRPr>
          </a:p>
        </p:txBody>
      </p:sp>
      <p:sp>
        <p:nvSpPr>
          <p:cNvPr id="19" name="Rounded Rectangular Callout 18"/>
          <p:cNvSpPr/>
          <p:nvPr/>
        </p:nvSpPr>
        <p:spPr>
          <a:xfrm>
            <a:off x="7895880" y="835275"/>
            <a:ext cx="4145280" cy="926038"/>
          </a:xfrm>
          <a:prstGeom prst="wedgeRoundRectCallout">
            <a:avLst>
              <a:gd name="adj1" fmla="val -19817"/>
              <a:gd name="adj2" fmla="val 6631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002060"/>
                </a:solidFill>
                <a:latin typeface="Century Gothic" panose="020B0502020202020204" pitchFamily="34" charset="0"/>
              </a:rPr>
              <a:t>Use </a:t>
            </a:r>
            <a:r>
              <a:rPr lang="en-GB" sz="2000" b="1">
                <a:solidFill>
                  <a:srgbClr val="002060"/>
                </a:solidFill>
                <a:latin typeface="Century Gothic" panose="020B0502020202020204" pitchFamily="34" charset="0"/>
              </a:rPr>
              <a:t>–a </a:t>
            </a:r>
            <a:r>
              <a:rPr lang="en-GB" sz="2000">
                <a:solidFill>
                  <a:srgbClr val="002060"/>
                </a:solidFill>
                <a:latin typeface="Century Gothic" panose="020B0502020202020204" pitchFamily="34" charset="0"/>
              </a:rPr>
              <a:t>for routine events in present and </a:t>
            </a:r>
            <a:r>
              <a:rPr lang="en-GB" sz="2000" b="1">
                <a:solidFill>
                  <a:srgbClr val="002060"/>
                </a:solidFill>
                <a:latin typeface="Century Gothic" panose="020B0502020202020204" pitchFamily="34" charset="0"/>
              </a:rPr>
              <a:t>–ó </a:t>
            </a:r>
            <a:r>
              <a:rPr lang="en-GB" sz="2000">
                <a:solidFill>
                  <a:srgbClr val="002060"/>
                </a:solidFill>
                <a:latin typeface="Century Gothic" panose="020B0502020202020204" pitchFamily="34" charset="0"/>
              </a:rPr>
              <a:t>for a completed event in the past.  </a:t>
            </a:r>
            <a:endParaRPr lang="en-GB" sz="2000" b="1">
              <a:solidFill>
                <a:srgbClr val="00206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76" name="Google Shape;376;p9"/>
          <p:cNvSpPr txBox="1"/>
          <p:nvPr/>
        </p:nvSpPr>
        <p:spPr>
          <a:xfrm>
            <a:off x="6979513" y="1951336"/>
            <a:ext cx="4271885" cy="28930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600" b="1" dirty="0">
                <a:solidFill>
                  <a:srgbClr val="1F3864"/>
                </a:solidFill>
                <a:latin typeface="Century Gothic"/>
                <a:ea typeface="Century Gothic"/>
                <a:cs typeface="Century Gothic"/>
                <a:sym typeface="Century Gothic"/>
              </a:rPr>
              <a:t>6. ¿</a:t>
            </a:r>
            <a:r>
              <a:rPr lang="en-GB" sz="2600" b="1" dirty="0" err="1">
                <a:solidFill>
                  <a:srgbClr val="1F3864"/>
                </a:solidFill>
                <a:latin typeface="Century Gothic"/>
                <a:ea typeface="Century Gothic"/>
                <a:cs typeface="Century Gothic"/>
                <a:sym typeface="Century Gothic"/>
              </a:rPr>
              <a:t>Qué</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cantidad</a:t>
            </a:r>
            <a:r>
              <a:rPr lang="en-GB" sz="2600" b="1" dirty="0">
                <a:solidFill>
                  <a:srgbClr val="1F3864"/>
                </a:solidFill>
                <a:latin typeface="Century Gothic"/>
                <a:ea typeface="Century Gothic"/>
                <a:cs typeface="Century Gothic"/>
                <a:sym typeface="Century Gothic"/>
              </a:rPr>
              <a:t> de </a:t>
            </a:r>
            <a:r>
              <a:rPr lang="en-GB" sz="2600" b="1" dirty="0" err="1">
                <a:solidFill>
                  <a:srgbClr val="1F3864"/>
                </a:solidFill>
                <a:latin typeface="Century Gothic"/>
                <a:ea typeface="Century Gothic"/>
                <a:cs typeface="Century Gothic"/>
                <a:sym typeface="Century Gothic"/>
              </a:rPr>
              <a:t>tomates</a:t>
            </a:r>
            <a:r>
              <a:rPr lang="en-GB" sz="2600" b="1" dirty="0">
                <a:solidFill>
                  <a:srgbClr val="1F3864"/>
                </a:solidFill>
                <a:latin typeface="Century Gothic"/>
                <a:ea typeface="Century Gothic"/>
                <a:cs typeface="Century Gothic"/>
                <a:sym typeface="Century Gothic"/>
              </a:rPr>
              <a:t> hay?</a:t>
            </a:r>
            <a:endParaRPr dirty="0">
              <a:latin typeface="Century Gothic" panose="020B0502020202020204" pitchFamily="34" charset="0"/>
            </a:endParaRPr>
          </a:p>
          <a:p>
            <a:pPr marL="0" marR="0" lvl="0" indent="0" algn="ctr" rtl="0">
              <a:spcBef>
                <a:spcPts val="0"/>
              </a:spcBef>
              <a:spcAft>
                <a:spcPts val="0"/>
              </a:spcAft>
              <a:buNone/>
            </a:pPr>
            <a:endParaRPr sz="2600" b="1" dirty="0">
              <a:solidFill>
                <a:srgbClr val="1F3864"/>
              </a:solidFill>
              <a:latin typeface="Century Gothic"/>
              <a:ea typeface="Century Gothic"/>
              <a:cs typeface="Century Gothic"/>
              <a:sym typeface="Century Gothic"/>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Veinte</a:t>
            </a:r>
            <a:r>
              <a:rPr lang="en-GB" sz="2600" dirty="0">
                <a:solidFill>
                  <a:srgbClr val="1F3864"/>
                </a:solidFill>
                <a:latin typeface="Century Gothic"/>
                <a:ea typeface="Century Gothic"/>
                <a:cs typeface="Century Gothic"/>
                <a:sym typeface="Century Gothic"/>
              </a:rPr>
              <a:t> kilos.</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Más de mil kilos.</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Quince kilos.</a:t>
            </a:r>
            <a:endParaRPr dirty="0">
              <a:latin typeface="Century Gothic" panose="020B0502020202020204" pitchFamily="34" charset="0"/>
            </a:endParaRPr>
          </a:p>
          <a:p>
            <a:pPr marL="457200" marR="0" lvl="0" indent="-292100" algn="l" rtl="0">
              <a:spcBef>
                <a:spcPts val="0"/>
              </a:spcBef>
              <a:spcAft>
                <a:spcPts val="0"/>
              </a:spcAft>
              <a:buClr>
                <a:schemeClr val="dk1"/>
              </a:buClr>
              <a:buSzPts val="2600"/>
              <a:buFont typeface="Century Gothic"/>
              <a:buNone/>
            </a:pPr>
            <a:endParaRPr sz="2600" dirty="0">
              <a:solidFill>
                <a:srgbClr val="1F3864"/>
              </a:solidFill>
              <a:latin typeface="Century Gothic"/>
              <a:ea typeface="Century Gothic"/>
              <a:cs typeface="Century Gothic"/>
              <a:sym typeface="Century Gothic"/>
            </a:endParaRPr>
          </a:p>
        </p:txBody>
      </p:sp>
      <p:pic>
        <p:nvPicPr>
          <p:cNvPr id="351" name="Google Shape;351;p9" descr="Tomatoes Transparent PNG Clip Art | Gallery Yopriceville - High ..."/>
          <p:cNvPicPr preferRelativeResize="0"/>
          <p:nvPr/>
        </p:nvPicPr>
        <p:blipFill rotWithShape="1">
          <a:blip r:embed="rId3">
            <a:alphaModFix/>
          </a:blip>
          <a:srcRect/>
          <a:stretch/>
        </p:blipFill>
        <p:spPr>
          <a:xfrm>
            <a:off x="5248719" y="4192108"/>
            <a:ext cx="1694562" cy="1682102"/>
          </a:xfrm>
          <a:prstGeom prst="rect">
            <a:avLst/>
          </a:prstGeom>
          <a:noFill/>
          <a:ln>
            <a:noFill/>
          </a:ln>
        </p:spPr>
      </p:pic>
      <p:grpSp>
        <p:nvGrpSpPr>
          <p:cNvPr id="352" name="Google Shape;352;p9"/>
          <p:cNvGrpSpPr/>
          <p:nvPr/>
        </p:nvGrpSpPr>
        <p:grpSpPr>
          <a:xfrm>
            <a:off x="266919" y="991699"/>
            <a:ext cx="4089984" cy="2897938"/>
            <a:chOff x="815875" y="1714439"/>
            <a:chExt cx="3524631" cy="2497360"/>
          </a:xfrm>
        </p:grpSpPr>
        <p:pic>
          <p:nvPicPr>
            <p:cNvPr id="353" name="Google Shape;353;p9" descr="map of spain with labels - Clip Art Library"/>
            <p:cNvPicPr preferRelativeResize="0"/>
            <p:nvPr/>
          </p:nvPicPr>
          <p:blipFill rotWithShape="1">
            <a:blip r:embed="rId4">
              <a:alphaModFix/>
            </a:blip>
            <a:srcRect/>
            <a:stretch/>
          </p:blipFill>
          <p:spPr>
            <a:xfrm>
              <a:off x="815875" y="1714439"/>
              <a:ext cx="3524631" cy="2497360"/>
            </a:xfrm>
            <a:prstGeom prst="rect">
              <a:avLst/>
            </a:prstGeom>
            <a:noFill/>
            <a:ln>
              <a:noFill/>
            </a:ln>
          </p:spPr>
        </p:pic>
        <p:sp>
          <p:nvSpPr>
            <p:cNvPr id="354" name="Google Shape;354;p9"/>
            <p:cNvSpPr/>
            <p:nvPr/>
          </p:nvSpPr>
          <p:spPr>
            <a:xfrm>
              <a:off x="3238720" y="2963119"/>
              <a:ext cx="100653" cy="97302"/>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355" name="Google Shape;355;p9" descr="august calendar clipart - Clip Art Library"/>
          <p:cNvPicPr preferRelativeResize="0"/>
          <p:nvPr/>
        </p:nvPicPr>
        <p:blipFill rotWithShape="1">
          <a:blip r:embed="rId5">
            <a:alphaModFix/>
          </a:blip>
          <a:srcRect/>
          <a:stretch/>
        </p:blipFill>
        <p:spPr>
          <a:xfrm>
            <a:off x="3509850" y="5097663"/>
            <a:ext cx="1075214" cy="1172159"/>
          </a:xfrm>
          <a:prstGeom prst="rect">
            <a:avLst/>
          </a:prstGeom>
          <a:noFill/>
          <a:ln>
            <a:noFill/>
          </a:ln>
        </p:spPr>
      </p:pic>
      <p:pic>
        <p:nvPicPr>
          <p:cNvPr id="356" name="Google Shape;356;p9" descr="happy summer clip art - Clip Art Library"/>
          <p:cNvPicPr preferRelativeResize="0"/>
          <p:nvPr/>
        </p:nvPicPr>
        <p:blipFill rotWithShape="1">
          <a:blip r:embed="rId6">
            <a:alphaModFix/>
          </a:blip>
          <a:srcRect/>
          <a:stretch/>
        </p:blipFill>
        <p:spPr>
          <a:xfrm>
            <a:off x="3075940" y="3706970"/>
            <a:ext cx="1754894" cy="1140681"/>
          </a:xfrm>
          <a:prstGeom prst="rect">
            <a:avLst/>
          </a:prstGeom>
          <a:noFill/>
          <a:ln>
            <a:noFill/>
          </a:ln>
        </p:spPr>
      </p:pic>
      <p:pic>
        <p:nvPicPr>
          <p:cNvPr id="357" name="Google Shape;357;p9" descr="Compass Wind Rose Compass Rose Png Image Vintage - Clip Art Library"/>
          <p:cNvPicPr preferRelativeResize="0"/>
          <p:nvPr/>
        </p:nvPicPr>
        <p:blipFill rotWithShape="1">
          <a:blip r:embed="rId7">
            <a:alphaModFix/>
          </a:blip>
          <a:srcRect/>
          <a:stretch/>
        </p:blipFill>
        <p:spPr>
          <a:xfrm>
            <a:off x="455669" y="1718477"/>
            <a:ext cx="1013984" cy="1140682"/>
          </a:xfrm>
          <a:prstGeom prst="rect">
            <a:avLst/>
          </a:prstGeom>
          <a:noFill/>
          <a:ln>
            <a:noFill/>
          </a:ln>
        </p:spPr>
      </p:pic>
      <p:pic>
        <p:nvPicPr>
          <p:cNvPr id="358" name="Google Shape;358;p9"/>
          <p:cNvPicPr preferRelativeResize="0"/>
          <p:nvPr/>
        </p:nvPicPr>
        <p:blipFill rotWithShape="1">
          <a:blip r:embed="rId8">
            <a:alphaModFix/>
          </a:blip>
          <a:srcRect/>
          <a:stretch/>
        </p:blipFill>
        <p:spPr>
          <a:xfrm>
            <a:off x="4396247" y="983790"/>
            <a:ext cx="2110857" cy="2684134"/>
          </a:xfrm>
          <a:prstGeom prst="rect">
            <a:avLst/>
          </a:prstGeom>
          <a:noFill/>
          <a:ln>
            <a:noFill/>
          </a:ln>
        </p:spPr>
      </p:pic>
      <p:pic>
        <p:nvPicPr>
          <p:cNvPr id="359" name="Google Shape;359;p9"/>
          <p:cNvPicPr preferRelativeResize="0"/>
          <p:nvPr/>
        </p:nvPicPr>
        <p:blipFill rotWithShape="1">
          <a:blip r:embed="rId9">
            <a:alphaModFix/>
          </a:blip>
          <a:srcRect/>
          <a:stretch/>
        </p:blipFill>
        <p:spPr>
          <a:xfrm>
            <a:off x="455669" y="4277311"/>
            <a:ext cx="2312676" cy="1734329"/>
          </a:xfrm>
          <a:prstGeom prst="rect">
            <a:avLst/>
          </a:prstGeom>
          <a:noFill/>
          <a:ln>
            <a:noFill/>
          </a:ln>
        </p:spPr>
      </p:pic>
      <p:sp>
        <p:nvSpPr>
          <p:cNvPr id="360" name="Google Shape;360;p9"/>
          <p:cNvSpPr txBox="1"/>
          <p:nvPr/>
        </p:nvSpPr>
        <p:spPr>
          <a:xfrm>
            <a:off x="7231718" y="2008648"/>
            <a:ext cx="4202310" cy="2092881"/>
          </a:xfrm>
          <a:prstGeom prst="rect">
            <a:avLst/>
          </a:prstGeom>
          <a:noFill/>
          <a:ln>
            <a:noFill/>
          </a:ln>
        </p:spPr>
        <p:txBody>
          <a:bodyPr spcFirstLastPara="1" wrap="square" lIns="91425" tIns="45700" rIns="91425" bIns="45700" anchor="t" anchorCtr="0">
            <a:spAutoFit/>
          </a:bodyPr>
          <a:lstStyle/>
          <a:p>
            <a:pPr marL="457200" marR="0" lvl="0" indent="-457200" algn="ctr" rtl="0">
              <a:spcBef>
                <a:spcPts val="0"/>
              </a:spcBef>
              <a:spcAft>
                <a:spcPts val="0"/>
              </a:spcAft>
              <a:buClr>
                <a:srgbClr val="1F3864"/>
              </a:buClr>
              <a:buSzPts val="2600"/>
              <a:buFont typeface="Century Gothic"/>
              <a:buAutoNum type="arabicPeriod"/>
            </a:pPr>
            <a:r>
              <a:rPr lang="en-GB" sz="2600" b="1" dirty="0">
                <a:solidFill>
                  <a:srgbClr val="1F3864"/>
                </a:solidFill>
                <a:latin typeface="Century Gothic"/>
                <a:ea typeface="Century Gothic"/>
                <a:cs typeface="Century Gothic"/>
                <a:sym typeface="Century Gothic"/>
              </a:rPr>
              <a:t>¿</a:t>
            </a:r>
            <a:r>
              <a:rPr lang="en-GB" sz="2600" b="1" dirty="0" err="1">
                <a:solidFill>
                  <a:srgbClr val="1F3864"/>
                </a:solidFill>
                <a:latin typeface="Century Gothic"/>
                <a:ea typeface="Century Gothic"/>
                <a:cs typeface="Century Gothic"/>
                <a:sym typeface="Century Gothic"/>
              </a:rPr>
              <a:t>En</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qué</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país</a:t>
            </a:r>
            <a:r>
              <a:rPr lang="en-GB" sz="2600" b="1" dirty="0">
                <a:solidFill>
                  <a:srgbClr val="1F3864"/>
                </a:solidFill>
                <a:latin typeface="Century Gothic"/>
                <a:ea typeface="Century Gothic"/>
                <a:cs typeface="Century Gothic"/>
                <a:sym typeface="Century Gothic"/>
              </a:rPr>
              <a:t> la </a:t>
            </a:r>
            <a:r>
              <a:rPr lang="en-GB" sz="2600" b="1" dirty="0" err="1">
                <a:solidFill>
                  <a:srgbClr val="1F3864"/>
                </a:solidFill>
                <a:latin typeface="Century Gothic"/>
                <a:ea typeface="Century Gothic"/>
                <a:cs typeface="Century Gothic"/>
                <a:sym typeface="Century Gothic"/>
              </a:rPr>
              <a:t>gente</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celebra</a:t>
            </a:r>
            <a:r>
              <a:rPr lang="en-GB" sz="2600" b="1" dirty="0">
                <a:solidFill>
                  <a:srgbClr val="1F3864"/>
                </a:solidFill>
                <a:latin typeface="Century Gothic"/>
                <a:ea typeface="Century Gothic"/>
                <a:cs typeface="Century Gothic"/>
                <a:sym typeface="Century Gothic"/>
              </a:rPr>
              <a:t> la fiesta?</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México.</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Bolivia.</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España</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361" name="Google Shape;361;p9"/>
          <p:cNvSpPr txBox="1"/>
          <p:nvPr/>
        </p:nvSpPr>
        <p:spPr>
          <a:xfrm>
            <a:off x="7113195" y="2042811"/>
            <a:ext cx="5198676" cy="2092881"/>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600" b="1" dirty="0">
                <a:solidFill>
                  <a:srgbClr val="1F3864"/>
                </a:solidFill>
                <a:latin typeface="Century Gothic"/>
                <a:ea typeface="Century Gothic"/>
                <a:cs typeface="Century Gothic"/>
                <a:sym typeface="Century Gothic"/>
              </a:rPr>
              <a:t>2. ¿</a:t>
            </a:r>
            <a:r>
              <a:rPr lang="en-GB" sz="2600" b="1" dirty="0" err="1">
                <a:solidFill>
                  <a:srgbClr val="1F3864"/>
                </a:solidFill>
                <a:latin typeface="Century Gothic"/>
                <a:ea typeface="Century Gothic"/>
                <a:cs typeface="Century Gothic"/>
                <a:sym typeface="Century Gothic"/>
              </a:rPr>
              <a:t>En</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qué</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parte</a:t>
            </a:r>
            <a:r>
              <a:rPr lang="en-GB" sz="2600" b="1" dirty="0">
                <a:solidFill>
                  <a:srgbClr val="1F3864"/>
                </a:solidFill>
                <a:latin typeface="Century Gothic"/>
                <a:ea typeface="Century Gothic"/>
                <a:cs typeface="Century Gothic"/>
                <a:sym typeface="Century Gothic"/>
              </a:rPr>
              <a:t> de </a:t>
            </a:r>
            <a:r>
              <a:rPr lang="en-GB" sz="2600" b="1" dirty="0" err="1">
                <a:solidFill>
                  <a:srgbClr val="1F3864"/>
                </a:solidFill>
                <a:latin typeface="Century Gothic"/>
                <a:ea typeface="Century Gothic"/>
                <a:cs typeface="Century Gothic"/>
                <a:sym typeface="Century Gothic"/>
              </a:rPr>
              <a:t>España</a:t>
            </a:r>
            <a:r>
              <a:rPr lang="en-GB" sz="2600" b="1"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a:p>
            <a:pPr marL="457200" marR="0" lvl="0" indent="-292100" algn="ctr" rtl="0">
              <a:spcBef>
                <a:spcPts val="0"/>
              </a:spcBef>
              <a:spcAft>
                <a:spcPts val="0"/>
              </a:spcAft>
              <a:buClr>
                <a:schemeClr val="dk1"/>
              </a:buClr>
              <a:buSzPts val="2600"/>
              <a:buFont typeface="Century Gothic"/>
              <a:buNone/>
            </a:pPr>
            <a:endParaRPr sz="2600" b="1" dirty="0">
              <a:solidFill>
                <a:srgbClr val="1F3864"/>
              </a:solidFill>
              <a:latin typeface="Century Gothic"/>
              <a:ea typeface="Century Gothic"/>
              <a:cs typeface="Century Gothic"/>
              <a:sym typeface="Century Gothic"/>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el</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este</a:t>
            </a:r>
            <a:r>
              <a:rPr lang="en-GB" sz="2600" dirty="0">
                <a:solidFill>
                  <a:srgbClr val="1F3864"/>
                </a:solidFill>
                <a:latin typeface="Century Gothic"/>
                <a:ea typeface="Century Gothic"/>
                <a:cs typeface="Century Gothic"/>
                <a:sym typeface="Century Gothic"/>
              </a:rPr>
              <a:t> de </a:t>
            </a:r>
            <a:r>
              <a:rPr lang="en-GB" sz="2600" dirty="0" err="1">
                <a:solidFill>
                  <a:srgbClr val="1F3864"/>
                </a:solidFill>
                <a:latin typeface="Century Gothic"/>
                <a:ea typeface="Century Gothic"/>
                <a:cs typeface="Century Gothic"/>
                <a:sym typeface="Century Gothic"/>
              </a:rPr>
              <a:t>España</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el</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oeste</a:t>
            </a:r>
            <a:r>
              <a:rPr lang="en-GB" sz="2600" dirty="0">
                <a:solidFill>
                  <a:srgbClr val="1F3864"/>
                </a:solidFill>
                <a:latin typeface="Century Gothic"/>
                <a:ea typeface="Century Gothic"/>
                <a:cs typeface="Century Gothic"/>
                <a:sym typeface="Century Gothic"/>
              </a:rPr>
              <a:t> de </a:t>
            </a:r>
            <a:r>
              <a:rPr lang="en-GB" sz="2600" dirty="0" err="1">
                <a:solidFill>
                  <a:srgbClr val="1F3864"/>
                </a:solidFill>
                <a:latin typeface="Century Gothic"/>
                <a:ea typeface="Century Gothic"/>
                <a:cs typeface="Century Gothic"/>
                <a:sym typeface="Century Gothic"/>
              </a:rPr>
              <a:t>España</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el</a:t>
            </a:r>
            <a:r>
              <a:rPr lang="en-GB" sz="2600" dirty="0">
                <a:solidFill>
                  <a:srgbClr val="1F3864"/>
                </a:solidFill>
                <a:latin typeface="Century Gothic"/>
                <a:ea typeface="Century Gothic"/>
                <a:cs typeface="Century Gothic"/>
                <a:sym typeface="Century Gothic"/>
              </a:rPr>
              <a:t> sur de </a:t>
            </a:r>
            <a:r>
              <a:rPr lang="en-GB" sz="2600" dirty="0" err="1">
                <a:solidFill>
                  <a:srgbClr val="1F3864"/>
                </a:solidFill>
                <a:latin typeface="Century Gothic"/>
                <a:ea typeface="Century Gothic"/>
                <a:cs typeface="Century Gothic"/>
                <a:sym typeface="Century Gothic"/>
              </a:rPr>
              <a:t>España</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362" name="Google Shape;362;p9"/>
          <p:cNvSpPr txBox="1"/>
          <p:nvPr/>
        </p:nvSpPr>
        <p:spPr>
          <a:xfrm>
            <a:off x="7183287" y="2024653"/>
            <a:ext cx="5198676" cy="209284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600" b="1" dirty="0">
                <a:solidFill>
                  <a:srgbClr val="1F3864"/>
                </a:solidFill>
                <a:latin typeface="Century Gothic"/>
                <a:ea typeface="Century Gothic"/>
                <a:cs typeface="Century Gothic"/>
                <a:sym typeface="Century Gothic"/>
              </a:rPr>
              <a:t>3. ¿</a:t>
            </a:r>
            <a:r>
              <a:rPr lang="en-GB" sz="2600" b="1" dirty="0" err="1">
                <a:solidFill>
                  <a:srgbClr val="1F3864"/>
                </a:solidFill>
                <a:latin typeface="Century Gothic"/>
                <a:ea typeface="Century Gothic"/>
                <a:cs typeface="Century Gothic"/>
                <a:sym typeface="Century Gothic"/>
              </a:rPr>
              <a:t>Cuándo</a:t>
            </a:r>
            <a:r>
              <a:rPr lang="en-GB" sz="2600" b="1" dirty="0">
                <a:solidFill>
                  <a:srgbClr val="1F3864"/>
                </a:solidFill>
                <a:latin typeface="Century Gothic"/>
                <a:ea typeface="Century Gothic"/>
                <a:cs typeface="Century Gothic"/>
                <a:sym typeface="Century Gothic"/>
              </a:rPr>
              <a:t> es?</a:t>
            </a:r>
            <a:endParaRPr sz="2600" b="1" dirty="0">
              <a:solidFill>
                <a:srgbClr val="1F3864"/>
              </a:solidFill>
              <a:latin typeface="Century Gothic"/>
              <a:ea typeface="Century Gothic"/>
              <a:cs typeface="Century Gothic"/>
              <a:sym typeface="Century Gothic"/>
            </a:endParaRPr>
          </a:p>
          <a:p>
            <a:pPr marL="457200" marR="0" lvl="0" indent="-292100" algn="ctr" rtl="0">
              <a:spcBef>
                <a:spcPts val="0"/>
              </a:spcBef>
              <a:spcAft>
                <a:spcPts val="0"/>
              </a:spcAft>
              <a:buClr>
                <a:schemeClr val="dk1"/>
              </a:buClr>
              <a:buSzPts val="2600"/>
              <a:buFont typeface="Century Gothic"/>
              <a:buNone/>
            </a:pPr>
            <a:endParaRPr sz="2600" b="1" dirty="0">
              <a:solidFill>
                <a:srgbClr val="1F3864"/>
              </a:solidFill>
              <a:latin typeface="Century Gothic"/>
              <a:ea typeface="Century Gothic"/>
              <a:cs typeface="Century Gothic"/>
              <a:sym typeface="Century Gothic"/>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agosto</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febrero</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En</a:t>
            </a:r>
            <a:r>
              <a:rPr lang="en-GB" sz="2600" dirty="0">
                <a:solidFill>
                  <a:srgbClr val="1F3864"/>
                </a:solidFill>
                <a:latin typeface="Century Gothic"/>
                <a:ea typeface="Century Gothic"/>
                <a:cs typeface="Century Gothic"/>
                <a:sym typeface="Century Gothic"/>
              </a:rPr>
              <a:t> mayo.</a:t>
            </a:r>
            <a:endParaRPr dirty="0">
              <a:latin typeface="Century Gothic" panose="020B0502020202020204" pitchFamily="34" charset="0"/>
            </a:endParaRPr>
          </a:p>
        </p:txBody>
      </p:sp>
      <p:sp>
        <p:nvSpPr>
          <p:cNvPr id="363" name="Google Shape;363;p9"/>
          <p:cNvSpPr txBox="1"/>
          <p:nvPr/>
        </p:nvSpPr>
        <p:spPr>
          <a:xfrm>
            <a:off x="6922047" y="2022257"/>
            <a:ext cx="4777450" cy="20928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600" b="1" dirty="0">
                <a:solidFill>
                  <a:srgbClr val="1F3864"/>
                </a:solidFill>
                <a:latin typeface="Century Gothic"/>
                <a:ea typeface="Century Gothic"/>
                <a:cs typeface="Century Gothic"/>
                <a:sym typeface="Century Gothic"/>
              </a:rPr>
              <a:t>4. ¿</a:t>
            </a:r>
            <a:r>
              <a:rPr lang="en-GB" sz="2600" b="1" dirty="0" err="1">
                <a:solidFill>
                  <a:srgbClr val="1F3864"/>
                </a:solidFill>
                <a:latin typeface="Century Gothic"/>
                <a:ea typeface="Century Gothic"/>
                <a:cs typeface="Century Gothic"/>
                <a:sym typeface="Century Gothic"/>
              </a:rPr>
              <a:t>Cuántas</a:t>
            </a:r>
            <a:r>
              <a:rPr lang="en-GB" sz="2600" b="1" dirty="0">
                <a:solidFill>
                  <a:srgbClr val="1F3864"/>
                </a:solidFill>
                <a:latin typeface="Century Gothic"/>
                <a:ea typeface="Century Gothic"/>
                <a:cs typeface="Century Gothic"/>
                <a:sym typeface="Century Gothic"/>
              </a:rPr>
              <a:t> personas </a:t>
            </a:r>
            <a:r>
              <a:rPr lang="en-GB" sz="2600" b="1" dirty="0" err="1">
                <a:solidFill>
                  <a:srgbClr val="1F3864"/>
                </a:solidFill>
                <a:latin typeface="Century Gothic"/>
                <a:ea typeface="Century Gothic"/>
                <a:cs typeface="Century Gothic"/>
                <a:sym typeface="Century Gothic"/>
              </a:rPr>
              <a:t>visitan</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el</a:t>
            </a:r>
            <a:r>
              <a:rPr lang="en-GB" sz="2600" b="1" dirty="0">
                <a:solidFill>
                  <a:srgbClr val="1F3864"/>
                </a:solidFill>
                <a:latin typeface="Century Gothic"/>
                <a:ea typeface="Century Gothic"/>
                <a:cs typeface="Century Gothic"/>
                <a:sym typeface="Century Gothic"/>
              </a:rPr>
              <a:t> pueblo para la fiesta?</a:t>
            </a:r>
            <a:endParaRPr dirty="0">
              <a:latin typeface="Century Gothic" panose="020B0502020202020204" pitchFamily="34" charset="0"/>
            </a:endParaRPr>
          </a:p>
          <a:p>
            <a:pPr marL="0" marR="0" lvl="0" indent="0" algn="ctr" rtl="0">
              <a:spcBef>
                <a:spcPts val="0"/>
              </a:spcBef>
              <a:spcAft>
                <a:spcPts val="0"/>
              </a:spcAft>
              <a:buNone/>
            </a:pPr>
            <a:endParaRPr sz="2600" b="1" dirty="0">
              <a:solidFill>
                <a:srgbClr val="1F3864"/>
              </a:solidFill>
              <a:latin typeface="Century Gothic"/>
              <a:ea typeface="Century Gothic"/>
              <a:cs typeface="Century Gothic"/>
              <a:sym typeface="Century Gothic"/>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Pocas</a:t>
            </a:r>
            <a:r>
              <a:rPr lang="en-GB" sz="2600" dirty="0">
                <a:solidFill>
                  <a:srgbClr val="1F3864"/>
                </a:solidFill>
                <a:latin typeface="Century Gothic"/>
                <a:ea typeface="Century Gothic"/>
                <a:cs typeface="Century Gothic"/>
                <a:sym typeface="Century Gothic"/>
              </a:rPr>
              <a:t> personas.</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Muchas</a:t>
            </a:r>
            <a:r>
              <a:rPr lang="en-GB" sz="2600" dirty="0">
                <a:solidFill>
                  <a:srgbClr val="1F3864"/>
                </a:solidFill>
                <a:latin typeface="Century Gothic"/>
                <a:ea typeface="Century Gothic"/>
                <a:cs typeface="Century Gothic"/>
                <a:sym typeface="Century Gothic"/>
              </a:rPr>
              <a:t> personas.</a:t>
            </a:r>
            <a:endParaRPr dirty="0">
              <a:latin typeface="Century Gothic" panose="020B0502020202020204" pitchFamily="34" charset="0"/>
            </a:endParaRPr>
          </a:p>
        </p:txBody>
      </p:sp>
      <p:sp>
        <p:nvSpPr>
          <p:cNvPr id="364" name="Google Shape;364;p9"/>
          <p:cNvSpPr txBox="1"/>
          <p:nvPr/>
        </p:nvSpPr>
        <p:spPr>
          <a:xfrm>
            <a:off x="6971691" y="1986478"/>
            <a:ext cx="5198676" cy="24929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600" b="1" dirty="0">
                <a:solidFill>
                  <a:srgbClr val="1F3864"/>
                </a:solidFill>
                <a:latin typeface="Century Gothic"/>
                <a:ea typeface="Century Gothic"/>
                <a:cs typeface="Century Gothic"/>
                <a:sym typeface="Century Gothic"/>
              </a:rPr>
              <a:t>5. ¿</a:t>
            </a:r>
            <a:r>
              <a:rPr lang="en-GB" sz="2600" b="1" dirty="0" err="1">
                <a:solidFill>
                  <a:srgbClr val="1F3864"/>
                </a:solidFill>
                <a:latin typeface="Century Gothic"/>
                <a:ea typeface="Century Gothic"/>
                <a:cs typeface="Century Gothic"/>
                <a:sym typeface="Century Gothic"/>
              </a:rPr>
              <a:t>Qué</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hace</a:t>
            </a:r>
            <a:r>
              <a:rPr lang="en-GB" sz="2600" b="1" dirty="0">
                <a:solidFill>
                  <a:srgbClr val="1F3864"/>
                </a:solidFill>
                <a:latin typeface="Century Gothic"/>
                <a:ea typeface="Century Gothic"/>
                <a:cs typeface="Century Gothic"/>
                <a:sym typeface="Century Gothic"/>
              </a:rPr>
              <a:t> la </a:t>
            </a:r>
            <a:r>
              <a:rPr lang="en-GB" sz="2600" b="1" dirty="0" err="1">
                <a:solidFill>
                  <a:srgbClr val="1F3864"/>
                </a:solidFill>
                <a:latin typeface="Century Gothic"/>
                <a:ea typeface="Century Gothic"/>
                <a:cs typeface="Century Gothic"/>
                <a:sym typeface="Century Gothic"/>
              </a:rPr>
              <a:t>gente</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en</a:t>
            </a:r>
            <a:r>
              <a:rPr lang="en-GB" sz="2600" b="1" dirty="0">
                <a:solidFill>
                  <a:srgbClr val="1F3864"/>
                </a:solidFill>
                <a:latin typeface="Century Gothic"/>
                <a:ea typeface="Century Gothic"/>
                <a:cs typeface="Century Gothic"/>
                <a:sym typeface="Century Gothic"/>
              </a:rPr>
              <a:t> la fiesta?</a:t>
            </a:r>
            <a:endParaRPr dirty="0">
              <a:latin typeface="Century Gothic" panose="020B0502020202020204" pitchFamily="34" charset="0"/>
            </a:endParaRPr>
          </a:p>
          <a:p>
            <a:pPr marL="0" marR="0" lvl="0" indent="0" algn="ctr" rtl="0">
              <a:spcBef>
                <a:spcPts val="0"/>
              </a:spcBef>
              <a:spcAft>
                <a:spcPts val="0"/>
              </a:spcAft>
              <a:buNone/>
            </a:pPr>
            <a:endParaRPr sz="2600" b="1" dirty="0">
              <a:solidFill>
                <a:srgbClr val="1F3864"/>
              </a:solidFill>
              <a:latin typeface="Century Gothic"/>
              <a:ea typeface="Century Gothic"/>
              <a:cs typeface="Century Gothic"/>
              <a:sym typeface="Century Gothic"/>
            </a:endParaRPr>
          </a:p>
          <a:p>
            <a:pPr marL="457200" marR="0" lvl="0" indent="-45720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Comer </a:t>
            </a:r>
            <a:r>
              <a:rPr lang="en-GB" sz="2600" dirty="0" err="1">
                <a:solidFill>
                  <a:srgbClr val="1F3864"/>
                </a:solidFill>
                <a:latin typeface="Century Gothic"/>
                <a:ea typeface="Century Gothic"/>
                <a:cs typeface="Century Gothic"/>
                <a:sym typeface="Century Gothic"/>
              </a:rPr>
              <a:t>tomates</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Comprar</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tomates</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err="1">
                <a:solidFill>
                  <a:srgbClr val="1F3864"/>
                </a:solidFill>
                <a:latin typeface="Century Gothic"/>
                <a:ea typeface="Century Gothic"/>
                <a:cs typeface="Century Gothic"/>
                <a:sym typeface="Century Gothic"/>
              </a:rPr>
              <a:t>Tirar</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tomates</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365" name="Google Shape;365;p9"/>
          <p:cNvSpPr txBox="1"/>
          <p:nvPr/>
        </p:nvSpPr>
        <p:spPr>
          <a:xfrm>
            <a:off x="6983499" y="1857694"/>
            <a:ext cx="4380963" cy="28930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600" b="1" dirty="0">
                <a:solidFill>
                  <a:srgbClr val="1F3864"/>
                </a:solidFill>
                <a:latin typeface="Century Gothic"/>
                <a:ea typeface="Century Gothic"/>
                <a:cs typeface="Century Gothic"/>
                <a:sym typeface="Century Gothic"/>
              </a:rPr>
              <a:t>8. ¿</a:t>
            </a:r>
            <a:r>
              <a:rPr lang="en-GB" sz="2600" b="1" dirty="0" err="1">
                <a:solidFill>
                  <a:srgbClr val="1F3864"/>
                </a:solidFill>
                <a:latin typeface="Century Gothic"/>
                <a:ea typeface="Century Gothic"/>
                <a:cs typeface="Century Gothic"/>
                <a:sym typeface="Century Gothic"/>
              </a:rPr>
              <a:t>Cuál</a:t>
            </a:r>
            <a:r>
              <a:rPr lang="en-GB" sz="2600" b="1" dirty="0">
                <a:solidFill>
                  <a:srgbClr val="1F3864"/>
                </a:solidFill>
                <a:latin typeface="Century Gothic"/>
                <a:ea typeface="Century Gothic"/>
                <a:cs typeface="Century Gothic"/>
                <a:sym typeface="Century Gothic"/>
              </a:rPr>
              <a:t> es </a:t>
            </a:r>
            <a:r>
              <a:rPr lang="en-GB" sz="2600" b="1" dirty="0" err="1">
                <a:solidFill>
                  <a:srgbClr val="1F3864"/>
                </a:solidFill>
                <a:latin typeface="Century Gothic"/>
                <a:ea typeface="Century Gothic"/>
                <a:cs typeface="Century Gothic"/>
                <a:sym typeface="Century Gothic"/>
              </a:rPr>
              <a:t>el</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nombre</a:t>
            </a:r>
            <a:r>
              <a:rPr lang="en-GB" sz="2600" b="1" dirty="0">
                <a:solidFill>
                  <a:srgbClr val="1F3864"/>
                </a:solidFill>
                <a:latin typeface="Century Gothic"/>
                <a:ea typeface="Century Gothic"/>
                <a:cs typeface="Century Gothic"/>
                <a:sym typeface="Century Gothic"/>
              </a:rPr>
              <a:t> de la fiesta? </a:t>
            </a:r>
            <a:endParaRPr dirty="0">
              <a:latin typeface="Century Gothic" panose="020B0502020202020204" pitchFamily="34" charset="0"/>
            </a:endParaRPr>
          </a:p>
          <a:p>
            <a:pPr marL="514350" marR="0" lvl="0" indent="-51435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Los </a:t>
            </a:r>
            <a:r>
              <a:rPr lang="en-GB" sz="2600" dirty="0" err="1">
                <a:solidFill>
                  <a:srgbClr val="1F3864"/>
                </a:solidFill>
                <a:latin typeface="Century Gothic"/>
                <a:ea typeface="Century Gothic"/>
                <a:cs typeface="Century Gothic"/>
                <a:sym typeface="Century Gothic"/>
              </a:rPr>
              <a:t>Sanfermines</a:t>
            </a:r>
            <a:endParaRPr dirty="0">
              <a:latin typeface="Century Gothic" panose="020B0502020202020204" pitchFamily="34" charset="0"/>
            </a:endParaRPr>
          </a:p>
          <a:p>
            <a:pPr marL="514350" marR="0" lvl="0" indent="-51435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Los </a:t>
            </a:r>
            <a:r>
              <a:rPr lang="en-GB" sz="2600" dirty="0" err="1">
                <a:solidFill>
                  <a:srgbClr val="1F3864"/>
                </a:solidFill>
                <a:latin typeface="Century Gothic"/>
                <a:ea typeface="Century Gothic"/>
                <a:cs typeface="Century Gothic"/>
                <a:sym typeface="Century Gothic"/>
              </a:rPr>
              <a:t>Castellers</a:t>
            </a:r>
            <a:endParaRPr sz="2600" dirty="0">
              <a:solidFill>
                <a:srgbClr val="1F3864"/>
              </a:solidFill>
              <a:latin typeface="Century Gothic"/>
              <a:ea typeface="Century Gothic"/>
              <a:cs typeface="Century Gothic"/>
              <a:sym typeface="Century Gothic"/>
            </a:endParaRPr>
          </a:p>
          <a:p>
            <a:pPr marL="514350" marR="0" lvl="0" indent="-51435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Las </a:t>
            </a:r>
            <a:r>
              <a:rPr lang="en-GB" sz="2600" dirty="0" err="1">
                <a:solidFill>
                  <a:srgbClr val="1F3864"/>
                </a:solidFill>
                <a:latin typeface="Century Gothic"/>
                <a:ea typeface="Century Gothic"/>
                <a:cs typeface="Century Gothic"/>
                <a:sym typeface="Century Gothic"/>
              </a:rPr>
              <a:t>Fallas</a:t>
            </a:r>
            <a:endParaRPr dirty="0">
              <a:latin typeface="Century Gothic" panose="020B0502020202020204" pitchFamily="34" charset="0"/>
            </a:endParaRPr>
          </a:p>
          <a:p>
            <a:pPr marL="514350" marR="0" lvl="0" indent="-51435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La Tomatina</a:t>
            </a:r>
            <a:endParaRPr sz="2600" dirty="0">
              <a:solidFill>
                <a:srgbClr val="1F3864"/>
              </a:solidFill>
              <a:latin typeface="Century Gothic"/>
              <a:ea typeface="Century Gothic"/>
              <a:cs typeface="Century Gothic"/>
              <a:sym typeface="Century Gothic"/>
            </a:endParaRPr>
          </a:p>
          <a:p>
            <a:pPr marL="0" marR="0" lvl="0" indent="0" algn="ctr" rtl="0">
              <a:spcBef>
                <a:spcPts val="0"/>
              </a:spcBef>
              <a:spcAft>
                <a:spcPts val="0"/>
              </a:spcAft>
              <a:buNone/>
            </a:pPr>
            <a:endParaRPr sz="2600" b="1" dirty="0">
              <a:solidFill>
                <a:srgbClr val="1F3864"/>
              </a:solidFill>
              <a:latin typeface="Century Gothic"/>
              <a:ea typeface="Century Gothic"/>
              <a:cs typeface="Century Gothic"/>
              <a:sym typeface="Century Gothic"/>
            </a:endParaRPr>
          </a:p>
        </p:txBody>
      </p:sp>
      <p:sp>
        <p:nvSpPr>
          <p:cNvPr id="366" name="Google Shape;366;p9"/>
          <p:cNvSpPr/>
          <p:nvPr/>
        </p:nvSpPr>
        <p:spPr>
          <a:xfrm>
            <a:off x="7113195" y="2788603"/>
            <a:ext cx="2648497" cy="559515"/>
          </a:xfrm>
          <a:prstGeom prst="donut">
            <a:avLst>
              <a:gd name="adj" fmla="val 8651"/>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7" name="Google Shape;367;p9"/>
          <p:cNvSpPr/>
          <p:nvPr/>
        </p:nvSpPr>
        <p:spPr>
          <a:xfrm>
            <a:off x="6905866" y="2771798"/>
            <a:ext cx="4609627" cy="607053"/>
          </a:xfrm>
          <a:prstGeom prst="donut">
            <a:avLst>
              <a:gd name="adj" fmla="val 8651"/>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8" name="Google Shape;368;p9"/>
          <p:cNvSpPr/>
          <p:nvPr/>
        </p:nvSpPr>
        <p:spPr>
          <a:xfrm>
            <a:off x="7114411" y="3568368"/>
            <a:ext cx="2770382" cy="553955"/>
          </a:xfrm>
          <a:prstGeom prst="donut">
            <a:avLst>
              <a:gd name="adj" fmla="val 8651"/>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69" name="Google Shape;369;p9"/>
          <p:cNvSpPr/>
          <p:nvPr/>
        </p:nvSpPr>
        <p:spPr>
          <a:xfrm>
            <a:off x="6933285" y="3550724"/>
            <a:ext cx="3614144" cy="603460"/>
          </a:xfrm>
          <a:prstGeom prst="donut">
            <a:avLst>
              <a:gd name="adj" fmla="val 8651"/>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0" name="Google Shape;370;p9"/>
          <p:cNvSpPr/>
          <p:nvPr/>
        </p:nvSpPr>
        <p:spPr>
          <a:xfrm>
            <a:off x="6946422" y="3516114"/>
            <a:ext cx="3637239" cy="516372"/>
          </a:xfrm>
          <a:prstGeom prst="donut">
            <a:avLst>
              <a:gd name="adj" fmla="val 8651"/>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1" name="Google Shape;371;p9"/>
          <p:cNvSpPr/>
          <p:nvPr/>
        </p:nvSpPr>
        <p:spPr>
          <a:xfrm>
            <a:off x="6789395" y="4014559"/>
            <a:ext cx="3252830" cy="515638"/>
          </a:xfrm>
          <a:prstGeom prst="donut">
            <a:avLst>
              <a:gd name="adj" fmla="val 8651"/>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2" name="Google Shape;372;p9"/>
          <p:cNvSpPr/>
          <p:nvPr/>
        </p:nvSpPr>
        <p:spPr>
          <a:xfrm>
            <a:off x="6760848" y="3804377"/>
            <a:ext cx="3490560" cy="581449"/>
          </a:xfrm>
          <a:prstGeom prst="donut">
            <a:avLst>
              <a:gd name="adj" fmla="val 8651"/>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3" name="Google Shape;373;p9"/>
          <p:cNvSpPr/>
          <p:nvPr/>
        </p:nvSpPr>
        <p:spPr>
          <a:xfrm>
            <a:off x="6885841" y="3858156"/>
            <a:ext cx="3926883" cy="559990"/>
          </a:xfrm>
          <a:prstGeom prst="donut">
            <a:avLst>
              <a:gd name="adj" fmla="val 8651"/>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374" name="Google Shape;374;p9"/>
          <p:cNvSpPr txBox="1">
            <a:spLocks noGrp="1"/>
          </p:cNvSpPr>
          <p:nvPr>
            <p:ph type="title" idx="4294967295"/>
          </p:nvPr>
        </p:nvSpPr>
        <p:spPr>
          <a:xfrm>
            <a:off x="127582" y="140710"/>
            <a:ext cx="10456079" cy="781502"/>
          </a:xfrm>
          <a:prstGeom prst="rect">
            <a:avLst/>
          </a:prstGeom>
          <a:noFill/>
          <a:ln>
            <a:noFill/>
          </a:ln>
        </p:spPr>
        <p:txBody>
          <a:bodyPr spcFirstLastPara="1" wrap="square" lIns="91425" tIns="45700" rIns="91425" bIns="45700" anchor="ctr" anchorCtr="0">
            <a:noAutofit/>
          </a:bodyPr>
          <a:lstStyle/>
          <a:p>
            <a:pPr marL="0" lvl="0" indent="0" algn="l" rtl="0">
              <a:lnSpc>
                <a:spcPct val="110000"/>
              </a:lnSpc>
              <a:spcBef>
                <a:spcPts val="0"/>
              </a:spcBef>
              <a:spcAft>
                <a:spcPts val="0"/>
              </a:spcAft>
              <a:buClr>
                <a:srgbClr val="1F3864"/>
              </a:buClr>
              <a:buSzPts val="2200"/>
              <a:buFont typeface="Century Gothic"/>
              <a:buNone/>
            </a:pPr>
            <a:r>
              <a:rPr lang="en-GB" sz="2200"/>
              <a:t>Vamos a leer un artículo sobre una fiesta muy popular. Antes, vamos a mirar unas fotos y contestar unas preguntas. ¿Qué piensas? </a:t>
            </a:r>
            <a:endParaRPr sz="2200"/>
          </a:p>
        </p:txBody>
      </p:sp>
      <p:sp>
        <p:nvSpPr>
          <p:cNvPr id="375" name="Google Shape;375;p9"/>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leer</a:t>
            </a:r>
            <a:endParaRPr sz="2000" b="1">
              <a:solidFill>
                <a:srgbClr val="FFFFFF"/>
              </a:solidFill>
              <a:latin typeface="Century Gothic"/>
              <a:ea typeface="Century Gothic"/>
              <a:cs typeface="Century Gothic"/>
              <a:sym typeface="Century Gothic"/>
            </a:endParaRPr>
          </a:p>
        </p:txBody>
      </p:sp>
      <p:sp>
        <p:nvSpPr>
          <p:cNvPr id="377" name="Google Shape;377;p9"/>
          <p:cNvSpPr txBox="1"/>
          <p:nvPr/>
        </p:nvSpPr>
        <p:spPr>
          <a:xfrm>
            <a:off x="7012157" y="1880177"/>
            <a:ext cx="5198676" cy="249299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GB" sz="2600" b="1" dirty="0">
                <a:solidFill>
                  <a:srgbClr val="1F3864"/>
                </a:solidFill>
                <a:latin typeface="Century Gothic"/>
                <a:ea typeface="Century Gothic"/>
                <a:cs typeface="Century Gothic"/>
                <a:sym typeface="Century Gothic"/>
              </a:rPr>
              <a:t>7. ¿Durante </a:t>
            </a:r>
            <a:r>
              <a:rPr lang="en-GB" sz="2600" b="1" dirty="0" err="1">
                <a:solidFill>
                  <a:srgbClr val="1F3864"/>
                </a:solidFill>
                <a:latin typeface="Century Gothic"/>
                <a:ea typeface="Century Gothic"/>
                <a:cs typeface="Century Gothic"/>
                <a:sym typeface="Century Gothic"/>
              </a:rPr>
              <a:t>cuánto</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tiempo</a:t>
            </a:r>
            <a:r>
              <a:rPr lang="en-GB" sz="2600" b="1" dirty="0">
                <a:solidFill>
                  <a:srgbClr val="1F3864"/>
                </a:solidFill>
                <a:latin typeface="Century Gothic"/>
                <a:ea typeface="Century Gothic"/>
                <a:cs typeface="Century Gothic"/>
                <a:sym typeface="Century Gothic"/>
              </a:rPr>
              <a:t> la </a:t>
            </a:r>
            <a:r>
              <a:rPr lang="en-GB" sz="2600" b="1" dirty="0" err="1">
                <a:solidFill>
                  <a:srgbClr val="1F3864"/>
                </a:solidFill>
                <a:latin typeface="Century Gothic"/>
                <a:ea typeface="Century Gothic"/>
                <a:cs typeface="Century Gothic"/>
                <a:sym typeface="Century Gothic"/>
              </a:rPr>
              <a:t>gente</a:t>
            </a:r>
            <a:r>
              <a:rPr lang="en-GB" sz="2600" b="1" dirty="0">
                <a:solidFill>
                  <a:srgbClr val="1F3864"/>
                </a:solidFill>
                <a:latin typeface="Century Gothic"/>
                <a:ea typeface="Century Gothic"/>
                <a:cs typeface="Century Gothic"/>
                <a:sym typeface="Century Gothic"/>
              </a:rPr>
              <a:t> </a:t>
            </a:r>
            <a:r>
              <a:rPr lang="en-GB" sz="2600" b="1" dirty="0" err="1">
                <a:solidFill>
                  <a:srgbClr val="1F3864"/>
                </a:solidFill>
                <a:latin typeface="Century Gothic"/>
                <a:ea typeface="Century Gothic"/>
                <a:cs typeface="Century Gothic"/>
                <a:sym typeface="Century Gothic"/>
              </a:rPr>
              <a:t>celebra</a:t>
            </a:r>
            <a:r>
              <a:rPr lang="en-GB" sz="2600" b="1" dirty="0">
                <a:solidFill>
                  <a:srgbClr val="1F3864"/>
                </a:solidFill>
                <a:latin typeface="Century Gothic"/>
                <a:ea typeface="Century Gothic"/>
                <a:cs typeface="Century Gothic"/>
                <a:sym typeface="Century Gothic"/>
              </a:rPr>
              <a:t> la fiesta?</a:t>
            </a:r>
            <a:endParaRPr dirty="0">
              <a:latin typeface="Century Gothic" panose="020B0502020202020204" pitchFamily="34" charset="0"/>
            </a:endParaRPr>
          </a:p>
          <a:p>
            <a:pPr marL="0" marR="0" lvl="0" indent="0" algn="ctr" rtl="0">
              <a:spcBef>
                <a:spcPts val="0"/>
              </a:spcBef>
              <a:spcAft>
                <a:spcPts val="0"/>
              </a:spcAft>
              <a:buNone/>
            </a:pPr>
            <a:endParaRPr sz="2600" b="1" dirty="0">
              <a:solidFill>
                <a:srgbClr val="1F3864"/>
              </a:solidFill>
              <a:latin typeface="Century Gothic"/>
              <a:ea typeface="Century Gothic"/>
              <a:cs typeface="Century Gothic"/>
              <a:sym typeface="Century Gothic"/>
            </a:endParaRPr>
          </a:p>
          <a:p>
            <a:pPr marL="457200" marR="0" lvl="0" indent="-45720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Durante cuatro horas.</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Durante </a:t>
            </a:r>
            <a:r>
              <a:rPr lang="en-GB" sz="2600" dirty="0" err="1">
                <a:solidFill>
                  <a:srgbClr val="1F3864"/>
                </a:solidFill>
                <a:latin typeface="Century Gothic"/>
                <a:ea typeface="Century Gothic"/>
                <a:cs typeface="Century Gothic"/>
                <a:sym typeface="Century Gothic"/>
              </a:rPr>
              <a:t>una</a:t>
            </a:r>
            <a:r>
              <a:rPr lang="en-GB" sz="2600" dirty="0">
                <a:solidFill>
                  <a:srgbClr val="1F3864"/>
                </a:solidFill>
                <a:latin typeface="Century Gothic"/>
                <a:ea typeface="Century Gothic"/>
                <a:cs typeface="Century Gothic"/>
                <a:sym typeface="Century Gothic"/>
              </a:rPr>
              <a:t> </a:t>
            </a:r>
            <a:r>
              <a:rPr lang="en-GB" sz="2600" dirty="0" err="1">
                <a:solidFill>
                  <a:srgbClr val="1F3864"/>
                </a:solidFill>
                <a:latin typeface="Century Gothic"/>
                <a:ea typeface="Century Gothic"/>
                <a:cs typeface="Century Gothic"/>
                <a:sym typeface="Century Gothic"/>
              </a:rPr>
              <a:t>tarde</a:t>
            </a:r>
            <a:r>
              <a:rPr lang="en-GB" sz="26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a:p>
            <a:pPr marL="457200" marR="0" lvl="0" indent="-457200" algn="l" rtl="0">
              <a:spcBef>
                <a:spcPts val="0"/>
              </a:spcBef>
              <a:spcAft>
                <a:spcPts val="0"/>
              </a:spcAft>
              <a:buClr>
                <a:srgbClr val="1F3864"/>
              </a:buClr>
              <a:buSzPts val="2600"/>
              <a:buFont typeface="Century Gothic"/>
              <a:buAutoNum type="alphaLcParenR"/>
            </a:pPr>
            <a:r>
              <a:rPr lang="en-GB" sz="2600" dirty="0">
                <a:solidFill>
                  <a:srgbClr val="1F3864"/>
                </a:solidFill>
                <a:latin typeface="Century Gothic"/>
                <a:ea typeface="Century Gothic"/>
                <a:cs typeface="Century Gothic"/>
                <a:sym typeface="Century Gothic"/>
              </a:rPr>
              <a:t>Durante </a:t>
            </a:r>
            <a:r>
              <a:rPr lang="en-GB" sz="2600" dirty="0" err="1">
                <a:solidFill>
                  <a:srgbClr val="1F3864"/>
                </a:solidFill>
                <a:latin typeface="Century Gothic"/>
                <a:ea typeface="Century Gothic"/>
                <a:cs typeface="Century Gothic"/>
                <a:sym typeface="Century Gothic"/>
              </a:rPr>
              <a:t>una</a:t>
            </a:r>
            <a:r>
              <a:rPr lang="en-GB" sz="2600" dirty="0">
                <a:solidFill>
                  <a:srgbClr val="1F3864"/>
                </a:solidFill>
                <a:latin typeface="Century Gothic"/>
                <a:ea typeface="Century Gothic"/>
                <a:cs typeface="Century Gothic"/>
                <a:sym typeface="Century Gothic"/>
              </a:rPr>
              <a:t> hora.</a:t>
            </a:r>
            <a:endParaRPr dirty="0">
              <a:latin typeface="Century Gothic" panose="020B0502020202020204" pitchFamily="34" charset="0"/>
            </a:endParaRPr>
          </a:p>
        </p:txBody>
      </p:sp>
      <p:sp>
        <p:nvSpPr>
          <p:cNvPr id="3" name="Rounded Rectangular Callout 2"/>
          <p:cNvSpPr/>
          <p:nvPr/>
        </p:nvSpPr>
        <p:spPr>
          <a:xfrm>
            <a:off x="7247937" y="4808302"/>
            <a:ext cx="4646184" cy="1470863"/>
          </a:xfrm>
          <a:prstGeom prst="wedgeRoundRectCallout">
            <a:avLst>
              <a:gd name="adj1" fmla="val -22810"/>
              <a:gd name="adj2" fmla="val -59848"/>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Use ‘</a:t>
            </a:r>
            <a:r>
              <a:rPr lang="en-GB" sz="2000" b="1" i="1" dirty="0" err="1">
                <a:solidFill>
                  <a:srgbClr val="002060"/>
                </a:solidFill>
                <a:latin typeface="Century Gothic" panose="020B0502020202020204" pitchFamily="34" charset="0"/>
              </a:rPr>
              <a:t>más</a:t>
            </a:r>
            <a:r>
              <a:rPr lang="en-GB" sz="2000" b="1" i="1" dirty="0">
                <a:solidFill>
                  <a:srgbClr val="002060"/>
                </a:solidFill>
                <a:latin typeface="Century Gothic" panose="020B0502020202020204" pitchFamily="34" charset="0"/>
              </a:rPr>
              <a:t> de’ </a:t>
            </a:r>
            <a:r>
              <a:rPr lang="en-GB" sz="2000" dirty="0">
                <a:solidFill>
                  <a:srgbClr val="002060"/>
                </a:solidFill>
                <a:latin typeface="Century Gothic" panose="020B0502020202020204" pitchFamily="34" charset="0"/>
              </a:rPr>
              <a:t>to say “more than” for a </a:t>
            </a:r>
            <a:r>
              <a:rPr lang="en-GB" sz="2000" b="1" i="1" dirty="0">
                <a:solidFill>
                  <a:srgbClr val="002060"/>
                </a:solidFill>
                <a:latin typeface="Century Gothic" panose="020B0502020202020204" pitchFamily="34" charset="0"/>
              </a:rPr>
              <a:t>number</a:t>
            </a:r>
            <a:r>
              <a:rPr lang="en-GB" sz="2000" dirty="0">
                <a:solidFill>
                  <a:srgbClr val="002060"/>
                </a:solidFill>
                <a:latin typeface="Century Gothic" panose="020B0502020202020204" pitchFamily="34" charset="0"/>
              </a:rPr>
              <a:t>.</a:t>
            </a:r>
          </a:p>
          <a:p>
            <a:pPr algn="ctr"/>
            <a:r>
              <a:rPr lang="en-GB" sz="2000" dirty="0">
                <a:solidFill>
                  <a:srgbClr val="002060"/>
                </a:solidFill>
                <a:latin typeface="Century Gothic" panose="020B0502020202020204" pitchFamily="34" charset="0"/>
              </a:rPr>
              <a:t>Use ‘</a:t>
            </a:r>
            <a:r>
              <a:rPr lang="en-GB" sz="2000" b="1" i="1" dirty="0" err="1">
                <a:solidFill>
                  <a:srgbClr val="002060"/>
                </a:solidFill>
                <a:latin typeface="Century Gothic" panose="020B0502020202020204" pitchFamily="34" charset="0"/>
              </a:rPr>
              <a:t>más</a:t>
            </a:r>
            <a:r>
              <a:rPr lang="en-GB" sz="2000" b="1" i="1" dirty="0">
                <a:solidFill>
                  <a:srgbClr val="002060"/>
                </a:solidFill>
                <a:latin typeface="Century Gothic" panose="020B0502020202020204" pitchFamily="34" charset="0"/>
              </a:rPr>
              <a:t> que’ </a:t>
            </a:r>
            <a:r>
              <a:rPr lang="en-GB" sz="2000" dirty="0">
                <a:solidFill>
                  <a:srgbClr val="002060"/>
                </a:solidFill>
                <a:latin typeface="Century Gothic" panose="020B0502020202020204" pitchFamily="34" charset="0"/>
              </a:rPr>
              <a:t>to say “more than” for most other </a:t>
            </a:r>
            <a:r>
              <a:rPr lang="en-GB" sz="2000" b="1" i="1" dirty="0">
                <a:solidFill>
                  <a:srgbClr val="002060"/>
                </a:solidFill>
                <a:latin typeface="Century Gothic" panose="020B0502020202020204" pitchFamily="34" charset="0"/>
              </a:rPr>
              <a:t>comparisons</a:t>
            </a:r>
            <a:r>
              <a:rPr lang="en-GB" sz="2000" dirty="0">
                <a:solidFill>
                  <a:srgbClr val="002060"/>
                </a:solidFill>
                <a:latin typeface="Century Gothic" panose="020B0502020202020204" pitchFamily="34" charset="0"/>
              </a:rPr>
              <a:t>.</a:t>
            </a:r>
            <a:endParaRPr lang="en-GB" dirty="0">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60"/>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68"/>
                                        </p:tgtEl>
                                        <p:attrNameLst>
                                          <p:attrName>style.visibility</p:attrName>
                                        </p:attrNameLst>
                                      </p:cBhvr>
                                      <p:to>
                                        <p:strVal val="hidden"/>
                                      </p:to>
                                    </p:set>
                                  </p:childTnLst>
                                </p:cTn>
                              </p:par>
                              <p:par>
                                <p:cTn id="17" presetID="1" presetClass="exit" presetSubtype="0" fill="hold" grpId="2" nodeType="withEffect">
                                  <p:stCondLst>
                                    <p:cond delay="0"/>
                                  </p:stCondLst>
                                  <p:childTnLst>
                                    <p:set>
                                      <p:cBhvr>
                                        <p:cTn id="18" dur="1" fill="hold">
                                          <p:stCondLst>
                                            <p:cond delay="0"/>
                                          </p:stCondLst>
                                        </p:cTn>
                                        <p:tgtEl>
                                          <p:spTgt spid="360"/>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36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36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67"/>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62"/>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66"/>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6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6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69"/>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64"/>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71"/>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37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7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376"/>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70"/>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37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7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77"/>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373"/>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36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P spid="376" grpId="1"/>
      <p:bldP spid="360" grpId="0"/>
      <p:bldP spid="360" grpId="1"/>
      <p:bldP spid="360" grpId="2"/>
      <p:bldP spid="361" grpId="0"/>
      <p:bldP spid="361" grpId="1"/>
      <p:bldP spid="362" grpId="0"/>
      <p:bldP spid="362" grpId="1"/>
      <p:bldP spid="363" grpId="0"/>
      <p:bldP spid="363" grpId="1"/>
      <p:bldP spid="364" grpId="0"/>
      <p:bldP spid="364" grpId="1"/>
      <p:bldP spid="365" grpId="0"/>
      <p:bldP spid="366" grpId="0" animBg="1"/>
      <p:bldP spid="366" grpId="1" animBg="1"/>
      <p:bldP spid="367" grpId="0" animBg="1"/>
      <p:bldP spid="367" grpId="1" animBg="1"/>
      <p:bldP spid="368" grpId="0" animBg="1"/>
      <p:bldP spid="368" grpId="1" animBg="1"/>
      <p:bldP spid="368" grpId="2" animBg="1"/>
      <p:bldP spid="369" grpId="0" animBg="1"/>
      <p:bldP spid="369" grpId="1" animBg="1"/>
      <p:bldP spid="370" grpId="0" animBg="1"/>
      <p:bldP spid="370" grpId="1" animBg="1"/>
      <p:bldP spid="371" grpId="0" animBg="1"/>
      <p:bldP spid="371" grpId="1" animBg="1"/>
      <p:bldP spid="372" grpId="0" animBg="1"/>
      <p:bldP spid="373" grpId="0" animBg="1"/>
      <p:bldP spid="373" grpId="1" animBg="1"/>
      <p:bldP spid="377" grpId="0"/>
      <p:bldP spid="377" grpId="1"/>
      <p:bldP spid="3" grpId="0" animBg="1"/>
      <p:bldP spid="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8" descr="Tomatoes Transparent PNG Clip Art | Gallery Yopriceville - High ..."/>
          <p:cNvPicPr preferRelativeResize="0"/>
          <p:nvPr/>
        </p:nvPicPr>
        <p:blipFill rotWithShape="1">
          <a:blip r:embed="rId3">
            <a:alphaModFix/>
          </a:blip>
          <a:srcRect/>
          <a:stretch/>
        </p:blipFill>
        <p:spPr>
          <a:xfrm>
            <a:off x="5248719" y="4192108"/>
            <a:ext cx="1694562" cy="1682102"/>
          </a:xfrm>
          <a:prstGeom prst="rect">
            <a:avLst/>
          </a:prstGeom>
          <a:noFill/>
          <a:ln>
            <a:noFill/>
          </a:ln>
        </p:spPr>
      </p:pic>
      <p:grpSp>
        <p:nvGrpSpPr>
          <p:cNvPr id="328" name="Google Shape;328;p8"/>
          <p:cNvGrpSpPr/>
          <p:nvPr/>
        </p:nvGrpSpPr>
        <p:grpSpPr>
          <a:xfrm>
            <a:off x="266919" y="991699"/>
            <a:ext cx="4089984" cy="2897938"/>
            <a:chOff x="815875" y="1714439"/>
            <a:chExt cx="3524631" cy="2497360"/>
          </a:xfrm>
        </p:grpSpPr>
        <p:pic>
          <p:nvPicPr>
            <p:cNvPr id="329" name="Google Shape;329;p8" descr="map of spain with labels - Clip Art Library"/>
            <p:cNvPicPr preferRelativeResize="0"/>
            <p:nvPr/>
          </p:nvPicPr>
          <p:blipFill rotWithShape="1">
            <a:blip r:embed="rId4">
              <a:alphaModFix/>
            </a:blip>
            <a:srcRect/>
            <a:stretch/>
          </p:blipFill>
          <p:spPr>
            <a:xfrm>
              <a:off x="815875" y="1714439"/>
              <a:ext cx="3524631" cy="2497360"/>
            </a:xfrm>
            <a:prstGeom prst="rect">
              <a:avLst/>
            </a:prstGeom>
            <a:noFill/>
            <a:ln>
              <a:noFill/>
            </a:ln>
          </p:spPr>
        </p:pic>
        <p:sp>
          <p:nvSpPr>
            <p:cNvPr id="330" name="Google Shape;330;p8"/>
            <p:cNvSpPr/>
            <p:nvPr/>
          </p:nvSpPr>
          <p:spPr>
            <a:xfrm>
              <a:off x="3238720" y="2963119"/>
              <a:ext cx="100653" cy="97302"/>
            </a:xfrm>
            <a:prstGeom prst="ellipse">
              <a:avLst/>
            </a:prstGeom>
            <a:solidFill>
              <a:srgbClr val="FF000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pic>
        <p:nvPicPr>
          <p:cNvPr id="331" name="Google Shape;331;p8" descr="august calendar clipart - Clip Art Library"/>
          <p:cNvPicPr preferRelativeResize="0"/>
          <p:nvPr/>
        </p:nvPicPr>
        <p:blipFill rotWithShape="1">
          <a:blip r:embed="rId5">
            <a:alphaModFix/>
          </a:blip>
          <a:srcRect/>
          <a:stretch/>
        </p:blipFill>
        <p:spPr>
          <a:xfrm>
            <a:off x="3628571" y="5208921"/>
            <a:ext cx="1202263" cy="1156819"/>
          </a:xfrm>
          <a:prstGeom prst="rect">
            <a:avLst/>
          </a:prstGeom>
          <a:noFill/>
          <a:ln>
            <a:noFill/>
          </a:ln>
        </p:spPr>
      </p:pic>
      <p:pic>
        <p:nvPicPr>
          <p:cNvPr id="332" name="Google Shape;332;p8" descr="happy summer clip art - Clip Art Library"/>
          <p:cNvPicPr preferRelativeResize="0"/>
          <p:nvPr/>
        </p:nvPicPr>
        <p:blipFill rotWithShape="1">
          <a:blip r:embed="rId6">
            <a:alphaModFix/>
          </a:blip>
          <a:srcRect/>
          <a:stretch/>
        </p:blipFill>
        <p:spPr>
          <a:xfrm>
            <a:off x="3075940" y="3706970"/>
            <a:ext cx="1754894" cy="1140681"/>
          </a:xfrm>
          <a:prstGeom prst="rect">
            <a:avLst/>
          </a:prstGeom>
          <a:noFill/>
          <a:ln>
            <a:noFill/>
          </a:ln>
        </p:spPr>
      </p:pic>
      <p:pic>
        <p:nvPicPr>
          <p:cNvPr id="333" name="Google Shape;333;p8" descr="Compass Wind Rose Compass Rose Png Image Vintage - Clip Art Library"/>
          <p:cNvPicPr preferRelativeResize="0"/>
          <p:nvPr/>
        </p:nvPicPr>
        <p:blipFill rotWithShape="1">
          <a:blip r:embed="rId7">
            <a:alphaModFix/>
          </a:blip>
          <a:srcRect/>
          <a:stretch/>
        </p:blipFill>
        <p:spPr>
          <a:xfrm>
            <a:off x="455669" y="1718477"/>
            <a:ext cx="1013984" cy="1140682"/>
          </a:xfrm>
          <a:prstGeom prst="rect">
            <a:avLst/>
          </a:prstGeom>
          <a:noFill/>
          <a:ln>
            <a:noFill/>
          </a:ln>
        </p:spPr>
      </p:pic>
      <p:pic>
        <p:nvPicPr>
          <p:cNvPr id="334" name="Google Shape;334;p8"/>
          <p:cNvPicPr preferRelativeResize="0"/>
          <p:nvPr/>
        </p:nvPicPr>
        <p:blipFill rotWithShape="1">
          <a:blip r:embed="rId8">
            <a:alphaModFix/>
          </a:blip>
          <a:srcRect/>
          <a:stretch/>
        </p:blipFill>
        <p:spPr>
          <a:xfrm>
            <a:off x="4396247" y="983790"/>
            <a:ext cx="2110857" cy="2684134"/>
          </a:xfrm>
          <a:prstGeom prst="rect">
            <a:avLst/>
          </a:prstGeom>
          <a:noFill/>
          <a:ln>
            <a:noFill/>
          </a:ln>
        </p:spPr>
      </p:pic>
      <p:pic>
        <p:nvPicPr>
          <p:cNvPr id="335" name="Google Shape;335;p8"/>
          <p:cNvPicPr preferRelativeResize="0"/>
          <p:nvPr/>
        </p:nvPicPr>
        <p:blipFill rotWithShape="1">
          <a:blip r:embed="rId9">
            <a:alphaModFix/>
          </a:blip>
          <a:srcRect/>
          <a:stretch/>
        </p:blipFill>
        <p:spPr>
          <a:xfrm>
            <a:off x="455669" y="4277311"/>
            <a:ext cx="2312676" cy="1734329"/>
          </a:xfrm>
          <a:prstGeom prst="rect">
            <a:avLst/>
          </a:prstGeom>
          <a:noFill/>
          <a:ln>
            <a:noFill/>
          </a:ln>
        </p:spPr>
      </p:pic>
      <p:sp>
        <p:nvSpPr>
          <p:cNvPr id="336" name="Google Shape;336;p8"/>
          <p:cNvSpPr txBox="1"/>
          <p:nvPr/>
        </p:nvSpPr>
        <p:spPr>
          <a:xfrm>
            <a:off x="6993324" y="1010591"/>
            <a:ext cx="51986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1. </a:t>
            </a:r>
            <a:r>
              <a:rPr lang="en-GB" sz="2000" dirty="0">
                <a:solidFill>
                  <a:srgbClr val="1F3864"/>
                </a:solidFill>
                <a:latin typeface="Century Gothic"/>
                <a:ea typeface="Century Gothic"/>
                <a:cs typeface="Century Gothic"/>
                <a:sym typeface="Century Gothic"/>
              </a:rPr>
              <a:t>¿</a:t>
            </a:r>
            <a:r>
              <a:rPr lang="en-GB" sz="2000" dirty="0" err="1">
                <a:solidFill>
                  <a:srgbClr val="1F3864"/>
                </a:solidFill>
                <a:latin typeface="Century Gothic"/>
                <a:ea typeface="Century Gothic"/>
                <a:cs typeface="Century Gothic"/>
                <a:sym typeface="Century Gothic"/>
              </a:rPr>
              <a:t>En</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qué</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país</a:t>
            </a:r>
            <a:r>
              <a:rPr lang="en-GB" sz="2000" dirty="0">
                <a:solidFill>
                  <a:srgbClr val="1F3864"/>
                </a:solidFill>
                <a:latin typeface="Century Gothic"/>
                <a:ea typeface="Century Gothic"/>
                <a:cs typeface="Century Gothic"/>
                <a:sym typeface="Century Gothic"/>
              </a:rPr>
              <a:t> la </a:t>
            </a:r>
            <a:r>
              <a:rPr lang="en-GB" sz="2000" dirty="0" err="1">
                <a:solidFill>
                  <a:srgbClr val="1F3864"/>
                </a:solidFill>
                <a:latin typeface="Century Gothic"/>
                <a:ea typeface="Century Gothic"/>
                <a:cs typeface="Century Gothic"/>
                <a:sym typeface="Century Gothic"/>
              </a:rPr>
              <a:t>gente</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celebra</a:t>
            </a:r>
            <a:r>
              <a:rPr lang="en-GB" sz="2000" dirty="0">
                <a:solidFill>
                  <a:srgbClr val="1F3864"/>
                </a:solidFill>
                <a:latin typeface="Century Gothic"/>
                <a:ea typeface="Century Gothic"/>
                <a:cs typeface="Century Gothic"/>
                <a:sym typeface="Century Gothic"/>
              </a:rPr>
              <a:t> la fiesta?</a:t>
            </a:r>
            <a:endParaRPr dirty="0">
              <a:latin typeface="Century Gothic" panose="020B0502020202020204" pitchFamily="34" charset="0"/>
            </a:endParaRPr>
          </a:p>
        </p:txBody>
      </p:sp>
      <p:sp>
        <p:nvSpPr>
          <p:cNvPr id="337" name="Google Shape;337;p8"/>
          <p:cNvSpPr txBox="1"/>
          <p:nvPr/>
        </p:nvSpPr>
        <p:spPr>
          <a:xfrm>
            <a:off x="6993323" y="1763713"/>
            <a:ext cx="530205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2. </a:t>
            </a:r>
            <a:r>
              <a:rPr lang="en-GB" sz="2000" dirty="0">
                <a:solidFill>
                  <a:srgbClr val="1F3864"/>
                </a:solidFill>
                <a:latin typeface="Century Gothic"/>
                <a:ea typeface="Century Gothic"/>
                <a:cs typeface="Century Gothic"/>
                <a:sym typeface="Century Gothic"/>
              </a:rPr>
              <a:t>¿</a:t>
            </a:r>
            <a:r>
              <a:rPr lang="en-GB" sz="2000" dirty="0" err="1">
                <a:solidFill>
                  <a:srgbClr val="1F3864"/>
                </a:solidFill>
                <a:latin typeface="Century Gothic"/>
                <a:ea typeface="Century Gothic"/>
                <a:cs typeface="Century Gothic"/>
                <a:sym typeface="Century Gothic"/>
              </a:rPr>
              <a:t>En</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qué</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parte</a:t>
            </a:r>
            <a:r>
              <a:rPr lang="en-GB" sz="2000" dirty="0">
                <a:solidFill>
                  <a:srgbClr val="1F3864"/>
                </a:solidFill>
                <a:latin typeface="Century Gothic"/>
                <a:ea typeface="Century Gothic"/>
                <a:cs typeface="Century Gothic"/>
                <a:sym typeface="Century Gothic"/>
              </a:rPr>
              <a:t> de </a:t>
            </a:r>
            <a:r>
              <a:rPr lang="en-GB" sz="2000" dirty="0" err="1">
                <a:solidFill>
                  <a:srgbClr val="1F3864"/>
                </a:solidFill>
                <a:latin typeface="Century Gothic"/>
                <a:ea typeface="Century Gothic"/>
                <a:cs typeface="Century Gothic"/>
                <a:sym typeface="Century Gothic"/>
              </a:rPr>
              <a:t>España</a:t>
            </a:r>
            <a:r>
              <a:rPr lang="en-GB" sz="2000"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338" name="Google Shape;338;p8"/>
          <p:cNvSpPr txBox="1"/>
          <p:nvPr/>
        </p:nvSpPr>
        <p:spPr>
          <a:xfrm>
            <a:off x="6993323" y="2209059"/>
            <a:ext cx="446727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a:solidFill>
                  <a:srgbClr val="1F3864"/>
                </a:solidFill>
                <a:latin typeface="Century Gothic"/>
                <a:ea typeface="Century Gothic"/>
                <a:cs typeface="Century Gothic"/>
                <a:sym typeface="Century Gothic"/>
              </a:rPr>
              <a:t>3. </a:t>
            </a:r>
            <a:r>
              <a:rPr lang="en-GB" sz="2000">
                <a:solidFill>
                  <a:srgbClr val="1F3864"/>
                </a:solidFill>
                <a:latin typeface="Century Gothic"/>
                <a:ea typeface="Century Gothic"/>
                <a:cs typeface="Century Gothic"/>
                <a:sym typeface="Century Gothic"/>
              </a:rPr>
              <a:t>¿Cuándo es?</a:t>
            </a:r>
            <a:endParaRPr sz="2000">
              <a:solidFill>
                <a:srgbClr val="1F3864"/>
              </a:solidFill>
              <a:latin typeface="Century Gothic"/>
              <a:ea typeface="Century Gothic"/>
              <a:cs typeface="Century Gothic"/>
              <a:sym typeface="Century Gothic"/>
            </a:endParaRPr>
          </a:p>
        </p:txBody>
      </p:sp>
      <p:sp>
        <p:nvSpPr>
          <p:cNvPr id="339" name="Google Shape;339;p8"/>
          <p:cNvSpPr txBox="1"/>
          <p:nvPr/>
        </p:nvSpPr>
        <p:spPr>
          <a:xfrm>
            <a:off x="6993322" y="2654405"/>
            <a:ext cx="519867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4. </a:t>
            </a:r>
            <a:r>
              <a:rPr lang="en-GB" sz="2000" dirty="0">
                <a:solidFill>
                  <a:srgbClr val="1F3864"/>
                </a:solidFill>
                <a:latin typeface="Century Gothic"/>
                <a:ea typeface="Century Gothic"/>
                <a:cs typeface="Century Gothic"/>
                <a:sym typeface="Century Gothic"/>
              </a:rPr>
              <a:t>¿</a:t>
            </a:r>
            <a:r>
              <a:rPr lang="en-GB" sz="2000" dirty="0" err="1">
                <a:solidFill>
                  <a:srgbClr val="1F3864"/>
                </a:solidFill>
                <a:latin typeface="Century Gothic"/>
                <a:ea typeface="Century Gothic"/>
                <a:cs typeface="Century Gothic"/>
                <a:sym typeface="Century Gothic"/>
              </a:rPr>
              <a:t>Cuántas</a:t>
            </a:r>
            <a:r>
              <a:rPr lang="en-GB" sz="2000" dirty="0">
                <a:solidFill>
                  <a:srgbClr val="1F3864"/>
                </a:solidFill>
                <a:latin typeface="Century Gothic"/>
                <a:ea typeface="Century Gothic"/>
                <a:cs typeface="Century Gothic"/>
                <a:sym typeface="Century Gothic"/>
              </a:rPr>
              <a:t> personas </a:t>
            </a:r>
            <a:r>
              <a:rPr lang="en-GB" sz="2000" dirty="0" err="1">
                <a:solidFill>
                  <a:srgbClr val="1F3864"/>
                </a:solidFill>
                <a:latin typeface="Century Gothic"/>
                <a:ea typeface="Century Gothic"/>
                <a:cs typeface="Century Gothic"/>
                <a:sym typeface="Century Gothic"/>
              </a:rPr>
              <a:t>visitan</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el</a:t>
            </a:r>
            <a:r>
              <a:rPr lang="en-GB" sz="2000" dirty="0">
                <a:solidFill>
                  <a:srgbClr val="1F3864"/>
                </a:solidFill>
                <a:latin typeface="Century Gothic"/>
                <a:ea typeface="Century Gothic"/>
                <a:cs typeface="Century Gothic"/>
                <a:sym typeface="Century Gothic"/>
              </a:rPr>
              <a:t> pueblo para la fiesta?</a:t>
            </a:r>
            <a:endParaRPr dirty="0">
              <a:latin typeface="Century Gothic" panose="020B0502020202020204" pitchFamily="34" charset="0"/>
            </a:endParaRPr>
          </a:p>
        </p:txBody>
      </p:sp>
      <p:sp>
        <p:nvSpPr>
          <p:cNvPr id="340" name="Google Shape;340;p8"/>
          <p:cNvSpPr txBox="1"/>
          <p:nvPr/>
        </p:nvSpPr>
        <p:spPr>
          <a:xfrm>
            <a:off x="6993323" y="3407527"/>
            <a:ext cx="5198678" cy="400069"/>
          </a:xfrm>
          <a:prstGeom prst="rect">
            <a:avLst/>
          </a:prstGeom>
          <a:noFill/>
          <a:ln>
            <a:noFill/>
          </a:ln>
        </p:spPr>
        <p:txBody>
          <a:bodyPr spcFirstLastPara="1" wrap="square" lIns="91425" tIns="45700" rIns="91425" bIns="45700" anchor="t" anchorCtr="0">
            <a:spAutoFit/>
          </a:bodyPr>
          <a:lstStyle/>
          <a:p>
            <a:pPr lvl="0"/>
            <a:r>
              <a:rPr lang="en-GB" sz="2000" b="1" dirty="0">
                <a:solidFill>
                  <a:srgbClr val="1F3864"/>
                </a:solidFill>
                <a:latin typeface="Century Gothic"/>
                <a:ea typeface="Century Gothic"/>
                <a:cs typeface="Century Gothic"/>
                <a:sym typeface="Century Gothic"/>
              </a:rPr>
              <a:t>5. </a:t>
            </a:r>
            <a:r>
              <a:rPr lang="en-GB" sz="2000" dirty="0">
                <a:solidFill>
                  <a:srgbClr val="1F3864"/>
                </a:solidFill>
                <a:latin typeface="Century Gothic"/>
                <a:ea typeface="Century Gothic"/>
                <a:cs typeface="Century Gothic"/>
                <a:sym typeface="Century Gothic"/>
              </a:rPr>
              <a:t>¿</a:t>
            </a:r>
            <a:r>
              <a:rPr lang="en-GB" sz="2000" dirty="0" err="1">
                <a:solidFill>
                  <a:srgbClr val="1F3864"/>
                </a:solidFill>
                <a:latin typeface="Century Gothic"/>
                <a:ea typeface="Century Gothic"/>
                <a:cs typeface="Century Gothic"/>
                <a:sym typeface="Century Gothic"/>
              </a:rPr>
              <a:t>Qué</a:t>
            </a:r>
            <a:r>
              <a:rPr lang="en-GB" sz="2000" dirty="0">
                <a:solidFill>
                  <a:srgbClr val="1F3864"/>
                </a:solidFill>
                <a:latin typeface="Century Gothic"/>
                <a:ea typeface="Century Gothic"/>
                <a:cs typeface="Century Gothic"/>
                <a:sym typeface="Century Gothic"/>
              </a:rPr>
              <a:t> </a:t>
            </a:r>
            <a:r>
              <a:rPr lang="es-ES" sz="2000" dirty="0">
                <a:solidFill>
                  <a:srgbClr val="1F3864"/>
                </a:solidFill>
                <a:latin typeface="Century Gothic"/>
                <a:ea typeface="Century Gothic"/>
                <a:cs typeface="Century Gothic"/>
                <a:sym typeface="Century Gothic"/>
              </a:rPr>
              <a:t>hace la gente en la fiesta?</a:t>
            </a:r>
            <a:endParaRPr lang="es-ES" sz="2000" dirty="0">
              <a:latin typeface="Century Gothic" panose="020B0502020202020204" pitchFamily="34" charset="0"/>
            </a:endParaRPr>
          </a:p>
        </p:txBody>
      </p:sp>
      <p:sp>
        <p:nvSpPr>
          <p:cNvPr id="341" name="Google Shape;341;p8"/>
          <p:cNvSpPr txBox="1"/>
          <p:nvPr/>
        </p:nvSpPr>
        <p:spPr>
          <a:xfrm>
            <a:off x="6993322" y="3855640"/>
            <a:ext cx="5198677"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6. </a:t>
            </a:r>
            <a:r>
              <a:rPr lang="en-GB" sz="2000" dirty="0">
                <a:solidFill>
                  <a:srgbClr val="1F3864"/>
                </a:solidFill>
                <a:latin typeface="Century Gothic"/>
                <a:ea typeface="Century Gothic"/>
                <a:cs typeface="Century Gothic"/>
                <a:sym typeface="Century Gothic"/>
              </a:rPr>
              <a:t>¿</a:t>
            </a:r>
            <a:r>
              <a:rPr lang="en-GB" sz="2000" dirty="0" err="1">
                <a:solidFill>
                  <a:srgbClr val="1F3864"/>
                </a:solidFill>
                <a:latin typeface="Century Gothic"/>
                <a:ea typeface="Century Gothic"/>
                <a:cs typeface="Century Gothic"/>
                <a:sym typeface="Century Gothic"/>
              </a:rPr>
              <a:t>Qué</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cantidad</a:t>
            </a:r>
            <a:r>
              <a:rPr lang="en-GB" sz="2000" dirty="0">
                <a:solidFill>
                  <a:srgbClr val="1F3864"/>
                </a:solidFill>
                <a:latin typeface="Century Gothic"/>
                <a:ea typeface="Century Gothic"/>
                <a:cs typeface="Century Gothic"/>
                <a:sym typeface="Century Gothic"/>
              </a:rPr>
              <a:t> de </a:t>
            </a:r>
            <a:r>
              <a:rPr lang="en-GB" sz="2000" dirty="0" err="1">
                <a:solidFill>
                  <a:srgbClr val="1F3864"/>
                </a:solidFill>
                <a:latin typeface="Century Gothic"/>
                <a:ea typeface="Century Gothic"/>
                <a:cs typeface="Century Gothic"/>
                <a:sym typeface="Century Gothic"/>
              </a:rPr>
              <a:t>tomates</a:t>
            </a:r>
            <a:r>
              <a:rPr lang="en-GB" sz="2000" dirty="0">
                <a:solidFill>
                  <a:srgbClr val="1F3864"/>
                </a:solidFill>
                <a:latin typeface="Century Gothic"/>
                <a:ea typeface="Century Gothic"/>
                <a:cs typeface="Century Gothic"/>
                <a:sym typeface="Century Gothic"/>
              </a:rPr>
              <a:t> hay?</a:t>
            </a:r>
            <a:endParaRPr dirty="0">
              <a:latin typeface="Century Gothic" panose="020B0502020202020204" pitchFamily="34" charset="0"/>
            </a:endParaRPr>
          </a:p>
        </p:txBody>
      </p:sp>
      <p:sp>
        <p:nvSpPr>
          <p:cNvPr id="342" name="Google Shape;342;p8"/>
          <p:cNvSpPr txBox="1"/>
          <p:nvPr/>
        </p:nvSpPr>
        <p:spPr>
          <a:xfrm>
            <a:off x="6993322" y="4382270"/>
            <a:ext cx="519867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7. </a:t>
            </a:r>
            <a:r>
              <a:rPr lang="en-GB" sz="2000" dirty="0">
                <a:solidFill>
                  <a:srgbClr val="1F3864"/>
                </a:solidFill>
                <a:latin typeface="Century Gothic"/>
                <a:ea typeface="Century Gothic"/>
                <a:cs typeface="Century Gothic"/>
                <a:sym typeface="Century Gothic"/>
              </a:rPr>
              <a:t>¿Durante </a:t>
            </a:r>
            <a:r>
              <a:rPr lang="en-GB" sz="2000" dirty="0" err="1">
                <a:solidFill>
                  <a:srgbClr val="1F3864"/>
                </a:solidFill>
                <a:latin typeface="Century Gothic"/>
                <a:ea typeface="Century Gothic"/>
                <a:cs typeface="Century Gothic"/>
                <a:sym typeface="Century Gothic"/>
              </a:rPr>
              <a:t>cuánto</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tiempo</a:t>
            </a:r>
            <a:r>
              <a:rPr lang="en-GB" sz="2000" dirty="0">
                <a:solidFill>
                  <a:srgbClr val="1F3864"/>
                </a:solidFill>
                <a:latin typeface="Century Gothic"/>
                <a:ea typeface="Century Gothic"/>
                <a:cs typeface="Century Gothic"/>
                <a:sym typeface="Century Gothic"/>
              </a:rPr>
              <a:t> la </a:t>
            </a:r>
            <a:r>
              <a:rPr lang="en-GB" sz="2000" dirty="0" err="1">
                <a:solidFill>
                  <a:srgbClr val="1F3864"/>
                </a:solidFill>
                <a:latin typeface="Century Gothic"/>
                <a:ea typeface="Century Gothic"/>
                <a:cs typeface="Century Gothic"/>
                <a:sym typeface="Century Gothic"/>
              </a:rPr>
              <a:t>gente</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celebra</a:t>
            </a:r>
            <a:r>
              <a:rPr lang="en-GB" sz="2000" dirty="0">
                <a:solidFill>
                  <a:srgbClr val="1F3864"/>
                </a:solidFill>
                <a:latin typeface="Century Gothic"/>
                <a:ea typeface="Century Gothic"/>
                <a:cs typeface="Century Gothic"/>
                <a:sym typeface="Century Gothic"/>
              </a:rPr>
              <a:t> la fiesta?</a:t>
            </a:r>
            <a:endParaRPr dirty="0">
              <a:latin typeface="Century Gothic" panose="020B0502020202020204" pitchFamily="34" charset="0"/>
            </a:endParaRPr>
          </a:p>
        </p:txBody>
      </p:sp>
      <p:sp>
        <p:nvSpPr>
          <p:cNvPr id="343" name="Google Shape;343;p8"/>
          <p:cNvSpPr txBox="1"/>
          <p:nvPr/>
        </p:nvSpPr>
        <p:spPr>
          <a:xfrm>
            <a:off x="6993322" y="5113744"/>
            <a:ext cx="467914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solidFill>
                  <a:srgbClr val="1F3864"/>
                </a:solidFill>
                <a:latin typeface="Century Gothic"/>
                <a:ea typeface="Century Gothic"/>
                <a:cs typeface="Century Gothic"/>
                <a:sym typeface="Century Gothic"/>
              </a:rPr>
              <a:t>8. </a:t>
            </a:r>
            <a:r>
              <a:rPr lang="en-GB" sz="2000" dirty="0">
                <a:solidFill>
                  <a:srgbClr val="1F3864"/>
                </a:solidFill>
                <a:latin typeface="Century Gothic"/>
                <a:ea typeface="Century Gothic"/>
                <a:cs typeface="Century Gothic"/>
                <a:sym typeface="Century Gothic"/>
              </a:rPr>
              <a:t>¿</a:t>
            </a:r>
            <a:r>
              <a:rPr lang="en-GB" sz="2000" dirty="0" err="1">
                <a:solidFill>
                  <a:srgbClr val="1F3864"/>
                </a:solidFill>
                <a:latin typeface="Century Gothic"/>
                <a:ea typeface="Century Gothic"/>
                <a:cs typeface="Century Gothic"/>
                <a:sym typeface="Century Gothic"/>
              </a:rPr>
              <a:t>Cuál</a:t>
            </a:r>
            <a:r>
              <a:rPr lang="en-GB" sz="2000" dirty="0">
                <a:solidFill>
                  <a:srgbClr val="1F3864"/>
                </a:solidFill>
                <a:latin typeface="Century Gothic"/>
                <a:ea typeface="Century Gothic"/>
                <a:cs typeface="Century Gothic"/>
                <a:sym typeface="Century Gothic"/>
              </a:rPr>
              <a:t> es </a:t>
            </a:r>
            <a:r>
              <a:rPr lang="en-GB" sz="2000" dirty="0" err="1">
                <a:solidFill>
                  <a:srgbClr val="1F3864"/>
                </a:solidFill>
                <a:latin typeface="Century Gothic"/>
                <a:ea typeface="Century Gothic"/>
                <a:cs typeface="Century Gothic"/>
                <a:sym typeface="Century Gothic"/>
              </a:rPr>
              <a:t>el</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nombre</a:t>
            </a:r>
            <a:r>
              <a:rPr lang="en-GB" sz="2000" dirty="0">
                <a:solidFill>
                  <a:srgbClr val="1F3864"/>
                </a:solidFill>
                <a:latin typeface="Century Gothic"/>
                <a:ea typeface="Century Gothic"/>
                <a:cs typeface="Century Gothic"/>
                <a:sym typeface="Century Gothic"/>
              </a:rPr>
              <a:t> de la fiesta? </a:t>
            </a:r>
            <a:r>
              <a:rPr lang="en-GB" sz="2000" b="1" dirty="0">
                <a:solidFill>
                  <a:srgbClr val="1F3864"/>
                </a:solidFill>
                <a:latin typeface="Century Gothic"/>
                <a:ea typeface="Century Gothic"/>
                <a:cs typeface="Century Gothic"/>
                <a:sym typeface="Century Gothic"/>
              </a:rPr>
              <a:t>a)</a:t>
            </a:r>
            <a:r>
              <a:rPr lang="en-GB" sz="2000" dirty="0">
                <a:solidFill>
                  <a:srgbClr val="1F3864"/>
                </a:solidFill>
                <a:latin typeface="Century Gothic"/>
                <a:ea typeface="Century Gothic"/>
                <a:cs typeface="Century Gothic"/>
                <a:sym typeface="Century Gothic"/>
              </a:rPr>
              <a:t> Los </a:t>
            </a:r>
            <a:r>
              <a:rPr lang="en-GB" sz="2000" dirty="0" err="1">
                <a:solidFill>
                  <a:srgbClr val="1F3864"/>
                </a:solidFill>
                <a:latin typeface="Century Gothic"/>
                <a:ea typeface="Century Gothic"/>
                <a:cs typeface="Century Gothic"/>
                <a:sym typeface="Century Gothic"/>
              </a:rPr>
              <a:t>Sanfermines</a:t>
            </a:r>
            <a:r>
              <a:rPr lang="en-GB" sz="2000" b="1" dirty="0">
                <a:solidFill>
                  <a:srgbClr val="1F3864"/>
                </a:solidFill>
                <a:latin typeface="Century Gothic"/>
                <a:ea typeface="Century Gothic"/>
                <a:cs typeface="Century Gothic"/>
                <a:sym typeface="Century Gothic"/>
              </a:rPr>
              <a:t> b) </a:t>
            </a:r>
            <a:r>
              <a:rPr lang="en-GB" sz="2000" dirty="0">
                <a:solidFill>
                  <a:srgbClr val="1F3864"/>
                </a:solidFill>
                <a:latin typeface="Century Gothic"/>
                <a:ea typeface="Century Gothic"/>
                <a:cs typeface="Century Gothic"/>
                <a:sym typeface="Century Gothic"/>
              </a:rPr>
              <a:t>Los </a:t>
            </a:r>
            <a:r>
              <a:rPr lang="en-GB" sz="2000" dirty="0" err="1">
                <a:solidFill>
                  <a:srgbClr val="1F3864"/>
                </a:solidFill>
                <a:latin typeface="Century Gothic"/>
                <a:ea typeface="Century Gothic"/>
                <a:cs typeface="Century Gothic"/>
                <a:sym typeface="Century Gothic"/>
              </a:rPr>
              <a:t>Castellers</a:t>
            </a:r>
            <a:r>
              <a:rPr lang="en-GB" sz="2000" dirty="0">
                <a:solidFill>
                  <a:srgbClr val="1F3864"/>
                </a:solidFill>
                <a:latin typeface="Century Gothic"/>
                <a:ea typeface="Century Gothic"/>
                <a:cs typeface="Century Gothic"/>
                <a:sym typeface="Century Gothic"/>
              </a:rPr>
              <a:t> </a:t>
            </a:r>
            <a:r>
              <a:rPr lang="en-GB" sz="2000" b="1" dirty="0">
                <a:solidFill>
                  <a:srgbClr val="1F3864"/>
                </a:solidFill>
                <a:latin typeface="Century Gothic"/>
                <a:ea typeface="Century Gothic"/>
                <a:cs typeface="Century Gothic"/>
                <a:sym typeface="Century Gothic"/>
              </a:rPr>
              <a:t>c) </a:t>
            </a:r>
            <a:r>
              <a:rPr lang="en-GB" sz="2000" dirty="0">
                <a:solidFill>
                  <a:srgbClr val="1F3864"/>
                </a:solidFill>
                <a:latin typeface="Century Gothic"/>
                <a:ea typeface="Century Gothic"/>
                <a:cs typeface="Century Gothic"/>
                <a:sym typeface="Century Gothic"/>
              </a:rPr>
              <a:t>Las </a:t>
            </a:r>
            <a:r>
              <a:rPr lang="en-GB" sz="2000" dirty="0" err="1">
                <a:solidFill>
                  <a:srgbClr val="1F3864"/>
                </a:solidFill>
                <a:latin typeface="Century Gothic"/>
                <a:ea typeface="Century Gothic"/>
                <a:cs typeface="Century Gothic"/>
                <a:sym typeface="Century Gothic"/>
              </a:rPr>
              <a:t>Fallas</a:t>
            </a:r>
            <a:r>
              <a:rPr lang="en-GB" sz="2000" dirty="0">
                <a:solidFill>
                  <a:srgbClr val="1F3864"/>
                </a:solidFill>
                <a:latin typeface="Century Gothic"/>
                <a:ea typeface="Century Gothic"/>
                <a:cs typeface="Century Gothic"/>
                <a:sym typeface="Century Gothic"/>
              </a:rPr>
              <a:t> </a:t>
            </a:r>
            <a:r>
              <a:rPr lang="en-GB" sz="2000" b="1" dirty="0">
                <a:solidFill>
                  <a:srgbClr val="1F3864"/>
                </a:solidFill>
                <a:latin typeface="Century Gothic"/>
                <a:ea typeface="Century Gothic"/>
                <a:cs typeface="Century Gothic"/>
                <a:sym typeface="Century Gothic"/>
              </a:rPr>
              <a:t>d) </a:t>
            </a:r>
            <a:r>
              <a:rPr lang="en-GB" sz="2000" dirty="0">
                <a:solidFill>
                  <a:srgbClr val="1F3864"/>
                </a:solidFill>
                <a:latin typeface="Century Gothic"/>
                <a:ea typeface="Century Gothic"/>
                <a:cs typeface="Century Gothic"/>
                <a:sym typeface="Century Gothic"/>
              </a:rPr>
              <a:t>La Tomatina</a:t>
            </a:r>
            <a:endParaRPr dirty="0">
              <a:latin typeface="Century Gothic" panose="020B0502020202020204" pitchFamily="34" charset="0"/>
            </a:endParaRPr>
          </a:p>
        </p:txBody>
      </p:sp>
      <p:sp>
        <p:nvSpPr>
          <p:cNvPr id="344" name="Google Shape;344;p8"/>
          <p:cNvSpPr txBox="1">
            <a:spLocks noGrp="1"/>
          </p:cNvSpPr>
          <p:nvPr>
            <p:ph type="title" idx="4294967295"/>
          </p:nvPr>
        </p:nvSpPr>
        <p:spPr>
          <a:xfrm>
            <a:off x="193875" y="222716"/>
            <a:ext cx="10515600"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0000"/>
              </a:lnSpc>
              <a:spcBef>
                <a:spcPts val="0"/>
              </a:spcBef>
              <a:spcAft>
                <a:spcPts val="0"/>
              </a:spcAft>
              <a:buClr>
                <a:srgbClr val="1F3864"/>
              </a:buClr>
              <a:buSzPct val="100000"/>
              <a:buFont typeface="Century Gothic"/>
              <a:buNone/>
            </a:pPr>
            <a:r>
              <a:rPr lang="en-GB" sz="2400"/>
              <a:t>Vamos a leer un artículo sobre una fiesta muy popular en España. Antes, vamos a mirar unas fotos y contestar unas preguntas. ¿Qué piensas?</a:t>
            </a:r>
            <a:br>
              <a:rPr lang="en-GB"/>
            </a:br>
            <a:endParaRPr/>
          </a:p>
        </p:txBody>
      </p:sp>
      <p:sp>
        <p:nvSpPr>
          <p:cNvPr id="345" name="Google Shape;345;p8"/>
          <p:cNvSpPr/>
          <p:nvPr/>
        </p:nvSpPr>
        <p:spPr>
          <a:xfrm>
            <a:off x="10883900" y="258166"/>
            <a:ext cx="10442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rgbClr val="FFFFFF"/>
                </a:solidFill>
                <a:latin typeface="Century Gothic"/>
                <a:ea typeface="Century Gothic"/>
                <a:cs typeface="Century Gothic"/>
                <a:sym typeface="Century Gothic"/>
              </a:rPr>
              <a:t>hablar</a:t>
            </a:r>
            <a:endParaRPr sz="2000" b="1">
              <a:solidFill>
                <a:srgbClr val="FFFFFF"/>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7" y="99462"/>
            <a:ext cx="10458713" cy="770469"/>
          </a:xfrm>
        </p:spPr>
        <p:txBody>
          <a:bodyPr>
            <a:normAutofit/>
          </a:bodyPr>
          <a:lstStyle/>
          <a:p>
            <a:r>
              <a:rPr lang="en-GB" sz="2400" b="1">
                <a:solidFill>
                  <a:srgbClr val="002060"/>
                </a:solidFill>
              </a:rPr>
              <a:t>¡Ahora tú! </a:t>
            </a:r>
            <a:r>
              <a:rPr lang="en-GB" sz="2400">
                <a:solidFill>
                  <a:srgbClr val="002060"/>
                </a:solidFill>
              </a:rPr>
              <a:t>Describe </a:t>
            </a:r>
            <a:r>
              <a:rPr lang="en-GB" sz="2400" err="1">
                <a:solidFill>
                  <a:srgbClr val="002060"/>
                </a:solidFill>
              </a:rPr>
              <a:t>tus</a:t>
            </a:r>
            <a:r>
              <a:rPr lang="en-GB" sz="2400">
                <a:solidFill>
                  <a:srgbClr val="002060"/>
                </a:solidFill>
              </a:rPr>
              <a:t> vacaciones. </a:t>
            </a:r>
            <a:endParaRPr lang="en-GB" sz="2400" dirty="0">
              <a:solidFill>
                <a:srgbClr val="002060"/>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5" name="Rounded Rectangle 4"/>
          <p:cNvSpPr/>
          <p:nvPr/>
        </p:nvSpPr>
        <p:spPr>
          <a:xfrm>
            <a:off x="6370145" y="3214992"/>
            <a:ext cx="2019300" cy="381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ir</a:t>
            </a:r>
            <a:r>
              <a:rPr lang="en-GB" sz="2400" dirty="0">
                <a:solidFill>
                  <a:srgbClr val="002060"/>
                </a:solidFill>
                <a:latin typeface="Century Gothic" panose="020B0502020202020204" pitchFamily="34" charset="0"/>
              </a:rPr>
              <a:t> de tapas</a:t>
            </a:r>
          </a:p>
        </p:txBody>
      </p:sp>
      <p:sp>
        <p:nvSpPr>
          <p:cNvPr id="8" name="Rounded Rectangle 7"/>
          <p:cNvSpPr/>
          <p:nvPr/>
        </p:nvSpPr>
        <p:spPr>
          <a:xfrm>
            <a:off x="8876734" y="3730784"/>
            <a:ext cx="2019300" cy="381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ir</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paseo</a:t>
            </a:r>
            <a:endParaRPr lang="en-GB" sz="2400" dirty="0">
              <a:solidFill>
                <a:srgbClr val="002060"/>
              </a:solidFill>
              <a:latin typeface="Century Gothic" panose="020B0502020202020204" pitchFamily="34" charset="0"/>
            </a:endParaRPr>
          </a:p>
        </p:txBody>
      </p:sp>
      <p:sp>
        <p:nvSpPr>
          <p:cNvPr id="6" name="Rectangle 5"/>
          <p:cNvSpPr/>
          <p:nvPr/>
        </p:nvSpPr>
        <p:spPr>
          <a:xfrm>
            <a:off x="6233219" y="2651180"/>
            <a:ext cx="3969356" cy="461665"/>
          </a:xfrm>
          <a:prstGeom prst="rect">
            <a:avLst/>
          </a:prstGeom>
        </p:spPr>
        <p:txBody>
          <a:bodyPr wrap="none">
            <a:spAutoFit/>
          </a:bodyPr>
          <a:lstStyle/>
          <a:p>
            <a:r>
              <a:rPr lang="en-US" sz="2400" dirty="0" err="1">
                <a:solidFill>
                  <a:srgbClr val="002060"/>
                </a:solidFill>
                <a:latin typeface="Century Gothic" panose="020B0502020202020204" pitchFamily="34" charset="0"/>
              </a:rPr>
              <a:t>Puedes</a:t>
            </a:r>
            <a:r>
              <a:rPr lang="en-US" sz="2400" dirty="0">
                <a:solidFill>
                  <a:srgbClr val="002060"/>
                </a:solidFill>
                <a:latin typeface="Century Gothic" panose="020B0502020202020204" pitchFamily="34" charset="0"/>
              </a:rPr>
              <a:t> usar </a:t>
            </a:r>
            <a:r>
              <a:rPr lang="en-US" sz="2400" dirty="0" err="1">
                <a:solidFill>
                  <a:srgbClr val="002060"/>
                </a:solidFill>
                <a:latin typeface="Century Gothic" panose="020B0502020202020204" pitchFamily="34" charset="0"/>
              </a:rPr>
              <a:t>frases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como</a:t>
            </a:r>
            <a:r>
              <a:rPr lang="en-US" sz="2400" dirty="0">
                <a:solidFill>
                  <a:srgbClr val="002060"/>
                </a:solidFill>
                <a:latin typeface="Century Gothic" panose="020B0502020202020204" pitchFamily="34" charset="0"/>
              </a:rPr>
              <a:t>:</a:t>
            </a:r>
            <a:endParaRPr lang="en-GB" sz="2400" dirty="0">
              <a:latin typeface="Century Gothic" panose="020B0502020202020204" pitchFamily="34" charset="0"/>
            </a:endParaRPr>
          </a:p>
        </p:txBody>
      </p:sp>
      <p:sp>
        <p:nvSpPr>
          <p:cNvPr id="10" name="Rounded Rectangle 9"/>
          <p:cNvSpPr/>
          <p:nvPr/>
        </p:nvSpPr>
        <p:spPr>
          <a:xfrm>
            <a:off x="6370145" y="3730784"/>
            <a:ext cx="2334684" cy="381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ir</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compras</a:t>
            </a:r>
            <a:endParaRPr lang="en-GB" sz="2400" dirty="0">
              <a:solidFill>
                <a:srgbClr val="002060"/>
              </a:solidFill>
              <a:latin typeface="Century Gothic" panose="020B0502020202020204" pitchFamily="34" charset="0"/>
            </a:endParaRPr>
          </a:p>
        </p:txBody>
      </p:sp>
      <p:sp>
        <p:nvSpPr>
          <p:cNvPr id="11" name="Rounded Rectangle 10"/>
          <p:cNvSpPr/>
          <p:nvPr/>
        </p:nvSpPr>
        <p:spPr>
          <a:xfrm>
            <a:off x="8561350" y="3212355"/>
            <a:ext cx="2334684" cy="381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ir</a:t>
            </a:r>
            <a:r>
              <a:rPr lang="en-GB" sz="2400" dirty="0">
                <a:solidFill>
                  <a:srgbClr val="002060"/>
                </a:solidFill>
                <a:latin typeface="Century Gothic" panose="020B0502020202020204" pitchFamily="34" charset="0"/>
              </a:rPr>
              <a:t> de fiesta</a:t>
            </a:r>
          </a:p>
        </p:txBody>
      </p:sp>
      <p:sp>
        <p:nvSpPr>
          <p:cNvPr id="12" name="Rounded Rectangle 11"/>
          <p:cNvSpPr/>
          <p:nvPr/>
        </p:nvSpPr>
        <p:spPr>
          <a:xfrm>
            <a:off x="9561521" y="4571620"/>
            <a:ext cx="2334684" cy="381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hacer</a:t>
            </a:r>
            <a:r>
              <a:rPr lang="en-GB" sz="2400" dirty="0">
                <a:solidFill>
                  <a:srgbClr val="002060"/>
                </a:solidFill>
                <a:latin typeface="Century Gothic" panose="020B0502020202020204" pitchFamily="34" charset="0"/>
              </a:rPr>
              <a:t> amigos</a:t>
            </a:r>
          </a:p>
        </p:txBody>
      </p:sp>
      <p:sp>
        <p:nvSpPr>
          <p:cNvPr id="13" name="Rounded Rectangle 12"/>
          <p:cNvSpPr/>
          <p:nvPr/>
        </p:nvSpPr>
        <p:spPr>
          <a:xfrm>
            <a:off x="6416461" y="4571620"/>
            <a:ext cx="3010800" cy="381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hacer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actividades</a:t>
            </a:r>
            <a:endParaRPr lang="en-GB" sz="2400" dirty="0">
              <a:solidFill>
                <a:srgbClr val="002060"/>
              </a:solidFill>
              <a:latin typeface="Century Gothic" panose="020B0502020202020204" pitchFamily="34" charset="0"/>
            </a:endParaRPr>
          </a:p>
        </p:txBody>
      </p:sp>
      <p:sp>
        <p:nvSpPr>
          <p:cNvPr id="14" name="Rounded Rectangle 13"/>
          <p:cNvSpPr/>
          <p:nvPr/>
        </p:nvSpPr>
        <p:spPr>
          <a:xfrm>
            <a:off x="9314823" y="5148047"/>
            <a:ext cx="2530477" cy="381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hacer</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viaje</a:t>
            </a:r>
            <a:endParaRPr lang="en-GB" sz="2400" dirty="0">
              <a:solidFill>
                <a:srgbClr val="002060"/>
              </a:solidFill>
              <a:latin typeface="Century Gothic" panose="020B0502020202020204" pitchFamily="34" charset="0"/>
            </a:endParaRPr>
          </a:p>
        </p:txBody>
      </p:sp>
      <p:sp>
        <p:nvSpPr>
          <p:cNvPr id="15" name="Rounded Rectangle 14"/>
          <p:cNvSpPr/>
          <p:nvPr/>
        </p:nvSpPr>
        <p:spPr>
          <a:xfrm>
            <a:off x="6434367" y="5734783"/>
            <a:ext cx="3031068" cy="381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hacer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los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deberes</a:t>
            </a:r>
            <a:endParaRPr lang="en-GB" sz="2400" dirty="0">
              <a:solidFill>
                <a:srgbClr val="002060"/>
              </a:solidFill>
              <a:latin typeface="Century Gothic" panose="020B0502020202020204" pitchFamily="34" charset="0"/>
            </a:endParaRPr>
          </a:p>
        </p:txBody>
      </p:sp>
      <p:sp>
        <p:nvSpPr>
          <p:cNvPr id="17" name="Rounded Rectangle 16"/>
          <p:cNvSpPr/>
          <p:nvPr/>
        </p:nvSpPr>
        <p:spPr>
          <a:xfrm>
            <a:off x="6434367" y="5158356"/>
            <a:ext cx="2736851" cy="381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hacer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llamadas</a:t>
            </a:r>
            <a:endParaRPr lang="en-GB" sz="2400" dirty="0">
              <a:solidFill>
                <a:srgbClr val="002060"/>
              </a:solidFill>
              <a:latin typeface="Century Gothic" panose="020B0502020202020204" pitchFamily="34" charset="0"/>
            </a:endParaRPr>
          </a:p>
        </p:txBody>
      </p:sp>
      <p:sp>
        <p:nvSpPr>
          <p:cNvPr id="19" name="Rectangle 18"/>
          <p:cNvSpPr/>
          <p:nvPr/>
        </p:nvSpPr>
        <p:spPr>
          <a:xfrm>
            <a:off x="235636" y="855862"/>
            <a:ext cx="12266789" cy="461665"/>
          </a:xfrm>
          <a:prstGeom prst="rect">
            <a:avLst/>
          </a:prstGeom>
        </p:spPr>
        <p:txBody>
          <a:bodyPr wrap="square">
            <a:spAutoFit/>
          </a:bodyPr>
          <a:lstStyle/>
          <a:p>
            <a:r>
              <a:rPr lang="en-US" sz="2400" dirty="0">
                <a:solidFill>
                  <a:srgbClr val="002060"/>
                </a:solidFill>
                <a:latin typeface="Century Gothic" panose="020B0502020202020204" pitchFamily="34" charset="0"/>
              </a:rPr>
              <a:t>Write about where you went (using ‘</a:t>
            </a:r>
            <a:r>
              <a:rPr lang="en-US" sz="2400" dirty="0" err="1">
                <a:solidFill>
                  <a:srgbClr val="002060"/>
                </a:solidFill>
                <a:latin typeface="Century Gothic" panose="020B0502020202020204" pitchFamily="34" charset="0"/>
              </a:rPr>
              <a:t>fui</a:t>
            </a:r>
            <a:r>
              <a:rPr lang="en-US" sz="2400" dirty="0">
                <a:solidFill>
                  <a:srgbClr val="002060"/>
                </a:solidFill>
                <a:latin typeface="Century Gothic" panose="020B0502020202020204" pitchFamily="34" charset="0"/>
              </a:rPr>
              <a:t>’) and where someone else went (‘</a:t>
            </a:r>
            <a:r>
              <a:rPr lang="en-US" sz="2400" dirty="0" err="1">
                <a:solidFill>
                  <a:srgbClr val="002060"/>
                </a:solidFill>
                <a:latin typeface="Century Gothic" panose="020B0502020202020204" pitchFamily="34" charset="0"/>
              </a:rPr>
              <a:t>fue</a:t>
            </a:r>
            <a:r>
              <a:rPr lang="en-US" sz="2400" dirty="0">
                <a:solidFill>
                  <a:srgbClr val="002060"/>
                </a:solidFill>
                <a:latin typeface="Century Gothic" panose="020B0502020202020204" pitchFamily="34" charset="0"/>
              </a:rPr>
              <a:t>’).</a:t>
            </a:r>
            <a:endParaRPr lang="en-GB" sz="2400" dirty="0">
              <a:latin typeface="Century Gothic" panose="020B0502020202020204" pitchFamily="34" charset="0"/>
            </a:endParaRPr>
          </a:p>
        </p:txBody>
      </p:sp>
      <p:sp>
        <p:nvSpPr>
          <p:cNvPr id="7" name="Rectangle 6"/>
          <p:cNvSpPr/>
          <p:nvPr/>
        </p:nvSpPr>
        <p:spPr>
          <a:xfrm>
            <a:off x="235636" y="1310108"/>
            <a:ext cx="11910633" cy="461665"/>
          </a:xfrm>
          <a:prstGeom prst="rect">
            <a:avLst/>
          </a:prstGeom>
        </p:spPr>
        <p:txBody>
          <a:bodyPr wrap="none">
            <a:spAutoFit/>
          </a:bodyPr>
          <a:lstStyle/>
          <a:p>
            <a:r>
              <a:rPr lang="en-US" sz="2400" dirty="0">
                <a:solidFill>
                  <a:srgbClr val="002060"/>
                </a:solidFill>
                <a:latin typeface="Century Gothic" panose="020B0502020202020204" pitchFamily="34" charset="0"/>
              </a:rPr>
              <a:t>Also include what you did (using ‘</a:t>
            </a:r>
            <a:r>
              <a:rPr lang="en-US" sz="2400" dirty="0" err="1">
                <a:solidFill>
                  <a:srgbClr val="002060"/>
                </a:solidFill>
                <a:latin typeface="Century Gothic" panose="020B0502020202020204" pitchFamily="34" charset="0"/>
              </a:rPr>
              <a:t>hice</a:t>
            </a:r>
            <a:r>
              <a:rPr lang="en-US" sz="2400" dirty="0">
                <a:solidFill>
                  <a:srgbClr val="002060"/>
                </a:solidFill>
                <a:latin typeface="Century Gothic" panose="020B0502020202020204" pitchFamily="34" charset="0"/>
              </a:rPr>
              <a:t>’) and what the other person did (‘</a:t>
            </a:r>
            <a:r>
              <a:rPr lang="en-US" sz="2400" dirty="0" err="1">
                <a:solidFill>
                  <a:srgbClr val="002060"/>
                </a:solidFill>
                <a:latin typeface="Century Gothic" panose="020B0502020202020204" pitchFamily="34" charset="0"/>
              </a:rPr>
              <a:t>hizo</a:t>
            </a:r>
            <a:r>
              <a:rPr lang="en-US" sz="2400" dirty="0">
                <a:solidFill>
                  <a:srgbClr val="002060"/>
                </a:solidFill>
                <a:latin typeface="Century Gothic" panose="020B0502020202020204" pitchFamily="34" charset="0"/>
              </a:rPr>
              <a:t>’).</a:t>
            </a:r>
            <a:endParaRPr lang="en-GB" sz="2400" dirty="0">
              <a:latin typeface="Century Gothic" panose="020B0502020202020204" pitchFamily="34" charset="0"/>
            </a:endParaRPr>
          </a:p>
        </p:txBody>
      </p:sp>
      <p:sp>
        <p:nvSpPr>
          <p:cNvPr id="20" name="Rectangle 19"/>
          <p:cNvSpPr/>
          <p:nvPr/>
        </p:nvSpPr>
        <p:spPr>
          <a:xfrm>
            <a:off x="235636" y="2107775"/>
            <a:ext cx="6886040" cy="48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Think about how you start your sentences and how you link one idea to another: </a:t>
            </a:r>
          </a:p>
        </p:txBody>
      </p:sp>
      <p:sp>
        <p:nvSpPr>
          <p:cNvPr id="21" name="Rectangle 20"/>
          <p:cNvSpPr/>
          <p:nvPr/>
        </p:nvSpPr>
        <p:spPr>
          <a:xfrm>
            <a:off x="365373" y="2972513"/>
            <a:ext cx="1323624"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julio</a:t>
            </a:r>
            <a:endParaRPr lang="en-US" sz="2400" dirty="0">
              <a:solidFill>
                <a:srgbClr val="002060"/>
              </a:solidFill>
              <a:latin typeface="Century Gothic" panose="020B0502020202020204" pitchFamily="34" charset="0"/>
            </a:endParaRPr>
          </a:p>
        </p:txBody>
      </p:sp>
      <p:sp>
        <p:nvSpPr>
          <p:cNvPr id="22" name="Rectangle 21"/>
          <p:cNvSpPr/>
          <p:nvPr/>
        </p:nvSpPr>
        <p:spPr>
          <a:xfrm>
            <a:off x="1803847" y="2972513"/>
            <a:ext cx="245533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el</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mes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pasado</a:t>
            </a:r>
            <a:endParaRPr lang="en-US" sz="2400" dirty="0">
              <a:solidFill>
                <a:srgbClr val="002060"/>
              </a:solidFill>
              <a:latin typeface="Century Gothic" panose="020B0502020202020204" pitchFamily="34" charset="0"/>
            </a:endParaRPr>
          </a:p>
        </p:txBody>
      </p:sp>
      <p:sp>
        <p:nvSpPr>
          <p:cNvPr id="24" name="Rectangle 23"/>
          <p:cNvSpPr/>
          <p:nvPr/>
        </p:nvSpPr>
        <p:spPr>
          <a:xfrm>
            <a:off x="365374" y="3595052"/>
            <a:ext cx="21463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el</a:t>
            </a:r>
            <a:r>
              <a:rPr lang="en-US" sz="2400" dirty="0">
                <a:solidFill>
                  <a:srgbClr val="002060"/>
                </a:solidFill>
                <a:latin typeface="Century Gothic" panose="020B0502020202020204" pitchFamily="34" charset="0"/>
              </a:rPr>
              <a:t> primer día</a:t>
            </a:r>
          </a:p>
        </p:txBody>
      </p:sp>
      <p:sp>
        <p:nvSpPr>
          <p:cNvPr id="25" name="Rectangle 24"/>
          <p:cNvSpPr/>
          <p:nvPr/>
        </p:nvSpPr>
        <p:spPr>
          <a:xfrm>
            <a:off x="2645933" y="3599095"/>
            <a:ext cx="21463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el</a:t>
            </a:r>
            <a:r>
              <a:rPr lang="en-US" sz="2400" dirty="0">
                <a:solidFill>
                  <a:srgbClr val="002060"/>
                </a:solidFill>
                <a:latin typeface="Century Gothic" panose="020B0502020202020204" pitchFamily="34" charset="0"/>
              </a:rPr>
              <a:t> primer día</a:t>
            </a:r>
          </a:p>
        </p:txBody>
      </p:sp>
      <p:sp>
        <p:nvSpPr>
          <p:cNvPr id="26" name="Rectangle 25"/>
          <p:cNvSpPr/>
          <p:nvPr/>
        </p:nvSpPr>
        <p:spPr>
          <a:xfrm>
            <a:off x="3748643" y="5130976"/>
            <a:ext cx="1421160"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aunque</a:t>
            </a:r>
            <a:endParaRPr lang="en-US" sz="2400" dirty="0">
              <a:solidFill>
                <a:srgbClr val="002060"/>
              </a:solidFill>
              <a:latin typeface="Century Gothic" panose="020B0502020202020204" pitchFamily="34" charset="0"/>
            </a:endParaRPr>
          </a:p>
        </p:txBody>
      </p:sp>
      <p:sp>
        <p:nvSpPr>
          <p:cNvPr id="27" name="Rectangle 26"/>
          <p:cNvSpPr/>
          <p:nvPr/>
        </p:nvSpPr>
        <p:spPr>
          <a:xfrm>
            <a:off x="327686" y="5753515"/>
            <a:ext cx="973729"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pero</a:t>
            </a:r>
            <a:endParaRPr lang="en-US" sz="2400" dirty="0">
              <a:solidFill>
                <a:srgbClr val="002060"/>
              </a:solidFill>
              <a:latin typeface="Century Gothic" panose="020B0502020202020204" pitchFamily="34" charset="0"/>
            </a:endParaRPr>
          </a:p>
        </p:txBody>
      </p:sp>
      <p:sp>
        <p:nvSpPr>
          <p:cNvPr id="28" name="Rectangle 27"/>
          <p:cNvSpPr/>
          <p:nvPr/>
        </p:nvSpPr>
        <p:spPr>
          <a:xfrm>
            <a:off x="5256535" y="5130976"/>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y</a:t>
            </a:r>
          </a:p>
        </p:txBody>
      </p:sp>
      <p:sp>
        <p:nvSpPr>
          <p:cNvPr id="29" name="Rectangle 28"/>
          <p:cNvSpPr/>
          <p:nvPr/>
        </p:nvSpPr>
        <p:spPr>
          <a:xfrm>
            <a:off x="327686" y="5130976"/>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dirty="0" err="1">
                <a:solidFill>
                  <a:srgbClr val="002060"/>
                </a:solidFill>
                <a:latin typeface="Century Gothic" panose="020B0502020202020204" pitchFamily="34" charset="0"/>
              </a:rPr>
              <a:t>también</a:t>
            </a:r>
            <a:endParaRPr lang="en-US" sz="2400" dirty="0">
              <a:solidFill>
                <a:srgbClr val="002060"/>
              </a:solidFill>
              <a:latin typeface="Century Gothic" panose="020B0502020202020204" pitchFamily="34" charset="0"/>
            </a:endParaRPr>
          </a:p>
        </p:txBody>
      </p:sp>
      <p:sp>
        <p:nvSpPr>
          <p:cNvPr id="30" name="Rectangle 29"/>
          <p:cNvSpPr/>
          <p:nvPr/>
        </p:nvSpPr>
        <p:spPr>
          <a:xfrm>
            <a:off x="365373" y="4217591"/>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por</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mañana</a:t>
            </a:r>
            <a:endParaRPr lang="en-US" sz="2400" dirty="0">
              <a:solidFill>
                <a:srgbClr val="002060"/>
              </a:solidFill>
              <a:latin typeface="Century Gothic" panose="020B0502020202020204" pitchFamily="34" charset="0"/>
            </a:endParaRPr>
          </a:p>
        </p:txBody>
      </p:sp>
      <p:sp>
        <p:nvSpPr>
          <p:cNvPr id="31" name="Rectangle 30"/>
          <p:cNvSpPr/>
          <p:nvPr/>
        </p:nvSpPr>
        <p:spPr>
          <a:xfrm>
            <a:off x="3081963" y="4217591"/>
            <a:ext cx="1992696"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finalmente</a:t>
            </a:r>
            <a:endParaRPr lang="en-US" sz="2400" dirty="0">
              <a:solidFill>
                <a:srgbClr val="002060"/>
              </a:solidFill>
              <a:latin typeface="Century Gothic" panose="020B0502020202020204" pitchFamily="34" charset="0"/>
            </a:endParaRPr>
          </a:p>
        </p:txBody>
      </p:sp>
      <p:sp>
        <p:nvSpPr>
          <p:cNvPr id="32" name="Rectangle 31"/>
          <p:cNvSpPr/>
          <p:nvPr/>
        </p:nvSpPr>
        <p:spPr>
          <a:xfrm>
            <a:off x="1433811" y="5724905"/>
            <a:ext cx="2155724"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sin embargo</a:t>
            </a:r>
          </a:p>
        </p:txBody>
      </p:sp>
      <p:sp>
        <p:nvSpPr>
          <p:cNvPr id="34" name="Rectangle 33"/>
          <p:cNvSpPr/>
          <p:nvPr/>
        </p:nvSpPr>
        <p:spPr>
          <a:xfrm>
            <a:off x="3708970" y="5710241"/>
            <a:ext cx="190241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cambio</a:t>
            </a:r>
            <a:endParaRPr lang="en-US" sz="2400" dirty="0">
              <a:solidFill>
                <a:srgbClr val="002060"/>
              </a:solidFill>
              <a:latin typeface="Century Gothic" panose="020B0502020202020204" pitchFamily="34" charset="0"/>
            </a:endParaRPr>
          </a:p>
        </p:txBody>
      </p:sp>
      <p:sp>
        <p:nvSpPr>
          <p:cNvPr id="35" name="Rectangle 34"/>
          <p:cNvSpPr/>
          <p:nvPr/>
        </p:nvSpPr>
        <p:spPr>
          <a:xfrm>
            <a:off x="2071930" y="5142017"/>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dirty="0" err="1">
                <a:solidFill>
                  <a:srgbClr val="002060"/>
                </a:solidFill>
                <a:latin typeface="Century Gothic" panose="020B0502020202020204" pitchFamily="34" charset="0"/>
              </a:rPr>
              <a:t>además</a:t>
            </a:r>
            <a:endParaRPr lang="en-US" sz="2400" dirty="0">
              <a:solidFill>
                <a:srgbClr val="002060"/>
              </a:solidFill>
              <a:latin typeface="Century Gothic" panose="020B0502020202020204" pitchFamily="34" charset="0"/>
            </a:endParaRPr>
          </a:p>
        </p:txBody>
      </p:sp>
      <p:sp>
        <p:nvSpPr>
          <p:cNvPr id="36" name="Rounded Rectangle 35"/>
          <p:cNvSpPr/>
          <p:nvPr/>
        </p:nvSpPr>
        <p:spPr>
          <a:xfrm>
            <a:off x="9603975" y="5734783"/>
            <a:ext cx="2241325" cy="3810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hacer</a:t>
            </a:r>
            <a:r>
              <a:rPr lang="en-GB" sz="2400" dirty="0">
                <a:solidFill>
                  <a:srgbClr val="002060"/>
                </a:solidFill>
                <a:latin typeface="Century Gothic" panose="020B0502020202020204" pitchFamily="34" charset="0"/>
              </a:rPr>
              <a:t> poco</a:t>
            </a:r>
          </a:p>
        </p:txBody>
      </p:sp>
      <p:pic>
        <p:nvPicPr>
          <p:cNvPr id="37" name="Picture 4" descr="Free Holiday Clipart to use for Christmas, Easter, Father&amp;Day!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614" t="10629" r="23171"/>
          <a:stretch/>
        </p:blipFill>
        <p:spPr bwMode="auto">
          <a:xfrm>
            <a:off x="11273805" y="1957117"/>
            <a:ext cx="513521" cy="10547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Tropical Sun Clip Art, Cartoon Sun Clipart, Free Sun Clipart, Clip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64929" y="3166409"/>
            <a:ext cx="731276" cy="766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83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Rectangle 11"/>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Rectangle 12"/>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Rectangle 13"/>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Rectangle 14"/>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Rectangle 15"/>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Rectangle 16"/>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Rectangle 17"/>
          <p:cNvSpPr/>
          <p:nvPr/>
        </p:nvSpPr>
        <p:spPr>
          <a:xfrm>
            <a:off x="8426945" y="3713149"/>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TextBox 19"/>
          <p:cNvSpPr txBox="1"/>
          <p:nvPr/>
        </p:nvSpPr>
        <p:spPr>
          <a:xfrm>
            <a:off x="387059" y="2458997"/>
            <a:ext cx="2558442"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[left comments below the photo on Facebook]</a:t>
            </a:r>
          </a:p>
        </p:txBody>
      </p:sp>
      <p:sp>
        <p:nvSpPr>
          <p:cNvPr id="22" name="TextBox 21"/>
          <p:cNvSpPr txBox="1"/>
          <p:nvPr/>
        </p:nvSpPr>
        <p:spPr>
          <a:xfrm>
            <a:off x="3086159" y="2645538"/>
            <a:ext cx="2633076"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[played a match outside the park]</a:t>
            </a:r>
          </a:p>
        </p:txBody>
      </p:sp>
      <p:pic>
        <p:nvPicPr>
          <p:cNvPr id="1026" name="Picture 2" descr="holy family catholic church&#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732" y="1571600"/>
            <a:ext cx="1020536" cy="87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cer ball png transparen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9952" y="1732203"/>
            <a:ext cx="938247" cy="913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 peak image transparent&#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592" y="1616446"/>
            <a:ext cx="965435" cy="8479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52311" y="2694243"/>
            <a:ext cx="2633075" cy="707886"/>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[met up with friends next to the river]</a:t>
            </a:r>
          </a:p>
        </p:txBody>
      </p:sp>
      <p:pic>
        <p:nvPicPr>
          <p:cNvPr id="1034" name="Picture 10" descr="River water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4448" y="1553322"/>
            <a:ext cx="1414003" cy="9413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26779" y="4866593"/>
            <a:ext cx="2558442"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[organised a party far from the city]</a:t>
            </a:r>
          </a:p>
        </p:txBody>
      </p:sp>
      <p:pic>
        <p:nvPicPr>
          <p:cNvPr id="1036" name="Picture 12" descr="party blower transparent background&#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94" y="3834561"/>
            <a:ext cx="1023944" cy="960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975755" y="4664071"/>
            <a:ext cx="2558442"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[tried to learn Chinese outside school]</a:t>
            </a:r>
          </a:p>
        </p:txBody>
      </p:sp>
      <p:pic>
        <p:nvPicPr>
          <p:cNvPr id="1038" name="Picture 14" descr="holy family catholic church&#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0002" y="3692686"/>
            <a:ext cx="1088197" cy="10881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719235" y="4866593"/>
            <a:ext cx="2558442"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[worked in a café behind the bank]</a:t>
            </a:r>
          </a:p>
        </p:txBody>
      </p:sp>
      <p:pic>
        <p:nvPicPr>
          <p:cNvPr id="1040" name="Picture 16" descr="holy family catholic church&#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5283" y="3934455"/>
            <a:ext cx="1006075" cy="95702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462715" y="4624108"/>
            <a:ext cx="2558442"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[bought tickets for a concert next to the theatre]</a:t>
            </a:r>
          </a:p>
        </p:txBody>
      </p:sp>
      <p:pic>
        <p:nvPicPr>
          <p:cNvPr id="1044" name="Picture 20" descr="tickets clip art&#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5372" y="3834561"/>
            <a:ext cx="876300" cy="7434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39714" y="309006"/>
            <a:ext cx="12473200"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Las actividades de Lucía el domingo pasado no están en orden*.</a:t>
            </a:r>
          </a:p>
          <a:p>
            <a:pPr algn="l"/>
            <a:r>
              <a:rPr lang="en-GB" sz="2200" dirty="0">
                <a:solidFill>
                  <a:schemeClr val="accent5">
                    <a:lumMod val="50000"/>
                  </a:schemeClr>
                </a:solidFill>
                <a:latin typeface="Century Gothic" panose="020B0502020202020204" pitchFamily="34" charset="0"/>
              </a:rPr>
              <a:t>Persona A: decide el orden de las actividades, luego habla con un/a compañero/a. </a:t>
            </a:r>
          </a:p>
          <a:p>
            <a:pPr algn="l"/>
            <a:r>
              <a:rPr lang="en-GB" sz="2200" dirty="0">
                <a:solidFill>
                  <a:schemeClr val="accent5">
                    <a:lumMod val="50000"/>
                  </a:schemeClr>
                </a:solidFill>
                <a:latin typeface="Century Gothic" panose="020B0502020202020204" pitchFamily="34" charset="0"/>
              </a:rPr>
              <a:t>Persona B: escucha y escribe los números en el orden correcto, según tu companera/a. </a:t>
            </a:r>
          </a:p>
        </p:txBody>
      </p:sp>
      <p:sp>
        <p:nvSpPr>
          <p:cNvPr id="25" name="TextBox 24"/>
          <p:cNvSpPr txBox="1"/>
          <p:nvPr/>
        </p:nvSpPr>
        <p:spPr>
          <a:xfrm>
            <a:off x="293195" y="1532148"/>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1</a:t>
            </a:r>
          </a:p>
        </p:txBody>
      </p:sp>
      <p:sp>
        <p:nvSpPr>
          <p:cNvPr id="42" name="TextBox 41"/>
          <p:cNvSpPr txBox="1"/>
          <p:nvPr/>
        </p:nvSpPr>
        <p:spPr>
          <a:xfrm>
            <a:off x="3025255" y="1532148"/>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2</a:t>
            </a:r>
          </a:p>
        </p:txBody>
      </p:sp>
      <p:sp>
        <p:nvSpPr>
          <p:cNvPr id="43" name="TextBox 42"/>
          <p:cNvSpPr txBox="1"/>
          <p:nvPr/>
        </p:nvSpPr>
        <p:spPr>
          <a:xfrm>
            <a:off x="5719235" y="1532148"/>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3</a:t>
            </a:r>
          </a:p>
        </p:txBody>
      </p:sp>
      <p:sp>
        <p:nvSpPr>
          <p:cNvPr id="44" name="TextBox 43"/>
          <p:cNvSpPr txBox="1"/>
          <p:nvPr/>
        </p:nvSpPr>
        <p:spPr>
          <a:xfrm>
            <a:off x="8426945" y="1543287"/>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4</a:t>
            </a:r>
          </a:p>
        </p:txBody>
      </p:sp>
      <p:sp>
        <p:nvSpPr>
          <p:cNvPr id="45" name="TextBox 44"/>
          <p:cNvSpPr txBox="1"/>
          <p:nvPr/>
        </p:nvSpPr>
        <p:spPr>
          <a:xfrm>
            <a:off x="313388" y="3734400"/>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5</a:t>
            </a:r>
          </a:p>
        </p:txBody>
      </p:sp>
      <p:sp>
        <p:nvSpPr>
          <p:cNvPr id="46" name="TextBox 45"/>
          <p:cNvSpPr txBox="1"/>
          <p:nvPr/>
        </p:nvSpPr>
        <p:spPr>
          <a:xfrm>
            <a:off x="2982780" y="3734400"/>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6</a:t>
            </a:r>
          </a:p>
        </p:txBody>
      </p:sp>
      <p:sp>
        <p:nvSpPr>
          <p:cNvPr id="47" name="TextBox 46"/>
          <p:cNvSpPr txBox="1"/>
          <p:nvPr/>
        </p:nvSpPr>
        <p:spPr>
          <a:xfrm>
            <a:off x="5729316" y="3713149"/>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7</a:t>
            </a:r>
          </a:p>
        </p:txBody>
      </p:sp>
      <p:sp>
        <p:nvSpPr>
          <p:cNvPr id="48" name="TextBox 47"/>
          <p:cNvSpPr txBox="1"/>
          <p:nvPr/>
        </p:nvSpPr>
        <p:spPr>
          <a:xfrm>
            <a:off x="8462715" y="3744491"/>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8</a:t>
            </a:r>
          </a:p>
        </p:txBody>
      </p:sp>
      <p:sp>
        <p:nvSpPr>
          <p:cNvPr id="26" name="TextBox 25"/>
          <p:cNvSpPr txBox="1"/>
          <p:nvPr/>
        </p:nvSpPr>
        <p:spPr>
          <a:xfrm>
            <a:off x="11021157" y="5889857"/>
            <a:ext cx="1441799"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*order</a:t>
            </a:r>
          </a:p>
        </p:txBody>
      </p:sp>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48451" y="4578014"/>
            <a:ext cx="2468606" cy="1388591"/>
          </a:xfrm>
          <a:prstGeom prst="rect">
            <a:avLst/>
          </a:prstGeom>
        </p:spPr>
      </p:pic>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40" name="TextBox 39"/>
          <p:cNvSpPr txBox="1"/>
          <p:nvPr/>
        </p:nvSpPr>
        <p:spPr>
          <a:xfrm>
            <a:off x="5681918" y="2464420"/>
            <a:ext cx="2633076"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[posted a photo of a friend on top of the mountain]</a:t>
            </a:r>
          </a:p>
        </p:txBody>
      </p:sp>
    </p:spTree>
    <p:extLst>
      <p:ext uri="{BB962C8B-B14F-4D97-AF65-F5344CB8AC3E}">
        <p14:creationId xmlns:p14="http://schemas.microsoft.com/office/powerpoint/2010/main" val="113589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14"/>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5"/>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Rectangle 16"/>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Rectangle 17"/>
          <p:cNvSpPr/>
          <p:nvPr/>
        </p:nvSpPr>
        <p:spPr>
          <a:xfrm>
            <a:off x="8462715"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TextBox 19"/>
          <p:cNvSpPr txBox="1"/>
          <p:nvPr/>
        </p:nvSpPr>
        <p:spPr>
          <a:xfrm>
            <a:off x="499874" y="3014294"/>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put on a shirt]</a:t>
            </a:r>
          </a:p>
        </p:txBody>
      </p:sp>
      <p:sp>
        <p:nvSpPr>
          <p:cNvPr id="22" name="TextBox 21"/>
          <p:cNvSpPr txBox="1"/>
          <p:nvPr/>
        </p:nvSpPr>
        <p:spPr>
          <a:xfrm>
            <a:off x="3123597" y="3037793"/>
            <a:ext cx="2633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get up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7:30]</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p:cNvSpPr txBox="1"/>
          <p:nvPr/>
        </p:nvSpPr>
        <p:spPr>
          <a:xfrm>
            <a:off x="8433408" y="2499200"/>
            <a:ext cx="26330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look at myself in the mirror behind the door]</a:t>
            </a:r>
          </a:p>
        </p:txBody>
      </p:sp>
      <p:sp>
        <p:nvSpPr>
          <p:cNvPr id="31" name="TextBox 30"/>
          <p:cNvSpPr txBox="1"/>
          <p:nvPr/>
        </p:nvSpPr>
        <p:spPr>
          <a:xfrm>
            <a:off x="398319" y="4921283"/>
            <a:ext cx="2396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prepare myself a coffee]</a:t>
            </a:r>
          </a:p>
        </p:txBody>
      </p:sp>
      <p:sp>
        <p:nvSpPr>
          <p:cNvPr id="33" name="TextBox 32"/>
          <p:cNvSpPr txBox="1"/>
          <p:nvPr/>
        </p:nvSpPr>
        <p:spPr>
          <a:xfrm>
            <a:off x="3179926" y="5153876"/>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wake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up late]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6428160" y="5170349"/>
            <a:ext cx="244791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wash]</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p:cNvSpPr txBox="1"/>
          <p:nvPr/>
        </p:nvSpPr>
        <p:spPr>
          <a:xfrm>
            <a:off x="8447060" y="4940721"/>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ask myself what time it is]</a:t>
            </a:r>
          </a:p>
        </p:txBody>
      </p:sp>
      <p:sp>
        <p:nvSpPr>
          <p:cNvPr id="24" name="TextBox 23"/>
          <p:cNvSpPr txBox="1"/>
          <p:nvPr/>
        </p:nvSpPr>
        <p:spPr>
          <a:xfrm>
            <a:off x="139714" y="309006"/>
            <a:ext cx="1247320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actividades de </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Lucía por las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mañanas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están en orden*.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decide el orden de las actividades, luego habla con un/a compañero/a.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escucha y escribe los números en el orden correcto, según tu companera/a. </a:t>
            </a:r>
          </a:p>
        </p:txBody>
      </p:sp>
      <p:sp>
        <p:nvSpPr>
          <p:cNvPr id="25" name="TextBox 24"/>
          <p:cNvSpPr txBox="1"/>
          <p:nvPr/>
        </p:nvSpPr>
        <p:spPr>
          <a:xfrm>
            <a:off x="29319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p:cNvSpPr txBox="1"/>
          <p:nvPr/>
        </p:nvSpPr>
        <p:spPr>
          <a:xfrm>
            <a:off x="302525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p:cNvSpPr txBox="1"/>
          <p:nvPr/>
        </p:nvSpPr>
        <p:spPr>
          <a:xfrm>
            <a:off x="571923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8426945" y="154328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p:cNvSpPr txBox="1"/>
          <p:nvPr/>
        </p:nvSpPr>
        <p:spPr>
          <a:xfrm>
            <a:off x="313388" y="37344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p:cNvSpPr txBox="1"/>
          <p:nvPr/>
        </p:nvSpPr>
        <p:spPr>
          <a:xfrm>
            <a:off x="2982780" y="37344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p:cNvSpPr txBox="1"/>
          <p:nvPr/>
        </p:nvSpPr>
        <p:spPr>
          <a:xfrm>
            <a:off x="5729316" y="371314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p:cNvSpPr txBox="1"/>
          <p:nvPr/>
        </p:nvSpPr>
        <p:spPr>
          <a:xfrm>
            <a:off x="8462715" y="374449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p:cNvSpPr txBox="1"/>
          <p:nvPr/>
        </p:nvSpPr>
        <p:spPr>
          <a:xfrm>
            <a:off x="11021157" y="5889857"/>
            <a:ext cx="1441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*order</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40" name="TextBox 39"/>
          <p:cNvSpPr txBox="1"/>
          <p:nvPr/>
        </p:nvSpPr>
        <p:spPr>
          <a:xfrm>
            <a:off x="5711635" y="2491606"/>
            <a:ext cx="27153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 take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photos of myself in the garden]</a:t>
            </a:r>
          </a:p>
        </p:txBody>
      </p:sp>
      <p:pic>
        <p:nvPicPr>
          <p:cNvPr id="5" name="Picture 4">
            <a:extLst>
              <a:ext uri="{FF2B5EF4-FFF2-40B4-BE49-F238E27FC236}">
                <a16:creationId xmlns:a16="http://schemas.microsoft.com/office/drawing/2014/main" id="{FC76515E-EBEA-D345-8E27-BDA098C58D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1808" y="1910207"/>
            <a:ext cx="4220238" cy="2376177"/>
          </a:xfrm>
          <a:prstGeom prst="rect">
            <a:avLst/>
          </a:prstGeom>
        </p:spPr>
      </p:pic>
      <p:pic>
        <p:nvPicPr>
          <p:cNvPr id="49" name="Imagen 4">
            <a:extLst>
              <a:ext uri="{FF2B5EF4-FFF2-40B4-BE49-F238E27FC236}">
                <a16:creationId xmlns:a16="http://schemas.microsoft.com/office/drawing/2014/main" id="{CF3AB2CA-352A-C149-9CBA-B6343D4AA139}"/>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277454" y="3868552"/>
            <a:ext cx="1114343" cy="1114343"/>
          </a:xfrm>
          <a:prstGeom prst="rect">
            <a:avLst/>
          </a:prstGeom>
        </p:spPr>
      </p:pic>
      <p:pic>
        <p:nvPicPr>
          <p:cNvPr id="50" name="Picture 4">
            <a:extLst>
              <a:ext uri="{FF2B5EF4-FFF2-40B4-BE49-F238E27FC236}">
                <a16:creationId xmlns:a16="http://schemas.microsoft.com/office/drawing/2014/main" id="{A9B25CDE-8F59-C449-A395-A2EE41D1FF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02566" y="1557336"/>
            <a:ext cx="847430" cy="1016337"/>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53" name="Imagen 2">
            <a:extLst>
              <a:ext uri="{FF2B5EF4-FFF2-40B4-BE49-F238E27FC236}">
                <a16:creationId xmlns:a16="http://schemas.microsoft.com/office/drawing/2014/main" id="{E00FD4B8-5CF4-184E-B22E-46BE468B2EC9}"/>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46257" y="3839788"/>
            <a:ext cx="1332158" cy="1234962"/>
          </a:xfrm>
          <a:prstGeom prst="rect">
            <a:avLst/>
          </a:prstGeom>
        </p:spPr>
      </p:pic>
      <p:pic>
        <p:nvPicPr>
          <p:cNvPr id="54" name="Imagen 8">
            <a:extLst>
              <a:ext uri="{FF2B5EF4-FFF2-40B4-BE49-F238E27FC236}">
                <a16:creationId xmlns:a16="http://schemas.microsoft.com/office/drawing/2014/main" id="{15EF5724-4ABC-1147-9621-D002843145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1311" y="1568087"/>
            <a:ext cx="1116105" cy="1448456"/>
          </a:xfrm>
          <a:prstGeom prst="rect">
            <a:avLst/>
          </a:prstGeom>
        </p:spPr>
      </p:pic>
      <p:pic>
        <p:nvPicPr>
          <p:cNvPr id="6" name="Picture 5">
            <a:extLst>
              <a:ext uri="{FF2B5EF4-FFF2-40B4-BE49-F238E27FC236}">
                <a16:creationId xmlns:a16="http://schemas.microsoft.com/office/drawing/2014/main" id="{5E747961-30E0-B242-889D-8229A3B7B6F8}"/>
              </a:ext>
            </a:extLst>
          </p:cNvPr>
          <p:cNvPicPr>
            <a:picLocks noChangeAspect="1"/>
          </p:cNvPicPr>
          <p:nvPr/>
        </p:nvPicPr>
        <p:blipFill>
          <a:blip r:embed="rId8">
            <a:clrChange>
              <a:clrFrom>
                <a:srgbClr val="F7F7F7"/>
              </a:clrFrom>
              <a:clrTo>
                <a:srgbClr val="F7F7F7">
                  <a:alpha val="0"/>
                </a:srgbClr>
              </a:clrTo>
            </a:clrChange>
          </a:blip>
          <a:stretch>
            <a:fillRect/>
          </a:stretch>
        </p:blipFill>
        <p:spPr>
          <a:xfrm>
            <a:off x="6261692" y="1533479"/>
            <a:ext cx="1240377" cy="1093419"/>
          </a:xfrm>
          <a:prstGeom prst="rect">
            <a:avLst/>
          </a:prstGeom>
        </p:spPr>
      </p:pic>
      <p:pic>
        <p:nvPicPr>
          <p:cNvPr id="55" name="Picture 54">
            <a:extLst>
              <a:ext uri="{FF2B5EF4-FFF2-40B4-BE49-F238E27FC236}">
                <a16:creationId xmlns:a16="http://schemas.microsoft.com/office/drawing/2014/main" id="{522CF963-A58C-0642-932A-D1542F1530B2}"/>
              </a:ext>
            </a:extLst>
          </p:cNvPr>
          <p:cNvPicPr>
            <a:picLocks noChangeAspect="1"/>
          </p:cNvPicPr>
          <p:nvPr/>
        </p:nvPicPr>
        <p:blipFill>
          <a:blip r:embed="rId9">
            <a:clrChange>
              <a:clrFrom>
                <a:srgbClr val="FFFFFF"/>
              </a:clrFrom>
              <a:clrTo>
                <a:srgbClr val="FFFFFF">
                  <a:alpha val="0"/>
                </a:srgbClr>
              </a:clrTo>
            </a:clrChange>
            <a:alphaModFix/>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9100184" y="3851487"/>
            <a:ext cx="1211964" cy="1089234"/>
          </a:xfrm>
          <a:prstGeom prst="rect">
            <a:avLst/>
          </a:prstGeom>
        </p:spPr>
      </p:pic>
      <p:pic>
        <p:nvPicPr>
          <p:cNvPr id="7" name="Picture 6">
            <a:extLst>
              <a:ext uri="{FF2B5EF4-FFF2-40B4-BE49-F238E27FC236}">
                <a16:creationId xmlns:a16="http://schemas.microsoft.com/office/drawing/2014/main" id="{A184CEB8-AFC7-4B46-9F7A-00FA40AE5A6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38447" y="3385452"/>
            <a:ext cx="1193142" cy="1599318"/>
          </a:xfrm>
          <a:prstGeom prst="rect">
            <a:avLst/>
          </a:prstGeom>
        </p:spPr>
      </p:pic>
      <p:pic>
        <p:nvPicPr>
          <p:cNvPr id="8" name="Picture 7">
            <a:extLst>
              <a:ext uri="{FF2B5EF4-FFF2-40B4-BE49-F238E27FC236}">
                <a16:creationId xmlns:a16="http://schemas.microsoft.com/office/drawing/2014/main" id="{9F66D908-C0FB-E841-9663-802E9C406D7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41882" y="1588236"/>
            <a:ext cx="817157" cy="1380223"/>
          </a:xfrm>
          <a:prstGeom prst="rect">
            <a:avLst/>
          </a:prstGeom>
        </p:spPr>
      </p:pic>
    </p:spTree>
    <p:extLst>
      <p:ext uri="{BB962C8B-B14F-4D97-AF65-F5344CB8AC3E}">
        <p14:creationId xmlns:p14="http://schemas.microsoft.com/office/powerpoint/2010/main" val="3310628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05798" y="624073"/>
            <a:ext cx="726131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actividades de Daniel por las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mañanas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358" r="46424"/>
          <a:stretch/>
        </p:blipFill>
        <p:spPr>
          <a:xfrm flipH="1">
            <a:off x="11025617" y="738570"/>
            <a:ext cx="1027444" cy="2196213"/>
          </a:xfrm>
          <a:prstGeom prst="rect">
            <a:avLst/>
          </a:prstGeom>
        </p:spPr>
      </p:pic>
      <p:sp>
        <p:nvSpPr>
          <p:cNvPr id="39" name="Rectangle 38">
            <a:extLst>
              <a:ext uri="{FF2B5EF4-FFF2-40B4-BE49-F238E27FC236}">
                <a16:creationId xmlns:a16="http://schemas.microsoft.com/office/drawing/2014/main" id="{0F8DF7EC-399E-4E43-9921-7CDA54A8E4C8}"/>
              </a:ext>
            </a:extLst>
          </p:cNvPr>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9C88E4BD-46F9-C04E-BF8F-8E07B9B99C75}"/>
              </a:ext>
            </a:extLst>
          </p:cNvPr>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B856172-0F8C-8A4F-BB3B-5AB1EDBFF1B4}"/>
              </a:ext>
            </a:extLst>
          </p:cNvPr>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8AA625DD-D33F-384C-9255-D1496BEF3510}"/>
              </a:ext>
            </a:extLst>
          </p:cNvPr>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20D9B635-E0D8-DA4E-97B8-292E1E0A610E}"/>
              </a:ext>
            </a:extLst>
          </p:cNvPr>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E81B7402-77A5-564C-B76D-18880828A208}"/>
              </a:ext>
            </a:extLst>
          </p:cNvPr>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B317E90C-5004-D84E-8C51-2FE43E1C381B}"/>
              </a:ext>
            </a:extLst>
          </p:cNvPr>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DF1610AF-A229-E547-8AA2-B099813880A4}"/>
              </a:ext>
            </a:extLst>
          </p:cNvPr>
          <p:cNvSpPr/>
          <p:nvPr/>
        </p:nvSpPr>
        <p:spPr>
          <a:xfrm>
            <a:off x="8462715"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07E203CD-9578-9A43-BCE5-38FF7E3F7F51}"/>
              </a:ext>
            </a:extLst>
          </p:cNvPr>
          <p:cNvSpPr txBox="1"/>
          <p:nvPr/>
        </p:nvSpPr>
        <p:spPr>
          <a:xfrm>
            <a:off x="326779" y="2806977"/>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put 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trousers]</a:t>
            </a:r>
          </a:p>
        </p:txBody>
      </p:sp>
      <p:sp>
        <p:nvSpPr>
          <p:cNvPr id="57" name="TextBox 56">
            <a:extLst>
              <a:ext uri="{FF2B5EF4-FFF2-40B4-BE49-F238E27FC236}">
                <a16:creationId xmlns:a16="http://schemas.microsoft.com/office/drawing/2014/main" id="{D8E42543-F122-2F49-89E1-F2950BBE901D}"/>
              </a:ext>
            </a:extLst>
          </p:cNvPr>
          <p:cNvSpPr txBox="1"/>
          <p:nvPr/>
        </p:nvSpPr>
        <p:spPr>
          <a:xfrm>
            <a:off x="3330155" y="3045281"/>
            <a:ext cx="2633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get up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6]</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7578E1AB-6316-1B4E-B6E7-92CBFFD21879}"/>
              </a:ext>
            </a:extLst>
          </p:cNvPr>
          <p:cNvSpPr txBox="1"/>
          <p:nvPr/>
        </p:nvSpPr>
        <p:spPr>
          <a:xfrm>
            <a:off x="8433408" y="2499200"/>
            <a:ext cx="26330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look at myself in the mirror above the chair]</a:t>
            </a:r>
          </a:p>
        </p:txBody>
      </p:sp>
      <p:sp>
        <p:nvSpPr>
          <p:cNvPr id="59" name="TextBox 58">
            <a:extLst>
              <a:ext uri="{FF2B5EF4-FFF2-40B4-BE49-F238E27FC236}">
                <a16:creationId xmlns:a16="http://schemas.microsoft.com/office/drawing/2014/main" id="{9604CCC1-09D4-2949-84D7-2712247B7D88}"/>
              </a:ext>
            </a:extLst>
          </p:cNvPr>
          <p:cNvSpPr txBox="1"/>
          <p:nvPr/>
        </p:nvSpPr>
        <p:spPr>
          <a:xfrm>
            <a:off x="326779" y="4866593"/>
            <a:ext cx="2396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prepare my lunch]</a:t>
            </a:r>
          </a:p>
        </p:txBody>
      </p:sp>
      <p:sp>
        <p:nvSpPr>
          <p:cNvPr id="60" name="TextBox 59">
            <a:extLst>
              <a:ext uri="{FF2B5EF4-FFF2-40B4-BE49-F238E27FC236}">
                <a16:creationId xmlns:a16="http://schemas.microsoft.com/office/drawing/2014/main" id="{94F43793-1452-3747-BCFE-772453CCB3F9}"/>
              </a:ext>
            </a:extLst>
          </p:cNvPr>
          <p:cNvSpPr txBox="1"/>
          <p:nvPr/>
        </p:nvSpPr>
        <p:spPr>
          <a:xfrm>
            <a:off x="3112181" y="5198135"/>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wake up early]</a:t>
            </a:r>
          </a:p>
        </p:txBody>
      </p:sp>
      <p:sp>
        <p:nvSpPr>
          <p:cNvPr id="61" name="TextBox 60">
            <a:extLst>
              <a:ext uri="{FF2B5EF4-FFF2-40B4-BE49-F238E27FC236}">
                <a16:creationId xmlns:a16="http://schemas.microsoft.com/office/drawing/2014/main" id="{8557377C-FA2F-4E40-829A-37084102365D}"/>
              </a:ext>
            </a:extLst>
          </p:cNvPr>
          <p:cNvSpPr txBox="1"/>
          <p:nvPr/>
        </p:nvSpPr>
        <p:spPr>
          <a:xfrm>
            <a:off x="5729316" y="5157711"/>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wash my hands]</a:t>
            </a:r>
          </a:p>
        </p:txBody>
      </p:sp>
      <p:sp>
        <p:nvSpPr>
          <p:cNvPr id="62" name="TextBox 61">
            <a:extLst>
              <a:ext uri="{FF2B5EF4-FFF2-40B4-BE49-F238E27FC236}">
                <a16:creationId xmlns:a16="http://schemas.microsoft.com/office/drawing/2014/main" id="{E7393A1E-3BEA-934F-8E84-0837859D6C83}"/>
              </a:ext>
            </a:extLst>
          </p:cNvPr>
          <p:cNvSpPr txBox="1"/>
          <p:nvPr/>
        </p:nvSpPr>
        <p:spPr>
          <a:xfrm>
            <a:off x="8426945" y="4921283"/>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ask myself what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it is]</a:t>
            </a:r>
          </a:p>
        </p:txBody>
      </p:sp>
      <p:sp>
        <p:nvSpPr>
          <p:cNvPr id="63" name="TextBox 62">
            <a:extLst>
              <a:ext uri="{FF2B5EF4-FFF2-40B4-BE49-F238E27FC236}">
                <a16:creationId xmlns:a16="http://schemas.microsoft.com/office/drawing/2014/main" id="{040F777C-12A4-644A-B2FA-1A17ED35AA5F}"/>
              </a:ext>
            </a:extLst>
          </p:cNvPr>
          <p:cNvSpPr txBox="1"/>
          <p:nvPr/>
        </p:nvSpPr>
        <p:spPr>
          <a:xfrm>
            <a:off x="29319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7E873D2-DEE9-1E46-B9FA-ED20D4E37570}"/>
              </a:ext>
            </a:extLst>
          </p:cNvPr>
          <p:cNvSpPr txBox="1"/>
          <p:nvPr/>
        </p:nvSpPr>
        <p:spPr>
          <a:xfrm>
            <a:off x="302525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A4801FA7-3792-B445-9609-C159BD419E48}"/>
              </a:ext>
            </a:extLst>
          </p:cNvPr>
          <p:cNvSpPr txBox="1"/>
          <p:nvPr/>
        </p:nvSpPr>
        <p:spPr>
          <a:xfrm>
            <a:off x="5719235" y="1532148"/>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8814DE6B-05F8-8842-A8A7-184AA7DA6B05}"/>
              </a:ext>
            </a:extLst>
          </p:cNvPr>
          <p:cNvSpPr txBox="1"/>
          <p:nvPr/>
        </p:nvSpPr>
        <p:spPr>
          <a:xfrm>
            <a:off x="8426945" y="154328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46464F99-A166-DA44-855C-2042756CC0FD}"/>
              </a:ext>
            </a:extLst>
          </p:cNvPr>
          <p:cNvSpPr txBox="1"/>
          <p:nvPr/>
        </p:nvSpPr>
        <p:spPr>
          <a:xfrm>
            <a:off x="313388" y="37344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09E7FC9C-492F-2048-9129-11062BFDB189}"/>
              </a:ext>
            </a:extLst>
          </p:cNvPr>
          <p:cNvSpPr txBox="1"/>
          <p:nvPr/>
        </p:nvSpPr>
        <p:spPr>
          <a:xfrm>
            <a:off x="2982780" y="373440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9432EAB3-BE9F-C64E-ADC7-96FEB406097A}"/>
              </a:ext>
            </a:extLst>
          </p:cNvPr>
          <p:cNvSpPr txBox="1"/>
          <p:nvPr/>
        </p:nvSpPr>
        <p:spPr>
          <a:xfrm>
            <a:off x="5729316" y="371314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AA7F80E7-7836-D149-A8C4-C83E101F5534}"/>
              </a:ext>
            </a:extLst>
          </p:cNvPr>
          <p:cNvSpPr txBox="1"/>
          <p:nvPr/>
        </p:nvSpPr>
        <p:spPr>
          <a:xfrm>
            <a:off x="8462715" y="374449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7C5390D7-D1A1-CD41-B484-06A7318C965E}"/>
              </a:ext>
            </a:extLst>
          </p:cNvPr>
          <p:cNvSpPr txBox="1"/>
          <p:nvPr/>
        </p:nvSpPr>
        <p:spPr>
          <a:xfrm>
            <a:off x="5711635" y="2491606"/>
            <a:ext cx="25180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take photos of myself in the kitchen]</a:t>
            </a:r>
          </a:p>
        </p:txBody>
      </p:sp>
      <p:pic>
        <p:nvPicPr>
          <p:cNvPr id="72" name="Imagen 4">
            <a:extLst>
              <a:ext uri="{FF2B5EF4-FFF2-40B4-BE49-F238E27FC236}">
                <a16:creationId xmlns:a16="http://schemas.microsoft.com/office/drawing/2014/main" id="{E16842DE-54BB-9349-BF41-D0B020CA0F5E}"/>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6335084" y="3921454"/>
            <a:ext cx="1114343" cy="1114343"/>
          </a:xfrm>
          <a:prstGeom prst="rect">
            <a:avLst/>
          </a:prstGeom>
        </p:spPr>
      </p:pic>
      <p:pic>
        <p:nvPicPr>
          <p:cNvPr id="73" name="Picture 4">
            <a:extLst>
              <a:ext uri="{FF2B5EF4-FFF2-40B4-BE49-F238E27FC236}">
                <a16:creationId xmlns:a16="http://schemas.microsoft.com/office/drawing/2014/main" id="{792B7541-4689-BF4B-B185-62D0D6AD3B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302566" y="1557336"/>
            <a:ext cx="847430" cy="1016337"/>
          </a:xfrm>
          <a:prstGeom prst="rect">
            <a:avLst/>
          </a:prstGeom>
          <a:noFill/>
          <a:effectLst/>
          <a:extLst>
            <a:ext uri="{909E8E84-426E-40dd-AFC4-6F175D3DCCD1}">
              <a14:hiddenFill xmlns="" xmlns:a14="http://schemas.microsoft.com/office/drawing/2010/main">
                <a:solidFill>
                  <a:srgbClr val="FFFFFF"/>
                </a:solidFill>
              </a14:hiddenFill>
            </a:ext>
          </a:extLst>
        </p:spPr>
      </p:pic>
      <p:pic>
        <p:nvPicPr>
          <p:cNvPr id="74" name="Imagen 2">
            <a:extLst>
              <a:ext uri="{FF2B5EF4-FFF2-40B4-BE49-F238E27FC236}">
                <a16:creationId xmlns:a16="http://schemas.microsoft.com/office/drawing/2014/main" id="{88E4995D-7E38-9448-8803-9F4F7D2FD54A}"/>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5779" y="3884047"/>
            <a:ext cx="1332158" cy="1234962"/>
          </a:xfrm>
          <a:prstGeom prst="rect">
            <a:avLst/>
          </a:prstGeom>
        </p:spPr>
      </p:pic>
      <p:pic>
        <p:nvPicPr>
          <p:cNvPr id="75" name="Imagen 8">
            <a:extLst>
              <a:ext uri="{FF2B5EF4-FFF2-40B4-BE49-F238E27FC236}">
                <a16:creationId xmlns:a16="http://schemas.microsoft.com/office/drawing/2014/main" id="{3379FCCA-469B-694D-86D2-B82AA92F22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91311" y="1568087"/>
            <a:ext cx="1116105" cy="1448456"/>
          </a:xfrm>
          <a:prstGeom prst="rect">
            <a:avLst/>
          </a:prstGeom>
        </p:spPr>
      </p:pic>
      <p:pic>
        <p:nvPicPr>
          <p:cNvPr id="76" name="Picture 75">
            <a:extLst>
              <a:ext uri="{FF2B5EF4-FFF2-40B4-BE49-F238E27FC236}">
                <a16:creationId xmlns:a16="http://schemas.microsoft.com/office/drawing/2014/main" id="{4AC2161E-DF6C-1E4E-9576-FE5AC9590AD5}"/>
              </a:ext>
            </a:extLst>
          </p:cNvPr>
          <p:cNvPicPr>
            <a:picLocks noChangeAspect="1"/>
          </p:cNvPicPr>
          <p:nvPr/>
        </p:nvPicPr>
        <p:blipFill>
          <a:blip r:embed="rId8">
            <a:clrChange>
              <a:clrFrom>
                <a:srgbClr val="F7F7F7"/>
              </a:clrFrom>
              <a:clrTo>
                <a:srgbClr val="F7F7F7">
                  <a:alpha val="0"/>
                </a:srgbClr>
              </a:clrTo>
            </a:clrChange>
          </a:blip>
          <a:stretch>
            <a:fillRect/>
          </a:stretch>
        </p:blipFill>
        <p:spPr>
          <a:xfrm>
            <a:off x="6261692" y="1533479"/>
            <a:ext cx="1240377" cy="1093419"/>
          </a:xfrm>
          <a:prstGeom prst="rect">
            <a:avLst/>
          </a:prstGeom>
        </p:spPr>
      </p:pic>
      <p:pic>
        <p:nvPicPr>
          <p:cNvPr id="77" name="Picture 76">
            <a:extLst>
              <a:ext uri="{FF2B5EF4-FFF2-40B4-BE49-F238E27FC236}">
                <a16:creationId xmlns:a16="http://schemas.microsoft.com/office/drawing/2014/main" id="{DCF30103-62B5-CF46-8779-1AE0C4414A82}"/>
              </a:ext>
            </a:extLst>
          </p:cNvPr>
          <p:cNvPicPr>
            <a:picLocks noChangeAspect="1"/>
          </p:cNvPicPr>
          <p:nvPr/>
        </p:nvPicPr>
        <p:blipFill>
          <a:blip r:embed="rId9">
            <a:clrChange>
              <a:clrFrom>
                <a:srgbClr val="FFFFFF"/>
              </a:clrFrom>
              <a:clrTo>
                <a:srgbClr val="FFFFFF">
                  <a:alpha val="0"/>
                </a:srgbClr>
              </a:clrTo>
            </a:clrChange>
            <a:alphaModFix/>
            <a:extLst>
              <a:ext uri="{BEBA8EAE-BF5A-486C-A8C5-ECC9F3942E4B}">
                <a14:imgProps xmlns:a14="http://schemas.microsoft.com/office/drawing/2010/main">
                  <a14:imgLayer r:embed="rId10">
                    <a14:imgEffect>
                      <a14:saturation sat="200000"/>
                    </a14:imgEffect>
                  </a14:imgLayer>
                </a14:imgProps>
              </a:ext>
            </a:extLst>
          </a:blip>
          <a:stretch>
            <a:fillRect/>
          </a:stretch>
        </p:blipFill>
        <p:spPr>
          <a:xfrm>
            <a:off x="9100184" y="3851487"/>
            <a:ext cx="1211964" cy="1089234"/>
          </a:xfrm>
          <a:prstGeom prst="rect">
            <a:avLst/>
          </a:prstGeom>
        </p:spPr>
      </p:pic>
      <p:pic>
        <p:nvPicPr>
          <p:cNvPr id="38" name="Imagen 4">
            <a:extLst>
              <a:ext uri="{FF2B5EF4-FFF2-40B4-BE49-F238E27FC236}">
                <a16:creationId xmlns:a16="http://schemas.microsoft.com/office/drawing/2014/main" id="{B144454A-26A5-5E43-B7CD-22312445E53A}"/>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2745" y="1582765"/>
            <a:ext cx="1059259" cy="1352018"/>
          </a:xfrm>
          <a:prstGeom prst="rect">
            <a:avLst/>
          </a:prstGeom>
        </p:spPr>
      </p:pic>
      <p:pic>
        <p:nvPicPr>
          <p:cNvPr id="80" name="Picture 79">
            <a:extLst>
              <a:ext uri="{FF2B5EF4-FFF2-40B4-BE49-F238E27FC236}">
                <a16:creationId xmlns:a16="http://schemas.microsoft.com/office/drawing/2014/main" id="{6A28A1D9-1528-CB4B-BE03-0079D46129BE}"/>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687534" y="3744491"/>
            <a:ext cx="1173299" cy="1305502"/>
          </a:xfrm>
          <a:prstGeom prst="rect">
            <a:avLst/>
          </a:prstGeom>
        </p:spPr>
      </p:pic>
    </p:spTree>
    <p:extLst>
      <p:ext uri="{BB962C8B-B14F-4D97-AF65-F5344CB8AC3E}">
        <p14:creationId xmlns:p14="http://schemas.microsoft.com/office/powerpoint/2010/main" val="503973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92642" y="678368"/>
            <a:ext cx="93524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 orden posible</a:t>
            </a:r>
            <a:endPar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39" name="Rectangle 38">
            <a:extLst>
              <a:ext uri="{FF2B5EF4-FFF2-40B4-BE49-F238E27FC236}">
                <a16:creationId xmlns:a16="http://schemas.microsoft.com/office/drawing/2014/main" id="{0F8DF7EC-399E-4E43-9921-7CDA54A8E4C8}"/>
              </a:ext>
            </a:extLst>
          </p:cNvPr>
          <p:cNvSpPr/>
          <p:nvPr/>
        </p:nvSpPr>
        <p:spPr>
          <a:xfrm>
            <a:off x="8498161" y="1480685"/>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9C88E4BD-46F9-C04E-BF8F-8E07B9B99C75}"/>
              </a:ext>
            </a:extLst>
          </p:cNvPr>
          <p:cNvSpPr/>
          <p:nvPr/>
        </p:nvSpPr>
        <p:spPr>
          <a:xfrm>
            <a:off x="2964926" y="149520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2B856172-0F8C-8A4F-BB3B-5AB1EDBFF1B4}"/>
              </a:ext>
            </a:extLst>
          </p:cNvPr>
          <p:cNvSpPr/>
          <p:nvPr/>
        </p:nvSpPr>
        <p:spPr>
          <a:xfrm>
            <a:off x="8495141" y="367262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8AA625DD-D33F-384C-9255-D1496BEF3510}"/>
              </a:ext>
            </a:extLst>
          </p:cNvPr>
          <p:cNvSpPr/>
          <p:nvPr/>
        </p:nvSpPr>
        <p:spPr>
          <a:xfrm>
            <a:off x="5770924" y="1480685"/>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20D9B635-E0D8-DA4E-97B8-292E1E0A610E}"/>
              </a:ext>
            </a:extLst>
          </p:cNvPr>
          <p:cNvSpPr/>
          <p:nvPr/>
        </p:nvSpPr>
        <p:spPr>
          <a:xfrm>
            <a:off x="2966290"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E81B7402-77A5-564C-B76D-18880828A208}"/>
              </a:ext>
            </a:extLst>
          </p:cNvPr>
          <p:cNvSpPr/>
          <p:nvPr/>
        </p:nvSpPr>
        <p:spPr>
          <a:xfrm>
            <a:off x="326779" y="149520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B317E90C-5004-D84E-8C51-2FE43E1C381B}"/>
              </a:ext>
            </a:extLst>
          </p:cNvPr>
          <p:cNvSpPr/>
          <p:nvPr/>
        </p:nvSpPr>
        <p:spPr>
          <a:xfrm>
            <a:off x="297064"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DF1610AF-A229-E547-8AA2-B099813880A4}"/>
              </a:ext>
            </a:extLst>
          </p:cNvPr>
          <p:cNvSpPr/>
          <p:nvPr/>
        </p:nvSpPr>
        <p:spPr>
          <a:xfrm>
            <a:off x="5782146" y="3696077"/>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07E203CD-9578-9A43-BCE5-38FF7E3F7F51}"/>
              </a:ext>
            </a:extLst>
          </p:cNvPr>
          <p:cNvSpPr txBox="1"/>
          <p:nvPr/>
        </p:nvSpPr>
        <p:spPr>
          <a:xfrm>
            <a:off x="8521125" y="2756128"/>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put on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trousers]</a:t>
            </a:r>
          </a:p>
        </p:txBody>
      </p:sp>
      <p:sp>
        <p:nvSpPr>
          <p:cNvPr id="57" name="TextBox 56">
            <a:extLst>
              <a:ext uri="{FF2B5EF4-FFF2-40B4-BE49-F238E27FC236}">
                <a16:creationId xmlns:a16="http://schemas.microsoft.com/office/drawing/2014/main" id="{D8E42543-F122-2F49-89E1-F2950BBE901D}"/>
              </a:ext>
            </a:extLst>
          </p:cNvPr>
          <p:cNvSpPr txBox="1"/>
          <p:nvPr/>
        </p:nvSpPr>
        <p:spPr>
          <a:xfrm>
            <a:off x="3255521" y="3028890"/>
            <a:ext cx="26330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get up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6]</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7578E1AB-6316-1B4E-B6E7-92CBFFD21879}"/>
              </a:ext>
            </a:extLst>
          </p:cNvPr>
          <p:cNvSpPr txBox="1"/>
          <p:nvPr/>
        </p:nvSpPr>
        <p:spPr>
          <a:xfrm>
            <a:off x="5777387" y="2448353"/>
            <a:ext cx="26330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look at myself in the mirror above the chair]</a:t>
            </a:r>
          </a:p>
        </p:txBody>
      </p:sp>
      <p:sp>
        <p:nvSpPr>
          <p:cNvPr id="59" name="TextBox 58">
            <a:extLst>
              <a:ext uri="{FF2B5EF4-FFF2-40B4-BE49-F238E27FC236}">
                <a16:creationId xmlns:a16="http://schemas.microsoft.com/office/drawing/2014/main" id="{9604CCC1-09D4-2949-84D7-2712247B7D88}"/>
              </a:ext>
            </a:extLst>
          </p:cNvPr>
          <p:cNvSpPr txBox="1"/>
          <p:nvPr/>
        </p:nvSpPr>
        <p:spPr>
          <a:xfrm>
            <a:off x="3002459" y="4936762"/>
            <a:ext cx="23963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prepare my lunch]</a:t>
            </a:r>
          </a:p>
        </p:txBody>
      </p:sp>
      <p:sp>
        <p:nvSpPr>
          <p:cNvPr id="60" name="TextBox 59">
            <a:extLst>
              <a:ext uri="{FF2B5EF4-FFF2-40B4-BE49-F238E27FC236}">
                <a16:creationId xmlns:a16="http://schemas.microsoft.com/office/drawing/2014/main" id="{94F43793-1452-3747-BCFE-772453CCB3F9}"/>
              </a:ext>
            </a:extLst>
          </p:cNvPr>
          <p:cNvSpPr txBox="1"/>
          <p:nvPr/>
        </p:nvSpPr>
        <p:spPr>
          <a:xfrm>
            <a:off x="427435" y="2980192"/>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wake up early]</a:t>
            </a:r>
          </a:p>
        </p:txBody>
      </p:sp>
      <p:sp>
        <p:nvSpPr>
          <p:cNvPr id="61" name="TextBox 60">
            <a:extLst>
              <a:ext uri="{FF2B5EF4-FFF2-40B4-BE49-F238E27FC236}">
                <a16:creationId xmlns:a16="http://schemas.microsoft.com/office/drawing/2014/main" id="{8557377C-FA2F-4E40-829A-37084102365D}"/>
              </a:ext>
            </a:extLst>
          </p:cNvPr>
          <p:cNvSpPr txBox="1"/>
          <p:nvPr/>
        </p:nvSpPr>
        <p:spPr>
          <a:xfrm>
            <a:off x="307145" y="5140638"/>
            <a:ext cx="2558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wash my hands]</a:t>
            </a:r>
          </a:p>
        </p:txBody>
      </p:sp>
      <p:sp>
        <p:nvSpPr>
          <p:cNvPr id="62" name="TextBox 61">
            <a:extLst>
              <a:ext uri="{FF2B5EF4-FFF2-40B4-BE49-F238E27FC236}">
                <a16:creationId xmlns:a16="http://schemas.microsoft.com/office/drawing/2014/main" id="{E7393A1E-3BEA-934F-8E84-0837859D6C83}"/>
              </a:ext>
            </a:extLst>
          </p:cNvPr>
          <p:cNvSpPr txBox="1"/>
          <p:nvPr/>
        </p:nvSpPr>
        <p:spPr>
          <a:xfrm>
            <a:off x="5746376" y="4921283"/>
            <a:ext cx="255844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ask myself what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time it is]</a:t>
            </a:r>
          </a:p>
        </p:txBody>
      </p:sp>
      <p:sp>
        <p:nvSpPr>
          <p:cNvPr id="63" name="TextBox 62">
            <a:extLst>
              <a:ext uri="{FF2B5EF4-FFF2-40B4-BE49-F238E27FC236}">
                <a16:creationId xmlns:a16="http://schemas.microsoft.com/office/drawing/2014/main" id="{040F777C-12A4-644A-B2FA-1A17ED35AA5F}"/>
              </a:ext>
            </a:extLst>
          </p:cNvPr>
          <p:cNvSpPr txBox="1"/>
          <p:nvPr/>
        </p:nvSpPr>
        <p:spPr>
          <a:xfrm>
            <a:off x="8487541" y="1481299"/>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7E873D2-DEE9-1E46-B9FA-ED20D4E37570}"/>
              </a:ext>
            </a:extLst>
          </p:cNvPr>
          <p:cNvSpPr txBox="1"/>
          <p:nvPr/>
        </p:nvSpPr>
        <p:spPr>
          <a:xfrm>
            <a:off x="2978656" y="1495822"/>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A4801FA7-3792-B445-9609-C159BD419E48}"/>
              </a:ext>
            </a:extLst>
          </p:cNvPr>
          <p:cNvSpPr txBox="1"/>
          <p:nvPr/>
        </p:nvSpPr>
        <p:spPr>
          <a:xfrm>
            <a:off x="8495141" y="367323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extLst>
              <a:ext uri="{FF2B5EF4-FFF2-40B4-BE49-F238E27FC236}">
                <a16:creationId xmlns:a16="http://schemas.microsoft.com/office/drawing/2014/main" id="{8814DE6B-05F8-8842-A8A7-184AA7DA6B05}"/>
              </a:ext>
            </a:extLst>
          </p:cNvPr>
          <p:cNvSpPr txBox="1"/>
          <p:nvPr/>
        </p:nvSpPr>
        <p:spPr>
          <a:xfrm>
            <a:off x="5770924" y="1492440"/>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46464F99-A166-DA44-855C-2042756CC0FD}"/>
              </a:ext>
            </a:extLst>
          </p:cNvPr>
          <p:cNvSpPr txBox="1"/>
          <p:nvPr/>
        </p:nvSpPr>
        <p:spPr>
          <a:xfrm>
            <a:off x="2975863" y="371732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f</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09E7FC9C-492F-2048-9129-11062BFDB189}"/>
              </a:ext>
            </a:extLst>
          </p:cNvPr>
          <p:cNvSpPr txBox="1"/>
          <p:nvPr/>
        </p:nvSpPr>
        <p:spPr>
          <a:xfrm>
            <a:off x="298034" y="1516457"/>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9432EAB3-BE9F-C64E-ADC7-96FEB406097A}"/>
              </a:ext>
            </a:extLst>
          </p:cNvPr>
          <p:cNvSpPr txBox="1"/>
          <p:nvPr/>
        </p:nvSpPr>
        <p:spPr>
          <a:xfrm>
            <a:off x="307145" y="3696076"/>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AA7F80E7-7836-D149-A8C4-C83E101F5534}"/>
              </a:ext>
            </a:extLst>
          </p:cNvPr>
          <p:cNvSpPr txBox="1"/>
          <p:nvPr/>
        </p:nvSpPr>
        <p:spPr>
          <a:xfrm>
            <a:off x="5782146" y="3744491"/>
            <a:ext cx="41335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7C5390D7-D1A1-CD41-B484-06A7318C965E}"/>
              </a:ext>
            </a:extLst>
          </p:cNvPr>
          <p:cNvSpPr txBox="1"/>
          <p:nvPr/>
        </p:nvSpPr>
        <p:spPr>
          <a:xfrm>
            <a:off x="8487541" y="4632694"/>
            <a:ext cx="251808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take photos of myself in the kitchen]</a:t>
            </a:r>
          </a:p>
        </p:txBody>
      </p:sp>
      <p:pic>
        <p:nvPicPr>
          <p:cNvPr id="72" name="Imagen 4">
            <a:extLst>
              <a:ext uri="{FF2B5EF4-FFF2-40B4-BE49-F238E27FC236}">
                <a16:creationId xmlns:a16="http://schemas.microsoft.com/office/drawing/2014/main" id="{E16842DE-54BB-9349-BF41-D0B020CA0F5E}"/>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912913" y="3904381"/>
            <a:ext cx="1114343" cy="1114343"/>
          </a:xfrm>
          <a:prstGeom prst="rect">
            <a:avLst/>
          </a:prstGeom>
        </p:spPr>
      </p:pic>
      <p:pic>
        <p:nvPicPr>
          <p:cNvPr id="73" name="Picture 4">
            <a:extLst>
              <a:ext uri="{FF2B5EF4-FFF2-40B4-BE49-F238E27FC236}">
                <a16:creationId xmlns:a16="http://schemas.microsoft.com/office/drawing/2014/main" id="{792B7541-4689-BF4B-B185-62D0D6AD3B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46545" y="1506489"/>
            <a:ext cx="847430" cy="1016337"/>
          </a:xfrm>
          <a:prstGeom prst="rect">
            <a:avLst/>
          </a:prstGeom>
          <a:noFill/>
          <a:effectLst/>
          <a:extLst>
            <a:ext uri="{909E8E84-426E-40dd-AFC4-6F175D3DCCD1}">
              <a14:hiddenFill xmlns:a14="http://schemas.microsoft.com/office/drawing/2010/main" xmlns="">
                <a:solidFill>
                  <a:srgbClr val="FFFFFF"/>
                </a:solidFill>
              </a14:hiddenFill>
            </a:ext>
          </a:extLst>
        </p:spPr>
      </p:pic>
      <p:pic>
        <p:nvPicPr>
          <p:cNvPr id="74" name="Imagen 2">
            <a:extLst>
              <a:ext uri="{FF2B5EF4-FFF2-40B4-BE49-F238E27FC236}">
                <a16:creationId xmlns:a16="http://schemas.microsoft.com/office/drawing/2014/main" id="{88E4995D-7E38-9448-8803-9F4F7D2FD54A}"/>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1033" y="1666104"/>
            <a:ext cx="1332158" cy="1234962"/>
          </a:xfrm>
          <a:prstGeom prst="rect">
            <a:avLst/>
          </a:prstGeom>
        </p:spPr>
      </p:pic>
      <p:pic>
        <p:nvPicPr>
          <p:cNvPr id="75" name="Imagen 8">
            <a:extLst>
              <a:ext uri="{FF2B5EF4-FFF2-40B4-BE49-F238E27FC236}">
                <a16:creationId xmlns:a16="http://schemas.microsoft.com/office/drawing/2014/main" id="{3379FCCA-469B-694D-86D2-B82AA92F22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44712" y="1531761"/>
            <a:ext cx="1116105" cy="1448456"/>
          </a:xfrm>
          <a:prstGeom prst="rect">
            <a:avLst/>
          </a:prstGeom>
        </p:spPr>
      </p:pic>
      <p:pic>
        <p:nvPicPr>
          <p:cNvPr id="76" name="Picture 75">
            <a:extLst>
              <a:ext uri="{FF2B5EF4-FFF2-40B4-BE49-F238E27FC236}">
                <a16:creationId xmlns:a16="http://schemas.microsoft.com/office/drawing/2014/main" id="{4AC2161E-DF6C-1E4E-9576-FE5AC9590AD5}"/>
              </a:ext>
            </a:extLst>
          </p:cNvPr>
          <p:cNvPicPr>
            <a:picLocks noChangeAspect="1"/>
          </p:cNvPicPr>
          <p:nvPr/>
        </p:nvPicPr>
        <p:blipFill>
          <a:blip r:embed="rId7">
            <a:clrChange>
              <a:clrFrom>
                <a:srgbClr val="F7F7F7"/>
              </a:clrFrom>
              <a:clrTo>
                <a:srgbClr val="F7F7F7">
                  <a:alpha val="0"/>
                </a:srgbClr>
              </a:clrTo>
            </a:clrChange>
          </a:blip>
          <a:stretch>
            <a:fillRect/>
          </a:stretch>
        </p:blipFill>
        <p:spPr>
          <a:xfrm>
            <a:off x="9037598" y="3674567"/>
            <a:ext cx="1240377" cy="1093419"/>
          </a:xfrm>
          <a:prstGeom prst="rect">
            <a:avLst/>
          </a:prstGeom>
        </p:spPr>
      </p:pic>
      <p:pic>
        <p:nvPicPr>
          <p:cNvPr id="77" name="Picture 76">
            <a:extLst>
              <a:ext uri="{FF2B5EF4-FFF2-40B4-BE49-F238E27FC236}">
                <a16:creationId xmlns:a16="http://schemas.microsoft.com/office/drawing/2014/main" id="{DCF30103-62B5-CF46-8779-1AE0C4414A82}"/>
              </a:ext>
            </a:extLst>
          </p:cNvPr>
          <p:cNvPicPr>
            <a:picLocks noChangeAspect="1"/>
          </p:cNvPicPr>
          <p:nvPr/>
        </p:nvPicPr>
        <p:blipFill>
          <a:blip r:embed="rId8">
            <a:clrChange>
              <a:clrFrom>
                <a:srgbClr val="FFFFFF"/>
              </a:clrFrom>
              <a:clrTo>
                <a:srgbClr val="FFFFFF">
                  <a:alpha val="0"/>
                </a:srgbClr>
              </a:clrTo>
            </a:clrChange>
            <a:alphaModFix/>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6419615" y="3851487"/>
            <a:ext cx="1211964" cy="1089234"/>
          </a:xfrm>
          <a:prstGeom prst="rect">
            <a:avLst/>
          </a:prstGeom>
        </p:spPr>
      </p:pic>
      <p:pic>
        <p:nvPicPr>
          <p:cNvPr id="38" name="Imagen 4">
            <a:extLst>
              <a:ext uri="{FF2B5EF4-FFF2-40B4-BE49-F238E27FC236}">
                <a16:creationId xmlns:a16="http://schemas.microsoft.com/office/drawing/2014/main" id="{B144454A-26A5-5E43-B7CD-22312445E53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77091" y="1531916"/>
            <a:ext cx="1059259" cy="1352018"/>
          </a:xfrm>
          <a:prstGeom prst="rect">
            <a:avLst/>
          </a:prstGeom>
        </p:spPr>
      </p:pic>
      <p:pic>
        <p:nvPicPr>
          <p:cNvPr id="80" name="Picture 79">
            <a:extLst>
              <a:ext uri="{FF2B5EF4-FFF2-40B4-BE49-F238E27FC236}">
                <a16:creationId xmlns:a16="http://schemas.microsoft.com/office/drawing/2014/main" id="{6A28A1D9-1528-CB4B-BE03-0079D46129B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350009" y="3727417"/>
            <a:ext cx="1173299" cy="1305502"/>
          </a:xfrm>
          <a:prstGeom prst="rect">
            <a:avLst/>
          </a:prstGeom>
        </p:spPr>
      </p:pic>
    </p:spTree>
    <p:extLst>
      <p:ext uri="{BB962C8B-B14F-4D97-AF65-F5344CB8AC3E}">
        <p14:creationId xmlns:p14="http://schemas.microsoft.com/office/powerpoint/2010/main" val="65282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863" name="Google Shape;863;p27"/>
          <p:cNvSpPr/>
          <p:nvPr/>
        </p:nvSpPr>
        <p:spPr>
          <a:xfrm>
            <a:off x="10946116" y="265559"/>
            <a:ext cx="10950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sp>
        <p:nvSpPr>
          <p:cNvPr id="864" name="Google Shape;864;p27"/>
          <p:cNvSpPr txBox="1"/>
          <p:nvPr/>
        </p:nvSpPr>
        <p:spPr>
          <a:xfrm>
            <a:off x="214130" y="233317"/>
            <a:ext cx="1058535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1" i="0" u="none" strike="noStrike" cap="none" dirty="0">
                <a:solidFill>
                  <a:srgbClr val="1F3864"/>
                </a:solidFill>
                <a:latin typeface="Century Gothic"/>
                <a:ea typeface="Century Gothic"/>
                <a:cs typeface="Century Gothic"/>
                <a:sym typeface="Century Gothic"/>
              </a:rPr>
              <a:t>¡</a:t>
            </a:r>
            <a:r>
              <a:rPr lang="en-GB" sz="2800" b="1" i="0" u="none" strike="noStrike" cap="none" dirty="0" err="1">
                <a:solidFill>
                  <a:srgbClr val="1F3864"/>
                </a:solidFill>
                <a:latin typeface="Century Gothic"/>
                <a:ea typeface="Century Gothic"/>
                <a:cs typeface="Century Gothic"/>
                <a:sym typeface="Century Gothic"/>
              </a:rPr>
              <a:t>Ahora</a:t>
            </a:r>
            <a:r>
              <a:rPr lang="en-GB" sz="2800" b="1" i="0" u="none" strike="noStrike" cap="none" dirty="0">
                <a:solidFill>
                  <a:srgbClr val="1F3864"/>
                </a:solidFill>
                <a:latin typeface="Century Gothic"/>
                <a:ea typeface="Century Gothic"/>
                <a:cs typeface="Century Gothic"/>
                <a:sym typeface="Century Gothic"/>
              </a:rPr>
              <a:t> </a:t>
            </a:r>
            <a:r>
              <a:rPr lang="en-GB" sz="2800" b="1" i="0" u="none" strike="noStrike" cap="none" dirty="0" err="1">
                <a:solidFill>
                  <a:srgbClr val="1F3864"/>
                </a:solidFill>
                <a:latin typeface="Century Gothic"/>
                <a:ea typeface="Century Gothic"/>
                <a:cs typeface="Century Gothic"/>
                <a:sym typeface="Century Gothic"/>
              </a:rPr>
              <a:t>tú</a:t>
            </a:r>
            <a:r>
              <a:rPr lang="en-GB" sz="2800" b="1" i="0" u="none" strike="noStrike" cap="none"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865" name="Google Shape;865;p27"/>
          <p:cNvSpPr txBox="1">
            <a:spLocks noGrp="1"/>
          </p:cNvSpPr>
          <p:nvPr>
            <p:ph type="title"/>
          </p:nvPr>
        </p:nvSpPr>
        <p:spPr>
          <a:xfrm>
            <a:off x="10856685" y="136475"/>
            <a:ext cx="1273903" cy="6590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rPr>
              <a:t>escribir</a:t>
            </a:r>
            <a:endParaRPr sz="2000" b="1">
              <a:solidFill>
                <a:schemeClr val="lt1"/>
              </a:solidFill>
            </a:endParaRPr>
          </a:p>
        </p:txBody>
      </p:sp>
      <p:sp>
        <p:nvSpPr>
          <p:cNvPr id="866" name="Google Shape;866;p27"/>
          <p:cNvSpPr txBox="1"/>
          <p:nvPr/>
        </p:nvSpPr>
        <p:spPr>
          <a:xfrm>
            <a:off x="214129" y="860866"/>
            <a:ext cx="527239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solidFill>
                  <a:srgbClr val="1F3864"/>
                </a:solidFill>
                <a:latin typeface="Century Gothic"/>
                <a:ea typeface="Century Gothic"/>
                <a:cs typeface="Century Gothic"/>
                <a:sym typeface="Century Gothic"/>
              </a:rPr>
              <a:t>Escribe un email a un amigo.</a:t>
            </a:r>
            <a:endParaRPr dirty="0">
              <a:latin typeface="Century Gothic" panose="020B0502020202020204" pitchFamily="34" charset="0"/>
            </a:endParaRPr>
          </a:p>
        </p:txBody>
      </p:sp>
      <p:sp>
        <p:nvSpPr>
          <p:cNvPr id="867" name="Google Shape;867;p27"/>
          <p:cNvSpPr txBox="1"/>
          <p:nvPr/>
        </p:nvSpPr>
        <p:spPr>
          <a:xfrm>
            <a:off x="214129" y="1449665"/>
            <a:ext cx="10913416" cy="18158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solidFill>
                  <a:srgbClr val="1F3864"/>
                </a:solidFill>
                <a:latin typeface="Century Gothic"/>
                <a:ea typeface="Century Gothic"/>
                <a:cs typeface="Century Gothic"/>
                <a:sym typeface="Century Gothic"/>
              </a:rPr>
              <a:t>Write about where </a:t>
            </a:r>
            <a:r>
              <a:rPr lang="en-GB" sz="2800" b="1" i="1" u="none" strike="noStrike" cap="none" dirty="0">
                <a:solidFill>
                  <a:srgbClr val="1F3864"/>
                </a:solidFill>
                <a:latin typeface="Century Gothic"/>
                <a:ea typeface="Century Gothic"/>
                <a:cs typeface="Century Gothic"/>
                <a:sym typeface="Century Gothic"/>
              </a:rPr>
              <a:t>you</a:t>
            </a:r>
            <a:r>
              <a:rPr lang="en-GB" sz="2800" b="0" i="0" u="none" strike="noStrike" cap="none" dirty="0">
                <a:solidFill>
                  <a:srgbClr val="1F3864"/>
                </a:solidFill>
                <a:latin typeface="Century Gothic"/>
                <a:ea typeface="Century Gothic"/>
                <a:cs typeface="Century Gothic"/>
                <a:sym typeface="Century Gothic"/>
              </a:rPr>
              <a:t> normally go, where </a:t>
            </a:r>
            <a:r>
              <a:rPr lang="en-GB" sz="2800" b="1" i="1" u="none" strike="noStrike" cap="none" dirty="0">
                <a:solidFill>
                  <a:srgbClr val="1F3864"/>
                </a:solidFill>
                <a:latin typeface="Century Gothic"/>
                <a:ea typeface="Century Gothic"/>
                <a:cs typeface="Century Gothic"/>
                <a:sym typeface="Century Gothic"/>
              </a:rPr>
              <a:t>someone else (a friend, a cousin...) </a:t>
            </a:r>
            <a:r>
              <a:rPr lang="en-GB" sz="2800" b="0" i="0" u="none" strike="noStrike" cap="none" dirty="0">
                <a:solidFill>
                  <a:srgbClr val="1F3864"/>
                </a:solidFill>
                <a:latin typeface="Century Gothic"/>
                <a:ea typeface="Century Gothic"/>
                <a:cs typeface="Century Gothic"/>
                <a:sym typeface="Century Gothic"/>
              </a:rPr>
              <a:t>goes and where </a:t>
            </a:r>
            <a:r>
              <a:rPr lang="en-GB" sz="2800" b="1" i="1" u="none" strike="noStrike" cap="none" dirty="0">
                <a:solidFill>
                  <a:srgbClr val="1F3864"/>
                </a:solidFill>
                <a:latin typeface="Century Gothic"/>
                <a:ea typeface="Century Gothic"/>
                <a:cs typeface="Century Gothic"/>
                <a:sym typeface="Century Gothic"/>
              </a:rPr>
              <a:t>you</a:t>
            </a:r>
            <a:r>
              <a:rPr lang="en-GB" sz="2800" b="0" i="1" u="none" strike="noStrike" cap="none" dirty="0">
                <a:solidFill>
                  <a:srgbClr val="1F3864"/>
                </a:solidFill>
                <a:latin typeface="Century Gothic"/>
                <a:ea typeface="Century Gothic"/>
                <a:cs typeface="Century Gothic"/>
                <a:sym typeface="Century Gothic"/>
              </a:rPr>
              <a:t> and </a:t>
            </a:r>
            <a:r>
              <a:rPr lang="en-GB" sz="2800" b="1" i="1" u="none" strike="noStrike" cap="none" dirty="0">
                <a:solidFill>
                  <a:srgbClr val="1F3864"/>
                </a:solidFill>
                <a:latin typeface="Century Gothic"/>
                <a:ea typeface="Century Gothic"/>
                <a:cs typeface="Century Gothic"/>
                <a:sym typeface="Century Gothic"/>
              </a:rPr>
              <a:t>someone else </a:t>
            </a:r>
            <a:r>
              <a:rPr lang="en-GB" sz="2800" b="0" i="0" u="none" strike="noStrike" cap="none" dirty="0">
                <a:solidFill>
                  <a:srgbClr val="1F3864"/>
                </a:solidFill>
                <a:latin typeface="Century Gothic"/>
                <a:ea typeface="Century Gothic"/>
                <a:cs typeface="Century Gothic"/>
                <a:sym typeface="Century Gothic"/>
              </a:rPr>
              <a:t>went at different times in the past. Ask questions about where </a:t>
            </a:r>
            <a:r>
              <a:rPr lang="en-GB" sz="2800" b="1" i="1" u="none" strike="noStrike" cap="none" dirty="0">
                <a:solidFill>
                  <a:srgbClr val="1F3864"/>
                </a:solidFill>
                <a:latin typeface="Century Gothic"/>
                <a:ea typeface="Century Gothic"/>
                <a:cs typeface="Century Gothic"/>
                <a:sym typeface="Century Gothic"/>
              </a:rPr>
              <a:t>your classmate </a:t>
            </a:r>
            <a:r>
              <a:rPr lang="en-GB" sz="2800" b="0" i="0" u="none" strike="noStrike" cap="none" dirty="0">
                <a:solidFill>
                  <a:srgbClr val="1F3864"/>
                </a:solidFill>
                <a:latin typeface="Century Gothic"/>
                <a:ea typeface="Century Gothic"/>
                <a:cs typeface="Century Gothic"/>
                <a:sym typeface="Century Gothic"/>
              </a:rPr>
              <a:t>normally goes and went in the past.</a:t>
            </a:r>
            <a:endParaRPr dirty="0">
              <a:latin typeface="Century Gothic" panose="020B0502020202020204" pitchFamily="34" charset="0"/>
            </a:endParaRPr>
          </a:p>
        </p:txBody>
      </p:sp>
      <p:sp>
        <p:nvSpPr>
          <p:cNvPr id="868" name="Google Shape;868;p27"/>
          <p:cNvSpPr txBox="1"/>
          <p:nvPr/>
        </p:nvSpPr>
        <p:spPr>
          <a:xfrm>
            <a:off x="214129" y="3297120"/>
            <a:ext cx="1160406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solidFill>
                  <a:srgbClr val="1F3864"/>
                </a:solidFill>
                <a:latin typeface="Century Gothic"/>
                <a:ea typeface="Century Gothic"/>
                <a:cs typeface="Century Gothic"/>
                <a:sym typeface="Century Gothic"/>
              </a:rPr>
              <a:t>Use ‘</a:t>
            </a:r>
            <a:r>
              <a:rPr lang="en-GB" sz="2800" b="0" i="0" u="none" strike="noStrike" cap="none" dirty="0" err="1">
                <a:solidFill>
                  <a:srgbClr val="1F3864"/>
                </a:solidFill>
                <a:latin typeface="Century Gothic"/>
                <a:ea typeface="Century Gothic"/>
                <a:cs typeface="Century Gothic"/>
                <a:sym typeface="Century Gothic"/>
              </a:rPr>
              <a:t>voy</a:t>
            </a:r>
            <a:r>
              <a:rPr lang="en-GB" sz="2800" b="0" i="0" u="none" strike="noStrike" cap="none" dirty="0">
                <a:solidFill>
                  <a:srgbClr val="1F3864"/>
                </a:solidFill>
                <a:latin typeface="Century Gothic"/>
                <a:ea typeface="Century Gothic"/>
                <a:cs typeface="Century Gothic"/>
                <a:sym typeface="Century Gothic"/>
              </a:rPr>
              <a:t>’, ‘vas’ or ‘</a:t>
            </a:r>
            <a:r>
              <a:rPr lang="en-GB" sz="2800" b="0" i="0" u="none" strike="noStrike" cap="none" dirty="0" err="1">
                <a:solidFill>
                  <a:srgbClr val="1F3864"/>
                </a:solidFill>
                <a:latin typeface="Century Gothic"/>
                <a:ea typeface="Century Gothic"/>
                <a:cs typeface="Century Gothic"/>
                <a:sym typeface="Century Gothic"/>
              </a:rPr>
              <a:t>va</a:t>
            </a:r>
            <a:r>
              <a:rPr lang="en-GB" sz="2800" b="0" i="0" u="none" strike="noStrike" cap="none" dirty="0">
                <a:solidFill>
                  <a:srgbClr val="1F3864"/>
                </a:solidFill>
                <a:latin typeface="Century Gothic"/>
                <a:ea typeface="Century Gothic"/>
                <a:cs typeface="Century Gothic"/>
                <a:sym typeface="Century Gothic"/>
              </a:rPr>
              <a:t>’ and ‘</a:t>
            </a:r>
            <a:r>
              <a:rPr lang="en-GB" sz="2800" b="0" i="0" u="none" strike="noStrike" cap="none" dirty="0" err="1">
                <a:solidFill>
                  <a:srgbClr val="1F3864"/>
                </a:solidFill>
                <a:latin typeface="Century Gothic"/>
                <a:ea typeface="Century Gothic"/>
                <a:cs typeface="Century Gothic"/>
                <a:sym typeface="Century Gothic"/>
              </a:rPr>
              <a:t>fui</a:t>
            </a:r>
            <a:r>
              <a:rPr lang="en-GB" sz="2800" b="0" i="0" u="none" strike="noStrike" cap="none" dirty="0">
                <a:solidFill>
                  <a:srgbClr val="1F3864"/>
                </a:solidFill>
                <a:latin typeface="Century Gothic"/>
                <a:ea typeface="Century Gothic"/>
                <a:cs typeface="Century Gothic"/>
                <a:sym typeface="Century Gothic"/>
              </a:rPr>
              <a:t>’, ‘</a:t>
            </a:r>
            <a:r>
              <a:rPr lang="en-GB" sz="2800" b="0" i="0" u="none" strike="noStrike" cap="none" dirty="0" err="1">
                <a:solidFill>
                  <a:srgbClr val="1F3864"/>
                </a:solidFill>
                <a:latin typeface="Century Gothic"/>
                <a:ea typeface="Century Gothic"/>
                <a:cs typeface="Century Gothic"/>
                <a:sym typeface="Century Gothic"/>
              </a:rPr>
              <a:t>fuiste</a:t>
            </a:r>
            <a:r>
              <a:rPr lang="en-GB" sz="2800" b="0" i="0" u="none" strike="noStrike" cap="none" dirty="0">
                <a:solidFill>
                  <a:srgbClr val="1F3864"/>
                </a:solidFill>
                <a:latin typeface="Century Gothic"/>
                <a:ea typeface="Century Gothic"/>
                <a:cs typeface="Century Gothic"/>
                <a:sym typeface="Century Gothic"/>
              </a:rPr>
              <a:t>’ or ‘</a:t>
            </a:r>
            <a:r>
              <a:rPr lang="en-GB" sz="2800" b="0" i="0" u="none" strike="noStrike" cap="none" dirty="0" err="1">
                <a:solidFill>
                  <a:srgbClr val="1F3864"/>
                </a:solidFill>
                <a:latin typeface="Century Gothic"/>
                <a:ea typeface="Century Gothic"/>
                <a:cs typeface="Century Gothic"/>
                <a:sym typeface="Century Gothic"/>
              </a:rPr>
              <a:t>fue</a:t>
            </a:r>
            <a:r>
              <a:rPr lang="en-GB" sz="2800" b="0" i="0" u="none" strike="noStrike" cap="none" dirty="0">
                <a:solidFill>
                  <a:srgbClr val="1F3864"/>
                </a:solidFill>
                <a:latin typeface="Century Gothic"/>
                <a:ea typeface="Century Gothic"/>
                <a:cs typeface="Century Gothic"/>
                <a:sym typeface="Century Gothic"/>
              </a:rPr>
              <a:t>’ and a pronoun (e.g. ‘</a:t>
            </a:r>
            <a:r>
              <a:rPr lang="en-GB" sz="2800" b="0" i="0" u="none" strike="noStrike" cap="none" dirty="0" err="1">
                <a:solidFill>
                  <a:srgbClr val="1F3864"/>
                </a:solidFill>
                <a:latin typeface="Century Gothic"/>
                <a:ea typeface="Century Gothic"/>
                <a:cs typeface="Century Gothic"/>
                <a:sym typeface="Century Gothic"/>
              </a:rPr>
              <a:t>yo</a:t>
            </a:r>
            <a:r>
              <a:rPr lang="en-GB" sz="2800" b="0" i="0" u="none" strike="noStrike" cap="none" dirty="0">
                <a:solidFill>
                  <a:srgbClr val="1F3864"/>
                </a:solidFill>
                <a:latin typeface="Century Gothic"/>
                <a:ea typeface="Century Gothic"/>
                <a:cs typeface="Century Gothic"/>
                <a:sym typeface="Century Gothic"/>
              </a:rPr>
              <a:t>’, ‘</a:t>
            </a:r>
            <a:r>
              <a:rPr lang="en-GB" sz="2800" b="0" i="0" u="none" strike="noStrike" cap="none" dirty="0" err="1">
                <a:solidFill>
                  <a:srgbClr val="1F3864"/>
                </a:solidFill>
                <a:latin typeface="Century Gothic"/>
                <a:ea typeface="Century Gothic"/>
                <a:cs typeface="Century Gothic"/>
                <a:sym typeface="Century Gothic"/>
              </a:rPr>
              <a:t>tú</a:t>
            </a:r>
            <a:r>
              <a:rPr lang="en-GB" sz="2800" b="0" i="0" u="none" strike="noStrike" cap="none" dirty="0">
                <a:solidFill>
                  <a:srgbClr val="1F3864"/>
                </a:solidFill>
                <a:latin typeface="Century Gothic"/>
                <a:ea typeface="Century Gothic"/>
                <a:cs typeface="Century Gothic"/>
                <a:sym typeface="Century Gothic"/>
              </a:rPr>
              <a:t>’, ‘</a:t>
            </a:r>
            <a:r>
              <a:rPr lang="en-GB" sz="2800" b="0" i="0" u="none" strike="noStrike" cap="none" dirty="0" err="1">
                <a:solidFill>
                  <a:srgbClr val="1F3864"/>
                </a:solidFill>
                <a:latin typeface="Century Gothic"/>
                <a:ea typeface="Century Gothic"/>
                <a:cs typeface="Century Gothic"/>
                <a:sym typeface="Century Gothic"/>
              </a:rPr>
              <a:t>ella</a:t>
            </a:r>
            <a:r>
              <a:rPr lang="en-GB" sz="2800" b="0" i="0" u="none" strike="noStrike" cap="none" dirty="0">
                <a:solidFill>
                  <a:srgbClr val="1F3864"/>
                </a:solidFill>
                <a:latin typeface="Century Gothic"/>
                <a:ea typeface="Century Gothic"/>
                <a:cs typeface="Century Gothic"/>
                <a:sym typeface="Century Gothic"/>
              </a:rPr>
              <a:t>’) if you are comparing different people.</a:t>
            </a:r>
            <a:endParaRPr dirty="0">
              <a:latin typeface="Century Gothic" panose="020B0502020202020204" pitchFamily="34" charset="0"/>
            </a:endParaRPr>
          </a:p>
        </p:txBody>
      </p:sp>
      <p:sp>
        <p:nvSpPr>
          <p:cNvPr id="869" name="Google Shape;869;p27"/>
          <p:cNvSpPr txBox="1"/>
          <p:nvPr/>
        </p:nvSpPr>
        <p:spPr>
          <a:xfrm>
            <a:off x="293970" y="4290836"/>
            <a:ext cx="244466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solidFill>
                  <a:srgbClr val="1F3864"/>
                </a:solidFill>
                <a:latin typeface="Century Gothic"/>
                <a:ea typeface="Century Gothic"/>
                <a:cs typeface="Century Gothic"/>
                <a:sym typeface="Century Gothic"/>
              </a:rPr>
              <a:t>Mention:</a:t>
            </a:r>
            <a:endParaRPr dirty="0">
              <a:latin typeface="Century Gothic" panose="020B0502020202020204" pitchFamily="34" charset="0"/>
            </a:endParaRPr>
          </a:p>
        </p:txBody>
      </p:sp>
      <p:sp>
        <p:nvSpPr>
          <p:cNvPr id="870" name="Google Shape;870;p27"/>
          <p:cNvSpPr txBox="1"/>
          <p:nvPr/>
        </p:nvSpPr>
        <p:spPr>
          <a:xfrm>
            <a:off x="214129" y="4839672"/>
            <a:ext cx="1146820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solidFill>
                  <a:srgbClr val="1F3864"/>
                </a:solidFill>
                <a:latin typeface="Century Gothic"/>
                <a:ea typeface="Century Gothic"/>
                <a:cs typeface="Century Gothic"/>
                <a:sym typeface="Century Gothic"/>
              </a:rPr>
              <a:t>- when it happens/happened (e.g. </a:t>
            </a:r>
            <a:r>
              <a:rPr lang="en-GB" sz="2800" b="0" i="0" u="none" strike="noStrike" cap="none" dirty="0" err="1">
                <a:solidFill>
                  <a:srgbClr val="1F3864"/>
                </a:solidFill>
                <a:latin typeface="Century Gothic"/>
                <a:ea typeface="Century Gothic"/>
                <a:cs typeface="Century Gothic"/>
                <a:sym typeface="Century Gothic"/>
              </a:rPr>
              <a:t>cada</a:t>
            </a:r>
            <a:r>
              <a:rPr lang="en-GB" sz="2800" b="0" i="0" u="none" strike="noStrike" cap="none" dirty="0">
                <a:solidFill>
                  <a:srgbClr val="1F3864"/>
                </a:solidFill>
                <a:latin typeface="Century Gothic"/>
                <a:ea typeface="Century Gothic"/>
                <a:cs typeface="Century Gothic"/>
                <a:sym typeface="Century Gothic"/>
              </a:rPr>
              <a:t> </a:t>
            </a:r>
            <a:r>
              <a:rPr lang="en-GB" sz="2800" b="0" i="0" u="none" strike="noStrike" cap="none" dirty="0" err="1">
                <a:solidFill>
                  <a:srgbClr val="1F3864"/>
                </a:solidFill>
                <a:latin typeface="Century Gothic"/>
                <a:ea typeface="Century Gothic"/>
                <a:cs typeface="Century Gothic"/>
                <a:sym typeface="Century Gothic"/>
              </a:rPr>
              <a:t>abril</a:t>
            </a:r>
            <a:r>
              <a:rPr lang="en-GB" sz="2800" b="0" i="0" u="none" strike="noStrike" cap="none" dirty="0">
                <a:solidFill>
                  <a:srgbClr val="1F3864"/>
                </a:solidFill>
                <a:latin typeface="Century Gothic"/>
                <a:ea typeface="Century Gothic"/>
                <a:cs typeface="Century Gothic"/>
                <a:sym typeface="Century Gothic"/>
              </a:rPr>
              <a:t>, </a:t>
            </a:r>
            <a:r>
              <a:rPr lang="en-GB" sz="2800" b="0" i="0" u="none" strike="noStrike" cap="none" dirty="0" err="1">
                <a:solidFill>
                  <a:srgbClr val="1F3864"/>
                </a:solidFill>
                <a:latin typeface="Century Gothic"/>
                <a:ea typeface="Century Gothic"/>
                <a:cs typeface="Century Gothic"/>
                <a:sym typeface="Century Gothic"/>
              </a:rPr>
              <a:t>el</a:t>
            </a:r>
            <a:r>
              <a:rPr lang="en-GB" sz="2800" b="0" i="0" u="none" strike="noStrike" cap="none" dirty="0">
                <a:solidFill>
                  <a:srgbClr val="1F3864"/>
                </a:solidFill>
                <a:latin typeface="Century Gothic"/>
                <a:ea typeface="Century Gothic"/>
                <a:cs typeface="Century Gothic"/>
                <a:sym typeface="Century Gothic"/>
              </a:rPr>
              <a:t> </a:t>
            </a:r>
            <a:r>
              <a:rPr lang="en-GB" sz="2800" b="0" i="0" u="none" strike="noStrike" cap="none" dirty="0" err="1">
                <a:solidFill>
                  <a:srgbClr val="1F3864"/>
                </a:solidFill>
                <a:latin typeface="Century Gothic"/>
                <a:ea typeface="Century Gothic"/>
                <a:cs typeface="Century Gothic"/>
                <a:sym typeface="Century Gothic"/>
              </a:rPr>
              <a:t>año</a:t>
            </a:r>
            <a:r>
              <a:rPr lang="en-GB" sz="2800" b="0" i="0" u="none" strike="noStrike" cap="none" dirty="0">
                <a:solidFill>
                  <a:srgbClr val="1F3864"/>
                </a:solidFill>
                <a:latin typeface="Century Gothic"/>
                <a:ea typeface="Century Gothic"/>
                <a:cs typeface="Century Gothic"/>
                <a:sym typeface="Century Gothic"/>
              </a:rPr>
              <a:t> </a:t>
            </a:r>
            <a:r>
              <a:rPr lang="en-GB" sz="2800" b="0" i="0" u="none" strike="noStrike" cap="none" dirty="0" err="1">
                <a:solidFill>
                  <a:srgbClr val="1F3864"/>
                </a:solidFill>
                <a:latin typeface="Century Gothic"/>
                <a:ea typeface="Century Gothic"/>
                <a:cs typeface="Century Gothic"/>
                <a:sym typeface="Century Gothic"/>
              </a:rPr>
              <a:t>pasado</a:t>
            </a:r>
            <a:r>
              <a:rPr lang="en-GB" sz="2800" b="0" i="0" u="none" strike="noStrike" cap="none" dirty="0">
                <a:solidFill>
                  <a:srgbClr val="1F3864"/>
                </a:solidFill>
                <a:latin typeface="Century Gothic"/>
                <a:ea typeface="Century Gothic"/>
                <a:cs typeface="Century Gothic"/>
                <a:sym typeface="Century Gothic"/>
              </a:rPr>
              <a:t>...).</a:t>
            </a:r>
            <a:endParaRPr dirty="0">
              <a:latin typeface="Century Gothic" panose="020B0502020202020204" pitchFamily="34" charset="0"/>
            </a:endParaRPr>
          </a:p>
        </p:txBody>
      </p:sp>
      <p:sp>
        <p:nvSpPr>
          <p:cNvPr id="871" name="Google Shape;871;p27"/>
          <p:cNvSpPr txBox="1"/>
          <p:nvPr/>
        </p:nvSpPr>
        <p:spPr>
          <a:xfrm>
            <a:off x="214129" y="5608306"/>
            <a:ext cx="1025954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b="0" i="0" u="none" strike="noStrike" cap="none" dirty="0">
                <a:solidFill>
                  <a:srgbClr val="1F3864"/>
                </a:solidFill>
                <a:latin typeface="Century Gothic"/>
                <a:ea typeface="Century Gothic"/>
                <a:cs typeface="Century Gothic"/>
                <a:sym typeface="Century Gothic"/>
              </a:rPr>
              <a:t>- what the purpose of going is/was (use ‘para’ + infinitive).</a:t>
            </a:r>
            <a:endParaRPr dirty="0">
              <a:latin typeface="Century Gothic" panose="020B0502020202020204" pitchFamily="34" charset="0"/>
            </a:endParaRPr>
          </a:p>
        </p:txBody>
      </p:sp>
      <p:sp>
        <p:nvSpPr>
          <p:cNvPr id="872" name="Google Shape;872;p27"/>
          <p:cNvSpPr/>
          <p:nvPr/>
        </p:nvSpPr>
        <p:spPr>
          <a:xfrm>
            <a:off x="0" y="-138499"/>
            <a:ext cx="65" cy="276999"/>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entury Gothic"/>
              <a:buNone/>
            </a:pPr>
            <a:endParaRPr sz="1800" u="none" strike="noStrike" cap="none" dirty="0">
              <a:solidFill>
                <a:srgbClr val="000000"/>
              </a:solidFill>
              <a:latin typeface="Century Gothic" panose="020B0502020202020204" pitchFamily="34" charset="0"/>
              <a:ea typeface="Arial"/>
              <a:cs typeface="Arial"/>
              <a:sym typeface="Arial"/>
            </a:endParaRPr>
          </a:p>
        </p:txBody>
      </p:sp>
      <p:pic>
        <p:nvPicPr>
          <p:cNvPr id="873" name="Google Shape;873;p27"/>
          <p:cNvPicPr preferRelativeResize="0"/>
          <p:nvPr/>
        </p:nvPicPr>
        <p:blipFill rotWithShape="1">
          <a:blip r:embed="rId3">
            <a:alphaModFix/>
          </a:blip>
          <a:srcRect/>
          <a:stretch/>
        </p:blipFill>
        <p:spPr>
          <a:xfrm>
            <a:off x="5581584" y="132963"/>
            <a:ext cx="1823754" cy="1279349"/>
          </a:xfrm>
          <a:prstGeom prst="rect">
            <a:avLst/>
          </a:prstGeom>
          <a:noFill/>
          <a:ln>
            <a:noFill/>
          </a:ln>
        </p:spPr>
      </p:pic>
      <p:pic>
        <p:nvPicPr>
          <p:cNvPr id="874" name="Google Shape;874;p27" descr="Eiffel Tower Clip art - Tour Cliparts png download - 2400*2400 ..."/>
          <p:cNvPicPr preferRelativeResize="0"/>
          <p:nvPr/>
        </p:nvPicPr>
        <p:blipFill rotWithShape="1">
          <a:blip r:embed="rId4">
            <a:alphaModFix/>
          </a:blip>
          <a:srcRect/>
          <a:stretch/>
        </p:blipFill>
        <p:spPr>
          <a:xfrm>
            <a:off x="10462595" y="1007383"/>
            <a:ext cx="1816307" cy="1816307"/>
          </a:xfrm>
          <a:prstGeom prst="rect">
            <a:avLst/>
          </a:prstGeom>
          <a:noFill/>
          <a:ln>
            <a:noFill/>
          </a:ln>
        </p:spPr>
      </p:pic>
      <p:pic>
        <p:nvPicPr>
          <p:cNvPr id="875" name="Google Shape;875;p27"/>
          <p:cNvPicPr preferRelativeResize="0"/>
          <p:nvPr/>
        </p:nvPicPr>
        <p:blipFill rotWithShape="1">
          <a:blip r:embed="rId5">
            <a:clrChange>
              <a:clrFrom>
                <a:srgbClr val="FFFFFF"/>
              </a:clrFrom>
              <a:clrTo>
                <a:srgbClr val="FFFFFF">
                  <a:alpha val="0"/>
                </a:srgbClr>
              </a:clrTo>
            </a:clrChange>
            <a:alphaModFix/>
          </a:blip>
          <a:srcRect/>
          <a:stretch/>
        </p:blipFill>
        <p:spPr>
          <a:xfrm>
            <a:off x="10385152" y="5408335"/>
            <a:ext cx="1656007" cy="895483"/>
          </a:xfrm>
          <a:prstGeom prst="rect">
            <a:avLst/>
          </a:prstGeom>
          <a:noFill/>
          <a:ln>
            <a:noFill/>
          </a:ln>
        </p:spPr>
      </p:pic>
      <p:pic>
        <p:nvPicPr>
          <p:cNvPr id="876" name="Google Shape;876;p27"/>
          <p:cNvPicPr preferRelativeResize="0"/>
          <p:nvPr/>
        </p:nvPicPr>
        <p:blipFill rotWithShape="1">
          <a:blip r:embed="rId6">
            <a:alphaModFix/>
          </a:blip>
          <a:srcRect/>
          <a:stretch/>
        </p:blipFill>
        <p:spPr>
          <a:xfrm>
            <a:off x="8286164" y="200446"/>
            <a:ext cx="1994469" cy="1183640"/>
          </a:xfrm>
          <a:prstGeom prst="rect">
            <a:avLst/>
          </a:prstGeom>
          <a:noFill/>
          <a:ln>
            <a:noFill/>
          </a:ln>
        </p:spPr>
      </p:pic>
      <p:pic>
        <p:nvPicPr>
          <p:cNvPr id="877" name="Google Shape;877;p27"/>
          <p:cNvPicPr preferRelativeResize="0"/>
          <p:nvPr/>
        </p:nvPicPr>
        <p:blipFill rotWithShape="1">
          <a:blip r:embed="rId7">
            <a:clrChange>
              <a:clrFrom>
                <a:srgbClr val="FFFFFF"/>
              </a:clrFrom>
              <a:clrTo>
                <a:srgbClr val="FFFFFF">
                  <a:alpha val="0"/>
                </a:srgbClr>
              </a:clrTo>
            </a:clrChange>
            <a:alphaModFix/>
          </a:blip>
          <a:srcRect/>
          <a:stretch/>
        </p:blipFill>
        <p:spPr>
          <a:xfrm>
            <a:off x="10495196" y="3587823"/>
            <a:ext cx="1656007" cy="165600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7" y="99462"/>
            <a:ext cx="10458713" cy="770469"/>
          </a:xfrm>
        </p:spPr>
        <p:txBody>
          <a:bodyPr>
            <a:normAutofit/>
          </a:bodyPr>
          <a:lstStyle/>
          <a:p>
            <a:r>
              <a:rPr lang="en-GB" sz="2400" b="1" dirty="0">
                <a:solidFill>
                  <a:srgbClr val="002060"/>
                </a:solidFill>
              </a:rPr>
              <a:t>¡</a:t>
            </a:r>
            <a:r>
              <a:rPr lang="en-GB" sz="2400" b="1" dirty="0" err="1">
                <a:solidFill>
                  <a:srgbClr val="002060"/>
                </a:solidFill>
              </a:rPr>
              <a:t>Ahora</a:t>
            </a:r>
            <a:r>
              <a:rPr lang="en-GB" sz="2400" b="1" dirty="0">
                <a:solidFill>
                  <a:srgbClr val="002060"/>
                </a:solidFill>
              </a:rPr>
              <a:t> </a:t>
            </a:r>
            <a:r>
              <a:rPr lang="en-GB" sz="2400" b="1" dirty="0" err="1">
                <a:solidFill>
                  <a:srgbClr val="002060"/>
                </a:solidFill>
              </a:rPr>
              <a:t>tú</a:t>
            </a:r>
            <a:r>
              <a:rPr lang="en-GB" sz="2400" b="1" dirty="0">
                <a:solidFill>
                  <a:srgbClr val="002060"/>
                </a:solidFill>
              </a:rPr>
              <a:t>! Describe </a:t>
            </a:r>
            <a:r>
              <a:rPr lang="en-GB" sz="2400" b="1" dirty="0" err="1">
                <a:solidFill>
                  <a:srgbClr val="002060"/>
                </a:solidFill>
              </a:rPr>
              <a:t>tus</a:t>
            </a:r>
            <a:r>
              <a:rPr lang="en-GB" sz="2400" b="1" dirty="0">
                <a:solidFill>
                  <a:srgbClr val="002060"/>
                </a:solidFill>
              </a:rPr>
              <a:t> ideas y </a:t>
            </a:r>
            <a:r>
              <a:rPr lang="en-GB" sz="2400" b="1" dirty="0" err="1">
                <a:solidFill>
                  <a:srgbClr val="002060"/>
                </a:solidFill>
              </a:rPr>
              <a:t>actividades</a:t>
            </a:r>
            <a:r>
              <a:rPr lang="en-GB" sz="2400" b="1" dirty="0">
                <a:solidFill>
                  <a:srgbClr val="002060"/>
                </a:solidFill>
              </a:rPr>
              <a:t> para Navidad. </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algn="ctr" defTabSz="913969">
              <a:defRPr/>
            </a:pPr>
            <a:r>
              <a:rPr lang="en-GB" sz="2400" b="1" dirty="0" err="1">
                <a:solidFill>
                  <a:prstClr val="white"/>
                </a:solidFill>
                <a:latin typeface="Century Gothic" panose="020B0502020202020204" pitchFamily="34" charset="0"/>
              </a:rPr>
              <a:t>escribir</a:t>
            </a:r>
            <a:endParaRPr lang="en-GB" sz="2667" b="1" dirty="0">
              <a:solidFill>
                <a:prstClr val="white"/>
              </a:solidFill>
              <a:latin typeface="Century Gothic" panose="020B0502020202020204" pitchFamily="34" charset="0"/>
            </a:endParaRPr>
          </a:p>
        </p:txBody>
      </p:sp>
      <p:sp>
        <p:nvSpPr>
          <p:cNvPr id="5" name="Rounded Rectangle 4"/>
          <p:cNvSpPr/>
          <p:nvPr/>
        </p:nvSpPr>
        <p:spPr>
          <a:xfrm>
            <a:off x="6096000" y="3464440"/>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gastar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dinero</a:t>
            </a:r>
            <a:endParaRPr lang="en-GB" sz="2400" dirty="0">
              <a:solidFill>
                <a:srgbClr val="002060"/>
              </a:solidFill>
              <a:latin typeface="Century Gothic" panose="020B0502020202020204" pitchFamily="34" charset="0"/>
            </a:endParaRPr>
          </a:p>
        </p:txBody>
      </p:sp>
      <p:sp>
        <p:nvSpPr>
          <p:cNvPr id="8" name="Rounded Rectangle 7"/>
          <p:cNvSpPr/>
          <p:nvPr/>
        </p:nvSpPr>
        <p:spPr>
          <a:xfrm>
            <a:off x="8951959" y="4040511"/>
            <a:ext cx="2773933" cy="4118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tener</a:t>
            </a:r>
            <a:r>
              <a:rPr lang="en-GB" sz="2400" dirty="0">
                <a:solidFill>
                  <a:srgbClr val="002060"/>
                </a:solidFill>
                <a:latin typeface="Century Gothic" panose="020B0502020202020204" pitchFamily="34" charset="0"/>
              </a:rPr>
              <a:t> que</a:t>
            </a:r>
          </a:p>
        </p:txBody>
      </p:sp>
      <p:sp>
        <p:nvSpPr>
          <p:cNvPr id="6" name="Rectangle 5"/>
          <p:cNvSpPr/>
          <p:nvPr/>
        </p:nvSpPr>
        <p:spPr>
          <a:xfrm>
            <a:off x="6195643" y="2886913"/>
            <a:ext cx="4253019" cy="461665"/>
          </a:xfrm>
          <a:prstGeom prst="rect">
            <a:avLst/>
          </a:prstGeom>
        </p:spPr>
        <p:txBody>
          <a:bodyPr wrap="square">
            <a:spAutoFit/>
          </a:bodyPr>
          <a:lstStyle/>
          <a:p>
            <a:r>
              <a:rPr lang="en-US" sz="2400" dirty="0" err="1">
                <a:solidFill>
                  <a:srgbClr val="002060"/>
                </a:solidFill>
                <a:latin typeface="Century Gothic" panose="020B0502020202020204" pitchFamily="34" charset="0"/>
              </a:rPr>
              <a:t>Puedes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usar</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frases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como</a:t>
            </a:r>
            <a:r>
              <a:rPr lang="en-US" sz="2400" dirty="0">
                <a:solidFill>
                  <a:srgbClr val="002060"/>
                </a:solidFill>
                <a:latin typeface="Century Gothic" panose="020B0502020202020204" pitchFamily="34" charset="0"/>
              </a:rPr>
              <a:t>:</a:t>
            </a:r>
            <a:endParaRPr lang="en-GB" sz="2400" dirty="0">
              <a:latin typeface="Century Gothic" panose="020B0502020202020204" pitchFamily="34" charset="0"/>
            </a:endParaRPr>
          </a:p>
        </p:txBody>
      </p:sp>
      <p:sp>
        <p:nvSpPr>
          <p:cNvPr id="10" name="Rounded Rectangle 9"/>
          <p:cNvSpPr/>
          <p:nvPr/>
        </p:nvSpPr>
        <p:spPr>
          <a:xfrm>
            <a:off x="6121104" y="4040511"/>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ver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televisión</a:t>
            </a:r>
            <a:endParaRPr lang="en-GB" sz="2400" dirty="0">
              <a:solidFill>
                <a:srgbClr val="002060"/>
              </a:solidFill>
              <a:latin typeface="Century Gothic" panose="020B0502020202020204" pitchFamily="34" charset="0"/>
            </a:endParaRPr>
          </a:p>
        </p:txBody>
      </p:sp>
      <p:sp>
        <p:nvSpPr>
          <p:cNvPr id="11" name="Rounded Rectangle 10"/>
          <p:cNvSpPr/>
          <p:nvPr/>
        </p:nvSpPr>
        <p:spPr>
          <a:xfrm>
            <a:off x="8951959" y="3420763"/>
            <a:ext cx="2773933" cy="46107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tocar</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guitarra</a:t>
            </a:r>
            <a:endParaRPr lang="en-GB" sz="2400" dirty="0">
              <a:solidFill>
                <a:srgbClr val="002060"/>
              </a:solidFill>
              <a:latin typeface="Century Gothic" panose="020B0502020202020204" pitchFamily="34" charset="0"/>
            </a:endParaRPr>
          </a:p>
        </p:txBody>
      </p:sp>
      <p:sp>
        <p:nvSpPr>
          <p:cNvPr id="19" name="Rectangle 18"/>
          <p:cNvSpPr/>
          <p:nvPr/>
        </p:nvSpPr>
        <p:spPr>
          <a:xfrm>
            <a:off x="99824" y="751053"/>
            <a:ext cx="11856539" cy="1015663"/>
          </a:xfrm>
          <a:prstGeom prst="rect">
            <a:avLst/>
          </a:prstGeom>
        </p:spPr>
        <p:txBody>
          <a:bodyPr wrap="square">
            <a:spAutoFit/>
          </a:bodyPr>
          <a:lstStyle/>
          <a:p>
            <a:r>
              <a:rPr lang="en-US" sz="2000" dirty="0">
                <a:solidFill>
                  <a:srgbClr val="002060"/>
                </a:solidFill>
                <a:latin typeface="Century Gothic" panose="020B0502020202020204" pitchFamily="34" charset="0"/>
              </a:rPr>
              <a:t>Write about where you and your family normally go at Christmas and what you are going to do this Christmas (using ‘</a:t>
            </a:r>
            <a:r>
              <a:rPr lang="en-US" sz="2000" dirty="0" err="1">
                <a:solidFill>
                  <a:srgbClr val="002060"/>
                </a:solidFill>
                <a:latin typeface="Century Gothic" panose="020B0502020202020204" pitchFamily="34" charset="0"/>
              </a:rPr>
              <a:t>vamos</a:t>
            </a:r>
            <a:r>
              <a:rPr lang="en-US" sz="2000" dirty="0">
                <a:solidFill>
                  <a:srgbClr val="002060"/>
                </a:solidFill>
                <a:latin typeface="Century Gothic" panose="020B0502020202020204" pitchFamily="34" charset="0"/>
              </a:rPr>
              <a:t>’) Also, talk about what your friends are going to do (using ‘van’). Ask questions about what your classmates are going to do (using ‘</a:t>
            </a:r>
            <a:r>
              <a:rPr lang="en-US" sz="2000" dirty="0" err="1">
                <a:solidFill>
                  <a:srgbClr val="002060"/>
                </a:solidFill>
                <a:latin typeface="Century Gothic" panose="020B0502020202020204" pitchFamily="34" charset="0"/>
              </a:rPr>
              <a:t>vais</a:t>
            </a:r>
            <a:r>
              <a:rPr lang="en-US" sz="2000" dirty="0">
                <a:solidFill>
                  <a:srgbClr val="002060"/>
                </a:solidFill>
                <a:latin typeface="Century Gothic" panose="020B0502020202020204" pitchFamily="34" charset="0"/>
              </a:rPr>
              <a:t>’).</a:t>
            </a:r>
            <a:endParaRPr lang="en-GB" sz="2000" dirty="0">
              <a:latin typeface="Century Gothic" panose="020B0502020202020204" pitchFamily="34" charset="0"/>
            </a:endParaRPr>
          </a:p>
        </p:txBody>
      </p:sp>
      <p:sp>
        <p:nvSpPr>
          <p:cNvPr id="20" name="Rectangle 19"/>
          <p:cNvSpPr/>
          <p:nvPr/>
        </p:nvSpPr>
        <p:spPr>
          <a:xfrm>
            <a:off x="99824" y="1693525"/>
            <a:ext cx="10877622" cy="484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000" dirty="0">
                <a:solidFill>
                  <a:srgbClr val="002060"/>
                </a:solidFill>
                <a:latin typeface="Century Gothic" panose="020B0502020202020204" pitchFamily="34" charset="0"/>
              </a:rPr>
              <a:t>Think about how you start your sentences and how you link one idea to another: </a:t>
            </a:r>
          </a:p>
        </p:txBody>
      </p:sp>
      <p:sp>
        <p:nvSpPr>
          <p:cNvPr id="21" name="Rectangle 20"/>
          <p:cNvSpPr/>
          <p:nvPr/>
        </p:nvSpPr>
        <p:spPr>
          <a:xfrm>
            <a:off x="274687" y="2344416"/>
            <a:ext cx="23182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invierno</a:t>
            </a:r>
            <a:endParaRPr lang="en-US" sz="2400" dirty="0">
              <a:solidFill>
                <a:srgbClr val="002060"/>
              </a:solidFill>
              <a:latin typeface="Century Gothic" panose="020B0502020202020204" pitchFamily="34" charset="0"/>
            </a:endParaRPr>
          </a:p>
        </p:txBody>
      </p:sp>
      <p:sp>
        <p:nvSpPr>
          <p:cNvPr id="22" name="Rectangle 21"/>
          <p:cNvSpPr/>
          <p:nvPr/>
        </p:nvSpPr>
        <p:spPr>
          <a:xfrm>
            <a:off x="2801202" y="2344416"/>
            <a:ext cx="2956256"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día</a:t>
            </a:r>
            <a:r>
              <a:rPr lang="en-US" sz="2400" dirty="0">
                <a:solidFill>
                  <a:srgbClr val="002060"/>
                </a:solidFill>
                <a:latin typeface="Century Gothic" panose="020B0502020202020204" pitchFamily="34" charset="0"/>
              </a:rPr>
              <a:t> de Navidad</a:t>
            </a:r>
          </a:p>
        </p:txBody>
      </p:sp>
      <p:sp>
        <p:nvSpPr>
          <p:cNvPr id="24" name="Rectangle 23"/>
          <p:cNvSpPr/>
          <p:nvPr/>
        </p:nvSpPr>
        <p:spPr>
          <a:xfrm>
            <a:off x="295794" y="2965529"/>
            <a:ext cx="2571125"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día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siguiente</a:t>
            </a:r>
            <a:endParaRPr lang="en-US" sz="2400" dirty="0">
              <a:solidFill>
                <a:srgbClr val="002060"/>
              </a:solidFill>
              <a:latin typeface="Century Gothic" panose="020B0502020202020204" pitchFamily="34" charset="0"/>
            </a:endParaRPr>
          </a:p>
        </p:txBody>
      </p:sp>
      <p:sp>
        <p:nvSpPr>
          <p:cNvPr id="25" name="Rectangle 24"/>
          <p:cNvSpPr/>
          <p:nvPr/>
        </p:nvSpPr>
        <p:spPr>
          <a:xfrm>
            <a:off x="3023503" y="2936363"/>
            <a:ext cx="214630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el primer </a:t>
            </a:r>
            <a:r>
              <a:rPr lang="en-US" sz="2400" dirty="0" err="1">
                <a:solidFill>
                  <a:srgbClr val="002060"/>
                </a:solidFill>
                <a:latin typeface="Century Gothic" panose="020B0502020202020204" pitchFamily="34" charset="0"/>
              </a:rPr>
              <a:t>día</a:t>
            </a:r>
            <a:endParaRPr lang="en-US" sz="2400" dirty="0">
              <a:solidFill>
                <a:srgbClr val="002060"/>
              </a:solidFill>
              <a:latin typeface="Century Gothic" panose="020B0502020202020204" pitchFamily="34" charset="0"/>
            </a:endParaRPr>
          </a:p>
        </p:txBody>
      </p:sp>
      <p:sp>
        <p:nvSpPr>
          <p:cNvPr id="26" name="Rectangle 25"/>
          <p:cNvSpPr/>
          <p:nvPr/>
        </p:nvSpPr>
        <p:spPr>
          <a:xfrm>
            <a:off x="3748643" y="5130976"/>
            <a:ext cx="1421160"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aunque</a:t>
            </a:r>
            <a:endParaRPr lang="en-US" sz="2400" dirty="0">
              <a:solidFill>
                <a:srgbClr val="002060"/>
              </a:solidFill>
              <a:latin typeface="Century Gothic" panose="020B0502020202020204" pitchFamily="34" charset="0"/>
            </a:endParaRPr>
          </a:p>
        </p:txBody>
      </p:sp>
      <p:sp>
        <p:nvSpPr>
          <p:cNvPr id="27" name="Rectangle 26"/>
          <p:cNvSpPr/>
          <p:nvPr/>
        </p:nvSpPr>
        <p:spPr>
          <a:xfrm>
            <a:off x="327686" y="5753515"/>
            <a:ext cx="973729"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pero</a:t>
            </a:r>
            <a:endParaRPr lang="en-US" sz="2400" dirty="0">
              <a:solidFill>
                <a:srgbClr val="002060"/>
              </a:solidFill>
              <a:latin typeface="Century Gothic" panose="020B0502020202020204" pitchFamily="34" charset="0"/>
            </a:endParaRPr>
          </a:p>
        </p:txBody>
      </p:sp>
      <p:sp>
        <p:nvSpPr>
          <p:cNvPr id="28" name="Rectangle 27"/>
          <p:cNvSpPr/>
          <p:nvPr/>
        </p:nvSpPr>
        <p:spPr>
          <a:xfrm>
            <a:off x="5256535" y="5130976"/>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y</a:t>
            </a:r>
          </a:p>
        </p:txBody>
      </p:sp>
      <p:sp>
        <p:nvSpPr>
          <p:cNvPr id="29" name="Rectangle 28"/>
          <p:cNvSpPr/>
          <p:nvPr/>
        </p:nvSpPr>
        <p:spPr>
          <a:xfrm>
            <a:off x="327686" y="5130976"/>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dirty="0" err="1">
                <a:solidFill>
                  <a:srgbClr val="002060"/>
                </a:solidFill>
                <a:latin typeface="Century Gothic" panose="020B0502020202020204" pitchFamily="34" charset="0"/>
              </a:rPr>
              <a:t>también</a:t>
            </a:r>
            <a:endParaRPr lang="en-US" sz="2400" dirty="0">
              <a:solidFill>
                <a:srgbClr val="002060"/>
              </a:solidFill>
              <a:latin typeface="Century Gothic" panose="020B0502020202020204" pitchFamily="34" charset="0"/>
            </a:endParaRPr>
          </a:p>
        </p:txBody>
      </p:sp>
      <p:sp>
        <p:nvSpPr>
          <p:cNvPr id="30" name="Rectangle 29"/>
          <p:cNvSpPr/>
          <p:nvPr/>
        </p:nvSpPr>
        <p:spPr>
          <a:xfrm>
            <a:off x="295794" y="3573597"/>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por</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mañana</a:t>
            </a:r>
            <a:endParaRPr lang="en-US" sz="2400" dirty="0">
              <a:solidFill>
                <a:srgbClr val="002060"/>
              </a:solidFill>
              <a:latin typeface="Century Gothic" panose="020B0502020202020204" pitchFamily="34" charset="0"/>
            </a:endParaRPr>
          </a:p>
        </p:txBody>
      </p:sp>
      <p:sp>
        <p:nvSpPr>
          <p:cNvPr id="31" name="Rectangle 30"/>
          <p:cNvSpPr/>
          <p:nvPr/>
        </p:nvSpPr>
        <p:spPr>
          <a:xfrm>
            <a:off x="2906076" y="3573597"/>
            <a:ext cx="310629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el 31 de </a:t>
            </a:r>
            <a:r>
              <a:rPr lang="en-US" sz="2400" dirty="0" err="1">
                <a:solidFill>
                  <a:srgbClr val="002060"/>
                </a:solidFill>
                <a:latin typeface="Century Gothic" panose="020B0502020202020204" pitchFamily="34" charset="0"/>
              </a:rPr>
              <a:t>diciembre</a:t>
            </a:r>
            <a:endParaRPr lang="en-US" sz="2400" dirty="0">
              <a:solidFill>
                <a:srgbClr val="002060"/>
              </a:solidFill>
              <a:latin typeface="Century Gothic" panose="020B0502020202020204" pitchFamily="34" charset="0"/>
            </a:endParaRPr>
          </a:p>
        </p:txBody>
      </p:sp>
      <p:sp>
        <p:nvSpPr>
          <p:cNvPr id="32" name="Rectangle 31"/>
          <p:cNvSpPr/>
          <p:nvPr/>
        </p:nvSpPr>
        <p:spPr>
          <a:xfrm>
            <a:off x="1433811" y="5724905"/>
            <a:ext cx="2155724"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sin embargo</a:t>
            </a:r>
          </a:p>
        </p:txBody>
      </p:sp>
      <p:sp>
        <p:nvSpPr>
          <p:cNvPr id="34" name="Rectangle 33"/>
          <p:cNvSpPr/>
          <p:nvPr/>
        </p:nvSpPr>
        <p:spPr>
          <a:xfrm>
            <a:off x="3708970" y="5710241"/>
            <a:ext cx="190241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cambio</a:t>
            </a:r>
            <a:endParaRPr lang="en-US" sz="2400" dirty="0">
              <a:solidFill>
                <a:srgbClr val="002060"/>
              </a:solidFill>
              <a:latin typeface="Century Gothic" panose="020B0502020202020204" pitchFamily="34" charset="0"/>
            </a:endParaRPr>
          </a:p>
        </p:txBody>
      </p:sp>
      <p:sp>
        <p:nvSpPr>
          <p:cNvPr id="35" name="Rectangle 34"/>
          <p:cNvSpPr/>
          <p:nvPr/>
        </p:nvSpPr>
        <p:spPr>
          <a:xfrm>
            <a:off x="2071930" y="5142017"/>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algn="ctr"/>
            <a:r>
              <a:rPr lang="en-US" sz="2400" dirty="0" err="1">
                <a:solidFill>
                  <a:srgbClr val="002060"/>
                </a:solidFill>
                <a:latin typeface="Century Gothic" panose="020B0502020202020204" pitchFamily="34" charset="0"/>
              </a:rPr>
              <a:t>además</a:t>
            </a:r>
            <a:endParaRPr lang="en-US" sz="2400" dirty="0">
              <a:solidFill>
                <a:srgbClr val="002060"/>
              </a:solidFill>
              <a:latin typeface="Century Gothic" panose="020B0502020202020204" pitchFamily="34" charset="0"/>
            </a:endParaRPr>
          </a:p>
        </p:txBody>
      </p:sp>
      <p:pic>
        <p:nvPicPr>
          <p:cNvPr id="37" name="Picture 4"/>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6198"/>
          <a:stretch/>
        </p:blipFill>
        <p:spPr bwMode="auto">
          <a:xfrm>
            <a:off x="10609001" y="1672528"/>
            <a:ext cx="1337001" cy="149155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987433" y="2194980"/>
            <a:ext cx="1227414" cy="74768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6A8AA50-3C20-468B-95FE-ADC25A53A8C8}"/>
              </a:ext>
            </a:extLst>
          </p:cNvPr>
          <p:cNvSpPr/>
          <p:nvPr/>
        </p:nvSpPr>
        <p:spPr>
          <a:xfrm>
            <a:off x="274687" y="4210758"/>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a:solidFill>
                  <a:srgbClr val="002060"/>
                </a:solidFill>
                <a:latin typeface="Century Gothic" panose="020B0502020202020204" pitchFamily="34" charset="0"/>
              </a:rPr>
              <a:t>a medianoche</a:t>
            </a:r>
          </a:p>
        </p:txBody>
      </p:sp>
      <p:sp>
        <p:nvSpPr>
          <p:cNvPr id="40" name="Rounded Rectangle 9">
            <a:extLst>
              <a:ext uri="{FF2B5EF4-FFF2-40B4-BE49-F238E27FC236}">
                <a16:creationId xmlns:a16="http://schemas.microsoft.com/office/drawing/2014/main" id="{DAC5636B-8EA0-41FD-84A0-7D63DD61E5F2}"/>
              </a:ext>
            </a:extLst>
          </p:cNvPr>
          <p:cNvSpPr/>
          <p:nvPr/>
        </p:nvSpPr>
        <p:spPr>
          <a:xfrm>
            <a:off x="6096000" y="4585365"/>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contar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historias</a:t>
            </a:r>
            <a:endParaRPr lang="en-GB" sz="2400" dirty="0">
              <a:solidFill>
                <a:srgbClr val="002060"/>
              </a:solidFill>
              <a:latin typeface="Century Gothic" panose="020B0502020202020204" pitchFamily="34" charset="0"/>
            </a:endParaRPr>
          </a:p>
        </p:txBody>
      </p:sp>
      <p:sp>
        <p:nvSpPr>
          <p:cNvPr id="41" name="Rounded Rectangle 9">
            <a:extLst>
              <a:ext uri="{FF2B5EF4-FFF2-40B4-BE49-F238E27FC236}">
                <a16:creationId xmlns:a16="http://schemas.microsoft.com/office/drawing/2014/main" id="{D0E13912-0438-4111-BE9D-F502165921E5}"/>
              </a:ext>
            </a:extLst>
          </p:cNvPr>
          <p:cNvSpPr/>
          <p:nvPr/>
        </p:nvSpPr>
        <p:spPr>
          <a:xfrm>
            <a:off x="8951959" y="4620504"/>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cocinar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juntos</a:t>
            </a:r>
            <a:endParaRPr lang="en-GB" sz="2400" dirty="0">
              <a:solidFill>
                <a:srgbClr val="002060"/>
              </a:solidFill>
              <a:latin typeface="Century Gothic" panose="020B0502020202020204" pitchFamily="34" charset="0"/>
            </a:endParaRPr>
          </a:p>
        </p:txBody>
      </p:sp>
      <p:sp>
        <p:nvSpPr>
          <p:cNvPr id="42" name="Rounded Rectangle 9">
            <a:extLst>
              <a:ext uri="{FF2B5EF4-FFF2-40B4-BE49-F238E27FC236}">
                <a16:creationId xmlns:a16="http://schemas.microsoft.com/office/drawing/2014/main" id="{D75B49B0-73C0-4DA3-A4C0-B1BFB28D9FE8}"/>
              </a:ext>
            </a:extLst>
          </p:cNvPr>
          <p:cNvSpPr/>
          <p:nvPr/>
        </p:nvSpPr>
        <p:spPr>
          <a:xfrm>
            <a:off x="6121104" y="5183994"/>
            <a:ext cx="2583725" cy="32011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mandar </a:t>
            </a:r>
            <a:r>
              <a:rPr lang="en-GB" sz="2400" dirty="0" err="1">
                <a:solidFill>
                  <a:srgbClr val="002060"/>
                </a:solidFill>
                <a:latin typeface="Century Gothic" panose="020B0502020202020204" pitchFamily="34" charset="0"/>
              </a:rPr>
              <a:t>tarjetas</a:t>
            </a:r>
            <a:endParaRPr lang="en-GB" sz="2400" dirty="0">
              <a:solidFill>
                <a:srgbClr val="002060"/>
              </a:solidFill>
              <a:latin typeface="Century Gothic" panose="020B0502020202020204" pitchFamily="34" charset="0"/>
            </a:endParaRPr>
          </a:p>
        </p:txBody>
      </p:sp>
      <p:sp>
        <p:nvSpPr>
          <p:cNvPr id="43" name="Rounded Rectangle 9">
            <a:extLst>
              <a:ext uri="{FF2B5EF4-FFF2-40B4-BE49-F238E27FC236}">
                <a16:creationId xmlns:a16="http://schemas.microsoft.com/office/drawing/2014/main" id="{1682AB94-6E33-4824-A088-6530F7ED421A}"/>
              </a:ext>
            </a:extLst>
          </p:cNvPr>
          <p:cNvSpPr/>
          <p:nvPr/>
        </p:nvSpPr>
        <p:spPr>
          <a:xfrm>
            <a:off x="8951959" y="5183994"/>
            <a:ext cx="2734178"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ir</a:t>
            </a:r>
            <a:r>
              <a:rPr lang="en-GB" sz="2400" dirty="0">
                <a:solidFill>
                  <a:srgbClr val="002060"/>
                </a:solidFill>
                <a:latin typeface="Century Gothic" panose="020B0502020202020204" pitchFamily="34" charset="0"/>
              </a:rPr>
              <a:t> a la </a:t>
            </a:r>
            <a:r>
              <a:rPr lang="en-GB" sz="2400" dirty="0" err="1">
                <a:solidFill>
                  <a:srgbClr val="002060"/>
                </a:solidFill>
                <a:latin typeface="Century Gothic" panose="020B0502020202020204" pitchFamily="34" charset="0"/>
              </a:rPr>
              <a:t>iglesia</a:t>
            </a:r>
            <a:endParaRPr lang="en-GB" sz="2400" dirty="0">
              <a:solidFill>
                <a:srgbClr val="002060"/>
              </a:solidFill>
              <a:latin typeface="Century Gothic" panose="020B0502020202020204" pitchFamily="34" charset="0"/>
            </a:endParaRPr>
          </a:p>
        </p:txBody>
      </p:sp>
      <p:sp>
        <p:nvSpPr>
          <p:cNvPr id="44" name="Rounded Rectangle 9">
            <a:extLst>
              <a:ext uri="{FF2B5EF4-FFF2-40B4-BE49-F238E27FC236}">
                <a16:creationId xmlns:a16="http://schemas.microsoft.com/office/drawing/2014/main" id="{31903978-B515-4C70-9AF8-87BF0924B9C5}"/>
              </a:ext>
            </a:extLst>
          </p:cNvPr>
          <p:cNvSpPr/>
          <p:nvPr/>
        </p:nvSpPr>
        <p:spPr>
          <a:xfrm>
            <a:off x="6096000" y="5753515"/>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abrir</a:t>
            </a:r>
            <a:r>
              <a:rPr lang="en-GB" sz="2400" dirty="0">
                <a:solidFill>
                  <a:srgbClr val="002060"/>
                </a:solidFill>
                <a:latin typeface="Century Gothic" panose="020B0502020202020204" pitchFamily="34" charset="0"/>
              </a:rPr>
              <a:t> regalos</a:t>
            </a:r>
          </a:p>
        </p:txBody>
      </p:sp>
      <p:sp>
        <p:nvSpPr>
          <p:cNvPr id="45" name="Rounded Rectangle 9">
            <a:extLst>
              <a:ext uri="{FF2B5EF4-FFF2-40B4-BE49-F238E27FC236}">
                <a16:creationId xmlns:a16="http://schemas.microsoft.com/office/drawing/2014/main" id="{B1752B20-749E-4B2F-8954-3C58E69D73AB}"/>
              </a:ext>
            </a:extLst>
          </p:cNvPr>
          <p:cNvSpPr/>
          <p:nvPr/>
        </p:nvSpPr>
        <p:spPr>
          <a:xfrm>
            <a:off x="8906822" y="5710241"/>
            <a:ext cx="3164812" cy="42601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invitar</a:t>
            </a:r>
            <a:r>
              <a:rPr lang="en-GB" sz="2400" dirty="0">
                <a:solidFill>
                  <a:srgbClr val="002060"/>
                </a:solidFill>
                <a:latin typeface="Century Gothic" panose="020B0502020202020204" pitchFamily="34" charset="0"/>
              </a:rPr>
              <a:t> a los </a:t>
            </a:r>
            <a:r>
              <a:rPr lang="en-GB" sz="2400" dirty="0" err="1">
                <a:solidFill>
                  <a:srgbClr val="002060"/>
                </a:solidFill>
                <a:latin typeface="Century Gothic" panose="020B0502020202020204" pitchFamily="34" charset="0"/>
              </a:rPr>
              <a:t>abuelos</a:t>
            </a:r>
            <a:endParaRPr lang="en-GB" sz="2400" dirty="0">
              <a:solidFill>
                <a:srgbClr val="002060"/>
              </a:solidFill>
              <a:latin typeface="Century Gothic" panose="020B0502020202020204" pitchFamily="34" charset="0"/>
            </a:endParaRPr>
          </a:p>
        </p:txBody>
      </p:sp>
      <p:sp>
        <p:nvSpPr>
          <p:cNvPr id="47" name="Rectangle 46">
            <a:extLst>
              <a:ext uri="{FF2B5EF4-FFF2-40B4-BE49-F238E27FC236}">
                <a16:creationId xmlns:a16="http://schemas.microsoft.com/office/drawing/2014/main" id="{2DEE05A4-010B-4773-B168-3E5A1428C72C}"/>
              </a:ext>
            </a:extLst>
          </p:cNvPr>
          <p:cNvSpPr/>
          <p:nvPr/>
        </p:nvSpPr>
        <p:spPr>
          <a:xfrm>
            <a:off x="2895947" y="4210758"/>
            <a:ext cx="2501547"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r>
              <a:rPr lang="en-US" sz="2400" dirty="0" err="1">
                <a:solidFill>
                  <a:srgbClr val="002060"/>
                </a:solidFill>
                <a:latin typeface="Century Gothic" panose="020B0502020202020204" pitchFamily="34" charset="0"/>
              </a:rPr>
              <a:t>desde</a:t>
            </a:r>
            <a:r>
              <a:rPr lang="en-US" sz="2400" dirty="0">
                <a:solidFill>
                  <a:srgbClr val="002060"/>
                </a:solidFill>
                <a:latin typeface="Century Gothic" panose="020B0502020202020204" pitchFamily="34" charset="0"/>
              </a:rPr>
              <a:t>…hasta</a:t>
            </a:r>
          </a:p>
        </p:txBody>
      </p:sp>
      <p:pic>
        <p:nvPicPr>
          <p:cNvPr id="16" name="Picture 15">
            <a:extLst>
              <a:ext uri="{FF2B5EF4-FFF2-40B4-BE49-F238E27FC236}">
                <a16:creationId xmlns:a16="http://schemas.microsoft.com/office/drawing/2014/main" id="{827F1C79-70D5-437D-A083-939CE1361C60}"/>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29813" y="2027087"/>
            <a:ext cx="1252185" cy="937930"/>
          </a:xfrm>
          <a:prstGeom prst="rect">
            <a:avLst/>
          </a:prstGeom>
        </p:spPr>
      </p:pic>
    </p:spTree>
    <p:extLst>
      <p:ext uri="{BB962C8B-B14F-4D97-AF65-F5344CB8AC3E}">
        <p14:creationId xmlns:p14="http://schemas.microsoft.com/office/powerpoint/2010/main" val="2956120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32"/>
          <p:cNvSpPr txBox="1">
            <a:spLocks noGrp="1"/>
          </p:cNvSpPr>
          <p:nvPr>
            <p:ph type="title"/>
          </p:nvPr>
        </p:nvSpPr>
        <p:spPr>
          <a:xfrm>
            <a:off x="263857" y="337349"/>
            <a:ext cx="5494006" cy="36348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1F3864"/>
              </a:buClr>
              <a:buSzPts val="2400"/>
              <a:buFont typeface="Century Gothic"/>
              <a:buNone/>
            </a:pPr>
            <a:r>
              <a:rPr lang="en-GB" sz="2400" b="1"/>
              <a:t>¡Ahora tú escribes!</a:t>
            </a:r>
            <a:endParaRPr sz="2400"/>
          </a:p>
        </p:txBody>
      </p:sp>
      <p:sp>
        <p:nvSpPr>
          <p:cNvPr id="890" name="Google Shape;890;p32"/>
          <p:cNvSpPr txBox="1"/>
          <p:nvPr/>
        </p:nvSpPr>
        <p:spPr>
          <a:xfrm>
            <a:off x="263857" y="938485"/>
            <a:ext cx="798327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002060"/>
                </a:solidFill>
                <a:latin typeface="Century Gothic"/>
                <a:ea typeface="Century Gothic"/>
                <a:cs typeface="Century Gothic"/>
                <a:sym typeface="Century Gothic"/>
              </a:rPr>
              <a:t>Escribe el </a:t>
            </a:r>
            <a:r>
              <a:rPr lang="en-GB" sz="2400" dirty="0" err="1">
                <a:solidFill>
                  <a:srgbClr val="002060"/>
                </a:solidFill>
                <a:latin typeface="Century Gothic"/>
                <a:ea typeface="Century Gothic"/>
                <a:cs typeface="Century Gothic"/>
                <a:sym typeface="Century Gothic"/>
              </a:rPr>
              <a:t>texto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otra</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vez</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pero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debes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cosas</a:t>
            </a:r>
            <a:r>
              <a:rPr lang="en-GB" sz="2400" dirty="0">
                <a:solidFill>
                  <a:srgbClr val="002060"/>
                </a:solidFill>
                <a:latin typeface="Century Gothic"/>
                <a:ea typeface="Century Gothic"/>
                <a:cs typeface="Century Gothic"/>
                <a:sym typeface="Century Gothic"/>
              </a:rPr>
              <a:t>.</a:t>
            </a:r>
            <a:endParaRPr dirty="0">
              <a:solidFill>
                <a:srgbClr val="002060"/>
              </a:solidFill>
              <a:latin typeface="Century Gothic" panose="020B0502020202020204" pitchFamily="34" charset="0"/>
            </a:endParaRPr>
          </a:p>
        </p:txBody>
      </p:sp>
      <p:sp>
        <p:nvSpPr>
          <p:cNvPr id="891" name="Google Shape;891;p32"/>
          <p:cNvSpPr txBox="1"/>
          <p:nvPr/>
        </p:nvSpPr>
        <p:spPr>
          <a:xfrm>
            <a:off x="285439" y="1683864"/>
            <a:ext cx="10189959"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usar una persona </a:t>
            </a:r>
            <a:r>
              <a:rPr lang="en-GB" sz="2400" dirty="0" err="1">
                <a:solidFill>
                  <a:srgbClr val="002060"/>
                </a:solidFill>
                <a:latin typeface="Century Gothic"/>
                <a:ea typeface="Century Gothic"/>
                <a:cs typeface="Century Gothic"/>
                <a:sym typeface="Century Gothic"/>
              </a:rPr>
              <a:t>diferente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yo</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tú</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él</a:t>
            </a:r>
            <a:r>
              <a:rPr lang="en-GB" sz="2400" dirty="0">
                <a:solidFill>
                  <a:srgbClr val="002060"/>
                </a:solidFill>
                <a:latin typeface="Century Gothic"/>
                <a:ea typeface="Century Gothic"/>
                <a:cs typeface="Century Gothic"/>
                <a:sym typeface="Century Gothic"/>
              </a:rPr>
              <a:t>, mi padre...).</a:t>
            </a:r>
            <a:endParaRPr dirty="0">
              <a:solidFill>
                <a:srgbClr val="002060"/>
              </a:solidFill>
              <a:latin typeface="Century Gothic" panose="020B0502020202020204" pitchFamily="34" charset="0"/>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También</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las </a:t>
            </a:r>
            <a:r>
              <a:rPr lang="en-GB" sz="2400" dirty="0" err="1">
                <a:solidFill>
                  <a:srgbClr val="002060"/>
                </a:solidFill>
                <a:latin typeface="Century Gothic"/>
                <a:ea typeface="Century Gothic"/>
                <a:cs typeface="Century Gothic"/>
                <a:sym typeface="Century Gothic"/>
              </a:rPr>
              <a:t>frases</a:t>
            </a:r>
            <a:r>
              <a:rPr lang="en-GB" sz="2400" dirty="0">
                <a:solidFill>
                  <a:srgbClr val="002060"/>
                </a:solidFill>
                <a:latin typeface="Century Gothic"/>
                <a:ea typeface="Century Gothic"/>
                <a:cs typeface="Century Gothic"/>
                <a:sym typeface="Century Gothic"/>
              </a:rPr>
              <a:t> con ‘</a:t>
            </a:r>
            <a:r>
              <a:rPr lang="en-GB" sz="2400" dirty="0" err="1">
                <a:solidFill>
                  <a:srgbClr val="002060"/>
                </a:solidFill>
                <a:latin typeface="Century Gothic"/>
                <a:ea typeface="Century Gothic"/>
                <a:cs typeface="Century Gothic"/>
                <a:sym typeface="Century Gothic"/>
              </a:rPr>
              <a:t>hacer</a:t>
            </a:r>
            <a:r>
              <a:rPr lang="en-GB" sz="2400" dirty="0">
                <a:solidFill>
                  <a:srgbClr val="002060"/>
                </a:solidFill>
                <a:latin typeface="Century Gothic"/>
                <a:ea typeface="Century Gothic"/>
                <a:cs typeface="Century Gothic"/>
                <a:sym typeface="Century Gothic"/>
              </a:rPr>
              <a:t>’.</a:t>
            </a:r>
            <a:endParaRPr sz="2400" dirty="0">
              <a:solidFill>
                <a:srgbClr val="002060"/>
              </a:solidFill>
              <a:latin typeface="Century Gothic"/>
              <a:ea typeface="Century Gothic"/>
              <a:cs typeface="Century Gothic"/>
              <a:sym typeface="Century Gothic"/>
            </a:endParaRPr>
          </a:p>
          <a:p>
            <a:pPr marL="0" marR="0" lvl="0" indent="0" algn="l" rtl="0">
              <a:spcBef>
                <a:spcPts val="0"/>
              </a:spcBef>
              <a:spcAft>
                <a:spcPts val="0"/>
              </a:spcAft>
              <a:buNone/>
            </a:pPr>
            <a:r>
              <a:rPr lang="en-GB" sz="2400" dirty="0" err="1">
                <a:solidFill>
                  <a:srgbClr val="002060"/>
                </a:solidFill>
                <a:latin typeface="Century Gothic"/>
                <a:ea typeface="Century Gothic"/>
                <a:cs typeface="Century Gothic"/>
                <a:sym typeface="Century Gothic"/>
              </a:rPr>
              <a:t>Puedes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cambiar</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cuando</a:t>
            </a:r>
            <a:r>
              <a:rPr lang="en-GB" sz="2400" dirty="0">
                <a:solidFill>
                  <a:srgbClr val="002060"/>
                </a:solidFill>
                <a:latin typeface="Century Gothic"/>
                <a:ea typeface="Century Gothic"/>
                <a:cs typeface="Century Gothic"/>
                <a:sym typeface="Century Gothic"/>
              </a:rPr>
              <a:t> y </a:t>
            </a:r>
            <a:r>
              <a:rPr lang="en-GB" sz="2400" dirty="0" err="1">
                <a:solidFill>
                  <a:srgbClr val="002060"/>
                </a:solidFill>
                <a:latin typeface="Century Gothic"/>
                <a:ea typeface="Century Gothic"/>
                <a:cs typeface="Century Gothic"/>
                <a:sym typeface="Century Gothic"/>
              </a:rPr>
              <a:t>dónde</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pasó</a:t>
            </a:r>
            <a:r>
              <a:rPr lang="en-GB" sz="2400" dirty="0">
                <a:solidFill>
                  <a:srgbClr val="002060"/>
                </a:solidFill>
                <a:latin typeface="Century Gothic"/>
                <a:ea typeface="Century Gothic"/>
                <a:cs typeface="Century Gothic"/>
                <a:sym typeface="Century Gothic"/>
              </a:rPr>
              <a:t> la </a:t>
            </a:r>
            <a:r>
              <a:rPr lang="en-GB" sz="2400" dirty="0" err="1">
                <a:solidFill>
                  <a:srgbClr val="002060"/>
                </a:solidFill>
                <a:latin typeface="Century Gothic"/>
                <a:ea typeface="Century Gothic"/>
                <a:cs typeface="Century Gothic"/>
                <a:sym typeface="Century Gothic"/>
              </a:rPr>
              <a:t>acción</a:t>
            </a:r>
            <a:r>
              <a:rPr lang="en-GB" sz="2400" dirty="0">
                <a:solidFill>
                  <a:srgbClr val="002060"/>
                </a:solidFill>
                <a:latin typeface="Century Gothic"/>
                <a:ea typeface="Century Gothic"/>
                <a:cs typeface="Century Gothic"/>
                <a:sym typeface="Century Gothic"/>
              </a:rPr>
              <a:t>.</a:t>
            </a:r>
          </a:p>
        </p:txBody>
      </p:sp>
      <p:sp>
        <p:nvSpPr>
          <p:cNvPr id="892" name="Google Shape;892;p32"/>
          <p:cNvSpPr txBox="1"/>
          <p:nvPr/>
        </p:nvSpPr>
        <p:spPr>
          <a:xfrm>
            <a:off x="285439" y="3392553"/>
            <a:ext cx="1403900"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deporte</a:t>
            </a:r>
            <a:endParaRPr sz="2400" dirty="0">
              <a:solidFill>
                <a:srgbClr val="002060"/>
              </a:solidFill>
              <a:latin typeface="Century Gothic"/>
              <a:ea typeface="Century Gothic"/>
              <a:cs typeface="Century Gothic"/>
              <a:sym typeface="Century Gothic"/>
            </a:endParaRPr>
          </a:p>
        </p:txBody>
      </p:sp>
      <p:sp>
        <p:nvSpPr>
          <p:cNvPr id="893" name="Google Shape;893;p32"/>
          <p:cNvSpPr txBox="1"/>
          <p:nvPr/>
        </p:nvSpPr>
        <p:spPr>
          <a:xfrm>
            <a:off x="1900309" y="3409488"/>
            <a:ext cx="1460706"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ejercicio</a:t>
            </a:r>
            <a:endParaRPr sz="2400">
              <a:solidFill>
                <a:srgbClr val="002060"/>
              </a:solidFill>
              <a:latin typeface="Century Gothic"/>
              <a:ea typeface="Century Gothic"/>
              <a:cs typeface="Century Gothic"/>
              <a:sym typeface="Century Gothic"/>
            </a:endParaRPr>
          </a:p>
        </p:txBody>
      </p:sp>
      <p:sp>
        <p:nvSpPr>
          <p:cNvPr id="894" name="Google Shape;894;p32"/>
          <p:cNvSpPr txBox="1"/>
          <p:nvPr/>
        </p:nvSpPr>
        <p:spPr>
          <a:xfrm>
            <a:off x="8870553" y="4013466"/>
            <a:ext cx="2860518"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unas</a:t>
            </a:r>
            <a:r>
              <a:rPr lang="en-GB" sz="2400" dirty="0">
                <a:solidFill>
                  <a:srgbClr val="002060"/>
                </a:solidFill>
                <a:latin typeface="Century Gothic"/>
                <a:ea typeface="Century Gothic"/>
                <a:cs typeface="Century Gothic"/>
                <a:sym typeface="Century Gothic"/>
              </a:rPr>
              <a:t> </a:t>
            </a:r>
            <a:r>
              <a:rPr lang="en-GB" sz="2400" dirty="0" err="1">
                <a:solidFill>
                  <a:srgbClr val="002060"/>
                </a:solidFill>
                <a:latin typeface="Century Gothic"/>
                <a:ea typeface="Century Gothic"/>
                <a:cs typeface="Century Gothic"/>
                <a:sym typeface="Century Gothic"/>
              </a:rPr>
              <a:t>actividades</a:t>
            </a:r>
            <a:endParaRPr sz="2400" dirty="0">
              <a:solidFill>
                <a:srgbClr val="002060"/>
              </a:solidFill>
              <a:latin typeface="Century Gothic"/>
              <a:ea typeface="Century Gothic"/>
              <a:cs typeface="Century Gothic"/>
              <a:sym typeface="Century Gothic"/>
            </a:endParaRPr>
          </a:p>
        </p:txBody>
      </p:sp>
      <p:sp>
        <p:nvSpPr>
          <p:cNvPr id="895" name="Google Shape;895;p32"/>
          <p:cNvSpPr txBox="1"/>
          <p:nvPr/>
        </p:nvSpPr>
        <p:spPr>
          <a:xfrm>
            <a:off x="1214489" y="4613004"/>
            <a:ext cx="865141"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algo</a:t>
            </a:r>
            <a:endParaRPr sz="2400" dirty="0">
              <a:solidFill>
                <a:srgbClr val="002060"/>
              </a:solidFill>
              <a:latin typeface="Century Gothic"/>
              <a:ea typeface="Century Gothic"/>
              <a:cs typeface="Century Gothic"/>
              <a:sym typeface="Century Gothic"/>
            </a:endParaRPr>
          </a:p>
        </p:txBody>
      </p:sp>
      <p:sp>
        <p:nvSpPr>
          <p:cNvPr id="896" name="Google Shape;896;p32"/>
          <p:cNvSpPr txBox="1"/>
          <p:nvPr/>
        </p:nvSpPr>
        <p:spPr>
          <a:xfrm>
            <a:off x="3503676" y="3408530"/>
            <a:ext cx="2059228"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una </a:t>
            </a:r>
            <a:r>
              <a:rPr lang="en-GB" sz="2400" dirty="0" err="1">
                <a:solidFill>
                  <a:srgbClr val="002060"/>
                </a:solidFill>
                <a:latin typeface="Century Gothic"/>
                <a:ea typeface="Century Gothic"/>
                <a:cs typeface="Century Gothic"/>
                <a:sym typeface="Century Gothic"/>
              </a:rPr>
              <a:t>lista</a:t>
            </a:r>
            <a:r>
              <a:rPr lang="en-GB" sz="2400" dirty="0">
                <a:solidFill>
                  <a:srgbClr val="002060"/>
                </a:solidFill>
                <a:latin typeface="Century Gothic"/>
                <a:ea typeface="Century Gothic"/>
                <a:cs typeface="Century Gothic"/>
                <a:sym typeface="Century Gothic"/>
              </a:rPr>
              <a:t> de</a:t>
            </a:r>
            <a:endParaRPr sz="2400" dirty="0">
              <a:solidFill>
                <a:srgbClr val="002060"/>
              </a:solidFill>
              <a:latin typeface="Century Gothic"/>
              <a:ea typeface="Century Gothic"/>
              <a:cs typeface="Century Gothic"/>
              <a:sym typeface="Century Gothic"/>
            </a:endParaRPr>
          </a:p>
        </p:txBody>
      </p:sp>
      <p:sp>
        <p:nvSpPr>
          <p:cNvPr id="897" name="Google Shape;897;p32"/>
          <p:cNvSpPr txBox="1"/>
          <p:nvPr/>
        </p:nvSpPr>
        <p:spPr>
          <a:xfrm>
            <a:off x="6545516" y="5261156"/>
            <a:ext cx="115622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2060"/>
                </a:solidFill>
                <a:latin typeface="Century Gothic"/>
                <a:ea typeface="Century Gothic"/>
                <a:cs typeface="Century Gothic"/>
                <a:sym typeface="Century Gothic"/>
              </a:rPr>
              <a:t>daño</a:t>
            </a:r>
            <a:endParaRPr sz="2400">
              <a:solidFill>
                <a:srgbClr val="002060"/>
              </a:solidFill>
              <a:latin typeface="Century Gothic"/>
              <a:ea typeface="Century Gothic"/>
              <a:cs typeface="Century Gothic"/>
              <a:sym typeface="Century Gothic"/>
            </a:endParaRPr>
          </a:p>
        </p:txBody>
      </p:sp>
      <p:sp>
        <p:nvSpPr>
          <p:cNvPr id="898" name="Google Shape;898;p32"/>
          <p:cNvSpPr txBox="1"/>
          <p:nvPr/>
        </p:nvSpPr>
        <p:spPr>
          <a:xfrm>
            <a:off x="310863" y="3994034"/>
            <a:ext cx="2655706"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las </a:t>
            </a:r>
            <a:r>
              <a:rPr lang="en-GB" sz="2400" dirty="0" err="1">
                <a:solidFill>
                  <a:srgbClr val="002060"/>
                </a:solidFill>
                <a:latin typeface="Century Gothic"/>
                <a:ea typeface="Century Gothic"/>
                <a:cs typeface="Century Gothic"/>
                <a:sym typeface="Century Gothic"/>
              </a:rPr>
              <a:t>vacaciones</a:t>
            </a:r>
            <a:endParaRPr sz="2400" dirty="0">
              <a:solidFill>
                <a:srgbClr val="002060"/>
              </a:solidFill>
              <a:latin typeface="Century Gothic"/>
              <a:ea typeface="Century Gothic"/>
              <a:cs typeface="Century Gothic"/>
              <a:sym typeface="Century Gothic"/>
            </a:endParaRPr>
          </a:p>
        </p:txBody>
      </p:sp>
      <p:sp>
        <p:nvSpPr>
          <p:cNvPr id="899" name="Google Shape;899;p32"/>
          <p:cNvSpPr txBox="1"/>
          <p:nvPr/>
        </p:nvSpPr>
        <p:spPr>
          <a:xfrm>
            <a:off x="9425903" y="5261156"/>
            <a:ext cx="950148"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calor</a:t>
            </a:r>
            <a:endParaRPr sz="2400" dirty="0">
              <a:solidFill>
                <a:srgbClr val="002060"/>
              </a:solidFill>
              <a:latin typeface="Century Gothic"/>
              <a:ea typeface="Century Gothic"/>
              <a:cs typeface="Century Gothic"/>
              <a:sym typeface="Century Gothic"/>
            </a:endParaRPr>
          </a:p>
        </p:txBody>
      </p:sp>
      <p:sp>
        <p:nvSpPr>
          <p:cNvPr id="900" name="Google Shape;900;p32"/>
          <p:cNvSpPr txBox="1"/>
          <p:nvPr/>
        </p:nvSpPr>
        <p:spPr>
          <a:xfrm>
            <a:off x="3112663" y="3988573"/>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interesantes</a:t>
            </a:r>
            <a:endParaRPr sz="2400" dirty="0">
              <a:solidFill>
                <a:srgbClr val="002060"/>
              </a:solidFill>
              <a:latin typeface="Century Gothic"/>
              <a:ea typeface="Century Gothic"/>
              <a:cs typeface="Century Gothic"/>
              <a:sym typeface="Century Gothic"/>
            </a:endParaRPr>
          </a:p>
        </p:txBody>
      </p:sp>
      <p:sp>
        <p:nvSpPr>
          <p:cNvPr id="901" name="Google Shape;901;p32"/>
          <p:cNvSpPr txBox="1"/>
          <p:nvPr/>
        </p:nvSpPr>
        <p:spPr>
          <a:xfrm>
            <a:off x="8437868" y="3392553"/>
            <a:ext cx="17441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compras</a:t>
            </a:r>
            <a:endParaRPr sz="2400" dirty="0">
              <a:solidFill>
                <a:srgbClr val="002060"/>
              </a:solidFill>
              <a:latin typeface="Century Gothic"/>
              <a:ea typeface="Century Gothic"/>
              <a:cs typeface="Century Gothic"/>
              <a:sym typeface="Century Gothic"/>
            </a:endParaRPr>
          </a:p>
        </p:txBody>
      </p:sp>
      <p:sp>
        <p:nvSpPr>
          <p:cNvPr id="902" name="Google Shape;902;p32"/>
          <p:cNvSpPr txBox="1"/>
          <p:nvPr/>
        </p:nvSpPr>
        <p:spPr>
          <a:xfrm>
            <a:off x="5677855" y="3410064"/>
            <a:ext cx="1695807"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bonito(s)</a:t>
            </a:r>
            <a:endParaRPr sz="2400" dirty="0">
              <a:solidFill>
                <a:srgbClr val="002060"/>
              </a:solidFill>
              <a:latin typeface="Century Gothic"/>
              <a:ea typeface="Century Gothic"/>
              <a:cs typeface="Century Gothic"/>
              <a:sym typeface="Century Gothic"/>
            </a:endParaRPr>
          </a:p>
        </p:txBody>
      </p:sp>
      <p:sp>
        <p:nvSpPr>
          <p:cNvPr id="903" name="Google Shape;903;p32"/>
          <p:cNvSpPr txBox="1"/>
          <p:nvPr/>
        </p:nvSpPr>
        <p:spPr>
          <a:xfrm>
            <a:off x="7724411" y="3988573"/>
            <a:ext cx="1006069" cy="472892"/>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lluvia</a:t>
            </a:r>
            <a:endParaRPr sz="2400" dirty="0">
              <a:solidFill>
                <a:srgbClr val="002060"/>
              </a:solidFill>
              <a:latin typeface="Century Gothic"/>
              <a:ea typeface="Century Gothic"/>
              <a:cs typeface="Century Gothic"/>
              <a:sym typeface="Century Gothic"/>
            </a:endParaRPr>
          </a:p>
        </p:txBody>
      </p:sp>
      <p:sp>
        <p:nvSpPr>
          <p:cNvPr id="904" name="Google Shape;904;p32"/>
          <p:cNvSpPr txBox="1"/>
          <p:nvPr/>
        </p:nvSpPr>
        <p:spPr>
          <a:xfrm>
            <a:off x="7493440" y="3406116"/>
            <a:ext cx="823037"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sol</a:t>
            </a:r>
            <a:endParaRPr sz="2400" dirty="0">
              <a:solidFill>
                <a:srgbClr val="002060"/>
              </a:solidFill>
              <a:latin typeface="Century Gothic"/>
              <a:ea typeface="Century Gothic"/>
              <a:cs typeface="Century Gothic"/>
              <a:sym typeface="Century Gothic"/>
            </a:endParaRPr>
          </a:p>
        </p:txBody>
      </p:sp>
      <p:sp>
        <p:nvSpPr>
          <p:cNvPr id="906" name="Google Shape;906;p32"/>
          <p:cNvSpPr/>
          <p:nvPr/>
        </p:nvSpPr>
        <p:spPr>
          <a:xfrm>
            <a:off x="10362913" y="258166"/>
            <a:ext cx="1565229"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a:t>
            </a:r>
            <a:endParaRPr sz="2000" b="1" i="0" u="none" strike="noStrike" cap="none">
              <a:solidFill>
                <a:srgbClr val="FFFFFF"/>
              </a:solidFill>
              <a:latin typeface="Century Gothic"/>
              <a:ea typeface="Century Gothic"/>
              <a:cs typeface="Century Gothic"/>
              <a:sym typeface="Century Gothic"/>
            </a:endParaRPr>
          </a:p>
        </p:txBody>
      </p:sp>
      <p:pic>
        <p:nvPicPr>
          <p:cNvPr id="909" name="Google Shape;909;p32"/>
          <p:cNvPicPr preferRelativeResize="0">
            <a:picLocks noGrp="1"/>
          </p:cNvPicPr>
          <p:nvPr>
            <p:ph type="body" idx="1"/>
          </p:nvPr>
        </p:nvPicPr>
        <p:blipFill rotWithShape="1">
          <a:blip r:embed="rId3" cstate="screen">
            <a:alphaModFix/>
            <a:extLst>
              <a:ext uri="{28A0092B-C50C-407E-A947-70E740481C1C}">
                <a14:useLocalDpi xmlns:a14="http://schemas.microsoft.com/office/drawing/2010/main"/>
              </a:ext>
            </a:extLst>
          </a:blip>
          <a:srcRect b="-889"/>
          <a:stretch/>
        </p:blipFill>
        <p:spPr>
          <a:xfrm>
            <a:off x="10831960" y="609737"/>
            <a:ext cx="990001" cy="2135215"/>
          </a:xfrm>
          <a:prstGeom prst="rect">
            <a:avLst/>
          </a:prstGeom>
          <a:noFill/>
          <a:ln>
            <a:noFill/>
          </a:ln>
        </p:spPr>
      </p:pic>
      <p:sp>
        <p:nvSpPr>
          <p:cNvPr id="910" name="Google Shape;910;p32"/>
          <p:cNvSpPr txBox="1"/>
          <p:nvPr/>
        </p:nvSpPr>
        <p:spPr>
          <a:xfrm>
            <a:off x="344728" y="4626316"/>
            <a:ext cx="774134" cy="46162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frío</a:t>
            </a:r>
            <a:endParaRPr sz="2400" dirty="0">
              <a:solidFill>
                <a:srgbClr val="002060"/>
              </a:solidFill>
              <a:latin typeface="Century Gothic"/>
              <a:ea typeface="Century Gothic"/>
              <a:cs typeface="Century Gothic"/>
              <a:sym typeface="Century Gothic"/>
            </a:endParaRPr>
          </a:p>
        </p:txBody>
      </p:sp>
      <p:sp>
        <p:nvSpPr>
          <p:cNvPr id="911" name="Google Shape;911;p32"/>
          <p:cNvSpPr txBox="1"/>
          <p:nvPr/>
        </p:nvSpPr>
        <p:spPr>
          <a:xfrm>
            <a:off x="2232030" y="4626315"/>
            <a:ext cx="1337733" cy="46162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grados</a:t>
            </a:r>
            <a:endParaRPr sz="2400" dirty="0">
              <a:solidFill>
                <a:srgbClr val="002060"/>
              </a:solidFill>
              <a:latin typeface="Century Gothic"/>
              <a:ea typeface="Century Gothic"/>
              <a:cs typeface="Century Gothic"/>
              <a:sym typeface="Century Gothic"/>
            </a:endParaRPr>
          </a:p>
        </p:txBody>
      </p:sp>
      <p:sp>
        <p:nvSpPr>
          <p:cNvPr id="912" name="Google Shape;912;p32"/>
          <p:cNvSpPr txBox="1"/>
          <p:nvPr/>
        </p:nvSpPr>
        <p:spPr>
          <a:xfrm>
            <a:off x="3789292" y="4626315"/>
            <a:ext cx="1550769"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un </a:t>
            </a:r>
            <a:r>
              <a:rPr lang="en-GB" sz="2400" dirty="0" err="1">
                <a:solidFill>
                  <a:srgbClr val="002060"/>
                </a:solidFill>
                <a:latin typeface="Century Gothic"/>
                <a:ea typeface="Century Gothic"/>
                <a:cs typeface="Century Gothic"/>
                <a:sym typeface="Century Gothic"/>
              </a:rPr>
              <a:t>vídeo</a:t>
            </a:r>
            <a:endParaRPr sz="2400" dirty="0">
              <a:solidFill>
                <a:srgbClr val="002060"/>
              </a:solidFill>
              <a:latin typeface="Century Gothic"/>
              <a:ea typeface="Century Gothic"/>
              <a:cs typeface="Century Gothic"/>
              <a:sym typeface="Century Gothic"/>
            </a:endParaRPr>
          </a:p>
        </p:txBody>
      </p:sp>
      <p:sp>
        <p:nvSpPr>
          <p:cNvPr id="913" name="Google Shape;913;p32"/>
          <p:cNvSpPr txBox="1"/>
          <p:nvPr/>
        </p:nvSpPr>
        <p:spPr>
          <a:xfrm>
            <a:off x="5492462" y="4626316"/>
            <a:ext cx="1744133"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Inglaterra</a:t>
            </a:r>
            <a:endParaRPr sz="2400" dirty="0">
              <a:solidFill>
                <a:srgbClr val="002060"/>
              </a:solidFill>
              <a:latin typeface="Century Gothic"/>
              <a:ea typeface="Century Gothic"/>
              <a:cs typeface="Century Gothic"/>
              <a:sym typeface="Century Gothic"/>
            </a:endParaRPr>
          </a:p>
        </p:txBody>
      </p:sp>
      <p:sp>
        <p:nvSpPr>
          <p:cNvPr id="914" name="Google Shape;914;p32"/>
          <p:cNvSpPr txBox="1"/>
          <p:nvPr/>
        </p:nvSpPr>
        <p:spPr>
          <a:xfrm>
            <a:off x="7368504" y="4626316"/>
            <a:ext cx="1900091"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hermoso</a:t>
            </a:r>
            <a:r>
              <a:rPr lang="en-GB" sz="2400" dirty="0">
                <a:solidFill>
                  <a:srgbClr val="002060"/>
                </a:solidFill>
                <a:latin typeface="Century Gothic"/>
                <a:ea typeface="Century Gothic"/>
                <a:cs typeface="Century Gothic"/>
                <a:sym typeface="Century Gothic"/>
              </a:rPr>
              <a:t> (s)</a:t>
            </a:r>
            <a:endParaRPr sz="2400" dirty="0">
              <a:solidFill>
                <a:srgbClr val="002060"/>
              </a:solidFill>
              <a:latin typeface="Century Gothic"/>
              <a:ea typeface="Century Gothic"/>
              <a:cs typeface="Century Gothic"/>
              <a:sym typeface="Century Gothic"/>
            </a:endParaRPr>
          </a:p>
        </p:txBody>
      </p:sp>
      <p:sp>
        <p:nvSpPr>
          <p:cNvPr id="915" name="Google Shape;915;p32"/>
          <p:cNvSpPr txBox="1"/>
          <p:nvPr/>
        </p:nvSpPr>
        <p:spPr>
          <a:xfrm>
            <a:off x="9471795" y="4626315"/>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septiembre</a:t>
            </a:r>
            <a:endParaRPr sz="2400" dirty="0">
              <a:solidFill>
                <a:srgbClr val="002060"/>
              </a:solidFill>
              <a:latin typeface="Century Gothic"/>
              <a:ea typeface="Century Gothic"/>
              <a:cs typeface="Century Gothic"/>
              <a:sym typeface="Century Gothic"/>
            </a:endParaRPr>
          </a:p>
        </p:txBody>
      </p:sp>
      <p:sp>
        <p:nvSpPr>
          <p:cNvPr id="916" name="Google Shape;916;p32"/>
          <p:cNvSpPr txBox="1"/>
          <p:nvPr/>
        </p:nvSpPr>
        <p:spPr>
          <a:xfrm>
            <a:off x="310862" y="5252850"/>
            <a:ext cx="1548251" cy="469930"/>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pájaros</a:t>
            </a:r>
            <a:endParaRPr sz="2400" dirty="0">
              <a:solidFill>
                <a:srgbClr val="002060"/>
              </a:solidFill>
              <a:latin typeface="Century Gothic"/>
              <a:ea typeface="Century Gothic"/>
              <a:cs typeface="Century Gothic"/>
              <a:sym typeface="Century Gothic"/>
            </a:endParaRPr>
          </a:p>
        </p:txBody>
      </p:sp>
      <p:sp>
        <p:nvSpPr>
          <p:cNvPr id="917" name="Google Shape;917;p32"/>
          <p:cNvSpPr txBox="1"/>
          <p:nvPr/>
        </p:nvSpPr>
        <p:spPr>
          <a:xfrm>
            <a:off x="3630465" y="5252849"/>
            <a:ext cx="1550768"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invierno</a:t>
            </a:r>
            <a:endParaRPr sz="2400" dirty="0">
              <a:solidFill>
                <a:srgbClr val="002060"/>
              </a:solidFill>
              <a:latin typeface="Century Gothic"/>
              <a:ea typeface="Century Gothic"/>
              <a:cs typeface="Century Gothic"/>
              <a:sym typeface="Century Gothic"/>
            </a:endParaRPr>
          </a:p>
        </p:txBody>
      </p:sp>
      <p:sp>
        <p:nvSpPr>
          <p:cNvPr id="918" name="Google Shape;918;p32"/>
          <p:cNvSpPr txBox="1"/>
          <p:nvPr/>
        </p:nvSpPr>
        <p:spPr>
          <a:xfrm>
            <a:off x="5292650" y="5252849"/>
            <a:ext cx="1100667"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doce</a:t>
            </a:r>
            <a:endParaRPr sz="2400" dirty="0">
              <a:solidFill>
                <a:srgbClr val="002060"/>
              </a:solidFill>
              <a:latin typeface="Century Gothic"/>
              <a:ea typeface="Century Gothic"/>
              <a:cs typeface="Century Gothic"/>
              <a:sym typeface="Century Gothic"/>
            </a:endParaRPr>
          </a:p>
        </p:txBody>
      </p:sp>
      <p:sp>
        <p:nvSpPr>
          <p:cNvPr id="919" name="Google Shape;919;p32"/>
          <p:cNvSpPr txBox="1"/>
          <p:nvPr/>
        </p:nvSpPr>
        <p:spPr>
          <a:xfrm>
            <a:off x="7981662" y="5261156"/>
            <a:ext cx="1286933"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fresco</a:t>
            </a:r>
            <a:endParaRPr sz="2400" dirty="0">
              <a:solidFill>
                <a:srgbClr val="002060"/>
              </a:solidFill>
              <a:latin typeface="Century Gothic"/>
              <a:ea typeface="Century Gothic"/>
              <a:cs typeface="Century Gothic"/>
              <a:sym typeface="Century Gothic"/>
            </a:endParaRPr>
          </a:p>
        </p:txBody>
      </p:sp>
      <p:sp>
        <p:nvSpPr>
          <p:cNvPr id="920" name="Google Shape;920;p32"/>
          <p:cNvSpPr txBox="1"/>
          <p:nvPr/>
        </p:nvSpPr>
        <p:spPr>
          <a:xfrm>
            <a:off x="10533359" y="5263680"/>
            <a:ext cx="1288602"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mayo</a:t>
            </a:r>
            <a:endParaRPr sz="2400" dirty="0">
              <a:solidFill>
                <a:srgbClr val="002060"/>
              </a:solidFill>
              <a:latin typeface="Century Gothic"/>
              <a:ea typeface="Century Gothic"/>
              <a:cs typeface="Century Gothic"/>
              <a:sym typeface="Century Gothic"/>
            </a:endParaRPr>
          </a:p>
        </p:txBody>
      </p:sp>
      <p:pic>
        <p:nvPicPr>
          <p:cNvPr id="3074" name="Picture 2" descr="Free Moving Fire Cliparts, Download Free Clip Art, Free Clip Art ...">
            <a:extLst>
              <a:ext uri="{FF2B5EF4-FFF2-40B4-BE49-F238E27FC236}">
                <a16:creationId xmlns:a16="http://schemas.microsoft.com/office/drawing/2014/main" id="{C1BD0E31-9890-464C-9CD3-8B9DA3D8710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153348" y="1624784"/>
            <a:ext cx="788692" cy="1135339"/>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917;p32">
            <a:extLst>
              <a:ext uri="{FF2B5EF4-FFF2-40B4-BE49-F238E27FC236}">
                <a16:creationId xmlns:a16="http://schemas.microsoft.com/office/drawing/2014/main" id="{DD035C62-F797-064E-99EB-1B671D4FA695}"/>
              </a:ext>
            </a:extLst>
          </p:cNvPr>
          <p:cNvSpPr txBox="1"/>
          <p:nvPr/>
        </p:nvSpPr>
        <p:spPr>
          <a:xfrm>
            <a:off x="1963609" y="5252848"/>
            <a:ext cx="1540067" cy="469929"/>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el </a:t>
            </a:r>
            <a:r>
              <a:rPr lang="en-GB" sz="2400" dirty="0" err="1">
                <a:solidFill>
                  <a:srgbClr val="002060"/>
                </a:solidFill>
                <a:latin typeface="Century Gothic"/>
                <a:ea typeface="Century Gothic"/>
                <a:cs typeface="Century Gothic"/>
                <a:sym typeface="Century Gothic"/>
              </a:rPr>
              <a:t>oeste</a:t>
            </a:r>
            <a:endParaRPr sz="2400" dirty="0">
              <a:solidFill>
                <a:srgbClr val="002060"/>
              </a:solidFill>
              <a:latin typeface="Century Gothic"/>
              <a:ea typeface="Century Gothic"/>
              <a:cs typeface="Century Gothic"/>
              <a:sym typeface="Century Gothic"/>
            </a:endParaRPr>
          </a:p>
        </p:txBody>
      </p:sp>
      <p:sp>
        <p:nvSpPr>
          <p:cNvPr id="36" name="Google Shape;895;p32">
            <a:extLst>
              <a:ext uri="{FF2B5EF4-FFF2-40B4-BE49-F238E27FC236}">
                <a16:creationId xmlns:a16="http://schemas.microsoft.com/office/drawing/2014/main" id="{3E1B7E4E-EB8B-2A4C-88F5-152BE25921E8}"/>
              </a:ext>
            </a:extLst>
          </p:cNvPr>
          <p:cNvSpPr txBox="1"/>
          <p:nvPr/>
        </p:nvSpPr>
        <p:spPr>
          <a:xfrm>
            <a:off x="10317348" y="3408530"/>
            <a:ext cx="1416632" cy="461624"/>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cielos</a:t>
            </a:r>
            <a:endParaRPr sz="2400" dirty="0">
              <a:solidFill>
                <a:srgbClr val="002060"/>
              </a:solidFill>
              <a:latin typeface="Century Gothic"/>
              <a:ea typeface="Century Gothic"/>
              <a:cs typeface="Century Gothic"/>
              <a:sym typeface="Century Gothic"/>
            </a:endParaRPr>
          </a:p>
        </p:txBody>
      </p:sp>
      <p:sp>
        <p:nvSpPr>
          <p:cNvPr id="37" name="Google Shape;900;p32">
            <a:extLst>
              <a:ext uri="{FF2B5EF4-FFF2-40B4-BE49-F238E27FC236}">
                <a16:creationId xmlns:a16="http://schemas.microsoft.com/office/drawing/2014/main" id="{EBF8C3EE-26C7-3943-91E7-61459342FB46}"/>
              </a:ext>
            </a:extLst>
          </p:cNvPr>
          <p:cNvSpPr txBox="1"/>
          <p:nvPr/>
        </p:nvSpPr>
        <p:spPr>
          <a:xfrm>
            <a:off x="5433804" y="4009435"/>
            <a:ext cx="2150534" cy="461665"/>
          </a:xfrm>
          <a:prstGeom prst="rect">
            <a:avLst/>
          </a:prstGeom>
          <a:solidFill>
            <a:srgbClr val="FBF0D5"/>
          </a:solidFill>
          <a:ln w="9525" cap="flat" cmpd="sng">
            <a:solidFill>
              <a:srgbClr val="20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err="1">
                <a:solidFill>
                  <a:srgbClr val="002060"/>
                </a:solidFill>
                <a:latin typeface="Century Gothic"/>
                <a:ea typeface="Century Gothic"/>
                <a:cs typeface="Century Gothic"/>
                <a:sym typeface="Century Gothic"/>
              </a:rPr>
              <a:t>comentarios</a:t>
            </a:r>
            <a:endParaRPr sz="2400" dirty="0">
              <a:solidFill>
                <a:srgbClr val="002060"/>
              </a:solidFill>
              <a:latin typeface="Century Gothic"/>
              <a:ea typeface="Century Gothic"/>
              <a:cs typeface="Century Gothic"/>
              <a:sym typeface="Century Gothic"/>
            </a:endParaRPr>
          </a:p>
        </p:txBody>
      </p:sp>
      <p:pic>
        <p:nvPicPr>
          <p:cNvPr id="38" name="Imagen 37" descr="Dibujo animado de un personaje de caricatura&#10;&#10;Descripción generada automáticamente con confianza baja">
            <a:extLst>
              <a:ext uri="{FF2B5EF4-FFF2-40B4-BE49-F238E27FC236}">
                <a16:creationId xmlns:a16="http://schemas.microsoft.com/office/drawing/2014/main" id="{A243A0A2-D888-8A4C-BB65-552436E6E3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29" r="26951"/>
          <a:stretch/>
        </p:blipFill>
        <p:spPr>
          <a:xfrm flipH="1">
            <a:off x="8994768" y="468952"/>
            <a:ext cx="990001" cy="2380522"/>
          </a:xfrm>
          <a:prstGeom prst="rect">
            <a:avLst/>
          </a:prstGeom>
        </p:spPr>
      </p:pic>
    </p:spTree>
    <p:extLst>
      <p:ext uri="{BB962C8B-B14F-4D97-AF65-F5344CB8AC3E}">
        <p14:creationId xmlns:p14="http://schemas.microsoft.com/office/powerpoint/2010/main" val="2846666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13" name="Picture 2" descr="Camp, Camping, Tent, Nature, Adventure, Travel, Night">
            <a:extLst>
              <a:ext uri="{FF2B5EF4-FFF2-40B4-BE49-F238E27FC236}">
                <a16:creationId xmlns:a16="http://schemas.microsoft.com/office/drawing/2014/main" id="{C2B5B93B-1370-2347-AFDD-EAB025BB732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03" r="24247"/>
          <a:stretch/>
        </p:blipFill>
        <p:spPr bwMode="auto">
          <a:xfrm>
            <a:off x="9843835" y="959498"/>
            <a:ext cx="2251333" cy="2590578"/>
          </a:xfrm>
          <a:prstGeom prst="rect">
            <a:avLst/>
          </a:prstGeom>
          <a:noFill/>
          <a:extLst>
            <a:ext uri="{909E8E84-426E-40DD-AFC4-6F175D3DCCD1}">
              <a14:hiddenFill xmlns:a14="http://schemas.microsoft.com/office/drawing/2010/main">
                <a:solidFill>
                  <a:srgbClr val="FFFFFF"/>
                </a:solidFill>
              </a14:hiddenFill>
            </a:ext>
          </a:extLst>
        </p:spPr>
      </p:pic>
      <p:sp>
        <p:nvSpPr>
          <p:cNvPr id="927" name="Google Shape;927;p33"/>
          <p:cNvSpPr txBox="1">
            <a:spLocks noGrp="1"/>
          </p:cNvSpPr>
          <p:nvPr>
            <p:ph type="title"/>
          </p:nvPr>
        </p:nvSpPr>
        <p:spPr>
          <a:xfrm>
            <a:off x="114239" y="63099"/>
            <a:ext cx="7670906" cy="896399"/>
          </a:xfrm>
          <a:prstGeom prst="rect">
            <a:avLst/>
          </a:prstGeom>
          <a:solidFill>
            <a:schemeClr val="bg1"/>
          </a:solid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2520"/>
              <a:buFont typeface="Century Gothic"/>
              <a:buNone/>
            </a:pPr>
            <a:r>
              <a:rPr lang="en-GB" sz="2000" b="1" dirty="0"/>
              <a:t>Escribe </a:t>
            </a:r>
            <a:r>
              <a:rPr lang="en-GB" sz="2000" b="1" dirty="0" err="1"/>
              <a:t>otra</a:t>
            </a:r>
            <a:r>
              <a:rPr lang="en-GB" sz="2000" b="1" dirty="0"/>
              <a:t> </a:t>
            </a:r>
            <a:r>
              <a:rPr lang="en-GB" sz="2000" b="1" dirty="0" err="1"/>
              <a:t>versión</a:t>
            </a:r>
            <a:r>
              <a:rPr lang="en-GB" sz="2000" b="1" dirty="0"/>
              <a:t> del </a:t>
            </a:r>
            <a:r>
              <a:rPr lang="en-GB" sz="2000" b="1" dirty="0" err="1"/>
              <a:t>texto</a:t>
            </a:r>
            <a:r>
              <a:rPr lang="en-GB" sz="2000" b="1" dirty="0"/>
              <a:t>. </a:t>
            </a:r>
            <a:br>
              <a:rPr lang="en-GB" sz="2000" b="1" dirty="0"/>
            </a:br>
            <a:r>
              <a:rPr lang="en-GB" sz="2000" b="1" dirty="0" err="1"/>
              <a:t>Puedes</a:t>
            </a:r>
            <a:r>
              <a:rPr lang="en-GB" sz="2000" b="1" dirty="0"/>
              <a:t> </a:t>
            </a:r>
            <a:r>
              <a:rPr lang="en-GB" sz="2000" b="1" dirty="0" err="1"/>
              <a:t>cambiar</a:t>
            </a:r>
            <a:r>
              <a:rPr lang="en-GB" sz="2000" b="1" dirty="0"/>
              <a:t> las </a:t>
            </a:r>
            <a:r>
              <a:rPr lang="en-GB" sz="2000" b="1" dirty="0" err="1"/>
              <a:t>partes</a:t>
            </a:r>
            <a:r>
              <a:rPr lang="en-GB" sz="2000" b="1" dirty="0"/>
              <a:t> </a:t>
            </a:r>
            <a:r>
              <a:rPr lang="en-GB" sz="2000" b="1" dirty="0" err="1"/>
              <a:t>subrayadas</a:t>
            </a:r>
            <a:r>
              <a:rPr lang="en-GB" sz="2000" b="1" dirty="0"/>
              <a:t>.</a:t>
            </a:r>
            <a:endParaRPr sz="2000" dirty="0"/>
          </a:p>
        </p:txBody>
      </p:sp>
      <p:sp>
        <p:nvSpPr>
          <p:cNvPr id="928" name="Google Shape;928;p33"/>
          <p:cNvSpPr/>
          <p:nvPr/>
        </p:nvSpPr>
        <p:spPr>
          <a:xfrm>
            <a:off x="8267699" y="258166"/>
            <a:ext cx="3660443" cy="400919"/>
          </a:xfrm>
          <a:prstGeom prst="roundRect">
            <a:avLst>
              <a:gd name="adj" fmla="val 16667"/>
            </a:avLst>
          </a:prstGeom>
          <a:solidFill>
            <a:srgbClr val="F66400"/>
          </a:solidFill>
          <a:ln w="12700" cap="flat" cmpd="sng">
            <a:solidFill>
              <a:srgbClr val="11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a:solidFill>
                  <a:srgbClr val="FFFFFF"/>
                </a:solidFill>
                <a:latin typeface="Century Gothic"/>
                <a:ea typeface="Century Gothic"/>
                <a:cs typeface="Century Gothic"/>
                <a:sym typeface="Century Gothic"/>
              </a:rPr>
              <a:t>escribir / hablar / escuchar</a:t>
            </a:r>
            <a:endParaRPr sz="2000" b="1" i="0" u="none" strike="noStrike" cap="none">
              <a:solidFill>
                <a:srgbClr val="FFFFFF"/>
              </a:solidFill>
              <a:latin typeface="Century Gothic"/>
              <a:ea typeface="Century Gothic"/>
              <a:cs typeface="Century Gothic"/>
              <a:sym typeface="Century Gothic"/>
            </a:endParaRPr>
          </a:p>
        </p:txBody>
      </p:sp>
      <p:pic>
        <p:nvPicPr>
          <p:cNvPr id="11" name="Picture 2" descr="Free Moving Fire Cliparts, Download Free Clip Art, Free Clip Art ...">
            <a:extLst>
              <a:ext uri="{FF2B5EF4-FFF2-40B4-BE49-F238E27FC236}">
                <a16:creationId xmlns:a16="http://schemas.microsoft.com/office/drawing/2014/main" id="{ACD393F7-A196-7C44-BBDE-D3549156D16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36935" y="2766827"/>
            <a:ext cx="606799" cy="8735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Google Shape;909;p32">
            <a:extLst>
              <a:ext uri="{FF2B5EF4-FFF2-40B4-BE49-F238E27FC236}">
                <a16:creationId xmlns:a16="http://schemas.microsoft.com/office/drawing/2014/main" id="{1CE8BD31-B305-C04C-BE0B-273E54313890}"/>
              </a:ext>
            </a:extLst>
          </p:cNvPr>
          <p:cNvPicPr preferRelativeResize="0">
            <a:picLocks/>
          </p:cNvPicPr>
          <p:nvPr/>
        </p:nvPicPr>
        <p:blipFill rotWithShape="1">
          <a:blip r:embed="rId5" cstate="screen">
            <a:alphaModFix/>
            <a:extLst>
              <a:ext uri="{28A0092B-C50C-407E-A947-70E740481C1C}">
                <a14:useLocalDpi xmlns:a14="http://schemas.microsoft.com/office/drawing/2010/main"/>
              </a:ext>
            </a:extLst>
          </a:blip>
          <a:srcRect b="-889"/>
          <a:stretch/>
        </p:blipFill>
        <p:spPr>
          <a:xfrm>
            <a:off x="11234842" y="1839059"/>
            <a:ext cx="860326" cy="1855535"/>
          </a:xfrm>
          <a:prstGeom prst="rect">
            <a:avLst/>
          </a:prstGeom>
          <a:noFill/>
          <a:ln>
            <a:noFill/>
          </a:ln>
        </p:spPr>
      </p:pic>
      <p:pic>
        <p:nvPicPr>
          <p:cNvPr id="9" name="Imagen 8" descr="Dibujo animado de un personaje de caricatura&#10;&#10;Descripción generada automáticamente con confianza baja">
            <a:extLst>
              <a:ext uri="{FF2B5EF4-FFF2-40B4-BE49-F238E27FC236}">
                <a16:creationId xmlns:a16="http://schemas.microsoft.com/office/drawing/2014/main" id="{62DC3EBC-720A-EE4A-9F4F-9988DC8711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129" r="26951"/>
          <a:stretch/>
        </p:blipFill>
        <p:spPr>
          <a:xfrm flipH="1">
            <a:off x="10065264" y="1784792"/>
            <a:ext cx="771671" cy="1855535"/>
          </a:xfrm>
          <a:prstGeom prst="rect">
            <a:avLst/>
          </a:prstGeom>
        </p:spPr>
      </p:pic>
      <p:sp>
        <p:nvSpPr>
          <p:cNvPr id="2" name="CuadroTexto 1">
            <a:extLst>
              <a:ext uri="{FF2B5EF4-FFF2-40B4-BE49-F238E27FC236}">
                <a16:creationId xmlns:a16="http://schemas.microsoft.com/office/drawing/2014/main" id="{B3613658-D751-9741-ACE4-78ACF9FBB5C9}"/>
              </a:ext>
            </a:extLst>
          </p:cNvPr>
          <p:cNvSpPr txBox="1"/>
          <p:nvPr/>
        </p:nvSpPr>
        <p:spPr>
          <a:xfrm>
            <a:off x="96832" y="813675"/>
            <a:ext cx="9939646" cy="5940088"/>
          </a:xfrm>
          <a:prstGeom prst="rect">
            <a:avLst/>
          </a:prstGeom>
          <a:noFill/>
        </p:spPr>
        <p:txBody>
          <a:bodyPr wrap="square" rtlCol="0">
            <a:spAutoFit/>
          </a:bodyPr>
          <a:lstStyle/>
          <a:p>
            <a:pPr lvl="0">
              <a:lnSpc>
                <a:spcPct val="120000"/>
              </a:lnSpc>
            </a:pPr>
            <a:r>
              <a:rPr lang="en-GB" sz="2000" dirty="0">
                <a:solidFill>
                  <a:schemeClr val="accent5">
                    <a:lumMod val="50000"/>
                  </a:schemeClr>
                </a:solidFill>
                <a:latin typeface="Century Gothic" panose="020B0502020202020204" pitchFamily="34" charset="0"/>
                <a:ea typeface="Century Gothic"/>
                <a:cs typeface="Century Gothic"/>
                <a:sym typeface="Century Gothic"/>
              </a:rPr>
              <a:t>- Mira, hay miles de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estrellas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por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todas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partes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cielo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está</a:t>
            </a:r>
            <a:r>
              <a:rPr lang="en-GB" sz="2000" dirty="0">
                <a:solidFill>
                  <a:schemeClr val="accent5">
                    <a:lumMod val="50000"/>
                  </a:schemeClr>
                </a:solidFill>
                <a:latin typeface="Century Gothic" panose="020B0502020202020204" pitchFamily="34" charset="0"/>
                <a:ea typeface="Century Gothic"/>
                <a:cs typeface="Century Gothic"/>
                <a:sym typeface="Century Gothic"/>
              </a:rPr>
              <a:t> tan bonito!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Ahora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hace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fresco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pero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yo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hice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un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fuego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antes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Creo que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este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campamento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es perfecto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porque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no hay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mucha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gente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Yo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nunca</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hago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fila para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ir</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al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baño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p>
          <a:p>
            <a:pPr lvl="0">
              <a:lnSpc>
                <a:spcPct val="120000"/>
              </a:lnSpc>
            </a:pPr>
            <a:r>
              <a:rPr lang="en-GB" sz="2000" dirty="0">
                <a:solidFill>
                  <a:schemeClr val="accent5">
                    <a:lumMod val="50000"/>
                  </a:schemeClr>
                </a:solidFill>
                <a:latin typeface="Century Gothic" panose="020B0502020202020204" pitchFamily="34" charset="0"/>
                <a:ea typeface="Century Gothic"/>
                <a:cs typeface="Century Gothic"/>
                <a:sym typeface="Century Gothic"/>
              </a:rPr>
              <a:t>- Es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verdad</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aunque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cuando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yo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hago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acampada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libre ¡no hay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baño</a:t>
            </a:r>
            <a:r>
              <a:rPr lang="en-GB" sz="2000" dirty="0">
                <a:solidFill>
                  <a:schemeClr val="accent5">
                    <a:lumMod val="50000"/>
                  </a:schemeClr>
                </a:solidFill>
                <a:latin typeface="Century Gothic" panose="020B0502020202020204" pitchFamily="34" charset="0"/>
                <a:ea typeface="Century Gothic"/>
                <a:cs typeface="Century Gothic"/>
                <a:sym typeface="Century Gothic"/>
              </a:rPr>
              <a:t>!</a:t>
            </a:r>
          </a:p>
          <a:p>
            <a:pPr lvl="0">
              <a:lnSpc>
                <a:spcPct val="120000"/>
              </a:lnSpc>
            </a:pP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Qué</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es la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acampada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libre? </a:t>
            </a:r>
          </a:p>
          <a:p>
            <a:pPr lvl="0">
              <a:lnSpc>
                <a:spcPct val="120000"/>
              </a:lnSpc>
            </a:pP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Pues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ir</a:t>
            </a:r>
            <a:r>
              <a:rPr lang="en-GB" sz="2000" dirty="0">
                <a:solidFill>
                  <a:schemeClr val="accent5">
                    <a:lumMod val="50000"/>
                  </a:schemeClr>
                </a:solidFill>
                <a:latin typeface="Century Gothic" panose="020B0502020202020204" pitchFamily="34" charset="0"/>
                <a:ea typeface="Century Gothic"/>
                <a:cs typeface="Century Gothic"/>
                <a:sym typeface="Century Gothic"/>
              </a:rPr>
              <a:t> de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acampada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la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naturaleza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no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un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campamento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España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es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ilegal</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pero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mi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tía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Chile es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muy</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loca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veces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ella</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hace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cosas</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así</a:t>
            </a:r>
            <a:r>
              <a:rPr lang="en-GB" sz="2000" dirty="0">
                <a:solidFill>
                  <a:schemeClr val="accent5">
                    <a:lumMod val="50000"/>
                  </a:schemeClr>
                </a:solidFill>
                <a:latin typeface="Century Gothic" panose="020B0502020202020204" pitchFamily="34" charset="0"/>
                <a:ea typeface="Century Gothic"/>
                <a:cs typeface="Century Gothic"/>
                <a:sym typeface="Century Gothic"/>
              </a:rPr>
              <a:t>.</a:t>
            </a:r>
          </a:p>
          <a:p>
            <a:pPr lvl="0">
              <a:lnSpc>
                <a:spcPct val="120000"/>
              </a:lnSpc>
            </a:pP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Tú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hiciste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un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viaje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 Chile </a:t>
            </a:r>
            <a:r>
              <a:rPr lang="en-GB" sz="2000" dirty="0">
                <a:solidFill>
                  <a:schemeClr val="accent5">
                    <a:lumMod val="50000"/>
                  </a:schemeClr>
                </a:solidFill>
                <a:latin typeface="Century Gothic" panose="020B0502020202020204" pitchFamily="34" charset="0"/>
                <a:ea typeface="Century Gothic"/>
                <a:cs typeface="Century Gothic"/>
                <a:sym typeface="Century Gothic"/>
              </a:rPr>
              <a:t>con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tu</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tía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diciembre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¿no?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Dónde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fuiste</a:t>
            </a:r>
            <a:r>
              <a:rPr lang="en-GB" sz="2000" dirty="0">
                <a:solidFill>
                  <a:schemeClr val="accent5">
                    <a:lumMod val="50000"/>
                  </a:schemeClr>
                </a:solidFill>
                <a:latin typeface="Century Gothic" panose="020B0502020202020204" pitchFamily="34" charset="0"/>
                <a:ea typeface="Century Gothic"/>
                <a:cs typeface="Century Gothic"/>
                <a:sym typeface="Century Gothic"/>
              </a:rPr>
              <a:t>?</a:t>
            </a:r>
          </a:p>
          <a:p>
            <a:pPr lvl="0">
              <a:lnSpc>
                <a:spcPct val="120000"/>
              </a:lnSpc>
            </a:pP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Sí</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ella</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hizo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un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trabajo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un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parque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natural</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Tierra del Fuego y</a:t>
            </a:r>
          </a:p>
          <a:p>
            <a:pPr lvl="0">
              <a:lnSpc>
                <a:spcPct val="120000"/>
              </a:lnSpc>
            </a:pP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yo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hice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muchas</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actividades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allí</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también</a:t>
            </a:r>
            <a:r>
              <a:rPr lang="en-GB" sz="2000" dirty="0">
                <a:solidFill>
                  <a:schemeClr val="accent5">
                    <a:lumMod val="50000"/>
                  </a:schemeClr>
                </a:solidFill>
                <a:latin typeface="Century Gothic" panose="020B0502020202020204" pitchFamily="34" charset="0"/>
                <a:ea typeface="Century Gothic"/>
                <a:cs typeface="Century Gothic"/>
                <a:sym typeface="Century Gothic"/>
              </a:rPr>
              <a:t>.</a:t>
            </a:r>
          </a:p>
          <a:p>
            <a:pPr lvl="0">
              <a:lnSpc>
                <a:spcPct val="120000"/>
              </a:lnSpc>
            </a:pP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Entonces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tú</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hiciste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un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esfuerzo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muy</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grande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diciembre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hace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mal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tiempo</a:t>
            </a:r>
            <a:r>
              <a:rPr lang="en-GB" sz="2000" dirty="0">
                <a:solidFill>
                  <a:schemeClr val="accent5">
                    <a:lumMod val="50000"/>
                  </a:schemeClr>
                </a:solidFill>
                <a:latin typeface="Century Gothic" panose="020B0502020202020204" pitchFamily="34" charset="0"/>
                <a:ea typeface="Century Gothic"/>
                <a:cs typeface="Century Gothic"/>
                <a:sym typeface="Century Gothic"/>
              </a:rPr>
              <a:t>!</a:t>
            </a:r>
          </a:p>
          <a:p>
            <a:pPr lvl="0">
              <a:lnSpc>
                <a:spcPct val="120000"/>
              </a:lnSpc>
            </a:pPr>
            <a:r>
              <a:rPr lang="en-GB" sz="2000" dirty="0">
                <a:solidFill>
                  <a:schemeClr val="accent5">
                    <a:lumMod val="50000"/>
                  </a:schemeClr>
                </a:solidFill>
                <a:latin typeface="Century Gothic" panose="020B0502020202020204" pitchFamily="34" charset="0"/>
                <a:ea typeface="Century Gothic"/>
                <a:cs typeface="Century Gothic"/>
                <a:sym typeface="Century Gothic"/>
              </a:rPr>
              <a:t>- Bueno, el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clima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Chile no es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como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España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Allí</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verano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comienza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diciembre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cuando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fui</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año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pasado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hizo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veintiocho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grados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Aunque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norte</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desierto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de Atacama, no hay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lluvia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casi</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nunca</a:t>
            </a:r>
            <a:r>
              <a:rPr lang="en-GB" sz="2000" dirty="0">
                <a:solidFill>
                  <a:schemeClr val="accent5">
                    <a:lumMod val="50000"/>
                  </a:schemeClr>
                </a:solidFill>
                <a:latin typeface="Century Gothic" panose="020B0502020202020204" pitchFamily="34" charset="0"/>
                <a:ea typeface="Century Gothic"/>
                <a:cs typeface="Century Gothic"/>
                <a:sym typeface="Century Gothic"/>
              </a:rPr>
              <a:t> y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el sur,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en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Patagonia,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hace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frío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También</a:t>
            </a:r>
            <a:r>
              <a:rPr lang="en-GB" sz="2000" dirty="0">
                <a:solidFill>
                  <a:schemeClr val="accent5">
                    <a:lumMod val="50000"/>
                  </a:schemeClr>
                </a:solidFill>
                <a:latin typeface="Century Gothic" panose="020B0502020202020204" pitchFamily="34" charset="0"/>
                <a:ea typeface="Century Gothic"/>
                <a:cs typeface="Century Gothic"/>
                <a:sym typeface="Century Gothic"/>
              </a:rPr>
              <a:t> hay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pingüinos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Yo</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hice</a:t>
            </a:r>
            <a:r>
              <a:rPr lang="en-GB" sz="2000" u="sng"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u="sng" dirty="0" err="1">
                <a:solidFill>
                  <a:schemeClr val="accent5">
                    <a:lumMod val="50000"/>
                  </a:schemeClr>
                </a:solidFill>
                <a:latin typeface="Century Gothic" panose="020B0502020202020204" pitchFamily="34" charset="0"/>
                <a:ea typeface="Century Gothic"/>
                <a:cs typeface="Century Gothic"/>
                <a:sym typeface="Century Gothic"/>
              </a:rPr>
              <a:t>vídeos</a:t>
            </a:r>
            <a:r>
              <a:rPr lang="en-GB" sz="2000" dirty="0">
                <a:solidFill>
                  <a:schemeClr val="accent5">
                    <a:lumMod val="50000"/>
                  </a:schemeClr>
                </a:solidFill>
                <a:latin typeface="Century Gothic" panose="020B0502020202020204" pitchFamily="34" charset="0"/>
                <a:ea typeface="Century Gothic"/>
                <a:cs typeface="Century Gothic"/>
                <a:sym typeface="Century Gothic"/>
              </a:rPr>
              <a:t>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todo</a:t>
            </a:r>
            <a:r>
              <a:rPr lang="en-GB" sz="2000" dirty="0">
                <a:solidFill>
                  <a:schemeClr val="accent5">
                    <a:lumMod val="50000"/>
                  </a:schemeClr>
                </a:solidFill>
                <a:latin typeface="Century Gothic" panose="020B0502020202020204" pitchFamily="34" charset="0"/>
                <a:ea typeface="Century Gothic"/>
                <a:cs typeface="Century Gothic"/>
                <a:sym typeface="Century Gothic"/>
              </a:rPr>
              <a:t> el </a:t>
            </a:r>
            <a:r>
              <a:rPr lang="en-GB" sz="2000" dirty="0" err="1">
                <a:solidFill>
                  <a:schemeClr val="accent5">
                    <a:lumMod val="50000"/>
                  </a:schemeClr>
                </a:solidFill>
                <a:latin typeface="Century Gothic" panose="020B0502020202020204" pitchFamily="34" charset="0"/>
                <a:ea typeface="Century Gothic"/>
                <a:cs typeface="Century Gothic"/>
                <a:sym typeface="Century Gothic"/>
              </a:rPr>
              <a:t>tiempo</a:t>
            </a:r>
            <a:r>
              <a:rPr lang="en-GB" sz="2000" dirty="0">
                <a:solidFill>
                  <a:schemeClr val="accent5">
                    <a:lumMod val="50000"/>
                  </a:schemeClr>
                </a:solidFill>
                <a:latin typeface="Century Gothic" panose="020B0502020202020204" pitchFamily="34" charset="0"/>
                <a:ea typeface="Century Gothic"/>
                <a:cs typeface="Century Gothic"/>
                <a:sym typeface="Century Gothic"/>
              </a:rPr>
              <a:t>.</a:t>
            </a:r>
            <a:endParaRPr lang="es-GB" sz="2000" dirty="0">
              <a:solidFill>
                <a:schemeClr val="accent5">
                  <a:lumMod val="50000"/>
                </a:schemeClr>
              </a:solidFill>
              <a:latin typeface="Century Gothic" panose="020B0502020202020204" pitchFamily="34" charset="0"/>
            </a:endParaRPr>
          </a:p>
          <a:p>
            <a:pPr algn="l"/>
            <a:endParaRPr lang="es-GB" sz="2000" dirty="0">
              <a:solidFill>
                <a:schemeClr val="accent5">
                  <a:lumMod val="50000"/>
                </a:schemeClr>
              </a:solidFill>
              <a:latin typeface="Century Gothic" panose="020B0502020202020204" pitchFamily="34" charset="0"/>
            </a:endParaRPr>
          </a:p>
        </p:txBody>
      </p:sp>
      <p:pic>
        <p:nvPicPr>
          <p:cNvPr id="1028" name="Picture 4" descr="brown mountain under blue sky">
            <a:extLst>
              <a:ext uri="{FF2B5EF4-FFF2-40B4-BE49-F238E27FC236}">
                <a16:creationId xmlns:a16="http://schemas.microsoft.com/office/drawing/2014/main" id="{2A357A49-F81F-E147-9737-AB07C87478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274820" y="3727056"/>
            <a:ext cx="1656758" cy="2494665"/>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27F802ED-654A-794D-A7D9-4EA56B25B7B9}"/>
              </a:ext>
            </a:extLst>
          </p:cNvPr>
          <p:cNvSpPr txBox="1"/>
          <p:nvPr/>
        </p:nvSpPr>
        <p:spPr>
          <a:xfrm>
            <a:off x="10391571" y="5908340"/>
            <a:ext cx="1497526" cy="400110"/>
          </a:xfrm>
          <a:prstGeom prst="rect">
            <a:avLst/>
          </a:prstGeom>
          <a:noFill/>
        </p:spPr>
        <p:txBody>
          <a:bodyPr wrap="none" rtlCol="0">
            <a:spAutoFit/>
          </a:bodyPr>
          <a:lstStyle/>
          <a:p>
            <a:pPr algn="l"/>
            <a:r>
              <a:rPr lang="es-GB" sz="2000" dirty="0">
                <a:solidFill>
                  <a:schemeClr val="accent5">
                    <a:lumMod val="50000"/>
                  </a:schemeClr>
                </a:solidFill>
                <a:highlight>
                  <a:srgbClr val="FBF0D5"/>
                </a:highlight>
                <a:latin typeface="Century Gothic" panose="020B0502020202020204" pitchFamily="34" charset="0"/>
              </a:rPr>
              <a:t>Patagonia</a:t>
            </a:r>
          </a:p>
        </p:txBody>
      </p:sp>
    </p:spTree>
    <p:extLst>
      <p:ext uri="{BB962C8B-B14F-4D97-AF65-F5344CB8AC3E}">
        <p14:creationId xmlns:p14="http://schemas.microsoft.com/office/powerpoint/2010/main" val="10966731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7" y="99462"/>
            <a:ext cx="10458713" cy="770469"/>
          </a:xfrm>
        </p:spPr>
        <p:txBody>
          <a:bodyPr>
            <a:normAutofit/>
          </a:bodyPr>
          <a:lstStyle/>
          <a:p>
            <a:r>
              <a:rPr lang="en-GB" sz="2400" b="1" dirty="0">
                <a:solidFill>
                  <a:srgbClr val="002060"/>
                </a:solidFill>
              </a:rPr>
              <a:t>¡</a:t>
            </a:r>
            <a:r>
              <a:rPr lang="en-GB" sz="2400" b="1" dirty="0" err="1">
                <a:solidFill>
                  <a:srgbClr val="002060"/>
                </a:solidFill>
              </a:rPr>
              <a:t>Ahora</a:t>
            </a:r>
            <a:r>
              <a:rPr lang="en-GB" sz="2400" b="1" dirty="0">
                <a:solidFill>
                  <a:srgbClr val="002060"/>
                </a:solidFill>
              </a:rPr>
              <a:t> </a:t>
            </a:r>
            <a:r>
              <a:rPr lang="en-GB" sz="2400" b="1" dirty="0" err="1">
                <a:solidFill>
                  <a:srgbClr val="002060"/>
                </a:solidFill>
              </a:rPr>
              <a:t>tú</a:t>
            </a:r>
            <a:r>
              <a:rPr lang="en-GB" sz="2400" b="1" dirty="0">
                <a:solidFill>
                  <a:srgbClr val="002060"/>
                </a:solidFill>
              </a:rPr>
              <a:t>! Escribe </a:t>
            </a:r>
            <a:r>
              <a:rPr lang="en-GB" sz="2400" b="1" dirty="0" err="1">
                <a:solidFill>
                  <a:srgbClr val="002060"/>
                </a:solidFill>
              </a:rPr>
              <a:t>sobre</a:t>
            </a:r>
            <a:r>
              <a:rPr lang="en-GB" sz="2400" b="1" dirty="0">
                <a:solidFill>
                  <a:srgbClr val="002060"/>
                </a:solidFill>
              </a:rPr>
              <a:t> una </a:t>
            </a:r>
            <a:r>
              <a:rPr lang="en-GB" sz="2400" b="1" dirty="0" err="1">
                <a:solidFill>
                  <a:srgbClr val="002060"/>
                </a:solidFill>
              </a:rPr>
              <a:t>experiencia</a:t>
            </a:r>
            <a:r>
              <a:rPr lang="en-GB" sz="2400" b="1" dirty="0">
                <a:solidFill>
                  <a:srgbClr val="002060"/>
                </a:solidFill>
              </a:rPr>
              <a:t> </a:t>
            </a:r>
            <a:r>
              <a:rPr lang="en-GB" sz="2400" b="1" dirty="0" err="1">
                <a:solidFill>
                  <a:srgbClr val="002060"/>
                </a:solidFill>
              </a:rPr>
              <a:t>en</a:t>
            </a:r>
            <a:r>
              <a:rPr lang="en-GB" sz="2400" b="1" dirty="0">
                <a:solidFill>
                  <a:srgbClr val="002060"/>
                </a:solidFill>
              </a:rPr>
              <a:t> </a:t>
            </a:r>
            <a:r>
              <a:rPr lang="en-GB" sz="2400" b="1" dirty="0" err="1">
                <a:solidFill>
                  <a:srgbClr val="002060"/>
                </a:solidFill>
              </a:rPr>
              <a:t>tu</a:t>
            </a:r>
            <a:r>
              <a:rPr lang="en-GB" sz="2400" b="1" dirty="0">
                <a:solidFill>
                  <a:srgbClr val="002060"/>
                </a:solidFill>
              </a:rPr>
              <a:t> </a:t>
            </a:r>
            <a:r>
              <a:rPr lang="en-GB" sz="2400" b="1" dirty="0" err="1">
                <a:solidFill>
                  <a:srgbClr val="002060"/>
                </a:solidFill>
              </a:rPr>
              <a:t>vida</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97067" y="258192"/>
            <a:ext cx="1531077" cy="45300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lIns="91404" tIns="45719" rIns="91404" bIns="45719" rtlCol="0" anchor="ctr"/>
          <a:lstStyle/>
          <a:p>
            <a:pPr marL="0" marR="0" lvl="0" indent="0" algn="ctr" defTabSz="913969"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667"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Rounded Rectangle 4"/>
          <p:cNvSpPr/>
          <p:nvPr/>
        </p:nvSpPr>
        <p:spPr>
          <a:xfrm>
            <a:off x="6096000" y="3464440"/>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nacer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 name="Rounded Rectangle 7"/>
          <p:cNvSpPr/>
          <p:nvPr/>
        </p:nvSpPr>
        <p:spPr>
          <a:xfrm>
            <a:off x="8951959" y="4055943"/>
            <a:ext cx="2773933" cy="37218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preferir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Rectangle 5"/>
          <p:cNvSpPr/>
          <p:nvPr/>
        </p:nvSpPr>
        <p:spPr>
          <a:xfrm>
            <a:off x="6066029" y="2860244"/>
            <a:ext cx="425301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Puedes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usar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verbos</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como</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0" name="Rounded Rectangle 9"/>
          <p:cNvSpPr/>
          <p:nvPr/>
        </p:nvSpPr>
        <p:spPr>
          <a:xfrm>
            <a:off x="6121104" y="4049764"/>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decidir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1" name="Rounded Rectangle 10"/>
          <p:cNvSpPr/>
          <p:nvPr/>
        </p:nvSpPr>
        <p:spPr>
          <a:xfrm>
            <a:off x="8951959" y="3458387"/>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crecer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9" name="Rectangle 18"/>
          <p:cNvSpPr/>
          <p:nvPr/>
        </p:nvSpPr>
        <p:spPr>
          <a:xfrm>
            <a:off x="99824" y="751053"/>
            <a:ext cx="11856539"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Piensa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una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experiencia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tu</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vida</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puede</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ser con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tu</a:t>
            </a:r>
            <a:r>
              <a:rPr kumimoji="0" lang="en-US" sz="22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familia</a:t>
            </a:r>
            <a:r>
              <a:rPr lang="en-US" sz="2200" dirty="0">
                <a:solidFill>
                  <a:schemeClr val="accent5">
                    <a:lumMod val="50000"/>
                  </a:schemeClr>
                </a:solidFill>
                <a:latin typeface="Century Gothic" panose="020F0302020204030204"/>
              </a:rPr>
              <a:t> o con </a:t>
            </a:r>
            <a:r>
              <a:rPr lang="en-US" sz="2200" dirty="0" err="1">
                <a:solidFill>
                  <a:schemeClr val="accent5">
                    <a:lumMod val="50000"/>
                  </a:schemeClr>
                </a:solidFill>
                <a:latin typeface="Century Gothic" panose="020F0302020204030204"/>
              </a:rPr>
              <a:t>otras</a:t>
            </a:r>
            <a:r>
              <a:rPr lang="en-US" sz="2200" dirty="0">
                <a:solidFill>
                  <a:schemeClr val="accent5">
                    <a:lumMod val="50000"/>
                  </a:schemeClr>
                </a:solidFill>
                <a:latin typeface="Century Gothic" panose="020F0302020204030204"/>
              </a:rPr>
              <a:t> personas. </a:t>
            </a:r>
            <a:r>
              <a:rPr lang="en-US" sz="2200" dirty="0" err="1">
                <a:solidFill>
                  <a:schemeClr val="accent5">
                    <a:lumMod val="50000"/>
                  </a:schemeClr>
                </a:solidFill>
                <a:latin typeface="Century Gothic" panose="020F0302020204030204"/>
              </a:rPr>
              <a:t>Debes</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escribir</a:t>
            </a:r>
            <a:r>
              <a:rPr lang="en-US" sz="2200" dirty="0">
                <a:solidFill>
                  <a:schemeClr val="accent5">
                    <a:lumMod val="50000"/>
                  </a:schemeClr>
                </a:solidFill>
                <a:latin typeface="Century Gothic" panose="020F0302020204030204"/>
              </a:rPr>
              <a:t> una </a:t>
            </a:r>
            <a:r>
              <a:rPr lang="en-US" sz="2200" dirty="0" err="1">
                <a:solidFill>
                  <a:schemeClr val="accent5">
                    <a:lumMod val="50000"/>
                  </a:schemeClr>
                </a:solidFill>
                <a:latin typeface="Century Gothic" panose="020F0302020204030204"/>
              </a:rPr>
              <a:t>historia</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en</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pasado</a:t>
            </a:r>
            <a:r>
              <a:rPr lang="en-US" sz="2200" dirty="0">
                <a:solidFill>
                  <a:schemeClr val="accent5">
                    <a:lumMod val="50000"/>
                  </a:schemeClr>
                </a:solidFill>
                <a:latin typeface="Century Gothic" panose="020F0302020204030204"/>
              </a:rPr>
              <a:t> y usar </a:t>
            </a:r>
            <a:r>
              <a:rPr lang="en-US" sz="2200" dirty="0" err="1">
                <a:solidFill>
                  <a:schemeClr val="accent5">
                    <a:lumMod val="50000"/>
                  </a:schemeClr>
                </a:solidFill>
                <a:latin typeface="Century Gothic" panose="020F0302020204030204"/>
              </a:rPr>
              <a:t>verbos</a:t>
            </a:r>
            <a:r>
              <a:rPr lang="en-US" sz="2200" dirty="0">
                <a:solidFill>
                  <a:schemeClr val="accent5">
                    <a:lumMod val="50000"/>
                  </a:schemeClr>
                </a:solidFill>
                <a:latin typeface="Century Gothic" panose="020F0302020204030204"/>
              </a:rPr>
              <a:t> con </a:t>
            </a:r>
            <a:r>
              <a:rPr lang="en-US" sz="2200" b="1" dirty="0">
                <a:solidFill>
                  <a:schemeClr val="accent5">
                    <a:lumMod val="50000"/>
                  </a:schemeClr>
                </a:solidFill>
                <a:latin typeface="Century Gothic" panose="020F0302020204030204"/>
              </a:rPr>
              <a:t>–</a:t>
            </a:r>
            <a:r>
              <a:rPr lang="en-US" sz="2200" b="1" dirty="0" err="1">
                <a:solidFill>
                  <a:schemeClr val="accent5">
                    <a:lumMod val="50000"/>
                  </a:schemeClr>
                </a:solidFill>
                <a:latin typeface="Century Gothic" panose="020F0302020204030204"/>
              </a:rPr>
              <a:t>amos</a:t>
            </a:r>
            <a:r>
              <a:rPr lang="en-US" sz="2200" b="1" dirty="0">
                <a:solidFill>
                  <a:schemeClr val="accent5">
                    <a:lumMod val="50000"/>
                  </a:schemeClr>
                </a:solidFill>
                <a:latin typeface="Century Gothic" panose="020F0302020204030204"/>
              </a:rPr>
              <a:t> </a:t>
            </a:r>
            <a:r>
              <a:rPr lang="en-US" sz="2200" dirty="0">
                <a:solidFill>
                  <a:schemeClr val="accent5">
                    <a:lumMod val="50000"/>
                  </a:schemeClr>
                </a:solidFill>
                <a:latin typeface="Century Gothic" panose="020F0302020204030204"/>
              </a:rPr>
              <a:t>y </a:t>
            </a:r>
            <a:r>
              <a:rPr lang="en-US" sz="2200" dirty="0" err="1">
                <a:solidFill>
                  <a:schemeClr val="accent5">
                    <a:lumMod val="50000"/>
                  </a:schemeClr>
                </a:solidFill>
                <a:latin typeface="Century Gothic" panose="020F0302020204030204"/>
              </a:rPr>
              <a:t>también</a:t>
            </a:r>
            <a:r>
              <a:rPr lang="en-US" sz="2200" dirty="0">
                <a:solidFill>
                  <a:schemeClr val="accent5">
                    <a:lumMod val="50000"/>
                  </a:schemeClr>
                </a:solidFill>
                <a:latin typeface="Century Gothic" panose="020F0302020204030204"/>
              </a:rPr>
              <a:t> </a:t>
            </a:r>
            <a:r>
              <a:rPr lang="en-US" sz="2200" b="1" dirty="0">
                <a:solidFill>
                  <a:schemeClr val="accent5">
                    <a:lumMod val="50000"/>
                  </a:schemeClr>
                </a:solidFill>
                <a:latin typeface="Century Gothic" panose="020F0302020204030204"/>
              </a:rPr>
              <a:t>–</a:t>
            </a:r>
            <a:r>
              <a:rPr lang="en-US" sz="2200" b="1" dirty="0" err="1">
                <a:solidFill>
                  <a:schemeClr val="accent5">
                    <a:lumMod val="50000"/>
                  </a:schemeClr>
                </a:solidFill>
                <a:latin typeface="Century Gothic" panose="020F0302020204030204"/>
              </a:rPr>
              <a:t>imos</a:t>
            </a:r>
            <a:r>
              <a:rPr lang="en-US" sz="2200" dirty="0">
                <a:solidFill>
                  <a:schemeClr val="accent5">
                    <a:lumMod val="50000"/>
                  </a:scheme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err="1">
                <a:solidFill>
                  <a:schemeClr val="accent5">
                    <a:lumMod val="50000"/>
                  </a:schemeClr>
                </a:solidFill>
                <a:latin typeface="Century Gothic" panose="020F0302020204030204"/>
              </a:rPr>
              <a:t>Puedes</a:t>
            </a:r>
            <a:r>
              <a:rPr lang="en-US" sz="2200" dirty="0">
                <a:solidFill>
                  <a:schemeClr val="accent5">
                    <a:lumMod val="50000"/>
                  </a:schemeClr>
                </a:solidFill>
                <a:latin typeface="Century Gothic" panose="020F0302020204030204"/>
              </a:rPr>
              <a:t> </a:t>
            </a:r>
            <a:r>
              <a:rPr lang="en-US" sz="2200" dirty="0" err="1">
                <a:solidFill>
                  <a:schemeClr val="accent5">
                    <a:lumMod val="50000"/>
                  </a:schemeClr>
                </a:solidFill>
                <a:latin typeface="Century Gothic" panose="020F0302020204030204"/>
              </a:rPr>
              <a:t>intentar</a:t>
            </a:r>
            <a:r>
              <a:rPr lang="en-US" sz="2200" dirty="0">
                <a:solidFill>
                  <a:schemeClr val="accent5">
                    <a:lumMod val="50000"/>
                  </a:schemeClr>
                </a:solidFill>
                <a:latin typeface="Century Gothic" panose="020F0302020204030204"/>
              </a:rPr>
              <a:t> usar </a:t>
            </a:r>
            <a:r>
              <a:rPr lang="en-US" sz="2200" dirty="0" err="1">
                <a:solidFill>
                  <a:schemeClr val="accent5">
                    <a:lumMod val="50000"/>
                  </a:schemeClr>
                </a:solidFill>
                <a:latin typeface="Century Gothic" panose="020F0302020204030204"/>
              </a:rPr>
              <a:t>estas</a:t>
            </a:r>
            <a:r>
              <a:rPr lang="en-US" sz="2200" dirty="0">
                <a:solidFill>
                  <a:schemeClr val="accent5">
                    <a:lumMod val="50000"/>
                  </a:schemeClr>
                </a:solidFill>
                <a:latin typeface="Century Gothic" panose="020F0302020204030204"/>
              </a:rPr>
              <a:t> palabras:</a:t>
            </a:r>
          </a:p>
        </p:txBody>
      </p:sp>
      <p:sp>
        <p:nvSpPr>
          <p:cNvPr id="21" name="Rectangle 20"/>
          <p:cNvSpPr/>
          <p:nvPr/>
        </p:nvSpPr>
        <p:spPr>
          <a:xfrm>
            <a:off x="149543" y="2268440"/>
            <a:ext cx="164298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día</a:t>
            </a:r>
          </a:p>
        </p:txBody>
      </p:sp>
      <p:sp>
        <p:nvSpPr>
          <p:cNvPr id="22" name="Rectangle 21"/>
          <p:cNvSpPr/>
          <p:nvPr/>
        </p:nvSpPr>
        <p:spPr>
          <a:xfrm>
            <a:off x="2386528" y="2268440"/>
            <a:ext cx="1797302"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entonces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24" name="Rectangle 23"/>
          <p:cNvSpPr/>
          <p:nvPr/>
        </p:nvSpPr>
        <p:spPr>
          <a:xfrm>
            <a:off x="170649" y="2889553"/>
            <a:ext cx="1642981"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antes de</a:t>
            </a:r>
          </a:p>
        </p:txBody>
      </p:sp>
      <p:sp>
        <p:nvSpPr>
          <p:cNvPr id="25" name="Rectangle 24"/>
          <p:cNvSpPr/>
          <p:nvPr/>
        </p:nvSpPr>
        <p:spPr>
          <a:xfrm>
            <a:off x="2391240" y="2860387"/>
            <a:ext cx="206569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después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de</a:t>
            </a:r>
          </a:p>
        </p:txBody>
      </p:sp>
      <p:sp>
        <p:nvSpPr>
          <p:cNvPr id="26" name="Rectangle 25"/>
          <p:cNvSpPr/>
          <p:nvPr/>
        </p:nvSpPr>
        <p:spPr>
          <a:xfrm>
            <a:off x="3600987" y="5060520"/>
            <a:ext cx="1421160"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así</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que</a:t>
            </a:r>
          </a:p>
        </p:txBody>
      </p:sp>
      <p:sp>
        <p:nvSpPr>
          <p:cNvPr id="27" name="Rectangle 26"/>
          <p:cNvSpPr/>
          <p:nvPr/>
        </p:nvSpPr>
        <p:spPr>
          <a:xfrm>
            <a:off x="202541" y="5655902"/>
            <a:ext cx="973729"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pero</a:t>
            </a:r>
          </a:p>
        </p:txBody>
      </p:sp>
      <p:sp>
        <p:nvSpPr>
          <p:cNvPr id="28" name="Rectangle 27"/>
          <p:cNvSpPr/>
          <p:nvPr/>
        </p:nvSpPr>
        <p:spPr>
          <a:xfrm>
            <a:off x="5131390" y="5060520"/>
            <a:ext cx="500923"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entury Gothic" panose="020F0302020204030204"/>
                <a:ea typeface="+mn-ea"/>
                <a:cs typeface="+mn-cs"/>
              </a:rPr>
              <a:t>y</a:t>
            </a:r>
          </a:p>
        </p:txBody>
      </p:sp>
      <p:sp>
        <p:nvSpPr>
          <p:cNvPr id="29" name="Rectangle 28"/>
          <p:cNvSpPr/>
          <p:nvPr/>
        </p:nvSpPr>
        <p:spPr>
          <a:xfrm>
            <a:off x="202541" y="5060520"/>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aunque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0" name="Rectangle 29"/>
          <p:cNvSpPr/>
          <p:nvPr/>
        </p:nvSpPr>
        <p:spPr>
          <a:xfrm>
            <a:off x="170649" y="3497621"/>
            <a:ext cx="3106293"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tiempo</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después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1" name="Rectangle 30"/>
          <p:cNvSpPr/>
          <p:nvPr/>
        </p:nvSpPr>
        <p:spPr>
          <a:xfrm>
            <a:off x="3491512" y="3497621"/>
            <a:ext cx="2140802"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finalmente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2" name="Rectangle 31"/>
          <p:cNvSpPr/>
          <p:nvPr/>
        </p:nvSpPr>
        <p:spPr>
          <a:xfrm>
            <a:off x="1409318" y="5655902"/>
            <a:ext cx="2290392"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sin embargo</a:t>
            </a:r>
          </a:p>
        </p:txBody>
      </p:sp>
      <p:sp>
        <p:nvSpPr>
          <p:cNvPr id="34" name="Rectangle 33"/>
          <p:cNvSpPr/>
          <p:nvPr/>
        </p:nvSpPr>
        <p:spPr>
          <a:xfrm>
            <a:off x="3932758" y="5655902"/>
            <a:ext cx="1697917"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porque</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5" name="Rectangle 34"/>
          <p:cNvSpPr/>
          <p:nvPr/>
        </p:nvSpPr>
        <p:spPr>
          <a:xfrm>
            <a:off x="1901764" y="5060520"/>
            <a:ext cx="1589981" cy="484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además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E6A8AA50-3C20-468B-95FE-ADC25A53A8C8}"/>
              </a:ext>
            </a:extLst>
          </p:cNvPr>
          <p:cNvSpPr/>
          <p:nvPr/>
        </p:nvSpPr>
        <p:spPr>
          <a:xfrm>
            <a:off x="149542" y="4134782"/>
            <a:ext cx="5796210" cy="4844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121872" tIns="60936" rIns="121872" bIns="60936" spcCol="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durante</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varios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años</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/meses/</a:t>
            </a:r>
            <a:r>
              <a:rPr kumimoji="0" lang="en-US"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semanas</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Rounded Rectangle 9">
            <a:extLst>
              <a:ext uri="{FF2B5EF4-FFF2-40B4-BE49-F238E27FC236}">
                <a16:creationId xmlns:a16="http://schemas.microsoft.com/office/drawing/2014/main" id="{DAC5636B-8EA0-41FD-84A0-7D63DD61E5F2}"/>
              </a:ext>
            </a:extLst>
          </p:cNvPr>
          <p:cNvSpPr/>
          <p:nvPr/>
        </p:nvSpPr>
        <p:spPr>
          <a:xfrm>
            <a:off x="6096000" y="4635088"/>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conocer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1" name="Rounded Rectangle 9">
            <a:extLst>
              <a:ext uri="{FF2B5EF4-FFF2-40B4-BE49-F238E27FC236}">
                <a16:creationId xmlns:a16="http://schemas.microsoft.com/office/drawing/2014/main" id="{D0E13912-0438-4111-BE9D-F502165921E5}"/>
              </a:ext>
            </a:extLst>
          </p:cNvPr>
          <p:cNvSpPr/>
          <p:nvPr/>
        </p:nvSpPr>
        <p:spPr>
          <a:xfrm>
            <a:off x="8951959" y="4635087"/>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comer</a:t>
            </a:r>
          </a:p>
        </p:txBody>
      </p:sp>
      <p:sp>
        <p:nvSpPr>
          <p:cNvPr id="42" name="Rounded Rectangle 9">
            <a:extLst>
              <a:ext uri="{FF2B5EF4-FFF2-40B4-BE49-F238E27FC236}">
                <a16:creationId xmlns:a16="http://schemas.microsoft.com/office/drawing/2014/main" id="{D75B49B0-73C0-4DA3-A4C0-B1BFB28D9FE8}"/>
              </a:ext>
            </a:extLst>
          </p:cNvPr>
          <p:cNvSpPr/>
          <p:nvPr/>
        </p:nvSpPr>
        <p:spPr>
          <a:xfrm>
            <a:off x="6121104" y="5220412"/>
            <a:ext cx="2558621" cy="34194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ayudar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3" name="Rounded Rectangle 9">
            <a:extLst>
              <a:ext uri="{FF2B5EF4-FFF2-40B4-BE49-F238E27FC236}">
                <a16:creationId xmlns:a16="http://schemas.microsoft.com/office/drawing/2014/main" id="{1682AB94-6E33-4824-A088-6530F7ED421A}"/>
              </a:ext>
            </a:extLst>
          </p:cNvPr>
          <p:cNvSpPr/>
          <p:nvPr/>
        </p:nvSpPr>
        <p:spPr>
          <a:xfrm>
            <a:off x="8951959" y="5220412"/>
            <a:ext cx="2734178" cy="34194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rPr>
              <a:t>pasar </a:t>
            </a:r>
          </a:p>
        </p:txBody>
      </p:sp>
      <p:sp>
        <p:nvSpPr>
          <p:cNvPr id="44" name="Rounded Rectangle 9">
            <a:extLst>
              <a:ext uri="{FF2B5EF4-FFF2-40B4-BE49-F238E27FC236}">
                <a16:creationId xmlns:a16="http://schemas.microsoft.com/office/drawing/2014/main" id="{31903978-B515-4C70-9AF8-87BF0924B9C5}"/>
              </a:ext>
            </a:extLst>
          </p:cNvPr>
          <p:cNvSpPr/>
          <p:nvPr/>
        </p:nvSpPr>
        <p:spPr>
          <a:xfrm>
            <a:off x="6121104" y="5747483"/>
            <a:ext cx="2583725"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sentir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5" name="Rounded Rectangle 9">
            <a:extLst>
              <a:ext uri="{FF2B5EF4-FFF2-40B4-BE49-F238E27FC236}">
                <a16:creationId xmlns:a16="http://schemas.microsoft.com/office/drawing/2014/main" id="{B1752B20-749E-4B2F-8954-3C58E69D73AB}"/>
              </a:ext>
            </a:extLst>
          </p:cNvPr>
          <p:cNvSpPr/>
          <p:nvPr/>
        </p:nvSpPr>
        <p:spPr>
          <a:xfrm>
            <a:off x="8906822" y="5747484"/>
            <a:ext cx="2773933" cy="378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F0302020204030204"/>
                <a:ea typeface="+mn-ea"/>
                <a:cs typeface="+mn-cs"/>
              </a:rPr>
              <a:t>volver</a:t>
            </a:r>
            <a:endParaRPr kumimoji="0" lang="en-GB"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3" name="Imagen 2">
            <a:extLst>
              <a:ext uri="{FF2B5EF4-FFF2-40B4-BE49-F238E27FC236}">
                <a16:creationId xmlns:a16="http://schemas.microsoft.com/office/drawing/2014/main" id="{034CDC6E-65AD-5A44-9179-38B25030F2F1}"/>
              </a:ext>
            </a:extLst>
          </p:cNvPr>
          <p:cNvPicPr>
            <a:picLocks noChangeAspect="1"/>
          </p:cNvPicPr>
          <p:nvPr/>
        </p:nvPicPr>
        <p:blipFill>
          <a:blip r:embed="rId3"/>
          <a:stretch>
            <a:fillRect/>
          </a:stretch>
        </p:blipFill>
        <p:spPr>
          <a:xfrm>
            <a:off x="5381851" y="1572660"/>
            <a:ext cx="1928248" cy="1239588"/>
          </a:xfrm>
          <a:prstGeom prst="rect">
            <a:avLst/>
          </a:prstGeom>
        </p:spPr>
      </p:pic>
      <p:sp>
        <p:nvSpPr>
          <p:cNvPr id="7" name="Llamada de nube 6">
            <a:extLst>
              <a:ext uri="{FF2B5EF4-FFF2-40B4-BE49-F238E27FC236}">
                <a16:creationId xmlns:a16="http://schemas.microsoft.com/office/drawing/2014/main" id="{1C94D884-C7B9-A045-A0CD-7E42B5675F09}"/>
              </a:ext>
            </a:extLst>
          </p:cNvPr>
          <p:cNvSpPr/>
          <p:nvPr/>
        </p:nvSpPr>
        <p:spPr>
          <a:xfrm>
            <a:off x="7310099" y="1561648"/>
            <a:ext cx="4618045" cy="1327905"/>
          </a:xfrm>
          <a:prstGeom prst="cloudCallout">
            <a:avLst>
              <a:gd name="adj1" fmla="val -58679"/>
              <a:gd name="adj2" fmla="val -3497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dirty="0">
              <a:latin typeface="Century Gothic" panose="020B0502020202020204" pitchFamily="34" charset="0"/>
            </a:endParaRPr>
          </a:p>
        </p:txBody>
      </p:sp>
      <p:sp>
        <p:nvSpPr>
          <p:cNvPr id="9" name="CuadroTexto 8">
            <a:extLst>
              <a:ext uri="{FF2B5EF4-FFF2-40B4-BE49-F238E27FC236}">
                <a16:creationId xmlns:a16="http://schemas.microsoft.com/office/drawing/2014/main" id="{9F5220AD-0830-B147-B5EA-A5EB503D5DB7}"/>
              </a:ext>
            </a:extLst>
          </p:cNvPr>
          <p:cNvSpPr txBox="1"/>
          <p:nvPr/>
        </p:nvSpPr>
        <p:spPr>
          <a:xfrm>
            <a:off x="7773158" y="1859049"/>
            <a:ext cx="3509062" cy="1015663"/>
          </a:xfrm>
          <a:prstGeom prst="rect">
            <a:avLst/>
          </a:prstGeom>
          <a:noFill/>
        </p:spPr>
        <p:txBody>
          <a:bodyPr wrap="square" rtlCol="0">
            <a:spAutoFit/>
          </a:bodyPr>
          <a:lstStyle/>
          <a:p>
            <a:pPr algn="l"/>
            <a:r>
              <a:rPr lang="es-GB" sz="2000" dirty="0">
                <a:solidFill>
                  <a:schemeClr val="accent5">
                    <a:lumMod val="50000"/>
                  </a:schemeClr>
                </a:solidFill>
                <a:latin typeface="Century Gothic" panose="020B0502020202020204" pitchFamily="34" charset="0"/>
              </a:rPr>
              <a:t>Mi amiga Sara y yo nacimos en el mismo pueblo. Un día...</a:t>
            </a:r>
          </a:p>
        </p:txBody>
      </p:sp>
    </p:spTree>
    <p:extLst>
      <p:ext uri="{BB962C8B-B14F-4D97-AF65-F5344CB8AC3E}">
        <p14:creationId xmlns:p14="http://schemas.microsoft.com/office/powerpoint/2010/main" val="1400209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483" y="354778"/>
            <a:ext cx="10515600" cy="1325563"/>
          </a:xfrm>
        </p:spPr>
        <p:txBody>
          <a:bodyPr>
            <a:normAutofit/>
          </a:bodyPr>
          <a:lstStyle/>
          <a:p>
            <a:r>
              <a:rPr lang="en-GB" sz="2400" b="1"/>
              <a:t>iAhora escribe tus propias frases! </a:t>
            </a:r>
            <a:br>
              <a:rPr lang="en-GB" sz="2400" b="1"/>
            </a:br>
            <a:r>
              <a:rPr lang="en-GB" sz="2400" b="1"/>
              <a:t>Usa un verbo en tercera persona singular (e.g. es, tiene, habla).</a:t>
            </a:r>
          </a:p>
        </p:txBody>
      </p:sp>
      <p:pic>
        <p:nvPicPr>
          <p:cNvPr id="4" name="Imagen 17" descr="Imagen que contiene juguete, muñeca&#10;&#10;Descripción generada automáticamente">
            <a:extLst>
              <a:ext uri="{FF2B5EF4-FFF2-40B4-BE49-F238E27FC236}">
                <a16:creationId xmlns:a16="http://schemas.microsoft.com/office/drawing/2014/main" id="{BADFA7ED-AF05-5849-A7E4-C0780AF4883E}"/>
              </a:ext>
            </a:extLst>
          </p:cNvPr>
          <p:cNvPicPr>
            <a:picLocks noChangeAspect="1"/>
          </p:cNvPicPr>
          <p:nvPr/>
        </p:nvPicPr>
        <p:blipFill rotWithShape="1">
          <a:blip r:embed="rId3"/>
          <a:srcRect l="47915" b="3874"/>
          <a:stretch/>
        </p:blipFill>
        <p:spPr>
          <a:xfrm>
            <a:off x="11295528" y="659085"/>
            <a:ext cx="1455739" cy="1512711"/>
          </a:xfrm>
          <a:prstGeom prst="rect">
            <a:avLst/>
          </a:prstGeom>
        </p:spPr>
      </p:pic>
      <p:sp>
        <p:nvSpPr>
          <p:cNvPr id="5" name="TextBox 4"/>
          <p:cNvSpPr txBox="1"/>
          <p:nvPr/>
        </p:nvSpPr>
        <p:spPr>
          <a:xfrm>
            <a:off x="459483" y="1766899"/>
            <a:ext cx="6404429"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1. Jorge Jesús is a boy who…</a:t>
            </a:r>
          </a:p>
        </p:txBody>
      </p:sp>
      <p:sp>
        <p:nvSpPr>
          <p:cNvPr id="6" name="TextBox 5"/>
          <p:cNvSpPr txBox="1"/>
          <p:nvPr/>
        </p:nvSpPr>
        <p:spPr>
          <a:xfrm>
            <a:off x="459482" y="3184723"/>
            <a:ext cx="6404429"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3. The granny is a person who…</a:t>
            </a:r>
          </a:p>
        </p:txBody>
      </p:sp>
      <p:sp>
        <p:nvSpPr>
          <p:cNvPr id="7" name="Rounded Rectangle 6">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sym typeface="Arial"/>
              </a:rPr>
              <a:t>escribir</a:t>
            </a:r>
          </a:p>
        </p:txBody>
      </p:sp>
      <p:sp>
        <p:nvSpPr>
          <p:cNvPr id="8" name="TextBox 7"/>
          <p:cNvSpPr txBox="1"/>
          <p:nvPr/>
        </p:nvSpPr>
        <p:spPr>
          <a:xfrm>
            <a:off x="459481" y="2475879"/>
            <a:ext cx="6404429"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2. Cuba is a country that…</a:t>
            </a:r>
          </a:p>
        </p:txBody>
      </p:sp>
      <p:sp>
        <p:nvSpPr>
          <p:cNvPr id="9" name="Rounded Rectangular Callout 8"/>
          <p:cNvSpPr/>
          <p:nvPr/>
        </p:nvSpPr>
        <p:spPr>
          <a:xfrm>
            <a:off x="5543989" y="199741"/>
            <a:ext cx="4412343" cy="494562"/>
          </a:xfrm>
          <a:prstGeom prst="wedgeRoundRectCallout">
            <a:avLst>
              <a:gd name="adj1" fmla="val -37280"/>
              <a:gd name="adj2" fmla="val 7439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002060"/>
                </a:solidFill>
                <a:latin typeface="Century Gothic" panose="020B0502020202020204" pitchFamily="34" charset="0"/>
              </a:rPr>
              <a:t>iPuedes</a:t>
            </a:r>
            <a:r>
              <a:rPr lang="en-GB" sz="2000" dirty="0">
                <a:solidFill>
                  <a:srgbClr val="002060"/>
                </a:solidFill>
                <a:latin typeface="Century Gothic" panose="020B0502020202020204" pitchFamily="34" charset="0"/>
              </a:rPr>
              <a:t> usar </a:t>
            </a:r>
            <a:r>
              <a:rPr lang="en-GB" sz="2000" dirty="0" err="1">
                <a:solidFill>
                  <a:srgbClr val="002060"/>
                </a:solidFill>
                <a:latin typeface="Century Gothic" panose="020B0502020202020204" pitchFamily="34" charset="0"/>
              </a:rPr>
              <a:t>tu</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imaginación</a:t>
            </a:r>
            <a:r>
              <a:rPr lang="en-GB" sz="2000" dirty="0">
                <a:solidFill>
                  <a:srgbClr val="002060"/>
                </a:solidFill>
                <a:latin typeface="Century Gothic" panose="020B0502020202020204" pitchFamily="34" charset="0"/>
              </a:rPr>
              <a:t>!</a:t>
            </a:r>
          </a:p>
        </p:txBody>
      </p:sp>
      <p:sp>
        <p:nvSpPr>
          <p:cNvPr id="11" name="TextBox 10"/>
          <p:cNvSpPr txBox="1"/>
          <p:nvPr/>
        </p:nvSpPr>
        <p:spPr>
          <a:xfrm>
            <a:off x="459483" y="3955454"/>
            <a:ext cx="6870231"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4. Little Havana is a neighbourhood that…</a:t>
            </a:r>
          </a:p>
        </p:txBody>
      </p:sp>
      <p:sp>
        <p:nvSpPr>
          <p:cNvPr id="13" name="TextBox 12"/>
          <p:cNvSpPr txBox="1"/>
          <p:nvPr/>
        </p:nvSpPr>
        <p:spPr>
          <a:xfrm>
            <a:off x="459480" y="4692583"/>
            <a:ext cx="6986349"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5. In Little Havana there are people who…</a:t>
            </a:r>
          </a:p>
        </p:txBody>
      </p:sp>
      <p:sp>
        <p:nvSpPr>
          <p:cNvPr id="14" name="TextBox 13"/>
          <p:cNvSpPr txBox="1"/>
          <p:nvPr/>
        </p:nvSpPr>
        <p:spPr>
          <a:xfrm>
            <a:off x="459479" y="5411354"/>
            <a:ext cx="6404429"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6. In Havana there is a café that…</a:t>
            </a:r>
          </a:p>
        </p:txBody>
      </p:sp>
      <p:sp>
        <p:nvSpPr>
          <p:cNvPr id="15" name="TextBox 14"/>
          <p:cNvSpPr txBox="1"/>
          <p:nvPr/>
        </p:nvSpPr>
        <p:spPr>
          <a:xfrm>
            <a:off x="5165272" y="1766275"/>
            <a:ext cx="8055429"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(Jorge Jesús es un chico que…)</a:t>
            </a:r>
          </a:p>
        </p:txBody>
      </p:sp>
      <p:sp>
        <p:nvSpPr>
          <p:cNvPr id="16" name="TextBox 15"/>
          <p:cNvSpPr txBox="1"/>
          <p:nvPr/>
        </p:nvSpPr>
        <p:spPr>
          <a:xfrm>
            <a:off x="5165271" y="2453980"/>
            <a:ext cx="8055429"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(Cuba es un </a:t>
            </a:r>
            <a:r>
              <a:rPr lang="en-GB" sz="2200" dirty="0" err="1">
                <a:solidFill>
                  <a:schemeClr val="accent5">
                    <a:lumMod val="50000"/>
                  </a:schemeClr>
                </a:solidFill>
                <a:latin typeface="Century Gothic" panose="020B0502020202020204" pitchFamily="34" charset="0"/>
              </a:rPr>
              <a:t>país</a:t>
            </a:r>
            <a:r>
              <a:rPr lang="en-GB" sz="2200" dirty="0">
                <a:solidFill>
                  <a:schemeClr val="accent5">
                    <a:lumMod val="50000"/>
                  </a:schemeClr>
                </a:solidFill>
                <a:latin typeface="Century Gothic" panose="020B0502020202020204" pitchFamily="34" charset="0"/>
              </a:rPr>
              <a:t> que…)</a:t>
            </a:r>
          </a:p>
        </p:txBody>
      </p:sp>
      <p:sp>
        <p:nvSpPr>
          <p:cNvPr id="17" name="TextBox 16"/>
          <p:cNvSpPr txBox="1"/>
          <p:nvPr/>
        </p:nvSpPr>
        <p:spPr>
          <a:xfrm>
            <a:off x="5852099" y="3135206"/>
            <a:ext cx="6076044"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(La </a:t>
            </a:r>
            <a:r>
              <a:rPr lang="en-GB" sz="2200" dirty="0" err="1">
                <a:solidFill>
                  <a:schemeClr val="accent5">
                    <a:lumMod val="50000"/>
                  </a:schemeClr>
                </a:solidFill>
                <a:latin typeface="Century Gothic" panose="020B0502020202020204" pitchFamily="34" charset="0"/>
              </a:rPr>
              <a:t>abuela</a:t>
            </a:r>
            <a:r>
              <a:rPr lang="en-GB" sz="2200" dirty="0">
                <a:solidFill>
                  <a:schemeClr val="accent5">
                    <a:lumMod val="50000"/>
                  </a:schemeClr>
                </a:solidFill>
                <a:latin typeface="Century Gothic" panose="020B0502020202020204" pitchFamily="34" charset="0"/>
              </a:rPr>
              <a:t> es </a:t>
            </a:r>
            <a:r>
              <a:rPr lang="en-GB" sz="2200" dirty="0" err="1">
                <a:solidFill>
                  <a:schemeClr val="accent5">
                    <a:lumMod val="50000"/>
                  </a:schemeClr>
                </a:solidFill>
                <a:latin typeface="Century Gothic" panose="020B0502020202020204" pitchFamily="34" charset="0"/>
              </a:rPr>
              <a:t>una</a:t>
            </a:r>
            <a:r>
              <a:rPr lang="en-GB" sz="2200" dirty="0">
                <a:solidFill>
                  <a:schemeClr val="accent5">
                    <a:lumMod val="50000"/>
                  </a:schemeClr>
                </a:solidFill>
                <a:latin typeface="Century Gothic" panose="020B0502020202020204" pitchFamily="34" charset="0"/>
              </a:rPr>
              <a:t> persona que…)</a:t>
            </a:r>
          </a:p>
        </p:txBody>
      </p:sp>
      <p:sp>
        <p:nvSpPr>
          <p:cNvPr id="20" name="TextBox 19">
            <a:extLst>
              <a:ext uri="{FF2B5EF4-FFF2-40B4-BE49-F238E27FC236}">
                <a16:creationId xmlns:a16="http://schemas.microsoft.com/office/drawing/2014/main" id="{0C0B03CA-A29E-124F-A2DA-F87707BC8FAA}"/>
              </a:ext>
            </a:extLst>
          </p:cNvPr>
          <p:cNvSpPr txBox="1"/>
          <p:nvPr/>
        </p:nvSpPr>
        <p:spPr>
          <a:xfrm>
            <a:off x="6434219" y="3920256"/>
            <a:ext cx="6076044"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a:t>
            </a:r>
            <a:r>
              <a:rPr lang="en-GB" sz="2200" dirty="0" err="1">
                <a:solidFill>
                  <a:schemeClr val="accent5">
                    <a:lumMod val="50000"/>
                  </a:schemeClr>
                </a:solidFill>
                <a:latin typeface="Century Gothic" panose="020B0502020202020204" pitchFamily="34" charset="0"/>
              </a:rPr>
              <a:t>Pequeña</a:t>
            </a:r>
            <a:r>
              <a:rPr lang="en-GB" sz="2200" dirty="0">
                <a:solidFill>
                  <a:schemeClr val="accent5">
                    <a:lumMod val="50000"/>
                  </a:schemeClr>
                </a:solidFill>
                <a:latin typeface="Century Gothic" panose="020B0502020202020204" pitchFamily="34" charset="0"/>
              </a:rPr>
              <a:t> Habana es un barrio que…)</a:t>
            </a:r>
          </a:p>
        </p:txBody>
      </p:sp>
      <p:sp>
        <p:nvSpPr>
          <p:cNvPr id="21" name="TextBox 20">
            <a:extLst>
              <a:ext uri="{FF2B5EF4-FFF2-40B4-BE49-F238E27FC236}">
                <a16:creationId xmlns:a16="http://schemas.microsoft.com/office/drawing/2014/main" id="{6651CD22-C73B-624C-A736-130289BE04DD}"/>
              </a:ext>
            </a:extLst>
          </p:cNvPr>
          <p:cNvSpPr txBox="1"/>
          <p:nvPr/>
        </p:nvSpPr>
        <p:spPr>
          <a:xfrm>
            <a:off x="6535524" y="4657385"/>
            <a:ext cx="6076044"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a:t>
            </a:r>
            <a:r>
              <a:rPr lang="en-GB" sz="2200" dirty="0" err="1">
                <a:solidFill>
                  <a:schemeClr val="accent5">
                    <a:lumMod val="50000"/>
                  </a:schemeClr>
                </a:solidFill>
                <a:latin typeface="Century Gothic" panose="020B0502020202020204" pitchFamily="34" charset="0"/>
              </a:rPr>
              <a:t>Pequeña</a:t>
            </a:r>
            <a:r>
              <a:rPr lang="en-GB" sz="2200" dirty="0">
                <a:solidFill>
                  <a:schemeClr val="accent5">
                    <a:lumMod val="50000"/>
                  </a:schemeClr>
                </a:solidFill>
                <a:latin typeface="Century Gothic" panose="020B0502020202020204" pitchFamily="34" charset="0"/>
              </a:rPr>
              <a:t> Habana hay </a:t>
            </a:r>
            <a:r>
              <a:rPr lang="en-GB" sz="2200" dirty="0" err="1">
                <a:solidFill>
                  <a:schemeClr val="accent5">
                    <a:lumMod val="50000"/>
                  </a:schemeClr>
                </a:solidFill>
                <a:latin typeface="Century Gothic" panose="020B0502020202020204" pitchFamily="34" charset="0"/>
              </a:rPr>
              <a:t>gente</a:t>
            </a:r>
            <a:r>
              <a:rPr lang="en-GB" sz="2200" dirty="0">
                <a:solidFill>
                  <a:schemeClr val="accent5">
                    <a:lumMod val="50000"/>
                  </a:schemeClr>
                </a:solidFill>
                <a:latin typeface="Century Gothic" panose="020B0502020202020204" pitchFamily="34" charset="0"/>
              </a:rPr>
              <a:t> que…)</a:t>
            </a:r>
          </a:p>
        </p:txBody>
      </p:sp>
      <p:sp>
        <p:nvSpPr>
          <p:cNvPr id="18" name="TextBox 17">
            <a:extLst>
              <a:ext uri="{FF2B5EF4-FFF2-40B4-BE49-F238E27FC236}">
                <a16:creationId xmlns:a16="http://schemas.microsoft.com/office/drawing/2014/main" id="{2FFB1E98-EC6D-D149-B818-8F5953DF88FE}"/>
              </a:ext>
            </a:extLst>
          </p:cNvPr>
          <p:cNvSpPr txBox="1"/>
          <p:nvPr/>
        </p:nvSpPr>
        <p:spPr>
          <a:xfrm>
            <a:off x="6434219" y="5354586"/>
            <a:ext cx="6076044"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a:t>
            </a:r>
            <a:r>
              <a:rPr lang="en-GB" sz="2200" dirty="0" err="1">
                <a:solidFill>
                  <a:schemeClr val="accent5">
                    <a:lumMod val="50000"/>
                  </a:schemeClr>
                </a:solidFill>
                <a:latin typeface="Century Gothic" panose="020B0502020202020204" pitchFamily="34" charset="0"/>
              </a:rPr>
              <a:t>En</a:t>
            </a:r>
            <a:r>
              <a:rPr lang="en-GB" sz="2200" dirty="0">
                <a:solidFill>
                  <a:schemeClr val="accent5">
                    <a:lumMod val="50000"/>
                  </a:schemeClr>
                </a:solidFill>
                <a:latin typeface="Century Gothic" panose="020B0502020202020204" pitchFamily="34" charset="0"/>
              </a:rPr>
              <a:t> La Habana hay un café que…)</a:t>
            </a:r>
          </a:p>
        </p:txBody>
      </p:sp>
      <p:pic>
        <p:nvPicPr>
          <p:cNvPr id="19" name="Picture 18">
            <a:extLst>
              <a:ext uri="{FF2B5EF4-FFF2-40B4-BE49-F238E27FC236}">
                <a16:creationId xmlns:a16="http://schemas.microsoft.com/office/drawing/2014/main" id="{915600F3-8559-694E-9717-AE4F51F75172}"/>
              </a:ext>
            </a:extLst>
          </p:cNvPr>
          <p:cNvPicPr>
            <a:picLocks noChangeAspect="1"/>
          </p:cNvPicPr>
          <p:nvPr/>
        </p:nvPicPr>
        <p:blipFill rotWithShape="1">
          <a:blip r:embed="rId4">
            <a:extLst>
              <a:ext uri="{28A0092B-C50C-407E-A947-70E740481C1C}">
                <a14:useLocalDpi xmlns:a14="http://schemas.microsoft.com/office/drawing/2010/main" val="0"/>
              </a:ext>
            </a:extLst>
          </a:blip>
          <a:srcRect l="48654" r="29324" b="43178"/>
          <a:stretch/>
        </p:blipFill>
        <p:spPr>
          <a:xfrm flipH="1">
            <a:off x="10456804" y="905381"/>
            <a:ext cx="838724" cy="1194436"/>
          </a:xfrm>
          <a:prstGeom prst="rect">
            <a:avLst/>
          </a:prstGeom>
        </p:spPr>
      </p:pic>
    </p:spTree>
    <p:extLst>
      <p:ext uri="{BB962C8B-B14F-4D97-AF65-F5344CB8AC3E}">
        <p14:creationId xmlns:p14="http://schemas.microsoft.com/office/powerpoint/2010/main" val="38391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0" grpId="0"/>
      <p:bldP spid="21"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60307" cy="869950"/>
          </a:xfrm>
          <a:prstGeom prst="rect">
            <a:avLst/>
          </a:prstGeom>
        </p:spPr>
      </p:pic>
      <p:sp>
        <p:nvSpPr>
          <p:cNvPr id="4" name="Title 3"/>
          <p:cNvSpPr>
            <a:spLocks noGrp="1"/>
          </p:cNvSpPr>
          <p:nvPr>
            <p:ph type="title"/>
          </p:nvPr>
        </p:nvSpPr>
        <p:spPr>
          <a:xfrm>
            <a:off x="0" y="294041"/>
            <a:ext cx="4509370" cy="707849"/>
          </a:xfrm>
        </p:spPr>
        <p:txBody>
          <a:bodyPr>
            <a:normAutofit/>
          </a:bodyPr>
          <a:lstStyle/>
          <a:p>
            <a:r>
              <a:rPr lang="en-GB" sz="3600" b="1" dirty="0">
                <a:solidFill>
                  <a:schemeClr val="bg1"/>
                </a:solidFill>
              </a:rPr>
              <a:t>Examples</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xxx</a:t>
            </a:r>
          </a:p>
        </p:txBody>
      </p:sp>
      <p:sp>
        <p:nvSpPr>
          <p:cNvPr id="6" name="TextBox 5">
            <a:extLst>
              <a:ext uri="{FF2B5EF4-FFF2-40B4-BE49-F238E27FC236}">
                <a16:creationId xmlns:a16="http://schemas.microsoft.com/office/drawing/2014/main" id="{7B2326E1-A87B-2D46-8B7D-5F8E8817AFDA}"/>
              </a:ext>
            </a:extLst>
          </p:cNvPr>
          <p:cNvSpPr txBox="1"/>
          <p:nvPr/>
        </p:nvSpPr>
        <p:spPr>
          <a:xfrm>
            <a:off x="907617" y="1720840"/>
            <a:ext cx="10376766" cy="2308324"/>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Interpreting tasks (speaking)</a:t>
            </a:r>
          </a:p>
        </p:txBody>
      </p:sp>
    </p:spTree>
    <p:extLst>
      <p:ext uri="{BB962C8B-B14F-4D97-AF65-F5344CB8AC3E}">
        <p14:creationId xmlns:p14="http://schemas.microsoft.com/office/powerpoint/2010/main" val="14962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2" name="Rectangle 11"/>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3" name="Rectangle 12"/>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4" name="Rectangle 13"/>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5" name="Rectangle 14"/>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6" name="Rectangle 15"/>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7" name="Rectangle 16"/>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18" name="Rectangle 17"/>
          <p:cNvSpPr/>
          <p:nvPr/>
        </p:nvSpPr>
        <p:spPr>
          <a:xfrm>
            <a:off x="8426945" y="3713149"/>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0" name="TextBox 19"/>
          <p:cNvSpPr txBox="1"/>
          <p:nvPr/>
        </p:nvSpPr>
        <p:spPr>
          <a:xfrm>
            <a:off x="387059" y="2458997"/>
            <a:ext cx="2558442"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[left comments below the photo on Facebook]</a:t>
            </a:r>
          </a:p>
        </p:txBody>
      </p:sp>
      <p:sp>
        <p:nvSpPr>
          <p:cNvPr id="22" name="TextBox 21"/>
          <p:cNvSpPr txBox="1"/>
          <p:nvPr/>
        </p:nvSpPr>
        <p:spPr>
          <a:xfrm>
            <a:off x="2963272" y="2712590"/>
            <a:ext cx="2633076"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[played a match far from the centre]</a:t>
            </a:r>
          </a:p>
        </p:txBody>
      </p:sp>
      <p:pic>
        <p:nvPicPr>
          <p:cNvPr id="1026" name="Picture 2" descr="holy family catholic church&#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732" y="1571600"/>
            <a:ext cx="1020536" cy="87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cer ball png transparen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9952" y="1732203"/>
            <a:ext cx="938247" cy="913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 peak image transparent&#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592" y="1616446"/>
            <a:ext cx="965435" cy="8479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1015" y="2458997"/>
            <a:ext cx="2633075"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[posted a picture of a friend next to the river]</a:t>
            </a:r>
          </a:p>
        </p:txBody>
      </p:sp>
      <p:pic>
        <p:nvPicPr>
          <p:cNvPr id="1034" name="Picture 10" descr="River water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6760" y="1553322"/>
            <a:ext cx="1414003" cy="9413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26779" y="4866593"/>
            <a:ext cx="2558442"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[organised a party near the beach]</a:t>
            </a:r>
          </a:p>
        </p:txBody>
      </p:sp>
      <p:pic>
        <p:nvPicPr>
          <p:cNvPr id="1036" name="Picture 12" descr="party blower transparent background&#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94" y="3834561"/>
            <a:ext cx="1023944" cy="960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975755" y="4664071"/>
            <a:ext cx="2558442"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[tried to learn Chinese outside school]</a:t>
            </a:r>
          </a:p>
        </p:txBody>
      </p:sp>
      <p:pic>
        <p:nvPicPr>
          <p:cNvPr id="1038" name="Picture 14" descr="holy family catholic church&#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0002" y="3692686"/>
            <a:ext cx="1088197" cy="10881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624731" y="4859011"/>
            <a:ext cx="2707710" cy="707886"/>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[worked in a café in front of the school]</a:t>
            </a:r>
          </a:p>
        </p:txBody>
      </p:sp>
      <p:pic>
        <p:nvPicPr>
          <p:cNvPr id="1040" name="Picture 16" descr="holy family catholic church&#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5283" y="3934455"/>
            <a:ext cx="1006075" cy="95702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462715" y="4624108"/>
            <a:ext cx="2558442"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[bought tickets for a concert on top of the museum]</a:t>
            </a:r>
          </a:p>
        </p:txBody>
      </p:sp>
      <p:pic>
        <p:nvPicPr>
          <p:cNvPr id="1044" name="Picture 20" descr="tickets clip art&#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5372" y="3834561"/>
            <a:ext cx="876300" cy="7434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05798" y="624073"/>
            <a:ext cx="726131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Las actividades de Daniel el domingo pasado.</a:t>
            </a:r>
          </a:p>
        </p:txBody>
      </p:sp>
      <p:sp>
        <p:nvSpPr>
          <p:cNvPr id="25" name="TextBox 24"/>
          <p:cNvSpPr txBox="1"/>
          <p:nvPr/>
        </p:nvSpPr>
        <p:spPr>
          <a:xfrm>
            <a:off x="293195" y="1532148"/>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1</a:t>
            </a:r>
          </a:p>
        </p:txBody>
      </p:sp>
      <p:sp>
        <p:nvSpPr>
          <p:cNvPr id="42" name="TextBox 41"/>
          <p:cNvSpPr txBox="1"/>
          <p:nvPr/>
        </p:nvSpPr>
        <p:spPr>
          <a:xfrm>
            <a:off x="3025255" y="1532148"/>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2</a:t>
            </a:r>
          </a:p>
        </p:txBody>
      </p:sp>
      <p:sp>
        <p:nvSpPr>
          <p:cNvPr id="43" name="TextBox 42"/>
          <p:cNvSpPr txBox="1"/>
          <p:nvPr/>
        </p:nvSpPr>
        <p:spPr>
          <a:xfrm>
            <a:off x="5719235" y="1532148"/>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3</a:t>
            </a:r>
          </a:p>
        </p:txBody>
      </p:sp>
      <p:sp>
        <p:nvSpPr>
          <p:cNvPr id="44" name="TextBox 43"/>
          <p:cNvSpPr txBox="1"/>
          <p:nvPr/>
        </p:nvSpPr>
        <p:spPr>
          <a:xfrm>
            <a:off x="8426945" y="1543287"/>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4</a:t>
            </a:r>
          </a:p>
        </p:txBody>
      </p:sp>
      <p:sp>
        <p:nvSpPr>
          <p:cNvPr id="45" name="TextBox 44"/>
          <p:cNvSpPr txBox="1"/>
          <p:nvPr/>
        </p:nvSpPr>
        <p:spPr>
          <a:xfrm>
            <a:off x="313388" y="3734400"/>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5</a:t>
            </a:r>
          </a:p>
        </p:txBody>
      </p:sp>
      <p:sp>
        <p:nvSpPr>
          <p:cNvPr id="46" name="TextBox 45"/>
          <p:cNvSpPr txBox="1"/>
          <p:nvPr/>
        </p:nvSpPr>
        <p:spPr>
          <a:xfrm>
            <a:off x="2982780" y="3734400"/>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6</a:t>
            </a:r>
          </a:p>
        </p:txBody>
      </p:sp>
      <p:sp>
        <p:nvSpPr>
          <p:cNvPr id="47" name="TextBox 46"/>
          <p:cNvSpPr txBox="1"/>
          <p:nvPr/>
        </p:nvSpPr>
        <p:spPr>
          <a:xfrm>
            <a:off x="5729316" y="3713149"/>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7</a:t>
            </a:r>
          </a:p>
        </p:txBody>
      </p:sp>
      <p:sp>
        <p:nvSpPr>
          <p:cNvPr id="48" name="TextBox 47"/>
          <p:cNvSpPr txBox="1"/>
          <p:nvPr/>
        </p:nvSpPr>
        <p:spPr>
          <a:xfrm>
            <a:off x="8462715" y="3744491"/>
            <a:ext cx="413358" cy="400110"/>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8</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25358" r="46424"/>
          <a:stretch/>
        </p:blipFill>
        <p:spPr>
          <a:xfrm>
            <a:off x="11053187" y="680635"/>
            <a:ext cx="1101746" cy="2196213"/>
          </a:xfrm>
          <a:prstGeom prst="rect">
            <a:avLst/>
          </a:prstGeom>
        </p:spPr>
      </p:pic>
      <p:sp>
        <p:nvSpPr>
          <p:cNvPr id="40" name="TextBox 39"/>
          <p:cNvSpPr txBox="1"/>
          <p:nvPr/>
        </p:nvSpPr>
        <p:spPr>
          <a:xfrm>
            <a:off x="5925914" y="2466012"/>
            <a:ext cx="2633076"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[met up with a friend near the mountain]</a:t>
            </a:r>
          </a:p>
        </p:txBody>
      </p:sp>
    </p:spTree>
    <p:extLst>
      <p:ext uri="{BB962C8B-B14F-4D97-AF65-F5344CB8AC3E}">
        <p14:creationId xmlns:p14="http://schemas.microsoft.com/office/powerpoint/2010/main" val="3684040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15674"/>
            <a:ext cx="9322870" cy="748560"/>
          </a:xfrm>
        </p:spPr>
        <p:txBody>
          <a:bodyPr>
            <a:normAutofit fontScale="90000"/>
          </a:bodyPr>
          <a:lstStyle/>
          <a:p>
            <a:r>
              <a:rPr lang="en-GB" sz="2400" b="1" i="1" dirty="0">
                <a:solidFill>
                  <a:schemeClr val="accent1">
                    <a:lumMod val="50000"/>
                  </a:schemeClr>
                </a:solidFill>
              </a:rPr>
              <a:t>Las </a:t>
            </a:r>
            <a:r>
              <a:rPr lang="en-GB" sz="2400" b="1" i="1" dirty="0" err="1">
                <a:solidFill>
                  <a:schemeClr val="accent1">
                    <a:lumMod val="50000"/>
                  </a:schemeClr>
                </a:solidFill>
              </a:rPr>
              <a:t>vacaciones</a:t>
            </a:r>
            <a:r>
              <a:rPr lang="en-GB" sz="2400" b="1" i="1" dirty="0">
                <a:solidFill>
                  <a:schemeClr val="accent1">
                    <a:lumMod val="50000"/>
                  </a:schemeClr>
                </a:solidFill>
              </a:rPr>
              <a:t> </a:t>
            </a:r>
            <a:r>
              <a:rPr lang="en-GB" sz="2400" b="1" i="1" dirty="0" err="1">
                <a:solidFill>
                  <a:schemeClr val="accent1">
                    <a:lumMod val="50000"/>
                  </a:schemeClr>
                </a:solidFill>
              </a:rPr>
              <a:t>en</a:t>
            </a:r>
            <a:r>
              <a:rPr lang="en-GB" sz="2400" b="1" i="1" dirty="0">
                <a:solidFill>
                  <a:schemeClr val="accent1">
                    <a:lumMod val="50000"/>
                  </a:schemeClr>
                </a:solidFill>
              </a:rPr>
              <a:t> </a:t>
            </a:r>
            <a:r>
              <a:rPr lang="en-GB" sz="2400" b="1" i="1" dirty="0" err="1">
                <a:solidFill>
                  <a:schemeClr val="accent1">
                    <a:lumMod val="50000"/>
                  </a:schemeClr>
                </a:solidFill>
              </a:rPr>
              <a:t>España</a:t>
            </a:r>
            <a:r>
              <a:rPr lang="en-GB" sz="2400" b="1" i="1" dirty="0">
                <a:solidFill>
                  <a:schemeClr val="accent1">
                    <a:lumMod val="50000"/>
                  </a:schemeClr>
                </a:solidFill>
              </a:rPr>
              <a:t> </a:t>
            </a:r>
            <a:r>
              <a:rPr lang="en-GB" sz="2400" b="1" i="1" dirty="0" err="1">
                <a:solidFill>
                  <a:schemeClr val="accent1">
                    <a:lumMod val="50000"/>
                  </a:schemeClr>
                </a:solidFill>
              </a:rPr>
              <a:t>parecen</a:t>
            </a:r>
            <a:r>
              <a:rPr lang="en-GB" sz="2400" b="1" i="1" dirty="0">
                <a:solidFill>
                  <a:schemeClr val="accent1">
                    <a:lumMod val="50000"/>
                  </a:schemeClr>
                </a:solidFill>
              </a:rPr>
              <a:t> </a:t>
            </a:r>
            <a:r>
              <a:rPr lang="en-GB" sz="2400" b="1" i="1" dirty="0" err="1">
                <a:solidFill>
                  <a:schemeClr val="accent1">
                    <a:lumMod val="50000"/>
                  </a:schemeClr>
                </a:solidFill>
              </a:rPr>
              <a:t>interesantes</a:t>
            </a:r>
            <a:r>
              <a:rPr lang="en-GB" sz="2400" b="1" i="1" dirty="0">
                <a:solidFill>
                  <a:schemeClr val="accent1">
                    <a:lumMod val="50000"/>
                  </a:schemeClr>
                </a:solidFill>
              </a:rPr>
              <a:t>, </a:t>
            </a:r>
            <a:r>
              <a:rPr lang="en-GB" sz="2400" b="1" i="1" dirty="0" err="1">
                <a:solidFill>
                  <a:schemeClr val="accent1">
                    <a:lumMod val="50000"/>
                  </a:schemeClr>
                </a:solidFill>
              </a:rPr>
              <a:t>pero</a:t>
            </a:r>
            <a:r>
              <a:rPr lang="en-GB" sz="2400" b="1" i="1" dirty="0">
                <a:solidFill>
                  <a:schemeClr val="accent1">
                    <a:lumMod val="50000"/>
                  </a:schemeClr>
                </a:solidFill>
              </a:rPr>
              <a:t> </a:t>
            </a:r>
            <a:r>
              <a:rPr lang="en-GB" sz="2400" b="1" i="1" dirty="0" err="1">
                <a:solidFill>
                  <a:schemeClr val="accent1">
                    <a:lumMod val="50000"/>
                  </a:schemeClr>
                </a:solidFill>
              </a:rPr>
              <a:t>necesitas</a:t>
            </a:r>
            <a:r>
              <a:rPr lang="en-GB" sz="2400" b="1" i="1" dirty="0">
                <a:solidFill>
                  <a:schemeClr val="accent1">
                    <a:lumMod val="50000"/>
                  </a:schemeClr>
                </a:solidFill>
              </a:rPr>
              <a:t> </a:t>
            </a:r>
            <a:r>
              <a:rPr lang="en-GB" sz="2400" b="1" i="1" dirty="0" err="1">
                <a:solidFill>
                  <a:schemeClr val="accent1">
                    <a:lumMod val="50000"/>
                  </a:schemeClr>
                </a:solidFill>
              </a:rPr>
              <a:t>otra</a:t>
            </a:r>
            <a:r>
              <a:rPr lang="en-GB" sz="2400" b="1" i="1" dirty="0">
                <a:solidFill>
                  <a:schemeClr val="accent1">
                    <a:lumMod val="50000"/>
                  </a:schemeClr>
                </a:solidFill>
              </a:rPr>
              <a:t> </a:t>
            </a:r>
            <a:r>
              <a:rPr lang="en-GB" sz="2400" b="1" i="1" dirty="0" err="1">
                <a:solidFill>
                  <a:schemeClr val="accent1">
                    <a:lumMod val="50000"/>
                  </a:schemeClr>
                </a:solidFill>
              </a:rPr>
              <a:t>información</a:t>
            </a:r>
            <a:r>
              <a:rPr lang="en-GB" sz="2400" b="1" i="1" dirty="0">
                <a:solidFill>
                  <a:schemeClr val="accent1">
                    <a:lumMod val="50000"/>
                  </a:schemeClr>
                </a:solidFill>
              </a:rPr>
              <a:t>. Escribes un email con </a:t>
            </a:r>
            <a:r>
              <a:rPr lang="en-GB" sz="2400" b="1" i="1" dirty="0" err="1">
                <a:solidFill>
                  <a:schemeClr val="accent1">
                    <a:lumMod val="50000"/>
                  </a:schemeClr>
                </a:solidFill>
              </a:rPr>
              <a:t>preguntas</a:t>
            </a:r>
            <a:r>
              <a:rPr lang="en-GB" sz="2400" b="1" i="1" dirty="0">
                <a:solidFill>
                  <a:schemeClr val="accent1">
                    <a:lumMod val="50000"/>
                  </a:schemeClr>
                </a:solidFill>
              </a:rPr>
              <a:t>.</a:t>
            </a:r>
          </a:p>
        </p:txBody>
      </p:sp>
      <p:sp>
        <p:nvSpPr>
          <p:cNvPr id="5" name="Title 1"/>
          <p:cNvSpPr txBox="1">
            <a:spLocks/>
          </p:cNvSpPr>
          <p:nvPr/>
        </p:nvSpPr>
        <p:spPr>
          <a:xfrm>
            <a:off x="339290" y="989499"/>
            <a:ext cx="11000873" cy="4216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i="1" dirty="0">
                <a:solidFill>
                  <a:schemeClr val="accent1">
                    <a:lumMod val="50000"/>
                  </a:schemeClr>
                </a:solidFill>
              </a:rPr>
              <a:t>Escribe el email </a:t>
            </a:r>
            <a:r>
              <a:rPr lang="en-GB" sz="2200" b="1" i="1" dirty="0" err="1">
                <a:solidFill>
                  <a:schemeClr val="accent1">
                    <a:lumMod val="50000"/>
                  </a:schemeClr>
                </a:solidFill>
              </a:rPr>
              <a:t>en</a:t>
            </a:r>
            <a:r>
              <a:rPr lang="en-GB" sz="2200" b="1" i="1" dirty="0">
                <a:solidFill>
                  <a:schemeClr val="accent1">
                    <a:lumMod val="50000"/>
                  </a:schemeClr>
                </a:solidFill>
              </a:rPr>
              <a:t> </a:t>
            </a:r>
            <a:r>
              <a:rPr lang="en-GB" sz="2200" b="1" i="1" dirty="0" err="1">
                <a:solidFill>
                  <a:schemeClr val="accent1">
                    <a:lumMod val="50000"/>
                  </a:schemeClr>
                </a:solidFill>
              </a:rPr>
              <a:t>español</a:t>
            </a:r>
            <a:r>
              <a:rPr lang="en-GB" sz="2200" b="1" i="1" dirty="0">
                <a:solidFill>
                  <a:schemeClr val="accent1">
                    <a:lumMod val="50000"/>
                  </a:schemeClr>
                </a:solidFill>
              </a:rPr>
              <a:t>:</a:t>
            </a:r>
          </a:p>
        </p:txBody>
      </p:sp>
      <p:sp>
        <p:nvSpPr>
          <p:cNvPr id="10" name="TextBox 9"/>
          <p:cNvSpPr txBox="1"/>
          <p:nvPr/>
        </p:nvSpPr>
        <p:spPr>
          <a:xfrm>
            <a:off x="595563" y="1539834"/>
            <a:ext cx="11000874" cy="4154984"/>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Hello:</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I want to travel to Spain in August. I must study Spanish because my family wants to live there.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I have some questions. How many classmates study Spanish in each class? What food do families buy?</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My sister speaks Spanish also and she asks where the school is. Is it near the sea or near the mountains?</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Bye!</a:t>
            </a:r>
          </a:p>
        </p:txBody>
      </p:sp>
      <p:pic>
        <p:nvPicPr>
          <p:cNvPr id="8" name="Imagen 7">
            <a:extLst>
              <a:ext uri="{FF2B5EF4-FFF2-40B4-BE49-F238E27FC236}">
                <a16:creationId xmlns:a16="http://schemas.microsoft.com/office/drawing/2014/main" id="{13F70C24-E5C0-7C40-AEAE-CA3EDE02A708}"/>
              </a:ext>
            </a:extLst>
          </p:cNvPr>
          <p:cNvPicPr>
            <a:picLocks noChangeAspect="1"/>
          </p:cNvPicPr>
          <p:nvPr/>
        </p:nvPicPr>
        <p:blipFill>
          <a:blip r:embed="rId3"/>
          <a:stretch>
            <a:fillRect/>
          </a:stretch>
        </p:blipFill>
        <p:spPr>
          <a:xfrm rot="282507">
            <a:off x="9767718" y="849161"/>
            <a:ext cx="1236579" cy="1001629"/>
          </a:xfrm>
          <a:prstGeom prst="rect">
            <a:avLst/>
          </a:prstGeom>
        </p:spPr>
      </p:pic>
      <p:sp>
        <p:nvSpPr>
          <p:cNvPr id="3" name="TextBox 2"/>
          <p:cNvSpPr txBox="1"/>
          <p:nvPr/>
        </p:nvSpPr>
        <p:spPr>
          <a:xfrm>
            <a:off x="8636261" y="5694818"/>
            <a:ext cx="2960176" cy="400110"/>
          </a:xfrm>
          <a:prstGeom prst="rect">
            <a:avLst/>
          </a:prstGeom>
          <a:noFill/>
        </p:spPr>
        <p:txBody>
          <a:bodyPr wrap="square" rtlCol="0">
            <a:spAutoFit/>
          </a:bodyPr>
          <a:lstStyle/>
          <a:p>
            <a:pPr algn="r"/>
            <a:r>
              <a:rPr lang="en-GB" sz="2000" dirty="0" err="1">
                <a:solidFill>
                  <a:schemeClr val="accent1">
                    <a:lumMod val="50000"/>
                  </a:schemeClr>
                </a:solidFill>
                <a:latin typeface="Century Gothic" panose="020B0502020202020204" pitchFamily="34" charset="0"/>
              </a:rPr>
              <a:t>vivir</a:t>
            </a:r>
            <a:r>
              <a:rPr lang="en-GB" sz="2000" dirty="0">
                <a:solidFill>
                  <a:schemeClr val="accent1">
                    <a:lumMod val="50000"/>
                  </a:schemeClr>
                </a:solidFill>
                <a:latin typeface="Century Gothic" panose="020B0502020202020204" pitchFamily="34" charset="0"/>
              </a:rPr>
              <a:t> = to live</a:t>
            </a:r>
          </a:p>
        </p:txBody>
      </p:sp>
      <p:sp>
        <p:nvSpPr>
          <p:cNvPr id="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659289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90" y="190909"/>
            <a:ext cx="9322870" cy="748560"/>
          </a:xfrm>
        </p:spPr>
        <p:txBody>
          <a:bodyPr>
            <a:normAutofit/>
          </a:bodyPr>
          <a:lstStyle/>
          <a:p>
            <a:r>
              <a:rPr lang="en-GB" sz="2400" dirty="0" err="1">
                <a:solidFill>
                  <a:schemeClr val="accent1">
                    <a:lumMod val="50000"/>
                  </a:schemeClr>
                </a:solidFill>
              </a:rPr>
              <a:t>Ahora</a:t>
            </a:r>
            <a:r>
              <a:rPr lang="en-GB" sz="2400" dirty="0">
                <a:solidFill>
                  <a:schemeClr val="accent1">
                    <a:lumMod val="50000"/>
                  </a:schemeClr>
                </a:solidFill>
              </a:rPr>
              <a:t>, lee </a:t>
            </a:r>
            <a:r>
              <a:rPr lang="en-GB" sz="2400" dirty="0" err="1">
                <a:solidFill>
                  <a:schemeClr val="accent1">
                    <a:lumMod val="50000"/>
                  </a:schemeClr>
                </a:solidFill>
              </a:rPr>
              <a:t>tu</a:t>
            </a:r>
            <a:r>
              <a:rPr lang="en-GB" sz="2400" dirty="0">
                <a:solidFill>
                  <a:schemeClr val="accent1">
                    <a:lumMod val="50000"/>
                  </a:schemeClr>
                </a:solidFill>
              </a:rPr>
              <a:t> email </a:t>
            </a:r>
            <a:r>
              <a:rPr lang="en-GB" sz="2400" dirty="0" err="1">
                <a:solidFill>
                  <a:schemeClr val="accent1">
                    <a:lumMod val="50000"/>
                  </a:schemeClr>
                </a:solidFill>
              </a:rPr>
              <a:t>en</a:t>
            </a:r>
            <a:r>
              <a:rPr lang="en-GB" sz="2400" dirty="0">
                <a:solidFill>
                  <a:schemeClr val="accent1">
                    <a:lumMod val="50000"/>
                  </a:schemeClr>
                </a:solidFill>
              </a:rPr>
              <a:t> </a:t>
            </a:r>
            <a:r>
              <a:rPr lang="en-GB" sz="2400" dirty="0" err="1">
                <a:solidFill>
                  <a:schemeClr val="accent1">
                    <a:lumMod val="50000"/>
                  </a:schemeClr>
                </a:solidFill>
              </a:rPr>
              <a:t>español</a:t>
            </a:r>
            <a:r>
              <a:rPr lang="en-GB" sz="2400" dirty="0">
                <a:solidFill>
                  <a:schemeClr val="accent1">
                    <a:lumMod val="50000"/>
                  </a:schemeClr>
                </a:solidFill>
              </a:rPr>
              <a:t>. Tu pareja </a:t>
            </a:r>
            <a:r>
              <a:rPr lang="en-GB" sz="2400" dirty="0" err="1">
                <a:solidFill>
                  <a:schemeClr val="accent1">
                    <a:lumMod val="50000"/>
                  </a:schemeClr>
                </a:solidFill>
              </a:rPr>
              <a:t>escucha</a:t>
            </a:r>
            <a:r>
              <a:rPr lang="en-GB" sz="2400" dirty="0">
                <a:solidFill>
                  <a:schemeClr val="accent1">
                    <a:lumMod val="50000"/>
                  </a:schemeClr>
                </a:solidFill>
              </a:rPr>
              <a:t>.</a:t>
            </a:r>
          </a:p>
        </p:txBody>
      </p:sp>
      <p:sp>
        <p:nvSpPr>
          <p:cNvPr id="10" name="TextBox 9"/>
          <p:cNvSpPr txBox="1"/>
          <p:nvPr/>
        </p:nvSpPr>
        <p:spPr>
          <a:xfrm>
            <a:off x="7849372" y="2878755"/>
            <a:ext cx="1812788"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V _ _ _ _ </a:t>
            </a:r>
          </a:p>
        </p:txBody>
      </p:sp>
      <p:pic>
        <p:nvPicPr>
          <p:cNvPr id="3" name="Imagen 2">
            <a:extLst>
              <a:ext uri="{FF2B5EF4-FFF2-40B4-BE49-F238E27FC236}">
                <a16:creationId xmlns:a16="http://schemas.microsoft.com/office/drawing/2014/main" id="{1E52C145-C9FC-D24F-B4F6-F9F7ED4AB76E}"/>
              </a:ext>
            </a:extLst>
          </p:cNvPr>
          <p:cNvPicPr>
            <a:picLocks noChangeAspect="1"/>
          </p:cNvPicPr>
          <p:nvPr/>
        </p:nvPicPr>
        <p:blipFill>
          <a:blip r:embed="rId3"/>
          <a:stretch>
            <a:fillRect/>
          </a:stretch>
        </p:blipFill>
        <p:spPr>
          <a:xfrm>
            <a:off x="9979898" y="1296308"/>
            <a:ext cx="1812788" cy="2132692"/>
          </a:xfrm>
          <a:prstGeom prst="rect">
            <a:avLst/>
          </a:prstGeom>
        </p:spPr>
      </p:pic>
      <p:sp>
        <p:nvSpPr>
          <p:cNvPr id="12" name="TextBox 9">
            <a:extLst>
              <a:ext uri="{FF2B5EF4-FFF2-40B4-BE49-F238E27FC236}">
                <a16:creationId xmlns:a16="http://schemas.microsoft.com/office/drawing/2014/main" id="{1AAF0488-AE67-FE4E-9926-164C171A971B}"/>
              </a:ext>
            </a:extLst>
          </p:cNvPr>
          <p:cNvSpPr txBox="1"/>
          <p:nvPr/>
        </p:nvSpPr>
        <p:spPr>
          <a:xfrm>
            <a:off x="8490916" y="1591323"/>
            <a:ext cx="1171244"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R _ _ _</a:t>
            </a:r>
          </a:p>
        </p:txBody>
      </p:sp>
      <p:sp>
        <p:nvSpPr>
          <p:cNvPr id="13" name="TextBox 9">
            <a:extLst>
              <a:ext uri="{FF2B5EF4-FFF2-40B4-BE49-F238E27FC236}">
                <a16:creationId xmlns:a16="http://schemas.microsoft.com/office/drawing/2014/main" id="{ABD4194E-E421-7542-A75E-555888DF1517}"/>
              </a:ext>
            </a:extLst>
          </p:cNvPr>
          <p:cNvSpPr txBox="1"/>
          <p:nvPr/>
        </p:nvSpPr>
        <p:spPr>
          <a:xfrm>
            <a:off x="7505066" y="2245350"/>
            <a:ext cx="2315963" cy="430887"/>
          </a:xfrm>
          <a:prstGeom prst="rect">
            <a:avLst/>
          </a:prstGeom>
          <a:noFill/>
        </p:spPr>
        <p:txBody>
          <a:bodyPr wrap="square" rtlCol="0">
            <a:spAutoFit/>
          </a:bodyPr>
          <a:lstStyle/>
          <a:p>
            <a:pPr algn="ctr"/>
            <a:r>
              <a:rPr lang="en-GB" sz="2200" dirty="0">
                <a:solidFill>
                  <a:schemeClr val="accent1">
                    <a:lumMod val="50000"/>
                  </a:schemeClr>
                </a:solidFill>
                <a:latin typeface="Century Gothic" panose="020B0502020202020204" pitchFamily="34" charset="0"/>
              </a:rPr>
              <a:t>A_ _ _ _ _ _ _</a:t>
            </a:r>
          </a:p>
        </p:txBody>
      </p:sp>
      <p:sp>
        <p:nvSpPr>
          <p:cNvPr id="14" name="ZoneTexte 1">
            <a:extLst>
              <a:ext uri="{FF2B5EF4-FFF2-40B4-BE49-F238E27FC236}">
                <a16:creationId xmlns:a16="http://schemas.microsoft.com/office/drawing/2014/main" id="{0708478B-3EFD-4C41-8222-8F53D251DA94}"/>
              </a:ext>
            </a:extLst>
          </p:cNvPr>
          <p:cNvSpPr txBox="1"/>
          <p:nvPr/>
        </p:nvSpPr>
        <p:spPr>
          <a:xfrm>
            <a:off x="4916855" y="1008422"/>
            <a:ext cx="1845741" cy="477054"/>
          </a:xfrm>
          <a:prstGeom prst="rect">
            <a:avLst/>
          </a:prstGeom>
          <a:noFill/>
        </p:spPr>
        <p:txBody>
          <a:bodyPr wrap="square" rtlCol="0">
            <a:spAutoFit/>
          </a:bodyPr>
          <a:lstStyle/>
          <a:p>
            <a:r>
              <a:rPr lang="es-ES" sz="2500" dirty="0">
                <a:solidFill>
                  <a:srgbClr val="E25B00"/>
                </a:solidFill>
                <a:latin typeface="Century Gothic" panose="020B0502020202020204" pitchFamily="34" charset="0"/>
              </a:rPr>
              <a:t>En parejas</a:t>
            </a:r>
          </a:p>
        </p:txBody>
      </p:sp>
      <p:sp>
        <p:nvSpPr>
          <p:cNvPr id="15" name="ZoneTexte 2">
            <a:extLst>
              <a:ext uri="{FF2B5EF4-FFF2-40B4-BE49-F238E27FC236}">
                <a16:creationId xmlns:a16="http://schemas.microsoft.com/office/drawing/2014/main" id="{66DD6D15-DE3D-9145-85A0-AA990525681E}"/>
              </a:ext>
            </a:extLst>
          </p:cNvPr>
          <p:cNvSpPr txBox="1"/>
          <p:nvPr/>
        </p:nvSpPr>
        <p:spPr>
          <a:xfrm>
            <a:off x="421355" y="1783685"/>
            <a:ext cx="6924842" cy="1200329"/>
          </a:xfrm>
          <a:prstGeom prst="rect">
            <a:avLst/>
          </a:prstGeom>
          <a:noFill/>
        </p:spPr>
        <p:txBody>
          <a:bodyPr wrap="square" rtlCol="0">
            <a:spAutoFit/>
          </a:bodyPr>
          <a:lstStyle/>
          <a:p>
            <a:r>
              <a:rPr lang="en-GB" sz="2400" dirty="0">
                <a:solidFill>
                  <a:schemeClr val="accent1">
                    <a:lumMod val="50000"/>
                  </a:schemeClr>
                </a:solidFill>
                <a:latin typeface="Century Gothic" panose="020B0502020202020204" pitchFamily="34" charset="0"/>
              </a:rPr>
              <a:t>Student A: Lee. Read out your email in Spanish to your partner, sentence by sentence. </a:t>
            </a:r>
            <a:endParaRPr lang="es-ES" sz="2400" dirty="0">
              <a:solidFill>
                <a:schemeClr val="accent1">
                  <a:lumMod val="50000"/>
                </a:schemeClr>
              </a:solidFill>
              <a:latin typeface="Century Gothic" panose="020B0502020202020204" pitchFamily="34" charset="0"/>
            </a:endParaRPr>
          </a:p>
        </p:txBody>
      </p:sp>
      <p:sp>
        <p:nvSpPr>
          <p:cNvPr id="16" name="TextBox 6">
            <a:extLst>
              <a:ext uri="{FF2B5EF4-FFF2-40B4-BE49-F238E27FC236}">
                <a16:creationId xmlns:a16="http://schemas.microsoft.com/office/drawing/2014/main" id="{AC3958EE-3CD0-1945-ACFB-2120C6C145F2}"/>
              </a:ext>
            </a:extLst>
          </p:cNvPr>
          <p:cNvSpPr txBox="1"/>
          <p:nvPr/>
        </p:nvSpPr>
        <p:spPr>
          <a:xfrm>
            <a:off x="300888" y="3512160"/>
            <a:ext cx="7165776" cy="892552"/>
          </a:xfrm>
          <a:prstGeom prst="rect">
            <a:avLst/>
          </a:prstGeom>
          <a:noFill/>
        </p:spPr>
        <p:txBody>
          <a:bodyPr wrap="square" rtlCol="0">
            <a:spAutoFit/>
          </a:bodyPr>
          <a:lstStyle/>
          <a:p>
            <a:pPr lvl="0">
              <a:defRPr/>
            </a:pPr>
            <a:r>
              <a:rPr kumimoji="0" lang="en-GB"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Persona B: </a:t>
            </a:r>
            <a:r>
              <a:rPr kumimoji="0" lang="es-ES"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Escucha. </a:t>
            </a:r>
            <a:br>
              <a:rPr kumimoji="0" lang="es-ES"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br>
            <a:r>
              <a:rPr kumimoji="0" lang="es-ES" sz="26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Translate</a:t>
            </a:r>
            <a:r>
              <a:rPr kumimoji="0" lang="es-ES"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each</a:t>
            </a:r>
            <a:r>
              <a:rPr kumimoji="0" lang="es-ES"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sentence</a:t>
            </a:r>
            <a:r>
              <a:rPr kumimoji="0" lang="es-ES"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orally</a:t>
            </a:r>
            <a:r>
              <a:rPr kumimoji="0" lang="es-ES"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kumimoji="0" lang="es-ES" sz="26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into</a:t>
            </a:r>
            <a:r>
              <a:rPr kumimoji="0" lang="es-ES"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English.</a:t>
            </a:r>
          </a:p>
        </p:txBody>
      </p:sp>
      <p:sp>
        <p:nvSpPr>
          <p:cNvPr id="18" name="TextBox 6">
            <a:extLst>
              <a:ext uri="{FF2B5EF4-FFF2-40B4-BE49-F238E27FC236}">
                <a16:creationId xmlns:a16="http://schemas.microsoft.com/office/drawing/2014/main" id="{F82F080B-9797-F04D-A9AD-E502AA928B04}"/>
              </a:ext>
            </a:extLst>
          </p:cNvPr>
          <p:cNvSpPr txBox="1"/>
          <p:nvPr/>
        </p:nvSpPr>
        <p:spPr>
          <a:xfrm>
            <a:off x="1905159" y="4709029"/>
            <a:ext cx="8381682" cy="1292662"/>
          </a:xfrm>
          <a:prstGeom prst="rect">
            <a:avLst/>
          </a:prstGeom>
          <a:noFill/>
        </p:spPr>
        <p:txBody>
          <a:bodyPr wrap="square" rtlCol="0">
            <a:spAutoFit/>
          </a:bodyPr>
          <a:lstStyle/>
          <a:p>
            <a:pPr lvl="0">
              <a:defRPr/>
            </a:pPr>
            <a:r>
              <a:rPr kumimoji="0" lang="en-GB"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At the</a:t>
            </a:r>
            <a:r>
              <a:rPr kumimoji="0" lang="en-GB" sz="2600" u="none" strike="noStrike" kern="1200" cap="none" spc="0" normalizeH="0" noProof="0" dirty="0">
                <a:ln>
                  <a:noFill/>
                </a:ln>
                <a:solidFill>
                  <a:schemeClr val="accent1">
                    <a:lumMod val="50000"/>
                  </a:schemeClr>
                </a:solidFill>
                <a:effectLst/>
                <a:uLnTx/>
                <a:uFillTx/>
                <a:latin typeface="Century Gothic" panose="020B0502020202020204" pitchFamily="34" charset="0"/>
              </a:rPr>
              <a:t> end:</a:t>
            </a:r>
          </a:p>
          <a:p>
            <a:pPr marL="457200" lvl="0" indent="-457200">
              <a:buFont typeface="Arial" panose="020B0604020202020204" pitchFamily="34" charset="0"/>
              <a:buChar char="•"/>
              <a:defRPr/>
            </a:pPr>
            <a:r>
              <a:rPr lang="en-GB" sz="2600" dirty="0">
                <a:solidFill>
                  <a:schemeClr val="accent1">
                    <a:lumMod val="50000"/>
                  </a:schemeClr>
                </a:solidFill>
                <a:latin typeface="Century Gothic" panose="020B0502020202020204" pitchFamily="34" charset="0"/>
              </a:rPr>
              <a:t>P</a:t>
            </a:r>
            <a:r>
              <a:rPr kumimoji="0" lang="en-GB" sz="260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rPr>
              <a:t>ersona</a:t>
            </a:r>
            <a:r>
              <a:rPr kumimoji="0" lang="en-GB"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t>
            </a:r>
            <a:r>
              <a:rPr lang="en-GB" sz="2600" dirty="0">
                <a:solidFill>
                  <a:schemeClr val="accent1">
                    <a:lumMod val="50000"/>
                  </a:schemeClr>
                </a:solidFill>
                <a:latin typeface="Century Gothic" panose="020B0502020202020204" pitchFamily="34" charset="0"/>
              </a:rPr>
              <a:t>A rates the translation of persona B.</a:t>
            </a:r>
          </a:p>
          <a:p>
            <a:pPr marL="457200" lvl="0" indent="-457200">
              <a:buFont typeface="Arial" panose="020B0604020202020204" pitchFamily="34" charset="0"/>
              <a:buChar char="•"/>
              <a:defRPr/>
            </a:pPr>
            <a:r>
              <a:rPr kumimoji="0" lang="en-GB"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rPr>
              <a:t>Persona B rates the pronunciation of Persona A.</a:t>
            </a:r>
            <a:endParaRPr kumimoji="0" lang="es-ES" sz="260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cxnSp>
        <p:nvCxnSpPr>
          <p:cNvPr id="20" name="Conector recto de flecha 19">
            <a:extLst>
              <a:ext uri="{FF2B5EF4-FFF2-40B4-BE49-F238E27FC236}">
                <a16:creationId xmlns:a16="http://schemas.microsoft.com/office/drawing/2014/main" id="{39205931-97B2-734C-8EFF-2814750CAA69}"/>
              </a:ext>
            </a:extLst>
          </p:cNvPr>
          <p:cNvCxnSpPr>
            <a:cxnSpLocks/>
          </p:cNvCxnSpPr>
          <p:nvPr/>
        </p:nvCxnSpPr>
        <p:spPr>
          <a:xfrm flipV="1">
            <a:off x="4757980" y="3512160"/>
            <a:ext cx="4153545" cy="161777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Rounded Rectangle 11">
            <a:extLst>
              <a:ext uri="{FF2B5EF4-FFF2-40B4-BE49-F238E27FC236}">
                <a16:creationId xmlns:a16="http://schemas.microsoft.com/office/drawing/2014/main" id="{A316DD52-7894-4A75-969C-CA0645DA2978}"/>
              </a:ext>
            </a:extLst>
          </p:cNvPr>
          <p:cNvSpPr/>
          <p:nvPr/>
        </p:nvSpPr>
        <p:spPr>
          <a:xfrm>
            <a:off x="9821030" y="258166"/>
            <a:ext cx="210711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9753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39907" y="419725"/>
            <a:ext cx="79242" cy="142553"/>
          </a:xfrm>
        </p:spPr>
        <p:txBody>
          <a:bodyPr>
            <a:noAutofit/>
          </a:bodyPr>
          <a:lstStyle/>
          <a:p>
            <a:r>
              <a:rPr lang="en-GB" sz="100" b="1" dirty="0">
                <a:solidFill>
                  <a:prstClr val="white"/>
                </a:solidFill>
              </a:rPr>
              <a:t>hablar / escuchar / escribir</a:t>
            </a:r>
            <a:endParaRPr lang="en-US" sz="100" dirty="0"/>
          </a:p>
        </p:txBody>
      </p:sp>
      <p:sp>
        <p:nvSpPr>
          <p:cNvPr id="5" name="Rectangle 4"/>
          <p:cNvSpPr/>
          <p:nvPr/>
        </p:nvSpPr>
        <p:spPr>
          <a:xfrm>
            <a:off x="4462816" y="678559"/>
            <a:ext cx="3486150" cy="1923197"/>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1">
                    <a:lumMod val="50000"/>
                  </a:schemeClr>
                </a:solidFill>
                <a:latin typeface="Century Gothic" panose="020B0502020202020204" pitchFamily="34" charset="0"/>
              </a:rPr>
              <a:t>Sevilla</a:t>
            </a:r>
            <a:endParaRPr lang="en-GB" sz="2200" dirty="0">
              <a:solidFill>
                <a:schemeClr val="accent1">
                  <a:lumMod val="50000"/>
                </a:schemeClr>
              </a:solidFill>
              <a:latin typeface="Century Gothic" panose="020B0502020202020204" pitchFamily="34" charset="0"/>
            </a:endParaRPr>
          </a:p>
          <a:p>
            <a:pPr algn="ctr"/>
            <a:r>
              <a:rPr lang="en-GB" sz="2200" dirty="0">
                <a:solidFill>
                  <a:schemeClr val="accent1">
                    <a:lumMod val="50000"/>
                  </a:schemeClr>
                </a:solidFill>
                <a:latin typeface="Century Gothic" panose="020B0502020202020204" pitchFamily="34" charset="0"/>
              </a:rPr>
              <a:t>There are some parks and some towers.</a:t>
            </a:r>
          </a:p>
          <a:p>
            <a:pPr algn="ctr"/>
            <a:r>
              <a:rPr lang="en-GB" sz="2200" dirty="0">
                <a:solidFill>
                  <a:schemeClr val="accent1">
                    <a:lumMod val="50000"/>
                  </a:schemeClr>
                </a:solidFill>
                <a:latin typeface="Century Gothic" panose="020B0502020202020204" pitchFamily="34" charset="0"/>
              </a:rPr>
              <a:t>The parks are small. </a:t>
            </a:r>
          </a:p>
        </p:txBody>
      </p:sp>
      <p:sp>
        <p:nvSpPr>
          <p:cNvPr id="10" name="Oval Callout 9"/>
          <p:cNvSpPr/>
          <p:nvPr/>
        </p:nvSpPr>
        <p:spPr>
          <a:xfrm>
            <a:off x="114839" y="2601756"/>
            <a:ext cx="4347977" cy="1203762"/>
          </a:xfrm>
          <a:prstGeom prst="wedgeEllipseCallout">
            <a:avLst>
              <a:gd name="adj1" fmla="val 37499"/>
              <a:gd name="adj2" fmla="val 7349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bg1"/>
                </a:solidFill>
                <a:latin typeface="Century Gothic" panose="020B0502020202020204" pitchFamily="34" charset="0"/>
              </a:rPr>
              <a:t>¿Qué hay en Sevilla?</a:t>
            </a:r>
          </a:p>
        </p:txBody>
      </p:sp>
      <p:sp>
        <p:nvSpPr>
          <p:cNvPr id="11" name="Oval Callout 10"/>
          <p:cNvSpPr/>
          <p:nvPr/>
        </p:nvSpPr>
        <p:spPr>
          <a:xfrm>
            <a:off x="3938487" y="3287249"/>
            <a:ext cx="7812235" cy="2963426"/>
          </a:xfrm>
          <a:prstGeom prst="wedgeEllipseCallout">
            <a:avLst>
              <a:gd name="adj1" fmla="val -64370"/>
              <a:gd name="adj2" fmla="val 4192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bg1"/>
                </a:solidFill>
                <a:latin typeface="Century Gothic" panose="020B0502020202020204" pitchFamily="34" charset="0"/>
              </a:rPr>
              <a:t>Hay unos </a:t>
            </a:r>
            <a:r>
              <a:rPr lang="en-GB" sz="3600" b="1" i="1" dirty="0" err="1">
                <a:solidFill>
                  <a:schemeClr val="bg1"/>
                </a:solidFill>
                <a:latin typeface="Century Gothic" panose="020B0502020202020204" pitchFamily="34" charset="0"/>
              </a:rPr>
              <a:t>parques</a:t>
            </a:r>
            <a:r>
              <a:rPr lang="en-GB" sz="3600" b="1" i="1" dirty="0">
                <a:solidFill>
                  <a:schemeClr val="bg1"/>
                </a:solidFill>
                <a:latin typeface="Century Gothic" panose="020B0502020202020204" pitchFamily="34" charset="0"/>
              </a:rPr>
              <a:t> y unas </a:t>
            </a:r>
            <a:r>
              <a:rPr lang="en-GB" sz="3600" b="1" i="1" dirty="0" err="1">
                <a:solidFill>
                  <a:schemeClr val="bg1"/>
                </a:solidFill>
                <a:latin typeface="Century Gothic" panose="020B0502020202020204" pitchFamily="34" charset="0"/>
              </a:rPr>
              <a:t>torres</a:t>
            </a:r>
            <a:r>
              <a:rPr lang="en-GB" sz="3600" b="1" i="1" dirty="0">
                <a:solidFill>
                  <a:schemeClr val="bg1"/>
                </a:solidFill>
                <a:latin typeface="Century Gothic" panose="020B0502020202020204" pitchFamily="34" charset="0"/>
              </a:rPr>
              <a:t>.  Los </a:t>
            </a:r>
            <a:r>
              <a:rPr lang="en-GB" sz="3600" b="1" i="1" dirty="0" err="1">
                <a:solidFill>
                  <a:schemeClr val="bg1"/>
                </a:solidFill>
                <a:latin typeface="Century Gothic" panose="020B0502020202020204" pitchFamily="34" charset="0"/>
              </a:rPr>
              <a:t>parques</a:t>
            </a:r>
            <a:r>
              <a:rPr lang="en-GB" sz="3600" b="1" i="1" dirty="0">
                <a:solidFill>
                  <a:schemeClr val="bg1"/>
                </a:solidFill>
                <a:latin typeface="Century Gothic" panose="020B0502020202020204" pitchFamily="34" charset="0"/>
              </a:rPr>
              <a:t> son </a:t>
            </a:r>
            <a:r>
              <a:rPr lang="en-GB" sz="3600" b="1" i="1" dirty="0" err="1">
                <a:solidFill>
                  <a:schemeClr val="bg1"/>
                </a:solidFill>
                <a:latin typeface="Century Gothic" panose="020B0502020202020204" pitchFamily="34" charset="0"/>
              </a:rPr>
              <a:t>pequeños</a:t>
            </a:r>
            <a:r>
              <a:rPr lang="en-GB" sz="3600" b="1" i="1" dirty="0">
                <a:solidFill>
                  <a:schemeClr val="bg1"/>
                </a:solidFill>
                <a:latin typeface="Century Gothic" panose="020B0502020202020204" pitchFamily="34" charset="0"/>
              </a:rPr>
              <a:t>.</a:t>
            </a:r>
          </a:p>
        </p:txBody>
      </p:sp>
      <p:sp>
        <p:nvSpPr>
          <p:cNvPr id="12" name="Rounded Rectangle 11"/>
          <p:cNvSpPr/>
          <p:nvPr/>
        </p:nvSpPr>
        <p:spPr>
          <a:xfrm>
            <a:off x="5486400" y="3989867"/>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13" name="Rounded Rectangle 12"/>
          <p:cNvSpPr/>
          <p:nvPr/>
        </p:nvSpPr>
        <p:spPr>
          <a:xfrm>
            <a:off x="6619165" y="3989867"/>
            <a:ext cx="1132765"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14" name="Rounded Rectangle 13"/>
          <p:cNvSpPr/>
          <p:nvPr/>
        </p:nvSpPr>
        <p:spPr>
          <a:xfrm>
            <a:off x="7751930" y="3989867"/>
            <a:ext cx="1869742"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15" name="Rounded Rectangle 14"/>
          <p:cNvSpPr/>
          <p:nvPr/>
        </p:nvSpPr>
        <p:spPr>
          <a:xfrm>
            <a:off x="9621672" y="3989867"/>
            <a:ext cx="1132765"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16" name="Rounded Rectangle 15"/>
          <p:cNvSpPr/>
          <p:nvPr/>
        </p:nvSpPr>
        <p:spPr>
          <a:xfrm>
            <a:off x="6052782" y="4523191"/>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17" name="Rounded Rectangle 16"/>
          <p:cNvSpPr/>
          <p:nvPr/>
        </p:nvSpPr>
        <p:spPr>
          <a:xfrm>
            <a:off x="7185547" y="4523191"/>
            <a:ext cx="1510522"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18" name="Rounded Rectangle 17"/>
          <p:cNvSpPr/>
          <p:nvPr/>
        </p:nvSpPr>
        <p:spPr>
          <a:xfrm>
            <a:off x="8666332" y="4523191"/>
            <a:ext cx="113276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19" name="Rounded Rectangle 18"/>
          <p:cNvSpPr/>
          <p:nvPr/>
        </p:nvSpPr>
        <p:spPr>
          <a:xfrm>
            <a:off x="5214271" y="5086657"/>
            <a:ext cx="1951625"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20" name="Rounded Rectangle 19"/>
          <p:cNvSpPr/>
          <p:nvPr/>
        </p:nvSpPr>
        <p:spPr>
          <a:xfrm>
            <a:off x="7165896" y="5086657"/>
            <a:ext cx="889533" cy="551916"/>
          </a:xfrm>
          <a:prstGeom prst="roundRect">
            <a:avLst/>
          </a:prstGeom>
          <a:solidFill>
            <a:schemeClr val="accent2">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21" name="Rounded Rectangle 20"/>
          <p:cNvSpPr/>
          <p:nvPr/>
        </p:nvSpPr>
        <p:spPr>
          <a:xfrm>
            <a:off x="8055429" y="5096651"/>
            <a:ext cx="2388236" cy="551916"/>
          </a:xfrm>
          <a:prstGeom prst="roundRect">
            <a:avLst/>
          </a:prstGeom>
          <a:solidFill>
            <a:srgbClr val="FFC00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Century Gothic" panose="020B0502020202020204" pitchFamily="34" charset="0"/>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8334531" y="258166"/>
            <a:ext cx="359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1851616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0"/>
                                        </p:tgtEl>
                                      </p:cBhvr>
                                    </p:animEffect>
                                    <p:set>
                                      <p:cBhvr>
                                        <p:cTn id="5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A9CC99-6E6F-BA4F-8531-09C581FE85E7}"/>
              </a:ext>
            </a:extLst>
          </p:cNvPr>
          <p:cNvSpPr>
            <a:spLocks noGrp="1"/>
          </p:cNvSpPr>
          <p:nvPr>
            <p:ph type="title"/>
          </p:nvPr>
        </p:nvSpPr>
        <p:spPr>
          <a:xfrm>
            <a:off x="8859186" y="434715"/>
            <a:ext cx="164893" cy="74951"/>
          </a:xfrm>
        </p:spPr>
        <p:txBody>
          <a:bodyPr>
            <a:noAutofit/>
          </a:bodyPr>
          <a:lstStyle/>
          <a:p>
            <a:r>
              <a:rPr lang="en-GB" sz="100" b="1" dirty="0">
                <a:solidFill>
                  <a:prstClr val="white"/>
                </a:solidFill>
              </a:rPr>
              <a:t>hablar / escuchar / escribir</a:t>
            </a:r>
            <a:endParaRPr lang="en-US" sz="100" dirty="0"/>
          </a:p>
        </p:txBody>
      </p:sp>
      <p:grpSp>
        <p:nvGrpSpPr>
          <p:cNvPr id="11" name="Group 10"/>
          <p:cNvGrpSpPr/>
          <p:nvPr/>
        </p:nvGrpSpPr>
        <p:grpSpPr>
          <a:xfrm>
            <a:off x="594958" y="882345"/>
            <a:ext cx="11115390" cy="2225458"/>
            <a:chOff x="594958" y="882345"/>
            <a:chExt cx="11115390" cy="2225458"/>
          </a:xfrm>
        </p:grpSpPr>
        <p:sp>
          <p:nvSpPr>
            <p:cNvPr id="4" name="Rectangle 3"/>
            <p:cNvSpPr/>
            <p:nvPr/>
          </p:nvSpPr>
          <p:spPr>
            <a:xfrm>
              <a:off x="594958" y="882345"/>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Málaga</a:t>
              </a:r>
            </a:p>
            <a:p>
              <a:pPr algn="ctr"/>
              <a:r>
                <a:rPr lang="en-GB" sz="2200" dirty="0">
                  <a:solidFill>
                    <a:schemeClr val="accent5">
                      <a:lumMod val="50000"/>
                    </a:schemeClr>
                  </a:solidFill>
                  <a:latin typeface="Century Gothic" panose="020B0502020202020204" pitchFamily="34" charset="0"/>
                </a:rPr>
                <a:t>There are some shops and some markets.</a:t>
              </a:r>
            </a:p>
            <a:p>
              <a:pPr algn="ctr"/>
              <a:r>
                <a:rPr lang="en-GB" sz="2200" dirty="0">
                  <a:solidFill>
                    <a:schemeClr val="accent5">
                      <a:lumMod val="50000"/>
                    </a:schemeClr>
                  </a:solidFill>
                  <a:latin typeface="Century Gothic" panose="020B0502020202020204" pitchFamily="34" charset="0"/>
                </a:rPr>
                <a:t>The markets are outside.</a:t>
              </a:r>
            </a:p>
          </p:txBody>
        </p:sp>
        <p:sp>
          <p:nvSpPr>
            <p:cNvPr id="5" name="Rectangle 4"/>
            <p:cNvSpPr/>
            <p:nvPr/>
          </p:nvSpPr>
          <p:spPr>
            <a:xfrm>
              <a:off x="4414198" y="882345"/>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Madrid</a:t>
              </a:r>
              <a:endParaRPr lang="en-GB" sz="2200" dirty="0">
                <a:solidFill>
                  <a:schemeClr val="accent5">
                    <a:lumMod val="50000"/>
                  </a:schemeClr>
                </a:solidFill>
                <a:latin typeface="Century Gothic" panose="020B0502020202020204" pitchFamily="34" charset="0"/>
              </a:endParaRPr>
            </a:p>
            <a:p>
              <a:pPr algn="ctr"/>
              <a:r>
                <a:rPr lang="en-GB" sz="2200" dirty="0">
                  <a:solidFill>
                    <a:schemeClr val="accent5">
                      <a:lumMod val="50000"/>
                    </a:schemeClr>
                  </a:solidFill>
                  <a:latin typeface="Century Gothic" panose="020B0502020202020204" pitchFamily="34" charset="0"/>
                </a:rPr>
                <a:t>There are some museums and some churches.</a:t>
              </a:r>
            </a:p>
            <a:p>
              <a:pPr algn="ctr"/>
              <a:r>
                <a:rPr lang="en-GB" sz="2200" dirty="0">
                  <a:solidFill>
                    <a:schemeClr val="accent5">
                      <a:lumMod val="50000"/>
                    </a:schemeClr>
                  </a:solidFill>
                  <a:latin typeface="Century Gothic" panose="020B0502020202020204" pitchFamily="34" charset="0"/>
                </a:rPr>
                <a:t>The churches are big. </a:t>
              </a:r>
            </a:p>
          </p:txBody>
        </p:sp>
        <p:sp>
          <p:nvSpPr>
            <p:cNvPr id="6" name="Rectangle 5"/>
            <p:cNvSpPr/>
            <p:nvPr/>
          </p:nvSpPr>
          <p:spPr>
            <a:xfrm>
              <a:off x="8224198" y="898003"/>
              <a:ext cx="3486150" cy="2209800"/>
            </a:xfrm>
            <a:prstGeom prst="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chemeClr val="accent5">
                      <a:lumMod val="50000"/>
                    </a:schemeClr>
                  </a:solidFill>
                  <a:latin typeface="Century Gothic" panose="020B0502020202020204" pitchFamily="34" charset="0"/>
                </a:rPr>
                <a:t>Granada</a:t>
              </a:r>
              <a:endParaRPr lang="en-GB" sz="2200" dirty="0">
                <a:solidFill>
                  <a:schemeClr val="accent5">
                    <a:lumMod val="50000"/>
                  </a:schemeClr>
                </a:solidFill>
                <a:latin typeface="Century Gothic" panose="020B0502020202020204" pitchFamily="34" charset="0"/>
              </a:endParaRPr>
            </a:p>
            <a:p>
              <a:pPr algn="ctr"/>
              <a:r>
                <a:rPr lang="en-GB" sz="2200" dirty="0">
                  <a:solidFill>
                    <a:schemeClr val="accent5">
                      <a:lumMod val="50000"/>
                    </a:schemeClr>
                  </a:solidFill>
                  <a:latin typeface="Century Gothic" panose="020B0502020202020204" pitchFamily="34" charset="0"/>
                </a:rPr>
                <a:t>There are some buildings and some squares.</a:t>
              </a:r>
            </a:p>
            <a:p>
              <a:pPr algn="ctr"/>
              <a:r>
                <a:rPr lang="en-GB" sz="2200" dirty="0">
                  <a:solidFill>
                    <a:schemeClr val="accent5">
                      <a:lumMod val="50000"/>
                    </a:schemeClr>
                  </a:solidFill>
                  <a:latin typeface="Century Gothic" panose="020B0502020202020204" pitchFamily="34" charset="0"/>
                </a:rPr>
                <a:t>The buildings are beautiful. </a:t>
              </a:r>
            </a:p>
          </p:txBody>
        </p:sp>
      </p:grpSp>
      <p:sp>
        <p:nvSpPr>
          <p:cNvPr id="7" name="Rectangle 6"/>
          <p:cNvSpPr/>
          <p:nvPr/>
        </p:nvSpPr>
        <p:spPr>
          <a:xfrm>
            <a:off x="594958" y="3167314"/>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Málaga</a:t>
            </a:r>
            <a:r>
              <a:rPr lang="en-GB" sz="3200" dirty="0">
                <a:solidFill>
                  <a:schemeClr val="bg1"/>
                </a:solidFill>
                <a:latin typeface="Century Gothic" panose="020B0502020202020204" pitchFamily="34" charset="0"/>
              </a:rPr>
              <a:t>: Hay unas tiendas y unos </a:t>
            </a:r>
            <a:r>
              <a:rPr lang="en-GB" sz="3200" dirty="0" err="1">
                <a:solidFill>
                  <a:schemeClr val="bg1"/>
                </a:solidFill>
                <a:latin typeface="Century Gothic" panose="020B0502020202020204" pitchFamily="34" charset="0"/>
              </a:rPr>
              <a:t>mercados</a:t>
            </a:r>
            <a:r>
              <a:rPr lang="en-GB" sz="3200" dirty="0">
                <a:solidFill>
                  <a:schemeClr val="bg1"/>
                </a:solidFill>
                <a:latin typeface="Century Gothic" panose="020B0502020202020204" pitchFamily="34" charset="0"/>
              </a:rPr>
              <a:t>.  Los </a:t>
            </a:r>
            <a:r>
              <a:rPr lang="en-GB" sz="3200" dirty="0" err="1">
                <a:solidFill>
                  <a:schemeClr val="bg1"/>
                </a:solidFill>
                <a:latin typeface="Century Gothic" panose="020B0502020202020204" pitchFamily="34" charset="0"/>
              </a:rPr>
              <a:t>mercados</a:t>
            </a:r>
            <a:r>
              <a:rPr lang="en-GB" sz="3200" dirty="0">
                <a:solidFill>
                  <a:schemeClr val="bg1"/>
                </a:solidFill>
                <a:latin typeface="Century Gothic" panose="020B0502020202020204" pitchFamily="34" charset="0"/>
              </a:rPr>
              <a:t> están </a:t>
            </a:r>
            <a:r>
              <a:rPr lang="en-GB" sz="3200" dirty="0" err="1">
                <a:solidFill>
                  <a:schemeClr val="bg1"/>
                </a:solidFill>
                <a:latin typeface="Century Gothic" panose="020B0502020202020204" pitchFamily="34" charset="0"/>
              </a:rPr>
              <a:t>fuera</a:t>
            </a:r>
            <a:r>
              <a:rPr lang="en-GB" sz="3200" dirty="0">
                <a:solidFill>
                  <a:schemeClr val="bg1"/>
                </a:solidFill>
                <a:latin typeface="Century Gothic" panose="020B0502020202020204" pitchFamily="34" charset="0"/>
              </a:rPr>
              <a:t>.</a:t>
            </a:r>
          </a:p>
        </p:txBody>
      </p:sp>
      <p:sp>
        <p:nvSpPr>
          <p:cNvPr id="8" name="Rectangle 7"/>
          <p:cNvSpPr/>
          <p:nvPr/>
        </p:nvSpPr>
        <p:spPr>
          <a:xfrm>
            <a:off x="594958" y="4216770"/>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Madrid:</a:t>
            </a:r>
            <a:r>
              <a:rPr lang="en-GB" sz="3200" dirty="0">
                <a:solidFill>
                  <a:schemeClr val="bg1"/>
                </a:solidFill>
                <a:latin typeface="Century Gothic" panose="020B0502020202020204" pitchFamily="34" charset="0"/>
              </a:rPr>
              <a:t> Hay unos </a:t>
            </a:r>
            <a:r>
              <a:rPr lang="en-GB" sz="3200" dirty="0" err="1">
                <a:solidFill>
                  <a:schemeClr val="bg1"/>
                </a:solidFill>
                <a:latin typeface="Century Gothic" panose="020B0502020202020204" pitchFamily="34" charset="0"/>
              </a:rPr>
              <a:t>museos</a:t>
            </a:r>
            <a:r>
              <a:rPr lang="en-GB" sz="3200" dirty="0">
                <a:solidFill>
                  <a:schemeClr val="bg1"/>
                </a:solidFill>
                <a:latin typeface="Century Gothic" panose="020B0502020202020204" pitchFamily="34" charset="0"/>
              </a:rPr>
              <a:t> y unas iglesias.  Las </a:t>
            </a:r>
            <a:r>
              <a:rPr lang="en-GB" sz="3200" dirty="0" err="1">
                <a:solidFill>
                  <a:schemeClr val="bg1"/>
                </a:solidFill>
                <a:latin typeface="Century Gothic" panose="020B0502020202020204" pitchFamily="34" charset="0"/>
              </a:rPr>
              <a:t>iglesias</a:t>
            </a:r>
            <a:r>
              <a:rPr lang="en-GB" sz="3200" dirty="0">
                <a:solidFill>
                  <a:schemeClr val="bg1"/>
                </a:solidFill>
                <a:latin typeface="Century Gothic" panose="020B0502020202020204" pitchFamily="34" charset="0"/>
              </a:rPr>
              <a:t> son </a:t>
            </a:r>
            <a:r>
              <a:rPr lang="en-GB" sz="3200" dirty="0" err="1">
                <a:solidFill>
                  <a:schemeClr val="bg1"/>
                </a:solidFill>
                <a:latin typeface="Century Gothic" panose="020B0502020202020204" pitchFamily="34" charset="0"/>
              </a:rPr>
              <a:t>grandes</a:t>
            </a:r>
            <a:r>
              <a:rPr lang="en-GB" sz="3200" dirty="0">
                <a:solidFill>
                  <a:schemeClr val="bg1"/>
                </a:solidFill>
                <a:latin typeface="Century Gothic" panose="020B0502020202020204" pitchFamily="34" charset="0"/>
              </a:rPr>
              <a:t>.</a:t>
            </a:r>
          </a:p>
        </p:txBody>
      </p:sp>
      <p:sp>
        <p:nvSpPr>
          <p:cNvPr id="9" name="Rectangle 8"/>
          <p:cNvSpPr/>
          <p:nvPr/>
        </p:nvSpPr>
        <p:spPr>
          <a:xfrm>
            <a:off x="594958" y="5266226"/>
            <a:ext cx="11106150" cy="1049456"/>
          </a:xfrm>
          <a:prstGeom prst="rect">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dirty="0">
                <a:solidFill>
                  <a:schemeClr val="bg1"/>
                </a:solidFill>
                <a:latin typeface="Century Gothic" panose="020B0502020202020204" pitchFamily="34" charset="0"/>
              </a:rPr>
              <a:t>Granada:</a:t>
            </a:r>
            <a:r>
              <a:rPr lang="en-GB" sz="3200" dirty="0">
                <a:solidFill>
                  <a:schemeClr val="bg1"/>
                </a:solidFill>
                <a:latin typeface="Century Gothic" panose="020B0502020202020204" pitchFamily="34" charset="0"/>
              </a:rPr>
              <a:t> Hay unos </a:t>
            </a:r>
            <a:r>
              <a:rPr lang="en-GB" sz="3200" dirty="0" err="1">
                <a:solidFill>
                  <a:schemeClr val="bg1"/>
                </a:solidFill>
                <a:latin typeface="Century Gothic" panose="020B0502020202020204" pitchFamily="34" charset="0"/>
              </a:rPr>
              <a:t>edificios</a:t>
            </a:r>
            <a:r>
              <a:rPr lang="en-GB" sz="3200" dirty="0">
                <a:solidFill>
                  <a:schemeClr val="bg1"/>
                </a:solidFill>
                <a:latin typeface="Century Gothic" panose="020B0502020202020204" pitchFamily="34" charset="0"/>
              </a:rPr>
              <a:t> y unas plazas.  Los </a:t>
            </a:r>
            <a:r>
              <a:rPr lang="en-GB" sz="3200" dirty="0" err="1">
                <a:solidFill>
                  <a:schemeClr val="bg1"/>
                </a:solidFill>
                <a:latin typeface="Century Gothic" panose="020B0502020202020204" pitchFamily="34" charset="0"/>
              </a:rPr>
              <a:t>edificios</a:t>
            </a:r>
            <a:r>
              <a:rPr lang="en-GB" sz="3200" dirty="0">
                <a:solidFill>
                  <a:schemeClr val="bg1"/>
                </a:solidFill>
                <a:latin typeface="Century Gothic" panose="020B0502020202020204" pitchFamily="34" charset="0"/>
              </a:rPr>
              <a:t> son hermosos.</a:t>
            </a:r>
          </a:p>
        </p:txBody>
      </p:sp>
      <p:sp>
        <p:nvSpPr>
          <p:cNvPr id="10" name="Oval Callout 9"/>
          <p:cNvSpPr/>
          <p:nvPr/>
        </p:nvSpPr>
        <p:spPr>
          <a:xfrm>
            <a:off x="594958" y="-5413"/>
            <a:ext cx="4277293" cy="1125328"/>
          </a:xfrm>
          <a:prstGeom prst="wedgeEllipseCallout">
            <a:avLst>
              <a:gd name="adj1" fmla="val 37499"/>
              <a:gd name="adj2" fmla="val 73490"/>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a:solidFill>
                  <a:schemeClr val="bg1"/>
                </a:solidFill>
                <a:latin typeface="Century Gothic" panose="020B0502020202020204" pitchFamily="34" charset="0"/>
              </a:rPr>
              <a:t>¿Qué hay en….?</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8334531" y="258166"/>
            <a:ext cx="359361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830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14" name="Rounded Rectangle 11" descr="background rectangle&#10;">
            <a:extLst>
              <a:ext uri="{FF2B5EF4-FFF2-40B4-BE49-F238E27FC236}">
                <a16:creationId xmlns:a16="http://schemas.microsoft.com/office/drawing/2014/main" id="{04325447-961F-E24F-9BC0-A4A466848918}"/>
              </a:ext>
            </a:extLst>
          </p:cNvPr>
          <p:cNvSpPr/>
          <p:nvPr/>
        </p:nvSpPr>
        <p:spPr>
          <a:xfrm>
            <a:off x="9676245" y="211873"/>
            <a:ext cx="2340972" cy="387231"/>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ítulo 5">
            <a:extLst>
              <a:ext uri="{FF2B5EF4-FFF2-40B4-BE49-F238E27FC236}">
                <a16:creationId xmlns:a16="http://schemas.microsoft.com/office/drawing/2014/main" id="{006F94D8-72CC-B545-96B4-B76D572B585A}"/>
              </a:ext>
            </a:extLst>
          </p:cNvPr>
          <p:cNvSpPr txBox="1">
            <a:spLocks/>
          </p:cNvSpPr>
          <p:nvPr/>
        </p:nvSpPr>
        <p:spPr>
          <a:xfrm>
            <a:off x="9676245" y="146910"/>
            <a:ext cx="2894511" cy="5281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hablar / escuchar</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6" name="CuadroTexto 15">
            <a:extLst>
              <a:ext uri="{FF2B5EF4-FFF2-40B4-BE49-F238E27FC236}">
                <a16:creationId xmlns:a16="http://schemas.microsoft.com/office/drawing/2014/main" id="{E2F554C1-5599-F548-AE7A-C55CF331B27D}"/>
              </a:ext>
            </a:extLst>
          </p:cNvPr>
          <p:cNvSpPr txBox="1"/>
          <p:nvPr/>
        </p:nvSpPr>
        <p:spPr>
          <a:xfrm>
            <a:off x="82284" y="2421893"/>
            <a:ext cx="11721787" cy="461665"/>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 </a:t>
            </a:r>
            <a:r>
              <a:rPr lang="es-ES" sz="2400" dirty="0" err="1">
                <a:solidFill>
                  <a:srgbClr val="4472C4">
                    <a:lumMod val="50000"/>
                  </a:srgbClr>
                </a:solidFill>
                <a:latin typeface="Century Gothic" panose="020B0502020202020204" pitchFamily="34" charset="0"/>
              </a:rPr>
              <a:t>Read</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the</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sentence</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aloud</a:t>
            </a:r>
            <a:r>
              <a:rPr lang="es-ES" sz="2400" dirty="0">
                <a:solidFill>
                  <a:srgbClr val="4472C4">
                    <a:lumMod val="50000"/>
                  </a:srgbClr>
                </a:solidFill>
                <a:latin typeface="Century Gothic" panose="020B0502020202020204" pitchFamily="34" charset="0"/>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CuadroTexto 16">
            <a:extLst>
              <a:ext uri="{FF2B5EF4-FFF2-40B4-BE49-F238E27FC236}">
                <a16:creationId xmlns:a16="http://schemas.microsoft.com/office/drawing/2014/main" id="{257DED7D-E877-2C4F-A06A-A4CB25E5E2DE}"/>
              </a:ext>
            </a:extLst>
          </p:cNvPr>
          <p:cNvSpPr txBox="1"/>
          <p:nvPr/>
        </p:nvSpPr>
        <p:spPr>
          <a:xfrm>
            <a:off x="82284" y="2980125"/>
            <a:ext cx="11934933" cy="830997"/>
          </a:xfrm>
          <a:prstGeom prst="rect">
            <a:avLst/>
          </a:prstGeom>
          <a:noFill/>
        </p:spPr>
        <p:txBody>
          <a:bodyPr wrap="square" rtlCol="0">
            <a:spAutoFit/>
          </a:bodyPr>
          <a:lstStyle/>
          <a:p>
            <a:pPr lvl="0">
              <a:defRPr/>
            </a:pPr>
            <a:r>
              <a:rPr kumimoji="0" lang="es-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 </a:t>
            </a:r>
            <a:r>
              <a:rPr lang="es-ES" sz="2400" noProof="0" dirty="0">
                <a:solidFill>
                  <a:srgbClr val="4472C4">
                    <a:lumMod val="50000"/>
                  </a:srgbClr>
                </a:solidFill>
                <a:latin typeface="Century Gothic" panose="020B0502020202020204" pitchFamily="34" charset="0"/>
              </a:rPr>
              <a:t>L</a:t>
            </a:r>
            <a:r>
              <a:rPr lang="es-ES" sz="2400" dirty="0" err="1">
                <a:solidFill>
                  <a:srgbClr val="4472C4">
                    <a:lumMod val="50000"/>
                  </a:srgbClr>
                </a:solidFill>
                <a:latin typeface="Century Gothic" panose="020B0502020202020204" pitchFamily="34" charset="0"/>
              </a:rPr>
              <a:t>isten</a:t>
            </a:r>
            <a:r>
              <a:rPr lang="es-ES" sz="2400" dirty="0">
                <a:solidFill>
                  <a:srgbClr val="4472C4">
                    <a:lumMod val="50000"/>
                  </a:srgbClr>
                </a:solidFill>
                <a:latin typeface="Century Gothic" panose="020B0502020202020204" pitchFamily="34" charset="0"/>
              </a:rPr>
              <a:t> and </a:t>
            </a:r>
            <a:r>
              <a:rPr lang="es-ES" sz="2400" dirty="0" err="1">
                <a:solidFill>
                  <a:srgbClr val="4472C4">
                    <a:lumMod val="50000"/>
                  </a:srgbClr>
                </a:solidFill>
                <a:latin typeface="Century Gothic" panose="020B0502020202020204" pitchFamily="34" charset="0"/>
              </a:rPr>
              <a:t>write</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down</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each</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sentence</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including</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the</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words</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ending</a:t>
            </a:r>
            <a:r>
              <a:rPr lang="es-ES" sz="2400" dirty="0">
                <a:solidFill>
                  <a:srgbClr val="4472C4">
                    <a:lumMod val="50000"/>
                  </a:srgbClr>
                </a:solidFill>
                <a:latin typeface="Century Gothic" panose="020B0502020202020204" pitchFamily="34" charset="0"/>
              </a:rPr>
              <a:t> in -</a:t>
            </a:r>
            <a:r>
              <a:rPr lang="es-ES" sz="2400" dirty="0" err="1">
                <a:solidFill>
                  <a:srgbClr val="4472C4">
                    <a:lumMod val="50000"/>
                  </a:srgbClr>
                </a:solidFill>
                <a:latin typeface="Century Gothic" panose="020B0502020202020204" pitchFamily="34" charset="0"/>
              </a:rPr>
              <a:t>ción</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focusing</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on</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whether</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they</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have</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an</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accent</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or</a:t>
            </a:r>
            <a:r>
              <a:rPr lang="es-ES" sz="2400" dirty="0">
                <a:solidFill>
                  <a:srgbClr val="4472C4">
                    <a:lumMod val="50000"/>
                  </a:srgbClr>
                </a:solidFill>
                <a:latin typeface="Century Gothic" panose="020B0502020202020204" pitchFamily="34" charset="0"/>
              </a:rPr>
              <a:t> </a:t>
            </a:r>
            <a:r>
              <a:rPr lang="es-ES" sz="2400" dirty="0" err="1">
                <a:solidFill>
                  <a:srgbClr val="4472C4">
                    <a:lumMod val="50000"/>
                  </a:srgbClr>
                </a:solidFill>
                <a:latin typeface="Century Gothic" panose="020B0502020202020204" pitchFamily="34" charset="0"/>
              </a:rPr>
              <a:t>not</a:t>
            </a:r>
            <a:r>
              <a:rPr lang="es-ES" sz="2400" dirty="0">
                <a:solidFill>
                  <a:srgbClr val="4472C4">
                    <a:lumMod val="50000"/>
                  </a:srgbClr>
                </a:solidFill>
                <a:latin typeface="Century Gothic" panose="020B0502020202020204" pitchFamily="34" charset="0"/>
              </a:rPr>
              <a:t>.</a:t>
            </a:r>
            <a:endParaRPr kumimoji="0" lang="es-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 name="Llamada ovalada 2">
            <a:extLst>
              <a:ext uri="{FF2B5EF4-FFF2-40B4-BE49-F238E27FC236}">
                <a16:creationId xmlns:a16="http://schemas.microsoft.com/office/drawing/2014/main" id="{0E3C64FB-6357-0E4D-A962-CC4C9903448B}"/>
              </a:ext>
            </a:extLst>
          </p:cNvPr>
          <p:cNvSpPr/>
          <p:nvPr/>
        </p:nvSpPr>
        <p:spPr>
          <a:xfrm>
            <a:off x="1024724" y="4448715"/>
            <a:ext cx="4599708" cy="1246909"/>
          </a:xfrm>
          <a:prstGeom prst="wedgeEllipseCallout">
            <a:avLst>
              <a:gd name="adj1" fmla="val -60430"/>
              <a:gd name="adj2" fmla="val 82500"/>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200" dirty="0">
                <a:solidFill>
                  <a:srgbClr val="203864"/>
                </a:solidFill>
                <a:latin typeface="Century Gothic" panose="020B0502020202020204" pitchFamily="34" charset="0"/>
              </a:rPr>
              <a:t>Quiero una traducción del libro sobre tradiciones.</a:t>
            </a:r>
          </a:p>
        </p:txBody>
      </p:sp>
      <p:sp>
        <p:nvSpPr>
          <p:cNvPr id="20" name="CuadroTexto 19">
            <a:extLst>
              <a:ext uri="{FF2B5EF4-FFF2-40B4-BE49-F238E27FC236}">
                <a16:creationId xmlns:a16="http://schemas.microsoft.com/office/drawing/2014/main" id="{3F62988F-A4B9-FB4C-9E1D-E50BE04FDD0D}"/>
              </a:ext>
            </a:extLst>
          </p:cNvPr>
          <p:cNvSpPr txBox="1"/>
          <p:nvPr/>
        </p:nvSpPr>
        <p:spPr>
          <a:xfrm>
            <a:off x="2420875" y="3902601"/>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CuadroTexto 25">
            <a:extLst>
              <a:ext uri="{FF2B5EF4-FFF2-40B4-BE49-F238E27FC236}">
                <a16:creationId xmlns:a16="http://schemas.microsoft.com/office/drawing/2014/main" id="{AC49C5A1-3F6B-444D-9CB8-046FD483DAED}"/>
              </a:ext>
            </a:extLst>
          </p:cNvPr>
          <p:cNvSpPr txBox="1"/>
          <p:nvPr/>
        </p:nvSpPr>
        <p:spPr>
          <a:xfrm>
            <a:off x="8304057" y="3719936"/>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B:</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27" name="Tabla 26">
            <a:extLst>
              <a:ext uri="{FF2B5EF4-FFF2-40B4-BE49-F238E27FC236}">
                <a16:creationId xmlns:a16="http://schemas.microsoft.com/office/drawing/2014/main" id="{4021150F-1B24-A442-AC41-B1B6E4362776}"/>
              </a:ext>
            </a:extLst>
          </p:cNvPr>
          <p:cNvGraphicFramePr>
            <a:graphicFrameLocks noGrp="1"/>
          </p:cNvGraphicFramePr>
          <p:nvPr/>
        </p:nvGraphicFramePr>
        <p:xfrm>
          <a:off x="5943178" y="4159213"/>
          <a:ext cx="5666508" cy="1996658"/>
        </p:xfrm>
        <a:graphic>
          <a:graphicData uri="http://schemas.openxmlformats.org/drawingml/2006/table">
            <a:tbl>
              <a:tblPr firstRow="1" bandRow="1">
                <a:tableStyleId>{5DA37D80-6434-44D0-A028-1B22A696006F}</a:tableStyleId>
              </a:tblPr>
              <a:tblGrid>
                <a:gridCol w="1602303">
                  <a:extLst>
                    <a:ext uri="{9D8B030D-6E8A-4147-A177-3AD203B41FA5}">
                      <a16:colId xmlns:a16="http://schemas.microsoft.com/office/drawing/2014/main" val="1151975631"/>
                    </a:ext>
                  </a:extLst>
                </a:gridCol>
                <a:gridCol w="4064205">
                  <a:extLst>
                    <a:ext uri="{9D8B030D-6E8A-4147-A177-3AD203B41FA5}">
                      <a16:colId xmlns:a16="http://schemas.microsoft.com/office/drawing/2014/main" val="3411200972"/>
                    </a:ext>
                  </a:extLst>
                </a:gridCol>
              </a:tblGrid>
              <a:tr h="1120486">
                <a:tc>
                  <a:txBody>
                    <a:bodyPr/>
                    <a:lstStyle/>
                    <a:p>
                      <a:pPr algn="ctr"/>
                      <a:r>
                        <a:rPr lang="es-GB" sz="2000" b="0" i="0" dirty="0">
                          <a:solidFill>
                            <a:srgbClr val="203864"/>
                          </a:solidFill>
                          <a:latin typeface="Century Gothic" panose="020B0502020202020204" pitchFamily="34" charset="0"/>
                        </a:rPr>
                        <a:t>Frases</a:t>
                      </a:r>
                    </a:p>
                  </a:txBody>
                  <a:tcPr anchor="ctr">
                    <a:lnL w="12700" cap="flat" cmpd="sng" algn="ctr">
                      <a:solidFill>
                        <a:srgbClr val="E66700"/>
                      </a:solidFill>
                      <a:prstDash val="solid"/>
                      <a:round/>
                      <a:headEnd type="none" w="med" len="med"/>
                      <a:tailEnd type="none" w="med" len="med"/>
                    </a:lnL>
                  </a:tcPr>
                </a:tc>
                <a:tc>
                  <a:txBody>
                    <a:bodyPr/>
                    <a:lstStyle/>
                    <a:p>
                      <a:pPr algn="ctr"/>
                      <a:endParaRPr lang="es-GB" sz="2000" b="0" i="0" dirty="0">
                        <a:solidFill>
                          <a:srgbClr val="203864"/>
                        </a:solidFill>
                        <a:latin typeface="Century Gothic" panose="020B0502020202020204" pitchFamily="34" charset="0"/>
                      </a:endParaRPr>
                    </a:p>
                    <a:p>
                      <a:pPr algn="ctr"/>
                      <a:r>
                        <a:rPr lang="es-GB" sz="2000" b="0" i="0" dirty="0">
                          <a:solidFill>
                            <a:srgbClr val="203864"/>
                          </a:solidFill>
                          <a:latin typeface="Century Gothic" panose="020B0502020202020204" pitchFamily="34" charset="0"/>
                        </a:rPr>
                        <a:t>Las frases de mi compañero/a</a:t>
                      </a:r>
                    </a:p>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92483125"/>
                  </a:ext>
                </a:extLst>
              </a:tr>
              <a:tr h="876172">
                <a:tc>
                  <a:txBody>
                    <a:bodyPr/>
                    <a:lstStyle/>
                    <a:p>
                      <a:r>
                        <a:rPr lang="es-GB" sz="2000" b="0" i="0" dirty="0">
                          <a:solidFill>
                            <a:srgbClr val="203864"/>
                          </a:solidFill>
                          <a:latin typeface="Century Gothic" panose="020B0502020202020204" pitchFamily="34" charset="0"/>
                        </a:rPr>
                        <a:t>1</a:t>
                      </a:r>
                    </a:p>
                  </a:txBody>
                  <a:tcPr anchor="ctr" anchorCtr="1"/>
                </a:tc>
                <a:tc>
                  <a:txBody>
                    <a:bodyPr/>
                    <a:lstStyle/>
                    <a:p>
                      <a:r>
                        <a:rPr lang="es-ES" sz="2000" b="0" i="0" dirty="0">
                          <a:solidFill>
                            <a:srgbClr val="203864"/>
                          </a:solidFill>
                          <a:latin typeface="Century Gothic" panose="020B0502020202020204" pitchFamily="34" charset="0"/>
                        </a:rPr>
                        <a:t>Quiero una traducción del libro sobre tradiciones.</a:t>
                      </a:r>
                    </a:p>
                  </a:txBody>
                  <a:tcPr anchor="ctr" anchorCtr="1"/>
                </a:tc>
                <a:extLst>
                  <a:ext uri="{0D108BD9-81ED-4DB2-BD59-A6C34878D82A}">
                    <a16:rowId xmlns:a16="http://schemas.microsoft.com/office/drawing/2014/main" val="103506231"/>
                  </a:ext>
                </a:extLst>
              </a:tr>
            </a:tbl>
          </a:graphicData>
        </a:graphic>
      </p:graphicFrame>
      <p:pic>
        <p:nvPicPr>
          <p:cNvPr id="28" name="Imagen 27">
            <a:extLst>
              <a:ext uri="{FF2B5EF4-FFF2-40B4-BE49-F238E27FC236}">
                <a16:creationId xmlns:a16="http://schemas.microsoft.com/office/drawing/2014/main" id="{EBF4B0B7-5050-9643-A23C-610B5EB18F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78778" y="4536024"/>
            <a:ext cx="1233251" cy="982254"/>
          </a:xfrm>
          <a:prstGeom prst="rect">
            <a:avLst/>
          </a:prstGeom>
        </p:spPr>
      </p:pic>
      <p:sp>
        <p:nvSpPr>
          <p:cNvPr id="19" name="TextBox 2">
            <a:extLst>
              <a:ext uri="{FF2B5EF4-FFF2-40B4-BE49-F238E27FC236}">
                <a16:creationId xmlns:a16="http://schemas.microsoft.com/office/drawing/2014/main" id="{FD28914F-018A-EB4C-A3CF-8A8887B4618A}"/>
              </a:ext>
            </a:extLst>
          </p:cNvPr>
          <p:cNvSpPr txBox="1"/>
          <p:nvPr/>
        </p:nvSpPr>
        <p:spPr>
          <a:xfrm>
            <a:off x="93441" y="1153074"/>
            <a:ext cx="11923776" cy="1200329"/>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dirty="0">
                <a:solidFill>
                  <a:srgbClr val="4472C4">
                    <a:lumMod val="50000"/>
                  </a:srgbClr>
                </a:solidFill>
                <a:latin typeface="Century Gothic" panose="020B0502020202020204" pitchFamily="34" charset="0"/>
              </a:rPr>
              <a:t>words with final syllable stress that end in ‘n’ or ‘s’ have an accent on the stressed vowel (e.g. </a:t>
            </a:r>
            <a:r>
              <a:rPr lang="en-GB" sz="2400" dirty="0" err="1">
                <a:solidFill>
                  <a:srgbClr val="4472C4">
                    <a:lumMod val="50000"/>
                  </a:srgbClr>
                </a:solidFill>
                <a:latin typeface="Century Gothic" panose="020B0502020202020204" pitchFamily="34" charset="0"/>
              </a:rPr>
              <a:t>opción</a:t>
            </a:r>
            <a:r>
              <a:rPr lang="en-GB" sz="2400" dirty="0">
                <a:solidFill>
                  <a:srgbClr val="4472C4">
                    <a:lumMod val="50000"/>
                  </a:srgbClr>
                </a:solidFill>
                <a:latin typeface="Century Gothic" panose="020B0502020202020204" pitchFamily="34" charset="0"/>
              </a:rPr>
              <a:t>). If the stress is on the penultimate syllable (e.g. </a:t>
            </a:r>
            <a:r>
              <a:rPr lang="en-GB" sz="2400" dirty="0" err="1">
                <a:solidFill>
                  <a:srgbClr val="4472C4">
                    <a:lumMod val="50000"/>
                  </a:srgbClr>
                </a:solidFill>
                <a:latin typeface="Century Gothic" panose="020B0502020202020204" pitchFamily="34" charset="0"/>
              </a:rPr>
              <a:t>opciones</a:t>
            </a:r>
            <a:r>
              <a:rPr lang="en-GB" sz="2400" dirty="0">
                <a:solidFill>
                  <a:srgbClr val="4472C4">
                    <a:lumMod val="50000"/>
                  </a:srgbClr>
                </a:solidFill>
                <a:latin typeface="Century Gothic" panose="020B0502020202020204" pitchFamily="34" charset="0"/>
              </a:rPr>
              <a:t>), there is no accent. </a:t>
            </a:r>
          </a:p>
        </p:txBody>
      </p:sp>
    </p:spTree>
    <p:extLst>
      <p:ext uri="{BB962C8B-B14F-4D97-AF65-F5344CB8AC3E}">
        <p14:creationId xmlns:p14="http://schemas.microsoft.com/office/powerpoint/2010/main" val="397007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20" grpId="0"/>
      <p:bldP spid="26" grpId="0"/>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DBC23A1-F41B-8D49-ABF0-6843CE8E4B2E}"/>
              </a:ext>
            </a:extLst>
          </p:cNvPr>
          <p:cNvSpPr>
            <a:spLocks noGrp="1"/>
          </p:cNvSpPr>
          <p:nvPr>
            <p:ph type="title"/>
          </p:nvPr>
        </p:nvSpPr>
        <p:spPr>
          <a:xfrm>
            <a:off x="137121" y="224209"/>
            <a:ext cx="2514601" cy="402304"/>
          </a:xfrm>
        </p:spPr>
        <p:txBody>
          <a:bodyPr>
            <a:normAutofit fontScale="90000"/>
          </a:bodyPr>
          <a:lstStyle/>
          <a:p>
            <a:r>
              <a:rPr lang="en-GB" sz="2400" b="1" dirty="0">
                <a:solidFill>
                  <a:srgbClr val="002060"/>
                </a:solidFill>
              </a:rPr>
              <a:t>Persona A</a:t>
            </a:r>
            <a:endParaRPr lang="es-GB" sz="2400" dirty="0">
              <a:solidFill>
                <a:srgbClr val="002060"/>
              </a:solidFill>
            </a:endParaRPr>
          </a:p>
        </p:txBody>
      </p:sp>
      <p:graphicFrame>
        <p:nvGraphicFramePr>
          <p:cNvPr id="8" name="Tabla 7">
            <a:extLst>
              <a:ext uri="{FF2B5EF4-FFF2-40B4-BE49-F238E27FC236}">
                <a16:creationId xmlns:a16="http://schemas.microsoft.com/office/drawing/2014/main" id="{8056B08B-757B-404A-8807-E4F87174D50D}"/>
              </a:ext>
            </a:extLst>
          </p:cNvPr>
          <p:cNvGraphicFramePr>
            <a:graphicFrameLocks noGrp="1"/>
          </p:cNvGraphicFramePr>
          <p:nvPr/>
        </p:nvGraphicFramePr>
        <p:xfrm>
          <a:off x="137121" y="640079"/>
          <a:ext cx="5721626" cy="5474900"/>
        </p:xfrm>
        <a:graphic>
          <a:graphicData uri="http://schemas.openxmlformats.org/drawingml/2006/table">
            <a:tbl>
              <a:tblPr firstRow="1" bandRow="1">
                <a:tableStyleId>{5DA37D80-6434-44D0-A028-1B22A696006F}</a:tableStyleId>
              </a:tblPr>
              <a:tblGrid>
                <a:gridCol w="510579">
                  <a:extLst>
                    <a:ext uri="{9D8B030D-6E8A-4147-A177-3AD203B41FA5}">
                      <a16:colId xmlns:a16="http://schemas.microsoft.com/office/drawing/2014/main" val="4036513689"/>
                    </a:ext>
                  </a:extLst>
                </a:gridCol>
                <a:gridCol w="5211047">
                  <a:extLst>
                    <a:ext uri="{9D8B030D-6E8A-4147-A177-3AD203B41FA5}">
                      <a16:colId xmlns:a16="http://schemas.microsoft.com/office/drawing/2014/main" val="194095337"/>
                    </a:ext>
                  </a:extLst>
                </a:gridCol>
              </a:tblGrid>
              <a:tr h="672730">
                <a:tc>
                  <a:txBody>
                    <a:bodyPr/>
                    <a:lstStyle/>
                    <a:p>
                      <a:endParaRPr lang="es-GB" sz="2200" b="0" i="0" dirty="0">
                        <a:latin typeface="Century Gothic" panose="020B0502020202020204" pitchFamily="34" charset="0"/>
                      </a:endParaRPr>
                    </a:p>
                  </a:txBody>
                  <a:tcPr>
                    <a:lnL w="12700" cap="flat" cmpd="sng" algn="ctr">
                      <a:solidFill>
                        <a:srgbClr val="E66700"/>
                      </a:solidFill>
                      <a:prstDash val="solid"/>
                      <a:round/>
                      <a:headEnd type="none" w="med" len="med"/>
                      <a:tailEnd type="none" w="med" len="med"/>
                    </a:lnL>
                  </a:tcPr>
                </a:tc>
                <a:tc>
                  <a:txBody>
                    <a:bodyPr/>
                    <a:lstStyle/>
                    <a:p>
                      <a:pPr algn="ctr"/>
                      <a:r>
                        <a:rPr lang="es-GB" sz="2200" b="0" i="0" dirty="0">
                          <a:solidFill>
                            <a:srgbClr val="203864"/>
                          </a:solidFill>
                          <a:latin typeface="Century Gothic" panose="020B0502020202020204" pitchFamily="34" charset="0"/>
                        </a:rPr>
                        <a:t>Mis frases</a:t>
                      </a:r>
                    </a:p>
                  </a:txBody>
                  <a:tcPr anchor="ctr"/>
                </a:tc>
                <a:extLst>
                  <a:ext uri="{0D108BD9-81ED-4DB2-BD59-A6C34878D82A}">
                    <a16:rowId xmlns:a16="http://schemas.microsoft.com/office/drawing/2014/main" val="2059097406"/>
                  </a:ext>
                </a:extLst>
              </a:tr>
              <a:tr h="882752">
                <a:tc>
                  <a:txBody>
                    <a:bodyPr/>
                    <a:lstStyle/>
                    <a:p>
                      <a:r>
                        <a:rPr lang="es-GB" sz="2200" b="0" i="0" dirty="0">
                          <a:solidFill>
                            <a:srgbClr val="203864"/>
                          </a:solidFill>
                          <a:latin typeface="Century Gothic" panose="020B0502020202020204" pitchFamily="34" charset="0"/>
                        </a:rPr>
                        <a:t>1</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183986981"/>
                  </a:ext>
                </a:extLst>
              </a:tr>
              <a:tr h="882752">
                <a:tc>
                  <a:txBody>
                    <a:bodyPr/>
                    <a:lstStyle/>
                    <a:p>
                      <a:r>
                        <a:rPr lang="es-GB" sz="2200" b="0" i="0" dirty="0">
                          <a:solidFill>
                            <a:srgbClr val="203864"/>
                          </a:solidFill>
                          <a:latin typeface="Century Gothic" panose="020B0502020202020204" pitchFamily="34" charset="0"/>
                        </a:rPr>
                        <a:t>2</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18756728"/>
                  </a:ext>
                </a:extLst>
              </a:tr>
              <a:tr h="882752">
                <a:tc>
                  <a:txBody>
                    <a:bodyPr/>
                    <a:lstStyle/>
                    <a:p>
                      <a:r>
                        <a:rPr lang="es-GB" sz="2200" b="0" i="0" dirty="0">
                          <a:solidFill>
                            <a:srgbClr val="203864"/>
                          </a:solidFill>
                          <a:latin typeface="Century Gothic" panose="020B0502020202020204" pitchFamily="34" charset="0"/>
                        </a:rPr>
                        <a:t>3</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084794354"/>
                  </a:ext>
                </a:extLst>
              </a:tr>
              <a:tr h="1271162">
                <a:tc>
                  <a:txBody>
                    <a:bodyPr/>
                    <a:lstStyle/>
                    <a:p>
                      <a:r>
                        <a:rPr lang="es-GB" sz="2200" b="0" i="0" dirty="0">
                          <a:solidFill>
                            <a:srgbClr val="203864"/>
                          </a:solidFill>
                          <a:latin typeface="Century Gothic" panose="020B0502020202020204" pitchFamily="34" charset="0"/>
                        </a:rPr>
                        <a:t>4</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48873225"/>
                  </a:ext>
                </a:extLst>
              </a:tr>
              <a:tr h="882752">
                <a:tc>
                  <a:txBody>
                    <a:bodyPr/>
                    <a:lstStyle/>
                    <a:p>
                      <a:r>
                        <a:rPr lang="es-GB" sz="2200" b="0" i="0" dirty="0">
                          <a:solidFill>
                            <a:srgbClr val="203864"/>
                          </a:solidFill>
                          <a:latin typeface="Century Gothic" panose="020B0502020202020204" pitchFamily="34" charset="0"/>
                        </a:rPr>
                        <a:t>5</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07122629"/>
                  </a:ext>
                </a:extLst>
              </a:tr>
            </a:tbl>
          </a:graphicData>
        </a:graphic>
      </p:graphicFrame>
      <p:cxnSp>
        <p:nvCxnSpPr>
          <p:cNvPr id="3" name="Straight Connector 2"/>
          <p:cNvCxnSpPr/>
          <p:nvPr/>
        </p:nvCxnSpPr>
        <p:spPr>
          <a:xfrm>
            <a:off x="6067171" y="142840"/>
            <a:ext cx="14718" cy="5972137"/>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8" name="Tabla 17">
            <a:extLst>
              <a:ext uri="{FF2B5EF4-FFF2-40B4-BE49-F238E27FC236}">
                <a16:creationId xmlns:a16="http://schemas.microsoft.com/office/drawing/2014/main" id="{7880D3F5-4C26-C643-917C-CC4F96633328}"/>
              </a:ext>
            </a:extLst>
          </p:cNvPr>
          <p:cNvGraphicFramePr>
            <a:graphicFrameLocks noGrp="1"/>
          </p:cNvGraphicFramePr>
          <p:nvPr/>
        </p:nvGraphicFramePr>
        <p:xfrm>
          <a:off x="6290313" y="640077"/>
          <a:ext cx="5783942" cy="5474900"/>
        </p:xfrm>
        <a:graphic>
          <a:graphicData uri="http://schemas.openxmlformats.org/drawingml/2006/table">
            <a:tbl>
              <a:tblPr firstRow="1" bandRow="1">
                <a:tableStyleId>{5DA37D80-6434-44D0-A028-1B22A696006F}</a:tableStyleId>
              </a:tblPr>
              <a:tblGrid>
                <a:gridCol w="548637">
                  <a:extLst>
                    <a:ext uri="{9D8B030D-6E8A-4147-A177-3AD203B41FA5}">
                      <a16:colId xmlns:a16="http://schemas.microsoft.com/office/drawing/2014/main" val="4036513689"/>
                    </a:ext>
                  </a:extLst>
                </a:gridCol>
                <a:gridCol w="5235305">
                  <a:extLst>
                    <a:ext uri="{9D8B030D-6E8A-4147-A177-3AD203B41FA5}">
                      <a16:colId xmlns:a16="http://schemas.microsoft.com/office/drawing/2014/main" val="194095337"/>
                    </a:ext>
                  </a:extLst>
                </a:gridCol>
              </a:tblGrid>
              <a:tr h="733815">
                <a:tc>
                  <a:txBody>
                    <a:bodyPr/>
                    <a:lstStyle/>
                    <a:p>
                      <a:endParaRPr lang="es-GB" sz="2200" b="0" i="0" dirty="0">
                        <a:latin typeface="Century Gothic" panose="020B0502020202020204" pitchFamily="34" charset="0"/>
                      </a:endParaRPr>
                    </a:p>
                  </a:txBody>
                  <a:tcPr>
                    <a:lnL w="12700" cap="flat" cmpd="sng" algn="ctr">
                      <a:solidFill>
                        <a:srgbClr val="E66700"/>
                      </a:solidFill>
                      <a:prstDash val="solid"/>
                      <a:round/>
                      <a:headEnd type="none" w="med" len="med"/>
                      <a:tailEnd type="none" w="med" len="med"/>
                    </a:lnL>
                  </a:tcPr>
                </a:tc>
                <a:tc>
                  <a:txBody>
                    <a:bodyPr/>
                    <a:lstStyle/>
                    <a:p>
                      <a:pPr algn="ctr"/>
                      <a:r>
                        <a:rPr lang="es-GB" sz="2200" b="0" i="0" dirty="0">
                          <a:solidFill>
                            <a:srgbClr val="203864"/>
                          </a:solidFill>
                          <a:latin typeface="Century Gothic" panose="020B0502020202020204" pitchFamily="34" charset="0"/>
                        </a:rPr>
                        <a:t>Mis frases</a:t>
                      </a:r>
                    </a:p>
                  </a:txBody>
                  <a:tcPr anchor="ctr"/>
                </a:tc>
                <a:extLst>
                  <a:ext uri="{0D108BD9-81ED-4DB2-BD59-A6C34878D82A}">
                    <a16:rowId xmlns:a16="http://schemas.microsoft.com/office/drawing/2014/main" val="2059097406"/>
                  </a:ext>
                </a:extLst>
              </a:tr>
              <a:tr h="1154771">
                <a:tc>
                  <a:txBody>
                    <a:bodyPr/>
                    <a:lstStyle/>
                    <a:p>
                      <a:r>
                        <a:rPr lang="es-GB" sz="2200" b="0" i="0" dirty="0">
                          <a:solidFill>
                            <a:srgbClr val="203864"/>
                          </a:solidFill>
                          <a:latin typeface="Century Gothic" panose="020B0502020202020204" pitchFamily="34" charset="0"/>
                        </a:rPr>
                        <a:t>1</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183986981"/>
                  </a:ext>
                </a:extLst>
              </a:tr>
              <a:tr h="865855">
                <a:tc>
                  <a:txBody>
                    <a:bodyPr/>
                    <a:lstStyle/>
                    <a:p>
                      <a:r>
                        <a:rPr lang="es-GB" sz="2200" b="0" i="0" dirty="0">
                          <a:solidFill>
                            <a:srgbClr val="203864"/>
                          </a:solidFill>
                          <a:latin typeface="Century Gothic" panose="020B0502020202020204" pitchFamily="34" charset="0"/>
                        </a:rPr>
                        <a:t>2</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18756728"/>
                  </a:ext>
                </a:extLst>
              </a:tr>
              <a:tr h="720926">
                <a:tc>
                  <a:txBody>
                    <a:bodyPr/>
                    <a:lstStyle/>
                    <a:p>
                      <a:r>
                        <a:rPr lang="es-GB" sz="2200" b="0" i="0" dirty="0">
                          <a:solidFill>
                            <a:srgbClr val="203864"/>
                          </a:solidFill>
                          <a:latin typeface="Century Gothic" panose="020B0502020202020204" pitchFamily="34" charset="0"/>
                        </a:rPr>
                        <a:t>3</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084794354"/>
                  </a:ext>
                </a:extLst>
              </a:tr>
              <a:tr h="933041">
                <a:tc>
                  <a:txBody>
                    <a:bodyPr/>
                    <a:lstStyle/>
                    <a:p>
                      <a:r>
                        <a:rPr lang="es-GB" sz="2200" b="0" i="0" dirty="0">
                          <a:solidFill>
                            <a:srgbClr val="203864"/>
                          </a:solidFill>
                          <a:latin typeface="Century Gothic" panose="020B0502020202020204" pitchFamily="34" charset="0"/>
                        </a:rPr>
                        <a:t>4</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48873225"/>
                  </a:ext>
                </a:extLst>
              </a:tr>
              <a:tr h="1066492">
                <a:tc>
                  <a:txBody>
                    <a:bodyPr/>
                    <a:lstStyle/>
                    <a:p>
                      <a:r>
                        <a:rPr lang="es-GB" sz="2200" b="0" i="0" dirty="0">
                          <a:solidFill>
                            <a:srgbClr val="203864"/>
                          </a:solidFill>
                          <a:latin typeface="Century Gothic" panose="020B0502020202020204" pitchFamily="34" charset="0"/>
                        </a:rPr>
                        <a:t>5</a:t>
                      </a:r>
                    </a:p>
                  </a:txBody>
                  <a:tcPr anchor="ctr" anchorCtr="1"/>
                </a:tc>
                <a:tc>
                  <a:txBody>
                    <a:bodyPr/>
                    <a:lstStyle/>
                    <a:p>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507122629"/>
                  </a:ext>
                </a:extLst>
              </a:tr>
            </a:tbl>
          </a:graphicData>
        </a:graphic>
      </p:graphicFrame>
      <p:sp>
        <p:nvSpPr>
          <p:cNvPr id="19" name="Título 4">
            <a:extLst>
              <a:ext uri="{FF2B5EF4-FFF2-40B4-BE49-F238E27FC236}">
                <a16:creationId xmlns:a16="http://schemas.microsoft.com/office/drawing/2014/main" id="{2ED494CD-0E75-A143-A910-20683FDA8A21}"/>
              </a:ext>
            </a:extLst>
          </p:cNvPr>
          <p:cNvSpPr txBox="1">
            <a:spLocks/>
          </p:cNvSpPr>
          <p:nvPr/>
        </p:nvSpPr>
        <p:spPr>
          <a:xfrm>
            <a:off x="6290313" y="221589"/>
            <a:ext cx="2514601" cy="402304"/>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rgbClr val="002060"/>
                </a:solidFill>
              </a:rPr>
              <a:t>Persona B</a:t>
            </a:r>
            <a:endParaRPr lang="es-GB" sz="2400" dirty="0">
              <a:solidFill>
                <a:srgbClr val="002060"/>
              </a:solidFill>
            </a:endParaRPr>
          </a:p>
        </p:txBody>
      </p:sp>
      <p:sp>
        <p:nvSpPr>
          <p:cNvPr id="4" name="Rectangle 3"/>
          <p:cNvSpPr/>
          <p:nvPr/>
        </p:nvSpPr>
        <p:spPr>
          <a:xfrm>
            <a:off x="691910" y="1343652"/>
            <a:ext cx="4447078" cy="769441"/>
          </a:xfrm>
          <a:prstGeom prst="rect">
            <a:avLst/>
          </a:prstGeom>
        </p:spPr>
        <p:txBody>
          <a:bodyPr wrap="square">
            <a:spAutoFit/>
          </a:bodyPr>
          <a:lstStyle/>
          <a:p>
            <a:r>
              <a:rPr lang="es-ES" sz="2200" dirty="0">
                <a:solidFill>
                  <a:srgbClr val="203864"/>
                </a:solidFill>
                <a:latin typeface="Century Gothic" panose="020B0502020202020204" pitchFamily="34" charset="0"/>
              </a:rPr>
              <a:t>Quiero imprimir los billetes en la estación.</a:t>
            </a:r>
          </a:p>
        </p:txBody>
      </p:sp>
      <p:sp>
        <p:nvSpPr>
          <p:cNvPr id="6" name="Rectangle 5"/>
          <p:cNvSpPr/>
          <p:nvPr/>
        </p:nvSpPr>
        <p:spPr>
          <a:xfrm>
            <a:off x="674779" y="2264888"/>
            <a:ext cx="5059766" cy="769441"/>
          </a:xfrm>
          <a:prstGeom prst="rect">
            <a:avLst/>
          </a:prstGeom>
        </p:spPr>
        <p:txBody>
          <a:bodyPr wrap="square">
            <a:spAutoFit/>
          </a:bodyPr>
          <a:lstStyle/>
          <a:p>
            <a:r>
              <a:rPr lang="es-ES" sz="2200" dirty="0">
                <a:solidFill>
                  <a:srgbClr val="203864"/>
                </a:solidFill>
                <a:latin typeface="Century Gothic" panose="020B0502020202020204" pitchFamily="34" charset="0"/>
              </a:rPr>
              <a:t>Cuando estoy contento siempre quiero empezar una conversación.</a:t>
            </a:r>
          </a:p>
        </p:txBody>
      </p:sp>
      <p:sp>
        <p:nvSpPr>
          <p:cNvPr id="7" name="Rectangle 6"/>
          <p:cNvSpPr/>
          <p:nvPr/>
        </p:nvSpPr>
        <p:spPr>
          <a:xfrm>
            <a:off x="684043" y="3100756"/>
            <a:ext cx="5077351" cy="769441"/>
          </a:xfrm>
          <a:prstGeom prst="rect">
            <a:avLst/>
          </a:prstGeom>
        </p:spPr>
        <p:txBody>
          <a:bodyPr wrap="square">
            <a:spAutoFit/>
          </a:bodyPr>
          <a:lstStyle/>
          <a:p>
            <a:r>
              <a:rPr lang="es-ES" sz="2200" dirty="0">
                <a:solidFill>
                  <a:srgbClr val="203864"/>
                </a:solidFill>
                <a:latin typeface="Century Gothic" panose="020B0502020202020204" pitchFamily="34" charset="0"/>
              </a:rPr>
              <a:t>Generalmente, en una situación así damos muchas opciones.</a:t>
            </a:r>
          </a:p>
        </p:txBody>
      </p:sp>
      <p:sp>
        <p:nvSpPr>
          <p:cNvPr id="9" name="Rectangle 8"/>
          <p:cNvSpPr/>
          <p:nvPr/>
        </p:nvSpPr>
        <p:spPr>
          <a:xfrm>
            <a:off x="691910" y="4021992"/>
            <a:ext cx="4919442" cy="1107996"/>
          </a:xfrm>
          <a:prstGeom prst="rect">
            <a:avLst/>
          </a:prstGeom>
        </p:spPr>
        <p:txBody>
          <a:bodyPr wrap="square">
            <a:spAutoFit/>
          </a:bodyPr>
          <a:lstStyle/>
          <a:p>
            <a:r>
              <a:rPr lang="es-ES" sz="2200" dirty="0">
                <a:solidFill>
                  <a:srgbClr val="203864"/>
                </a:solidFill>
                <a:latin typeface="Century Gothic" panose="020B0502020202020204" pitchFamily="34" charset="0"/>
              </a:rPr>
              <a:t>Queremos una traducción del diálogo corto en la película de acción.</a:t>
            </a:r>
          </a:p>
        </p:txBody>
      </p:sp>
      <p:sp>
        <p:nvSpPr>
          <p:cNvPr id="10" name="Rectangle 9"/>
          <p:cNvSpPr/>
          <p:nvPr/>
        </p:nvSpPr>
        <p:spPr>
          <a:xfrm>
            <a:off x="710891" y="5245604"/>
            <a:ext cx="5023654" cy="769441"/>
          </a:xfrm>
          <a:prstGeom prst="rect">
            <a:avLst/>
          </a:prstGeom>
        </p:spPr>
        <p:txBody>
          <a:bodyPr wrap="square">
            <a:spAutoFit/>
          </a:bodyPr>
          <a:lstStyle/>
          <a:p>
            <a:r>
              <a:rPr lang="es-ES" sz="2200" dirty="0">
                <a:solidFill>
                  <a:srgbClr val="203864"/>
                </a:solidFill>
                <a:latin typeface="Century Gothic" panose="020B0502020202020204" pitchFamily="34" charset="0"/>
              </a:rPr>
              <a:t>Los dos países comparten las mismas tradiciones.</a:t>
            </a:r>
          </a:p>
        </p:txBody>
      </p:sp>
      <p:sp>
        <p:nvSpPr>
          <p:cNvPr id="11" name="Rectangle 10"/>
          <p:cNvSpPr/>
          <p:nvPr/>
        </p:nvSpPr>
        <p:spPr>
          <a:xfrm>
            <a:off x="6849762" y="1383329"/>
            <a:ext cx="5078901" cy="1107996"/>
          </a:xfrm>
          <a:prstGeom prst="rect">
            <a:avLst/>
          </a:prstGeom>
        </p:spPr>
        <p:txBody>
          <a:bodyPr wrap="square">
            <a:spAutoFit/>
          </a:bodyPr>
          <a:lstStyle/>
          <a:p>
            <a:r>
              <a:rPr lang="es-ES" sz="2200" dirty="0">
                <a:solidFill>
                  <a:srgbClr val="203864"/>
                </a:solidFill>
                <a:latin typeface="Century Gothic" panose="020B0502020202020204" pitchFamily="34" charset="0"/>
              </a:rPr>
              <a:t>Tenemos la intención de elegir una bicicleta según la información de la revista.</a:t>
            </a:r>
          </a:p>
        </p:txBody>
      </p:sp>
      <p:sp>
        <p:nvSpPr>
          <p:cNvPr id="12" name="Rectangle 11"/>
          <p:cNvSpPr/>
          <p:nvPr/>
        </p:nvSpPr>
        <p:spPr>
          <a:xfrm>
            <a:off x="6849762" y="2546606"/>
            <a:ext cx="4748959" cy="769441"/>
          </a:xfrm>
          <a:prstGeom prst="rect">
            <a:avLst/>
          </a:prstGeom>
        </p:spPr>
        <p:txBody>
          <a:bodyPr wrap="square">
            <a:spAutoFit/>
          </a:bodyPr>
          <a:lstStyle/>
          <a:p>
            <a:r>
              <a:rPr lang="es-ES" sz="2200" dirty="0">
                <a:solidFill>
                  <a:srgbClr val="203864"/>
                </a:solidFill>
                <a:latin typeface="Century Gothic" panose="020B0502020202020204" pitchFamily="34" charset="0"/>
              </a:rPr>
              <a:t>No puedo describir la sensación de ganar un premio importante.</a:t>
            </a:r>
          </a:p>
        </p:txBody>
      </p:sp>
      <p:sp>
        <p:nvSpPr>
          <p:cNvPr id="13" name="Rectangle 12"/>
          <p:cNvSpPr/>
          <p:nvPr/>
        </p:nvSpPr>
        <p:spPr>
          <a:xfrm>
            <a:off x="6849762" y="3371328"/>
            <a:ext cx="4748959" cy="769441"/>
          </a:xfrm>
          <a:prstGeom prst="rect">
            <a:avLst/>
          </a:prstGeom>
        </p:spPr>
        <p:txBody>
          <a:bodyPr wrap="square">
            <a:spAutoFit/>
          </a:bodyPr>
          <a:lstStyle/>
          <a:p>
            <a:r>
              <a:rPr lang="es-ES" sz="2200" dirty="0">
                <a:solidFill>
                  <a:srgbClr val="203864"/>
                </a:solidFill>
                <a:latin typeface="Century Gothic" panose="020B0502020202020204" pitchFamily="34" charset="0"/>
              </a:rPr>
              <a:t>El apoyo del profesor es una parte de la educación.</a:t>
            </a:r>
          </a:p>
        </p:txBody>
      </p:sp>
      <p:sp>
        <p:nvSpPr>
          <p:cNvPr id="14" name="Rectangle 13"/>
          <p:cNvSpPr/>
          <p:nvPr/>
        </p:nvSpPr>
        <p:spPr>
          <a:xfrm>
            <a:off x="6849762" y="4191269"/>
            <a:ext cx="5197772" cy="769441"/>
          </a:xfrm>
          <a:prstGeom prst="rect">
            <a:avLst/>
          </a:prstGeom>
        </p:spPr>
        <p:txBody>
          <a:bodyPr wrap="square">
            <a:spAutoFit/>
          </a:bodyPr>
          <a:lstStyle/>
          <a:p>
            <a:r>
              <a:rPr lang="es-ES" sz="2200" dirty="0">
                <a:solidFill>
                  <a:srgbClr val="203864"/>
                </a:solidFill>
                <a:latin typeface="Century Gothic" panose="020B0502020202020204" pitchFamily="34" charset="0"/>
              </a:rPr>
              <a:t>El fútbol es un deporte con emociones muy fuertes.</a:t>
            </a:r>
          </a:p>
        </p:txBody>
      </p:sp>
      <p:sp>
        <p:nvSpPr>
          <p:cNvPr id="15" name="Rectangle 14"/>
          <p:cNvSpPr/>
          <p:nvPr/>
        </p:nvSpPr>
        <p:spPr>
          <a:xfrm>
            <a:off x="6849762" y="5032231"/>
            <a:ext cx="5432917" cy="1107996"/>
          </a:xfrm>
          <a:prstGeom prst="rect">
            <a:avLst/>
          </a:prstGeom>
        </p:spPr>
        <p:txBody>
          <a:bodyPr wrap="square">
            <a:spAutoFit/>
          </a:bodyPr>
          <a:lstStyle/>
          <a:p>
            <a:r>
              <a:rPr lang="es-ES" sz="2200" dirty="0">
                <a:solidFill>
                  <a:srgbClr val="203864"/>
                </a:solidFill>
                <a:latin typeface="Century Gothic" panose="020B0502020202020204" pitchFamily="34" charset="0"/>
              </a:rPr>
              <a:t>Finalmente, elijo hacer una presentación sobre las revoluciones en el mundo.</a:t>
            </a:r>
          </a:p>
        </p:txBody>
      </p:sp>
    </p:spTree>
    <p:extLst>
      <p:ext uri="{BB962C8B-B14F-4D97-AF65-F5344CB8AC3E}">
        <p14:creationId xmlns:p14="http://schemas.microsoft.com/office/powerpoint/2010/main" val="42739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P spid="11" grpId="0"/>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4D91D5D-7929-A546-8501-8E246C6B8D5A}"/>
              </a:ext>
            </a:extLst>
          </p:cNvPr>
          <p:cNvSpPr txBox="1"/>
          <p:nvPr/>
        </p:nvSpPr>
        <p:spPr>
          <a:xfrm>
            <a:off x="421953" y="1012768"/>
            <a:ext cx="3562194"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Persona A: </a:t>
            </a:r>
            <a:r>
              <a:rPr lang="en-GB" sz="2400" dirty="0">
                <a:solidFill>
                  <a:schemeClr val="accent5">
                    <a:lumMod val="50000"/>
                  </a:schemeClr>
                </a:solidFill>
                <a:latin typeface="Century Gothic" panose="020B0502020202020204" pitchFamily="34" charset="0"/>
              </a:rPr>
              <a:t>lee la </a:t>
            </a:r>
            <a:r>
              <a:rPr lang="en-GB" sz="2400" dirty="0" err="1">
                <a:solidFill>
                  <a:schemeClr val="accent5">
                    <a:lumMod val="50000"/>
                  </a:schemeClr>
                </a:solidFill>
                <a:latin typeface="Century Gothic" panose="020B0502020202020204" pitchFamily="34" charset="0"/>
              </a:rPr>
              <a:t>frase</a:t>
            </a:r>
            <a:r>
              <a:rPr lang="en-GB" sz="2400" dirty="0">
                <a:solidFill>
                  <a:schemeClr val="accent5">
                    <a:lumMod val="50000"/>
                  </a:schemeClr>
                </a:solidFill>
                <a:latin typeface="Century Gothic" panose="020B0502020202020204" pitchFamily="34" charset="0"/>
              </a:rPr>
              <a:t>.</a:t>
            </a:r>
            <a:endParaRPr lang="x-none" sz="2400" dirty="0">
              <a:solidFill>
                <a:schemeClr val="accent5">
                  <a:lumMod val="50000"/>
                </a:schemeClr>
              </a:solidFill>
              <a:latin typeface="Century Gothic" panose="020B0502020202020204" pitchFamily="34" charset="0"/>
            </a:endParaRPr>
          </a:p>
        </p:txBody>
      </p:sp>
      <p:sp>
        <p:nvSpPr>
          <p:cNvPr id="5" name="CuadroTexto 4">
            <a:extLst>
              <a:ext uri="{FF2B5EF4-FFF2-40B4-BE49-F238E27FC236}">
                <a16:creationId xmlns:a16="http://schemas.microsoft.com/office/drawing/2014/main" id="{5DD30CD5-69C7-0747-B908-5C05C5D7143D}"/>
              </a:ext>
            </a:extLst>
          </p:cNvPr>
          <p:cNvSpPr txBox="1"/>
          <p:nvPr/>
        </p:nvSpPr>
        <p:spPr>
          <a:xfrm>
            <a:off x="421952" y="1570282"/>
            <a:ext cx="10709638" cy="461665"/>
          </a:xfrm>
          <a:prstGeom prst="rect">
            <a:avLst/>
          </a:prstGeom>
          <a:noFill/>
        </p:spPr>
        <p:txBody>
          <a:bodyPr wrap="square" rtlCol="0">
            <a:spAutoFit/>
          </a:bodyPr>
          <a:lstStyle/>
          <a:p>
            <a:pPr algn="l"/>
            <a:r>
              <a:rPr lang="x-none" sz="2400" dirty="0">
                <a:solidFill>
                  <a:schemeClr val="accent5">
                    <a:lumMod val="50000"/>
                  </a:schemeClr>
                </a:solidFill>
                <a:latin typeface="Century Gothic" panose="020B0502020202020204" pitchFamily="34" charset="0"/>
              </a:rPr>
              <a:t>Persona B: escucha </a:t>
            </a:r>
            <a:r>
              <a:rPr lang="en-GB" sz="2400" dirty="0">
                <a:solidFill>
                  <a:schemeClr val="accent5">
                    <a:lumMod val="50000"/>
                  </a:schemeClr>
                </a:solidFill>
                <a:latin typeface="Century Gothic" panose="020B0502020202020204" pitchFamily="34" charset="0"/>
              </a:rPr>
              <a:t>y </a:t>
            </a:r>
            <a:r>
              <a:rPr lang="en-GB" sz="2400" dirty="0" err="1">
                <a:solidFill>
                  <a:schemeClr val="accent5">
                    <a:lumMod val="50000"/>
                  </a:schemeClr>
                </a:solidFill>
                <a:latin typeface="Century Gothic" panose="020B0502020202020204" pitchFamily="34" charset="0"/>
              </a:rPr>
              <a:t>elige</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opción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correcta</a:t>
            </a:r>
            <a:r>
              <a:rPr lang="en-GB" sz="2400" dirty="0">
                <a:solidFill>
                  <a:schemeClr val="accent5">
                    <a:lumMod val="50000"/>
                  </a:schemeClr>
                </a:solidFill>
                <a:latin typeface="Century Gothic" panose="020B0502020202020204" pitchFamily="34" charset="0"/>
              </a:rPr>
              <a:t> para </a:t>
            </a:r>
            <a:r>
              <a:rPr lang="en-GB" sz="2400" dirty="0" err="1">
                <a:solidFill>
                  <a:schemeClr val="accent5">
                    <a:lumMod val="50000"/>
                  </a:schemeClr>
                </a:solidFill>
                <a:latin typeface="Century Gothic" panose="020B0502020202020204" pitchFamily="34" charset="0"/>
              </a:rPr>
              <a:t>completar</a:t>
            </a:r>
            <a:r>
              <a:rPr lang="en-GB" sz="2400" dirty="0">
                <a:solidFill>
                  <a:schemeClr val="accent5">
                    <a:lumMod val="50000"/>
                  </a:schemeClr>
                </a:solidFill>
                <a:latin typeface="Century Gothic" panose="020B0502020202020204" pitchFamily="34" charset="0"/>
              </a:rPr>
              <a:t> la </a:t>
            </a:r>
            <a:r>
              <a:rPr lang="en-GB" sz="2400" dirty="0" err="1">
                <a:solidFill>
                  <a:schemeClr val="accent5">
                    <a:lumMod val="50000"/>
                  </a:schemeClr>
                </a:solidFill>
                <a:latin typeface="Century Gothic" panose="020B0502020202020204" pitchFamily="34" charset="0"/>
              </a:rPr>
              <a:t>frase</a:t>
            </a:r>
            <a:r>
              <a:rPr lang="en-GB" sz="2400" dirty="0">
                <a:solidFill>
                  <a:schemeClr val="accent5">
                    <a:lumMod val="50000"/>
                  </a:schemeClr>
                </a:solidFill>
                <a:latin typeface="Century Gothic" panose="020B0502020202020204" pitchFamily="34" charset="0"/>
              </a:rPr>
              <a:t>.</a:t>
            </a:r>
            <a:endParaRPr lang="x-none" sz="2400" dirty="0">
              <a:solidFill>
                <a:schemeClr val="accent5">
                  <a:lumMod val="50000"/>
                </a:schemeClr>
              </a:solidFill>
              <a:latin typeface="Century Gothic" panose="020B0502020202020204" pitchFamily="34" charset="0"/>
            </a:endParaRPr>
          </a:p>
        </p:txBody>
      </p:sp>
      <p:sp>
        <p:nvSpPr>
          <p:cNvPr id="6" name="CuadroTexto 5">
            <a:extLst>
              <a:ext uri="{FF2B5EF4-FFF2-40B4-BE49-F238E27FC236}">
                <a16:creationId xmlns:a16="http://schemas.microsoft.com/office/drawing/2014/main" id="{C665D123-F32B-894A-A668-19EA8794EF8A}"/>
              </a:ext>
            </a:extLst>
          </p:cNvPr>
          <p:cNvSpPr txBox="1"/>
          <p:nvPr/>
        </p:nvSpPr>
        <p:spPr>
          <a:xfrm>
            <a:off x="421952" y="2127796"/>
            <a:ext cx="6340838" cy="461665"/>
          </a:xfrm>
          <a:prstGeom prst="rect">
            <a:avLst/>
          </a:prstGeom>
          <a:noFill/>
        </p:spPr>
        <p:txBody>
          <a:bodyPr wrap="square" rtlCol="0">
            <a:spAutoFit/>
          </a:bodyPr>
          <a:lstStyle/>
          <a:p>
            <a:pPr algn="l"/>
            <a:r>
              <a:rPr lang="en-GB" sz="2400" dirty="0" err="1">
                <a:solidFill>
                  <a:schemeClr val="accent5">
                    <a:lumMod val="50000"/>
                  </a:schemeClr>
                </a:solidFill>
                <a:latin typeface="Century Gothic" panose="020B0502020202020204" pitchFamily="34" charset="0"/>
              </a:rPr>
              <a:t>Luego</a:t>
            </a:r>
            <a:r>
              <a:rPr lang="en-GB" sz="2400" dirty="0">
                <a:solidFill>
                  <a:schemeClr val="accent5">
                    <a:lumMod val="50000"/>
                  </a:schemeClr>
                </a:solidFill>
                <a:latin typeface="Century Gothic" panose="020B0502020202020204" pitchFamily="34" charset="0"/>
              </a:rPr>
              <a:t>, escribe la frase en </a:t>
            </a:r>
            <a:r>
              <a:rPr lang="en-GB" sz="2400" dirty="0" err="1">
                <a:solidFill>
                  <a:schemeClr val="accent5">
                    <a:lumMod val="50000"/>
                  </a:schemeClr>
                </a:solidFill>
                <a:latin typeface="Century Gothic" panose="020B0502020202020204" pitchFamily="34" charset="0"/>
              </a:rPr>
              <a:t>inglés</a:t>
            </a:r>
            <a:r>
              <a:rPr lang="en-GB" sz="2400" dirty="0">
                <a:solidFill>
                  <a:schemeClr val="accent5">
                    <a:lumMod val="50000"/>
                  </a:schemeClr>
                </a:solidFill>
                <a:latin typeface="Century Gothic" panose="020B0502020202020204" pitchFamily="34" charset="0"/>
              </a:rPr>
              <a:t>.</a:t>
            </a:r>
            <a:endParaRPr lang="x-none" sz="2400" dirty="0">
              <a:solidFill>
                <a:schemeClr val="accent5">
                  <a:lumMod val="50000"/>
                </a:schemeClr>
              </a:solidFill>
              <a:latin typeface="Century Gothic" panose="020B0502020202020204" pitchFamily="34" charset="0"/>
            </a:endParaRPr>
          </a:p>
        </p:txBody>
      </p:sp>
      <p:sp>
        <p:nvSpPr>
          <p:cNvPr id="7" name="CuadroTexto 6">
            <a:extLst>
              <a:ext uri="{FF2B5EF4-FFF2-40B4-BE49-F238E27FC236}">
                <a16:creationId xmlns:a16="http://schemas.microsoft.com/office/drawing/2014/main" id="{5A48E740-F203-064E-806C-65463363E26E}"/>
              </a:ext>
            </a:extLst>
          </p:cNvPr>
          <p:cNvSpPr txBox="1"/>
          <p:nvPr/>
        </p:nvSpPr>
        <p:spPr>
          <a:xfrm>
            <a:off x="428263" y="2935505"/>
            <a:ext cx="1459054"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Ejemplo:</a:t>
            </a:r>
          </a:p>
        </p:txBody>
      </p:sp>
      <p:sp>
        <p:nvSpPr>
          <p:cNvPr id="10" name="CuadroTexto 9">
            <a:extLst>
              <a:ext uri="{FF2B5EF4-FFF2-40B4-BE49-F238E27FC236}">
                <a16:creationId xmlns:a16="http://schemas.microsoft.com/office/drawing/2014/main" id="{44B29787-C12C-A944-8F8D-4E3812DEC56B}"/>
              </a:ext>
            </a:extLst>
          </p:cNvPr>
          <p:cNvSpPr txBox="1"/>
          <p:nvPr/>
        </p:nvSpPr>
        <p:spPr>
          <a:xfrm>
            <a:off x="428263" y="3615004"/>
            <a:ext cx="2048959"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A</a:t>
            </a:r>
          </a:p>
        </p:txBody>
      </p:sp>
      <p:sp>
        <p:nvSpPr>
          <p:cNvPr id="11" name="CuadroTexto 10">
            <a:extLst>
              <a:ext uri="{FF2B5EF4-FFF2-40B4-BE49-F238E27FC236}">
                <a16:creationId xmlns:a16="http://schemas.microsoft.com/office/drawing/2014/main" id="{C8BE25B2-DB62-F443-9E51-6194E03BC365}"/>
              </a:ext>
            </a:extLst>
          </p:cNvPr>
          <p:cNvSpPr txBox="1"/>
          <p:nvPr/>
        </p:nvSpPr>
        <p:spPr>
          <a:xfrm>
            <a:off x="6300095" y="3635772"/>
            <a:ext cx="1997663"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a:t>
            </a:r>
          </a:p>
        </p:txBody>
      </p:sp>
      <p:graphicFrame>
        <p:nvGraphicFramePr>
          <p:cNvPr id="12" name="Tabla 11">
            <a:extLst>
              <a:ext uri="{FF2B5EF4-FFF2-40B4-BE49-F238E27FC236}">
                <a16:creationId xmlns:a16="http://schemas.microsoft.com/office/drawing/2014/main" id="{3D4E31FD-5C3A-5342-BEC5-9DCC473743CA}"/>
              </a:ext>
            </a:extLst>
          </p:cNvPr>
          <p:cNvGraphicFramePr>
            <a:graphicFrameLocks noGrp="1"/>
          </p:cNvGraphicFramePr>
          <p:nvPr/>
        </p:nvGraphicFramePr>
        <p:xfrm>
          <a:off x="6206518"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r>
                        <a:rPr lang="es-ES" sz="2200" b="0" i="0" dirty="0">
                          <a:solidFill>
                            <a:srgbClr val="203864"/>
                          </a:solidFill>
                          <a:latin typeface="Century Gothic" panose="020B0502020202020204" pitchFamily="34" charset="0"/>
                        </a:rPr>
                        <a:t>ser muy altas</a:t>
                      </a:r>
                      <a:r>
                        <a:rPr lang="es-ES" sz="2200" b="0" i="0" baseline="0" dirty="0">
                          <a:solidFill>
                            <a:srgbClr val="203864"/>
                          </a:solidFill>
                          <a:latin typeface="Century Gothic" panose="020B0502020202020204" pitchFamily="34" charset="0"/>
                        </a:rPr>
                        <a:t>.</a:t>
                      </a: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55318081"/>
                  </a:ext>
                </a:extLst>
              </a:tr>
            </a:tbl>
          </a:graphicData>
        </a:graphic>
      </p:graphicFrame>
      <p:sp>
        <p:nvSpPr>
          <p:cNvPr id="19" name="Rounded Rectangle 11">
            <a:extLst>
              <a:ext uri="{FF2B5EF4-FFF2-40B4-BE49-F238E27FC236}">
                <a16:creationId xmlns:a16="http://schemas.microsoft.com/office/drawing/2014/main" id="{A316DD52-7894-4A75-969C-CA0645DA2978}"/>
              </a:ext>
            </a:extLst>
          </p:cNvPr>
          <p:cNvSpPr/>
          <p:nvPr/>
        </p:nvSpPr>
        <p:spPr>
          <a:xfrm>
            <a:off x="9486900" y="258166"/>
            <a:ext cx="24412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escuchar</a:t>
            </a:r>
          </a:p>
        </p:txBody>
      </p:sp>
      <p:graphicFrame>
        <p:nvGraphicFramePr>
          <p:cNvPr id="21" name="Tabla 8">
            <a:extLst>
              <a:ext uri="{FF2B5EF4-FFF2-40B4-BE49-F238E27FC236}">
                <a16:creationId xmlns:a16="http://schemas.microsoft.com/office/drawing/2014/main" id="{7993FB9C-052C-3A43-AF78-03D49316B27C}"/>
              </a:ext>
            </a:extLst>
          </p:cNvPr>
          <p:cNvGraphicFramePr>
            <a:graphicFrameLocks noGrp="1"/>
          </p:cNvGraphicFramePr>
          <p:nvPr/>
        </p:nvGraphicFramePr>
        <p:xfrm>
          <a:off x="374374" y="4308367"/>
          <a:ext cx="5721626" cy="916676"/>
        </p:xfrm>
        <a:graphic>
          <a:graphicData uri="http://schemas.openxmlformats.org/drawingml/2006/table">
            <a:tbl>
              <a:tblPr firstRow="1" bandRow="1">
                <a:tableStyleId>{5DA37D80-6434-44D0-A028-1B22A696006F}</a:tableStyleId>
              </a:tblPr>
              <a:tblGrid>
                <a:gridCol w="777612">
                  <a:extLst>
                    <a:ext uri="{9D8B030D-6E8A-4147-A177-3AD203B41FA5}">
                      <a16:colId xmlns:a16="http://schemas.microsoft.com/office/drawing/2014/main" val="1002263995"/>
                    </a:ext>
                  </a:extLst>
                </a:gridCol>
                <a:gridCol w="4944014">
                  <a:extLst>
                    <a:ext uri="{9D8B030D-6E8A-4147-A177-3AD203B41FA5}">
                      <a16:colId xmlns:a16="http://schemas.microsoft.com/office/drawing/2014/main" val="2361975497"/>
                    </a:ext>
                  </a:extLst>
                </a:gridCol>
              </a:tblGrid>
              <a:tr h="916676">
                <a:tc>
                  <a:txBody>
                    <a:bodyPr/>
                    <a:lstStyle/>
                    <a:p>
                      <a:r>
                        <a:rPr lang="x-none" sz="2200" b="0" i="0" dirty="0">
                          <a:solidFill>
                            <a:srgbClr val="203864"/>
                          </a:solidFill>
                          <a:latin typeface="Century Gothic" panose="020B0502020202020204" pitchFamily="34" charset="0"/>
                        </a:rPr>
                        <a:t>1</a:t>
                      </a:r>
                    </a:p>
                  </a:txBody>
                  <a:tcPr anchor="ctr" anchorCtr="1"/>
                </a:tc>
                <a:tc>
                  <a:txBody>
                    <a:bodyPr/>
                    <a:lstStyle/>
                    <a:p>
                      <a:r>
                        <a:rPr lang="es-ES" sz="2200" b="0" i="0" dirty="0">
                          <a:solidFill>
                            <a:srgbClr val="203864"/>
                          </a:solidFill>
                          <a:latin typeface="Century Gothic" panose="020B0502020202020204" pitchFamily="34" charset="0"/>
                        </a:rPr>
                        <a:t>Las monta</a:t>
                      </a:r>
                      <a:r>
                        <a:rPr lang="en-GB" sz="2200" b="0" i="0" baseline="0" dirty="0">
                          <a:solidFill>
                            <a:srgbClr val="203864"/>
                          </a:solidFill>
                          <a:latin typeface="Century Gothic" panose="020B0502020202020204" pitchFamily="34" charset="0"/>
                        </a:rPr>
                        <a:t>ñas pueden…</a:t>
                      </a:r>
                      <a:endParaRPr lang="es-ES"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055318081"/>
                  </a:ext>
                </a:extLst>
              </a:tr>
            </a:tbl>
          </a:graphicData>
        </a:graphic>
      </p:graphicFrame>
      <p:pic>
        <p:nvPicPr>
          <p:cNvPr id="22" name="Imagen 17">
            <a:extLst>
              <a:ext uri="{FF2B5EF4-FFF2-40B4-BE49-F238E27FC236}">
                <a16:creationId xmlns:a16="http://schemas.microsoft.com/office/drawing/2014/main" id="{4E62163B-7BB8-4E44-8380-5A8A47F5C683}"/>
              </a:ext>
            </a:extLst>
          </p:cNvPr>
          <p:cNvPicPr>
            <a:picLocks noChangeAspect="1"/>
          </p:cNvPicPr>
          <p:nvPr/>
        </p:nvPicPr>
        <p:blipFill>
          <a:blip r:embed="rId3"/>
          <a:stretch>
            <a:fillRect/>
          </a:stretch>
        </p:blipFill>
        <p:spPr>
          <a:xfrm>
            <a:off x="9894722" y="2302738"/>
            <a:ext cx="1625600" cy="1625600"/>
          </a:xfrm>
          <a:prstGeom prst="rect">
            <a:avLst/>
          </a:prstGeom>
        </p:spPr>
      </p:pic>
      <p:pic>
        <p:nvPicPr>
          <p:cNvPr id="23" name="Imagen 14">
            <a:extLst>
              <a:ext uri="{FF2B5EF4-FFF2-40B4-BE49-F238E27FC236}">
                <a16:creationId xmlns:a16="http://schemas.microsoft.com/office/drawing/2014/main" id="{84CA6ABB-72B4-A742-9D98-B71E84C833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262" y="5295582"/>
            <a:ext cx="1233251" cy="982254"/>
          </a:xfrm>
          <a:prstGeom prst="rect">
            <a:avLst/>
          </a:prstGeom>
        </p:spPr>
      </p:pic>
      <p:sp>
        <p:nvSpPr>
          <p:cNvPr id="8" name="TextBox 7"/>
          <p:cNvSpPr txBox="1"/>
          <p:nvPr/>
        </p:nvSpPr>
        <p:spPr>
          <a:xfrm>
            <a:off x="1887317" y="5583650"/>
            <a:ext cx="74549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The mountains can be very high.</a:t>
            </a:r>
          </a:p>
        </p:txBody>
      </p:sp>
      <p:sp>
        <p:nvSpPr>
          <p:cNvPr id="2" name="Title 1"/>
          <p:cNvSpPr>
            <a:spLocks noGrp="1"/>
          </p:cNvSpPr>
          <p:nvPr>
            <p:ph type="title" idx="4294967295"/>
          </p:nvPr>
        </p:nvSpPr>
        <p:spPr>
          <a:xfrm>
            <a:off x="421952" y="337904"/>
            <a:ext cx="5674048" cy="549944"/>
          </a:xfrm>
        </p:spPr>
        <p:txBody>
          <a:bodyPr>
            <a:normAutofit/>
          </a:bodyPr>
          <a:lstStyle/>
          <a:p>
            <a:r>
              <a:rPr lang="x-none" sz="2400" b="1" dirty="0"/>
              <a:t>Hablamos sobre Bolivia en parejas.</a:t>
            </a:r>
          </a:p>
        </p:txBody>
      </p:sp>
    </p:spTree>
    <p:extLst>
      <p:ext uri="{BB962C8B-B14F-4D97-AF65-F5344CB8AC3E}">
        <p14:creationId xmlns:p14="http://schemas.microsoft.com/office/powerpoint/2010/main" val="241051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1212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3" name="Rounded Rectangle 2"/>
          <p:cNvSpPr/>
          <p:nvPr/>
        </p:nvSpPr>
        <p:spPr>
          <a:xfrm>
            <a:off x="6184900" y="133940"/>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6" name="Rectangle 5"/>
          <p:cNvSpPr/>
          <p:nvPr/>
        </p:nvSpPr>
        <p:spPr>
          <a:xfrm>
            <a:off x="1159697" y="2396339"/>
            <a:ext cx="4467890" cy="461665"/>
          </a:xfrm>
          <a:prstGeom prst="rect">
            <a:avLst/>
          </a:prstGeom>
        </p:spPr>
        <p:txBody>
          <a:bodyPr wrap="none">
            <a:spAutoFit/>
          </a:bodyPr>
          <a:lstStyle/>
          <a:p>
            <a:r>
              <a:rPr lang="es-ES" sz="2400" dirty="0">
                <a:solidFill>
                  <a:srgbClr val="203864"/>
                </a:solidFill>
                <a:latin typeface="Century Gothic" panose="020B0502020202020204" pitchFamily="34" charset="0"/>
              </a:rPr>
              <a:t>5. El aymara y el quechua… </a:t>
            </a:r>
            <a:endParaRPr lang="en-GB" sz="2400" dirty="0">
              <a:latin typeface="Century Gothic" panose="020B0502020202020204" pitchFamily="34" charset="0"/>
            </a:endParaRPr>
          </a:p>
        </p:txBody>
      </p:sp>
      <p:sp>
        <p:nvSpPr>
          <p:cNvPr id="7" name="Rectangle 6"/>
          <p:cNvSpPr/>
          <p:nvPr/>
        </p:nvSpPr>
        <p:spPr>
          <a:xfrm>
            <a:off x="1159696" y="1883091"/>
            <a:ext cx="3643657" cy="461665"/>
          </a:xfrm>
          <a:prstGeom prst="rect">
            <a:avLst/>
          </a:prstGeom>
        </p:spPr>
        <p:txBody>
          <a:bodyPr wrap="square">
            <a:spAutoFit/>
          </a:bodyPr>
          <a:lstStyle/>
          <a:p>
            <a:r>
              <a:rPr lang="es-ES" sz="2400" dirty="0">
                <a:solidFill>
                  <a:srgbClr val="203864"/>
                </a:solidFill>
                <a:latin typeface="Century Gothic" panose="020B0502020202020204" pitchFamily="34" charset="0"/>
              </a:rPr>
              <a:t>4. Las montañas… </a:t>
            </a:r>
            <a:endParaRPr lang="en-GB" sz="2400" dirty="0">
              <a:latin typeface="Century Gothic" panose="020B0502020202020204" pitchFamily="34" charset="0"/>
            </a:endParaRPr>
          </a:p>
        </p:txBody>
      </p:sp>
      <p:sp>
        <p:nvSpPr>
          <p:cNvPr id="8" name="Rectangle 7"/>
          <p:cNvSpPr/>
          <p:nvPr/>
        </p:nvSpPr>
        <p:spPr>
          <a:xfrm>
            <a:off x="1159697" y="968446"/>
            <a:ext cx="3272050" cy="461665"/>
          </a:xfrm>
          <a:prstGeom prst="rect">
            <a:avLst/>
          </a:prstGeom>
        </p:spPr>
        <p:txBody>
          <a:bodyPr wrap="none">
            <a:spAutoFit/>
          </a:bodyPr>
          <a:lstStyle/>
          <a:p>
            <a:r>
              <a:rPr lang="es-ES" sz="2400" dirty="0">
                <a:solidFill>
                  <a:srgbClr val="203864"/>
                </a:solidFill>
                <a:latin typeface="Century Gothic" panose="020B0502020202020204" pitchFamily="34" charset="0"/>
              </a:rPr>
              <a:t>2. Un paisaje seco… </a:t>
            </a:r>
            <a:endParaRPr lang="en-GB" sz="2400" dirty="0">
              <a:latin typeface="Century Gothic" panose="020B0502020202020204" pitchFamily="34" charset="0"/>
            </a:endParaRPr>
          </a:p>
        </p:txBody>
      </p:sp>
      <p:sp>
        <p:nvSpPr>
          <p:cNvPr id="9" name="Rectangle 8"/>
          <p:cNvSpPr/>
          <p:nvPr/>
        </p:nvSpPr>
        <p:spPr>
          <a:xfrm>
            <a:off x="1159697" y="1430111"/>
            <a:ext cx="1773242" cy="461665"/>
          </a:xfrm>
          <a:prstGeom prst="rect">
            <a:avLst/>
          </a:prstGeom>
        </p:spPr>
        <p:txBody>
          <a:bodyPr wrap="none">
            <a:spAutoFit/>
          </a:bodyPr>
          <a:lstStyle/>
          <a:p>
            <a:r>
              <a:rPr lang="es-ES" sz="2400" dirty="0">
                <a:solidFill>
                  <a:srgbClr val="203864"/>
                </a:solidFill>
                <a:latin typeface="Century Gothic" panose="020B0502020202020204" pitchFamily="34" charset="0"/>
              </a:rPr>
              <a:t>3. Bolivia…</a:t>
            </a:r>
            <a:endParaRPr lang="en-GB" sz="2400" dirty="0">
              <a:latin typeface="Century Gothic" panose="020B0502020202020204" pitchFamily="34" charset="0"/>
            </a:endParaRPr>
          </a:p>
        </p:txBody>
      </p:sp>
      <p:sp>
        <p:nvSpPr>
          <p:cNvPr id="10" name="Rectangle 9"/>
          <p:cNvSpPr/>
          <p:nvPr/>
        </p:nvSpPr>
        <p:spPr>
          <a:xfrm>
            <a:off x="1164969" y="489673"/>
            <a:ext cx="1992853" cy="461665"/>
          </a:xfrm>
          <a:prstGeom prst="rect">
            <a:avLst/>
          </a:prstGeom>
        </p:spPr>
        <p:txBody>
          <a:bodyPr wrap="none">
            <a:spAutoFit/>
          </a:bodyPr>
          <a:lstStyle/>
          <a:p>
            <a:r>
              <a:rPr lang="es-ES" sz="2400" dirty="0">
                <a:solidFill>
                  <a:srgbClr val="203864"/>
                </a:solidFill>
                <a:latin typeface="Century Gothic" panose="020B0502020202020204" pitchFamily="34" charset="0"/>
              </a:rPr>
              <a:t>1. El calor… </a:t>
            </a:r>
            <a:endParaRPr lang="en-GB" sz="2400" dirty="0">
              <a:latin typeface="Century Gothic" panose="020B0502020202020204" pitchFamily="34" charset="0"/>
            </a:endParaRPr>
          </a:p>
        </p:txBody>
      </p:sp>
      <p:sp>
        <p:nvSpPr>
          <p:cNvPr id="11" name="Rectangle 10"/>
          <p:cNvSpPr/>
          <p:nvPr/>
        </p:nvSpPr>
        <p:spPr>
          <a:xfrm>
            <a:off x="6184446" y="1554294"/>
            <a:ext cx="5160387" cy="400110"/>
          </a:xfrm>
          <a:prstGeom prst="rect">
            <a:avLst/>
          </a:prstGeom>
        </p:spPr>
        <p:txBody>
          <a:bodyPr wrap="none">
            <a:spAutoFit/>
          </a:bodyPr>
          <a:lstStyle/>
          <a:p>
            <a:r>
              <a:rPr lang="es-ES" sz="2000" dirty="0">
                <a:solidFill>
                  <a:srgbClr val="203864"/>
                </a:solidFill>
                <a:latin typeface="Century Gothic" panose="020B0502020202020204" pitchFamily="34" charset="0"/>
              </a:rPr>
              <a:t>pueden ser importantes en las escuelas.</a:t>
            </a:r>
          </a:p>
        </p:txBody>
      </p:sp>
      <p:sp>
        <p:nvSpPr>
          <p:cNvPr id="12" name="Rectangle 11"/>
          <p:cNvSpPr/>
          <p:nvPr/>
        </p:nvSpPr>
        <p:spPr>
          <a:xfrm>
            <a:off x="6452948" y="620105"/>
            <a:ext cx="4612160" cy="400110"/>
          </a:xfrm>
          <a:prstGeom prst="rect">
            <a:avLst/>
          </a:prstGeom>
        </p:spPr>
        <p:txBody>
          <a:bodyPr wrap="none">
            <a:spAutoFit/>
          </a:bodyPr>
          <a:lstStyle/>
          <a:p>
            <a:r>
              <a:rPr lang="es-ES" sz="2000" dirty="0">
                <a:solidFill>
                  <a:srgbClr val="203864"/>
                </a:solidFill>
                <a:latin typeface="Century Gothic" panose="020B0502020202020204" pitchFamily="34" charset="0"/>
              </a:rPr>
              <a:t>tienen una altura de seis mil metros.</a:t>
            </a:r>
            <a:endParaRPr lang="en-GB" sz="2000" dirty="0">
              <a:latin typeface="Century Gothic" panose="020B0502020202020204" pitchFamily="34" charset="0"/>
            </a:endParaRPr>
          </a:p>
        </p:txBody>
      </p:sp>
      <p:sp>
        <p:nvSpPr>
          <p:cNvPr id="14" name="Rectangle 13"/>
          <p:cNvSpPr/>
          <p:nvPr/>
        </p:nvSpPr>
        <p:spPr>
          <a:xfrm>
            <a:off x="6717502" y="1064871"/>
            <a:ext cx="4174541" cy="400110"/>
          </a:xfrm>
          <a:prstGeom prst="rect">
            <a:avLst/>
          </a:prstGeom>
        </p:spPr>
        <p:txBody>
          <a:bodyPr wrap="none">
            <a:spAutoFit/>
          </a:bodyPr>
          <a:lstStyle/>
          <a:p>
            <a:r>
              <a:rPr lang="es-ES" sz="2000" dirty="0">
                <a:solidFill>
                  <a:srgbClr val="203864"/>
                </a:solidFill>
                <a:latin typeface="Century Gothic" panose="020B0502020202020204" pitchFamily="34" charset="0"/>
              </a:rPr>
              <a:t>cubre la parte alta de la región.</a:t>
            </a:r>
          </a:p>
        </p:txBody>
      </p:sp>
      <p:sp>
        <p:nvSpPr>
          <p:cNvPr id="15" name="Rectangle 14"/>
          <p:cNvSpPr/>
          <p:nvPr/>
        </p:nvSpPr>
        <p:spPr>
          <a:xfrm>
            <a:off x="6493082" y="2090004"/>
            <a:ext cx="4679486" cy="400110"/>
          </a:xfrm>
          <a:prstGeom prst="rect">
            <a:avLst/>
          </a:prstGeom>
        </p:spPr>
        <p:txBody>
          <a:bodyPr wrap="none">
            <a:spAutoFit/>
          </a:bodyPr>
          <a:lstStyle/>
          <a:p>
            <a:r>
              <a:rPr lang="es-ES" sz="2000" dirty="0">
                <a:solidFill>
                  <a:srgbClr val="203864"/>
                </a:solidFill>
                <a:latin typeface="Century Gothic" panose="020B0502020202020204" pitchFamily="34" charset="0"/>
              </a:rPr>
              <a:t>tiene una frontera con cinco países.</a:t>
            </a:r>
          </a:p>
        </p:txBody>
      </p:sp>
      <p:sp>
        <p:nvSpPr>
          <p:cNvPr id="16" name="Rectangle 15"/>
          <p:cNvSpPr/>
          <p:nvPr/>
        </p:nvSpPr>
        <p:spPr>
          <a:xfrm>
            <a:off x="6279442" y="2627172"/>
            <a:ext cx="4833374" cy="400110"/>
          </a:xfrm>
          <a:prstGeom prst="rect">
            <a:avLst/>
          </a:prstGeom>
        </p:spPr>
        <p:txBody>
          <a:bodyPr wrap="none">
            <a:spAutoFit/>
          </a:bodyPr>
          <a:lstStyle/>
          <a:p>
            <a:r>
              <a:rPr lang="es-ES" sz="2000" dirty="0">
                <a:solidFill>
                  <a:srgbClr val="203864"/>
                </a:solidFill>
                <a:latin typeface="Century Gothic" panose="020B0502020202020204" pitchFamily="34" charset="0"/>
              </a:rPr>
              <a:t>desaparece en la parte alta del país.</a:t>
            </a:r>
          </a:p>
        </p:txBody>
      </p:sp>
      <p:sp>
        <p:nvSpPr>
          <p:cNvPr id="17" name="CuadroTexto 9">
            <a:extLst>
              <a:ext uri="{FF2B5EF4-FFF2-40B4-BE49-F238E27FC236}">
                <a16:creationId xmlns:a16="http://schemas.microsoft.com/office/drawing/2014/main" id="{44B29787-C12C-A944-8F8D-4E3812DEC56B}"/>
              </a:ext>
            </a:extLst>
          </p:cNvPr>
          <p:cNvSpPr txBox="1"/>
          <p:nvPr/>
        </p:nvSpPr>
        <p:spPr>
          <a:xfrm>
            <a:off x="2319396" y="149511"/>
            <a:ext cx="1736373"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Estudiante A</a:t>
            </a:r>
          </a:p>
        </p:txBody>
      </p:sp>
      <p:sp>
        <p:nvSpPr>
          <p:cNvPr id="18" name="CuadroTexto 10">
            <a:extLst>
              <a:ext uri="{FF2B5EF4-FFF2-40B4-BE49-F238E27FC236}">
                <a16:creationId xmlns:a16="http://schemas.microsoft.com/office/drawing/2014/main" id="{C8BE25B2-DB62-F443-9E51-6194E03BC365}"/>
              </a:ext>
            </a:extLst>
          </p:cNvPr>
          <p:cNvSpPr txBox="1"/>
          <p:nvPr/>
        </p:nvSpPr>
        <p:spPr>
          <a:xfrm>
            <a:off x="7962233" y="176968"/>
            <a:ext cx="1694695"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Estudiante B</a:t>
            </a:r>
          </a:p>
        </p:txBody>
      </p:sp>
      <p:sp>
        <p:nvSpPr>
          <p:cNvPr id="20" name="Rounded Rectangle 19"/>
          <p:cNvSpPr/>
          <p:nvPr/>
        </p:nvSpPr>
        <p:spPr>
          <a:xfrm>
            <a:off x="6184900" y="33138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2" name="CuadroTexto 10">
            <a:extLst>
              <a:ext uri="{FF2B5EF4-FFF2-40B4-BE49-F238E27FC236}">
                <a16:creationId xmlns:a16="http://schemas.microsoft.com/office/drawing/2014/main" id="{C8BE25B2-DB62-F443-9E51-6194E03BC365}"/>
              </a:ext>
            </a:extLst>
          </p:cNvPr>
          <p:cNvSpPr txBox="1"/>
          <p:nvPr/>
        </p:nvSpPr>
        <p:spPr>
          <a:xfrm>
            <a:off x="7938147" y="3374758"/>
            <a:ext cx="1736373"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Estudiante </a:t>
            </a:r>
            <a:r>
              <a:rPr lang="en-GB" sz="2000" dirty="0">
                <a:solidFill>
                  <a:schemeClr val="accent5">
                    <a:lumMod val="50000"/>
                  </a:schemeClr>
                </a:solidFill>
                <a:latin typeface="Century Gothic" panose="020B0502020202020204" pitchFamily="34" charset="0"/>
              </a:rPr>
              <a:t>A</a:t>
            </a:r>
            <a:endParaRPr lang="x-none" sz="2000" dirty="0">
              <a:solidFill>
                <a:schemeClr val="accent5">
                  <a:lumMod val="50000"/>
                </a:schemeClr>
              </a:solidFill>
              <a:latin typeface="Century Gothic" panose="020B0502020202020204" pitchFamily="34" charset="0"/>
            </a:endParaRPr>
          </a:p>
        </p:txBody>
      </p:sp>
      <p:cxnSp>
        <p:nvCxnSpPr>
          <p:cNvPr id="23" name="Straight Connector 22"/>
          <p:cNvCxnSpPr/>
          <p:nvPr/>
        </p:nvCxnSpPr>
        <p:spPr>
          <a:xfrm>
            <a:off x="612648" y="3196980"/>
            <a:ext cx="11228832" cy="29175"/>
          </a:xfrm>
          <a:prstGeom prst="line">
            <a:avLst/>
          </a:prstGeom>
          <a:ln w="381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762000" y="3301133"/>
            <a:ext cx="5105400" cy="2974717"/>
            <a:chOff x="762000" y="3301133"/>
            <a:chExt cx="5105400" cy="2974717"/>
          </a:xfrm>
        </p:grpSpPr>
        <p:sp>
          <p:nvSpPr>
            <p:cNvPr id="19" name="Rounded Rectangle 18"/>
            <p:cNvSpPr/>
            <p:nvPr/>
          </p:nvSpPr>
          <p:spPr>
            <a:xfrm>
              <a:off x="762000" y="3301133"/>
              <a:ext cx="5105400" cy="297471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21" name="CuadroTexto 9">
              <a:extLst>
                <a:ext uri="{FF2B5EF4-FFF2-40B4-BE49-F238E27FC236}">
                  <a16:creationId xmlns:a16="http://schemas.microsoft.com/office/drawing/2014/main" id="{44B29787-C12C-A944-8F8D-4E3812DEC56B}"/>
                </a:ext>
              </a:extLst>
            </p:cNvPr>
            <p:cNvSpPr txBox="1"/>
            <p:nvPr/>
          </p:nvSpPr>
          <p:spPr>
            <a:xfrm>
              <a:off x="2295310" y="3347301"/>
              <a:ext cx="1717137"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Estudiante </a:t>
              </a:r>
              <a:r>
                <a:rPr lang="en-GB" sz="2000" dirty="0">
                  <a:solidFill>
                    <a:schemeClr val="accent5">
                      <a:lumMod val="50000"/>
                    </a:schemeClr>
                  </a:solidFill>
                  <a:latin typeface="Century Gothic" panose="020B0502020202020204" pitchFamily="34" charset="0"/>
                </a:rPr>
                <a:t>B</a:t>
              </a:r>
              <a:endParaRPr lang="x-none" sz="2000" dirty="0">
                <a:solidFill>
                  <a:schemeClr val="accent5">
                    <a:lumMod val="50000"/>
                  </a:schemeClr>
                </a:solidFill>
                <a:latin typeface="Century Gothic" panose="020B0502020202020204" pitchFamily="34" charset="0"/>
              </a:endParaRPr>
            </a:p>
          </p:txBody>
        </p:sp>
        <p:sp>
          <p:nvSpPr>
            <p:cNvPr id="30" name="Rectangle 29"/>
            <p:cNvSpPr/>
            <p:nvPr/>
          </p:nvSpPr>
          <p:spPr>
            <a:xfrm>
              <a:off x="1180197" y="5697055"/>
              <a:ext cx="4022135" cy="461665"/>
            </a:xfrm>
            <a:prstGeom prst="rect">
              <a:avLst/>
            </a:prstGeom>
          </p:spPr>
          <p:txBody>
            <a:bodyPr wrap="square">
              <a:spAutoFit/>
            </a:bodyPr>
            <a:lstStyle/>
            <a:p>
              <a:r>
                <a:rPr lang="es-ES" sz="2400" dirty="0">
                  <a:solidFill>
                    <a:srgbClr val="203864"/>
                  </a:solidFill>
                  <a:latin typeface="Century Gothic" panose="020B0502020202020204" pitchFamily="34" charset="0"/>
                </a:rPr>
                <a:t>10. Los paisajes verdes…</a:t>
              </a:r>
              <a:endParaRPr lang="en-GB" sz="2400" dirty="0">
                <a:latin typeface="Century Gothic" panose="020B0502020202020204" pitchFamily="34" charset="0"/>
              </a:endParaRPr>
            </a:p>
          </p:txBody>
        </p:sp>
        <p:sp>
          <p:nvSpPr>
            <p:cNvPr id="31" name="Rectangle 30"/>
            <p:cNvSpPr/>
            <p:nvPr/>
          </p:nvSpPr>
          <p:spPr>
            <a:xfrm>
              <a:off x="1180197" y="5222961"/>
              <a:ext cx="3251550" cy="461665"/>
            </a:xfrm>
            <a:prstGeom prst="rect">
              <a:avLst/>
            </a:prstGeom>
          </p:spPr>
          <p:txBody>
            <a:bodyPr wrap="square">
              <a:spAutoFit/>
            </a:bodyPr>
            <a:lstStyle/>
            <a:p>
              <a:r>
                <a:rPr lang="es-ES" sz="2400" dirty="0">
                  <a:solidFill>
                    <a:srgbClr val="203864"/>
                  </a:solidFill>
                  <a:latin typeface="Century Gothic" panose="020B0502020202020204" pitchFamily="34" charset="0"/>
                </a:rPr>
                <a:t>9. Los estudiantes…</a:t>
              </a:r>
              <a:endParaRPr lang="en-GB" sz="2400" dirty="0">
                <a:latin typeface="Century Gothic" panose="020B0502020202020204" pitchFamily="34" charset="0"/>
              </a:endParaRPr>
            </a:p>
          </p:txBody>
        </p:sp>
        <p:sp>
          <p:nvSpPr>
            <p:cNvPr id="32" name="Rectangle 31"/>
            <p:cNvSpPr/>
            <p:nvPr/>
          </p:nvSpPr>
          <p:spPr>
            <a:xfrm>
              <a:off x="1159697" y="4243057"/>
              <a:ext cx="2462194" cy="461665"/>
            </a:xfrm>
            <a:prstGeom prst="rect">
              <a:avLst/>
            </a:prstGeom>
          </p:spPr>
          <p:txBody>
            <a:bodyPr wrap="square">
              <a:spAutoFit/>
            </a:bodyPr>
            <a:lstStyle/>
            <a:p>
              <a:r>
                <a:rPr lang="es-ES" sz="2400" dirty="0">
                  <a:solidFill>
                    <a:srgbClr val="203864"/>
                  </a:solidFill>
                  <a:latin typeface="Century Gothic" panose="020B0502020202020204" pitchFamily="34" charset="0"/>
                </a:rPr>
                <a:t>7. Colombia…</a:t>
              </a:r>
              <a:endParaRPr lang="en-GB" sz="2400" dirty="0">
                <a:latin typeface="Century Gothic" panose="020B0502020202020204" pitchFamily="34" charset="0"/>
              </a:endParaRPr>
            </a:p>
          </p:txBody>
        </p:sp>
        <p:sp>
          <p:nvSpPr>
            <p:cNvPr id="33" name="Rectangle 32"/>
            <p:cNvSpPr/>
            <p:nvPr/>
          </p:nvSpPr>
          <p:spPr>
            <a:xfrm>
              <a:off x="1180197" y="4759886"/>
              <a:ext cx="2212998" cy="461665"/>
            </a:xfrm>
            <a:prstGeom prst="rect">
              <a:avLst/>
            </a:prstGeom>
          </p:spPr>
          <p:txBody>
            <a:bodyPr wrap="square">
              <a:spAutoFit/>
            </a:bodyPr>
            <a:lstStyle/>
            <a:p>
              <a:r>
                <a:rPr lang="es-ES" sz="2400" dirty="0">
                  <a:solidFill>
                    <a:srgbClr val="203864"/>
                  </a:solidFill>
                  <a:latin typeface="Century Gothic" panose="020B0502020202020204" pitchFamily="34" charset="0"/>
                </a:rPr>
                <a:t>8. El clima…</a:t>
              </a:r>
              <a:endParaRPr lang="en-GB" sz="2400" dirty="0">
                <a:latin typeface="Century Gothic" panose="020B0502020202020204" pitchFamily="34" charset="0"/>
              </a:endParaRPr>
            </a:p>
          </p:txBody>
        </p:sp>
        <p:sp>
          <p:nvSpPr>
            <p:cNvPr id="34" name="Rectangle 33"/>
            <p:cNvSpPr/>
            <p:nvPr/>
          </p:nvSpPr>
          <p:spPr>
            <a:xfrm>
              <a:off x="1159697" y="3752243"/>
              <a:ext cx="2031325" cy="461665"/>
            </a:xfrm>
            <a:prstGeom prst="rect">
              <a:avLst/>
            </a:prstGeom>
          </p:spPr>
          <p:txBody>
            <a:bodyPr wrap="none">
              <a:spAutoFit/>
            </a:bodyPr>
            <a:lstStyle/>
            <a:p>
              <a:r>
                <a:rPr lang="es-ES" sz="2400" dirty="0">
                  <a:solidFill>
                    <a:srgbClr val="203864"/>
                  </a:solidFill>
                  <a:latin typeface="Century Gothic" panose="020B0502020202020204" pitchFamily="34" charset="0"/>
                </a:rPr>
                <a:t>6. La selva…</a:t>
              </a:r>
              <a:endParaRPr lang="en-GB" sz="2400" dirty="0">
                <a:latin typeface="Century Gothic" panose="020B0502020202020204" pitchFamily="34" charset="0"/>
              </a:endParaRPr>
            </a:p>
          </p:txBody>
        </p:sp>
      </p:grpSp>
      <p:sp>
        <p:nvSpPr>
          <p:cNvPr id="36" name="Rectangle 35"/>
          <p:cNvSpPr/>
          <p:nvPr/>
        </p:nvSpPr>
        <p:spPr>
          <a:xfrm>
            <a:off x="6414594" y="3828934"/>
            <a:ext cx="4748355" cy="369332"/>
          </a:xfrm>
          <a:prstGeom prst="rect">
            <a:avLst/>
          </a:prstGeom>
        </p:spPr>
        <p:txBody>
          <a:bodyPr wrap="square">
            <a:spAutoFit/>
          </a:bodyPr>
          <a:lstStyle/>
          <a:p>
            <a:pPr lvl="0">
              <a:defRPr/>
            </a:pPr>
            <a:r>
              <a:rPr lang="es-ES" dirty="0">
                <a:solidFill>
                  <a:srgbClr val="203864"/>
                </a:solidFill>
                <a:latin typeface="Century Gothic" panose="020B0502020202020204" pitchFamily="34" charset="0"/>
              </a:rPr>
              <a:t>puede cambiar mucho, según la región.</a:t>
            </a:r>
          </a:p>
        </p:txBody>
      </p:sp>
      <p:sp>
        <p:nvSpPr>
          <p:cNvPr id="37" name="Rectangle 36"/>
          <p:cNvSpPr/>
          <p:nvPr/>
        </p:nvSpPr>
        <p:spPr>
          <a:xfrm>
            <a:off x="6527546" y="4285514"/>
            <a:ext cx="4621778" cy="369332"/>
          </a:xfrm>
          <a:prstGeom prst="rect">
            <a:avLst/>
          </a:prstGeom>
        </p:spPr>
        <p:txBody>
          <a:bodyPr wrap="none">
            <a:spAutoFit/>
          </a:bodyPr>
          <a:lstStyle/>
          <a:p>
            <a:pPr lvl="0">
              <a:defRPr/>
            </a:pPr>
            <a:r>
              <a:rPr lang="es-ES" dirty="0">
                <a:solidFill>
                  <a:srgbClr val="203864"/>
                </a:solidFill>
                <a:latin typeface="Century Gothic" panose="020B0502020202020204" pitchFamily="34" charset="0"/>
              </a:rPr>
              <a:t>deben aprender español y otro idioma.</a:t>
            </a:r>
          </a:p>
        </p:txBody>
      </p:sp>
      <p:sp>
        <p:nvSpPr>
          <p:cNvPr id="38" name="Rectangle 37"/>
          <p:cNvSpPr/>
          <p:nvPr/>
        </p:nvSpPr>
        <p:spPr>
          <a:xfrm>
            <a:off x="6792997" y="4742094"/>
            <a:ext cx="3905236" cy="369332"/>
          </a:xfrm>
          <a:prstGeom prst="rect">
            <a:avLst/>
          </a:prstGeom>
        </p:spPr>
        <p:txBody>
          <a:bodyPr wrap="none">
            <a:spAutoFit/>
          </a:bodyPr>
          <a:lstStyle/>
          <a:p>
            <a:r>
              <a:rPr lang="es-ES" dirty="0">
                <a:solidFill>
                  <a:srgbClr val="203864"/>
                </a:solidFill>
                <a:latin typeface="Century Gothic" panose="020B0502020202020204" pitchFamily="34" charset="0"/>
              </a:rPr>
              <a:t>no tiene una frontera con Bolivia.</a:t>
            </a:r>
            <a:endParaRPr lang="en-GB" dirty="0">
              <a:latin typeface="Century Gothic" panose="020B0502020202020204" pitchFamily="34" charset="0"/>
            </a:endParaRPr>
          </a:p>
        </p:txBody>
      </p:sp>
      <p:sp>
        <p:nvSpPr>
          <p:cNvPr id="39" name="Rectangle 38"/>
          <p:cNvSpPr/>
          <p:nvPr/>
        </p:nvSpPr>
        <p:spPr>
          <a:xfrm>
            <a:off x="6941881" y="5222316"/>
            <a:ext cx="3688830" cy="369332"/>
          </a:xfrm>
          <a:prstGeom prst="rect">
            <a:avLst/>
          </a:prstGeom>
        </p:spPr>
        <p:txBody>
          <a:bodyPr wrap="none">
            <a:spAutoFit/>
          </a:bodyPr>
          <a:lstStyle/>
          <a:p>
            <a:r>
              <a:rPr lang="es-ES" dirty="0">
                <a:solidFill>
                  <a:srgbClr val="203864"/>
                </a:solidFill>
                <a:latin typeface="Century Gothic" panose="020B0502020202020204" pitchFamily="34" charset="0"/>
              </a:rPr>
              <a:t>desaparecen en las montañas.</a:t>
            </a:r>
            <a:endParaRPr lang="en-GB" dirty="0">
              <a:latin typeface="Century Gothic" panose="020B0502020202020204" pitchFamily="34" charset="0"/>
            </a:endParaRPr>
          </a:p>
        </p:txBody>
      </p:sp>
      <p:sp>
        <p:nvSpPr>
          <p:cNvPr id="40" name="Rectangle 39"/>
          <p:cNvSpPr/>
          <p:nvPr/>
        </p:nvSpPr>
        <p:spPr>
          <a:xfrm>
            <a:off x="7168099" y="5679326"/>
            <a:ext cx="3159839" cy="369332"/>
          </a:xfrm>
          <a:prstGeom prst="rect">
            <a:avLst/>
          </a:prstGeom>
        </p:spPr>
        <p:txBody>
          <a:bodyPr wrap="none">
            <a:spAutoFit/>
          </a:bodyPr>
          <a:lstStyle/>
          <a:p>
            <a:r>
              <a:rPr lang="es-ES" dirty="0">
                <a:solidFill>
                  <a:srgbClr val="203864"/>
                </a:solidFill>
                <a:latin typeface="Century Gothic" panose="020B0502020202020204" pitchFamily="34" charset="0"/>
              </a:rPr>
              <a:t>puede tener mucha lluvia.</a:t>
            </a:r>
          </a:p>
        </p:txBody>
      </p:sp>
    </p:spTree>
    <p:extLst>
      <p:ext uri="{BB962C8B-B14F-4D97-AF65-F5344CB8AC3E}">
        <p14:creationId xmlns:p14="http://schemas.microsoft.com/office/powerpoint/2010/main" val="1935648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788" y="5324303"/>
            <a:ext cx="12477240" cy="461665"/>
          </a:xfrm>
          <a:prstGeom prst="rect">
            <a:avLst/>
          </a:prstGeom>
        </p:spPr>
        <p:txBody>
          <a:bodyPr wrap="square">
            <a:spAutoFit/>
          </a:bodyPr>
          <a:lstStyle/>
          <a:p>
            <a:r>
              <a:rPr lang="es-ES" sz="2400" dirty="0">
                <a:solidFill>
                  <a:srgbClr val="203864"/>
                </a:solidFill>
                <a:latin typeface="Century Gothic" panose="020B0502020202020204" pitchFamily="34" charset="0"/>
              </a:rPr>
              <a:t>5. El aymara y el quechua pueden ser importantes en las escuelas.</a:t>
            </a:r>
          </a:p>
        </p:txBody>
      </p:sp>
      <p:sp>
        <p:nvSpPr>
          <p:cNvPr id="3" name="Rectangle 2"/>
          <p:cNvSpPr/>
          <p:nvPr/>
        </p:nvSpPr>
        <p:spPr>
          <a:xfrm>
            <a:off x="251791" y="4195953"/>
            <a:ext cx="9969286" cy="461665"/>
          </a:xfrm>
          <a:prstGeom prst="rect">
            <a:avLst/>
          </a:prstGeom>
        </p:spPr>
        <p:txBody>
          <a:bodyPr wrap="square">
            <a:spAutoFit/>
          </a:bodyPr>
          <a:lstStyle/>
          <a:p>
            <a:pPr lvl="0">
              <a:defRPr/>
            </a:pPr>
            <a:r>
              <a:rPr lang="es-ES" sz="2400" dirty="0">
                <a:solidFill>
                  <a:srgbClr val="203864"/>
                </a:solidFill>
                <a:latin typeface="Century Gothic" panose="020B0502020202020204" pitchFamily="34" charset="0"/>
              </a:rPr>
              <a:t>4. Las montañas tienen una altura de seis mil metros.</a:t>
            </a:r>
          </a:p>
        </p:txBody>
      </p:sp>
      <p:sp>
        <p:nvSpPr>
          <p:cNvPr id="4" name="Rectangle 3"/>
          <p:cNvSpPr/>
          <p:nvPr/>
        </p:nvSpPr>
        <p:spPr>
          <a:xfrm>
            <a:off x="251789" y="1850379"/>
            <a:ext cx="9014302" cy="461665"/>
          </a:xfrm>
          <a:prstGeom prst="rect">
            <a:avLst/>
          </a:prstGeom>
        </p:spPr>
        <p:txBody>
          <a:bodyPr wrap="square">
            <a:spAutoFit/>
          </a:bodyPr>
          <a:lstStyle/>
          <a:p>
            <a:r>
              <a:rPr lang="es-ES" sz="2400" dirty="0">
                <a:solidFill>
                  <a:srgbClr val="203864"/>
                </a:solidFill>
                <a:latin typeface="Century Gothic" panose="020B0502020202020204" pitchFamily="34" charset="0"/>
              </a:rPr>
              <a:t>2. Un paisaje seco cubre la parte alta de la región.</a:t>
            </a:r>
          </a:p>
        </p:txBody>
      </p:sp>
      <p:sp>
        <p:nvSpPr>
          <p:cNvPr id="5" name="Rectangle 4"/>
          <p:cNvSpPr/>
          <p:nvPr/>
        </p:nvSpPr>
        <p:spPr>
          <a:xfrm>
            <a:off x="251789" y="3018764"/>
            <a:ext cx="8329470" cy="461665"/>
          </a:xfrm>
          <a:prstGeom prst="rect">
            <a:avLst/>
          </a:prstGeom>
        </p:spPr>
        <p:txBody>
          <a:bodyPr wrap="square">
            <a:spAutoFit/>
          </a:bodyPr>
          <a:lstStyle/>
          <a:p>
            <a:r>
              <a:rPr lang="es-ES" sz="2400" dirty="0">
                <a:solidFill>
                  <a:srgbClr val="203864"/>
                </a:solidFill>
                <a:latin typeface="Century Gothic" panose="020B0502020202020204" pitchFamily="34" charset="0"/>
              </a:rPr>
              <a:t>3. Bolivia tiene una frontera con cinco países.</a:t>
            </a:r>
          </a:p>
        </p:txBody>
      </p:sp>
      <p:sp>
        <p:nvSpPr>
          <p:cNvPr id="12" name="Rectangle 11"/>
          <p:cNvSpPr/>
          <p:nvPr/>
        </p:nvSpPr>
        <p:spPr>
          <a:xfrm>
            <a:off x="251788" y="5682437"/>
            <a:ext cx="9014302" cy="461665"/>
          </a:xfrm>
          <a:prstGeom prst="rect">
            <a:avLst/>
          </a:prstGeom>
        </p:spPr>
        <p:txBody>
          <a:bodyPr wrap="square">
            <a:spAutoFit/>
          </a:bodyPr>
          <a:lstStyle/>
          <a:p>
            <a:r>
              <a:rPr lang="es-ES" sz="2400" dirty="0">
                <a:solidFill>
                  <a:srgbClr val="203864"/>
                </a:solidFill>
                <a:latin typeface="Century Gothic" panose="020B0502020202020204" pitchFamily="34" charset="0"/>
              </a:rPr>
              <a:t>Aymara and Quechua can be important in schools.</a:t>
            </a:r>
          </a:p>
        </p:txBody>
      </p:sp>
      <p:sp>
        <p:nvSpPr>
          <p:cNvPr id="13" name="Rectangle 12"/>
          <p:cNvSpPr/>
          <p:nvPr/>
        </p:nvSpPr>
        <p:spPr>
          <a:xfrm>
            <a:off x="251788" y="4557503"/>
            <a:ext cx="9014302" cy="461665"/>
          </a:xfrm>
          <a:prstGeom prst="rect">
            <a:avLst/>
          </a:prstGeom>
        </p:spPr>
        <p:txBody>
          <a:bodyPr wrap="square">
            <a:spAutoFit/>
          </a:bodyPr>
          <a:lstStyle/>
          <a:p>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mountains</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have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an</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altitude</a:t>
            </a:r>
            <a:r>
              <a:rPr lang="es-ES" sz="2400" dirty="0">
                <a:solidFill>
                  <a:srgbClr val="203864"/>
                </a:solidFill>
                <a:latin typeface="Century Gothic" panose="020B0502020202020204" pitchFamily="34" charset="0"/>
              </a:rPr>
              <a:t> of </a:t>
            </a:r>
            <a:r>
              <a:rPr lang="es-ES" sz="2400" dirty="0" err="1">
                <a:solidFill>
                  <a:srgbClr val="203864"/>
                </a:solidFill>
                <a:latin typeface="Century Gothic" panose="020B0502020202020204" pitchFamily="34" charset="0"/>
              </a:rPr>
              <a:t>six</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thousand</a:t>
            </a:r>
            <a:r>
              <a:rPr lang="es-ES" sz="2400" dirty="0">
                <a:solidFill>
                  <a:srgbClr val="203864"/>
                </a:solidFill>
                <a:latin typeface="Century Gothic" panose="020B0502020202020204" pitchFamily="34" charset="0"/>
              </a:rPr>
              <a:t> metres.</a:t>
            </a:r>
          </a:p>
        </p:txBody>
      </p:sp>
      <p:sp>
        <p:nvSpPr>
          <p:cNvPr id="14" name="Rectangle 13"/>
          <p:cNvSpPr/>
          <p:nvPr/>
        </p:nvSpPr>
        <p:spPr>
          <a:xfrm>
            <a:off x="251788" y="2223756"/>
            <a:ext cx="9014302" cy="461665"/>
          </a:xfrm>
          <a:prstGeom prst="rect">
            <a:avLst/>
          </a:prstGeom>
        </p:spPr>
        <p:txBody>
          <a:bodyPr wrap="square">
            <a:spAutoFit/>
          </a:bodyPr>
          <a:lstStyle/>
          <a:p>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dry</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landscape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covers</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high</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part</a:t>
            </a:r>
            <a:r>
              <a:rPr lang="es-ES" sz="2400" dirty="0">
                <a:solidFill>
                  <a:srgbClr val="203864"/>
                </a:solidFill>
                <a:latin typeface="Century Gothic" panose="020B0502020202020204" pitchFamily="34" charset="0"/>
              </a:rPr>
              <a:t> of </a:t>
            </a:r>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región.</a:t>
            </a:r>
          </a:p>
        </p:txBody>
      </p:sp>
      <p:sp>
        <p:nvSpPr>
          <p:cNvPr id="15" name="Rectangle 14"/>
          <p:cNvSpPr/>
          <p:nvPr/>
        </p:nvSpPr>
        <p:spPr>
          <a:xfrm>
            <a:off x="251788" y="3383008"/>
            <a:ext cx="9014302" cy="461665"/>
          </a:xfrm>
          <a:prstGeom prst="rect">
            <a:avLst/>
          </a:prstGeom>
        </p:spPr>
        <p:txBody>
          <a:bodyPr wrap="square">
            <a:spAutoFit/>
          </a:bodyPr>
          <a:lstStyle/>
          <a:p>
            <a:r>
              <a:rPr lang="es-ES" sz="2400" dirty="0">
                <a:solidFill>
                  <a:srgbClr val="203864"/>
                </a:solidFill>
                <a:latin typeface="Century Gothic" panose="020B0502020202020204" pitchFamily="34" charset="0"/>
              </a:rPr>
              <a:t>Bolivia has a </a:t>
            </a:r>
            <a:r>
              <a:rPr lang="es-ES" sz="2400" dirty="0" err="1">
                <a:solidFill>
                  <a:srgbClr val="203864"/>
                </a:solidFill>
                <a:latin typeface="Century Gothic" panose="020B0502020202020204" pitchFamily="34" charset="0"/>
              </a:rPr>
              <a:t>border</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with</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five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countries</a:t>
            </a:r>
            <a:r>
              <a:rPr lang="es-ES" sz="2400" dirty="0">
                <a:solidFill>
                  <a:srgbClr val="203864"/>
                </a:solidFill>
                <a:latin typeface="Century Gothic" panose="020B0502020202020204" pitchFamily="34" charset="0"/>
              </a:rPr>
              <a:t>.</a:t>
            </a:r>
          </a:p>
        </p:txBody>
      </p:sp>
      <p:sp>
        <p:nvSpPr>
          <p:cNvPr id="18" name="Rectangle 17"/>
          <p:cNvSpPr/>
          <p:nvPr/>
        </p:nvSpPr>
        <p:spPr>
          <a:xfrm>
            <a:off x="11012655" y="310308"/>
            <a:ext cx="867545"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[1/2]</a:t>
            </a:r>
          </a:p>
        </p:txBody>
      </p:sp>
      <p:sp>
        <p:nvSpPr>
          <p:cNvPr id="19" name="Rectangle 18"/>
          <p:cNvSpPr/>
          <p:nvPr/>
        </p:nvSpPr>
        <p:spPr>
          <a:xfrm>
            <a:off x="251789" y="688378"/>
            <a:ext cx="9014302" cy="461665"/>
          </a:xfrm>
          <a:prstGeom prst="rect">
            <a:avLst/>
          </a:prstGeom>
        </p:spPr>
        <p:txBody>
          <a:bodyPr wrap="square">
            <a:spAutoFit/>
          </a:bodyPr>
          <a:lstStyle/>
          <a:p>
            <a:r>
              <a:rPr lang="es-ES" sz="2400" dirty="0">
                <a:solidFill>
                  <a:srgbClr val="203864"/>
                </a:solidFill>
                <a:latin typeface="Century Gothic" panose="020B0502020202020204" pitchFamily="34" charset="0"/>
              </a:rPr>
              <a:t>1. El calor desaparece en la parte alta del país.</a:t>
            </a:r>
          </a:p>
        </p:txBody>
      </p:sp>
      <p:sp>
        <p:nvSpPr>
          <p:cNvPr id="20" name="Rectangle 19"/>
          <p:cNvSpPr/>
          <p:nvPr/>
        </p:nvSpPr>
        <p:spPr>
          <a:xfrm>
            <a:off x="251788" y="1058597"/>
            <a:ext cx="9014302" cy="461665"/>
          </a:xfrm>
          <a:prstGeom prst="rect">
            <a:avLst/>
          </a:prstGeom>
        </p:spPr>
        <p:txBody>
          <a:bodyPr wrap="square">
            <a:spAutoFit/>
          </a:bodyPr>
          <a:lstStyle/>
          <a:p>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heat</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disappears</a:t>
            </a:r>
            <a:r>
              <a:rPr lang="es-ES" sz="2400" dirty="0">
                <a:solidFill>
                  <a:srgbClr val="203864"/>
                </a:solidFill>
                <a:latin typeface="Century Gothic" panose="020B0502020202020204" pitchFamily="34" charset="0"/>
              </a:rPr>
              <a:t> in </a:t>
            </a:r>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high</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part</a:t>
            </a:r>
            <a:r>
              <a:rPr lang="es-ES" sz="2400" dirty="0">
                <a:solidFill>
                  <a:srgbClr val="203864"/>
                </a:solidFill>
                <a:latin typeface="Century Gothic" panose="020B0502020202020204" pitchFamily="34" charset="0"/>
              </a:rPr>
              <a:t> of </a:t>
            </a:r>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country.</a:t>
            </a:r>
          </a:p>
        </p:txBody>
      </p:sp>
      <p:sp>
        <p:nvSpPr>
          <p:cNvPr id="6" name="Title 5"/>
          <p:cNvSpPr>
            <a:spLocks noGrp="1"/>
          </p:cNvSpPr>
          <p:nvPr>
            <p:ph type="title" idx="4294967295"/>
          </p:nvPr>
        </p:nvSpPr>
        <p:spPr>
          <a:xfrm>
            <a:off x="251788" y="-218720"/>
            <a:ext cx="10515600" cy="1325563"/>
          </a:xfrm>
        </p:spPr>
        <p:txBody>
          <a:bodyPr>
            <a:normAutofit/>
          </a:bodyPr>
          <a:lstStyle/>
          <a:p>
            <a:r>
              <a:rPr lang="en-GB" sz="2800" b="1" dirty="0" err="1"/>
              <a:t>Solución</a:t>
            </a:r>
            <a:endParaRPr lang="en-GB" sz="2800" b="1" dirty="0"/>
          </a:p>
        </p:txBody>
      </p:sp>
    </p:spTree>
    <p:extLst>
      <p:ext uri="{BB962C8B-B14F-4D97-AF65-F5344CB8AC3E}">
        <p14:creationId xmlns:p14="http://schemas.microsoft.com/office/powerpoint/2010/main" val="14100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2" grpId="0"/>
      <p:bldP spid="13" grpId="0"/>
      <p:bldP spid="14" grpId="0"/>
      <p:bldP spid="15" grpId="0"/>
      <p:bldP spid="19" grpId="0"/>
      <p:bldP spid="2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1789" y="1865755"/>
            <a:ext cx="9014302" cy="461665"/>
          </a:xfrm>
          <a:prstGeom prst="rect">
            <a:avLst/>
          </a:prstGeom>
        </p:spPr>
        <p:txBody>
          <a:bodyPr wrap="square">
            <a:spAutoFit/>
          </a:bodyPr>
          <a:lstStyle/>
          <a:p>
            <a:r>
              <a:rPr lang="es-ES" sz="2400" dirty="0">
                <a:solidFill>
                  <a:srgbClr val="203864"/>
                </a:solidFill>
                <a:latin typeface="Century Gothic" panose="020B0502020202020204" pitchFamily="34" charset="0"/>
              </a:rPr>
              <a:t>7. Colombia no tiene una frontera con Bolivia. </a:t>
            </a:r>
          </a:p>
        </p:txBody>
      </p:sp>
      <p:sp>
        <p:nvSpPr>
          <p:cNvPr id="5" name="Rectangle 4"/>
          <p:cNvSpPr/>
          <p:nvPr/>
        </p:nvSpPr>
        <p:spPr>
          <a:xfrm>
            <a:off x="251789" y="2970033"/>
            <a:ext cx="8329470" cy="461665"/>
          </a:xfrm>
          <a:prstGeom prst="rect">
            <a:avLst/>
          </a:prstGeom>
        </p:spPr>
        <p:txBody>
          <a:bodyPr wrap="square">
            <a:spAutoFit/>
          </a:bodyPr>
          <a:lstStyle/>
          <a:p>
            <a:r>
              <a:rPr lang="es-ES" sz="2400" dirty="0">
                <a:solidFill>
                  <a:srgbClr val="203864"/>
                </a:solidFill>
                <a:latin typeface="Century Gothic" panose="020B0502020202020204" pitchFamily="34" charset="0"/>
              </a:rPr>
              <a:t>8. El clima puede cambiar mucho, según la región.</a:t>
            </a:r>
          </a:p>
        </p:txBody>
      </p:sp>
      <p:sp>
        <p:nvSpPr>
          <p:cNvPr id="14" name="Rectangle 13"/>
          <p:cNvSpPr/>
          <p:nvPr/>
        </p:nvSpPr>
        <p:spPr>
          <a:xfrm>
            <a:off x="251787" y="2207720"/>
            <a:ext cx="9014302" cy="461665"/>
          </a:xfrm>
          <a:prstGeom prst="rect">
            <a:avLst/>
          </a:prstGeom>
        </p:spPr>
        <p:txBody>
          <a:bodyPr wrap="square">
            <a:spAutoFit/>
          </a:bodyPr>
          <a:lstStyle/>
          <a:p>
            <a:r>
              <a:rPr lang="es-ES" sz="2400" dirty="0">
                <a:solidFill>
                  <a:srgbClr val="203864"/>
                </a:solidFill>
                <a:latin typeface="Century Gothic" panose="020B0502020202020204" pitchFamily="34" charset="0"/>
              </a:rPr>
              <a:t>Colombia </a:t>
            </a:r>
            <a:r>
              <a:rPr lang="es-ES" sz="2400" dirty="0" err="1">
                <a:solidFill>
                  <a:srgbClr val="203864"/>
                </a:solidFill>
                <a:latin typeface="Century Gothic" panose="020B0502020202020204" pitchFamily="34" charset="0"/>
              </a:rPr>
              <a:t>doesn’t</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have</a:t>
            </a:r>
            <a:r>
              <a:rPr lang="es-ES" sz="2400" dirty="0">
                <a:solidFill>
                  <a:srgbClr val="203864"/>
                </a:solidFill>
                <a:latin typeface="Century Gothic" panose="020B0502020202020204" pitchFamily="34" charset="0"/>
              </a:rPr>
              <a:t> a </a:t>
            </a:r>
            <a:r>
              <a:rPr lang="es-ES" sz="2400" dirty="0" err="1">
                <a:solidFill>
                  <a:srgbClr val="203864"/>
                </a:solidFill>
                <a:latin typeface="Century Gothic" panose="020B0502020202020204" pitchFamily="34" charset="0"/>
              </a:rPr>
              <a:t>border</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with</a:t>
            </a:r>
            <a:r>
              <a:rPr lang="es-ES" sz="2400" dirty="0">
                <a:solidFill>
                  <a:srgbClr val="203864"/>
                </a:solidFill>
                <a:latin typeface="Century Gothic" panose="020B0502020202020204" pitchFamily="34" charset="0"/>
              </a:rPr>
              <a:t> Bolivia.</a:t>
            </a:r>
          </a:p>
        </p:txBody>
      </p:sp>
      <p:sp>
        <p:nvSpPr>
          <p:cNvPr id="15" name="Rectangle 14"/>
          <p:cNvSpPr/>
          <p:nvPr/>
        </p:nvSpPr>
        <p:spPr>
          <a:xfrm>
            <a:off x="251787" y="3324669"/>
            <a:ext cx="9014302" cy="461665"/>
          </a:xfrm>
          <a:prstGeom prst="rect">
            <a:avLst/>
          </a:prstGeom>
        </p:spPr>
        <p:txBody>
          <a:bodyPr wrap="square">
            <a:spAutoFit/>
          </a:bodyPr>
          <a:lstStyle/>
          <a:p>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climate</a:t>
            </a:r>
            <a:r>
              <a:rPr lang="es-ES" sz="2400" dirty="0">
                <a:solidFill>
                  <a:srgbClr val="203864"/>
                </a:solidFill>
                <a:latin typeface="Century Gothic" panose="020B0502020202020204" pitchFamily="34" charset="0"/>
              </a:rPr>
              <a:t> can </a:t>
            </a:r>
            <a:r>
              <a:rPr lang="es-ES" sz="2400" dirty="0" err="1">
                <a:solidFill>
                  <a:srgbClr val="203864"/>
                </a:solidFill>
                <a:latin typeface="Century Gothic" panose="020B0502020202020204" pitchFamily="34" charset="0"/>
              </a:rPr>
              <a:t>change</a:t>
            </a:r>
            <a:r>
              <a:rPr lang="es-ES" sz="2400" dirty="0">
                <a:solidFill>
                  <a:srgbClr val="203864"/>
                </a:solidFill>
                <a:latin typeface="Century Gothic" panose="020B0502020202020204" pitchFamily="34" charset="0"/>
              </a:rPr>
              <a:t> a </a:t>
            </a:r>
            <a:r>
              <a:rPr lang="es-ES" sz="2400" dirty="0" err="1">
                <a:solidFill>
                  <a:srgbClr val="203864"/>
                </a:solidFill>
                <a:latin typeface="Century Gothic" panose="020B0502020202020204" pitchFamily="34" charset="0"/>
              </a:rPr>
              <a:t>lot</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according</a:t>
            </a:r>
            <a:r>
              <a:rPr lang="es-ES" sz="2400" dirty="0">
                <a:solidFill>
                  <a:srgbClr val="203864"/>
                </a:solidFill>
                <a:latin typeface="Century Gothic" panose="020B0502020202020204" pitchFamily="34" charset="0"/>
              </a:rPr>
              <a:t> to </a:t>
            </a:r>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region</a:t>
            </a:r>
            <a:r>
              <a:rPr lang="es-ES" sz="2400" dirty="0">
                <a:solidFill>
                  <a:srgbClr val="203864"/>
                </a:solidFill>
                <a:latin typeface="Century Gothic" panose="020B0502020202020204" pitchFamily="34" charset="0"/>
              </a:rPr>
              <a:t>.</a:t>
            </a:r>
          </a:p>
        </p:txBody>
      </p:sp>
      <p:sp>
        <p:nvSpPr>
          <p:cNvPr id="18" name="Rectangle 17"/>
          <p:cNvSpPr/>
          <p:nvPr/>
        </p:nvSpPr>
        <p:spPr>
          <a:xfrm>
            <a:off x="11012655" y="310308"/>
            <a:ext cx="867545"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[2/2]</a:t>
            </a:r>
          </a:p>
        </p:txBody>
      </p:sp>
      <p:sp>
        <p:nvSpPr>
          <p:cNvPr id="19" name="Rectangle 18"/>
          <p:cNvSpPr/>
          <p:nvPr/>
        </p:nvSpPr>
        <p:spPr>
          <a:xfrm>
            <a:off x="251788" y="713412"/>
            <a:ext cx="9014302" cy="461665"/>
          </a:xfrm>
          <a:prstGeom prst="rect">
            <a:avLst/>
          </a:prstGeom>
        </p:spPr>
        <p:txBody>
          <a:bodyPr wrap="square">
            <a:spAutoFit/>
          </a:bodyPr>
          <a:lstStyle/>
          <a:p>
            <a:r>
              <a:rPr lang="es-ES" sz="2400" dirty="0">
                <a:solidFill>
                  <a:srgbClr val="203864"/>
                </a:solidFill>
                <a:latin typeface="Century Gothic" panose="020B0502020202020204" pitchFamily="34" charset="0"/>
              </a:rPr>
              <a:t>6. La selva puede tener mucha lluvia.</a:t>
            </a:r>
          </a:p>
        </p:txBody>
      </p:sp>
      <p:sp>
        <p:nvSpPr>
          <p:cNvPr id="20" name="Rectangle 19"/>
          <p:cNvSpPr/>
          <p:nvPr/>
        </p:nvSpPr>
        <p:spPr>
          <a:xfrm>
            <a:off x="251787" y="1083631"/>
            <a:ext cx="9014302" cy="461665"/>
          </a:xfrm>
          <a:prstGeom prst="rect">
            <a:avLst/>
          </a:prstGeom>
        </p:spPr>
        <p:txBody>
          <a:bodyPr wrap="square">
            <a:spAutoFit/>
          </a:bodyPr>
          <a:lstStyle/>
          <a:p>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rainforest</a:t>
            </a:r>
            <a:r>
              <a:rPr lang="es-ES" sz="2400" dirty="0">
                <a:solidFill>
                  <a:srgbClr val="203864"/>
                </a:solidFill>
                <a:latin typeface="Century Gothic" panose="020B0502020202020204" pitchFamily="34" charset="0"/>
              </a:rPr>
              <a:t> can </a:t>
            </a:r>
            <a:r>
              <a:rPr lang="es-ES" sz="2400" dirty="0" err="1">
                <a:solidFill>
                  <a:srgbClr val="203864"/>
                </a:solidFill>
                <a:latin typeface="Century Gothic" panose="020B0502020202020204" pitchFamily="34" charset="0"/>
              </a:rPr>
              <a:t>have</a:t>
            </a:r>
            <a:r>
              <a:rPr lang="es-ES" sz="2400" dirty="0">
                <a:solidFill>
                  <a:srgbClr val="203864"/>
                </a:solidFill>
                <a:latin typeface="Century Gothic" panose="020B0502020202020204" pitchFamily="34" charset="0"/>
              </a:rPr>
              <a:t> a </a:t>
            </a:r>
            <a:r>
              <a:rPr lang="es-ES" sz="2400" dirty="0" err="1">
                <a:solidFill>
                  <a:srgbClr val="203864"/>
                </a:solidFill>
                <a:latin typeface="Century Gothic" panose="020B0502020202020204" pitchFamily="34" charset="0"/>
              </a:rPr>
              <a:t>lot</a:t>
            </a:r>
            <a:r>
              <a:rPr lang="es-ES" sz="2400" dirty="0">
                <a:solidFill>
                  <a:srgbClr val="203864"/>
                </a:solidFill>
                <a:latin typeface="Century Gothic" panose="020B0502020202020204" pitchFamily="34" charset="0"/>
              </a:rPr>
              <a:t> of rain.</a:t>
            </a:r>
          </a:p>
        </p:txBody>
      </p:sp>
      <p:sp>
        <p:nvSpPr>
          <p:cNvPr id="16" name="Rectangle 15"/>
          <p:cNvSpPr/>
          <p:nvPr/>
        </p:nvSpPr>
        <p:spPr>
          <a:xfrm>
            <a:off x="251789" y="4061256"/>
            <a:ext cx="8329470" cy="461665"/>
          </a:xfrm>
          <a:prstGeom prst="rect">
            <a:avLst/>
          </a:prstGeom>
        </p:spPr>
        <p:txBody>
          <a:bodyPr wrap="square">
            <a:spAutoFit/>
          </a:bodyPr>
          <a:lstStyle/>
          <a:p>
            <a:r>
              <a:rPr lang="es-ES" sz="2400" dirty="0">
                <a:solidFill>
                  <a:srgbClr val="203864"/>
                </a:solidFill>
                <a:latin typeface="Century Gothic" panose="020B0502020202020204" pitchFamily="34" charset="0"/>
              </a:rPr>
              <a:t>9. Los estudiantes deben aprender y otro idioma.</a:t>
            </a:r>
          </a:p>
        </p:txBody>
      </p:sp>
      <p:sp>
        <p:nvSpPr>
          <p:cNvPr id="21" name="Rectangle 20"/>
          <p:cNvSpPr/>
          <p:nvPr/>
        </p:nvSpPr>
        <p:spPr>
          <a:xfrm>
            <a:off x="251787" y="4401508"/>
            <a:ext cx="9014302" cy="461665"/>
          </a:xfrm>
          <a:prstGeom prst="rect">
            <a:avLst/>
          </a:prstGeom>
        </p:spPr>
        <p:txBody>
          <a:bodyPr wrap="square">
            <a:spAutoFit/>
          </a:bodyPr>
          <a:lstStyle/>
          <a:p>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students</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must</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learn</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Spanish</a:t>
            </a:r>
            <a:r>
              <a:rPr lang="es-ES" sz="2400" dirty="0">
                <a:solidFill>
                  <a:srgbClr val="203864"/>
                </a:solidFill>
                <a:latin typeface="Century Gothic" panose="020B0502020202020204" pitchFamily="34" charset="0"/>
              </a:rPr>
              <a:t> and </a:t>
            </a:r>
            <a:r>
              <a:rPr lang="es-ES" sz="2400" dirty="0" err="1">
                <a:solidFill>
                  <a:srgbClr val="203864"/>
                </a:solidFill>
                <a:latin typeface="Century Gothic" panose="020B0502020202020204" pitchFamily="34" charset="0"/>
              </a:rPr>
              <a:t>another</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language</a:t>
            </a:r>
            <a:r>
              <a:rPr lang="es-ES" sz="2400" dirty="0">
                <a:solidFill>
                  <a:srgbClr val="203864"/>
                </a:solidFill>
                <a:latin typeface="Century Gothic" panose="020B0502020202020204" pitchFamily="34" charset="0"/>
              </a:rPr>
              <a:t>.</a:t>
            </a:r>
          </a:p>
        </p:txBody>
      </p:sp>
      <p:sp>
        <p:nvSpPr>
          <p:cNvPr id="22" name="Rectangle 21"/>
          <p:cNvSpPr/>
          <p:nvPr/>
        </p:nvSpPr>
        <p:spPr>
          <a:xfrm>
            <a:off x="251788" y="5159814"/>
            <a:ext cx="8329470" cy="461665"/>
          </a:xfrm>
          <a:prstGeom prst="rect">
            <a:avLst/>
          </a:prstGeom>
        </p:spPr>
        <p:txBody>
          <a:bodyPr wrap="square">
            <a:spAutoFit/>
          </a:bodyPr>
          <a:lstStyle/>
          <a:p>
            <a:r>
              <a:rPr lang="es-ES" sz="2400" dirty="0">
                <a:solidFill>
                  <a:srgbClr val="203864"/>
                </a:solidFill>
                <a:latin typeface="Century Gothic" panose="020B0502020202020204" pitchFamily="34" charset="0"/>
              </a:rPr>
              <a:t>10. Los paisajes verdes desaparecen en las montañas.</a:t>
            </a:r>
          </a:p>
        </p:txBody>
      </p:sp>
      <p:sp>
        <p:nvSpPr>
          <p:cNvPr id="23" name="Rectangle 22"/>
          <p:cNvSpPr/>
          <p:nvPr/>
        </p:nvSpPr>
        <p:spPr>
          <a:xfrm>
            <a:off x="251787" y="5551030"/>
            <a:ext cx="9014302" cy="461665"/>
          </a:xfrm>
          <a:prstGeom prst="rect">
            <a:avLst/>
          </a:prstGeom>
        </p:spPr>
        <p:txBody>
          <a:bodyPr wrap="square">
            <a:spAutoFit/>
          </a:bodyPr>
          <a:lstStyle/>
          <a:p>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green</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landscapes</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disappear</a:t>
            </a:r>
            <a:r>
              <a:rPr lang="es-ES" sz="2400" dirty="0">
                <a:solidFill>
                  <a:srgbClr val="203864"/>
                </a:solidFill>
                <a:latin typeface="Century Gothic" panose="020B0502020202020204" pitchFamily="34" charset="0"/>
              </a:rPr>
              <a:t> in </a:t>
            </a:r>
            <a:r>
              <a:rPr lang="es-ES" sz="2400" dirty="0" err="1">
                <a:solidFill>
                  <a:srgbClr val="203864"/>
                </a:solidFill>
                <a:latin typeface="Century Gothic" panose="020B0502020202020204" pitchFamily="34" charset="0"/>
              </a:rPr>
              <a:t>the</a:t>
            </a:r>
            <a:r>
              <a:rPr lang="es-ES" sz="2400" dirty="0">
                <a:solidFill>
                  <a:srgbClr val="203864"/>
                </a:solidFill>
                <a:latin typeface="Century Gothic" panose="020B0502020202020204" pitchFamily="34" charset="0"/>
              </a:rPr>
              <a:t> </a:t>
            </a:r>
            <a:r>
              <a:rPr lang="es-ES" sz="2400" dirty="0" err="1">
                <a:solidFill>
                  <a:srgbClr val="203864"/>
                </a:solidFill>
                <a:latin typeface="Century Gothic" panose="020B0502020202020204" pitchFamily="34" charset="0"/>
              </a:rPr>
              <a:t>mountains</a:t>
            </a:r>
            <a:r>
              <a:rPr lang="es-ES" sz="2400" dirty="0">
                <a:solidFill>
                  <a:srgbClr val="203864"/>
                </a:solidFill>
                <a:latin typeface="Century Gothic" panose="020B0502020202020204" pitchFamily="34" charset="0"/>
              </a:rPr>
              <a:t>.</a:t>
            </a:r>
          </a:p>
        </p:txBody>
      </p:sp>
      <p:sp>
        <p:nvSpPr>
          <p:cNvPr id="2" name="Title 1"/>
          <p:cNvSpPr>
            <a:spLocks noGrp="1"/>
          </p:cNvSpPr>
          <p:nvPr>
            <p:ph type="title" idx="4294967295"/>
          </p:nvPr>
        </p:nvSpPr>
        <p:spPr>
          <a:xfrm>
            <a:off x="251787" y="154611"/>
            <a:ext cx="2021513" cy="558801"/>
          </a:xfrm>
        </p:spPr>
        <p:txBody>
          <a:bodyPr>
            <a:normAutofit/>
          </a:bodyPr>
          <a:lstStyle/>
          <a:p>
            <a:r>
              <a:rPr lang="en-GB" sz="2800" b="1" dirty="0" err="1"/>
              <a:t>Solución</a:t>
            </a:r>
            <a:endParaRPr lang="en-GB" sz="2800" b="1" dirty="0"/>
          </a:p>
        </p:txBody>
      </p:sp>
    </p:spTree>
    <p:extLst>
      <p:ext uri="{BB962C8B-B14F-4D97-AF65-F5344CB8AC3E}">
        <p14:creationId xmlns:p14="http://schemas.microsoft.com/office/powerpoint/2010/main" val="11555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15" grpId="0"/>
      <p:bldP spid="19" grpId="0"/>
      <p:bldP spid="20" grpId="0"/>
      <p:bldP spid="16"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es-GB" sz="2400" b="1" dirty="0"/>
              <a:t>¡Ahora tú escribes!</a:t>
            </a:r>
            <a:endParaRPr lang="es-GB" sz="24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7983276" cy="461665"/>
          </a:xfrm>
          <a:prstGeom prst="rect">
            <a:avLst/>
          </a:prstGeom>
          <a:noFill/>
        </p:spPr>
        <p:txBody>
          <a:bodyPr wrap="none" rtlCol="0">
            <a:spAutoFit/>
          </a:bodyPr>
          <a:lstStyle/>
          <a:p>
            <a:r>
              <a:rPr lang="es-GB" sz="2400" dirty="0">
                <a:solidFill>
                  <a:srgbClr val="203864"/>
                </a:solidFill>
                <a:latin typeface="Century Gothic" panose="020B0502020202020204" pitchFamily="34" charset="0"/>
              </a:rPr>
              <a:t>Escribe el texto otra vez, pero debes cambiar cosas.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63857" y="1249609"/>
            <a:ext cx="10189959" cy="1200329"/>
          </a:xfrm>
          <a:prstGeom prst="rect">
            <a:avLst/>
          </a:prstGeom>
          <a:noFill/>
        </p:spPr>
        <p:txBody>
          <a:bodyPr wrap="square" rtlCol="0">
            <a:spAutoFit/>
          </a:bodyPr>
          <a:lstStyle/>
          <a:p>
            <a:pPr algn="l"/>
            <a:endParaRPr lang="en-GB" sz="2400" dirty="0">
              <a:solidFill>
                <a:schemeClr val="accent5">
                  <a:lumMod val="50000"/>
                </a:schemeClr>
              </a:solidFill>
              <a:latin typeface="Century Gothic" panose="020B0502020202020204" pitchFamily="34" charset="0"/>
            </a:endParaRPr>
          </a:p>
          <a:p>
            <a:pPr algn="l"/>
            <a:r>
              <a:rPr lang="es-GB" sz="2400" dirty="0">
                <a:solidFill>
                  <a:schemeClr val="accent5">
                    <a:lumMod val="50000"/>
                  </a:schemeClr>
                </a:solidFill>
                <a:latin typeface="Century Gothic" panose="020B0502020202020204" pitchFamily="34" charset="0"/>
              </a:rPr>
              <a:t>Puedes usar una persona diferente (yo, tú, él, mi padre...).</a:t>
            </a:r>
          </a:p>
          <a:p>
            <a:pPr algn="l"/>
            <a:r>
              <a:rPr lang="es-GB" sz="2400" dirty="0">
                <a:solidFill>
                  <a:schemeClr val="accent5">
                    <a:lumMod val="50000"/>
                  </a:schemeClr>
                </a:solidFill>
                <a:latin typeface="Century Gothic" panose="020B0502020202020204" pitchFamily="34" charset="0"/>
              </a:rPr>
              <a:t>También puedes cambiar los verbos y usar otros verbos en –er o –ir:</a:t>
            </a:r>
          </a:p>
        </p:txBody>
      </p:sp>
      <p:sp>
        <p:nvSpPr>
          <p:cNvPr id="4" name="CuadroTexto 3">
            <a:extLst>
              <a:ext uri="{FF2B5EF4-FFF2-40B4-BE49-F238E27FC236}">
                <a16:creationId xmlns:a16="http://schemas.microsoft.com/office/drawing/2014/main" id="{6F115CB6-BEAA-AE43-B102-68858DF982D6}"/>
              </a:ext>
            </a:extLst>
          </p:cNvPr>
          <p:cNvSpPr txBox="1"/>
          <p:nvPr/>
        </p:nvSpPr>
        <p:spPr>
          <a:xfrm>
            <a:off x="1787317" y="2896673"/>
            <a:ext cx="159050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aprender</a:t>
            </a:r>
          </a:p>
        </p:txBody>
      </p:sp>
      <p:sp>
        <p:nvSpPr>
          <p:cNvPr id="21" name="CuadroTexto 20">
            <a:extLst>
              <a:ext uri="{FF2B5EF4-FFF2-40B4-BE49-F238E27FC236}">
                <a16:creationId xmlns:a16="http://schemas.microsoft.com/office/drawing/2014/main" id="{F63DA42E-0533-2B48-9400-328D40805253}"/>
              </a:ext>
            </a:extLst>
          </p:cNvPr>
          <p:cNvSpPr txBox="1"/>
          <p:nvPr/>
        </p:nvSpPr>
        <p:spPr>
          <a:xfrm>
            <a:off x="3774721" y="2896673"/>
            <a:ext cx="85632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subir</a:t>
            </a:r>
          </a:p>
        </p:txBody>
      </p:sp>
      <p:sp>
        <p:nvSpPr>
          <p:cNvPr id="30" name="CuadroTexto 29">
            <a:extLst>
              <a:ext uri="{FF2B5EF4-FFF2-40B4-BE49-F238E27FC236}">
                <a16:creationId xmlns:a16="http://schemas.microsoft.com/office/drawing/2014/main" id="{0550FE64-811C-614C-9913-2886FE2EF992}"/>
              </a:ext>
            </a:extLst>
          </p:cNvPr>
          <p:cNvSpPr txBox="1"/>
          <p:nvPr/>
        </p:nvSpPr>
        <p:spPr>
          <a:xfrm>
            <a:off x="5027950" y="2896673"/>
            <a:ext cx="119295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perder</a:t>
            </a:r>
          </a:p>
        </p:txBody>
      </p:sp>
      <p:sp>
        <p:nvSpPr>
          <p:cNvPr id="31" name="CuadroTexto 30">
            <a:extLst>
              <a:ext uri="{FF2B5EF4-FFF2-40B4-BE49-F238E27FC236}">
                <a16:creationId xmlns:a16="http://schemas.microsoft.com/office/drawing/2014/main" id="{5B6B45AD-98DF-1E4A-9F95-291D06B9A7F6}"/>
              </a:ext>
            </a:extLst>
          </p:cNvPr>
          <p:cNvSpPr txBox="1"/>
          <p:nvPr/>
        </p:nvSpPr>
        <p:spPr>
          <a:xfrm>
            <a:off x="6617809" y="2896673"/>
            <a:ext cx="156966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entender</a:t>
            </a:r>
          </a:p>
        </p:txBody>
      </p:sp>
      <p:sp>
        <p:nvSpPr>
          <p:cNvPr id="32" name="CuadroTexto 31">
            <a:extLst>
              <a:ext uri="{FF2B5EF4-FFF2-40B4-BE49-F238E27FC236}">
                <a16:creationId xmlns:a16="http://schemas.microsoft.com/office/drawing/2014/main" id="{C22F8D95-528A-4242-999B-4487CE3FB01D}"/>
              </a:ext>
            </a:extLst>
          </p:cNvPr>
          <p:cNvSpPr txBox="1"/>
          <p:nvPr/>
        </p:nvSpPr>
        <p:spPr>
          <a:xfrm>
            <a:off x="8584373" y="2895119"/>
            <a:ext cx="1101584"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recibir</a:t>
            </a:r>
          </a:p>
        </p:txBody>
      </p:sp>
      <p:sp>
        <p:nvSpPr>
          <p:cNvPr id="33" name="CuadroTexto 32">
            <a:extLst>
              <a:ext uri="{FF2B5EF4-FFF2-40B4-BE49-F238E27FC236}">
                <a16:creationId xmlns:a16="http://schemas.microsoft.com/office/drawing/2014/main" id="{45AD9150-6B7C-C942-A9B3-D7752F6E56F2}"/>
              </a:ext>
            </a:extLst>
          </p:cNvPr>
          <p:cNvSpPr txBox="1"/>
          <p:nvPr/>
        </p:nvSpPr>
        <p:spPr>
          <a:xfrm>
            <a:off x="6231205" y="4284230"/>
            <a:ext cx="8515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abrir</a:t>
            </a:r>
          </a:p>
        </p:txBody>
      </p:sp>
      <p:sp>
        <p:nvSpPr>
          <p:cNvPr id="34" name="CuadroTexto 33">
            <a:extLst>
              <a:ext uri="{FF2B5EF4-FFF2-40B4-BE49-F238E27FC236}">
                <a16:creationId xmlns:a16="http://schemas.microsoft.com/office/drawing/2014/main" id="{FD71F922-3911-E24C-8990-443B318CB684}"/>
              </a:ext>
            </a:extLst>
          </p:cNvPr>
          <p:cNvSpPr txBox="1"/>
          <p:nvPr/>
        </p:nvSpPr>
        <p:spPr>
          <a:xfrm>
            <a:off x="8834442" y="4284230"/>
            <a:ext cx="8515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abrir</a:t>
            </a:r>
          </a:p>
        </p:txBody>
      </p:sp>
      <p:sp>
        <p:nvSpPr>
          <p:cNvPr id="35" name="CuadroTexto 34">
            <a:extLst>
              <a:ext uri="{FF2B5EF4-FFF2-40B4-BE49-F238E27FC236}">
                <a16:creationId xmlns:a16="http://schemas.microsoft.com/office/drawing/2014/main" id="{C207C65B-0BF4-674B-8806-48D664011E17}"/>
              </a:ext>
            </a:extLst>
          </p:cNvPr>
          <p:cNvSpPr txBox="1"/>
          <p:nvPr/>
        </p:nvSpPr>
        <p:spPr>
          <a:xfrm>
            <a:off x="1787317" y="3567980"/>
            <a:ext cx="129554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permitir</a:t>
            </a:r>
          </a:p>
        </p:txBody>
      </p:sp>
      <p:sp>
        <p:nvSpPr>
          <p:cNvPr id="36" name="CuadroTexto 35">
            <a:extLst>
              <a:ext uri="{FF2B5EF4-FFF2-40B4-BE49-F238E27FC236}">
                <a16:creationId xmlns:a16="http://schemas.microsoft.com/office/drawing/2014/main" id="{6DDC9850-D7DD-6946-8F20-E52D6D1A944E}"/>
              </a:ext>
            </a:extLst>
          </p:cNvPr>
          <p:cNvSpPr txBox="1"/>
          <p:nvPr/>
        </p:nvSpPr>
        <p:spPr>
          <a:xfrm>
            <a:off x="3348301" y="3567980"/>
            <a:ext cx="1221809"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decidir</a:t>
            </a:r>
          </a:p>
        </p:txBody>
      </p:sp>
      <p:sp>
        <p:nvSpPr>
          <p:cNvPr id="37" name="CuadroTexto 36">
            <a:extLst>
              <a:ext uri="{FF2B5EF4-FFF2-40B4-BE49-F238E27FC236}">
                <a16:creationId xmlns:a16="http://schemas.microsoft.com/office/drawing/2014/main" id="{2011FFC2-6341-FC44-8C0D-27EC16A0A3C6}"/>
              </a:ext>
            </a:extLst>
          </p:cNvPr>
          <p:cNvSpPr txBox="1"/>
          <p:nvPr/>
        </p:nvSpPr>
        <p:spPr>
          <a:xfrm>
            <a:off x="4835547" y="3567980"/>
            <a:ext cx="102784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cubrir</a:t>
            </a:r>
          </a:p>
        </p:txBody>
      </p:sp>
      <p:sp>
        <p:nvSpPr>
          <p:cNvPr id="38" name="CuadroTexto 37">
            <a:extLst>
              <a:ext uri="{FF2B5EF4-FFF2-40B4-BE49-F238E27FC236}">
                <a16:creationId xmlns:a16="http://schemas.microsoft.com/office/drawing/2014/main" id="{8C99F0E5-466A-9544-AAFE-37EF2CA64129}"/>
              </a:ext>
            </a:extLst>
          </p:cNvPr>
          <p:cNvSpPr txBox="1"/>
          <p:nvPr/>
        </p:nvSpPr>
        <p:spPr>
          <a:xfrm>
            <a:off x="6128829" y="3567980"/>
            <a:ext cx="124906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repartir</a:t>
            </a:r>
          </a:p>
        </p:txBody>
      </p:sp>
      <p:sp>
        <p:nvSpPr>
          <p:cNvPr id="39" name="CuadroTexto 38">
            <a:extLst>
              <a:ext uri="{FF2B5EF4-FFF2-40B4-BE49-F238E27FC236}">
                <a16:creationId xmlns:a16="http://schemas.microsoft.com/office/drawing/2014/main" id="{DBA63ECD-DFE8-F54A-BFB7-398D9F4E396A}"/>
              </a:ext>
            </a:extLst>
          </p:cNvPr>
          <p:cNvSpPr txBox="1"/>
          <p:nvPr/>
        </p:nvSpPr>
        <p:spPr>
          <a:xfrm>
            <a:off x="7643326" y="3567980"/>
            <a:ext cx="1053494"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dividir</a:t>
            </a:r>
          </a:p>
        </p:txBody>
      </p:sp>
      <p:sp>
        <p:nvSpPr>
          <p:cNvPr id="40" name="CuadroTexto 39">
            <a:extLst>
              <a:ext uri="{FF2B5EF4-FFF2-40B4-BE49-F238E27FC236}">
                <a16:creationId xmlns:a16="http://schemas.microsoft.com/office/drawing/2014/main" id="{58A949C0-E26C-0A40-9DF0-7480B21BEA92}"/>
              </a:ext>
            </a:extLst>
          </p:cNvPr>
          <p:cNvSpPr txBox="1"/>
          <p:nvPr/>
        </p:nvSpPr>
        <p:spPr>
          <a:xfrm>
            <a:off x="8962256" y="3567203"/>
            <a:ext cx="739305" cy="461665"/>
          </a:xfrm>
          <a:prstGeom prst="rect">
            <a:avLst/>
          </a:prstGeom>
          <a:solidFill>
            <a:srgbClr val="FBF0D5"/>
          </a:solidFill>
          <a:ln>
            <a:solidFill>
              <a:srgbClr val="203864"/>
            </a:solidFill>
          </a:ln>
        </p:spPr>
        <p:txBody>
          <a:bodyPr wrap="square" rtlCol="0">
            <a:spAutoFit/>
          </a:bodyPr>
          <a:lstStyle/>
          <a:p>
            <a:pPr algn="l"/>
            <a:r>
              <a:rPr lang="es-GB" sz="2400" dirty="0">
                <a:solidFill>
                  <a:schemeClr val="accent5">
                    <a:lumMod val="50000"/>
                  </a:schemeClr>
                </a:solidFill>
                <a:latin typeface="Century Gothic" panose="020B0502020202020204" pitchFamily="34" charset="0"/>
              </a:rPr>
              <a:t>leer</a:t>
            </a:r>
          </a:p>
        </p:txBody>
      </p:sp>
      <p:sp>
        <p:nvSpPr>
          <p:cNvPr id="41" name="CuadroTexto 40">
            <a:extLst>
              <a:ext uri="{FF2B5EF4-FFF2-40B4-BE49-F238E27FC236}">
                <a16:creationId xmlns:a16="http://schemas.microsoft.com/office/drawing/2014/main" id="{AC1365EB-683A-BD48-85FE-A7537CDC014D}"/>
              </a:ext>
            </a:extLst>
          </p:cNvPr>
          <p:cNvSpPr txBox="1"/>
          <p:nvPr/>
        </p:nvSpPr>
        <p:spPr>
          <a:xfrm>
            <a:off x="7409391" y="4285784"/>
            <a:ext cx="1098378"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beber</a:t>
            </a:r>
          </a:p>
        </p:txBody>
      </p:sp>
      <p:sp>
        <p:nvSpPr>
          <p:cNvPr id="42" name="CuadroTexto 41">
            <a:extLst>
              <a:ext uri="{FF2B5EF4-FFF2-40B4-BE49-F238E27FC236}">
                <a16:creationId xmlns:a16="http://schemas.microsoft.com/office/drawing/2014/main" id="{B0B1F8B1-5156-E84E-87FB-0C4E9AB2E337}"/>
              </a:ext>
            </a:extLst>
          </p:cNvPr>
          <p:cNvSpPr txBox="1"/>
          <p:nvPr/>
        </p:nvSpPr>
        <p:spPr>
          <a:xfrm>
            <a:off x="1787317" y="4267266"/>
            <a:ext cx="116730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comer</a:t>
            </a:r>
          </a:p>
        </p:txBody>
      </p:sp>
      <p:sp>
        <p:nvSpPr>
          <p:cNvPr id="43" name="CuadroTexto 42">
            <a:extLst>
              <a:ext uri="{FF2B5EF4-FFF2-40B4-BE49-F238E27FC236}">
                <a16:creationId xmlns:a16="http://schemas.microsoft.com/office/drawing/2014/main" id="{E90825A0-C60C-8642-9098-2B7A0D9E7D99}"/>
              </a:ext>
            </a:extLst>
          </p:cNvPr>
          <p:cNvSpPr txBox="1"/>
          <p:nvPr/>
        </p:nvSpPr>
        <p:spPr>
          <a:xfrm>
            <a:off x="3281295" y="4270598"/>
            <a:ext cx="10647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correr</a:t>
            </a:r>
          </a:p>
        </p:txBody>
      </p:sp>
      <p:sp>
        <p:nvSpPr>
          <p:cNvPr id="44" name="CuadroTexto 43">
            <a:extLst>
              <a:ext uri="{FF2B5EF4-FFF2-40B4-BE49-F238E27FC236}">
                <a16:creationId xmlns:a16="http://schemas.microsoft.com/office/drawing/2014/main" id="{901D2EF6-00A6-FD4E-A885-E5F37EAA7952}"/>
              </a:ext>
            </a:extLst>
          </p:cNvPr>
          <p:cNvSpPr txBox="1"/>
          <p:nvPr/>
        </p:nvSpPr>
        <p:spPr>
          <a:xfrm>
            <a:off x="4672681" y="4284230"/>
            <a:ext cx="124745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vender</a:t>
            </a:r>
          </a:p>
        </p:txBody>
      </p:sp>
      <p:sp>
        <p:nvSpPr>
          <p:cNvPr id="5" name="CuadroTexto 4">
            <a:extLst>
              <a:ext uri="{FF2B5EF4-FFF2-40B4-BE49-F238E27FC236}">
                <a16:creationId xmlns:a16="http://schemas.microsoft.com/office/drawing/2014/main" id="{9103BF44-209E-5A4D-B4EC-D0607CFB5C45}"/>
              </a:ext>
            </a:extLst>
          </p:cNvPr>
          <p:cNvSpPr txBox="1"/>
          <p:nvPr/>
        </p:nvSpPr>
        <p:spPr>
          <a:xfrm>
            <a:off x="277844" y="5290043"/>
            <a:ext cx="11026995" cy="830997"/>
          </a:xfrm>
          <a:prstGeom prst="rect">
            <a:avLst/>
          </a:prstGeom>
          <a:noFill/>
        </p:spPr>
        <p:txBody>
          <a:bodyPr wrap="square" rtlCol="0">
            <a:spAutoFit/>
          </a:bodyPr>
          <a:lstStyle/>
          <a:p>
            <a:pPr algn="l"/>
            <a:r>
              <a:rPr lang="es-GB" sz="2400" dirty="0">
                <a:solidFill>
                  <a:schemeClr val="accent5">
                    <a:lumMod val="50000"/>
                  </a:schemeClr>
                </a:solidFill>
                <a:latin typeface="Century Gothic" panose="020B0502020202020204" pitchFamily="34" charset="0"/>
              </a:rPr>
              <a:t>Después vas a leer tu texto. Tu pareja va a escuchar para completar una tabla con información</a:t>
            </a:r>
            <a:r>
              <a:rPr lang="en-GB" sz="2400" dirty="0">
                <a:solidFill>
                  <a:schemeClr val="accent5">
                    <a:lumMod val="50000"/>
                  </a:schemeClr>
                </a:solidFill>
                <a:latin typeface="Century Gothic" panose="020B0502020202020204" pitchFamily="34" charset="0"/>
              </a:rPr>
              <a:t>;</a:t>
            </a:r>
            <a:r>
              <a:rPr lang="es-GB" sz="2400" dirty="0">
                <a:solidFill>
                  <a:schemeClr val="accent5">
                    <a:lumMod val="50000"/>
                  </a:schemeClr>
                </a:solidFill>
                <a:latin typeface="Century Gothic" panose="020B0502020202020204" pitchFamily="34" charset="0"/>
              </a:rPr>
              <a:t> primero el estudiante A</a:t>
            </a:r>
            <a:r>
              <a:rPr lang="en-GB" sz="2400" dirty="0">
                <a:solidFill>
                  <a:schemeClr val="accent5">
                    <a:lumMod val="50000"/>
                  </a:schemeClr>
                </a:solidFill>
                <a:latin typeface="Century Gothic" panose="020B0502020202020204" pitchFamily="34" charset="0"/>
              </a:rPr>
              <a:t>,</a:t>
            </a:r>
            <a:r>
              <a:rPr lang="es-GB" sz="2400" dirty="0">
                <a:solidFill>
                  <a:schemeClr val="accent5">
                    <a:lumMod val="50000"/>
                  </a:schemeClr>
                </a:solidFill>
                <a:latin typeface="Century Gothic" panose="020B0502020202020204" pitchFamily="34" charset="0"/>
              </a:rPr>
              <a:t> y luego el estudiante B.</a:t>
            </a:r>
          </a:p>
        </p:txBody>
      </p:sp>
      <p:pic>
        <p:nvPicPr>
          <p:cNvPr id="6" name="Imagen 5">
            <a:extLst>
              <a:ext uri="{FF2B5EF4-FFF2-40B4-BE49-F238E27FC236}">
                <a16:creationId xmlns:a16="http://schemas.microsoft.com/office/drawing/2014/main" id="{21A2BD6E-99A4-A444-ADCD-5094AF00D6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00432" y="2615704"/>
            <a:ext cx="1927895" cy="1485684"/>
          </a:xfrm>
          <a:prstGeom prst="rect">
            <a:avLst/>
          </a:prstGeom>
        </p:spPr>
      </p:pic>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ular Callout 6"/>
          <p:cNvSpPr/>
          <p:nvPr/>
        </p:nvSpPr>
        <p:spPr>
          <a:xfrm>
            <a:off x="9940671" y="4267265"/>
            <a:ext cx="1927895" cy="1022778"/>
          </a:xfrm>
          <a:prstGeom prst="wedgeRoundRectCallout">
            <a:avLst>
              <a:gd name="adj1" fmla="val -48540"/>
              <a:gd name="adj2" fmla="val -67716"/>
              <a:gd name="adj3" fmla="val 16667"/>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rgbClr val="203864"/>
                </a:solidFill>
                <a:latin typeface="Century Gothic" panose="020B0502020202020204" pitchFamily="34" charset="0"/>
              </a:rPr>
              <a:t>Usa</a:t>
            </a:r>
            <a:r>
              <a:rPr lang="en-GB" sz="2000" dirty="0">
                <a:solidFill>
                  <a:srgbClr val="203864"/>
                </a:solidFill>
                <a:latin typeface="Century Gothic" panose="020B0502020202020204" pitchFamily="34" charset="0"/>
              </a:rPr>
              <a:t> ‘</a:t>
            </a:r>
            <a:r>
              <a:rPr lang="en-GB" sz="2000" dirty="0" err="1">
                <a:solidFill>
                  <a:srgbClr val="203864"/>
                </a:solidFill>
                <a:latin typeface="Century Gothic" panose="020B0502020202020204" pitchFamily="34" charset="0"/>
              </a:rPr>
              <a:t>leyó</a:t>
            </a:r>
            <a:r>
              <a:rPr lang="en-GB" sz="2000" dirty="0">
                <a:solidFill>
                  <a:srgbClr val="203864"/>
                </a:solidFill>
                <a:latin typeface="Century Gothic" panose="020B0502020202020204" pitchFamily="34" charset="0"/>
              </a:rPr>
              <a:t>’ para ‘</a:t>
            </a:r>
            <a:r>
              <a:rPr lang="en-GB" sz="2000" dirty="0" err="1">
                <a:solidFill>
                  <a:srgbClr val="203864"/>
                </a:solidFill>
                <a:latin typeface="Century Gothic" panose="020B0502020202020204" pitchFamily="34" charset="0"/>
              </a:rPr>
              <a:t>él</a:t>
            </a:r>
            <a:r>
              <a:rPr lang="en-GB" sz="2000" dirty="0">
                <a:solidFill>
                  <a:srgbClr val="203864"/>
                </a:solidFill>
                <a:latin typeface="Century Gothic" panose="020B0502020202020204" pitchFamily="34" charset="0"/>
              </a:rPr>
              <a:t>’ o ‘</a:t>
            </a:r>
            <a:r>
              <a:rPr lang="en-GB" sz="2000" dirty="0" err="1">
                <a:solidFill>
                  <a:srgbClr val="203864"/>
                </a:solidFill>
                <a:latin typeface="Century Gothic" panose="020B0502020202020204" pitchFamily="34" charset="0"/>
              </a:rPr>
              <a:t>ella</a:t>
            </a:r>
            <a:r>
              <a:rPr lang="en-GB" sz="2000" dirty="0">
                <a:solidFill>
                  <a:srgbClr val="203864"/>
                </a:solidFill>
                <a:latin typeface="Century Gothic" panose="020B0502020202020204" pitchFamily="34" charset="0"/>
              </a:rPr>
              <a:t>’</a:t>
            </a:r>
          </a:p>
        </p:txBody>
      </p:sp>
    </p:spTree>
    <p:extLst>
      <p:ext uri="{BB962C8B-B14F-4D97-AF65-F5344CB8AC3E}">
        <p14:creationId xmlns:p14="http://schemas.microsoft.com/office/powerpoint/2010/main" val="425505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86" y="2206324"/>
            <a:ext cx="1012305" cy="1012305"/>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549" y="2249416"/>
            <a:ext cx="972793" cy="972793"/>
          </a:xfrm>
          <a:prstGeom prst="rect">
            <a:avLst/>
          </a:prstGeom>
        </p:spPr>
      </p:pic>
      <p:sp>
        <p:nvSpPr>
          <p:cNvPr id="24" name="Rounded Rectangular Callout 23"/>
          <p:cNvSpPr/>
          <p:nvPr/>
        </p:nvSpPr>
        <p:spPr>
          <a:xfrm>
            <a:off x="41143" y="3784531"/>
            <a:ext cx="11367592" cy="824593"/>
          </a:xfrm>
          <a:prstGeom prst="wedgeRoundRectCallout">
            <a:avLst>
              <a:gd name="adj1" fmla="val -33170"/>
              <a:gd name="adj2" fmla="val -91366"/>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día</a:t>
            </a:r>
            <a:r>
              <a:rPr lang="en-GB" sz="2400" dirty="0">
                <a:solidFill>
                  <a:schemeClr val="accent5">
                    <a:lumMod val="50000"/>
                  </a:schemeClr>
                </a:solidFill>
                <a:latin typeface="Century Gothic" panose="020B0502020202020204" pitchFamily="34" charset="0"/>
              </a:rPr>
              <a:t> de </a:t>
            </a:r>
            <a:r>
              <a:rPr lang="en-GB" sz="2400" dirty="0" err="1">
                <a:solidFill>
                  <a:schemeClr val="accent5">
                    <a:lumMod val="50000"/>
                  </a:schemeClr>
                </a:solidFill>
                <a:latin typeface="Century Gothic" panose="020B0502020202020204" pitchFamily="34" charset="0"/>
              </a:rPr>
              <a:t>Navidad</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nosotros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pedimos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muchos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regalos</a:t>
            </a:r>
            <a:r>
              <a:rPr lang="en-GB" sz="2400" dirty="0">
                <a:solidFill>
                  <a:schemeClr val="accent5">
                    <a:lumMod val="50000"/>
                  </a:schemeClr>
                </a:solidFill>
                <a:latin typeface="Century Gothic" panose="020B0502020202020204" pitchFamily="34" charset="0"/>
              </a:rPr>
              <a:t>. En </a:t>
            </a:r>
            <a:r>
              <a:rPr lang="en-GB" sz="2400" dirty="0" err="1">
                <a:solidFill>
                  <a:schemeClr val="accent5">
                    <a:lumMod val="50000"/>
                  </a:schemeClr>
                </a:solidFill>
                <a:latin typeface="Century Gothic" panose="020B0502020202020204" pitchFamily="34" charset="0"/>
              </a:rPr>
              <a:t>cambio</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ellos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descubren</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muchos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regalos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debajo</a:t>
            </a:r>
            <a:r>
              <a:rPr lang="en-GB" sz="2400" dirty="0">
                <a:solidFill>
                  <a:schemeClr val="accent5">
                    <a:lumMod val="50000"/>
                  </a:schemeClr>
                </a:solidFill>
                <a:latin typeface="Century Gothic" panose="020B0502020202020204" pitchFamily="34" charset="0"/>
              </a:rPr>
              <a:t> de la </a:t>
            </a:r>
            <a:r>
              <a:rPr lang="en-GB" sz="2400" dirty="0" err="1">
                <a:solidFill>
                  <a:schemeClr val="accent5">
                    <a:lumMod val="50000"/>
                  </a:schemeClr>
                </a:solidFill>
                <a:latin typeface="Century Gothic" panose="020B0502020202020204" pitchFamily="34" charset="0"/>
              </a:rPr>
              <a:t>cama</a:t>
            </a:r>
            <a:r>
              <a:rPr lang="en-GB" sz="2400" dirty="0">
                <a:solidFill>
                  <a:schemeClr val="accent5">
                    <a:lumMod val="50000"/>
                  </a:schemeClr>
                </a:solidFill>
                <a:latin typeface="Century Gothic" panose="020B0502020202020204" pitchFamily="34" charset="0"/>
              </a:rPr>
              <a:t>.</a:t>
            </a:r>
          </a:p>
        </p:txBody>
      </p:sp>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76708" y="2235671"/>
            <a:ext cx="1005631" cy="1005631"/>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2339" y="2258182"/>
            <a:ext cx="992466" cy="992466"/>
          </a:xfrm>
          <a:prstGeom prst="rect">
            <a:avLst/>
          </a:prstGeom>
        </p:spPr>
      </p:pic>
      <p:sp>
        <p:nvSpPr>
          <p:cNvPr id="35" name="TextBox 34"/>
          <p:cNvSpPr txBox="1"/>
          <p:nvPr/>
        </p:nvSpPr>
        <p:spPr>
          <a:xfrm>
            <a:off x="226721" y="1726852"/>
            <a:ext cx="4269079"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[we]                         	 			</a:t>
            </a:r>
          </a:p>
        </p:txBody>
      </p:sp>
      <p:sp>
        <p:nvSpPr>
          <p:cNvPr id="36" name="TextBox 35"/>
          <p:cNvSpPr txBox="1"/>
          <p:nvPr/>
        </p:nvSpPr>
        <p:spPr>
          <a:xfrm>
            <a:off x="226721" y="1171471"/>
            <a:ext cx="10395284"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El </a:t>
            </a:r>
            <a:r>
              <a:rPr lang="en-GB" sz="2400" dirty="0" err="1">
                <a:solidFill>
                  <a:schemeClr val="accent5">
                    <a:lumMod val="50000"/>
                  </a:schemeClr>
                </a:solidFill>
                <a:latin typeface="Century Gothic" panose="020B0502020202020204" pitchFamily="34" charset="0"/>
              </a:rPr>
              <a:t>día</a:t>
            </a:r>
            <a:r>
              <a:rPr lang="en-GB" sz="2400" dirty="0">
                <a:solidFill>
                  <a:schemeClr val="accent5">
                    <a:lumMod val="50000"/>
                  </a:schemeClr>
                </a:solidFill>
                <a:latin typeface="Century Gothic" panose="020B0502020202020204" pitchFamily="34" charset="0"/>
              </a:rPr>
              <a:t> de </a:t>
            </a:r>
            <a:r>
              <a:rPr lang="en-GB" sz="2400" dirty="0" err="1">
                <a:solidFill>
                  <a:schemeClr val="accent5">
                    <a:lumMod val="50000"/>
                  </a:schemeClr>
                </a:solidFill>
                <a:latin typeface="Century Gothic" panose="020B0502020202020204" pitchFamily="34" charset="0"/>
              </a:rPr>
              <a:t>Navidad</a:t>
            </a:r>
            <a:endParaRPr lang="en-GB" sz="2400" dirty="0">
              <a:solidFill>
                <a:schemeClr val="accent5">
                  <a:lumMod val="50000"/>
                </a:schemeClr>
              </a:solidFill>
              <a:latin typeface="Century Gothic" panose="020B0502020202020204" pitchFamily="34" charset="0"/>
            </a:endParaRPr>
          </a:p>
        </p:txBody>
      </p:sp>
      <p:sp>
        <p:nvSpPr>
          <p:cNvPr id="37" name="TextBox 36"/>
          <p:cNvSpPr txBox="1"/>
          <p:nvPr/>
        </p:nvSpPr>
        <p:spPr>
          <a:xfrm>
            <a:off x="1029153" y="1777344"/>
            <a:ext cx="2881562"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ask for lots of presents</a:t>
            </a:r>
          </a:p>
        </p:txBody>
      </p:sp>
      <p:sp>
        <p:nvSpPr>
          <p:cNvPr id="38" name="TextBox 37"/>
          <p:cNvSpPr txBox="1"/>
          <p:nvPr/>
        </p:nvSpPr>
        <p:spPr>
          <a:xfrm>
            <a:off x="8863247" y="1714993"/>
            <a:ext cx="3166755" cy="707886"/>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discover lots of presents under the bed</a:t>
            </a:r>
          </a:p>
        </p:txBody>
      </p:sp>
      <p:sp>
        <p:nvSpPr>
          <p:cNvPr id="39" name="TextBox 38">
            <a:extLst>
              <a:ext uri="{FF2B5EF4-FFF2-40B4-BE49-F238E27FC236}">
                <a16:creationId xmlns:a16="http://schemas.microsoft.com/office/drawing/2014/main" id="{7F010251-589D-FD4D-A63A-07917D7B3A86}"/>
              </a:ext>
            </a:extLst>
          </p:cNvPr>
          <p:cNvSpPr txBox="1"/>
          <p:nvPr/>
        </p:nvSpPr>
        <p:spPr>
          <a:xfrm>
            <a:off x="219614" y="3178942"/>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40" name="TextBox 39">
            <a:extLst>
              <a:ext uri="{FF2B5EF4-FFF2-40B4-BE49-F238E27FC236}">
                <a16:creationId xmlns:a16="http://schemas.microsoft.com/office/drawing/2014/main" id="{7F010251-589D-FD4D-A63A-07917D7B3A86}"/>
              </a:ext>
            </a:extLst>
          </p:cNvPr>
          <p:cNvSpPr txBox="1"/>
          <p:nvPr/>
        </p:nvSpPr>
        <p:spPr>
          <a:xfrm>
            <a:off x="1177504" y="5787828"/>
            <a:ext cx="17003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solidFill>
                  <a:srgbClr val="4472C4">
                    <a:lumMod val="50000"/>
                  </a:srgbClr>
                </a:solidFill>
                <a:latin typeface="Century Gothic" panose="020F0302020204030204"/>
              </a:rPr>
              <a:t>Persona B</a:t>
            </a:r>
            <a:endPar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41" name="Table 40"/>
          <p:cNvGraphicFramePr>
            <a:graphicFrameLocks noGrp="1"/>
          </p:cNvGraphicFramePr>
          <p:nvPr/>
        </p:nvGraphicFramePr>
        <p:xfrm>
          <a:off x="2877852" y="4819311"/>
          <a:ext cx="9294628" cy="1490163"/>
        </p:xfrm>
        <a:graphic>
          <a:graphicData uri="http://schemas.openxmlformats.org/drawingml/2006/table">
            <a:tbl>
              <a:tblPr firstRow="1" bandRow="1">
                <a:tableStyleId>{5940675A-B579-460E-94D1-54222C63F5DA}</a:tableStyleId>
              </a:tblPr>
              <a:tblGrid>
                <a:gridCol w="4491470">
                  <a:extLst>
                    <a:ext uri="{9D8B030D-6E8A-4147-A177-3AD203B41FA5}">
                      <a16:colId xmlns:a16="http://schemas.microsoft.com/office/drawing/2014/main" val="3781642229"/>
                    </a:ext>
                  </a:extLst>
                </a:gridCol>
                <a:gridCol w="4803158">
                  <a:extLst>
                    <a:ext uri="{9D8B030D-6E8A-4147-A177-3AD203B41FA5}">
                      <a16:colId xmlns:a16="http://schemas.microsoft.com/office/drawing/2014/main" val="3019232194"/>
                    </a:ext>
                  </a:extLst>
                </a:gridCol>
              </a:tblGrid>
              <a:tr h="496721">
                <a:tc gridSpan="2">
                  <a:txBody>
                    <a:bodyPr/>
                    <a:lstStyle/>
                    <a:p>
                      <a:pPr algn="ctr"/>
                      <a:r>
                        <a:rPr lang="en-GB" sz="2000" b="0" i="0" dirty="0">
                          <a:solidFill>
                            <a:schemeClr val="accent5">
                              <a:lumMod val="50000"/>
                            </a:schemeClr>
                          </a:solidFill>
                          <a:latin typeface="Century Gothic" panose="020B0502020202020204" pitchFamily="34" charset="0"/>
                        </a:rPr>
                        <a:t>Christmas 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800686361"/>
                  </a:ext>
                </a:extLst>
              </a:tr>
              <a:tr h="496721">
                <a:tc>
                  <a:txBody>
                    <a:bodyPr/>
                    <a:lstStyle/>
                    <a:p>
                      <a:pPr algn="ctr"/>
                      <a:r>
                        <a:rPr lang="en-GB" sz="2000" b="0" i="0" u="none" dirty="0">
                          <a:solidFill>
                            <a:schemeClr val="accent5">
                              <a:lumMod val="50000"/>
                            </a:schemeClr>
                          </a:solidFill>
                          <a:latin typeface="Century Gothic" panose="020B0502020202020204" pitchFamily="34" charset="0"/>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5">
                              <a:lumMod val="50000"/>
                            </a:schemeClr>
                          </a:solidFill>
                          <a:latin typeface="Century Gothic" panose="020B0502020202020204" pitchFamily="34" charset="0"/>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486659278"/>
                  </a:ext>
                </a:extLst>
              </a:tr>
              <a:tr h="496721">
                <a:tc>
                  <a:txBody>
                    <a:bodyPr/>
                    <a:lstStyle/>
                    <a:p>
                      <a:endParaRPr lang="en-GB" sz="2000" b="0" i="0" u="none"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16537774"/>
                  </a:ext>
                </a:extLst>
              </a:tr>
            </a:tbl>
          </a:graphicData>
        </a:graphic>
      </p:graphicFrame>
      <p:sp>
        <p:nvSpPr>
          <p:cNvPr id="42" name="TextBox 41"/>
          <p:cNvSpPr txBox="1"/>
          <p:nvPr/>
        </p:nvSpPr>
        <p:spPr>
          <a:xfrm>
            <a:off x="3202823" y="5861842"/>
            <a:ext cx="2881562"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ask for lots of presents</a:t>
            </a:r>
          </a:p>
        </p:txBody>
      </p:sp>
      <p:sp>
        <p:nvSpPr>
          <p:cNvPr id="43" name="TextBox 42"/>
          <p:cNvSpPr txBox="1"/>
          <p:nvPr/>
        </p:nvSpPr>
        <p:spPr>
          <a:xfrm>
            <a:off x="7808933" y="5755069"/>
            <a:ext cx="3670344" cy="707886"/>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discover lots of presents under the bed</a:t>
            </a:r>
          </a:p>
        </p:txBody>
      </p:sp>
      <p:sp>
        <p:nvSpPr>
          <p:cNvPr id="3" name="Rectangle 2"/>
          <p:cNvSpPr/>
          <p:nvPr/>
        </p:nvSpPr>
        <p:spPr>
          <a:xfrm>
            <a:off x="7852304" y="1691423"/>
            <a:ext cx="1056700"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[they]</a:t>
            </a:r>
          </a:p>
        </p:txBody>
      </p:sp>
      <p:sp>
        <p:nvSpPr>
          <p:cNvPr id="6" name="Rectangle 5"/>
          <p:cNvSpPr/>
          <p:nvPr/>
        </p:nvSpPr>
        <p:spPr>
          <a:xfrm>
            <a:off x="4316121" y="1707220"/>
            <a:ext cx="3363421" cy="461665"/>
          </a:xfrm>
          <a:prstGeom prst="rect">
            <a:avLst/>
          </a:prstGeom>
        </p:spPr>
        <p:txBody>
          <a:bodyPr wrap="none">
            <a:spAutoFit/>
          </a:bodyPr>
          <a:lstStyle/>
          <a:p>
            <a:r>
              <a:rPr lang="en-GB" sz="2400" dirty="0">
                <a:solidFill>
                  <a:schemeClr val="accent5">
                    <a:lumMod val="50000"/>
                  </a:schemeClr>
                </a:solidFill>
                <a:latin typeface="Century Gothic" panose="020B0502020202020204" pitchFamily="34" charset="0"/>
              </a:rPr>
              <a:t>On the other hand… </a:t>
            </a:r>
            <a:endParaRPr lang="en-GB" sz="2400" dirty="0">
              <a:latin typeface="Century Gothic" panose="020B0502020202020204" pitchFamily="34" charset="0"/>
            </a:endParaRPr>
          </a:p>
        </p:txBody>
      </p:sp>
    </p:spTree>
    <p:extLst>
      <p:ext uri="{BB962C8B-B14F-4D97-AF65-F5344CB8AC3E}">
        <p14:creationId xmlns:p14="http://schemas.microsoft.com/office/powerpoint/2010/main" val="343968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0" grpId="0"/>
      <p:bldP spid="42" grpId="0" animBg="1"/>
      <p:bldP spid="4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Persona A</a:t>
            </a:r>
          </a:p>
        </p:txBody>
      </p:sp>
      <p:sp>
        <p:nvSpPr>
          <p:cNvPr id="7" name="TextBox 6"/>
          <p:cNvSpPr txBox="1"/>
          <p:nvPr/>
        </p:nvSpPr>
        <p:spPr>
          <a:xfrm>
            <a:off x="264695" y="1776548"/>
            <a:ext cx="10395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día</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Navidad</a:t>
            </a:r>
            <a:endPar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p:cNvSpPr txBox="1"/>
          <p:nvPr/>
        </p:nvSpPr>
        <p:spPr>
          <a:xfrm>
            <a:off x="264695" y="3811277"/>
            <a:ext cx="103952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GB" sz="2400" b="0"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Nochevieja</a:t>
            </a:r>
            <a:endPar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387017" y="2437880"/>
            <a:ext cx="3588084"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discover the presents</a:t>
            </a:r>
          </a:p>
        </p:txBody>
      </p:sp>
      <p:sp>
        <p:nvSpPr>
          <p:cNvPr id="13" name="TextBox 12"/>
          <p:cNvSpPr txBox="1"/>
          <p:nvPr/>
        </p:nvSpPr>
        <p:spPr>
          <a:xfrm>
            <a:off x="5308600" y="2404143"/>
            <a:ext cx="3212431"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make the food.</a:t>
            </a:r>
          </a:p>
        </p:txBody>
      </p:sp>
      <p:sp>
        <p:nvSpPr>
          <p:cNvPr id="14" name="TextBox 13"/>
          <p:cNvSpPr txBox="1"/>
          <p:nvPr/>
        </p:nvSpPr>
        <p:spPr>
          <a:xfrm>
            <a:off x="387016" y="3103391"/>
            <a:ext cx="3588085"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drink coffee </a:t>
            </a:r>
          </a:p>
        </p:txBody>
      </p:sp>
      <p:sp>
        <p:nvSpPr>
          <p:cNvPr id="15" name="TextBox 14"/>
          <p:cNvSpPr txBox="1"/>
          <p:nvPr/>
        </p:nvSpPr>
        <p:spPr>
          <a:xfrm>
            <a:off x="5308601" y="3107951"/>
            <a:ext cx="3212431"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read new books.</a:t>
            </a:r>
          </a:p>
        </p:txBody>
      </p:sp>
      <p:sp>
        <p:nvSpPr>
          <p:cNvPr id="16" name="TextBox 15"/>
          <p:cNvSpPr txBox="1"/>
          <p:nvPr/>
        </p:nvSpPr>
        <p:spPr>
          <a:xfrm>
            <a:off x="6144548" y="5482011"/>
            <a:ext cx="4082344"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12 grapes at midnight.</a:t>
            </a:r>
          </a:p>
        </p:txBody>
      </p:sp>
      <p:sp>
        <p:nvSpPr>
          <p:cNvPr id="17" name="TextBox 16"/>
          <p:cNvSpPr txBox="1"/>
          <p:nvPr/>
        </p:nvSpPr>
        <p:spPr>
          <a:xfrm>
            <a:off x="387016" y="5482011"/>
            <a:ext cx="382374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want to go to bed early.</a:t>
            </a:r>
          </a:p>
        </p:txBody>
      </p:sp>
      <p:sp>
        <p:nvSpPr>
          <p:cNvPr id="18" name="TextBox 17"/>
          <p:cNvSpPr txBox="1"/>
          <p:nvPr/>
        </p:nvSpPr>
        <p:spPr>
          <a:xfrm>
            <a:off x="387016" y="4580718"/>
            <a:ext cx="382374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must clean the house</a:t>
            </a:r>
          </a:p>
        </p:txBody>
      </p:sp>
      <p:sp>
        <p:nvSpPr>
          <p:cNvPr id="19" name="TextBox 18"/>
          <p:cNvSpPr txBox="1"/>
          <p:nvPr/>
        </p:nvSpPr>
        <p:spPr>
          <a:xfrm>
            <a:off x="6144548" y="4567974"/>
            <a:ext cx="3288210" cy="40011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play with friends.</a:t>
            </a:r>
          </a:p>
        </p:txBody>
      </p:sp>
      <p:sp>
        <p:nvSpPr>
          <p:cNvPr id="20" name="TextBox 19"/>
          <p:cNvSpPr txBox="1"/>
          <p:nvPr/>
        </p:nvSpPr>
        <p:spPr>
          <a:xfrm>
            <a:off x="4210756" y="2436962"/>
            <a:ext cx="15621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while</a:t>
            </a:r>
          </a:p>
        </p:txBody>
      </p:sp>
      <p:sp>
        <p:nvSpPr>
          <p:cNvPr id="21" name="TextBox 20"/>
          <p:cNvSpPr txBox="1"/>
          <p:nvPr/>
        </p:nvSpPr>
        <p:spPr>
          <a:xfrm>
            <a:off x="4210756" y="3072613"/>
            <a:ext cx="15621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and</a:t>
            </a:r>
          </a:p>
        </p:txBody>
      </p:sp>
      <p:sp>
        <p:nvSpPr>
          <p:cNvPr id="22" name="TextBox 21"/>
          <p:cNvSpPr txBox="1"/>
          <p:nvPr/>
        </p:nvSpPr>
        <p:spPr>
          <a:xfrm>
            <a:off x="4497432" y="4539233"/>
            <a:ext cx="17653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but</a:t>
            </a:r>
          </a:p>
        </p:txBody>
      </p:sp>
      <p:sp>
        <p:nvSpPr>
          <p:cNvPr id="23" name="TextBox 22"/>
          <p:cNvSpPr txBox="1"/>
          <p:nvPr/>
        </p:nvSpPr>
        <p:spPr>
          <a:xfrm>
            <a:off x="4497432" y="5479567"/>
            <a:ext cx="192981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However,</a:t>
            </a:r>
          </a:p>
        </p:txBody>
      </p:sp>
    </p:spTree>
    <p:extLst>
      <p:ext uri="{BB962C8B-B14F-4D97-AF65-F5344CB8AC3E}">
        <p14:creationId xmlns:p14="http://schemas.microsoft.com/office/powerpoint/2010/main" val="729065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u="sng" dirty="0">
                <a:solidFill>
                  <a:srgbClr val="4472C4">
                    <a:lumMod val="50000"/>
                  </a:srgbClr>
                </a:solidFill>
                <a:latin typeface="Century Gothic" panose="020F0302020204030204"/>
              </a:rPr>
              <a:t>Persona B</a:t>
            </a:r>
            <a:endParaRPr kumimoji="0" lang="en-US" sz="2400" b="1" i="0" u="sng"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7" name="TextBox 6"/>
          <p:cNvSpPr txBox="1"/>
          <p:nvPr/>
        </p:nvSpPr>
        <p:spPr>
          <a:xfrm>
            <a:off x="264695" y="1776548"/>
            <a:ext cx="10395284" cy="461665"/>
          </a:xfrm>
          <a:prstGeom prst="rect">
            <a:avLst/>
          </a:prstGeom>
          <a:noFill/>
        </p:spPr>
        <p:txBody>
          <a:bodyPr wrap="square" rtlCol="0">
            <a:spAutoFit/>
          </a:bodyPr>
          <a:lstStyle/>
          <a:p>
            <a:pPr algn="l"/>
            <a:r>
              <a:rPr lang="en-GB" sz="2400" u="sng" dirty="0">
                <a:solidFill>
                  <a:schemeClr val="accent5">
                    <a:lumMod val="50000"/>
                  </a:schemeClr>
                </a:solidFill>
                <a:latin typeface="Century Gothic" panose="020B0502020202020204" pitchFamily="34" charset="0"/>
              </a:rPr>
              <a:t>El </a:t>
            </a:r>
            <a:r>
              <a:rPr lang="en-GB" sz="2400" u="sng" dirty="0" err="1">
                <a:solidFill>
                  <a:schemeClr val="accent5">
                    <a:lumMod val="50000"/>
                  </a:schemeClr>
                </a:solidFill>
                <a:latin typeface="Century Gothic" panose="020B0502020202020204" pitchFamily="34" charset="0"/>
              </a:rPr>
              <a:t>día</a:t>
            </a:r>
            <a:r>
              <a:rPr lang="en-GB" sz="2400" u="sng" dirty="0">
                <a:solidFill>
                  <a:schemeClr val="accent5">
                    <a:lumMod val="50000"/>
                  </a:schemeClr>
                </a:solidFill>
                <a:latin typeface="Century Gothic" panose="020B0502020202020204" pitchFamily="34" charset="0"/>
              </a:rPr>
              <a:t> de </a:t>
            </a:r>
            <a:r>
              <a:rPr lang="en-GB" sz="2400" u="sng" dirty="0" err="1">
                <a:solidFill>
                  <a:schemeClr val="accent5">
                    <a:lumMod val="50000"/>
                  </a:schemeClr>
                </a:solidFill>
                <a:latin typeface="Century Gothic" panose="020B0502020202020204" pitchFamily="34" charset="0"/>
              </a:rPr>
              <a:t>Navidad</a:t>
            </a:r>
            <a:endParaRPr lang="en-GB" sz="2400" u="sng" dirty="0">
              <a:solidFill>
                <a:schemeClr val="accent5">
                  <a:lumMod val="50000"/>
                </a:schemeClr>
              </a:solidFill>
              <a:latin typeface="Century Gothic" panose="020B0502020202020204" pitchFamily="34" charset="0"/>
            </a:endParaRPr>
          </a:p>
        </p:txBody>
      </p:sp>
      <p:sp>
        <p:nvSpPr>
          <p:cNvPr id="8" name="TextBox 7"/>
          <p:cNvSpPr txBox="1"/>
          <p:nvPr/>
        </p:nvSpPr>
        <p:spPr>
          <a:xfrm>
            <a:off x="264695" y="3811277"/>
            <a:ext cx="10395284" cy="461665"/>
          </a:xfrm>
          <a:prstGeom prst="rect">
            <a:avLst/>
          </a:prstGeom>
          <a:noFill/>
        </p:spPr>
        <p:txBody>
          <a:bodyPr wrap="square" rtlCol="0">
            <a:spAutoFit/>
          </a:bodyPr>
          <a:lstStyle/>
          <a:p>
            <a:pPr algn="l"/>
            <a:r>
              <a:rPr lang="en-GB" sz="2400" u="sng" dirty="0">
                <a:solidFill>
                  <a:schemeClr val="accent5">
                    <a:lumMod val="50000"/>
                  </a:schemeClr>
                </a:solidFill>
                <a:latin typeface="Century Gothic" panose="020B0502020202020204" pitchFamily="34" charset="0"/>
              </a:rPr>
              <a:t>La </a:t>
            </a:r>
            <a:r>
              <a:rPr lang="en-GB" sz="2400" u="sng" dirty="0" err="1">
                <a:solidFill>
                  <a:schemeClr val="accent5">
                    <a:lumMod val="50000"/>
                  </a:schemeClr>
                </a:solidFill>
                <a:latin typeface="Century Gothic" panose="020B0502020202020204" pitchFamily="34" charset="0"/>
              </a:rPr>
              <a:t>Nochevieja</a:t>
            </a:r>
            <a:endParaRPr lang="en-GB" sz="2400" u="sng" dirty="0">
              <a:solidFill>
                <a:schemeClr val="accent5">
                  <a:lumMod val="50000"/>
                </a:schemeClr>
              </a:solidFill>
              <a:latin typeface="Century Gothic" panose="020B0502020202020204" pitchFamily="34" charset="0"/>
            </a:endParaRPr>
          </a:p>
        </p:txBody>
      </p:sp>
      <p:sp>
        <p:nvSpPr>
          <p:cNvPr id="14" name="TextBox 13"/>
          <p:cNvSpPr txBox="1"/>
          <p:nvPr/>
        </p:nvSpPr>
        <p:spPr>
          <a:xfrm>
            <a:off x="264695" y="3098906"/>
            <a:ext cx="2881562"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They eat tasty paella</a:t>
            </a:r>
          </a:p>
        </p:txBody>
      </p:sp>
      <p:sp>
        <p:nvSpPr>
          <p:cNvPr id="17" name="TextBox 16"/>
          <p:cNvSpPr txBox="1"/>
          <p:nvPr/>
        </p:nvSpPr>
        <p:spPr>
          <a:xfrm>
            <a:off x="4724561" y="3099031"/>
            <a:ext cx="4034590"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we write with the new pens.</a:t>
            </a:r>
          </a:p>
        </p:txBody>
      </p:sp>
      <p:sp>
        <p:nvSpPr>
          <p:cNvPr id="18" name="TextBox 17"/>
          <p:cNvSpPr txBox="1"/>
          <p:nvPr/>
        </p:nvSpPr>
        <p:spPr>
          <a:xfrm>
            <a:off x="264695" y="2389285"/>
            <a:ext cx="2881562"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We sleep</a:t>
            </a:r>
          </a:p>
        </p:txBody>
      </p:sp>
      <p:sp>
        <p:nvSpPr>
          <p:cNvPr id="19" name="TextBox 18"/>
          <p:cNvSpPr txBox="1"/>
          <p:nvPr/>
        </p:nvSpPr>
        <p:spPr>
          <a:xfrm>
            <a:off x="4724560" y="2402474"/>
            <a:ext cx="4254340"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they reply/respond to messages.</a:t>
            </a:r>
          </a:p>
        </p:txBody>
      </p:sp>
      <p:sp>
        <p:nvSpPr>
          <p:cNvPr id="20" name="TextBox 19"/>
          <p:cNvSpPr txBox="1"/>
          <p:nvPr/>
        </p:nvSpPr>
        <p:spPr>
          <a:xfrm>
            <a:off x="5332294" y="4618088"/>
            <a:ext cx="4892509"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we want to eat grapes in the square.</a:t>
            </a:r>
          </a:p>
        </p:txBody>
      </p:sp>
      <p:sp>
        <p:nvSpPr>
          <p:cNvPr id="21" name="TextBox 20"/>
          <p:cNvSpPr txBox="1"/>
          <p:nvPr/>
        </p:nvSpPr>
        <p:spPr>
          <a:xfrm>
            <a:off x="264695" y="4517425"/>
            <a:ext cx="2881564" cy="707886"/>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They drink coffee at home</a:t>
            </a:r>
          </a:p>
        </p:txBody>
      </p:sp>
      <p:sp>
        <p:nvSpPr>
          <p:cNvPr id="22" name="TextBox 21"/>
          <p:cNvSpPr txBox="1"/>
          <p:nvPr/>
        </p:nvSpPr>
        <p:spPr>
          <a:xfrm>
            <a:off x="264695" y="5463868"/>
            <a:ext cx="2881564" cy="707886"/>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We can go to a friend’s house.</a:t>
            </a:r>
          </a:p>
        </p:txBody>
      </p:sp>
      <p:sp>
        <p:nvSpPr>
          <p:cNvPr id="23" name="TextBox 22"/>
          <p:cNvSpPr txBox="1"/>
          <p:nvPr/>
        </p:nvSpPr>
        <p:spPr>
          <a:xfrm>
            <a:off x="5333144" y="5564484"/>
            <a:ext cx="4891659"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latin typeface="Century Gothic" panose="020B0502020202020204" pitchFamily="34" charset="0"/>
              </a:rPr>
              <a:t>they must spend time with Grandma.</a:t>
            </a:r>
          </a:p>
        </p:txBody>
      </p:sp>
      <p:sp>
        <p:nvSpPr>
          <p:cNvPr id="24" name="TextBox 23"/>
          <p:cNvSpPr txBox="1"/>
          <p:nvPr/>
        </p:nvSpPr>
        <p:spPr>
          <a:xfrm>
            <a:off x="3509567" y="2351622"/>
            <a:ext cx="15621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while</a:t>
            </a:r>
          </a:p>
        </p:txBody>
      </p:sp>
      <p:sp>
        <p:nvSpPr>
          <p:cNvPr id="25" name="TextBox 24"/>
          <p:cNvSpPr txBox="1"/>
          <p:nvPr/>
        </p:nvSpPr>
        <p:spPr>
          <a:xfrm>
            <a:off x="3553740" y="3047067"/>
            <a:ext cx="156210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and</a:t>
            </a:r>
          </a:p>
        </p:txBody>
      </p:sp>
      <p:sp>
        <p:nvSpPr>
          <p:cNvPr id="26" name="TextBox 25"/>
          <p:cNvSpPr txBox="1"/>
          <p:nvPr/>
        </p:nvSpPr>
        <p:spPr>
          <a:xfrm>
            <a:off x="3553740" y="4605759"/>
            <a:ext cx="81506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but</a:t>
            </a:r>
          </a:p>
        </p:txBody>
      </p:sp>
      <p:sp>
        <p:nvSpPr>
          <p:cNvPr id="27" name="TextBox 26"/>
          <p:cNvSpPr txBox="1"/>
          <p:nvPr/>
        </p:nvSpPr>
        <p:spPr>
          <a:xfrm>
            <a:off x="3509567" y="5548916"/>
            <a:ext cx="2059234"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However,</a:t>
            </a:r>
          </a:p>
        </p:txBody>
      </p:sp>
    </p:spTree>
    <p:extLst>
      <p:ext uri="{BB962C8B-B14F-4D97-AF65-F5344CB8AC3E}">
        <p14:creationId xmlns:p14="http://schemas.microsoft.com/office/powerpoint/2010/main" val="9659812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¿Qué hace la </a:t>
            </a:r>
            <a:r>
              <a:rPr lang="en-GB" sz="2400" b="1" dirty="0" err="1">
                <a:solidFill>
                  <a:schemeClr val="bg1"/>
                </a:solidFill>
              </a:rPr>
              <a:t>familia</a:t>
            </a:r>
            <a:r>
              <a:rPr lang="en-GB" sz="2400" b="1" dirty="0">
                <a:solidFill>
                  <a:schemeClr val="bg1"/>
                </a:solidFill>
              </a:rPr>
              <a:t> </a:t>
            </a:r>
            <a:r>
              <a:rPr lang="en-GB" sz="2400" b="1" dirty="0" err="1">
                <a:solidFill>
                  <a:schemeClr val="bg1"/>
                </a:solidFill>
              </a:rPr>
              <a:t>López</a:t>
            </a:r>
            <a:r>
              <a:rPr lang="en-GB" sz="2400" b="1" dirty="0">
                <a:solidFill>
                  <a:schemeClr val="bg1"/>
                </a:solidFill>
              </a:rPr>
              <a:t> </a:t>
            </a:r>
            <a:r>
              <a:rPr lang="en-GB" sz="2400" b="1" dirty="0" err="1">
                <a:solidFill>
                  <a:schemeClr val="bg1"/>
                </a:solidFill>
              </a:rPr>
              <a:t>durante</a:t>
            </a:r>
            <a:r>
              <a:rPr lang="en-GB" sz="2400" b="1" dirty="0">
                <a:solidFill>
                  <a:schemeClr val="bg1"/>
                </a:solidFill>
              </a:rPr>
              <a:t> la </a:t>
            </a:r>
            <a:r>
              <a:rPr lang="en-GB" sz="2400" b="1" dirty="0" err="1">
                <a:solidFill>
                  <a:schemeClr val="bg1"/>
                </a:solidFill>
              </a:rPr>
              <a:t>Navidad</a:t>
            </a:r>
            <a:r>
              <a:rPr lang="en-GB" sz="24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32758" y="258166"/>
            <a:ext cx="249538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y </a:t>
            </a:r>
            <a:r>
              <a:rPr lang="en-GB" sz="2000" b="1" dirty="0" err="1">
                <a:solidFill>
                  <a:prstClr val="white"/>
                </a:solidFill>
                <a:latin typeface="Century Gothic" panose="020B0502020202020204" pitchFamily="34" charset="0"/>
              </a:rPr>
              <a:t>escuahar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F010251-589D-FD4D-A63A-07917D7B3A86}"/>
              </a:ext>
            </a:extLst>
          </p:cNvPr>
          <p:cNvSpPr txBox="1"/>
          <p:nvPr/>
        </p:nvSpPr>
        <p:spPr>
          <a:xfrm>
            <a:off x="180000" y="1296000"/>
            <a:ext cx="82300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err="1">
                <a:solidFill>
                  <a:srgbClr val="4472C4">
                    <a:lumMod val="50000"/>
                  </a:srgbClr>
                </a:solidFill>
                <a:latin typeface="Century Gothic" panose="020F0302020204030204"/>
              </a:rPr>
              <a:t>Escucha</a:t>
            </a:r>
            <a:r>
              <a:rPr lang="en-US" sz="2400" b="1" noProof="0" dirty="0">
                <a:solidFill>
                  <a:srgbClr val="4472C4">
                    <a:lumMod val="50000"/>
                  </a:srgbClr>
                </a:solidFill>
                <a:latin typeface="Century Gothic" panose="020F0302020204030204"/>
              </a:rPr>
              <a:t> las </a:t>
            </a:r>
            <a:r>
              <a:rPr lang="en-US" sz="2400" b="1" noProof="0" dirty="0" err="1">
                <a:solidFill>
                  <a:srgbClr val="4472C4">
                    <a:lumMod val="50000"/>
                  </a:srgbClr>
                </a:solidFill>
                <a:latin typeface="Century Gothic" panose="020F0302020204030204"/>
              </a:rPr>
              <a:t>frase</a:t>
            </a:r>
            <a:r>
              <a:rPr lang="en-US" sz="2400" b="1" dirty="0">
                <a:solidFill>
                  <a:srgbClr val="4472C4">
                    <a:lumMod val="50000"/>
                  </a:srgbClr>
                </a:solidFill>
                <a:latin typeface="Century Gothic" panose="020F0302020204030204"/>
              </a:rPr>
              <a:t>s de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pareja</a:t>
            </a:r>
            <a:r>
              <a:rPr lang="en-US" sz="2400" b="1" dirty="0">
                <a:solidFill>
                  <a:srgbClr val="4472C4">
                    <a:lumMod val="50000"/>
                  </a:srgbClr>
                </a:solidFill>
                <a:latin typeface="Century Gothic" panose="020F0302020204030204"/>
              </a:rPr>
              <a:t> </a:t>
            </a:r>
            <a:r>
              <a:rPr lang="en-US" sz="2400" b="1" noProof="0" dirty="0">
                <a:solidFill>
                  <a:srgbClr val="4472C4">
                    <a:lumMod val="50000"/>
                  </a:srgbClr>
                </a:solidFill>
                <a:latin typeface="Century Gothic" panose="020F0302020204030204"/>
              </a:rPr>
              <a:t>y escribe en </a:t>
            </a:r>
            <a:r>
              <a:rPr lang="en-US" sz="2400" b="1" noProof="0" dirty="0" err="1">
                <a:solidFill>
                  <a:srgbClr val="4472C4">
                    <a:lumMod val="50000"/>
                  </a:srgbClr>
                </a:solidFill>
                <a:latin typeface="Century Gothic" panose="020F0302020204030204"/>
              </a:rPr>
              <a:t>inglés</a:t>
            </a:r>
            <a:r>
              <a:rPr lang="en-US" sz="2400" b="1" dirty="0">
                <a:solidFill>
                  <a:srgbClr val="4472C4">
                    <a:lumMod val="50000"/>
                  </a:srgbClr>
                </a:solidFill>
                <a:latin typeface="Century Gothic" panose="020F0302020204030204"/>
              </a:rPr>
              <a:t>:</a:t>
            </a:r>
            <a:endPar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12" name="Table 11" descr="Table for exercises">
            <a:extLst>
              <a:ext uri="{FF2B5EF4-FFF2-40B4-BE49-F238E27FC236}">
                <a16:creationId xmlns:a16="http://schemas.microsoft.com/office/drawing/2014/main" id="{14B0B687-DE07-4FF2-B1B8-0D613633DECD}"/>
              </a:ext>
            </a:extLst>
          </p:cNvPr>
          <p:cNvGraphicFramePr>
            <a:graphicFrameLocks noGrp="1"/>
          </p:cNvGraphicFramePr>
          <p:nvPr/>
        </p:nvGraphicFramePr>
        <p:xfrm>
          <a:off x="264698" y="1889674"/>
          <a:ext cx="11347910" cy="3973768"/>
        </p:xfrm>
        <a:graphic>
          <a:graphicData uri="http://schemas.openxmlformats.org/drawingml/2006/table">
            <a:tbl>
              <a:tblPr firstRow="1" bandRow="1">
                <a:tableStyleId>{5940675A-B579-460E-94D1-54222C63F5DA}</a:tableStyleId>
              </a:tblPr>
              <a:tblGrid>
                <a:gridCol w="5483684">
                  <a:extLst>
                    <a:ext uri="{9D8B030D-6E8A-4147-A177-3AD203B41FA5}">
                      <a16:colId xmlns:a16="http://schemas.microsoft.com/office/drawing/2014/main" val="2718503455"/>
                    </a:ext>
                  </a:extLst>
                </a:gridCol>
                <a:gridCol w="5864226">
                  <a:extLst>
                    <a:ext uri="{9D8B030D-6E8A-4147-A177-3AD203B41FA5}">
                      <a16:colId xmlns:a16="http://schemas.microsoft.com/office/drawing/2014/main" val="20001"/>
                    </a:ext>
                  </a:extLst>
                </a:gridCol>
              </a:tblGrid>
              <a:tr h="496721">
                <a:tc gridSpan="2">
                  <a:txBody>
                    <a:bodyPr/>
                    <a:lstStyle/>
                    <a:p>
                      <a:pPr algn="ctr"/>
                      <a:r>
                        <a:rPr lang="en-GB" sz="2000" b="0" i="0" dirty="0">
                          <a:solidFill>
                            <a:schemeClr val="accent5">
                              <a:lumMod val="50000"/>
                            </a:schemeClr>
                          </a:solidFill>
                          <a:latin typeface="Century Gothic" panose="020B0502020202020204" pitchFamily="34" charset="0"/>
                        </a:rPr>
                        <a:t>Christmas Day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b="0" u="none" kern="1200" dirty="0">
                        <a:solidFill>
                          <a:schemeClr val="accent5">
                            <a:lumMod val="50000"/>
                          </a:schemeClr>
                        </a:solidFill>
                        <a:effectLst/>
                        <a:latin typeface="+mn-lt"/>
                        <a:ea typeface="+mn-ea"/>
                        <a:cs typeface="+mn-cs"/>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96721">
                <a:tc>
                  <a:txBody>
                    <a:bodyPr/>
                    <a:lstStyle/>
                    <a:p>
                      <a:pPr algn="ctr"/>
                      <a:r>
                        <a:rPr lang="en-GB" sz="2000" b="0" i="0" u="none" dirty="0">
                          <a:solidFill>
                            <a:schemeClr val="accent5">
                              <a:lumMod val="50000"/>
                            </a:schemeClr>
                          </a:solidFill>
                          <a:latin typeface="Century Gothic" panose="020B0502020202020204" pitchFamily="34" charset="0"/>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5">
                              <a:lumMod val="50000"/>
                            </a:schemeClr>
                          </a:solidFill>
                          <a:latin typeface="Century Gothic" panose="020B0502020202020204" pitchFamily="34" charset="0"/>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96721">
                <a:tc>
                  <a:txBody>
                    <a:bodyPr/>
                    <a:lstStyle/>
                    <a:p>
                      <a:endParaRPr lang="en-GB" sz="2000" b="0" i="0" u="none"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96721">
                <a:tc>
                  <a:txBody>
                    <a:bodyPr/>
                    <a:lstStyle/>
                    <a:p>
                      <a:endParaRPr lang="en-GB" sz="2000" b="0" i="0" u="none"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96721">
                <a:tc gridSpan="2">
                  <a:txBody>
                    <a:bodyPr/>
                    <a:lstStyle/>
                    <a:p>
                      <a:pPr algn="ctr"/>
                      <a:r>
                        <a:rPr lang="en-GB" sz="2000" b="0" i="0" dirty="0">
                          <a:solidFill>
                            <a:schemeClr val="accent5">
                              <a:lumMod val="50000"/>
                            </a:schemeClr>
                          </a:solidFill>
                          <a:latin typeface="Century Gothic" panose="020B0502020202020204" pitchFamily="34" charset="0"/>
                        </a:rPr>
                        <a:t>New</a:t>
                      </a:r>
                      <a:r>
                        <a:rPr lang="en-GB" sz="2000" b="0" i="0" baseline="0" dirty="0">
                          <a:solidFill>
                            <a:schemeClr val="accent5">
                              <a:lumMod val="50000"/>
                            </a:schemeClr>
                          </a:solidFill>
                          <a:latin typeface="Century Gothic" panose="020B0502020202020204" pitchFamily="34" charset="0"/>
                        </a:rPr>
                        <a:t> Year’s Eve</a:t>
                      </a:r>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hMerge="1">
                  <a:txBody>
                    <a:bodyPr/>
                    <a:lstStyle/>
                    <a:p>
                      <a:endParaRPr lang="en-GB" sz="2000" dirty="0">
                        <a:solidFill>
                          <a:schemeClr val="accent5">
                            <a:lumMod val="50000"/>
                          </a:schemeClr>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96721">
                <a:tc>
                  <a:txBody>
                    <a:bodyPr/>
                    <a:lstStyle/>
                    <a:p>
                      <a:pPr algn="ctr"/>
                      <a:r>
                        <a:rPr lang="en-GB" sz="2000" b="0" i="0" u="none" dirty="0">
                          <a:solidFill>
                            <a:schemeClr val="accent5">
                              <a:lumMod val="50000"/>
                            </a:schemeClr>
                          </a:solidFill>
                          <a:latin typeface="Century Gothic" panose="020B0502020202020204" pitchFamily="34" charset="0"/>
                        </a:rPr>
                        <a:t>We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0" i="0" dirty="0">
                          <a:solidFill>
                            <a:schemeClr val="accent5">
                              <a:lumMod val="50000"/>
                            </a:schemeClr>
                          </a:solidFill>
                          <a:latin typeface="Century Gothic" panose="020B0502020202020204" pitchFamily="34" charset="0"/>
                        </a:rPr>
                        <a:t>They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96721">
                <a:tc>
                  <a:txBody>
                    <a:bodyPr/>
                    <a:lstStyle/>
                    <a:p>
                      <a:endParaRPr lang="en-GB" sz="2000" b="0" i="0" u="none"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557770777"/>
                  </a:ext>
                </a:extLst>
              </a:tr>
              <a:tr h="496721">
                <a:tc>
                  <a:txBody>
                    <a:bodyPr/>
                    <a:lstStyle/>
                    <a:p>
                      <a:endParaRPr lang="en-GB" sz="2000" b="0" i="0" u="none"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0" i="0" dirty="0">
                        <a:solidFill>
                          <a:schemeClr val="accent5">
                            <a:lumMod val="50000"/>
                          </a:schemeClr>
                        </a:solidFill>
                        <a:latin typeface="Century Gothic" panose="020B0502020202020204" pitchFamily="34" charset="0"/>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294313984"/>
                  </a:ext>
                </a:extLst>
              </a:tr>
            </a:tbl>
          </a:graphicData>
        </a:graphic>
      </p:graphicFrame>
    </p:spTree>
    <p:extLst>
      <p:ext uri="{BB962C8B-B14F-4D97-AF65-F5344CB8AC3E}">
        <p14:creationId xmlns:p14="http://schemas.microsoft.com/office/powerpoint/2010/main" val="10908923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5" name="Title 1"/>
          <p:cNvSpPr txBox="1">
            <a:spLocks/>
          </p:cNvSpPr>
          <p:nvPr/>
        </p:nvSpPr>
        <p:spPr>
          <a:xfrm>
            <a:off x="82286" y="0"/>
            <a:ext cx="527750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err="1">
                <a:solidFill>
                  <a:schemeClr val="bg1"/>
                </a:solidFill>
              </a:rPr>
              <a:t>Unas</a:t>
            </a:r>
            <a:r>
              <a:rPr lang="en-GB" sz="2800" b="1" dirty="0">
                <a:solidFill>
                  <a:schemeClr val="bg1"/>
                </a:solidFill>
              </a:rPr>
              <a:t> </a:t>
            </a:r>
            <a:r>
              <a:rPr lang="en-GB" sz="2800" b="1" dirty="0" err="1">
                <a:solidFill>
                  <a:schemeClr val="bg1"/>
                </a:solidFill>
              </a:rPr>
              <a:t>vacaciones</a:t>
            </a:r>
            <a:r>
              <a:rPr lang="en-GB" sz="2800" b="1" dirty="0">
                <a:solidFill>
                  <a:schemeClr val="bg1"/>
                </a:solidFill>
              </a:rPr>
              <a:t> </a:t>
            </a:r>
            <a:r>
              <a:rPr lang="en-GB" sz="2800" b="1" dirty="0" err="1">
                <a:solidFill>
                  <a:schemeClr val="bg1"/>
                </a:solidFill>
              </a:rPr>
              <a:t>similares</a:t>
            </a:r>
            <a:r>
              <a:rPr lang="en-GB" sz="2800" b="1" dirty="0">
                <a:solidFill>
                  <a:schemeClr val="bg1"/>
                </a:solidFill>
              </a:rPr>
              <a:t>, ¡</a:t>
            </a:r>
            <a:r>
              <a:rPr lang="en-GB" sz="2800" b="1" dirty="0" err="1">
                <a:solidFill>
                  <a:schemeClr val="bg1"/>
                </a:solidFill>
              </a:rPr>
              <a:t>pero</a:t>
            </a:r>
            <a:r>
              <a:rPr lang="en-GB" sz="2800" b="1" dirty="0">
                <a:solidFill>
                  <a:schemeClr val="bg1"/>
                </a:solidFill>
              </a:rPr>
              <a:t> no </a:t>
            </a:r>
            <a:r>
              <a:rPr lang="en-GB" sz="2800" b="1" dirty="0" err="1">
                <a:solidFill>
                  <a:schemeClr val="bg1"/>
                </a:solidFill>
              </a:rPr>
              <a:t>iguales</a:t>
            </a:r>
            <a:r>
              <a:rPr lang="en-GB" sz="2800" b="1" dirty="0">
                <a:solidFill>
                  <a:schemeClr val="bg1"/>
                </a:solidFill>
              </a:rPr>
              <a:t>!</a:t>
            </a:r>
          </a:p>
        </p:txBody>
      </p:sp>
      <p:sp>
        <p:nvSpPr>
          <p:cNvPr id="6" name="TextBox 5"/>
          <p:cNvSpPr txBox="1"/>
          <p:nvPr/>
        </p:nvSpPr>
        <p:spPr>
          <a:xfrm>
            <a:off x="404737" y="1446852"/>
            <a:ext cx="9214339"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You’re talking to a friend about your holidays last summer. </a:t>
            </a:r>
          </a:p>
        </p:txBody>
      </p:sp>
      <p:sp>
        <p:nvSpPr>
          <p:cNvPr id="7" name="TextBox 6"/>
          <p:cNvSpPr txBox="1"/>
          <p:nvPr/>
        </p:nvSpPr>
        <p:spPr>
          <a:xfrm>
            <a:off x="404737" y="2185333"/>
            <a:ext cx="10490925"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The two of you had similar holidays, but they weren’t quite the same! </a:t>
            </a:r>
          </a:p>
        </p:txBody>
      </p:sp>
      <p:sp>
        <p:nvSpPr>
          <p:cNvPr id="8" name="TextBox 7"/>
          <p:cNvSpPr txBox="1"/>
          <p:nvPr/>
        </p:nvSpPr>
        <p:spPr>
          <a:xfrm>
            <a:off x="404737" y="2898791"/>
            <a:ext cx="10374923"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Student A: tell your partner what the people (I, he, she) did.</a:t>
            </a:r>
          </a:p>
        </p:txBody>
      </p:sp>
      <p:sp>
        <p:nvSpPr>
          <p:cNvPr id="9" name="TextBox 8"/>
          <p:cNvSpPr txBox="1"/>
          <p:nvPr/>
        </p:nvSpPr>
        <p:spPr>
          <a:xfrm>
            <a:off x="404737" y="3446949"/>
            <a:ext cx="10128740" cy="830997"/>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Student B: take notes when your partner says something different to what you see on your card.</a:t>
            </a:r>
          </a:p>
        </p:txBody>
      </p:sp>
      <p:sp>
        <p:nvSpPr>
          <p:cNvPr id="10" name="TextBox 9"/>
          <p:cNvSpPr txBox="1"/>
          <p:nvPr/>
        </p:nvSpPr>
        <p:spPr>
          <a:xfrm>
            <a:off x="404737" y="4364439"/>
            <a:ext cx="10128740"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Then swap roles.</a:t>
            </a:r>
          </a:p>
        </p:txBody>
      </p:sp>
      <p:sp>
        <p:nvSpPr>
          <p:cNvPr id="11" name="TextBox 10"/>
          <p:cNvSpPr txBox="1"/>
          <p:nvPr/>
        </p:nvSpPr>
        <p:spPr>
          <a:xfrm>
            <a:off x="404738" y="5000452"/>
            <a:ext cx="10128740" cy="830997"/>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Compare your answers. In what ways were your holidays different from your partner’s?</a:t>
            </a:r>
          </a:p>
        </p:txBody>
      </p:sp>
      <p:sp>
        <p:nvSpPr>
          <p:cNvPr id="12" name="Rounded Rectangle 11">
            <a:extLst>
              <a:ext uri="{FF2B5EF4-FFF2-40B4-BE49-F238E27FC236}">
                <a16:creationId xmlns:a16="http://schemas.microsoft.com/office/drawing/2014/main" id="{210FBEF5-8E6C-AE4A-B97F-5C2DE4EF7833}"/>
              </a:ext>
            </a:extLst>
          </p:cNvPr>
          <p:cNvSpPr/>
          <p:nvPr/>
        </p:nvSpPr>
        <p:spPr>
          <a:xfrm>
            <a:off x="9461751" y="258166"/>
            <a:ext cx="246639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holy family catholic church&#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2250" y="763680"/>
            <a:ext cx="1545892" cy="1459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4871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5</a:t>
            </a: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6</a:t>
            </a: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7</a:t>
            </a: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8</a:t>
            </a:r>
          </a:p>
        </p:txBody>
      </p:sp>
      <p:sp>
        <p:nvSpPr>
          <p:cNvPr id="4" name="Rectangle 3"/>
          <p:cNvSpPr/>
          <p:nvPr/>
        </p:nvSpPr>
        <p:spPr>
          <a:xfrm>
            <a:off x="192334"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12" name="TextBox 11"/>
          <p:cNvSpPr txBox="1"/>
          <p:nvPr/>
        </p:nvSpPr>
        <p:spPr>
          <a:xfrm>
            <a:off x="3507657" y="3436167"/>
            <a:ext cx="2472638"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third day</a:t>
            </a:r>
          </a:p>
        </p:txBody>
      </p:sp>
      <p:sp>
        <p:nvSpPr>
          <p:cNvPr id="11" name="TextBox 10"/>
          <p:cNvSpPr txBox="1"/>
          <p:nvPr/>
        </p:nvSpPr>
        <p:spPr>
          <a:xfrm>
            <a:off x="366376" y="593577"/>
            <a:ext cx="307466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first day</a:t>
            </a:r>
          </a:p>
        </p:txBody>
      </p:sp>
      <p:sp>
        <p:nvSpPr>
          <p:cNvPr id="13" name="TextBox 12"/>
          <p:cNvSpPr txBox="1"/>
          <p:nvPr/>
        </p:nvSpPr>
        <p:spPr>
          <a:xfrm>
            <a:off x="6391671" y="3436167"/>
            <a:ext cx="2714265"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last day</a:t>
            </a:r>
          </a:p>
        </p:txBody>
      </p:sp>
      <p:sp>
        <p:nvSpPr>
          <p:cNvPr id="20" name="TextBox 19"/>
          <p:cNvSpPr txBox="1"/>
          <p:nvPr/>
        </p:nvSpPr>
        <p:spPr>
          <a:xfrm>
            <a:off x="488796" y="3457187"/>
            <a:ext cx="307159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third day</a:t>
            </a:r>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1</a:t>
            </a:r>
          </a:p>
        </p:txBody>
      </p:sp>
      <p:sp>
        <p:nvSpPr>
          <p:cNvPr id="23" name="TextBox 22"/>
          <p:cNvSpPr txBox="1"/>
          <p:nvPr/>
        </p:nvSpPr>
        <p:spPr>
          <a:xfrm>
            <a:off x="3160692" y="285269"/>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2</a:t>
            </a:r>
          </a:p>
        </p:txBody>
      </p:sp>
      <p:sp>
        <p:nvSpPr>
          <p:cNvPr id="24" name="TextBox 23"/>
          <p:cNvSpPr txBox="1"/>
          <p:nvPr/>
        </p:nvSpPr>
        <p:spPr>
          <a:xfrm>
            <a:off x="6011130" y="225684"/>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3</a:t>
            </a:r>
          </a:p>
        </p:txBody>
      </p:sp>
      <p:sp>
        <p:nvSpPr>
          <p:cNvPr id="28" name="TextBox 27"/>
          <p:cNvSpPr txBox="1"/>
          <p:nvPr/>
        </p:nvSpPr>
        <p:spPr>
          <a:xfrm>
            <a:off x="444749" y="1359570"/>
            <a:ext cx="2715943"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I lost the tickets and he offered to help. </a:t>
            </a:r>
          </a:p>
        </p:txBody>
      </p:sp>
      <p:sp>
        <p:nvSpPr>
          <p:cNvPr id="29" name="TextBox 28"/>
          <p:cNvSpPr txBox="1"/>
          <p:nvPr/>
        </p:nvSpPr>
        <p:spPr>
          <a:xfrm>
            <a:off x="3479839" y="1293164"/>
            <a:ext cx="2715943"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broke the window and I broke the bed. </a:t>
            </a:r>
          </a:p>
        </p:txBody>
      </p:sp>
      <p:sp>
        <p:nvSpPr>
          <p:cNvPr id="30" name="TextBox 29"/>
          <p:cNvSpPr txBox="1"/>
          <p:nvPr/>
        </p:nvSpPr>
        <p:spPr>
          <a:xfrm>
            <a:off x="6377303" y="1313530"/>
            <a:ext cx="2549331"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He ate paella but she ate tapas. </a:t>
            </a:r>
          </a:p>
        </p:txBody>
      </p:sp>
      <p:sp>
        <p:nvSpPr>
          <p:cNvPr id="31" name="TextBox 30"/>
          <p:cNvSpPr txBox="1"/>
          <p:nvPr/>
        </p:nvSpPr>
        <p:spPr>
          <a:xfrm>
            <a:off x="488796" y="4228619"/>
            <a:ext cx="2549331"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suffered an accident, so I asked for help. </a:t>
            </a:r>
          </a:p>
        </p:txBody>
      </p:sp>
      <p:sp>
        <p:nvSpPr>
          <p:cNvPr id="32" name="TextBox 31"/>
          <p:cNvSpPr txBox="1"/>
          <p:nvPr/>
        </p:nvSpPr>
        <p:spPr>
          <a:xfrm>
            <a:off x="3233124" y="4113919"/>
            <a:ext cx="2778006" cy="1446550"/>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went up a tower whereas I hardly got to know the city.</a:t>
            </a:r>
          </a:p>
        </p:txBody>
      </p:sp>
      <p:sp>
        <p:nvSpPr>
          <p:cNvPr id="33" name="TextBox 32"/>
          <p:cNvSpPr txBox="1"/>
          <p:nvPr/>
        </p:nvSpPr>
        <p:spPr>
          <a:xfrm>
            <a:off x="6215337" y="4109614"/>
            <a:ext cx="2701565" cy="1446550"/>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I decided to the learn Spanish and she decided to go for a stroll.</a:t>
            </a:r>
          </a:p>
        </p:txBody>
      </p:sp>
      <p:sp>
        <p:nvSpPr>
          <p:cNvPr id="40" name="TextBox 39"/>
          <p:cNvSpPr txBox="1"/>
          <p:nvPr/>
        </p:nvSpPr>
        <p:spPr>
          <a:xfrm>
            <a:off x="8963079" y="249659"/>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4</a:t>
            </a:r>
          </a:p>
        </p:txBody>
      </p:sp>
      <p:sp>
        <p:nvSpPr>
          <p:cNvPr id="50" name="TextBox 49"/>
          <p:cNvSpPr txBox="1"/>
          <p:nvPr/>
        </p:nvSpPr>
        <p:spPr>
          <a:xfrm>
            <a:off x="3414767" y="593577"/>
            <a:ext cx="307466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first day</a:t>
            </a:r>
          </a:p>
        </p:txBody>
      </p:sp>
      <p:sp>
        <p:nvSpPr>
          <p:cNvPr id="51" name="TextBox 50"/>
          <p:cNvSpPr txBox="1"/>
          <p:nvPr/>
        </p:nvSpPr>
        <p:spPr>
          <a:xfrm>
            <a:off x="6053764" y="583365"/>
            <a:ext cx="307466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second day</a:t>
            </a:r>
          </a:p>
        </p:txBody>
      </p:sp>
      <p:sp>
        <p:nvSpPr>
          <p:cNvPr id="52" name="TextBox 51"/>
          <p:cNvSpPr txBox="1"/>
          <p:nvPr/>
        </p:nvSpPr>
        <p:spPr>
          <a:xfrm>
            <a:off x="8986224" y="583365"/>
            <a:ext cx="307466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second day</a:t>
            </a:r>
          </a:p>
        </p:txBody>
      </p:sp>
      <p:sp>
        <p:nvSpPr>
          <p:cNvPr id="53" name="TextBox 52"/>
          <p:cNvSpPr txBox="1"/>
          <p:nvPr/>
        </p:nvSpPr>
        <p:spPr>
          <a:xfrm>
            <a:off x="9346625" y="3436167"/>
            <a:ext cx="2714265"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last day</a:t>
            </a:r>
          </a:p>
        </p:txBody>
      </p:sp>
      <p:sp>
        <p:nvSpPr>
          <p:cNvPr id="54" name="TextBox 53"/>
          <p:cNvSpPr txBox="1"/>
          <p:nvPr/>
        </p:nvSpPr>
        <p:spPr>
          <a:xfrm>
            <a:off x="9223934" y="1217112"/>
            <a:ext cx="2549331" cy="1446550"/>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went out in the morning and he went out in the afternoon. </a:t>
            </a:r>
          </a:p>
        </p:txBody>
      </p:sp>
      <p:sp>
        <p:nvSpPr>
          <p:cNvPr id="55" name="TextBox 54"/>
          <p:cNvSpPr txBox="1"/>
          <p:nvPr/>
        </p:nvSpPr>
        <p:spPr>
          <a:xfrm>
            <a:off x="9083047" y="4278891"/>
            <a:ext cx="2701565"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I went out to buy a gift and he printed the tickets.</a:t>
            </a:r>
          </a:p>
        </p:txBody>
      </p:sp>
    </p:spTree>
    <p:extLst>
      <p:ext uri="{BB962C8B-B14F-4D97-AF65-F5344CB8AC3E}">
        <p14:creationId xmlns:p14="http://schemas.microsoft.com/office/powerpoint/2010/main" val="4222770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180987"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42" name="Rectangle 41"/>
          <p:cNvSpPr/>
          <p:nvPr/>
        </p:nvSpPr>
        <p:spPr>
          <a:xfrm>
            <a:off x="3096281"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43" name="Rectangle 42"/>
          <p:cNvSpPr/>
          <p:nvPr/>
        </p:nvSpPr>
        <p:spPr>
          <a:xfrm>
            <a:off x="6019272"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44" name="Rectangle 43"/>
          <p:cNvSpPr/>
          <p:nvPr/>
        </p:nvSpPr>
        <p:spPr>
          <a:xfrm>
            <a:off x="8942999" y="3243771"/>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45" name="TextBox 44"/>
          <p:cNvSpPr txBox="1"/>
          <p:nvPr/>
        </p:nvSpPr>
        <p:spPr>
          <a:xfrm>
            <a:off x="180987" y="3220724"/>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5</a:t>
            </a:r>
          </a:p>
        </p:txBody>
      </p:sp>
      <p:sp>
        <p:nvSpPr>
          <p:cNvPr id="46" name="TextBox 45"/>
          <p:cNvSpPr txBox="1"/>
          <p:nvPr/>
        </p:nvSpPr>
        <p:spPr>
          <a:xfrm>
            <a:off x="3150028" y="3264791"/>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6</a:t>
            </a:r>
          </a:p>
        </p:txBody>
      </p:sp>
      <p:sp>
        <p:nvSpPr>
          <p:cNvPr id="47" name="TextBox 46"/>
          <p:cNvSpPr txBox="1"/>
          <p:nvPr/>
        </p:nvSpPr>
        <p:spPr>
          <a:xfrm>
            <a:off x="5999783" y="3264791"/>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7</a:t>
            </a:r>
          </a:p>
        </p:txBody>
      </p:sp>
      <p:sp>
        <p:nvSpPr>
          <p:cNvPr id="48" name="TextBox 47"/>
          <p:cNvSpPr txBox="1"/>
          <p:nvPr/>
        </p:nvSpPr>
        <p:spPr>
          <a:xfrm>
            <a:off x="8951732" y="3288766"/>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8</a:t>
            </a:r>
          </a:p>
        </p:txBody>
      </p:sp>
      <p:sp>
        <p:nvSpPr>
          <p:cNvPr id="4" name="Rectangle 3"/>
          <p:cNvSpPr/>
          <p:nvPr/>
        </p:nvSpPr>
        <p:spPr>
          <a:xfrm>
            <a:off x="192334"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37" name="Rectangle 36"/>
          <p:cNvSpPr/>
          <p:nvPr/>
        </p:nvSpPr>
        <p:spPr>
          <a:xfrm>
            <a:off x="3107628"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38" name="Rectangle 37"/>
          <p:cNvSpPr/>
          <p:nvPr/>
        </p:nvSpPr>
        <p:spPr>
          <a:xfrm>
            <a:off x="6030619"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39" name="Rectangle 38"/>
          <p:cNvSpPr/>
          <p:nvPr/>
        </p:nvSpPr>
        <p:spPr>
          <a:xfrm>
            <a:off x="8954346" y="204664"/>
            <a:ext cx="2830266" cy="290631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dirty="0">
              <a:latin typeface="Century Gothic" panose="020B0502020202020204" pitchFamily="34" charset="0"/>
            </a:endParaRPr>
          </a:p>
        </p:txBody>
      </p:sp>
      <p:sp>
        <p:nvSpPr>
          <p:cNvPr id="12" name="TextBox 11"/>
          <p:cNvSpPr txBox="1"/>
          <p:nvPr/>
        </p:nvSpPr>
        <p:spPr>
          <a:xfrm>
            <a:off x="3507657" y="3436167"/>
            <a:ext cx="2472638"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third day</a:t>
            </a:r>
          </a:p>
        </p:txBody>
      </p:sp>
      <p:sp>
        <p:nvSpPr>
          <p:cNvPr id="11" name="TextBox 10"/>
          <p:cNvSpPr txBox="1"/>
          <p:nvPr/>
        </p:nvSpPr>
        <p:spPr>
          <a:xfrm>
            <a:off x="366376" y="593577"/>
            <a:ext cx="307466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first day</a:t>
            </a:r>
          </a:p>
        </p:txBody>
      </p:sp>
      <p:sp>
        <p:nvSpPr>
          <p:cNvPr id="13" name="TextBox 12"/>
          <p:cNvSpPr txBox="1"/>
          <p:nvPr/>
        </p:nvSpPr>
        <p:spPr>
          <a:xfrm>
            <a:off x="6391671" y="3436167"/>
            <a:ext cx="2714265"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last day</a:t>
            </a:r>
          </a:p>
        </p:txBody>
      </p:sp>
      <p:sp>
        <p:nvSpPr>
          <p:cNvPr id="20" name="TextBox 19"/>
          <p:cNvSpPr txBox="1"/>
          <p:nvPr/>
        </p:nvSpPr>
        <p:spPr>
          <a:xfrm>
            <a:off x="488796" y="3457187"/>
            <a:ext cx="307159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third day</a:t>
            </a:r>
          </a:p>
        </p:txBody>
      </p:sp>
      <p:sp>
        <p:nvSpPr>
          <p:cNvPr id="22" name="TextBox 21"/>
          <p:cNvSpPr txBox="1"/>
          <p:nvPr/>
        </p:nvSpPr>
        <p:spPr>
          <a:xfrm>
            <a:off x="192334" y="181617"/>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1</a:t>
            </a:r>
          </a:p>
        </p:txBody>
      </p:sp>
      <p:sp>
        <p:nvSpPr>
          <p:cNvPr id="23" name="TextBox 22"/>
          <p:cNvSpPr txBox="1"/>
          <p:nvPr/>
        </p:nvSpPr>
        <p:spPr>
          <a:xfrm>
            <a:off x="3160692" y="285269"/>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2</a:t>
            </a:r>
          </a:p>
        </p:txBody>
      </p:sp>
      <p:sp>
        <p:nvSpPr>
          <p:cNvPr id="24" name="TextBox 23"/>
          <p:cNvSpPr txBox="1"/>
          <p:nvPr/>
        </p:nvSpPr>
        <p:spPr>
          <a:xfrm>
            <a:off x="6011130" y="225684"/>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3</a:t>
            </a:r>
          </a:p>
        </p:txBody>
      </p:sp>
      <p:sp>
        <p:nvSpPr>
          <p:cNvPr id="28" name="TextBox 27"/>
          <p:cNvSpPr txBox="1"/>
          <p:nvPr/>
        </p:nvSpPr>
        <p:spPr>
          <a:xfrm>
            <a:off x="444749" y="1359570"/>
            <a:ext cx="2715943"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I lost the tickets and he offered to help. </a:t>
            </a:r>
          </a:p>
        </p:txBody>
      </p:sp>
      <p:sp>
        <p:nvSpPr>
          <p:cNvPr id="29" name="TextBox 28"/>
          <p:cNvSpPr txBox="1"/>
          <p:nvPr/>
        </p:nvSpPr>
        <p:spPr>
          <a:xfrm>
            <a:off x="3473065" y="1293164"/>
            <a:ext cx="2715943"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broke the window and I broke the bed. </a:t>
            </a:r>
          </a:p>
        </p:txBody>
      </p:sp>
      <p:sp>
        <p:nvSpPr>
          <p:cNvPr id="30" name="TextBox 29"/>
          <p:cNvSpPr txBox="1"/>
          <p:nvPr/>
        </p:nvSpPr>
        <p:spPr>
          <a:xfrm>
            <a:off x="6250281" y="1503374"/>
            <a:ext cx="2549331" cy="769441"/>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ate paella but he ate tapas. </a:t>
            </a:r>
          </a:p>
        </p:txBody>
      </p:sp>
      <p:sp>
        <p:nvSpPr>
          <p:cNvPr id="31" name="TextBox 30"/>
          <p:cNvSpPr txBox="1"/>
          <p:nvPr/>
        </p:nvSpPr>
        <p:spPr>
          <a:xfrm>
            <a:off x="488796" y="4228619"/>
            <a:ext cx="2549331"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suffered an accident, so I asked for help. </a:t>
            </a:r>
          </a:p>
        </p:txBody>
      </p:sp>
      <p:sp>
        <p:nvSpPr>
          <p:cNvPr id="32" name="TextBox 31"/>
          <p:cNvSpPr txBox="1"/>
          <p:nvPr/>
        </p:nvSpPr>
        <p:spPr>
          <a:xfrm>
            <a:off x="3233124" y="4113919"/>
            <a:ext cx="2778006" cy="1446550"/>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went up a tower whereas he hardly got to know the city.</a:t>
            </a:r>
          </a:p>
        </p:txBody>
      </p:sp>
      <p:sp>
        <p:nvSpPr>
          <p:cNvPr id="33" name="TextBox 32"/>
          <p:cNvSpPr txBox="1"/>
          <p:nvPr/>
        </p:nvSpPr>
        <p:spPr>
          <a:xfrm>
            <a:off x="6215337" y="4109614"/>
            <a:ext cx="2701565" cy="1446550"/>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I decided to the learn Spanish and she decided to go for a stroll.</a:t>
            </a:r>
          </a:p>
        </p:txBody>
      </p:sp>
      <p:sp>
        <p:nvSpPr>
          <p:cNvPr id="40" name="TextBox 39"/>
          <p:cNvSpPr txBox="1"/>
          <p:nvPr/>
        </p:nvSpPr>
        <p:spPr>
          <a:xfrm>
            <a:off x="8963079" y="249659"/>
            <a:ext cx="478303"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4</a:t>
            </a:r>
          </a:p>
        </p:txBody>
      </p:sp>
      <p:sp>
        <p:nvSpPr>
          <p:cNvPr id="50" name="TextBox 49"/>
          <p:cNvSpPr txBox="1"/>
          <p:nvPr/>
        </p:nvSpPr>
        <p:spPr>
          <a:xfrm>
            <a:off x="3414767" y="593577"/>
            <a:ext cx="307466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first day</a:t>
            </a:r>
          </a:p>
        </p:txBody>
      </p:sp>
      <p:sp>
        <p:nvSpPr>
          <p:cNvPr id="51" name="TextBox 50"/>
          <p:cNvSpPr txBox="1"/>
          <p:nvPr/>
        </p:nvSpPr>
        <p:spPr>
          <a:xfrm>
            <a:off x="6053764" y="583365"/>
            <a:ext cx="307466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second day</a:t>
            </a:r>
          </a:p>
        </p:txBody>
      </p:sp>
      <p:sp>
        <p:nvSpPr>
          <p:cNvPr id="52" name="TextBox 51"/>
          <p:cNvSpPr txBox="1"/>
          <p:nvPr/>
        </p:nvSpPr>
        <p:spPr>
          <a:xfrm>
            <a:off x="8986224" y="583365"/>
            <a:ext cx="3074666"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second day</a:t>
            </a:r>
          </a:p>
        </p:txBody>
      </p:sp>
      <p:sp>
        <p:nvSpPr>
          <p:cNvPr id="53" name="TextBox 52"/>
          <p:cNvSpPr txBox="1"/>
          <p:nvPr/>
        </p:nvSpPr>
        <p:spPr>
          <a:xfrm>
            <a:off x="9346625" y="3436167"/>
            <a:ext cx="2714265" cy="430887"/>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On the last day</a:t>
            </a:r>
          </a:p>
        </p:txBody>
      </p:sp>
      <p:sp>
        <p:nvSpPr>
          <p:cNvPr id="54" name="TextBox 53"/>
          <p:cNvSpPr txBox="1"/>
          <p:nvPr/>
        </p:nvSpPr>
        <p:spPr>
          <a:xfrm>
            <a:off x="9223934" y="1217112"/>
            <a:ext cx="2549331" cy="1446550"/>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He went out in the morning and she went out in the afternoon. </a:t>
            </a:r>
          </a:p>
        </p:txBody>
      </p:sp>
      <p:sp>
        <p:nvSpPr>
          <p:cNvPr id="55" name="TextBox 54"/>
          <p:cNvSpPr txBox="1"/>
          <p:nvPr/>
        </p:nvSpPr>
        <p:spPr>
          <a:xfrm>
            <a:off x="9083047" y="4278891"/>
            <a:ext cx="2701565" cy="1107996"/>
          </a:xfrm>
          <a:prstGeom prst="rect">
            <a:avLst/>
          </a:prstGeom>
          <a:noFill/>
        </p:spPr>
        <p:txBody>
          <a:bodyPr wrap="square" rtlCol="0">
            <a:spAutoFit/>
          </a:bodyPr>
          <a:lstStyle/>
          <a:p>
            <a:pPr algn="l"/>
            <a:r>
              <a:rPr lang="en-GB" sz="2200" dirty="0">
                <a:solidFill>
                  <a:schemeClr val="accent5">
                    <a:lumMod val="50000"/>
                  </a:schemeClr>
                </a:solidFill>
                <a:latin typeface="Century Gothic" panose="020B0502020202020204" pitchFamily="34" charset="0"/>
              </a:rPr>
              <a:t>She went out to buy a gift and he printed the tickets.</a:t>
            </a:r>
          </a:p>
        </p:txBody>
      </p:sp>
    </p:spTree>
    <p:extLst>
      <p:ext uri="{BB962C8B-B14F-4D97-AF65-F5344CB8AC3E}">
        <p14:creationId xmlns:p14="http://schemas.microsoft.com/office/powerpoint/2010/main" val="653333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51" y="84407"/>
            <a:ext cx="2101947" cy="576771"/>
          </a:xfrm>
        </p:spPr>
        <p:txBody>
          <a:bodyPr>
            <a:normAutofit/>
          </a:bodyPr>
          <a:lstStyle/>
          <a:p>
            <a:r>
              <a:rPr lang="en-GB" sz="2800" dirty="0">
                <a:solidFill>
                  <a:srgbClr val="203864"/>
                </a:solidFill>
              </a:rPr>
              <a:t>Solución</a:t>
            </a:r>
          </a:p>
        </p:txBody>
      </p:sp>
      <p:graphicFrame>
        <p:nvGraphicFramePr>
          <p:cNvPr id="4" name="Table 3"/>
          <p:cNvGraphicFramePr>
            <a:graphicFrameLocks noGrp="1"/>
          </p:cNvGraphicFramePr>
          <p:nvPr/>
        </p:nvGraphicFramePr>
        <p:xfrm>
          <a:off x="1777413" y="372792"/>
          <a:ext cx="9720776" cy="5930125"/>
        </p:xfrm>
        <a:graphic>
          <a:graphicData uri="http://schemas.openxmlformats.org/drawingml/2006/table">
            <a:tbl>
              <a:tblPr firstRow="1" bandRow="1">
                <a:tableStyleId>{5DA37D80-6434-44D0-A028-1B22A696006F}</a:tableStyleId>
              </a:tblPr>
              <a:tblGrid>
                <a:gridCol w="2272146">
                  <a:extLst>
                    <a:ext uri="{9D8B030D-6E8A-4147-A177-3AD203B41FA5}">
                      <a16:colId xmlns:a16="http://schemas.microsoft.com/office/drawing/2014/main" val="631043060"/>
                    </a:ext>
                  </a:extLst>
                </a:gridCol>
                <a:gridCol w="3731963">
                  <a:extLst>
                    <a:ext uri="{9D8B030D-6E8A-4147-A177-3AD203B41FA5}">
                      <a16:colId xmlns:a16="http://schemas.microsoft.com/office/drawing/2014/main" val="4136645834"/>
                    </a:ext>
                  </a:extLst>
                </a:gridCol>
                <a:gridCol w="3716667">
                  <a:extLst>
                    <a:ext uri="{9D8B030D-6E8A-4147-A177-3AD203B41FA5}">
                      <a16:colId xmlns:a16="http://schemas.microsoft.com/office/drawing/2014/main" val="172294759"/>
                    </a:ext>
                  </a:extLst>
                </a:gridCol>
              </a:tblGrid>
              <a:tr h="1186025">
                <a:tc>
                  <a:txBody>
                    <a:bodyPr/>
                    <a:lstStyle/>
                    <a:p>
                      <a:pPr algn="ctr"/>
                      <a:endParaRPr lang="en-GB" sz="2000" b="0" i="0" dirty="0">
                        <a:latin typeface="Century Gothic" panose="020B0502020202020204" pitchFamily="34" charset="0"/>
                      </a:endParaRPr>
                    </a:p>
                  </a:txBody>
                  <a:tcPr/>
                </a:tc>
                <a:tc>
                  <a:txBody>
                    <a:bodyPr/>
                    <a:lstStyle/>
                    <a:p>
                      <a:pPr algn="ctr"/>
                      <a:r>
                        <a:rPr lang="en-GB" sz="2200" b="0" i="0" dirty="0">
                          <a:latin typeface="Century Gothic" panose="020B0502020202020204" pitchFamily="34" charset="0"/>
                        </a:rPr>
                        <a:t>Persona A</a:t>
                      </a:r>
                    </a:p>
                  </a:txBody>
                  <a:tcPr anchor="ctr"/>
                </a:tc>
                <a:tc>
                  <a:txBody>
                    <a:bodyPr/>
                    <a:lstStyle/>
                    <a:p>
                      <a:pPr algn="ctr"/>
                      <a:r>
                        <a:rPr lang="en-GB" sz="2200" b="0" i="0" dirty="0">
                          <a:latin typeface="Century Gothic" panose="020B0502020202020204" pitchFamily="34" charset="0"/>
                        </a:rPr>
                        <a:t>Persona B</a:t>
                      </a:r>
                    </a:p>
                  </a:txBody>
                  <a:tcPr anchor="ctr"/>
                </a:tc>
                <a:extLst>
                  <a:ext uri="{0D108BD9-81ED-4DB2-BD59-A6C34878D82A}">
                    <a16:rowId xmlns:a16="http://schemas.microsoft.com/office/drawing/2014/main" val="3595918455"/>
                  </a:ext>
                </a:extLst>
              </a:tr>
              <a:tr h="1186025">
                <a:tc>
                  <a:txBody>
                    <a:bodyPr/>
                    <a:lstStyle/>
                    <a:p>
                      <a:r>
                        <a:rPr lang="en-GB" sz="2200" b="0" i="0" dirty="0">
                          <a:latin typeface="Century Gothic" panose="020B0502020202020204" pitchFamily="34" charset="0"/>
                        </a:rPr>
                        <a:t>El </a:t>
                      </a:r>
                      <a:r>
                        <a:rPr lang="en-GB" sz="2200" b="0" i="0" dirty="0" err="1">
                          <a:latin typeface="Century Gothic" panose="020B0502020202020204" pitchFamily="34" charset="0"/>
                        </a:rPr>
                        <a:t>segundo</a:t>
                      </a:r>
                      <a:r>
                        <a:rPr lang="en-GB" sz="2200" b="0" i="0" dirty="0">
                          <a:latin typeface="Century Gothic" panose="020B0502020202020204" pitchFamily="34" charset="0"/>
                        </a:rPr>
                        <a:t> día</a:t>
                      </a:r>
                    </a:p>
                    <a:p>
                      <a:r>
                        <a:rPr lang="en-GB" sz="2200" b="0" dirty="0"/>
                        <a:t>(la </a:t>
                      </a:r>
                      <a:r>
                        <a:rPr lang="en-GB" sz="2200" b="0" dirty="0" err="1"/>
                        <a:t>tarjeta</a:t>
                      </a:r>
                      <a:r>
                        <a:rPr lang="en-GB" sz="2200" b="0" dirty="0"/>
                        <a:t> 3)</a:t>
                      </a:r>
                    </a:p>
                  </a:txBody>
                  <a:tcPr/>
                </a:tc>
                <a:tc>
                  <a:txBody>
                    <a:bodyPr/>
                    <a:lstStyle/>
                    <a:p>
                      <a:endParaRPr lang="en-GB" sz="2000" b="0" i="0" dirty="0">
                        <a:latin typeface="Century Gothic" panose="020B0502020202020204" pitchFamily="34" charset="0"/>
                      </a:endParaRPr>
                    </a:p>
                  </a:txBody>
                  <a:tcPr/>
                </a:tc>
                <a:tc>
                  <a:txBody>
                    <a:bodyPr/>
                    <a:lstStyle/>
                    <a:p>
                      <a:endParaRPr lang="en-GB" sz="2000" b="0" i="0" dirty="0">
                        <a:latin typeface="Century Gothic" panose="020B0502020202020204" pitchFamily="34" charset="0"/>
                      </a:endParaRPr>
                    </a:p>
                  </a:txBody>
                  <a:tcPr/>
                </a:tc>
                <a:extLst>
                  <a:ext uri="{0D108BD9-81ED-4DB2-BD59-A6C34878D82A}">
                    <a16:rowId xmlns:a16="http://schemas.microsoft.com/office/drawing/2014/main" val="3680205697"/>
                  </a:ext>
                </a:extLst>
              </a:tr>
              <a:tr h="11860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El </a:t>
                      </a:r>
                      <a:r>
                        <a:rPr kumimoji="0" lang="en-GB" sz="2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segundo</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día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 </a:t>
                      </a:r>
                      <a:r>
                        <a:rPr kumimoji="0" lang="en-GB" sz="22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tarjeta</a:t>
                      </a:r>
                      <a:r>
                        <a:rPr kumimoji="0" lang="en-GB" sz="2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4)</a:t>
                      </a:r>
                    </a:p>
                    <a:p>
                      <a:endParaRPr lang="en-GB" b="0" i="0" dirty="0">
                        <a:latin typeface="Century Gothic" panose="020B0502020202020204" pitchFamily="34" charset="0"/>
                      </a:endParaRPr>
                    </a:p>
                  </a:txBody>
                  <a:tcPr/>
                </a:tc>
                <a:tc>
                  <a:txBody>
                    <a:bodyPr/>
                    <a:lstStyle/>
                    <a:p>
                      <a:endParaRPr lang="en-GB" sz="2000" b="0" i="0" dirty="0">
                        <a:latin typeface="Century Gothic" panose="020B0502020202020204" pitchFamily="34" charset="0"/>
                      </a:endParaRPr>
                    </a:p>
                  </a:txBody>
                  <a:tcPr/>
                </a:tc>
                <a:tc>
                  <a:txBody>
                    <a:bodyPr/>
                    <a:lstStyle/>
                    <a:p>
                      <a:endParaRPr lang="en-GB" sz="2000" b="0" i="0" dirty="0">
                        <a:latin typeface="Century Gothic" panose="020B0502020202020204" pitchFamily="34" charset="0"/>
                      </a:endParaRPr>
                    </a:p>
                  </a:txBody>
                  <a:tcPr/>
                </a:tc>
                <a:extLst>
                  <a:ext uri="{0D108BD9-81ED-4DB2-BD59-A6C34878D82A}">
                    <a16:rowId xmlns:a16="http://schemas.microsoft.com/office/drawing/2014/main" val="157803781"/>
                  </a:ext>
                </a:extLst>
              </a:tr>
              <a:tr h="1186025">
                <a:tc>
                  <a:txBody>
                    <a:bodyPr/>
                    <a:lstStyle/>
                    <a:p>
                      <a:r>
                        <a:rPr lang="en-GB" sz="2200" b="0" i="0" dirty="0">
                          <a:latin typeface="Century Gothic" panose="020B0502020202020204" pitchFamily="34" charset="0"/>
                        </a:rPr>
                        <a:t>El tercer día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i="0" dirty="0">
                          <a:latin typeface="Century Gothic" panose="020B0502020202020204" pitchFamily="34" charset="0"/>
                        </a:rPr>
                        <a:t>(la </a:t>
                      </a:r>
                      <a:r>
                        <a:rPr lang="en-GB" sz="2200" b="0" i="0" dirty="0" err="1">
                          <a:latin typeface="Century Gothic" panose="020B0502020202020204" pitchFamily="34" charset="0"/>
                        </a:rPr>
                        <a:t>tarjeta</a:t>
                      </a:r>
                      <a:r>
                        <a:rPr lang="en-GB" sz="2200" b="0" dirty="0"/>
                        <a:t> 6)</a:t>
                      </a:r>
                    </a:p>
                  </a:txBody>
                  <a:tcPr/>
                </a:tc>
                <a:tc>
                  <a:txBody>
                    <a:bodyPr/>
                    <a:lstStyle/>
                    <a:p>
                      <a:endParaRPr lang="en-GB" sz="2000" b="0" i="0" dirty="0">
                        <a:latin typeface="Century Gothic" panose="020B0502020202020204" pitchFamily="34" charset="0"/>
                      </a:endParaRPr>
                    </a:p>
                  </a:txBody>
                  <a:tcPr/>
                </a:tc>
                <a:tc>
                  <a:txBody>
                    <a:bodyPr/>
                    <a:lstStyle/>
                    <a:p>
                      <a:endParaRPr lang="en-GB" sz="2000" b="0" i="0" dirty="0">
                        <a:latin typeface="Century Gothic" panose="020B0502020202020204" pitchFamily="34" charset="0"/>
                      </a:endParaRPr>
                    </a:p>
                  </a:txBody>
                  <a:tcPr/>
                </a:tc>
                <a:extLst>
                  <a:ext uri="{0D108BD9-81ED-4DB2-BD59-A6C34878D82A}">
                    <a16:rowId xmlns:a16="http://schemas.microsoft.com/office/drawing/2014/main" val="3497836398"/>
                  </a:ext>
                </a:extLst>
              </a:tr>
              <a:tr h="1186025">
                <a:tc>
                  <a:txBody>
                    <a:bodyPr/>
                    <a:lstStyle/>
                    <a:p>
                      <a:r>
                        <a:rPr lang="en-GB" sz="2200" b="0" i="0" dirty="0">
                          <a:latin typeface="Century Gothic" panose="020B0502020202020204" pitchFamily="34" charset="0"/>
                        </a:rPr>
                        <a:t>El último</a:t>
                      </a:r>
                      <a:r>
                        <a:rPr lang="en-GB" sz="2200" b="0" i="0" baseline="0" dirty="0">
                          <a:latin typeface="Century Gothic" panose="020B0502020202020204" pitchFamily="34" charset="0"/>
                        </a:rPr>
                        <a:t> día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0" i="0" dirty="0">
                          <a:latin typeface="Century Gothic" panose="020B0502020202020204" pitchFamily="34" charset="0"/>
                        </a:rPr>
                        <a:t>(la </a:t>
                      </a:r>
                      <a:r>
                        <a:rPr lang="en-GB" sz="2200" b="0" dirty="0" err="1"/>
                        <a:t>tarjeta</a:t>
                      </a:r>
                      <a:r>
                        <a:rPr lang="en-GB" sz="2200" b="0" dirty="0"/>
                        <a:t> 8)</a:t>
                      </a:r>
                    </a:p>
                  </a:txBody>
                  <a:tcPr/>
                </a:tc>
                <a:tc>
                  <a:txBody>
                    <a:bodyPr/>
                    <a:lstStyle/>
                    <a:p>
                      <a:endParaRPr lang="en-GB" sz="2000" b="0" i="0" dirty="0">
                        <a:latin typeface="Century Gothic" panose="020B0502020202020204" pitchFamily="34" charset="0"/>
                      </a:endParaRPr>
                    </a:p>
                  </a:txBody>
                  <a:tcPr/>
                </a:tc>
                <a:tc>
                  <a:txBody>
                    <a:bodyPr/>
                    <a:lstStyle/>
                    <a:p>
                      <a:endParaRPr lang="en-GB" sz="2000" b="0" i="0" dirty="0">
                        <a:latin typeface="Century Gothic" panose="020B0502020202020204" pitchFamily="34" charset="0"/>
                      </a:endParaRPr>
                    </a:p>
                  </a:txBody>
                  <a:tcPr/>
                </a:tc>
                <a:extLst>
                  <a:ext uri="{0D108BD9-81ED-4DB2-BD59-A6C34878D82A}">
                    <a16:rowId xmlns:a16="http://schemas.microsoft.com/office/drawing/2014/main" val="3436120622"/>
                  </a:ext>
                </a:extLst>
              </a:tr>
            </a:tbl>
          </a:graphicData>
        </a:graphic>
      </p:graphicFrame>
      <p:sp>
        <p:nvSpPr>
          <p:cNvPr id="5" name="TextBox 4"/>
          <p:cNvSpPr txBox="1"/>
          <p:nvPr/>
        </p:nvSpPr>
        <p:spPr>
          <a:xfrm>
            <a:off x="4049002" y="1701737"/>
            <a:ext cx="3263705" cy="769441"/>
          </a:xfrm>
          <a:prstGeom prst="rect">
            <a:avLst/>
          </a:prstGeom>
          <a:noFill/>
        </p:spPr>
        <p:txBody>
          <a:bodyPr wrap="square" rtlCol="0">
            <a:spAutoFit/>
          </a:bodyPr>
          <a:lstStyle/>
          <a:p>
            <a:pPr algn="l"/>
            <a:r>
              <a:rPr lang="en-GB" sz="2200" dirty="0" err="1">
                <a:solidFill>
                  <a:srgbClr val="203864"/>
                </a:solidFill>
                <a:latin typeface="Century Gothic" panose="020B0502020202020204" pitchFamily="34" charset="0"/>
              </a:rPr>
              <a:t>Él</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comió</a:t>
            </a:r>
            <a:r>
              <a:rPr lang="en-GB" sz="2200" dirty="0">
                <a:solidFill>
                  <a:srgbClr val="203864"/>
                </a:solidFill>
                <a:latin typeface="Century Gothic" panose="020B0502020202020204" pitchFamily="34" charset="0"/>
              </a:rPr>
              <a:t> paella </a:t>
            </a:r>
            <a:r>
              <a:rPr lang="en-GB" sz="2200" dirty="0" err="1">
                <a:solidFill>
                  <a:srgbClr val="203864"/>
                </a:solidFill>
                <a:latin typeface="Century Gothic" panose="020B0502020202020204" pitchFamily="34" charset="0"/>
              </a:rPr>
              <a:t>pero</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ella</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comió</a:t>
            </a:r>
            <a:r>
              <a:rPr lang="en-GB" sz="2200" dirty="0">
                <a:solidFill>
                  <a:srgbClr val="203864"/>
                </a:solidFill>
                <a:latin typeface="Century Gothic" panose="020B0502020202020204" pitchFamily="34" charset="0"/>
              </a:rPr>
              <a:t> tapas.</a:t>
            </a:r>
          </a:p>
        </p:txBody>
      </p:sp>
      <p:sp>
        <p:nvSpPr>
          <p:cNvPr id="8" name="TextBox 7"/>
          <p:cNvSpPr txBox="1"/>
          <p:nvPr/>
        </p:nvSpPr>
        <p:spPr>
          <a:xfrm>
            <a:off x="4049001" y="5133051"/>
            <a:ext cx="3263705" cy="1107996"/>
          </a:xfrm>
          <a:prstGeom prst="rect">
            <a:avLst/>
          </a:prstGeom>
          <a:noFill/>
        </p:spPr>
        <p:txBody>
          <a:bodyPr wrap="square" rtlCol="0">
            <a:spAutoFit/>
          </a:bodyPr>
          <a:lstStyle/>
          <a:p>
            <a:pPr algn="l"/>
            <a:r>
              <a:rPr lang="en-GB" sz="2200" dirty="0" err="1">
                <a:solidFill>
                  <a:srgbClr val="203864"/>
                </a:solidFill>
                <a:latin typeface="Century Gothic" panose="020B0502020202020204" pitchFamily="34" charset="0"/>
              </a:rPr>
              <a:t>Yo</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salí</a:t>
            </a:r>
            <a:r>
              <a:rPr lang="en-GB" sz="2200" dirty="0">
                <a:solidFill>
                  <a:srgbClr val="203864"/>
                </a:solidFill>
                <a:latin typeface="Century Gothic" panose="020B0502020202020204" pitchFamily="34" charset="0"/>
              </a:rPr>
              <a:t> a </a:t>
            </a:r>
            <a:r>
              <a:rPr lang="en-GB" sz="2200" dirty="0" err="1">
                <a:solidFill>
                  <a:srgbClr val="203864"/>
                </a:solidFill>
                <a:latin typeface="Century Gothic" panose="020B0502020202020204" pitchFamily="34" charset="0"/>
              </a:rPr>
              <a:t>comprar</a:t>
            </a:r>
            <a:r>
              <a:rPr lang="en-GB" sz="2200" dirty="0">
                <a:solidFill>
                  <a:srgbClr val="203864"/>
                </a:solidFill>
                <a:latin typeface="Century Gothic" panose="020B0502020202020204" pitchFamily="34" charset="0"/>
              </a:rPr>
              <a:t> un </a:t>
            </a:r>
            <a:r>
              <a:rPr lang="en-GB" sz="2200" dirty="0" err="1">
                <a:solidFill>
                  <a:srgbClr val="203864"/>
                </a:solidFill>
                <a:latin typeface="Century Gothic" panose="020B0502020202020204" pitchFamily="34" charset="0"/>
              </a:rPr>
              <a:t>regalo</a:t>
            </a:r>
            <a:r>
              <a:rPr lang="en-GB" sz="2200" dirty="0">
                <a:solidFill>
                  <a:srgbClr val="203864"/>
                </a:solidFill>
                <a:latin typeface="Century Gothic" panose="020B0502020202020204" pitchFamily="34" charset="0"/>
              </a:rPr>
              <a:t> y </a:t>
            </a:r>
            <a:r>
              <a:rPr lang="en-GB" sz="2200" dirty="0" err="1">
                <a:solidFill>
                  <a:srgbClr val="203864"/>
                </a:solidFill>
                <a:latin typeface="Century Gothic" panose="020B0502020202020204" pitchFamily="34" charset="0"/>
              </a:rPr>
              <a:t>él</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imprimió</a:t>
            </a:r>
            <a:r>
              <a:rPr lang="en-GB" sz="2200" dirty="0">
                <a:solidFill>
                  <a:srgbClr val="203864"/>
                </a:solidFill>
                <a:latin typeface="Century Gothic" panose="020B0502020202020204" pitchFamily="34" charset="0"/>
              </a:rPr>
              <a:t> los </a:t>
            </a:r>
            <a:r>
              <a:rPr lang="en-GB" sz="2200" dirty="0" err="1">
                <a:solidFill>
                  <a:srgbClr val="203864"/>
                </a:solidFill>
                <a:latin typeface="Century Gothic" panose="020B0502020202020204" pitchFamily="34" charset="0"/>
              </a:rPr>
              <a:t>billetes</a:t>
            </a:r>
            <a:r>
              <a:rPr lang="en-GB" sz="2200" dirty="0">
                <a:solidFill>
                  <a:srgbClr val="203864"/>
                </a:solidFill>
                <a:latin typeface="Century Gothic" panose="020B0502020202020204" pitchFamily="34" charset="0"/>
              </a:rPr>
              <a:t>.</a:t>
            </a:r>
          </a:p>
        </p:txBody>
      </p:sp>
      <p:sp>
        <p:nvSpPr>
          <p:cNvPr id="9" name="TextBox 8"/>
          <p:cNvSpPr txBox="1"/>
          <p:nvPr/>
        </p:nvSpPr>
        <p:spPr>
          <a:xfrm>
            <a:off x="4064706" y="3963186"/>
            <a:ext cx="3708889" cy="1107996"/>
          </a:xfrm>
          <a:prstGeom prst="rect">
            <a:avLst/>
          </a:prstGeom>
          <a:noFill/>
        </p:spPr>
        <p:txBody>
          <a:bodyPr wrap="square" rtlCol="0">
            <a:spAutoFit/>
          </a:bodyPr>
          <a:lstStyle/>
          <a:p>
            <a:pPr algn="l"/>
            <a:r>
              <a:rPr lang="en-GB" sz="2200" dirty="0">
                <a:solidFill>
                  <a:srgbClr val="203864"/>
                </a:solidFill>
                <a:latin typeface="Century Gothic" panose="020B0502020202020204" pitchFamily="34" charset="0"/>
              </a:rPr>
              <a:t>Ella </a:t>
            </a:r>
            <a:r>
              <a:rPr lang="en-GB" sz="2200" dirty="0" err="1">
                <a:solidFill>
                  <a:srgbClr val="203864"/>
                </a:solidFill>
                <a:latin typeface="Century Gothic" panose="020B0502020202020204" pitchFamily="34" charset="0"/>
              </a:rPr>
              <a:t>subió</a:t>
            </a:r>
            <a:r>
              <a:rPr lang="en-GB" sz="2200" dirty="0">
                <a:solidFill>
                  <a:srgbClr val="203864"/>
                </a:solidFill>
                <a:latin typeface="Century Gothic" panose="020B0502020202020204" pitchFamily="34" charset="0"/>
              </a:rPr>
              <a:t> una </a:t>
            </a:r>
            <a:r>
              <a:rPr lang="en-GB" sz="2200" dirty="0" err="1">
                <a:solidFill>
                  <a:srgbClr val="203864"/>
                </a:solidFill>
                <a:latin typeface="Century Gothic" panose="020B0502020202020204" pitchFamily="34" charset="0"/>
              </a:rPr>
              <a:t>torre</a:t>
            </a:r>
            <a:r>
              <a:rPr lang="en-GB" sz="2200" dirty="0">
                <a:solidFill>
                  <a:srgbClr val="203864"/>
                </a:solidFill>
                <a:latin typeface="Century Gothic" panose="020B0502020202020204" pitchFamily="34" charset="0"/>
              </a:rPr>
              <a:t>, mientras que </a:t>
            </a:r>
            <a:r>
              <a:rPr lang="en-GB" sz="2200" dirty="0" err="1">
                <a:solidFill>
                  <a:srgbClr val="203864"/>
                </a:solidFill>
                <a:latin typeface="Century Gothic" panose="020B0502020202020204" pitchFamily="34" charset="0"/>
              </a:rPr>
              <a:t>yo</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apenas</a:t>
            </a:r>
            <a:r>
              <a:rPr lang="en-GB" sz="2200" dirty="0">
                <a:solidFill>
                  <a:srgbClr val="203864"/>
                </a:solidFill>
                <a:latin typeface="Century Gothic" panose="020B0502020202020204" pitchFamily="34" charset="0"/>
              </a:rPr>
              <a:t> conocí la ciudad.</a:t>
            </a:r>
          </a:p>
        </p:txBody>
      </p:sp>
      <p:sp>
        <p:nvSpPr>
          <p:cNvPr id="10" name="TextBox 9"/>
          <p:cNvSpPr txBox="1"/>
          <p:nvPr/>
        </p:nvSpPr>
        <p:spPr>
          <a:xfrm>
            <a:off x="7762872" y="3963185"/>
            <a:ext cx="3708889" cy="1107996"/>
          </a:xfrm>
          <a:prstGeom prst="rect">
            <a:avLst/>
          </a:prstGeom>
          <a:noFill/>
        </p:spPr>
        <p:txBody>
          <a:bodyPr wrap="square" rtlCol="0">
            <a:spAutoFit/>
          </a:bodyPr>
          <a:lstStyle/>
          <a:p>
            <a:pPr algn="l"/>
            <a:r>
              <a:rPr lang="en-GB" sz="2200" dirty="0">
                <a:solidFill>
                  <a:srgbClr val="203864"/>
                </a:solidFill>
                <a:latin typeface="Century Gothic" panose="020B0502020202020204" pitchFamily="34" charset="0"/>
              </a:rPr>
              <a:t>Ella </a:t>
            </a:r>
            <a:r>
              <a:rPr lang="en-GB" sz="2200" dirty="0" err="1">
                <a:solidFill>
                  <a:srgbClr val="203864"/>
                </a:solidFill>
                <a:latin typeface="Century Gothic" panose="020B0502020202020204" pitchFamily="34" charset="0"/>
              </a:rPr>
              <a:t>subió</a:t>
            </a:r>
            <a:r>
              <a:rPr lang="en-GB" sz="2200" dirty="0">
                <a:solidFill>
                  <a:srgbClr val="203864"/>
                </a:solidFill>
                <a:latin typeface="Century Gothic" panose="020B0502020202020204" pitchFamily="34" charset="0"/>
              </a:rPr>
              <a:t> una </a:t>
            </a:r>
            <a:r>
              <a:rPr lang="en-GB" sz="2200" dirty="0" err="1">
                <a:solidFill>
                  <a:srgbClr val="203864"/>
                </a:solidFill>
                <a:latin typeface="Century Gothic" panose="020B0502020202020204" pitchFamily="34" charset="0"/>
              </a:rPr>
              <a:t>torre</a:t>
            </a:r>
            <a:r>
              <a:rPr lang="en-GB" sz="2200" dirty="0">
                <a:solidFill>
                  <a:srgbClr val="203864"/>
                </a:solidFill>
                <a:latin typeface="Century Gothic" panose="020B0502020202020204" pitchFamily="34" charset="0"/>
              </a:rPr>
              <a:t>, mientras que </a:t>
            </a:r>
            <a:r>
              <a:rPr lang="en-GB" sz="2200" dirty="0" err="1">
                <a:solidFill>
                  <a:srgbClr val="203864"/>
                </a:solidFill>
                <a:latin typeface="Century Gothic" panose="020B0502020202020204" pitchFamily="34" charset="0"/>
              </a:rPr>
              <a:t>él</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apenas</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conoció</a:t>
            </a:r>
            <a:r>
              <a:rPr lang="en-GB" sz="2200" dirty="0">
                <a:solidFill>
                  <a:srgbClr val="203864"/>
                </a:solidFill>
                <a:latin typeface="Century Gothic" panose="020B0502020202020204" pitchFamily="34" charset="0"/>
              </a:rPr>
              <a:t> la ciudad.</a:t>
            </a:r>
          </a:p>
        </p:txBody>
      </p:sp>
      <p:sp>
        <p:nvSpPr>
          <p:cNvPr id="12" name="TextBox 11"/>
          <p:cNvSpPr txBox="1"/>
          <p:nvPr/>
        </p:nvSpPr>
        <p:spPr>
          <a:xfrm>
            <a:off x="7762873" y="1701736"/>
            <a:ext cx="3263705" cy="769441"/>
          </a:xfrm>
          <a:prstGeom prst="rect">
            <a:avLst/>
          </a:prstGeom>
          <a:noFill/>
        </p:spPr>
        <p:txBody>
          <a:bodyPr wrap="square" rtlCol="0">
            <a:spAutoFit/>
          </a:bodyPr>
          <a:lstStyle/>
          <a:p>
            <a:pPr algn="l"/>
            <a:r>
              <a:rPr lang="en-GB" sz="2200" dirty="0">
                <a:solidFill>
                  <a:srgbClr val="203864"/>
                </a:solidFill>
                <a:latin typeface="Century Gothic" panose="020B0502020202020204" pitchFamily="34" charset="0"/>
              </a:rPr>
              <a:t>Ella </a:t>
            </a:r>
            <a:r>
              <a:rPr lang="en-GB" sz="2200" dirty="0" err="1">
                <a:solidFill>
                  <a:srgbClr val="203864"/>
                </a:solidFill>
                <a:latin typeface="Century Gothic" panose="020B0502020202020204" pitchFamily="34" charset="0"/>
              </a:rPr>
              <a:t>comió</a:t>
            </a:r>
            <a:r>
              <a:rPr lang="en-GB" sz="2200" dirty="0">
                <a:solidFill>
                  <a:srgbClr val="203864"/>
                </a:solidFill>
                <a:latin typeface="Century Gothic" panose="020B0502020202020204" pitchFamily="34" charset="0"/>
              </a:rPr>
              <a:t> paella </a:t>
            </a:r>
            <a:r>
              <a:rPr lang="en-GB" sz="2200" dirty="0" err="1">
                <a:solidFill>
                  <a:srgbClr val="203864"/>
                </a:solidFill>
                <a:latin typeface="Century Gothic" panose="020B0502020202020204" pitchFamily="34" charset="0"/>
              </a:rPr>
              <a:t>pero</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él</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comió</a:t>
            </a:r>
            <a:r>
              <a:rPr lang="en-GB" sz="2200" dirty="0">
                <a:solidFill>
                  <a:srgbClr val="203864"/>
                </a:solidFill>
                <a:latin typeface="Century Gothic" panose="020B0502020202020204" pitchFamily="34" charset="0"/>
              </a:rPr>
              <a:t> tapas.</a:t>
            </a:r>
          </a:p>
        </p:txBody>
      </p:sp>
      <p:sp>
        <p:nvSpPr>
          <p:cNvPr id="13" name="TextBox 12"/>
          <p:cNvSpPr txBox="1"/>
          <p:nvPr/>
        </p:nvSpPr>
        <p:spPr>
          <a:xfrm>
            <a:off x="4075428" y="2745507"/>
            <a:ext cx="3263705" cy="1107996"/>
          </a:xfrm>
          <a:prstGeom prst="rect">
            <a:avLst/>
          </a:prstGeom>
          <a:noFill/>
        </p:spPr>
        <p:txBody>
          <a:bodyPr wrap="square" rtlCol="0">
            <a:spAutoFit/>
          </a:bodyPr>
          <a:lstStyle/>
          <a:p>
            <a:pPr algn="l"/>
            <a:r>
              <a:rPr lang="en-GB" sz="2200" dirty="0">
                <a:solidFill>
                  <a:srgbClr val="203864"/>
                </a:solidFill>
                <a:latin typeface="Century Gothic" panose="020B0502020202020204" pitchFamily="34" charset="0"/>
              </a:rPr>
              <a:t>Ella </a:t>
            </a:r>
            <a:r>
              <a:rPr lang="en-GB" sz="2200" dirty="0" err="1">
                <a:solidFill>
                  <a:srgbClr val="203864"/>
                </a:solidFill>
                <a:latin typeface="Century Gothic" panose="020B0502020202020204" pitchFamily="34" charset="0"/>
              </a:rPr>
              <a:t>salió</a:t>
            </a:r>
            <a:r>
              <a:rPr lang="en-GB" sz="2200" dirty="0">
                <a:solidFill>
                  <a:srgbClr val="203864"/>
                </a:solidFill>
                <a:latin typeface="Century Gothic" panose="020B0502020202020204" pitchFamily="34" charset="0"/>
              </a:rPr>
              <a:t> por la </a:t>
            </a:r>
            <a:r>
              <a:rPr lang="en-GB" sz="2200" dirty="0" err="1">
                <a:solidFill>
                  <a:srgbClr val="203864"/>
                </a:solidFill>
                <a:latin typeface="Century Gothic" panose="020B0502020202020204" pitchFamily="34" charset="0"/>
              </a:rPr>
              <a:t>mañana</a:t>
            </a:r>
            <a:r>
              <a:rPr lang="en-GB" sz="2200" dirty="0">
                <a:solidFill>
                  <a:srgbClr val="203864"/>
                </a:solidFill>
                <a:latin typeface="Century Gothic" panose="020B0502020202020204" pitchFamily="34" charset="0"/>
              </a:rPr>
              <a:t> y </a:t>
            </a:r>
            <a:r>
              <a:rPr lang="en-GB" sz="2200" dirty="0" err="1">
                <a:solidFill>
                  <a:srgbClr val="203864"/>
                </a:solidFill>
                <a:latin typeface="Century Gothic" panose="020B0502020202020204" pitchFamily="34" charset="0"/>
              </a:rPr>
              <a:t>él</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salió</a:t>
            </a:r>
            <a:r>
              <a:rPr lang="en-GB" sz="2200" dirty="0">
                <a:solidFill>
                  <a:srgbClr val="203864"/>
                </a:solidFill>
                <a:latin typeface="Century Gothic" panose="020B0502020202020204" pitchFamily="34" charset="0"/>
              </a:rPr>
              <a:t> por la </a:t>
            </a:r>
            <a:r>
              <a:rPr lang="en-GB" sz="2200" dirty="0" err="1">
                <a:solidFill>
                  <a:srgbClr val="203864"/>
                </a:solidFill>
                <a:latin typeface="Century Gothic" panose="020B0502020202020204" pitchFamily="34" charset="0"/>
              </a:rPr>
              <a:t>tarde</a:t>
            </a:r>
            <a:r>
              <a:rPr lang="en-GB" sz="2200" dirty="0">
                <a:solidFill>
                  <a:srgbClr val="203864"/>
                </a:solidFill>
                <a:latin typeface="Century Gothic" panose="020B0502020202020204" pitchFamily="34" charset="0"/>
              </a:rPr>
              <a:t>.</a:t>
            </a:r>
          </a:p>
        </p:txBody>
      </p:sp>
      <p:sp>
        <p:nvSpPr>
          <p:cNvPr id="14" name="TextBox 13"/>
          <p:cNvSpPr txBox="1"/>
          <p:nvPr/>
        </p:nvSpPr>
        <p:spPr>
          <a:xfrm>
            <a:off x="7762872" y="2759562"/>
            <a:ext cx="3263705" cy="1107996"/>
          </a:xfrm>
          <a:prstGeom prst="rect">
            <a:avLst/>
          </a:prstGeom>
          <a:noFill/>
        </p:spPr>
        <p:txBody>
          <a:bodyPr wrap="square" rtlCol="0">
            <a:spAutoFit/>
          </a:bodyPr>
          <a:lstStyle/>
          <a:p>
            <a:pPr algn="l"/>
            <a:r>
              <a:rPr lang="en-GB" sz="2200" dirty="0">
                <a:solidFill>
                  <a:srgbClr val="203864"/>
                </a:solidFill>
                <a:latin typeface="Century Gothic" panose="020B0502020202020204" pitchFamily="34" charset="0"/>
              </a:rPr>
              <a:t>El </a:t>
            </a:r>
            <a:r>
              <a:rPr lang="en-GB" sz="2200" dirty="0" err="1">
                <a:solidFill>
                  <a:srgbClr val="203864"/>
                </a:solidFill>
                <a:latin typeface="Century Gothic" panose="020B0502020202020204" pitchFamily="34" charset="0"/>
              </a:rPr>
              <a:t>salió</a:t>
            </a:r>
            <a:r>
              <a:rPr lang="en-GB" sz="2200" dirty="0">
                <a:solidFill>
                  <a:srgbClr val="203864"/>
                </a:solidFill>
                <a:latin typeface="Century Gothic" panose="020B0502020202020204" pitchFamily="34" charset="0"/>
              </a:rPr>
              <a:t> por la </a:t>
            </a:r>
            <a:r>
              <a:rPr lang="en-GB" sz="2200" dirty="0" err="1">
                <a:solidFill>
                  <a:srgbClr val="203864"/>
                </a:solidFill>
                <a:latin typeface="Century Gothic" panose="020B0502020202020204" pitchFamily="34" charset="0"/>
              </a:rPr>
              <a:t>mañana</a:t>
            </a:r>
            <a:r>
              <a:rPr lang="en-GB" sz="2200" dirty="0">
                <a:solidFill>
                  <a:srgbClr val="203864"/>
                </a:solidFill>
                <a:latin typeface="Century Gothic" panose="020B0502020202020204" pitchFamily="34" charset="0"/>
              </a:rPr>
              <a:t> y </a:t>
            </a:r>
            <a:r>
              <a:rPr lang="en-GB" sz="2200" dirty="0" err="1">
                <a:solidFill>
                  <a:srgbClr val="203864"/>
                </a:solidFill>
                <a:latin typeface="Century Gothic" panose="020B0502020202020204" pitchFamily="34" charset="0"/>
              </a:rPr>
              <a:t>ella</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salió</a:t>
            </a:r>
            <a:r>
              <a:rPr lang="en-GB" sz="2200" dirty="0">
                <a:solidFill>
                  <a:srgbClr val="203864"/>
                </a:solidFill>
                <a:latin typeface="Century Gothic" panose="020B0502020202020204" pitchFamily="34" charset="0"/>
              </a:rPr>
              <a:t> por la </a:t>
            </a:r>
            <a:r>
              <a:rPr lang="en-GB" sz="2200" dirty="0" err="1">
                <a:solidFill>
                  <a:srgbClr val="203864"/>
                </a:solidFill>
                <a:latin typeface="Century Gothic" panose="020B0502020202020204" pitchFamily="34" charset="0"/>
              </a:rPr>
              <a:t>tarde</a:t>
            </a:r>
            <a:r>
              <a:rPr lang="en-GB" sz="2200" dirty="0">
                <a:solidFill>
                  <a:srgbClr val="203864"/>
                </a:solidFill>
                <a:latin typeface="Century Gothic" panose="020B0502020202020204" pitchFamily="34" charset="0"/>
              </a:rPr>
              <a:t>.</a:t>
            </a:r>
          </a:p>
        </p:txBody>
      </p:sp>
      <p:sp>
        <p:nvSpPr>
          <p:cNvPr id="15" name="TextBox 14"/>
          <p:cNvSpPr txBox="1"/>
          <p:nvPr/>
        </p:nvSpPr>
        <p:spPr>
          <a:xfrm>
            <a:off x="7773595" y="5133051"/>
            <a:ext cx="3263705" cy="1107996"/>
          </a:xfrm>
          <a:prstGeom prst="rect">
            <a:avLst/>
          </a:prstGeom>
          <a:noFill/>
        </p:spPr>
        <p:txBody>
          <a:bodyPr wrap="square" rtlCol="0">
            <a:spAutoFit/>
          </a:bodyPr>
          <a:lstStyle/>
          <a:p>
            <a:pPr algn="l"/>
            <a:r>
              <a:rPr lang="en-GB" sz="2200" dirty="0">
                <a:solidFill>
                  <a:srgbClr val="203864"/>
                </a:solidFill>
                <a:latin typeface="Century Gothic" panose="020B0502020202020204" pitchFamily="34" charset="0"/>
              </a:rPr>
              <a:t>Ella </a:t>
            </a:r>
            <a:r>
              <a:rPr lang="en-GB" sz="2200" dirty="0" err="1">
                <a:solidFill>
                  <a:srgbClr val="203864"/>
                </a:solidFill>
                <a:latin typeface="Century Gothic" panose="020B0502020202020204" pitchFamily="34" charset="0"/>
              </a:rPr>
              <a:t>salió</a:t>
            </a:r>
            <a:r>
              <a:rPr lang="en-GB" sz="2200" dirty="0">
                <a:solidFill>
                  <a:srgbClr val="203864"/>
                </a:solidFill>
                <a:latin typeface="Century Gothic" panose="020B0502020202020204" pitchFamily="34" charset="0"/>
              </a:rPr>
              <a:t> a </a:t>
            </a:r>
            <a:r>
              <a:rPr lang="en-GB" sz="2200" dirty="0" err="1">
                <a:solidFill>
                  <a:srgbClr val="203864"/>
                </a:solidFill>
                <a:latin typeface="Century Gothic" panose="020B0502020202020204" pitchFamily="34" charset="0"/>
              </a:rPr>
              <a:t>comprar</a:t>
            </a:r>
            <a:r>
              <a:rPr lang="en-GB" sz="2200" dirty="0">
                <a:solidFill>
                  <a:srgbClr val="203864"/>
                </a:solidFill>
                <a:latin typeface="Century Gothic" panose="020B0502020202020204" pitchFamily="34" charset="0"/>
              </a:rPr>
              <a:t> un </a:t>
            </a:r>
            <a:r>
              <a:rPr lang="en-GB" sz="2200" dirty="0" err="1">
                <a:solidFill>
                  <a:srgbClr val="203864"/>
                </a:solidFill>
                <a:latin typeface="Century Gothic" panose="020B0502020202020204" pitchFamily="34" charset="0"/>
              </a:rPr>
              <a:t>regalo</a:t>
            </a:r>
            <a:r>
              <a:rPr lang="en-GB" sz="2200" dirty="0">
                <a:solidFill>
                  <a:srgbClr val="203864"/>
                </a:solidFill>
                <a:latin typeface="Century Gothic" panose="020B0502020202020204" pitchFamily="34" charset="0"/>
              </a:rPr>
              <a:t> y </a:t>
            </a:r>
            <a:r>
              <a:rPr lang="en-GB" sz="2200" dirty="0" err="1">
                <a:solidFill>
                  <a:srgbClr val="203864"/>
                </a:solidFill>
                <a:latin typeface="Century Gothic" panose="020B0502020202020204" pitchFamily="34" charset="0"/>
              </a:rPr>
              <a:t>él</a:t>
            </a:r>
            <a:r>
              <a:rPr lang="en-GB" sz="2200" dirty="0">
                <a:solidFill>
                  <a:srgbClr val="203864"/>
                </a:solidFill>
                <a:latin typeface="Century Gothic" panose="020B0502020202020204" pitchFamily="34" charset="0"/>
              </a:rPr>
              <a:t> </a:t>
            </a:r>
            <a:r>
              <a:rPr lang="en-GB" sz="2200" dirty="0" err="1">
                <a:solidFill>
                  <a:srgbClr val="203864"/>
                </a:solidFill>
                <a:latin typeface="Century Gothic" panose="020B0502020202020204" pitchFamily="34" charset="0"/>
              </a:rPr>
              <a:t>imprimió</a:t>
            </a:r>
            <a:r>
              <a:rPr lang="en-GB" sz="2200" dirty="0">
                <a:solidFill>
                  <a:srgbClr val="203864"/>
                </a:solidFill>
                <a:latin typeface="Century Gothic" panose="020B0502020202020204" pitchFamily="34" charset="0"/>
              </a:rPr>
              <a:t> los </a:t>
            </a:r>
            <a:r>
              <a:rPr lang="en-GB" sz="2200" dirty="0" err="1">
                <a:solidFill>
                  <a:srgbClr val="203864"/>
                </a:solidFill>
                <a:latin typeface="Century Gothic" panose="020B0502020202020204" pitchFamily="34" charset="0"/>
              </a:rPr>
              <a:t>billetes</a:t>
            </a:r>
            <a:r>
              <a:rPr lang="en-GB" sz="2200" dirty="0">
                <a:solidFill>
                  <a:srgbClr val="203864"/>
                </a:solidFill>
                <a:latin typeface="Century Gothic" panose="020B0502020202020204" pitchFamily="34" charset="0"/>
              </a:rPr>
              <a:t>.</a:t>
            </a:r>
          </a:p>
        </p:txBody>
      </p:sp>
    </p:spTree>
    <p:extLst>
      <p:ext uri="{BB962C8B-B14F-4D97-AF65-F5344CB8AC3E}">
        <p14:creationId xmlns:p14="http://schemas.microsoft.com/office/powerpoint/2010/main" val="112547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61665"/>
          </a:xfrm>
          <a:prstGeom prst="rect">
            <a:avLst/>
          </a:prstGeom>
          <a:noFill/>
        </p:spPr>
        <p:txBody>
          <a:bodyPr wrap="square" rtlCol="0">
            <a:spAutoFit/>
          </a:bodyPr>
          <a:lstStyle/>
          <a:p>
            <a:r>
              <a:rPr lang="en-US" sz="2400" dirty="0">
                <a:solidFill>
                  <a:schemeClr val="accent5">
                    <a:lumMod val="50000"/>
                  </a:schemeClr>
                </a:solidFill>
                <a:latin typeface="Century Gothic" panose="020B0502020202020204" pitchFamily="34" charset="0"/>
              </a:rPr>
              <a:t>To myself or to someone else?</a:t>
            </a:r>
          </a:p>
        </p:txBody>
      </p:sp>
      <p:sp>
        <p:nvSpPr>
          <p:cNvPr id="2" name="Title 1"/>
          <p:cNvSpPr>
            <a:spLocks noGrp="1"/>
          </p:cNvSpPr>
          <p:nvPr>
            <p:ph type="title"/>
          </p:nvPr>
        </p:nvSpPr>
        <p:spPr>
          <a:xfrm>
            <a:off x="10818206" y="121153"/>
            <a:ext cx="131495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23" name="CuadroTexto 22">
            <a:extLst>
              <a:ext uri="{FF2B5EF4-FFF2-40B4-BE49-F238E27FC236}">
                <a16:creationId xmlns:a16="http://schemas.microsoft.com/office/drawing/2014/main" id="{A732FDD1-8AF8-5146-94BC-9CC35BA05083}"/>
              </a:ext>
            </a:extLst>
          </p:cNvPr>
          <p:cNvSpPr txBox="1"/>
          <p:nvPr/>
        </p:nvSpPr>
        <p:spPr>
          <a:xfrm>
            <a:off x="238837" y="780238"/>
            <a:ext cx="7112845"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Hablamos sobre actividades de todos los días.</a:t>
            </a:r>
          </a:p>
        </p:txBody>
      </p:sp>
      <p:sp>
        <p:nvSpPr>
          <p:cNvPr id="39" name="CuadroTexto 38">
            <a:extLst>
              <a:ext uri="{FF2B5EF4-FFF2-40B4-BE49-F238E27FC236}">
                <a16:creationId xmlns:a16="http://schemas.microsoft.com/office/drawing/2014/main" id="{C6401FE7-4E34-2F4E-B898-23D4B850DED4}"/>
              </a:ext>
            </a:extLst>
          </p:cNvPr>
          <p:cNvSpPr txBox="1"/>
          <p:nvPr/>
        </p:nvSpPr>
        <p:spPr>
          <a:xfrm>
            <a:off x="238837" y="1364436"/>
            <a:ext cx="4742004"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El estudiante A lee unas frases.</a:t>
            </a:r>
          </a:p>
        </p:txBody>
      </p:sp>
      <p:sp>
        <p:nvSpPr>
          <p:cNvPr id="40" name="CuadroTexto 39">
            <a:extLst>
              <a:ext uri="{FF2B5EF4-FFF2-40B4-BE49-F238E27FC236}">
                <a16:creationId xmlns:a16="http://schemas.microsoft.com/office/drawing/2014/main" id="{697CBA1B-6016-004E-9D17-A9A610C145F2}"/>
              </a:ext>
            </a:extLst>
          </p:cNvPr>
          <p:cNvSpPr txBox="1"/>
          <p:nvPr/>
        </p:nvSpPr>
        <p:spPr>
          <a:xfrm>
            <a:off x="238837" y="2007672"/>
            <a:ext cx="6946132" cy="830997"/>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El estudiante B escucha y marca en la tabla. </a:t>
            </a:r>
          </a:p>
          <a:p>
            <a:pPr algn="l"/>
            <a:r>
              <a:rPr lang="x-none" sz="2400" dirty="0">
                <a:solidFill>
                  <a:schemeClr val="accent5">
                    <a:lumMod val="50000"/>
                  </a:schemeClr>
                </a:solidFill>
                <a:latin typeface="Century Gothic" panose="020B0502020202020204" pitchFamily="34" charset="0"/>
              </a:rPr>
              <a:t>Is it to myself or to someone else?</a:t>
            </a:r>
          </a:p>
        </p:txBody>
      </p:sp>
      <p:sp>
        <p:nvSpPr>
          <p:cNvPr id="41" name="CuadroTexto 40">
            <a:extLst>
              <a:ext uri="{FF2B5EF4-FFF2-40B4-BE49-F238E27FC236}">
                <a16:creationId xmlns:a16="http://schemas.microsoft.com/office/drawing/2014/main" id="{67FC9A58-CCE1-6743-8DB7-20FB2CB7B063}"/>
              </a:ext>
            </a:extLst>
          </p:cNvPr>
          <p:cNvSpPr txBox="1"/>
          <p:nvPr/>
        </p:nvSpPr>
        <p:spPr>
          <a:xfrm>
            <a:off x="238837" y="2958315"/>
            <a:ext cx="7499169"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El estudiante B también escribe en inglés la frase.</a:t>
            </a:r>
          </a:p>
        </p:txBody>
      </p:sp>
      <p:sp>
        <p:nvSpPr>
          <p:cNvPr id="42" name="CuadroTexto 41">
            <a:extLst>
              <a:ext uri="{FF2B5EF4-FFF2-40B4-BE49-F238E27FC236}">
                <a16:creationId xmlns:a16="http://schemas.microsoft.com/office/drawing/2014/main" id="{88C2EFBB-0D57-7546-9163-27DF30CCC23D}"/>
              </a:ext>
            </a:extLst>
          </p:cNvPr>
          <p:cNvSpPr txBox="1"/>
          <p:nvPr/>
        </p:nvSpPr>
        <p:spPr>
          <a:xfrm>
            <a:off x="238837" y="3596880"/>
            <a:ext cx="1459054"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Ejemplo:</a:t>
            </a:r>
          </a:p>
        </p:txBody>
      </p:sp>
      <p:sp>
        <p:nvSpPr>
          <p:cNvPr id="43" name="CuadroTexto 42">
            <a:extLst>
              <a:ext uri="{FF2B5EF4-FFF2-40B4-BE49-F238E27FC236}">
                <a16:creationId xmlns:a16="http://schemas.microsoft.com/office/drawing/2014/main" id="{0DAF6548-AB95-D64C-B9EB-871E5DA6288A}"/>
              </a:ext>
            </a:extLst>
          </p:cNvPr>
          <p:cNvSpPr txBox="1"/>
          <p:nvPr/>
        </p:nvSpPr>
        <p:spPr>
          <a:xfrm>
            <a:off x="1134533" y="4961467"/>
            <a:ext cx="184731" cy="461665"/>
          </a:xfrm>
          <a:prstGeom prst="rect">
            <a:avLst/>
          </a:prstGeom>
          <a:noFill/>
        </p:spPr>
        <p:txBody>
          <a:bodyPr wrap="none" rtlCol="0">
            <a:spAutoFit/>
          </a:bodyPr>
          <a:lstStyle/>
          <a:p>
            <a:pPr algn="l"/>
            <a:endParaRPr lang="x-none" sz="2400" dirty="0">
              <a:solidFill>
                <a:schemeClr val="accent5">
                  <a:lumMod val="50000"/>
                </a:schemeClr>
              </a:solidFill>
              <a:latin typeface="Century Gothic" panose="020B0502020202020204" pitchFamily="34" charset="0"/>
            </a:endParaRPr>
          </a:p>
        </p:txBody>
      </p:sp>
      <p:graphicFrame>
        <p:nvGraphicFramePr>
          <p:cNvPr id="44" name="Tabla 43">
            <a:extLst>
              <a:ext uri="{FF2B5EF4-FFF2-40B4-BE49-F238E27FC236}">
                <a16:creationId xmlns:a16="http://schemas.microsoft.com/office/drawing/2014/main" id="{8A097511-58E1-7646-85CE-73470E24F34A}"/>
              </a:ext>
            </a:extLst>
          </p:cNvPr>
          <p:cNvGraphicFramePr>
            <a:graphicFrameLocks noGrp="1"/>
          </p:cNvGraphicFramePr>
          <p:nvPr/>
        </p:nvGraphicFramePr>
        <p:xfrm>
          <a:off x="238837" y="5247877"/>
          <a:ext cx="5825067" cy="762000"/>
        </p:xfrm>
        <a:graphic>
          <a:graphicData uri="http://schemas.openxmlformats.org/drawingml/2006/table">
            <a:tbl>
              <a:tblPr firstRow="1" bandRow="1">
                <a:tableStyleId>{5DA37D80-6434-44D0-A028-1B22A696006F}</a:tableStyleId>
              </a:tblPr>
              <a:tblGrid>
                <a:gridCol w="606778">
                  <a:extLst>
                    <a:ext uri="{9D8B030D-6E8A-4147-A177-3AD203B41FA5}">
                      <a16:colId xmlns:a16="http://schemas.microsoft.com/office/drawing/2014/main" val="4102694075"/>
                    </a:ext>
                  </a:extLst>
                </a:gridCol>
                <a:gridCol w="5218289">
                  <a:extLst>
                    <a:ext uri="{9D8B030D-6E8A-4147-A177-3AD203B41FA5}">
                      <a16:colId xmlns:a16="http://schemas.microsoft.com/office/drawing/2014/main" val="3789135267"/>
                    </a:ext>
                  </a:extLst>
                </a:gridCol>
              </a:tblGrid>
              <a:tr h="745682">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r>
                        <a:rPr lang="x-none" sz="2200" b="0" i="0" dirty="0">
                          <a:solidFill>
                            <a:srgbClr val="203864"/>
                          </a:solidFill>
                          <a:latin typeface="Century Gothic" panose="020B0502020202020204" pitchFamily="34" charset="0"/>
                        </a:rPr>
                        <a:t>Los fines de semana me despierto temprano.</a:t>
                      </a:r>
                    </a:p>
                  </a:txBody>
                  <a:tcPr anchor="ctr"/>
                </a:tc>
                <a:extLst>
                  <a:ext uri="{0D108BD9-81ED-4DB2-BD59-A6C34878D82A}">
                    <a16:rowId xmlns:a16="http://schemas.microsoft.com/office/drawing/2014/main" val="3266471823"/>
                  </a:ext>
                </a:extLst>
              </a:tr>
            </a:tbl>
          </a:graphicData>
        </a:graphic>
      </p:graphicFrame>
      <p:sp>
        <p:nvSpPr>
          <p:cNvPr id="45" name="CuadroTexto 44">
            <a:extLst>
              <a:ext uri="{FF2B5EF4-FFF2-40B4-BE49-F238E27FC236}">
                <a16:creationId xmlns:a16="http://schemas.microsoft.com/office/drawing/2014/main" id="{1DCFF5C2-33BE-1B4B-B58B-437B10E1B7E0}"/>
              </a:ext>
            </a:extLst>
          </p:cNvPr>
          <p:cNvSpPr txBox="1"/>
          <p:nvPr/>
        </p:nvSpPr>
        <p:spPr>
          <a:xfrm>
            <a:off x="202418" y="4604641"/>
            <a:ext cx="3012363"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A habla</a:t>
            </a:r>
          </a:p>
        </p:txBody>
      </p:sp>
      <p:sp>
        <p:nvSpPr>
          <p:cNvPr id="47" name="CuadroTexto 46">
            <a:extLst>
              <a:ext uri="{FF2B5EF4-FFF2-40B4-BE49-F238E27FC236}">
                <a16:creationId xmlns:a16="http://schemas.microsoft.com/office/drawing/2014/main" id="{335A4E8A-DEA7-A04D-940F-5900350AF760}"/>
              </a:ext>
            </a:extLst>
          </p:cNvPr>
          <p:cNvSpPr txBox="1"/>
          <p:nvPr/>
        </p:nvSpPr>
        <p:spPr>
          <a:xfrm>
            <a:off x="7184969" y="3563616"/>
            <a:ext cx="3214341"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 escribe</a:t>
            </a:r>
          </a:p>
        </p:txBody>
      </p:sp>
      <p:graphicFrame>
        <p:nvGraphicFramePr>
          <p:cNvPr id="48" name="Tabla 47">
            <a:extLst>
              <a:ext uri="{FF2B5EF4-FFF2-40B4-BE49-F238E27FC236}">
                <a16:creationId xmlns:a16="http://schemas.microsoft.com/office/drawing/2014/main" id="{8B2A850B-978D-AB4A-A45C-9F1CEF8F822A}"/>
              </a:ext>
            </a:extLst>
          </p:cNvPr>
          <p:cNvGraphicFramePr>
            <a:graphicFrameLocks noGrp="1"/>
          </p:cNvGraphicFramePr>
          <p:nvPr/>
        </p:nvGraphicFramePr>
        <p:xfrm>
          <a:off x="6536267" y="4099216"/>
          <a:ext cx="5416896" cy="2121128"/>
        </p:xfrm>
        <a:graphic>
          <a:graphicData uri="http://schemas.openxmlformats.org/drawingml/2006/table">
            <a:tbl>
              <a:tblPr firstRow="1" bandRow="1">
                <a:tableStyleId>{5DA37D80-6434-44D0-A028-1B22A696006F}</a:tableStyleId>
              </a:tblPr>
              <a:tblGrid>
                <a:gridCol w="525719">
                  <a:extLst>
                    <a:ext uri="{9D8B030D-6E8A-4147-A177-3AD203B41FA5}">
                      <a16:colId xmlns:a16="http://schemas.microsoft.com/office/drawing/2014/main" val="490747777"/>
                    </a:ext>
                  </a:extLst>
                </a:gridCol>
                <a:gridCol w="1071571">
                  <a:extLst>
                    <a:ext uri="{9D8B030D-6E8A-4147-A177-3AD203B41FA5}">
                      <a16:colId xmlns:a16="http://schemas.microsoft.com/office/drawing/2014/main" val="3347195779"/>
                    </a:ext>
                  </a:extLst>
                </a:gridCol>
                <a:gridCol w="1423674">
                  <a:extLst>
                    <a:ext uri="{9D8B030D-6E8A-4147-A177-3AD203B41FA5}">
                      <a16:colId xmlns:a16="http://schemas.microsoft.com/office/drawing/2014/main" val="2088842059"/>
                    </a:ext>
                  </a:extLst>
                </a:gridCol>
                <a:gridCol w="2395932">
                  <a:extLst>
                    <a:ext uri="{9D8B030D-6E8A-4147-A177-3AD203B41FA5}">
                      <a16:colId xmlns:a16="http://schemas.microsoft.com/office/drawing/2014/main" val="3294838512"/>
                    </a:ext>
                  </a:extLst>
                </a:gridCol>
              </a:tblGrid>
              <a:tr h="1133109">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000" b="0" i="0" dirty="0">
                          <a:solidFill>
                            <a:srgbClr val="203864"/>
                          </a:solidFill>
                          <a:latin typeface="Century Gothic" panose="020B0502020202020204" pitchFamily="34" charset="0"/>
                        </a:rPr>
                        <a:t>To myself</a:t>
                      </a:r>
                    </a:p>
                  </a:txBody>
                  <a:tcPr anchor="ctr"/>
                </a:tc>
                <a:tc>
                  <a:txBody>
                    <a:bodyPr/>
                    <a:lstStyle/>
                    <a:p>
                      <a:pPr algn="ctr"/>
                      <a:r>
                        <a:rPr lang="x-none" sz="2000" b="0" i="0" dirty="0">
                          <a:solidFill>
                            <a:srgbClr val="203864"/>
                          </a:solidFill>
                          <a:latin typeface="Century Gothic" panose="020B0502020202020204" pitchFamily="34" charset="0"/>
                        </a:rPr>
                        <a:t>To someone else</a:t>
                      </a:r>
                    </a:p>
                  </a:txBody>
                  <a:tcPr anchor="ctr"/>
                </a:tc>
                <a:tc>
                  <a:txBody>
                    <a:bodyPr/>
                    <a:lstStyle/>
                    <a:p>
                      <a:pPr algn="ctr"/>
                      <a:r>
                        <a:rPr lang="x-none" sz="2000" b="0" i="0" dirty="0">
                          <a:solidFill>
                            <a:srgbClr val="203864"/>
                          </a:solidFill>
                          <a:latin typeface="Century Gothic" panose="020B0502020202020204" pitchFamily="34" charset="0"/>
                        </a:rPr>
                        <a:t>Frase en inglés</a:t>
                      </a:r>
                    </a:p>
                  </a:txBody>
                  <a:tcPr anchor="ctr"/>
                </a:tc>
                <a:extLst>
                  <a:ext uri="{0D108BD9-81ED-4DB2-BD59-A6C34878D82A}">
                    <a16:rowId xmlns:a16="http://schemas.microsoft.com/office/drawing/2014/main" val="2904796996"/>
                  </a:ext>
                </a:extLst>
              </a:tr>
              <a:tr h="988019">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62884159"/>
                  </a:ext>
                </a:extLst>
              </a:tr>
            </a:tbl>
          </a:graphicData>
        </a:graphic>
      </p:graphicFrame>
      <p:sp>
        <p:nvSpPr>
          <p:cNvPr id="49" name="Llamada rectangular redondeada 48">
            <a:extLst>
              <a:ext uri="{FF2B5EF4-FFF2-40B4-BE49-F238E27FC236}">
                <a16:creationId xmlns:a16="http://schemas.microsoft.com/office/drawing/2014/main" id="{2D2E28E4-8E5B-AA41-A998-461E992A21E1}"/>
              </a:ext>
            </a:extLst>
          </p:cNvPr>
          <p:cNvSpPr/>
          <p:nvPr/>
        </p:nvSpPr>
        <p:spPr>
          <a:xfrm>
            <a:off x="3033508" y="3567521"/>
            <a:ext cx="3894666" cy="941024"/>
          </a:xfrm>
          <a:prstGeom prst="wedgeRoundRectCallout">
            <a:avLst>
              <a:gd name="adj1" fmla="val -38659"/>
              <a:gd name="adj2" fmla="val 12728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200" dirty="0">
                <a:solidFill>
                  <a:srgbClr val="203864"/>
                </a:solidFill>
                <a:latin typeface="Century Gothic" panose="020B0502020202020204" pitchFamily="34" charset="0"/>
              </a:rPr>
              <a:t>Los fines de semana me despierto temprano.</a:t>
            </a:r>
          </a:p>
        </p:txBody>
      </p:sp>
      <p:pic>
        <p:nvPicPr>
          <p:cNvPr id="50" name="Imagen 49">
            <a:extLst>
              <a:ext uri="{FF2B5EF4-FFF2-40B4-BE49-F238E27FC236}">
                <a16:creationId xmlns:a16="http://schemas.microsoft.com/office/drawing/2014/main" id="{914A6F7E-E9EF-414F-AB86-E68F5AC3D5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1320" y="3311314"/>
            <a:ext cx="1379029" cy="1098362"/>
          </a:xfrm>
          <a:prstGeom prst="rect">
            <a:avLst/>
          </a:prstGeom>
        </p:spPr>
      </p:pic>
      <p:sp>
        <p:nvSpPr>
          <p:cNvPr id="51" name="CuadroTexto 50">
            <a:extLst>
              <a:ext uri="{FF2B5EF4-FFF2-40B4-BE49-F238E27FC236}">
                <a16:creationId xmlns:a16="http://schemas.microsoft.com/office/drawing/2014/main" id="{53481BD3-A745-CC4F-87F3-E47204357887}"/>
              </a:ext>
            </a:extLst>
          </p:cNvPr>
          <p:cNvSpPr txBox="1"/>
          <p:nvPr/>
        </p:nvSpPr>
        <p:spPr>
          <a:xfrm>
            <a:off x="9686632" y="5209808"/>
            <a:ext cx="2026206" cy="1015663"/>
          </a:xfrm>
          <a:prstGeom prst="rect">
            <a:avLst/>
          </a:prstGeom>
          <a:noFill/>
        </p:spPr>
        <p:txBody>
          <a:bodyPr wrap="square" rtlCol="0">
            <a:spAutoFit/>
          </a:bodyPr>
          <a:lstStyle/>
          <a:p>
            <a:pPr algn="l"/>
            <a:r>
              <a:rPr lang="en-GB" sz="2000" dirty="0">
                <a:solidFill>
                  <a:schemeClr val="accent5">
                    <a:lumMod val="50000"/>
                  </a:schemeClr>
                </a:solidFill>
                <a:latin typeface="Century Gothic" panose="020B0502020202020204" pitchFamily="34" charset="0"/>
              </a:rPr>
              <a:t>At</a:t>
            </a:r>
            <a:r>
              <a:rPr lang="x-none" sz="2000" dirty="0">
                <a:solidFill>
                  <a:schemeClr val="accent5">
                    <a:lumMod val="50000"/>
                  </a:schemeClr>
                </a:solidFill>
                <a:latin typeface="Century Gothic" panose="020B0502020202020204" pitchFamily="34" charset="0"/>
              </a:rPr>
              <a:t> the weekend I wake up early.</a:t>
            </a:r>
          </a:p>
        </p:txBody>
      </p:sp>
      <p:pic>
        <p:nvPicPr>
          <p:cNvPr id="52" name="Picture 8" descr="green checkmark">
            <a:extLst>
              <a:ext uri="{FF2B5EF4-FFF2-40B4-BE49-F238E27FC236}">
                <a16:creationId xmlns:a16="http://schemas.microsoft.com/office/drawing/2014/main" id="{55A58935-C052-B54A-81FC-6BA7208105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12983" y="5491691"/>
            <a:ext cx="406580" cy="423521"/>
          </a:xfrm>
          <a:prstGeom prst="rect">
            <a:avLst/>
          </a:prstGeom>
        </p:spPr>
      </p:pic>
      <p:sp>
        <p:nvSpPr>
          <p:cNvPr id="19" name="Llamada rectangular redondeada 48">
            <a:extLst>
              <a:ext uri="{FF2B5EF4-FFF2-40B4-BE49-F238E27FC236}">
                <a16:creationId xmlns:a16="http://schemas.microsoft.com/office/drawing/2014/main" id="{D89F53D2-6E12-4D39-B90E-214A582C5F18}"/>
              </a:ext>
            </a:extLst>
          </p:cNvPr>
          <p:cNvSpPr/>
          <p:nvPr/>
        </p:nvSpPr>
        <p:spPr>
          <a:xfrm>
            <a:off x="8058497" y="1520328"/>
            <a:ext cx="3894666" cy="1969353"/>
          </a:xfrm>
          <a:prstGeom prst="wedgeRoundRectCallout">
            <a:avLst>
              <a:gd name="adj1" fmla="val 22091"/>
              <a:gd name="adj2" fmla="val 149915"/>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203864"/>
                </a:solidFill>
                <a:latin typeface="Century Gothic" panose="020B0502020202020204" pitchFamily="34" charset="0"/>
              </a:rPr>
              <a:t>Note: in English we don’t always say ‘myself’ but in Spanish always use me for actions you do to yourself. </a:t>
            </a:r>
            <a:endParaRPr lang="x-none" sz="2200" dirty="0">
              <a:solidFill>
                <a:srgbClr val="203864"/>
              </a:solidFill>
              <a:latin typeface="Century Gothic" panose="020B0502020202020204" pitchFamily="34" charset="0"/>
            </a:endParaRPr>
          </a:p>
        </p:txBody>
      </p:sp>
    </p:spTree>
    <p:extLst>
      <p:ext uri="{BB962C8B-B14F-4D97-AF65-F5344CB8AC3E}">
        <p14:creationId xmlns:p14="http://schemas.microsoft.com/office/powerpoint/2010/main" val="31419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9" grpId="0"/>
      <p:bldP spid="40" grpId="0"/>
      <p:bldP spid="41" grpId="0"/>
      <p:bldP spid="42" grpId="0"/>
      <p:bldP spid="45" grpId="0"/>
      <p:bldP spid="47" grpId="0"/>
      <p:bldP spid="49" grpId="0" animBg="1"/>
      <p:bldP spid="51" grpId="0"/>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5AA53F85-55B2-BE45-B718-A23551E29D8F}"/>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C72719AA-C08D-554E-B72C-7D585316F32A}"/>
              </a:ext>
            </a:extLst>
          </p:cNvPr>
          <p:cNvSpPr>
            <a:spLocks noGrp="1"/>
          </p:cNvSpPr>
          <p:nvPr>
            <p:ph type="title"/>
          </p:nvPr>
        </p:nvSpPr>
        <p:spPr>
          <a:xfrm>
            <a:off x="10905066" y="293727"/>
            <a:ext cx="1141234" cy="376008"/>
          </a:xfrm>
        </p:spPr>
        <p:txBody>
          <a:bodyPr>
            <a:normAutofit/>
          </a:bodyPr>
          <a:lstStyle/>
          <a:p>
            <a:pPr algn="ctr"/>
            <a:r>
              <a:rPr lang="x-none" sz="2000" b="1" dirty="0">
                <a:solidFill>
                  <a:schemeClr val="bg1"/>
                </a:solidFill>
              </a:rPr>
              <a:t>hablar</a:t>
            </a:r>
          </a:p>
        </p:txBody>
      </p:sp>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270934" y="939797"/>
          <a:ext cx="5484408" cy="5289355"/>
        </p:xfrm>
        <a:graphic>
          <a:graphicData uri="http://schemas.openxmlformats.org/drawingml/2006/table">
            <a:tbl>
              <a:tblPr firstRow="1" bandRow="1">
                <a:tableStyleId>{5DA37D80-6434-44D0-A028-1B22A696006F}</a:tableStyleId>
              </a:tblPr>
              <a:tblGrid>
                <a:gridCol w="571293">
                  <a:extLst>
                    <a:ext uri="{9D8B030D-6E8A-4147-A177-3AD203B41FA5}">
                      <a16:colId xmlns:a16="http://schemas.microsoft.com/office/drawing/2014/main" val="1652939409"/>
                    </a:ext>
                  </a:extLst>
                </a:gridCol>
                <a:gridCol w="4913115">
                  <a:extLst>
                    <a:ext uri="{9D8B030D-6E8A-4147-A177-3AD203B41FA5}">
                      <a16:colId xmlns:a16="http://schemas.microsoft.com/office/drawing/2014/main" val="3693717008"/>
                    </a:ext>
                  </a:extLst>
                </a:gridCol>
              </a:tblGrid>
              <a:tr h="745682">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200" b="0" i="0" dirty="0">
                          <a:solidFill>
                            <a:srgbClr val="203864"/>
                          </a:solidFill>
                          <a:latin typeface="Century Gothic" panose="020B0502020202020204" pitchFamily="34" charset="0"/>
                        </a:rPr>
                        <a:t>Lee las frases</a:t>
                      </a:r>
                    </a:p>
                  </a:txBody>
                  <a:tcPr anchor="ctr"/>
                </a:tc>
                <a:extLst>
                  <a:ext uri="{0D108BD9-81ED-4DB2-BD59-A6C34878D82A}">
                    <a16:rowId xmlns:a16="http://schemas.microsoft.com/office/drawing/2014/main" val="3635980809"/>
                  </a:ext>
                </a:extLst>
              </a:tr>
              <a:tr h="745682">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r>
                        <a:rPr lang="x-none" sz="2200" b="0" i="0" dirty="0">
                          <a:solidFill>
                            <a:srgbClr val="203864"/>
                          </a:solidFill>
                          <a:latin typeface="Century Gothic" panose="020B0502020202020204" pitchFamily="34" charset="0"/>
                        </a:rPr>
                        <a:t>Levanto al niño los fines de semana.</a:t>
                      </a:r>
                    </a:p>
                  </a:txBody>
                  <a:tcPr anchor="ctr"/>
                </a:tc>
                <a:extLst>
                  <a:ext uri="{0D108BD9-81ED-4DB2-BD59-A6C34878D82A}">
                    <a16:rowId xmlns:a16="http://schemas.microsoft.com/office/drawing/2014/main" val="1237605240"/>
                  </a:ext>
                </a:extLst>
              </a:tr>
              <a:tr h="745682">
                <a:tc>
                  <a:txBody>
                    <a:bodyPr/>
                    <a:lstStyle/>
                    <a:p>
                      <a:pPr algn="ctr"/>
                      <a:r>
                        <a:rPr lang="x-none" sz="2200" b="0" i="0" dirty="0">
                          <a:solidFill>
                            <a:srgbClr val="203864"/>
                          </a:solidFill>
                          <a:latin typeface="Century Gothic" panose="020B0502020202020204" pitchFamily="34" charset="0"/>
                        </a:rPr>
                        <a:t>2</a:t>
                      </a:r>
                    </a:p>
                  </a:txBody>
                  <a:tcPr anchor="ctr"/>
                </a:tc>
                <a:tc>
                  <a:txBody>
                    <a:bodyPr/>
                    <a:lstStyle/>
                    <a:p>
                      <a:pPr algn="l"/>
                      <a:r>
                        <a:rPr lang="x-none" sz="2200" b="0" i="0" dirty="0">
                          <a:solidFill>
                            <a:srgbClr val="203864"/>
                          </a:solidFill>
                          <a:latin typeface="Century Gothic" panose="020B0502020202020204" pitchFamily="34" charset="0"/>
                        </a:rPr>
                        <a:t>Me saco fotos con mis amigos.</a:t>
                      </a:r>
                    </a:p>
                  </a:txBody>
                  <a:tcPr anchor="ctr"/>
                </a:tc>
                <a:extLst>
                  <a:ext uri="{0D108BD9-81ED-4DB2-BD59-A6C34878D82A}">
                    <a16:rowId xmlns:a16="http://schemas.microsoft.com/office/drawing/2014/main" val="798773500"/>
                  </a:ext>
                </a:extLst>
              </a:tr>
              <a:tr h="798945">
                <a:tc>
                  <a:txBody>
                    <a:bodyPr/>
                    <a:lstStyle/>
                    <a:p>
                      <a:pPr algn="ctr"/>
                      <a:r>
                        <a:rPr lang="x-none" sz="2200" b="0" i="0" dirty="0">
                          <a:solidFill>
                            <a:srgbClr val="203864"/>
                          </a:solidFill>
                          <a:latin typeface="Century Gothic" panose="020B0502020202020204" pitchFamily="34" charset="0"/>
                        </a:rPr>
                        <a:t>3</a:t>
                      </a:r>
                    </a:p>
                  </a:txBody>
                  <a:tcPr anchor="ctr"/>
                </a:tc>
                <a:tc>
                  <a:txBody>
                    <a:bodyPr/>
                    <a:lstStyle/>
                    <a:p>
                      <a:pPr algn="l"/>
                      <a:r>
                        <a:rPr lang="x-none" sz="2200" b="0" i="0" dirty="0">
                          <a:solidFill>
                            <a:srgbClr val="203864"/>
                          </a:solidFill>
                          <a:latin typeface="Century Gothic" panose="020B0502020202020204" pitchFamily="34" charset="0"/>
                        </a:rPr>
                        <a:t>Todos los días me preparo para la escuela.</a:t>
                      </a:r>
                    </a:p>
                  </a:txBody>
                  <a:tcPr anchor="ctr"/>
                </a:tc>
                <a:extLst>
                  <a:ext uri="{0D108BD9-81ED-4DB2-BD59-A6C34878D82A}">
                    <a16:rowId xmlns:a16="http://schemas.microsoft.com/office/drawing/2014/main" val="420455714"/>
                  </a:ext>
                </a:extLst>
              </a:tr>
              <a:tr h="745682">
                <a:tc>
                  <a:txBody>
                    <a:bodyPr/>
                    <a:lstStyle/>
                    <a:p>
                      <a:pPr algn="ctr"/>
                      <a:r>
                        <a:rPr lang="x-none" sz="2200" b="0" i="0" dirty="0">
                          <a:solidFill>
                            <a:srgbClr val="203864"/>
                          </a:solidFill>
                          <a:latin typeface="Century Gothic" panose="020B0502020202020204" pitchFamily="34" charset="0"/>
                        </a:rPr>
                        <a:t>4</a:t>
                      </a:r>
                    </a:p>
                  </a:txBody>
                  <a:tcPr anchor="ctr"/>
                </a:tc>
                <a:tc>
                  <a:txBody>
                    <a:bodyPr/>
                    <a:lstStyle/>
                    <a:p>
                      <a:pPr algn="l"/>
                      <a:r>
                        <a:rPr lang="x-none" sz="2200" b="0" i="0" dirty="0">
                          <a:solidFill>
                            <a:srgbClr val="203864"/>
                          </a:solidFill>
                          <a:latin typeface="Century Gothic" panose="020B0502020202020204" pitchFamily="34" charset="0"/>
                        </a:rPr>
                        <a:t>Los sábados me despierto tarde.</a:t>
                      </a:r>
                    </a:p>
                  </a:txBody>
                  <a:tcPr anchor="ctr"/>
                </a:tc>
                <a:extLst>
                  <a:ext uri="{0D108BD9-81ED-4DB2-BD59-A6C34878D82A}">
                    <a16:rowId xmlns:a16="http://schemas.microsoft.com/office/drawing/2014/main" val="2113085267"/>
                  </a:ext>
                </a:extLst>
              </a:tr>
              <a:tr h="745682">
                <a:tc>
                  <a:txBody>
                    <a:bodyPr/>
                    <a:lstStyle/>
                    <a:p>
                      <a:pPr algn="ctr"/>
                      <a:r>
                        <a:rPr lang="x-none" sz="2200" b="0" i="0" dirty="0">
                          <a:solidFill>
                            <a:srgbClr val="203864"/>
                          </a:solidFill>
                          <a:latin typeface="Century Gothic" panose="020B0502020202020204" pitchFamily="34" charset="0"/>
                        </a:rPr>
                        <a:t>5</a:t>
                      </a:r>
                    </a:p>
                  </a:txBody>
                  <a:tcPr anchor="ctr"/>
                </a:tc>
                <a:tc>
                  <a:txBody>
                    <a:bodyPr/>
                    <a:lstStyle/>
                    <a:p>
                      <a:pPr algn="l"/>
                      <a:r>
                        <a:rPr lang="x-none" sz="2200" b="0" i="0" dirty="0">
                          <a:solidFill>
                            <a:srgbClr val="203864"/>
                          </a:solidFill>
                          <a:latin typeface="Century Gothic" panose="020B0502020202020204" pitchFamily="34" charset="0"/>
                        </a:rPr>
                        <a:t>Nunca lavo a mi gato.</a:t>
                      </a:r>
                    </a:p>
                  </a:txBody>
                  <a:tcPr anchor="ctr"/>
                </a:tc>
                <a:extLst>
                  <a:ext uri="{0D108BD9-81ED-4DB2-BD59-A6C34878D82A}">
                    <a16:rowId xmlns:a16="http://schemas.microsoft.com/office/drawing/2014/main" val="727075870"/>
                  </a:ext>
                </a:extLst>
              </a:tr>
              <a:tr h="745682">
                <a:tc>
                  <a:txBody>
                    <a:bodyPr/>
                    <a:lstStyle/>
                    <a:p>
                      <a:pPr algn="ctr"/>
                      <a:r>
                        <a:rPr lang="x-none" sz="2200" b="0" i="0" dirty="0">
                          <a:solidFill>
                            <a:srgbClr val="203864"/>
                          </a:solidFill>
                          <a:latin typeface="Century Gothic" panose="020B0502020202020204" pitchFamily="34" charset="0"/>
                        </a:rPr>
                        <a:t>6</a:t>
                      </a:r>
                    </a:p>
                  </a:txBody>
                  <a:tcPr anchor="ctr"/>
                </a:tc>
                <a:tc>
                  <a:txBody>
                    <a:bodyPr/>
                    <a:lstStyle/>
                    <a:p>
                      <a:pPr algn="l"/>
                      <a:r>
                        <a:rPr lang="x-none" sz="2200" b="0" i="0" dirty="0">
                          <a:solidFill>
                            <a:srgbClr val="203864"/>
                          </a:solidFill>
                          <a:latin typeface="Century Gothic" panose="020B0502020202020204" pitchFamily="34" charset="0"/>
                        </a:rPr>
                        <a:t>Presento a mi hermano en clase.</a:t>
                      </a:r>
                    </a:p>
                  </a:txBody>
                  <a:tcPr anchor="ctr"/>
                </a:tc>
                <a:extLst>
                  <a:ext uri="{0D108BD9-81ED-4DB2-BD59-A6C34878D82A}">
                    <a16:rowId xmlns:a16="http://schemas.microsoft.com/office/drawing/2014/main" val="2459286577"/>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423334" y="250899"/>
            <a:ext cx="2048959"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A</a:t>
            </a:r>
          </a:p>
        </p:txBody>
      </p:sp>
      <p:graphicFrame>
        <p:nvGraphicFramePr>
          <p:cNvPr id="7" name="Tabla 6">
            <a:extLst>
              <a:ext uri="{FF2B5EF4-FFF2-40B4-BE49-F238E27FC236}">
                <a16:creationId xmlns:a16="http://schemas.microsoft.com/office/drawing/2014/main" id="{B8DAF8BE-12F1-6947-A087-DF0A76448EFC}"/>
              </a:ext>
            </a:extLst>
          </p:cNvPr>
          <p:cNvGraphicFramePr>
            <a:graphicFrameLocks noGrp="1"/>
          </p:cNvGraphicFramePr>
          <p:nvPr/>
        </p:nvGraphicFramePr>
        <p:xfrm>
          <a:off x="5970494" y="939797"/>
          <a:ext cx="5950578" cy="5274690"/>
        </p:xfrm>
        <a:graphic>
          <a:graphicData uri="http://schemas.openxmlformats.org/drawingml/2006/table">
            <a:tbl>
              <a:tblPr firstRow="1" bandRow="1">
                <a:tableStyleId>{5DA37D80-6434-44D0-A028-1B22A696006F}</a:tableStyleId>
              </a:tblPr>
              <a:tblGrid>
                <a:gridCol w="505812">
                  <a:extLst>
                    <a:ext uri="{9D8B030D-6E8A-4147-A177-3AD203B41FA5}">
                      <a16:colId xmlns:a16="http://schemas.microsoft.com/office/drawing/2014/main" val="1652939409"/>
                    </a:ext>
                  </a:extLst>
                </a:gridCol>
                <a:gridCol w="1380912">
                  <a:extLst>
                    <a:ext uri="{9D8B030D-6E8A-4147-A177-3AD203B41FA5}">
                      <a16:colId xmlns:a16="http://schemas.microsoft.com/office/drawing/2014/main" val="74075390"/>
                    </a:ext>
                  </a:extLst>
                </a:gridCol>
                <a:gridCol w="1380912">
                  <a:extLst>
                    <a:ext uri="{9D8B030D-6E8A-4147-A177-3AD203B41FA5}">
                      <a16:colId xmlns:a16="http://schemas.microsoft.com/office/drawing/2014/main" val="1624453669"/>
                    </a:ext>
                  </a:extLst>
                </a:gridCol>
                <a:gridCol w="2682942">
                  <a:extLst>
                    <a:ext uri="{9D8B030D-6E8A-4147-A177-3AD203B41FA5}">
                      <a16:colId xmlns:a16="http://schemas.microsoft.com/office/drawing/2014/main" val="3693717008"/>
                    </a:ext>
                  </a:extLst>
                </a:gridCol>
              </a:tblGrid>
              <a:tr h="1004184">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000" b="0" i="0" dirty="0">
                          <a:solidFill>
                            <a:srgbClr val="203864"/>
                          </a:solidFill>
                          <a:latin typeface="Century Gothic" panose="020B0502020202020204" pitchFamily="34" charset="0"/>
                        </a:rPr>
                        <a:t>To myself</a:t>
                      </a:r>
                    </a:p>
                  </a:txBody>
                  <a:tcPr anchor="ctr"/>
                </a:tc>
                <a:tc>
                  <a:txBody>
                    <a:bodyPr/>
                    <a:lstStyle/>
                    <a:p>
                      <a:pPr algn="ctr"/>
                      <a:r>
                        <a:rPr lang="x-none" sz="2000" b="0" i="0" dirty="0">
                          <a:solidFill>
                            <a:srgbClr val="203864"/>
                          </a:solidFill>
                          <a:latin typeface="Century Gothic" panose="020B0502020202020204" pitchFamily="34" charset="0"/>
                        </a:rPr>
                        <a:t>To someone else</a:t>
                      </a:r>
                    </a:p>
                  </a:txBody>
                  <a:tcPr anchor="ctr"/>
                </a:tc>
                <a:tc>
                  <a:txBody>
                    <a:bodyPr/>
                    <a:lstStyle/>
                    <a:p>
                      <a:pPr algn="ctr"/>
                      <a:r>
                        <a:rPr lang="x-none" sz="2000" b="0" i="0" dirty="0">
                          <a:solidFill>
                            <a:srgbClr val="203864"/>
                          </a:solidFill>
                          <a:latin typeface="Century Gothic" panose="020B0502020202020204" pitchFamily="34" charset="0"/>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237605240"/>
                  </a:ext>
                </a:extLst>
              </a:tr>
              <a:tr h="711475">
                <a:tc>
                  <a:txBody>
                    <a:bodyPr/>
                    <a:lstStyle/>
                    <a:p>
                      <a:pPr algn="ctr"/>
                      <a:r>
                        <a:rPr lang="x-none" sz="2200" b="0" i="0" dirty="0">
                          <a:solidFill>
                            <a:srgbClr val="203864"/>
                          </a:solidFill>
                          <a:latin typeface="Century Gothic" panose="020B0502020202020204" pitchFamily="34" charset="0"/>
                        </a:rPr>
                        <a:t>2</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98773500"/>
                  </a:ext>
                </a:extLst>
              </a:tr>
              <a:tr h="711475">
                <a:tc>
                  <a:txBody>
                    <a:bodyPr/>
                    <a:lstStyle/>
                    <a:p>
                      <a:pPr algn="ctr"/>
                      <a:r>
                        <a:rPr lang="x-none" sz="2200" b="0" i="0" dirty="0">
                          <a:solidFill>
                            <a:srgbClr val="203864"/>
                          </a:solidFill>
                          <a:latin typeface="Century Gothic" panose="020B0502020202020204" pitchFamily="34" charset="0"/>
                        </a:rPr>
                        <a:t>3</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0455714"/>
                  </a:ext>
                </a:extLst>
              </a:tr>
              <a:tr h="711475">
                <a:tc>
                  <a:txBody>
                    <a:bodyPr/>
                    <a:lstStyle/>
                    <a:p>
                      <a:pPr algn="ctr"/>
                      <a:r>
                        <a:rPr lang="x-none" sz="2200" b="0" i="0" dirty="0">
                          <a:solidFill>
                            <a:srgbClr val="203864"/>
                          </a:solidFill>
                          <a:latin typeface="Century Gothic" panose="020B0502020202020204" pitchFamily="34" charset="0"/>
                        </a:rPr>
                        <a:t>4</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113085267"/>
                  </a:ext>
                </a:extLst>
              </a:tr>
              <a:tr h="711475">
                <a:tc>
                  <a:txBody>
                    <a:bodyPr/>
                    <a:lstStyle/>
                    <a:p>
                      <a:pPr algn="ctr"/>
                      <a:r>
                        <a:rPr lang="x-none" sz="2200" b="0" i="0" dirty="0">
                          <a:solidFill>
                            <a:srgbClr val="203864"/>
                          </a:solidFill>
                          <a:latin typeface="Century Gothic" panose="020B0502020202020204" pitchFamily="34" charset="0"/>
                        </a:rPr>
                        <a:t>5</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27075870"/>
                  </a:ext>
                </a:extLst>
              </a:tr>
              <a:tr h="711475">
                <a:tc>
                  <a:txBody>
                    <a:bodyPr/>
                    <a:lstStyle/>
                    <a:p>
                      <a:pPr algn="ctr"/>
                      <a:r>
                        <a:rPr lang="x-none" sz="2200" b="0" i="0" dirty="0">
                          <a:solidFill>
                            <a:srgbClr val="203864"/>
                          </a:solidFill>
                          <a:latin typeface="Century Gothic" panose="020B0502020202020204" pitchFamily="34" charset="0"/>
                        </a:rPr>
                        <a:t>6</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59286577"/>
                  </a:ext>
                </a:extLst>
              </a:tr>
            </a:tbl>
          </a:graphicData>
        </a:graphic>
      </p:graphicFrame>
    </p:spTree>
    <p:extLst>
      <p:ext uri="{BB962C8B-B14F-4D97-AF65-F5344CB8AC3E}">
        <p14:creationId xmlns:p14="http://schemas.microsoft.com/office/powerpoint/2010/main" val="459656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294"/>
          <a:stretch/>
        </p:blipFill>
        <p:spPr>
          <a:xfrm>
            <a:off x="7747686" y="2301215"/>
            <a:ext cx="4313333" cy="3291840"/>
          </a:xfrm>
          <a:prstGeom prst="rect">
            <a:avLst/>
          </a:prstGeom>
        </p:spPr>
      </p:pic>
      <p:sp>
        <p:nvSpPr>
          <p:cNvPr id="5" name="Llamada rectangular redondeada 4">
            <a:extLst>
              <a:ext uri="{FF2B5EF4-FFF2-40B4-BE49-F238E27FC236}">
                <a16:creationId xmlns:a16="http://schemas.microsoft.com/office/drawing/2014/main" id="{60F91E55-20EF-794B-A29C-A546CC70D4AB}"/>
              </a:ext>
            </a:extLst>
          </p:cNvPr>
          <p:cNvSpPr/>
          <p:nvPr/>
        </p:nvSpPr>
        <p:spPr>
          <a:xfrm>
            <a:off x="147907" y="1248032"/>
            <a:ext cx="7216719" cy="5007625"/>
          </a:xfrm>
          <a:prstGeom prst="wedgeRoundRectCallout">
            <a:avLst>
              <a:gd name="adj1" fmla="val 55102"/>
              <a:gd name="adj2" fmla="val 5720"/>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200" dirty="0">
                <a:solidFill>
                  <a:srgbClr val="203864"/>
                </a:solidFill>
                <a:latin typeface="Century Gothic" panose="020B0502020202020204" pitchFamily="34" charset="0"/>
              </a:rPr>
              <a:t>Es importante hacer cosas para ayudar al planeta. La semana pasada </a:t>
            </a:r>
            <a:r>
              <a:rPr lang="es-ES" sz="2200" u="sng" dirty="0">
                <a:solidFill>
                  <a:srgbClr val="203864"/>
                </a:solidFill>
                <a:latin typeface="Century Gothic" panose="020B0502020202020204" pitchFamily="34" charset="0"/>
              </a:rPr>
              <a:t>yo leí un blog </a:t>
            </a:r>
            <a:r>
              <a:rPr lang="es-ES" sz="2200" dirty="0">
                <a:solidFill>
                  <a:srgbClr val="203864"/>
                </a:solidFill>
                <a:latin typeface="Century Gothic" panose="020B0502020202020204" pitchFamily="34" charset="0"/>
              </a:rPr>
              <a:t>con información para una vida verde y </a:t>
            </a:r>
            <a:r>
              <a:rPr lang="es-ES" sz="2200" u="sng" dirty="0">
                <a:solidFill>
                  <a:srgbClr val="203864"/>
                </a:solidFill>
                <a:latin typeface="Century Gothic" panose="020B0502020202020204" pitchFamily="34" charset="0"/>
              </a:rPr>
              <a:t>mi madre escribió un artículo </a:t>
            </a:r>
            <a:r>
              <a:rPr lang="es-ES" sz="2200" dirty="0">
                <a:solidFill>
                  <a:srgbClr val="203864"/>
                </a:solidFill>
                <a:latin typeface="Century Gothic" panose="020B0502020202020204" pitchFamily="34" charset="0"/>
              </a:rPr>
              <a:t>sobre la naturaleza. </a:t>
            </a:r>
          </a:p>
          <a:p>
            <a:pPr algn="ctr"/>
            <a:endParaRPr lang="es-ES" sz="2200" dirty="0">
              <a:solidFill>
                <a:srgbClr val="203864"/>
              </a:solidFill>
              <a:latin typeface="Century Gothic" panose="020B0502020202020204" pitchFamily="34" charset="0"/>
            </a:endParaRPr>
          </a:p>
          <a:p>
            <a:pPr algn="ctr"/>
            <a:r>
              <a:rPr lang="es-ES" sz="2200" u="sng" dirty="0">
                <a:solidFill>
                  <a:srgbClr val="203864"/>
                </a:solidFill>
                <a:latin typeface="Century Gothic" panose="020B0502020202020204" pitchFamily="34" charset="0"/>
              </a:rPr>
              <a:t>Ella compartió ideas para preparar </a:t>
            </a:r>
            <a:r>
              <a:rPr lang="es-ES" sz="2200" dirty="0">
                <a:solidFill>
                  <a:srgbClr val="203864"/>
                </a:solidFill>
                <a:latin typeface="Century Gothic" panose="020B0502020202020204" pitchFamily="34" charset="0"/>
              </a:rPr>
              <a:t>platos sin productos animales, mientras que </a:t>
            </a:r>
            <a:r>
              <a:rPr lang="es-ES" sz="2200" u="sng" dirty="0">
                <a:solidFill>
                  <a:srgbClr val="203864"/>
                </a:solidFill>
                <a:latin typeface="Century Gothic" panose="020B0502020202020204" pitchFamily="34" charset="0"/>
              </a:rPr>
              <a:t>yo elegí preparar la comida</a:t>
            </a:r>
            <a:r>
              <a:rPr lang="es-ES" sz="2200" dirty="0">
                <a:solidFill>
                  <a:srgbClr val="203864"/>
                </a:solidFill>
                <a:latin typeface="Century Gothic" panose="020B0502020202020204" pitchFamily="34" charset="0"/>
              </a:rPr>
              <a:t>. Además, ¡</a:t>
            </a:r>
            <a:r>
              <a:rPr lang="es-ES" sz="2200" u="sng" dirty="0">
                <a:solidFill>
                  <a:srgbClr val="203864"/>
                </a:solidFill>
                <a:latin typeface="Century Gothic" panose="020B0502020202020204" pitchFamily="34" charset="0"/>
              </a:rPr>
              <a:t>repartí la comida entre mis amigos</a:t>
            </a:r>
            <a:r>
              <a:rPr lang="es-ES" sz="2200" dirty="0">
                <a:solidFill>
                  <a:srgbClr val="203864"/>
                </a:solidFill>
                <a:latin typeface="Century Gothic" panose="020B0502020202020204" pitchFamily="34" charset="0"/>
              </a:rPr>
              <a:t>!</a:t>
            </a:r>
          </a:p>
          <a:p>
            <a:pPr algn="ctr"/>
            <a:endParaRPr lang="es-ES" sz="2200" dirty="0">
              <a:solidFill>
                <a:srgbClr val="203864"/>
              </a:solidFill>
              <a:latin typeface="Century Gothic" panose="020B0502020202020204" pitchFamily="34" charset="0"/>
            </a:endParaRPr>
          </a:p>
          <a:p>
            <a:pPr algn="ctr"/>
            <a:r>
              <a:rPr lang="es-ES" sz="2200" dirty="0">
                <a:solidFill>
                  <a:srgbClr val="203864"/>
                </a:solidFill>
                <a:latin typeface="Century Gothic" panose="020B0502020202020204" pitchFamily="34" charset="0"/>
              </a:rPr>
              <a:t>También, </a:t>
            </a:r>
            <a:r>
              <a:rPr lang="es-ES" sz="2200" u="sng" dirty="0">
                <a:solidFill>
                  <a:srgbClr val="203864"/>
                </a:solidFill>
                <a:latin typeface="Century Gothic" panose="020B0502020202020204" pitchFamily="34" charset="0"/>
              </a:rPr>
              <a:t>mi hermano decidió limpiar la basura</a:t>
            </a:r>
            <a:r>
              <a:rPr lang="es-ES" sz="2200" dirty="0">
                <a:solidFill>
                  <a:srgbClr val="203864"/>
                </a:solidFill>
                <a:latin typeface="Century Gothic" panose="020B0502020202020204" pitchFamily="34" charset="0"/>
              </a:rPr>
              <a:t> en la playa y </a:t>
            </a:r>
            <a:r>
              <a:rPr lang="es-ES" sz="2200" u="sng" dirty="0">
                <a:solidFill>
                  <a:srgbClr val="203864"/>
                </a:solidFill>
                <a:latin typeface="Century Gothic" panose="020B0502020202020204" pitchFamily="34" charset="0"/>
              </a:rPr>
              <a:t>tú ofreciste tu ayuda como voluntaria</a:t>
            </a:r>
            <a:r>
              <a:rPr lang="es-ES" sz="2200" dirty="0">
                <a:solidFill>
                  <a:srgbClr val="203864"/>
                </a:solidFill>
                <a:latin typeface="Century Gothic" panose="020B0502020202020204" pitchFamily="34" charset="0"/>
              </a:rPr>
              <a:t> para terminar antes. </a:t>
            </a:r>
            <a:r>
              <a:rPr lang="es-ES" sz="2200" u="sng" dirty="0">
                <a:solidFill>
                  <a:srgbClr val="203864"/>
                </a:solidFill>
                <a:latin typeface="Century Gothic" panose="020B0502020202020204" pitchFamily="34" charset="0"/>
              </a:rPr>
              <a:t>Él recogió las bolsas</a:t>
            </a:r>
            <a:r>
              <a:rPr lang="es-ES" sz="2200" dirty="0">
                <a:solidFill>
                  <a:srgbClr val="203864"/>
                </a:solidFill>
                <a:latin typeface="Century Gothic" panose="020B0502020202020204" pitchFamily="34" charset="0"/>
              </a:rPr>
              <a:t>, en cambio </a:t>
            </a:r>
            <a:r>
              <a:rPr lang="es-ES" sz="2200" u="sng" dirty="0">
                <a:solidFill>
                  <a:srgbClr val="203864"/>
                </a:solidFill>
                <a:latin typeface="Century Gothic" panose="020B0502020202020204" pitchFamily="34" charset="0"/>
              </a:rPr>
              <a:t>tú recogiste las botellas</a:t>
            </a:r>
            <a:r>
              <a:rPr lang="es-ES" sz="2200" dirty="0">
                <a:solidFill>
                  <a:srgbClr val="203864"/>
                </a:solidFill>
                <a:latin typeface="Century Gothic" panose="020B0502020202020204" pitchFamily="34" charset="0"/>
              </a:rPr>
              <a:t>. </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4783" y="3177609"/>
            <a:ext cx="3996236" cy="2247883"/>
          </a:xfrm>
          <a:prstGeom prst="rect">
            <a:avLst/>
          </a:prstGeom>
        </p:spPr>
      </p:pic>
      <p:sp>
        <p:nvSpPr>
          <p:cNvPr id="3" name="Title 2"/>
          <p:cNvSpPr>
            <a:spLocks noGrp="1"/>
          </p:cNvSpPr>
          <p:nvPr>
            <p:ph type="title"/>
          </p:nvPr>
        </p:nvSpPr>
        <p:spPr>
          <a:xfrm>
            <a:off x="259118" y="458625"/>
            <a:ext cx="8551250" cy="565582"/>
          </a:xfrm>
        </p:spPr>
        <p:txBody>
          <a:bodyPr>
            <a:normAutofit fontScale="90000"/>
          </a:bodyPr>
          <a:lstStyle/>
          <a:p>
            <a:r>
              <a:rPr lang="en-GB" sz="2800" b="1" dirty="0"/>
              <a:t>Escribe otra versión del texto. </a:t>
            </a:r>
            <a:br>
              <a:rPr lang="en-GB" sz="2800" b="1" dirty="0"/>
            </a:br>
            <a:r>
              <a:rPr lang="en-GB" sz="2800" b="1" dirty="0"/>
              <a:t>Puedes cambiar las partes subrayadas.</a:t>
            </a:r>
          </a:p>
        </p:txBody>
      </p:sp>
      <p:sp>
        <p:nvSpPr>
          <p:cNvPr id="17" name="Rounded Rectangle 16">
            <a:extLst>
              <a:ext uri="{FF2B5EF4-FFF2-40B4-BE49-F238E27FC236}">
                <a16:creationId xmlns:a16="http://schemas.microsoft.com/office/drawing/2014/main" id="{210FBEF5-8E6C-AE4A-B97F-5C2DE4EF7833}"/>
              </a:ext>
            </a:extLst>
          </p:cNvPr>
          <p:cNvSpPr/>
          <p:nvPr/>
        </p:nvSpPr>
        <p:spPr>
          <a:xfrm>
            <a:off x="8267699" y="258166"/>
            <a:ext cx="3660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36337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5AA53F85-55B2-BE45-B718-A23551E29D8F}"/>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C72719AA-C08D-554E-B72C-7D585316F32A}"/>
              </a:ext>
            </a:extLst>
          </p:cNvPr>
          <p:cNvSpPr>
            <a:spLocks noGrp="1"/>
          </p:cNvSpPr>
          <p:nvPr>
            <p:ph type="title"/>
          </p:nvPr>
        </p:nvSpPr>
        <p:spPr>
          <a:xfrm>
            <a:off x="10905066" y="293727"/>
            <a:ext cx="1141234" cy="376008"/>
          </a:xfrm>
        </p:spPr>
        <p:txBody>
          <a:bodyPr>
            <a:normAutofit/>
          </a:bodyPr>
          <a:lstStyle/>
          <a:p>
            <a:pPr algn="ctr"/>
            <a:r>
              <a:rPr lang="x-none" sz="2000" b="1" dirty="0">
                <a:solidFill>
                  <a:schemeClr val="bg1"/>
                </a:solidFill>
              </a:rPr>
              <a:t>hablar</a:t>
            </a:r>
          </a:p>
        </p:txBody>
      </p:sp>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270933" y="939797"/>
          <a:ext cx="5444067" cy="5289355"/>
        </p:xfrm>
        <a:graphic>
          <a:graphicData uri="http://schemas.openxmlformats.org/drawingml/2006/table">
            <a:tbl>
              <a:tblPr firstRow="1" bandRow="1">
                <a:tableStyleId>{5DA37D80-6434-44D0-A028-1B22A696006F}</a:tableStyleId>
              </a:tblPr>
              <a:tblGrid>
                <a:gridCol w="567091">
                  <a:extLst>
                    <a:ext uri="{9D8B030D-6E8A-4147-A177-3AD203B41FA5}">
                      <a16:colId xmlns:a16="http://schemas.microsoft.com/office/drawing/2014/main" val="1652939409"/>
                    </a:ext>
                  </a:extLst>
                </a:gridCol>
                <a:gridCol w="4876976">
                  <a:extLst>
                    <a:ext uri="{9D8B030D-6E8A-4147-A177-3AD203B41FA5}">
                      <a16:colId xmlns:a16="http://schemas.microsoft.com/office/drawing/2014/main" val="3693717008"/>
                    </a:ext>
                  </a:extLst>
                </a:gridCol>
              </a:tblGrid>
              <a:tr h="745682">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200" b="0" i="0" dirty="0">
                          <a:solidFill>
                            <a:srgbClr val="203864"/>
                          </a:solidFill>
                          <a:latin typeface="Century Gothic" panose="020B0502020202020204" pitchFamily="34" charset="0"/>
                        </a:rPr>
                        <a:t>Lee las frases</a:t>
                      </a:r>
                    </a:p>
                  </a:txBody>
                  <a:tcPr anchor="ctr"/>
                </a:tc>
                <a:extLst>
                  <a:ext uri="{0D108BD9-81ED-4DB2-BD59-A6C34878D82A}">
                    <a16:rowId xmlns:a16="http://schemas.microsoft.com/office/drawing/2014/main" val="3635980809"/>
                  </a:ext>
                </a:extLst>
              </a:tr>
              <a:tr h="745682">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r>
                        <a:rPr lang="x-none" sz="2200" b="0" i="0" dirty="0">
                          <a:solidFill>
                            <a:srgbClr val="203864"/>
                          </a:solidFill>
                          <a:latin typeface="Century Gothic" panose="020B0502020202020204" pitchFamily="34" charset="0"/>
                        </a:rPr>
                        <a:t>Saco fotos a mis amigos.</a:t>
                      </a:r>
                    </a:p>
                  </a:txBody>
                  <a:tcPr anchor="ctr"/>
                </a:tc>
                <a:extLst>
                  <a:ext uri="{0D108BD9-81ED-4DB2-BD59-A6C34878D82A}">
                    <a16:rowId xmlns:a16="http://schemas.microsoft.com/office/drawing/2014/main" val="1237605240"/>
                  </a:ext>
                </a:extLst>
              </a:tr>
              <a:tr h="745682">
                <a:tc>
                  <a:txBody>
                    <a:bodyPr/>
                    <a:lstStyle/>
                    <a:p>
                      <a:pPr algn="ctr"/>
                      <a:r>
                        <a:rPr lang="x-none" sz="2200" b="0" i="0" dirty="0">
                          <a:solidFill>
                            <a:srgbClr val="203864"/>
                          </a:solidFill>
                          <a:latin typeface="Century Gothic" panose="020B0502020202020204" pitchFamily="34" charset="0"/>
                        </a:rPr>
                        <a:t>2</a:t>
                      </a:r>
                    </a:p>
                  </a:txBody>
                  <a:tcPr anchor="ctr"/>
                </a:tc>
                <a:tc>
                  <a:txBody>
                    <a:bodyPr/>
                    <a:lstStyle/>
                    <a:p>
                      <a:pPr algn="l"/>
                      <a:r>
                        <a:rPr lang="x-none" sz="2200" b="0" i="0" dirty="0">
                          <a:solidFill>
                            <a:srgbClr val="203864"/>
                          </a:solidFill>
                          <a:latin typeface="Century Gothic" panose="020B0502020202020204" pitchFamily="34" charset="0"/>
                        </a:rPr>
                        <a:t>Me lavo por la mañana.</a:t>
                      </a:r>
                    </a:p>
                  </a:txBody>
                  <a:tcPr anchor="ctr"/>
                </a:tc>
                <a:extLst>
                  <a:ext uri="{0D108BD9-81ED-4DB2-BD59-A6C34878D82A}">
                    <a16:rowId xmlns:a16="http://schemas.microsoft.com/office/drawing/2014/main" val="798773500"/>
                  </a:ext>
                </a:extLst>
              </a:tr>
              <a:tr h="798945">
                <a:tc>
                  <a:txBody>
                    <a:bodyPr/>
                    <a:lstStyle/>
                    <a:p>
                      <a:pPr algn="ctr"/>
                      <a:r>
                        <a:rPr lang="x-none" sz="2200" b="0" i="0" dirty="0">
                          <a:solidFill>
                            <a:srgbClr val="203864"/>
                          </a:solidFill>
                          <a:latin typeface="Century Gothic" panose="020B0502020202020204" pitchFamily="34" charset="0"/>
                        </a:rPr>
                        <a:t>3</a:t>
                      </a:r>
                    </a:p>
                  </a:txBody>
                  <a:tcPr anchor="ctr"/>
                </a:tc>
                <a:tc>
                  <a:txBody>
                    <a:bodyPr/>
                    <a:lstStyle/>
                    <a:p>
                      <a:pPr algn="l"/>
                      <a:r>
                        <a:rPr lang="x-none" sz="2200" b="0" i="0" dirty="0">
                          <a:solidFill>
                            <a:srgbClr val="203864"/>
                          </a:solidFill>
                          <a:latin typeface="Century Gothic" panose="020B0502020202020204" pitchFamily="34" charset="0"/>
                        </a:rPr>
                        <a:t>Nunca despierto a mis padres.</a:t>
                      </a:r>
                    </a:p>
                  </a:txBody>
                  <a:tcPr anchor="ctr"/>
                </a:tc>
                <a:extLst>
                  <a:ext uri="{0D108BD9-81ED-4DB2-BD59-A6C34878D82A}">
                    <a16:rowId xmlns:a16="http://schemas.microsoft.com/office/drawing/2014/main" val="420455714"/>
                  </a:ext>
                </a:extLst>
              </a:tr>
              <a:tr h="745682">
                <a:tc>
                  <a:txBody>
                    <a:bodyPr/>
                    <a:lstStyle/>
                    <a:p>
                      <a:pPr algn="ctr"/>
                      <a:r>
                        <a:rPr lang="x-none" sz="2200" b="0" i="0" dirty="0">
                          <a:solidFill>
                            <a:srgbClr val="203864"/>
                          </a:solidFill>
                          <a:latin typeface="Century Gothic" panose="020B0502020202020204" pitchFamily="34" charset="0"/>
                        </a:rPr>
                        <a:t>4</a:t>
                      </a:r>
                    </a:p>
                  </a:txBody>
                  <a:tcPr anchor="ctr"/>
                </a:tc>
                <a:tc>
                  <a:txBody>
                    <a:bodyPr/>
                    <a:lstStyle/>
                    <a:p>
                      <a:pPr algn="l"/>
                      <a:r>
                        <a:rPr lang="x-none" sz="2200" b="0" i="0" dirty="0">
                          <a:solidFill>
                            <a:srgbClr val="203864"/>
                          </a:solidFill>
                          <a:latin typeface="Century Gothic" panose="020B0502020202020204" pitchFamily="34" charset="0"/>
                        </a:rPr>
                        <a:t>Me presento en la escuela.</a:t>
                      </a:r>
                    </a:p>
                  </a:txBody>
                  <a:tcPr anchor="ctr"/>
                </a:tc>
                <a:extLst>
                  <a:ext uri="{0D108BD9-81ED-4DB2-BD59-A6C34878D82A}">
                    <a16:rowId xmlns:a16="http://schemas.microsoft.com/office/drawing/2014/main" val="2113085267"/>
                  </a:ext>
                </a:extLst>
              </a:tr>
              <a:tr h="745682">
                <a:tc>
                  <a:txBody>
                    <a:bodyPr/>
                    <a:lstStyle/>
                    <a:p>
                      <a:pPr algn="ctr"/>
                      <a:r>
                        <a:rPr lang="x-none" sz="2200" b="0" i="0" dirty="0">
                          <a:solidFill>
                            <a:srgbClr val="203864"/>
                          </a:solidFill>
                          <a:latin typeface="Century Gothic" panose="020B0502020202020204" pitchFamily="34" charset="0"/>
                        </a:rPr>
                        <a:t>5</a:t>
                      </a:r>
                    </a:p>
                  </a:txBody>
                  <a:tcPr anchor="ctr"/>
                </a:tc>
                <a:tc>
                  <a:txBody>
                    <a:bodyPr/>
                    <a:lstStyle/>
                    <a:p>
                      <a:pPr algn="l"/>
                      <a:r>
                        <a:rPr lang="x-none" sz="2200" b="0" i="0" dirty="0">
                          <a:solidFill>
                            <a:srgbClr val="203864"/>
                          </a:solidFill>
                          <a:latin typeface="Century Gothic" panose="020B0502020202020204" pitchFamily="34" charset="0"/>
                        </a:rPr>
                        <a:t>Los martes preparo a mi hermano.</a:t>
                      </a:r>
                    </a:p>
                  </a:txBody>
                  <a:tcPr anchor="ctr"/>
                </a:tc>
                <a:extLst>
                  <a:ext uri="{0D108BD9-81ED-4DB2-BD59-A6C34878D82A}">
                    <a16:rowId xmlns:a16="http://schemas.microsoft.com/office/drawing/2014/main" val="727075870"/>
                  </a:ext>
                </a:extLst>
              </a:tr>
              <a:tr h="745682">
                <a:tc>
                  <a:txBody>
                    <a:bodyPr/>
                    <a:lstStyle/>
                    <a:p>
                      <a:pPr algn="ctr"/>
                      <a:r>
                        <a:rPr lang="x-none" sz="2200" b="0" i="0" dirty="0">
                          <a:solidFill>
                            <a:srgbClr val="203864"/>
                          </a:solidFill>
                          <a:latin typeface="Century Gothic" panose="020B0502020202020204" pitchFamily="34" charset="0"/>
                        </a:rPr>
                        <a:t>6</a:t>
                      </a:r>
                    </a:p>
                  </a:txBody>
                  <a:tcPr anchor="ctr"/>
                </a:tc>
                <a:tc>
                  <a:txBody>
                    <a:bodyPr/>
                    <a:lstStyle/>
                    <a:p>
                      <a:pPr algn="l"/>
                      <a:r>
                        <a:rPr lang="x-none" sz="2200" b="0" i="0" dirty="0">
                          <a:solidFill>
                            <a:srgbClr val="203864"/>
                          </a:solidFill>
                          <a:latin typeface="Century Gothic" panose="020B0502020202020204" pitchFamily="34" charset="0"/>
                        </a:rPr>
                        <a:t>En clase me escondo debajo de la mesa.</a:t>
                      </a:r>
                    </a:p>
                  </a:txBody>
                  <a:tcPr anchor="ctr"/>
                </a:tc>
                <a:extLst>
                  <a:ext uri="{0D108BD9-81ED-4DB2-BD59-A6C34878D82A}">
                    <a16:rowId xmlns:a16="http://schemas.microsoft.com/office/drawing/2014/main" val="2459286577"/>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423334" y="250899"/>
            <a:ext cx="1997663"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a:t>
            </a:r>
          </a:p>
        </p:txBody>
      </p:sp>
      <p:graphicFrame>
        <p:nvGraphicFramePr>
          <p:cNvPr id="8" name="Tabla 7">
            <a:extLst>
              <a:ext uri="{FF2B5EF4-FFF2-40B4-BE49-F238E27FC236}">
                <a16:creationId xmlns:a16="http://schemas.microsoft.com/office/drawing/2014/main" id="{8D1E5E6E-7C16-4A45-B0AF-FD108232BECE}"/>
              </a:ext>
            </a:extLst>
          </p:cNvPr>
          <p:cNvGraphicFramePr>
            <a:graphicFrameLocks noGrp="1"/>
          </p:cNvGraphicFramePr>
          <p:nvPr/>
        </p:nvGraphicFramePr>
        <p:xfrm>
          <a:off x="5970494" y="939797"/>
          <a:ext cx="5950578" cy="5274690"/>
        </p:xfrm>
        <a:graphic>
          <a:graphicData uri="http://schemas.openxmlformats.org/drawingml/2006/table">
            <a:tbl>
              <a:tblPr firstRow="1" bandRow="1">
                <a:tableStyleId>{5DA37D80-6434-44D0-A028-1B22A696006F}</a:tableStyleId>
              </a:tblPr>
              <a:tblGrid>
                <a:gridCol w="505812">
                  <a:extLst>
                    <a:ext uri="{9D8B030D-6E8A-4147-A177-3AD203B41FA5}">
                      <a16:colId xmlns:a16="http://schemas.microsoft.com/office/drawing/2014/main" val="1652939409"/>
                    </a:ext>
                  </a:extLst>
                </a:gridCol>
                <a:gridCol w="1380912">
                  <a:extLst>
                    <a:ext uri="{9D8B030D-6E8A-4147-A177-3AD203B41FA5}">
                      <a16:colId xmlns:a16="http://schemas.microsoft.com/office/drawing/2014/main" val="74075390"/>
                    </a:ext>
                  </a:extLst>
                </a:gridCol>
                <a:gridCol w="1380912">
                  <a:extLst>
                    <a:ext uri="{9D8B030D-6E8A-4147-A177-3AD203B41FA5}">
                      <a16:colId xmlns:a16="http://schemas.microsoft.com/office/drawing/2014/main" val="1624453669"/>
                    </a:ext>
                  </a:extLst>
                </a:gridCol>
                <a:gridCol w="2682942">
                  <a:extLst>
                    <a:ext uri="{9D8B030D-6E8A-4147-A177-3AD203B41FA5}">
                      <a16:colId xmlns:a16="http://schemas.microsoft.com/office/drawing/2014/main" val="3693717008"/>
                    </a:ext>
                  </a:extLst>
                </a:gridCol>
              </a:tblGrid>
              <a:tr h="1004184">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000" b="0" i="0" dirty="0">
                          <a:solidFill>
                            <a:srgbClr val="203864"/>
                          </a:solidFill>
                          <a:latin typeface="Century Gothic" panose="020B0502020202020204" pitchFamily="34" charset="0"/>
                        </a:rPr>
                        <a:t>To myself</a:t>
                      </a:r>
                    </a:p>
                  </a:txBody>
                  <a:tcPr anchor="ctr"/>
                </a:tc>
                <a:tc>
                  <a:txBody>
                    <a:bodyPr/>
                    <a:lstStyle/>
                    <a:p>
                      <a:pPr algn="ctr"/>
                      <a:r>
                        <a:rPr lang="x-none" sz="2000" b="0" i="0" dirty="0">
                          <a:solidFill>
                            <a:srgbClr val="203864"/>
                          </a:solidFill>
                          <a:latin typeface="Century Gothic" panose="020B0502020202020204" pitchFamily="34" charset="0"/>
                        </a:rPr>
                        <a:t>To someone else</a:t>
                      </a:r>
                    </a:p>
                  </a:txBody>
                  <a:tcPr anchor="ctr"/>
                </a:tc>
                <a:tc>
                  <a:txBody>
                    <a:bodyPr/>
                    <a:lstStyle/>
                    <a:p>
                      <a:pPr algn="ctr"/>
                      <a:r>
                        <a:rPr lang="x-none" sz="2000" b="0" i="0" dirty="0">
                          <a:solidFill>
                            <a:srgbClr val="203864"/>
                          </a:solidFill>
                          <a:latin typeface="Century Gothic" panose="020B0502020202020204" pitchFamily="34" charset="0"/>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237605240"/>
                  </a:ext>
                </a:extLst>
              </a:tr>
              <a:tr h="711475">
                <a:tc>
                  <a:txBody>
                    <a:bodyPr/>
                    <a:lstStyle/>
                    <a:p>
                      <a:pPr algn="ctr"/>
                      <a:r>
                        <a:rPr lang="x-none" sz="2200" b="0" i="0" dirty="0">
                          <a:solidFill>
                            <a:srgbClr val="203864"/>
                          </a:solidFill>
                          <a:latin typeface="Century Gothic" panose="020B0502020202020204" pitchFamily="34" charset="0"/>
                        </a:rPr>
                        <a:t>2</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98773500"/>
                  </a:ext>
                </a:extLst>
              </a:tr>
              <a:tr h="711475">
                <a:tc>
                  <a:txBody>
                    <a:bodyPr/>
                    <a:lstStyle/>
                    <a:p>
                      <a:pPr algn="ctr"/>
                      <a:r>
                        <a:rPr lang="x-none" sz="2200" b="0" i="0" dirty="0">
                          <a:solidFill>
                            <a:srgbClr val="203864"/>
                          </a:solidFill>
                          <a:latin typeface="Century Gothic" panose="020B0502020202020204" pitchFamily="34" charset="0"/>
                        </a:rPr>
                        <a:t>3</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0455714"/>
                  </a:ext>
                </a:extLst>
              </a:tr>
              <a:tr h="711475">
                <a:tc>
                  <a:txBody>
                    <a:bodyPr/>
                    <a:lstStyle/>
                    <a:p>
                      <a:pPr algn="ctr"/>
                      <a:r>
                        <a:rPr lang="x-none" sz="2200" b="0" i="0" dirty="0">
                          <a:solidFill>
                            <a:srgbClr val="203864"/>
                          </a:solidFill>
                          <a:latin typeface="Century Gothic" panose="020B0502020202020204" pitchFamily="34" charset="0"/>
                        </a:rPr>
                        <a:t>4</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113085267"/>
                  </a:ext>
                </a:extLst>
              </a:tr>
              <a:tr h="711475">
                <a:tc>
                  <a:txBody>
                    <a:bodyPr/>
                    <a:lstStyle/>
                    <a:p>
                      <a:pPr algn="ctr"/>
                      <a:r>
                        <a:rPr lang="x-none" sz="2200" b="0" i="0" dirty="0">
                          <a:solidFill>
                            <a:srgbClr val="203864"/>
                          </a:solidFill>
                          <a:latin typeface="Century Gothic" panose="020B0502020202020204" pitchFamily="34" charset="0"/>
                        </a:rPr>
                        <a:t>5</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27075870"/>
                  </a:ext>
                </a:extLst>
              </a:tr>
              <a:tr h="711475">
                <a:tc>
                  <a:txBody>
                    <a:bodyPr/>
                    <a:lstStyle/>
                    <a:p>
                      <a:pPr algn="ctr"/>
                      <a:r>
                        <a:rPr lang="x-none" sz="2200" b="0" i="0" dirty="0">
                          <a:solidFill>
                            <a:srgbClr val="203864"/>
                          </a:solidFill>
                          <a:latin typeface="Century Gothic" panose="020B0502020202020204" pitchFamily="34" charset="0"/>
                        </a:rPr>
                        <a:t>6</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59286577"/>
                  </a:ext>
                </a:extLst>
              </a:tr>
            </a:tbl>
          </a:graphicData>
        </a:graphic>
      </p:graphicFrame>
    </p:spTree>
    <p:extLst>
      <p:ext uri="{BB962C8B-B14F-4D97-AF65-F5344CB8AC3E}">
        <p14:creationId xmlns:p14="http://schemas.microsoft.com/office/powerpoint/2010/main" val="1973962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a 18">
            <a:extLst>
              <a:ext uri="{FF2B5EF4-FFF2-40B4-BE49-F238E27FC236}">
                <a16:creationId xmlns:a16="http://schemas.microsoft.com/office/drawing/2014/main" id="{0C8BCFDF-3BF5-5D43-843B-69B17AFB5348}"/>
              </a:ext>
            </a:extLst>
          </p:cNvPr>
          <p:cNvGraphicFramePr>
            <a:graphicFrameLocks noGrp="1"/>
          </p:cNvGraphicFramePr>
          <p:nvPr/>
        </p:nvGraphicFramePr>
        <p:xfrm>
          <a:off x="5970494" y="939797"/>
          <a:ext cx="5950578" cy="5274690"/>
        </p:xfrm>
        <a:graphic>
          <a:graphicData uri="http://schemas.openxmlformats.org/drawingml/2006/table">
            <a:tbl>
              <a:tblPr firstRow="1" bandRow="1">
                <a:tableStyleId>{5DA37D80-6434-44D0-A028-1B22A696006F}</a:tableStyleId>
              </a:tblPr>
              <a:tblGrid>
                <a:gridCol w="505812">
                  <a:extLst>
                    <a:ext uri="{9D8B030D-6E8A-4147-A177-3AD203B41FA5}">
                      <a16:colId xmlns:a16="http://schemas.microsoft.com/office/drawing/2014/main" val="1652939409"/>
                    </a:ext>
                  </a:extLst>
                </a:gridCol>
                <a:gridCol w="1380912">
                  <a:extLst>
                    <a:ext uri="{9D8B030D-6E8A-4147-A177-3AD203B41FA5}">
                      <a16:colId xmlns:a16="http://schemas.microsoft.com/office/drawing/2014/main" val="74075390"/>
                    </a:ext>
                  </a:extLst>
                </a:gridCol>
                <a:gridCol w="1380912">
                  <a:extLst>
                    <a:ext uri="{9D8B030D-6E8A-4147-A177-3AD203B41FA5}">
                      <a16:colId xmlns:a16="http://schemas.microsoft.com/office/drawing/2014/main" val="1624453669"/>
                    </a:ext>
                  </a:extLst>
                </a:gridCol>
                <a:gridCol w="2682942">
                  <a:extLst>
                    <a:ext uri="{9D8B030D-6E8A-4147-A177-3AD203B41FA5}">
                      <a16:colId xmlns:a16="http://schemas.microsoft.com/office/drawing/2014/main" val="3693717008"/>
                    </a:ext>
                  </a:extLst>
                </a:gridCol>
              </a:tblGrid>
              <a:tr h="1004184">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000" b="0" i="0" dirty="0">
                          <a:solidFill>
                            <a:srgbClr val="203864"/>
                          </a:solidFill>
                          <a:latin typeface="Century Gothic" panose="020B0502020202020204" pitchFamily="34" charset="0"/>
                        </a:rPr>
                        <a:t>To myself</a:t>
                      </a:r>
                    </a:p>
                  </a:txBody>
                  <a:tcPr anchor="ctr"/>
                </a:tc>
                <a:tc>
                  <a:txBody>
                    <a:bodyPr/>
                    <a:lstStyle/>
                    <a:p>
                      <a:pPr algn="ctr"/>
                      <a:r>
                        <a:rPr lang="x-none" sz="2000" b="0" i="0" dirty="0">
                          <a:solidFill>
                            <a:srgbClr val="203864"/>
                          </a:solidFill>
                          <a:latin typeface="Century Gothic" panose="020B0502020202020204" pitchFamily="34" charset="0"/>
                        </a:rPr>
                        <a:t>To someone else</a:t>
                      </a:r>
                    </a:p>
                  </a:txBody>
                  <a:tcPr anchor="ctr"/>
                </a:tc>
                <a:tc>
                  <a:txBody>
                    <a:bodyPr/>
                    <a:lstStyle/>
                    <a:p>
                      <a:pPr algn="ctr"/>
                      <a:r>
                        <a:rPr lang="x-none" sz="2000" b="0" i="0" dirty="0">
                          <a:solidFill>
                            <a:srgbClr val="203864"/>
                          </a:solidFill>
                          <a:latin typeface="Century Gothic" panose="020B0502020202020204" pitchFamily="34" charset="0"/>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237605240"/>
                  </a:ext>
                </a:extLst>
              </a:tr>
              <a:tr h="711475">
                <a:tc>
                  <a:txBody>
                    <a:bodyPr/>
                    <a:lstStyle/>
                    <a:p>
                      <a:pPr algn="ctr"/>
                      <a:r>
                        <a:rPr lang="x-none" sz="2200" b="0" i="0" dirty="0">
                          <a:solidFill>
                            <a:srgbClr val="203864"/>
                          </a:solidFill>
                          <a:latin typeface="Century Gothic" panose="020B0502020202020204" pitchFamily="34" charset="0"/>
                        </a:rPr>
                        <a:t>2</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98773500"/>
                  </a:ext>
                </a:extLst>
              </a:tr>
              <a:tr h="711475">
                <a:tc>
                  <a:txBody>
                    <a:bodyPr/>
                    <a:lstStyle/>
                    <a:p>
                      <a:pPr algn="ctr"/>
                      <a:r>
                        <a:rPr lang="x-none" sz="2200" b="0" i="0" dirty="0">
                          <a:solidFill>
                            <a:srgbClr val="203864"/>
                          </a:solidFill>
                          <a:latin typeface="Century Gothic" panose="020B0502020202020204" pitchFamily="34" charset="0"/>
                        </a:rPr>
                        <a:t>3</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0455714"/>
                  </a:ext>
                </a:extLst>
              </a:tr>
              <a:tr h="711475">
                <a:tc>
                  <a:txBody>
                    <a:bodyPr/>
                    <a:lstStyle/>
                    <a:p>
                      <a:pPr algn="ctr"/>
                      <a:r>
                        <a:rPr lang="x-none" sz="2200" b="0" i="0" dirty="0">
                          <a:solidFill>
                            <a:srgbClr val="203864"/>
                          </a:solidFill>
                          <a:latin typeface="Century Gothic" panose="020B0502020202020204" pitchFamily="34" charset="0"/>
                        </a:rPr>
                        <a:t>4</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113085267"/>
                  </a:ext>
                </a:extLst>
              </a:tr>
              <a:tr h="711475">
                <a:tc>
                  <a:txBody>
                    <a:bodyPr/>
                    <a:lstStyle/>
                    <a:p>
                      <a:pPr algn="ctr"/>
                      <a:r>
                        <a:rPr lang="x-none" sz="2200" b="0" i="0" dirty="0">
                          <a:solidFill>
                            <a:srgbClr val="203864"/>
                          </a:solidFill>
                          <a:latin typeface="Century Gothic" panose="020B0502020202020204" pitchFamily="34" charset="0"/>
                        </a:rPr>
                        <a:t>5</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27075870"/>
                  </a:ext>
                </a:extLst>
              </a:tr>
              <a:tr h="711475">
                <a:tc>
                  <a:txBody>
                    <a:bodyPr/>
                    <a:lstStyle/>
                    <a:p>
                      <a:pPr algn="ctr"/>
                      <a:r>
                        <a:rPr lang="x-none" sz="2200" b="0" i="0" dirty="0">
                          <a:solidFill>
                            <a:srgbClr val="203864"/>
                          </a:solidFill>
                          <a:latin typeface="Century Gothic" panose="020B0502020202020204" pitchFamily="34" charset="0"/>
                        </a:rPr>
                        <a:t>6</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59286577"/>
                  </a:ext>
                </a:extLst>
              </a:tr>
            </a:tbl>
          </a:graphicData>
        </a:graphic>
      </p:graphicFrame>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270934" y="939797"/>
          <a:ext cx="5457840" cy="5289355"/>
        </p:xfrm>
        <a:graphic>
          <a:graphicData uri="http://schemas.openxmlformats.org/drawingml/2006/table">
            <a:tbl>
              <a:tblPr firstRow="1" bandRow="1">
                <a:tableStyleId>{5DA37D80-6434-44D0-A028-1B22A696006F}</a:tableStyleId>
              </a:tblPr>
              <a:tblGrid>
                <a:gridCol w="568525">
                  <a:extLst>
                    <a:ext uri="{9D8B030D-6E8A-4147-A177-3AD203B41FA5}">
                      <a16:colId xmlns:a16="http://schemas.microsoft.com/office/drawing/2014/main" val="1652939409"/>
                    </a:ext>
                  </a:extLst>
                </a:gridCol>
                <a:gridCol w="4889315">
                  <a:extLst>
                    <a:ext uri="{9D8B030D-6E8A-4147-A177-3AD203B41FA5}">
                      <a16:colId xmlns:a16="http://schemas.microsoft.com/office/drawing/2014/main" val="3693717008"/>
                    </a:ext>
                  </a:extLst>
                </a:gridCol>
              </a:tblGrid>
              <a:tr h="745682">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200" b="0" i="0" dirty="0">
                          <a:solidFill>
                            <a:srgbClr val="203864"/>
                          </a:solidFill>
                          <a:latin typeface="Century Gothic" panose="020B0502020202020204" pitchFamily="34" charset="0"/>
                        </a:rPr>
                        <a:t>Lee las frases</a:t>
                      </a:r>
                    </a:p>
                  </a:txBody>
                  <a:tcPr anchor="ctr"/>
                </a:tc>
                <a:extLst>
                  <a:ext uri="{0D108BD9-81ED-4DB2-BD59-A6C34878D82A}">
                    <a16:rowId xmlns:a16="http://schemas.microsoft.com/office/drawing/2014/main" val="3635980809"/>
                  </a:ext>
                </a:extLst>
              </a:tr>
              <a:tr h="745682">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r>
                        <a:rPr lang="x-none" sz="2200" b="0" i="0" dirty="0">
                          <a:solidFill>
                            <a:srgbClr val="203864"/>
                          </a:solidFill>
                          <a:latin typeface="Century Gothic" panose="020B0502020202020204" pitchFamily="34" charset="0"/>
                        </a:rPr>
                        <a:t>Levanto al niño los fines de semana.</a:t>
                      </a:r>
                    </a:p>
                  </a:txBody>
                  <a:tcPr anchor="ctr"/>
                </a:tc>
                <a:extLst>
                  <a:ext uri="{0D108BD9-81ED-4DB2-BD59-A6C34878D82A}">
                    <a16:rowId xmlns:a16="http://schemas.microsoft.com/office/drawing/2014/main" val="1237605240"/>
                  </a:ext>
                </a:extLst>
              </a:tr>
              <a:tr h="745682">
                <a:tc>
                  <a:txBody>
                    <a:bodyPr/>
                    <a:lstStyle/>
                    <a:p>
                      <a:pPr algn="ctr"/>
                      <a:r>
                        <a:rPr lang="x-none" sz="2200" b="0" i="0" dirty="0">
                          <a:solidFill>
                            <a:srgbClr val="203864"/>
                          </a:solidFill>
                          <a:latin typeface="Century Gothic" panose="020B0502020202020204" pitchFamily="34" charset="0"/>
                        </a:rPr>
                        <a:t>2</a:t>
                      </a:r>
                    </a:p>
                  </a:txBody>
                  <a:tcPr anchor="ctr"/>
                </a:tc>
                <a:tc>
                  <a:txBody>
                    <a:bodyPr/>
                    <a:lstStyle/>
                    <a:p>
                      <a:pPr algn="l"/>
                      <a:r>
                        <a:rPr lang="x-none" sz="2200" b="0" i="0" dirty="0">
                          <a:solidFill>
                            <a:srgbClr val="203864"/>
                          </a:solidFill>
                          <a:latin typeface="Century Gothic" panose="020B0502020202020204" pitchFamily="34" charset="0"/>
                        </a:rPr>
                        <a:t>Me saco fotos con mis amigos.</a:t>
                      </a:r>
                    </a:p>
                  </a:txBody>
                  <a:tcPr anchor="ctr"/>
                </a:tc>
                <a:extLst>
                  <a:ext uri="{0D108BD9-81ED-4DB2-BD59-A6C34878D82A}">
                    <a16:rowId xmlns:a16="http://schemas.microsoft.com/office/drawing/2014/main" val="798773500"/>
                  </a:ext>
                </a:extLst>
              </a:tr>
              <a:tr h="798945">
                <a:tc>
                  <a:txBody>
                    <a:bodyPr/>
                    <a:lstStyle/>
                    <a:p>
                      <a:pPr algn="ctr"/>
                      <a:r>
                        <a:rPr lang="x-none" sz="2200" b="0" i="0" dirty="0">
                          <a:solidFill>
                            <a:srgbClr val="203864"/>
                          </a:solidFill>
                          <a:latin typeface="Century Gothic" panose="020B0502020202020204" pitchFamily="34" charset="0"/>
                        </a:rPr>
                        <a:t>3</a:t>
                      </a:r>
                    </a:p>
                  </a:txBody>
                  <a:tcPr anchor="ctr"/>
                </a:tc>
                <a:tc>
                  <a:txBody>
                    <a:bodyPr/>
                    <a:lstStyle/>
                    <a:p>
                      <a:pPr algn="l"/>
                      <a:r>
                        <a:rPr lang="x-none" sz="2200" b="0" i="0" dirty="0">
                          <a:solidFill>
                            <a:srgbClr val="203864"/>
                          </a:solidFill>
                          <a:latin typeface="Century Gothic" panose="020B0502020202020204" pitchFamily="34" charset="0"/>
                        </a:rPr>
                        <a:t>Todos los días me preparo para la escuela.</a:t>
                      </a:r>
                    </a:p>
                  </a:txBody>
                  <a:tcPr anchor="ctr"/>
                </a:tc>
                <a:extLst>
                  <a:ext uri="{0D108BD9-81ED-4DB2-BD59-A6C34878D82A}">
                    <a16:rowId xmlns:a16="http://schemas.microsoft.com/office/drawing/2014/main" val="420455714"/>
                  </a:ext>
                </a:extLst>
              </a:tr>
              <a:tr h="745682">
                <a:tc>
                  <a:txBody>
                    <a:bodyPr/>
                    <a:lstStyle/>
                    <a:p>
                      <a:pPr algn="ctr"/>
                      <a:r>
                        <a:rPr lang="x-none" sz="2200" b="0" i="0" dirty="0">
                          <a:solidFill>
                            <a:srgbClr val="203864"/>
                          </a:solidFill>
                          <a:latin typeface="Century Gothic" panose="020B0502020202020204" pitchFamily="34" charset="0"/>
                        </a:rPr>
                        <a:t>4</a:t>
                      </a:r>
                    </a:p>
                  </a:txBody>
                  <a:tcPr anchor="ctr"/>
                </a:tc>
                <a:tc>
                  <a:txBody>
                    <a:bodyPr/>
                    <a:lstStyle/>
                    <a:p>
                      <a:pPr algn="l"/>
                      <a:r>
                        <a:rPr lang="x-none" sz="2200" b="0" i="0" dirty="0">
                          <a:solidFill>
                            <a:srgbClr val="203864"/>
                          </a:solidFill>
                          <a:latin typeface="Century Gothic" panose="020B0502020202020204" pitchFamily="34" charset="0"/>
                        </a:rPr>
                        <a:t>Los sábados me despierto tarde.</a:t>
                      </a:r>
                    </a:p>
                  </a:txBody>
                  <a:tcPr anchor="ctr"/>
                </a:tc>
                <a:extLst>
                  <a:ext uri="{0D108BD9-81ED-4DB2-BD59-A6C34878D82A}">
                    <a16:rowId xmlns:a16="http://schemas.microsoft.com/office/drawing/2014/main" val="2113085267"/>
                  </a:ext>
                </a:extLst>
              </a:tr>
              <a:tr h="745682">
                <a:tc>
                  <a:txBody>
                    <a:bodyPr/>
                    <a:lstStyle/>
                    <a:p>
                      <a:pPr algn="ctr"/>
                      <a:r>
                        <a:rPr lang="x-none" sz="2200" b="0" i="0" dirty="0">
                          <a:solidFill>
                            <a:srgbClr val="203864"/>
                          </a:solidFill>
                          <a:latin typeface="Century Gothic" panose="020B0502020202020204" pitchFamily="34" charset="0"/>
                        </a:rPr>
                        <a:t>5</a:t>
                      </a:r>
                    </a:p>
                  </a:txBody>
                  <a:tcPr anchor="ctr"/>
                </a:tc>
                <a:tc>
                  <a:txBody>
                    <a:bodyPr/>
                    <a:lstStyle/>
                    <a:p>
                      <a:pPr algn="l"/>
                      <a:r>
                        <a:rPr lang="x-none" sz="2200" b="0" i="0" dirty="0">
                          <a:solidFill>
                            <a:srgbClr val="203864"/>
                          </a:solidFill>
                          <a:latin typeface="Century Gothic" panose="020B0502020202020204" pitchFamily="34" charset="0"/>
                        </a:rPr>
                        <a:t>Nunca lavo a mi gato.</a:t>
                      </a:r>
                    </a:p>
                  </a:txBody>
                  <a:tcPr anchor="ctr"/>
                </a:tc>
                <a:extLst>
                  <a:ext uri="{0D108BD9-81ED-4DB2-BD59-A6C34878D82A}">
                    <a16:rowId xmlns:a16="http://schemas.microsoft.com/office/drawing/2014/main" val="727075870"/>
                  </a:ext>
                </a:extLst>
              </a:tr>
              <a:tr h="745682">
                <a:tc>
                  <a:txBody>
                    <a:bodyPr/>
                    <a:lstStyle/>
                    <a:p>
                      <a:pPr algn="ctr"/>
                      <a:r>
                        <a:rPr lang="x-none" sz="2200" b="0" i="0" dirty="0">
                          <a:solidFill>
                            <a:srgbClr val="203864"/>
                          </a:solidFill>
                          <a:latin typeface="Century Gothic" panose="020B0502020202020204" pitchFamily="34" charset="0"/>
                        </a:rPr>
                        <a:t>6</a:t>
                      </a:r>
                    </a:p>
                  </a:txBody>
                  <a:tcPr anchor="ctr"/>
                </a:tc>
                <a:tc>
                  <a:txBody>
                    <a:bodyPr/>
                    <a:lstStyle/>
                    <a:p>
                      <a:pPr algn="l"/>
                      <a:r>
                        <a:rPr lang="x-none" sz="2200" b="0" i="0" dirty="0">
                          <a:solidFill>
                            <a:srgbClr val="203864"/>
                          </a:solidFill>
                          <a:latin typeface="Century Gothic" panose="020B0502020202020204" pitchFamily="34" charset="0"/>
                        </a:rPr>
                        <a:t>Presento a mi hermano en clase.</a:t>
                      </a:r>
                    </a:p>
                  </a:txBody>
                  <a:tcPr anchor="ctr"/>
                </a:tc>
                <a:extLst>
                  <a:ext uri="{0D108BD9-81ED-4DB2-BD59-A6C34878D82A}">
                    <a16:rowId xmlns:a16="http://schemas.microsoft.com/office/drawing/2014/main" val="2459286577"/>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423334" y="250899"/>
            <a:ext cx="3990195"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A - Respuestas</a:t>
            </a:r>
          </a:p>
        </p:txBody>
      </p:sp>
      <p:pic>
        <p:nvPicPr>
          <p:cNvPr id="8" name="Picture 8" descr="green checkmark">
            <a:extLst>
              <a:ext uri="{FF2B5EF4-FFF2-40B4-BE49-F238E27FC236}">
                <a16:creationId xmlns:a16="http://schemas.microsoft.com/office/drawing/2014/main" id="{EE7042B2-C6FF-CC4D-8CDA-EC90484542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4326" y="2088094"/>
            <a:ext cx="406580" cy="423521"/>
          </a:xfrm>
          <a:prstGeom prst="rect">
            <a:avLst/>
          </a:prstGeom>
        </p:spPr>
      </p:pic>
      <p:pic>
        <p:nvPicPr>
          <p:cNvPr id="9" name="Picture 8" descr="green checkmark">
            <a:extLst>
              <a:ext uri="{FF2B5EF4-FFF2-40B4-BE49-F238E27FC236}">
                <a16:creationId xmlns:a16="http://schemas.microsoft.com/office/drawing/2014/main" id="{FA74F184-83D0-8845-9CB5-618FCC67F3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8992" y="2816227"/>
            <a:ext cx="406580" cy="423521"/>
          </a:xfrm>
          <a:prstGeom prst="rect">
            <a:avLst/>
          </a:prstGeom>
        </p:spPr>
      </p:pic>
      <p:pic>
        <p:nvPicPr>
          <p:cNvPr id="10" name="Picture 8" descr="green checkmark">
            <a:extLst>
              <a:ext uri="{FF2B5EF4-FFF2-40B4-BE49-F238E27FC236}">
                <a16:creationId xmlns:a16="http://schemas.microsoft.com/office/drawing/2014/main" id="{7DC263FD-4C99-6242-AA8C-32E81FC9E4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4326" y="3507546"/>
            <a:ext cx="406580" cy="423521"/>
          </a:xfrm>
          <a:prstGeom prst="rect">
            <a:avLst/>
          </a:prstGeom>
        </p:spPr>
      </p:pic>
      <p:pic>
        <p:nvPicPr>
          <p:cNvPr id="11" name="Picture 8" descr="green checkmark">
            <a:extLst>
              <a:ext uri="{FF2B5EF4-FFF2-40B4-BE49-F238E27FC236}">
                <a16:creationId xmlns:a16="http://schemas.microsoft.com/office/drawing/2014/main" id="{15156B5F-69C0-C243-8BE2-2E3306C9DC0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8992" y="4163142"/>
            <a:ext cx="406580" cy="423521"/>
          </a:xfrm>
          <a:prstGeom prst="rect">
            <a:avLst/>
          </a:prstGeom>
        </p:spPr>
      </p:pic>
      <p:pic>
        <p:nvPicPr>
          <p:cNvPr id="12" name="Picture 8" descr="green checkmark">
            <a:extLst>
              <a:ext uri="{FF2B5EF4-FFF2-40B4-BE49-F238E27FC236}">
                <a16:creationId xmlns:a16="http://schemas.microsoft.com/office/drawing/2014/main" id="{49F37E40-C1C1-DC4B-B7F7-AF38E115AA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84326" y="4926998"/>
            <a:ext cx="406580" cy="423521"/>
          </a:xfrm>
          <a:prstGeom prst="rect">
            <a:avLst/>
          </a:prstGeom>
        </p:spPr>
      </p:pic>
      <p:pic>
        <p:nvPicPr>
          <p:cNvPr id="13" name="Picture 8" descr="green checkmark">
            <a:extLst>
              <a:ext uri="{FF2B5EF4-FFF2-40B4-BE49-F238E27FC236}">
                <a16:creationId xmlns:a16="http://schemas.microsoft.com/office/drawing/2014/main" id="{35ED72D6-EE18-634C-9E04-8C3F127076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8992" y="5706442"/>
            <a:ext cx="406580" cy="423521"/>
          </a:xfrm>
          <a:prstGeom prst="rect">
            <a:avLst/>
          </a:prstGeom>
        </p:spPr>
      </p:pic>
      <p:sp>
        <p:nvSpPr>
          <p:cNvPr id="3" name="CuadroTexto 2">
            <a:extLst>
              <a:ext uri="{FF2B5EF4-FFF2-40B4-BE49-F238E27FC236}">
                <a16:creationId xmlns:a16="http://schemas.microsoft.com/office/drawing/2014/main" id="{60B67327-87EB-4048-AB8D-A3C54F29F523}"/>
              </a:ext>
            </a:extLst>
          </p:cNvPr>
          <p:cNvSpPr txBox="1"/>
          <p:nvPr/>
        </p:nvSpPr>
        <p:spPr>
          <a:xfrm>
            <a:off x="9315731" y="5506601"/>
            <a:ext cx="2238386"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hide under the table</a:t>
            </a:r>
            <a:r>
              <a:rPr lang="en-GB" sz="2000" dirty="0">
                <a:solidFill>
                  <a:schemeClr val="accent5">
                    <a:lumMod val="50000"/>
                  </a:schemeClr>
                </a:solidFill>
                <a:latin typeface="Century Gothic" panose="020B0502020202020204" pitchFamily="34" charset="0"/>
              </a:rPr>
              <a:t> in class</a:t>
            </a:r>
            <a:r>
              <a:rPr lang="x-none" sz="2000" dirty="0">
                <a:solidFill>
                  <a:schemeClr val="accent5">
                    <a:lumMod val="50000"/>
                  </a:schemeClr>
                </a:solidFill>
                <a:latin typeface="Century Gothic" panose="020B0502020202020204" pitchFamily="34" charset="0"/>
              </a:rPr>
              <a:t>.</a:t>
            </a:r>
          </a:p>
        </p:txBody>
      </p:sp>
      <p:sp>
        <p:nvSpPr>
          <p:cNvPr id="14" name="CuadroTexto 13">
            <a:extLst>
              <a:ext uri="{FF2B5EF4-FFF2-40B4-BE49-F238E27FC236}">
                <a16:creationId xmlns:a16="http://schemas.microsoft.com/office/drawing/2014/main" id="{0CC71893-2026-2D41-B994-7B8821D0D0EA}"/>
              </a:ext>
            </a:extLst>
          </p:cNvPr>
          <p:cNvSpPr txBox="1"/>
          <p:nvPr/>
        </p:nvSpPr>
        <p:spPr>
          <a:xfrm>
            <a:off x="9227808" y="4786462"/>
            <a:ext cx="2693258"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On Tuesdays I prepare my brother.</a:t>
            </a:r>
          </a:p>
        </p:txBody>
      </p:sp>
      <p:sp>
        <p:nvSpPr>
          <p:cNvPr id="15" name="CuadroTexto 14">
            <a:extLst>
              <a:ext uri="{FF2B5EF4-FFF2-40B4-BE49-F238E27FC236}">
                <a16:creationId xmlns:a16="http://schemas.microsoft.com/office/drawing/2014/main" id="{644770B5-E471-0249-BFE1-9F7ACE70E69F}"/>
              </a:ext>
            </a:extLst>
          </p:cNvPr>
          <p:cNvSpPr txBox="1"/>
          <p:nvPr/>
        </p:nvSpPr>
        <p:spPr>
          <a:xfrm>
            <a:off x="9315731" y="4064670"/>
            <a:ext cx="2238386"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introduce myself in school.</a:t>
            </a:r>
          </a:p>
        </p:txBody>
      </p:sp>
      <p:sp>
        <p:nvSpPr>
          <p:cNvPr id="16" name="CuadroTexto 15">
            <a:extLst>
              <a:ext uri="{FF2B5EF4-FFF2-40B4-BE49-F238E27FC236}">
                <a16:creationId xmlns:a16="http://schemas.microsoft.com/office/drawing/2014/main" id="{EC55B112-012B-494C-9039-E667727DCFFE}"/>
              </a:ext>
            </a:extLst>
          </p:cNvPr>
          <p:cNvSpPr txBox="1"/>
          <p:nvPr/>
        </p:nvSpPr>
        <p:spPr>
          <a:xfrm>
            <a:off x="9315731" y="3335785"/>
            <a:ext cx="2238386" cy="707886"/>
          </a:xfrm>
          <a:prstGeom prst="rect">
            <a:avLst/>
          </a:prstGeom>
          <a:noFill/>
        </p:spPr>
        <p:txBody>
          <a:bodyPr wrap="square" rtlCol="0">
            <a:spAutoFit/>
          </a:bodyPr>
          <a:lstStyle/>
          <a:p>
            <a:r>
              <a:rPr lang="x-none" sz="2000" dirty="0">
                <a:solidFill>
                  <a:schemeClr val="accent5">
                    <a:lumMod val="50000"/>
                  </a:schemeClr>
                </a:solidFill>
                <a:latin typeface="Century Gothic" panose="020B0502020202020204" pitchFamily="34" charset="0"/>
              </a:rPr>
              <a:t>I never wake my parents</a:t>
            </a:r>
            <a:r>
              <a:rPr lang="en-GB" sz="2000" dirty="0">
                <a:solidFill>
                  <a:schemeClr val="accent5">
                    <a:lumMod val="50000"/>
                  </a:schemeClr>
                </a:solidFill>
                <a:latin typeface="Century Gothic" panose="020B0502020202020204" pitchFamily="34" charset="0"/>
              </a:rPr>
              <a:t> </a:t>
            </a:r>
            <a:r>
              <a:rPr lang="x-none" sz="2000" dirty="0">
                <a:solidFill>
                  <a:schemeClr val="accent5">
                    <a:lumMod val="50000"/>
                  </a:schemeClr>
                </a:solidFill>
                <a:latin typeface="Century Gothic" panose="020B0502020202020204" pitchFamily="34" charset="0"/>
              </a:rPr>
              <a:t>up.</a:t>
            </a:r>
          </a:p>
        </p:txBody>
      </p:sp>
      <p:sp>
        <p:nvSpPr>
          <p:cNvPr id="17" name="CuadroTexto 16">
            <a:extLst>
              <a:ext uri="{FF2B5EF4-FFF2-40B4-BE49-F238E27FC236}">
                <a16:creationId xmlns:a16="http://schemas.microsoft.com/office/drawing/2014/main" id="{F9A503E5-E33C-D742-9507-11E5A33A525E}"/>
              </a:ext>
            </a:extLst>
          </p:cNvPr>
          <p:cNvSpPr txBox="1"/>
          <p:nvPr/>
        </p:nvSpPr>
        <p:spPr>
          <a:xfrm>
            <a:off x="9315731" y="2613993"/>
            <a:ext cx="2238386"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wash myself in the morning.</a:t>
            </a:r>
          </a:p>
        </p:txBody>
      </p:sp>
      <p:sp>
        <p:nvSpPr>
          <p:cNvPr id="18" name="CuadroTexto 17">
            <a:extLst>
              <a:ext uri="{FF2B5EF4-FFF2-40B4-BE49-F238E27FC236}">
                <a16:creationId xmlns:a16="http://schemas.microsoft.com/office/drawing/2014/main" id="{0724AB92-B422-E14A-9ED7-DDB235990EC3}"/>
              </a:ext>
            </a:extLst>
          </p:cNvPr>
          <p:cNvSpPr txBox="1"/>
          <p:nvPr/>
        </p:nvSpPr>
        <p:spPr>
          <a:xfrm>
            <a:off x="9315731" y="1947159"/>
            <a:ext cx="2238386"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take photos of my friends.</a:t>
            </a:r>
          </a:p>
        </p:txBody>
      </p:sp>
      <p:sp>
        <p:nvSpPr>
          <p:cNvPr id="22" name="Rounded Rectangle 11">
            <a:extLst>
              <a:ext uri="{FF2B5EF4-FFF2-40B4-BE49-F238E27FC236}">
                <a16:creationId xmlns:a16="http://schemas.microsoft.com/office/drawing/2014/main" id="{1380E1CD-656B-F94E-A03A-3B03DD6000AD}"/>
              </a:ext>
            </a:extLst>
          </p:cNvPr>
          <p:cNvSpPr/>
          <p:nvPr/>
        </p:nvSpPr>
        <p:spPr>
          <a:xfrm>
            <a:off x="10844602" y="157307"/>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ítulo 1">
            <a:extLst>
              <a:ext uri="{FF2B5EF4-FFF2-40B4-BE49-F238E27FC236}">
                <a16:creationId xmlns:a16="http://schemas.microsoft.com/office/drawing/2014/main" id="{6C9B08F8-9500-F44B-819B-40CD0E4C5FD2}"/>
              </a:ext>
            </a:extLst>
          </p:cNvPr>
          <p:cNvSpPr>
            <a:spLocks noGrp="1"/>
          </p:cNvSpPr>
          <p:nvPr>
            <p:ph type="title"/>
          </p:nvPr>
        </p:nvSpPr>
        <p:spPr>
          <a:xfrm>
            <a:off x="10844602" y="180698"/>
            <a:ext cx="1141234" cy="376008"/>
          </a:xfrm>
        </p:spPr>
        <p:txBody>
          <a:bodyPr>
            <a:normAutofit/>
          </a:bodyPr>
          <a:lstStyle/>
          <a:p>
            <a:pPr algn="ctr"/>
            <a:r>
              <a:rPr lang="x-none" sz="2000" b="1" dirty="0">
                <a:solidFill>
                  <a:schemeClr val="bg1"/>
                </a:solidFill>
              </a:rPr>
              <a:t>hablar</a:t>
            </a:r>
          </a:p>
        </p:txBody>
      </p:sp>
      <p:sp>
        <p:nvSpPr>
          <p:cNvPr id="20" name="Llamada rectangular redondeada 48">
            <a:extLst>
              <a:ext uri="{FF2B5EF4-FFF2-40B4-BE49-F238E27FC236}">
                <a16:creationId xmlns:a16="http://schemas.microsoft.com/office/drawing/2014/main" id="{CEA3D881-D0CA-41D7-A5B4-EF3F72A150F1}"/>
              </a:ext>
            </a:extLst>
          </p:cNvPr>
          <p:cNvSpPr/>
          <p:nvPr/>
        </p:nvSpPr>
        <p:spPr>
          <a:xfrm>
            <a:off x="5472495" y="157307"/>
            <a:ext cx="4962429" cy="1123018"/>
          </a:xfrm>
          <a:prstGeom prst="wedgeRoundRectCallout">
            <a:avLst>
              <a:gd name="adj1" fmla="val 57372"/>
              <a:gd name="adj2" fmla="val 28894"/>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dirty="0">
                <a:solidFill>
                  <a:srgbClr val="203864"/>
                </a:solidFill>
                <a:latin typeface="Century Gothic" panose="020B0502020202020204" pitchFamily="34" charset="0"/>
              </a:rPr>
              <a:t>A more usual way to say ‘</a:t>
            </a:r>
            <a:r>
              <a:rPr lang="en-GB" sz="2000" dirty="0" err="1">
                <a:solidFill>
                  <a:srgbClr val="203864"/>
                </a:solidFill>
                <a:latin typeface="Century Gothic" panose="020B0502020202020204" pitchFamily="34" charset="0"/>
              </a:rPr>
              <a:t>preparo</a:t>
            </a:r>
            <a:r>
              <a:rPr lang="en-GB" sz="2000" dirty="0">
                <a:solidFill>
                  <a:srgbClr val="203864"/>
                </a:solidFill>
                <a:latin typeface="Century Gothic" panose="020B0502020202020204" pitchFamily="34" charset="0"/>
              </a:rPr>
              <a:t> a mi </a:t>
            </a:r>
            <a:r>
              <a:rPr lang="en-GB" sz="2000" dirty="0" err="1">
                <a:solidFill>
                  <a:srgbClr val="203864"/>
                </a:solidFill>
                <a:latin typeface="Century Gothic" panose="020B0502020202020204" pitchFamily="34" charset="0"/>
              </a:rPr>
              <a:t>hermano</a:t>
            </a:r>
            <a:r>
              <a:rPr lang="en-GB" sz="2000" dirty="0">
                <a:solidFill>
                  <a:srgbClr val="203864"/>
                </a:solidFill>
                <a:latin typeface="Century Gothic" panose="020B0502020202020204" pitchFamily="34" charset="0"/>
              </a:rPr>
              <a:t>’ in English would be…</a:t>
            </a:r>
            <a:br>
              <a:rPr lang="en-GB" sz="2000" dirty="0">
                <a:solidFill>
                  <a:srgbClr val="203864"/>
                </a:solidFill>
                <a:latin typeface="Century Gothic" panose="020B0502020202020204" pitchFamily="34" charset="0"/>
              </a:rPr>
            </a:br>
            <a:r>
              <a:rPr lang="en-GB" sz="2000" dirty="0">
                <a:solidFill>
                  <a:srgbClr val="203864"/>
                </a:solidFill>
                <a:latin typeface="Century Gothic" panose="020B0502020202020204" pitchFamily="34" charset="0"/>
              </a:rPr>
              <a:t>I get my brother ready</a:t>
            </a:r>
            <a:endParaRPr lang="x-none" sz="2000" dirty="0">
              <a:solidFill>
                <a:srgbClr val="203864"/>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1864FD92-00FA-43B5-BBF3-F4F7042F7222}"/>
              </a:ext>
            </a:extLst>
          </p:cNvPr>
          <p:cNvSpPr/>
          <p:nvPr/>
        </p:nvSpPr>
        <p:spPr>
          <a:xfrm>
            <a:off x="6501624" y="907699"/>
            <a:ext cx="2986344" cy="350984"/>
          </a:xfrm>
          <a:prstGeom prst="roundRect">
            <a:avLst/>
          </a:prstGeom>
          <a:solidFill>
            <a:srgbClr val="FBF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Tree>
    <p:extLst>
      <p:ext uri="{BB962C8B-B14F-4D97-AF65-F5344CB8AC3E}">
        <p14:creationId xmlns:p14="http://schemas.microsoft.com/office/powerpoint/2010/main" val="7060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2"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a:extLst>
              <a:ext uri="{FF2B5EF4-FFF2-40B4-BE49-F238E27FC236}">
                <a16:creationId xmlns:a16="http://schemas.microsoft.com/office/drawing/2014/main" id="{8836F16C-C5E9-EB44-BC2A-2EA905326B4A}"/>
              </a:ext>
            </a:extLst>
          </p:cNvPr>
          <p:cNvGraphicFramePr>
            <a:graphicFrameLocks noGrp="1"/>
          </p:cNvGraphicFramePr>
          <p:nvPr/>
        </p:nvGraphicFramePr>
        <p:xfrm>
          <a:off x="5970494" y="939797"/>
          <a:ext cx="6075807" cy="5274690"/>
        </p:xfrm>
        <a:graphic>
          <a:graphicData uri="http://schemas.openxmlformats.org/drawingml/2006/table">
            <a:tbl>
              <a:tblPr firstRow="1" bandRow="1">
                <a:tableStyleId>{5DA37D80-6434-44D0-A028-1B22A696006F}</a:tableStyleId>
              </a:tblPr>
              <a:tblGrid>
                <a:gridCol w="516457">
                  <a:extLst>
                    <a:ext uri="{9D8B030D-6E8A-4147-A177-3AD203B41FA5}">
                      <a16:colId xmlns:a16="http://schemas.microsoft.com/office/drawing/2014/main" val="1652939409"/>
                    </a:ext>
                  </a:extLst>
                </a:gridCol>
                <a:gridCol w="1409973">
                  <a:extLst>
                    <a:ext uri="{9D8B030D-6E8A-4147-A177-3AD203B41FA5}">
                      <a16:colId xmlns:a16="http://schemas.microsoft.com/office/drawing/2014/main" val="74075390"/>
                    </a:ext>
                  </a:extLst>
                </a:gridCol>
                <a:gridCol w="1409973">
                  <a:extLst>
                    <a:ext uri="{9D8B030D-6E8A-4147-A177-3AD203B41FA5}">
                      <a16:colId xmlns:a16="http://schemas.microsoft.com/office/drawing/2014/main" val="1624453669"/>
                    </a:ext>
                  </a:extLst>
                </a:gridCol>
                <a:gridCol w="2739404">
                  <a:extLst>
                    <a:ext uri="{9D8B030D-6E8A-4147-A177-3AD203B41FA5}">
                      <a16:colId xmlns:a16="http://schemas.microsoft.com/office/drawing/2014/main" val="3693717008"/>
                    </a:ext>
                  </a:extLst>
                </a:gridCol>
              </a:tblGrid>
              <a:tr h="1004184">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000" b="0" i="0" dirty="0">
                          <a:solidFill>
                            <a:srgbClr val="203864"/>
                          </a:solidFill>
                          <a:latin typeface="Century Gothic" panose="020B0502020202020204" pitchFamily="34" charset="0"/>
                        </a:rPr>
                        <a:t>To myself</a:t>
                      </a:r>
                    </a:p>
                  </a:txBody>
                  <a:tcPr anchor="ctr"/>
                </a:tc>
                <a:tc>
                  <a:txBody>
                    <a:bodyPr/>
                    <a:lstStyle/>
                    <a:p>
                      <a:pPr algn="ctr"/>
                      <a:r>
                        <a:rPr lang="x-none" sz="2000" b="0" i="0" dirty="0">
                          <a:solidFill>
                            <a:srgbClr val="203864"/>
                          </a:solidFill>
                          <a:latin typeface="Century Gothic" panose="020B0502020202020204" pitchFamily="34" charset="0"/>
                        </a:rPr>
                        <a:t>To someone else</a:t>
                      </a:r>
                    </a:p>
                  </a:txBody>
                  <a:tcPr anchor="ctr"/>
                </a:tc>
                <a:tc>
                  <a:txBody>
                    <a:bodyPr/>
                    <a:lstStyle/>
                    <a:p>
                      <a:pPr algn="ctr"/>
                      <a:r>
                        <a:rPr lang="x-none" sz="2000" b="0" i="0" dirty="0">
                          <a:solidFill>
                            <a:srgbClr val="203864"/>
                          </a:solidFill>
                          <a:latin typeface="Century Gothic" panose="020B0502020202020204" pitchFamily="34" charset="0"/>
                        </a:rPr>
                        <a:t>Frase en inglés</a:t>
                      </a:r>
                    </a:p>
                  </a:txBody>
                  <a:tcPr anchor="ctr"/>
                </a:tc>
                <a:extLst>
                  <a:ext uri="{0D108BD9-81ED-4DB2-BD59-A6C34878D82A}">
                    <a16:rowId xmlns:a16="http://schemas.microsoft.com/office/drawing/2014/main" val="3635980809"/>
                  </a:ext>
                </a:extLst>
              </a:tr>
              <a:tr h="711475">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237605240"/>
                  </a:ext>
                </a:extLst>
              </a:tr>
              <a:tr h="711475">
                <a:tc>
                  <a:txBody>
                    <a:bodyPr/>
                    <a:lstStyle/>
                    <a:p>
                      <a:pPr algn="ctr"/>
                      <a:r>
                        <a:rPr lang="x-none" sz="2200" b="0" i="0" dirty="0">
                          <a:solidFill>
                            <a:srgbClr val="203864"/>
                          </a:solidFill>
                          <a:latin typeface="Century Gothic" panose="020B0502020202020204" pitchFamily="34" charset="0"/>
                        </a:rPr>
                        <a:t>2</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98773500"/>
                  </a:ext>
                </a:extLst>
              </a:tr>
              <a:tr h="711475">
                <a:tc>
                  <a:txBody>
                    <a:bodyPr/>
                    <a:lstStyle/>
                    <a:p>
                      <a:pPr algn="ctr"/>
                      <a:r>
                        <a:rPr lang="x-none" sz="2200" b="0" i="0" dirty="0">
                          <a:solidFill>
                            <a:srgbClr val="203864"/>
                          </a:solidFill>
                          <a:latin typeface="Century Gothic" panose="020B0502020202020204" pitchFamily="34" charset="0"/>
                        </a:rPr>
                        <a:t>3</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20455714"/>
                  </a:ext>
                </a:extLst>
              </a:tr>
              <a:tr h="711475">
                <a:tc>
                  <a:txBody>
                    <a:bodyPr/>
                    <a:lstStyle/>
                    <a:p>
                      <a:pPr algn="ctr"/>
                      <a:r>
                        <a:rPr lang="x-none" sz="2200" b="0" i="0" dirty="0">
                          <a:solidFill>
                            <a:srgbClr val="203864"/>
                          </a:solidFill>
                          <a:latin typeface="Century Gothic" panose="020B0502020202020204" pitchFamily="34" charset="0"/>
                        </a:rPr>
                        <a:t>4</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113085267"/>
                  </a:ext>
                </a:extLst>
              </a:tr>
              <a:tr h="711475">
                <a:tc>
                  <a:txBody>
                    <a:bodyPr/>
                    <a:lstStyle/>
                    <a:p>
                      <a:pPr algn="ctr"/>
                      <a:r>
                        <a:rPr lang="x-none" sz="2200" b="0" i="0" dirty="0">
                          <a:solidFill>
                            <a:srgbClr val="203864"/>
                          </a:solidFill>
                          <a:latin typeface="Century Gothic" panose="020B0502020202020204" pitchFamily="34" charset="0"/>
                        </a:rPr>
                        <a:t>5</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27075870"/>
                  </a:ext>
                </a:extLst>
              </a:tr>
              <a:tr h="711475">
                <a:tc>
                  <a:txBody>
                    <a:bodyPr/>
                    <a:lstStyle/>
                    <a:p>
                      <a:pPr algn="ctr"/>
                      <a:r>
                        <a:rPr lang="x-none" sz="2200" b="0" i="0" dirty="0">
                          <a:solidFill>
                            <a:srgbClr val="203864"/>
                          </a:solidFill>
                          <a:latin typeface="Century Gothic" panose="020B0502020202020204" pitchFamily="34" charset="0"/>
                        </a:rPr>
                        <a:t>6</a:t>
                      </a: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tc>
                  <a:txBody>
                    <a:bodyPr/>
                    <a:lstStyle/>
                    <a:p>
                      <a:pPr algn="l"/>
                      <a:endParaRPr lang="x-none" sz="22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59286577"/>
                  </a:ext>
                </a:extLst>
              </a:tr>
            </a:tbl>
          </a:graphicData>
        </a:graphic>
      </p:graphicFrame>
      <p:sp>
        <p:nvSpPr>
          <p:cNvPr id="4" name="Rounded Rectangle 11">
            <a:extLst>
              <a:ext uri="{FF2B5EF4-FFF2-40B4-BE49-F238E27FC236}">
                <a16:creationId xmlns:a16="http://schemas.microsoft.com/office/drawing/2014/main" id="{5AA53F85-55B2-BE45-B718-A23551E29D8F}"/>
              </a:ext>
            </a:extLst>
          </p:cNvPr>
          <p:cNvSpPr/>
          <p:nvPr/>
        </p:nvSpPr>
        <p:spPr>
          <a:xfrm>
            <a:off x="10905066" y="250899"/>
            <a:ext cx="1141234" cy="376007"/>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ítulo 1">
            <a:extLst>
              <a:ext uri="{FF2B5EF4-FFF2-40B4-BE49-F238E27FC236}">
                <a16:creationId xmlns:a16="http://schemas.microsoft.com/office/drawing/2014/main" id="{C72719AA-C08D-554E-B72C-7D585316F32A}"/>
              </a:ext>
            </a:extLst>
          </p:cNvPr>
          <p:cNvSpPr>
            <a:spLocks noGrp="1"/>
          </p:cNvSpPr>
          <p:nvPr>
            <p:ph type="title"/>
          </p:nvPr>
        </p:nvSpPr>
        <p:spPr>
          <a:xfrm>
            <a:off x="10905066" y="274290"/>
            <a:ext cx="1141234" cy="376008"/>
          </a:xfrm>
        </p:spPr>
        <p:txBody>
          <a:bodyPr>
            <a:normAutofit/>
          </a:bodyPr>
          <a:lstStyle/>
          <a:p>
            <a:pPr algn="ctr"/>
            <a:r>
              <a:rPr lang="x-none" sz="2000" b="1" dirty="0">
                <a:solidFill>
                  <a:schemeClr val="bg1"/>
                </a:solidFill>
              </a:rPr>
              <a:t>hablar</a:t>
            </a:r>
          </a:p>
        </p:txBody>
      </p:sp>
      <p:graphicFrame>
        <p:nvGraphicFramePr>
          <p:cNvPr id="5" name="Tabla 4">
            <a:extLst>
              <a:ext uri="{FF2B5EF4-FFF2-40B4-BE49-F238E27FC236}">
                <a16:creationId xmlns:a16="http://schemas.microsoft.com/office/drawing/2014/main" id="{61307723-F693-B643-937C-9D9078E4C5BD}"/>
              </a:ext>
            </a:extLst>
          </p:cNvPr>
          <p:cNvGraphicFramePr>
            <a:graphicFrameLocks noGrp="1"/>
          </p:cNvGraphicFramePr>
          <p:nvPr/>
        </p:nvGraphicFramePr>
        <p:xfrm>
          <a:off x="270933" y="939797"/>
          <a:ext cx="5428633" cy="5289355"/>
        </p:xfrm>
        <a:graphic>
          <a:graphicData uri="http://schemas.openxmlformats.org/drawingml/2006/table">
            <a:tbl>
              <a:tblPr firstRow="1" bandRow="1">
                <a:tableStyleId>{5DA37D80-6434-44D0-A028-1B22A696006F}</a:tableStyleId>
              </a:tblPr>
              <a:tblGrid>
                <a:gridCol w="565483">
                  <a:extLst>
                    <a:ext uri="{9D8B030D-6E8A-4147-A177-3AD203B41FA5}">
                      <a16:colId xmlns:a16="http://schemas.microsoft.com/office/drawing/2014/main" val="1652939409"/>
                    </a:ext>
                  </a:extLst>
                </a:gridCol>
                <a:gridCol w="4863150">
                  <a:extLst>
                    <a:ext uri="{9D8B030D-6E8A-4147-A177-3AD203B41FA5}">
                      <a16:colId xmlns:a16="http://schemas.microsoft.com/office/drawing/2014/main" val="3693717008"/>
                    </a:ext>
                  </a:extLst>
                </a:gridCol>
              </a:tblGrid>
              <a:tr h="745682">
                <a:tc>
                  <a:txBody>
                    <a:bodyPr/>
                    <a:lstStyle/>
                    <a:p>
                      <a:pPr algn="ctr"/>
                      <a:endParaRPr lang="x-none" sz="2200" b="0" i="0" dirty="0">
                        <a:solidFill>
                          <a:srgbClr val="203864"/>
                        </a:solidFill>
                        <a:latin typeface="Century Gothic" panose="020B0502020202020204" pitchFamily="34" charset="0"/>
                      </a:endParaRPr>
                    </a:p>
                  </a:txBody>
                  <a:tcPr anchor="ctr"/>
                </a:tc>
                <a:tc>
                  <a:txBody>
                    <a:bodyPr/>
                    <a:lstStyle/>
                    <a:p>
                      <a:pPr algn="ctr"/>
                      <a:r>
                        <a:rPr lang="x-none" sz="2200" b="0" i="0" dirty="0">
                          <a:solidFill>
                            <a:srgbClr val="203864"/>
                          </a:solidFill>
                          <a:latin typeface="Century Gothic" panose="020B0502020202020204" pitchFamily="34" charset="0"/>
                        </a:rPr>
                        <a:t>Lee las frases</a:t>
                      </a:r>
                    </a:p>
                  </a:txBody>
                  <a:tcPr anchor="ctr"/>
                </a:tc>
                <a:extLst>
                  <a:ext uri="{0D108BD9-81ED-4DB2-BD59-A6C34878D82A}">
                    <a16:rowId xmlns:a16="http://schemas.microsoft.com/office/drawing/2014/main" val="3635980809"/>
                  </a:ext>
                </a:extLst>
              </a:tr>
              <a:tr h="745682">
                <a:tc>
                  <a:txBody>
                    <a:bodyPr/>
                    <a:lstStyle/>
                    <a:p>
                      <a:pPr algn="ctr"/>
                      <a:r>
                        <a:rPr lang="x-none" sz="2200" b="0" i="0" dirty="0">
                          <a:solidFill>
                            <a:srgbClr val="203864"/>
                          </a:solidFill>
                          <a:latin typeface="Century Gothic" panose="020B0502020202020204" pitchFamily="34" charset="0"/>
                        </a:rPr>
                        <a:t>1</a:t>
                      </a:r>
                    </a:p>
                  </a:txBody>
                  <a:tcPr anchor="ctr"/>
                </a:tc>
                <a:tc>
                  <a:txBody>
                    <a:bodyPr/>
                    <a:lstStyle/>
                    <a:p>
                      <a:pPr algn="l"/>
                      <a:r>
                        <a:rPr lang="x-none" sz="2200" b="0" i="0" dirty="0">
                          <a:solidFill>
                            <a:srgbClr val="203864"/>
                          </a:solidFill>
                          <a:latin typeface="Century Gothic" panose="020B0502020202020204" pitchFamily="34" charset="0"/>
                        </a:rPr>
                        <a:t>Saco fotos a mis amigos.</a:t>
                      </a:r>
                    </a:p>
                  </a:txBody>
                  <a:tcPr anchor="ctr"/>
                </a:tc>
                <a:extLst>
                  <a:ext uri="{0D108BD9-81ED-4DB2-BD59-A6C34878D82A}">
                    <a16:rowId xmlns:a16="http://schemas.microsoft.com/office/drawing/2014/main" val="1237605240"/>
                  </a:ext>
                </a:extLst>
              </a:tr>
              <a:tr h="745682">
                <a:tc>
                  <a:txBody>
                    <a:bodyPr/>
                    <a:lstStyle/>
                    <a:p>
                      <a:pPr algn="ctr"/>
                      <a:r>
                        <a:rPr lang="x-none" sz="2200" b="0" i="0" dirty="0">
                          <a:solidFill>
                            <a:srgbClr val="203864"/>
                          </a:solidFill>
                          <a:latin typeface="Century Gothic" panose="020B0502020202020204" pitchFamily="34" charset="0"/>
                        </a:rPr>
                        <a:t>2</a:t>
                      </a:r>
                    </a:p>
                  </a:txBody>
                  <a:tcPr anchor="ctr"/>
                </a:tc>
                <a:tc>
                  <a:txBody>
                    <a:bodyPr/>
                    <a:lstStyle/>
                    <a:p>
                      <a:pPr algn="l"/>
                      <a:r>
                        <a:rPr lang="x-none" sz="2200" b="0" i="0" dirty="0">
                          <a:solidFill>
                            <a:srgbClr val="203864"/>
                          </a:solidFill>
                          <a:latin typeface="Century Gothic" panose="020B0502020202020204" pitchFamily="34" charset="0"/>
                        </a:rPr>
                        <a:t>Me lavo por la mañana.</a:t>
                      </a:r>
                    </a:p>
                  </a:txBody>
                  <a:tcPr anchor="ctr"/>
                </a:tc>
                <a:extLst>
                  <a:ext uri="{0D108BD9-81ED-4DB2-BD59-A6C34878D82A}">
                    <a16:rowId xmlns:a16="http://schemas.microsoft.com/office/drawing/2014/main" val="798773500"/>
                  </a:ext>
                </a:extLst>
              </a:tr>
              <a:tr h="798945">
                <a:tc>
                  <a:txBody>
                    <a:bodyPr/>
                    <a:lstStyle/>
                    <a:p>
                      <a:pPr algn="ctr"/>
                      <a:r>
                        <a:rPr lang="x-none" sz="2200" b="0" i="0" dirty="0">
                          <a:solidFill>
                            <a:srgbClr val="203864"/>
                          </a:solidFill>
                          <a:latin typeface="Century Gothic" panose="020B0502020202020204" pitchFamily="34" charset="0"/>
                        </a:rPr>
                        <a:t>3</a:t>
                      </a:r>
                    </a:p>
                  </a:txBody>
                  <a:tcPr anchor="ctr"/>
                </a:tc>
                <a:tc>
                  <a:txBody>
                    <a:bodyPr/>
                    <a:lstStyle/>
                    <a:p>
                      <a:pPr algn="l"/>
                      <a:r>
                        <a:rPr lang="x-none" sz="2200" b="0" i="0" dirty="0">
                          <a:solidFill>
                            <a:srgbClr val="203864"/>
                          </a:solidFill>
                          <a:latin typeface="Century Gothic" panose="020B0502020202020204" pitchFamily="34" charset="0"/>
                        </a:rPr>
                        <a:t>Nunca despierto a mis padres.</a:t>
                      </a:r>
                    </a:p>
                  </a:txBody>
                  <a:tcPr anchor="ctr"/>
                </a:tc>
                <a:extLst>
                  <a:ext uri="{0D108BD9-81ED-4DB2-BD59-A6C34878D82A}">
                    <a16:rowId xmlns:a16="http://schemas.microsoft.com/office/drawing/2014/main" val="420455714"/>
                  </a:ext>
                </a:extLst>
              </a:tr>
              <a:tr h="745682">
                <a:tc>
                  <a:txBody>
                    <a:bodyPr/>
                    <a:lstStyle/>
                    <a:p>
                      <a:pPr algn="ctr"/>
                      <a:r>
                        <a:rPr lang="x-none" sz="2200" b="0" i="0" dirty="0">
                          <a:solidFill>
                            <a:srgbClr val="203864"/>
                          </a:solidFill>
                          <a:latin typeface="Century Gothic" panose="020B0502020202020204" pitchFamily="34" charset="0"/>
                        </a:rPr>
                        <a:t>4</a:t>
                      </a:r>
                    </a:p>
                  </a:txBody>
                  <a:tcPr anchor="ctr"/>
                </a:tc>
                <a:tc>
                  <a:txBody>
                    <a:bodyPr/>
                    <a:lstStyle/>
                    <a:p>
                      <a:pPr algn="l"/>
                      <a:r>
                        <a:rPr lang="x-none" sz="2200" b="0" i="0" dirty="0">
                          <a:solidFill>
                            <a:srgbClr val="203864"/>
                          </a:solidFill>
                          <a:latin typeface="Century Gothic" panose="020B0502020202020204" pitchFamily="34" charset="0"/>
                        </a:rPr>
                        <a:t>Me presento en la escuela.</a:t>
                      </a:r>
                    </a:p>
                  </a:txBody>
                  <a:tcPr anchor="ctr"/>
                </a:tc>
                <a:extLst>
                  <a:ext uri="{0D108BD9-81ED-4DB2-BD59-A6C34878D82A}">
                    <a16:rowId xmlns:a16="http://schemas.microsoft.com/office/drawing/2014/main" val="2113085267"/>
                  </a:ext>
                </a:extLst>
              </a:tr>
              <a:tr h="745682">
                <a:tc>
                  <a:txBody>
                    <a:bodyPr/>
                    <a:lstStyle/>
                    <a:p>
                      <a:pPr algn="ctr"/>
                      <a:r>
                        <a:rPr lang="x-none" sz="2200" b="0" i="0" dirty="0">
                          <a:solidFill>
                            <a:srgbClr val="203864"/>
                          </a:solidFill>
                          <a:latin typeface="Century Gothic" panose="020B0502020202020204" pitchFamily="34" charset="0"/>
                        </a:rPr>
                        <a:t>5</a:t>
                      </a:r>
                    </a:p>
                  </a:txBody>
                  <a:tcPr anchor="ctr"/>
                </a:tc>
                <a:tc>
                  <a:txBody>
                    <a:bodyPr/>
                    <a:lstStyle/>
                    <a:p>
                      <a:pPr algn="l"/>
                      <a:r>
                        <a:rPr lang="x-none" sz="2200" b="0" i="0" dirty="0">
                          <a:solidFill>
                            <a:srgbClr val="203864"/>
                          </a:solidFill>
                          <a:latin typeface="Century Gothic" panose="020B0502020202020204" pitchFamily="34" charset="0"/>
                        </a:rPr>
                        <a:t>Los martes preparo a mi hermano.</a:t>
                      </a:r>
                    </a:p>
                  </a:txBody>
                  <a:tcPr anchor="ctr"/>
                </a:tc>
                <a:extLst>
                  <a:ext uri="{0D108BD9-81ED-4DB2-BD59-A6C34878D82A}">
                    <a16:rowId xmlns:a16="http://schemas.microsoft.com/office/drawing/2014/main" val="727075870"/>
                  </a:ext>
                </a:extLst>
              </a:tr>
              <a:tr h="745682">
                <a:tc>
                  <a:txBody>
                    <a:bodyPr/>
                    <a:lstStyle/>
                    <a:p>
                      <a:pPr algn="ctr"/>
                      <a:r>
                        <a:rPr lang="x-none" sz="2200" b="0" i="0" dirty="0">
                          <a:solidFill>
                            <a:srgbClr val="203864"/>
                          </a:solidFill>
                          <a:latin typeface="Century Gothic" panose="020B0502020202020204" pitchFamily="34" charset="0"/>
                        </a:rPr>
                        <a:t>6</a:t>
                      </a:r>
                    </a:p>
                  </a:txBody>
                  <a:tcPr anchor="ctr"/>
                </a:tc>
                <a:tc>
                  <a:txBody>
                    <a:bodyPr/>
                    <a:lstStyle/>
                    <a:p>
                      <a:pPr algn="l"/>
                      <a:r>
                        <a:rPr lang="x-none" sz="2200" b="0" i="0" dirty="0">
                          <a:solidFill>
                            <a:srgbClr val="203864"/>
                          </a:solidFill>
                          <a:latin typeface="Century Gothic" panose="020B0502020202020204" pitchFamily="34" charset="0"/>
                        </a:rPr>
                        <a:t>En clase me escondo debajo de la mesa.</a:t>
                      </a:r>
                    </a:p>
                  </a:txBody>
                  <a:tcPr anchor="ctr"/>
                </a:tc>
                <a:extLst>
                  <a:ext uri="{0D108BD9-81ED-4DB2-BD59-A6C34878D82A}">
                    <a16:rowId xmlns:a16="http://schemas.microsoft.com/office/drawing/2014/main" val="2459286577"/>
                  </a:ext>
                </a:extLst>
              </a:tr>
            </a:tbl>
          </a:graphicData>
        </a:graphic>
      </p:graphicFrame>
      <p:sp>
        <p:nvSpPr>
          <p:cNvPr id="6" name="CuadroTexto 5">
            <a:extLst>
              <a:ext uri="{FF2B5EF4-FFF2-40B4-BE49-F238E27FC236}">
                <a16:creationId xmlns:a16="http://schemas.microsoft.com/office/drawing/2014/main" id="{A10A0FEC-84F6-2340-B4A4-9B884C0128B6}"/>
              </a:ext>
            </a:extLst>
          </p:cNvPr>
          <p:cNvSpPr txBox="1"/>
          <p:nvPr/>
        </p:nvSpPr>
        <p:spPr>
          <a:xfrm>
            <a:off x="423334" y="250899"/>
            <a:ext cx="3940502"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 - Respuestas</a:t>
            </a:r>
          </a:p>
        </p:txBody>
      </p:sp>
      <p:pic>
        <p:nvPicPr>
          <p:cNvPr id="8" name="Picture 8" descr="green checkmark">
            <a:extLst>
              <a:ext uri="{FF2B5EF4-FFF2-40B4-BE49-F238E27FC236}">
                <a16:creationId xmlns:a16="http://schemas.microsoft.com/office/drawing/2014/main" id="{91DFDA39-FBD0-6641-A95F-3B4A0A6FBB9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1903" y="2114981"/>
            <a:ext cx="406580" cy="423521"/>
          </a:xfrm>
          <a:prstGeom prst="rect">
            <a:avLst/>
          </a:prstGeom>
        </p:spPr>
      </p:pic>
      <p:sp>
        <p:nvSpPr>
          <p:cNvPr id="9" name="CuadroTexto 8">
            <a:extLst>
              <a:ext uri="{FF2B5EF4-FFF2-40B4-BE49-F238E27FC236}">
                <a16:creationId xmlns:a16="http://schemas.microsoft.com/office/drawing/2014/main" id="{A961AD8F-7268-2E4D-A8D6-4B4E3F97D9B9}"/>
              </a:ext>
            </a:extLst>
          </p:cNvPr>
          <p:cNvSpPr txBox="1"/>
          <p:nvPr/>
        </p:nvSpPr>
        <p:spPr>
          <a:xfrm>
            <a:off x="9283562" y="1972798"/>
            <a:ext cx="2605335"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get </a:t>
            </a:r>
            <a:r>
              <a:rPr lang="en-GB" sz="2000" dirty="0">
                <a:solidFill>
                  <a:schemeClr val="accent5">
                    <a:lumMod val="50000"/>
                  </a:schemeClr>
                </a:solidFill>
                <a:latin typeface="Century Gothic" panose="020B0502020202020204" pitchFamily="34" charset="0"/>
              </a:rPr>
              <a:t>the child up at the weekend</a:t>
            </a:r>
            <a:r>
              <a:rPr lang="x-none" sz="2000" dirty="0">
                <a:solidFill>
                  <a:schemeClr val="accent5">
                    <a:lumMod val="50000"/>
                  </a:schemeClr>
                </a:solidFill>
                <a:latin typeface="Century Gothic" panose="020B0502020202020204" pitchFamily="34" charset="0"/>
              </a:rPr>
              <a:t>. </a:t>
            </a:r>
          </a:p>
        </p:txBody>
      </p:sp>
      <p:pic>
        <p:nvPicPr>
          <p:cNvPr id="10" name="Picture 8" descr="green checkmark">
            <a:extLst>
              <a:ext uri="{FF2B5EF4-FFF2-40B4-BE49-F238E27FC236}">
                <a16:creationId xmlns:a16="http://schemas.microsoft.com/office/drawing/2014/main" id="{91DE49FC-6C0A-6948-8E2A-9821775DB98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4785" y="2781817"/>
            <a:ext cx="406580" cy="423521"/>
          </a:xfrm>
          <a:prstGeom prst="rect">
            <a:avLst/>
          </a:prstGeom>
        </p:spPr>
      </p:pic>
      <p:sp>
        <p:nvSpPr>
          <p:cNvPr id="11" name="CuadroTexto 10">
            <a:extLst>
              <a:ext uri="{FF2B5EF4-FFF2-40B4-BE49-F238E27FC236}">
                <a16:creationId xmlns:a16="http://schemas.microsoft.com/office/drawing/2014/main" id="{808B7ABB-6EA0-844A-9FE8-5D3145C984B7}"/>
              </a:ext>
            </a:extLst>
          </p:cNvPr>
          <p:cNvSpPr txBox="1"/>
          <p:nvPr/>
        </p:nvSpPr>
        <p:spPr>
          <a:xfrm>
            <a:off x="9283562" y="2671956"/>
            <a:ext cx="2972888"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take photos of </a:t>
            </a:r>
          </a:p>
          <a:p>
            <a:pPr algn="l"/>
            <a:r>
              <a:rPr lang="x-none" sz="2000" dirty="0">
                <a:solidFill>
                  <a:schemeClr val="accent5">
                    <a:lumMod val="50000"/>
                  </a:schemeClr>
                </a:solidFill>
                <a:latin typeface="Century Gothic" panose="020B0502020202020204" pitchFamily="34" charset="0"/>
              </a:rPr>
              <a:t>myself with my friends.</a:t>
            </a:r>
          </a:p>
        </p:txBody>
      </p:sp>
      <p:pic>
        <p:nvPicPr>
          <p:cNvPr id="13" name="Picture 8" descr="green checkmark">
            <a:extLst>
              <a:ext uri="{FF2B5EF4-FFF2-40B4-BE49-F238E27FC236}">
                <a16:creationId xmlns:a16="http://schemas.microsoft.com/office/drawing/2014/main" id="{B3DCCC77-4D8D-9A49-BA3B-7CE28C7450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4785" y="3509719"/>
            <a:ext cx="406580" cy="423521"/>
          </a:xfrm>
          <a:prstGeom prst="rect">
            <a:avLst/>
          </a:prstGeom>
        </p:spPr>
      </p:pic>
      <p:sp>
        <p:nvSpPr>
          <p:cNvPr id="14" name="CuadroTexto 13">
            <a:extLst>
              <a:ext uri="{FF2B5EF4-FFF2-40B4-BE49-F238E27FC236}">
                <a16:creationId xmlns:a16="http://schemas.microsoft.com/office/drawing/2014/main" id="{6A5EB59C-C7FA-B649-926D-59C4CB2EAB73}"/>
              </a:ext>
            </a:extLst>
          </p:cNvPr>
          <p:cNvSpPr txBox="1"/>
          <p:nvPr/>
        </p:nvSpPr>
        <p:spPr>
          <a:xfrm>
            <a:off x="9289741" y="3324330"/>
            <a:ext cx="2972888"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get </a:t>
            </a:r>
            <a:r>
              <a:rPr lang="en-GB" sz="2000" dirty="0">
                <a:solidFill>
                  <a:schemeClr val="accent5">
                    <a:lumMod val="50000"/>
                  </a:schemeClr>
                </a:solidFill>
                <a:latin typeface="Century Gothic" panose="020B0502020202020204" pitchFamily="34" charset="0"/>
              </a:rPr>
              <a:t>myself </a:t>
            </a:r>
            <a:r>
              <a:rPr lang="x-none" sz="2000" dirty="0">
                <a:solidFill>
                  <a:schemeClr val="accent5">
                    <a:lumMod val="50000"/>
                  </a:schemeClr>
                </a:solidFill>
                <a:latin typeface="Century Gothic" panose="020B0502020202020204" pitchFamily="34" charset="0"/>
              </a:rPr>
              <a:t>ready for school every day.</a:t>
            </a:r>
          </a:p>
        </p:txBody>
      </p:sp>
      <p:pic>
        <p:nvPicPr>
          <p:cNvPr id="15" name="Picture 8" descr="green checkmark">
            <a:extLst>
              <a:ext uri="{FF2B5EF4-FFF2-40B4-BE49-F238E27FC236}">
                <a16:creationId xmlns:a16="http://schemas.microsoft.com/office/drawing/2014/main" id="{A7088139-45B5-BB4E-9335-1822DBD1EF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4785" y="4237621"/>
            <a:ext cx="406580" cy="423521"/>
          </a:xfrm>
          <a:prstGeom prst="rect">
            <a:avLst/>
          </a:prstGeom>
        </p:spPr>
      </p:pic>
      <p:sp>
        <p:nvSpPr>
          <p:cNvPr id="16" name="CuadroTexto 15">
            <a:extLst>
              <a:ext uri="{FF2B5EF4-FFF2-40B4-BE49-F238E27FC236}">
                <a16:creationId xmlns:a16="http://schemas.microsoft.com/office/drawing/2014/main" id="{2AD696CF-63FF-B845-A9B2-57154E428786}"/>
              </a:ext>
            </a:extLst>
          </p:cNvPr>
          <p:cNvSpPr txBox="1"/>
          <p:nvPr/>
        </p:nvSpPr>
        <p:spPr>
          <a:xfrm>
            <a:off x="9283562" y="4079000"/>
            <a:ext cx="2972888"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On Saturdays I wake up late.</a:t>
            </a:r>
          </a:p>
        </p:txBody>
      </p:sp>
      <p:pic>
        <p:nvPicPr>
          <p:cNvPr id="17" name="Picture 8" descr="green checkmark">
            <a:extLst>
              <a:ext uri="{FF2B5EF4-FFF2-40B4-BE49-F238E27FC236}">
                <a16:creationId xmlns:a16="http://schemas.microsoft.com/office/drawing/2014/main" id="{CD9E3365-1DE4-4044-9411-0EE322727E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1903" y="4941351"/>
            <a:ext cx="406580" cy="423521"/>
          </a:xfrm>
          <a:prstGeom prst="rect">
            <a:avLst/>
          </a:prstGeom>
        </p:spPr>
      </p:pic>
      <p:sp>
        <p:nvSpPr>
          <p:cNvPr id="18" name="CuadroTexto 17">
            <a:extLst>
              <a:ext uri="{FF2B5EF4-FFF2-40B4-BE49-F238E27FC236}">
                <a16:creationId xmlns:a16="http://schemas.microsoft.com/office/drawing/2014/main" id="{D0FBC334-8195-6B41-8235-3961130555DE}"/>
              </a:ext>
            </a:extLst>
          </p:cNvPr>
          <p:cNvSpPr txBox="1"/>
          <p:nvPr/>
        </p:nvSpPr>
        <p:spPr>
          <a:xfrm>
            <a:off x="9344341" y="4953056"/>
            <a:ext cx="2972888" cy="400110"/>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never wash my cat.</a:t>
            </a:r>
          </a:p>
        </p:txBody>
      </p:sp>
      <p:pic>
        <p:nvPicPr>
          <p:cNvPr id="19" name="Picture 8" descr="green checkmark">
            <a:extLst>
              <a:ext uri="{FF2B5EF4-FFF2-40B4-BE49-F238E27FC236}">
                <a16:creationId xmlns:a16="http://schemas.microsoft.com/office/drawing/2014/main" id="{499494E0-5245-EE49-89DA-BBAF4864C8B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1903" y="5577919"/>
            <a:ext cx="406580" cy="423521"/>
          </a:xfrm>
          <a:prstGeom prst="rect">
            <a:avLst/>
          </a:prstGeom>
        </p:spPr>
      </p:pic>
      <p:sp>
        <p:nvSpPr>
          <p:cNvPr id="20" name="CuadroTexto 19">
            <a:extLst>
              <a:ext uri="{FF2B5EF4-FFF2-40B4-BE49-F238E27FC236}">
                <a16:creationId xmlns:a16="http://schemas.microsoft.com/office/drawing/2014/main" id="{670623A1-0EE3-F548-8261-E6FAE33F3A82}"/>
              </a:ext>
            </a:extLst>
          </p:cNvPr>
          <p:cNvSpPr txBox="1"/>
          <p:nvPr/>
        </p:nvSpPr>
        <p:spPr>
          <a:xfrm>
            <a:off x="9283562" y="5502237"/>
            <a:ext cx="2762738" cy="707886"/>
          </a:xfrm>
          <a:prstGeom prst="rect">
            <a:avLst/>
          </a:prstGeom>
          <a:noFill/>
        </p:spPr>
        <p:txBody>
          <a:bodyPr wrap="square" rtlCol="0">
            <a:spAutoFit/>
          </a:bodyPr>
          <a:lstStyle/>
          <a:p>
            <a:pPr algn="l"/>
            <a:r>
              <a:rPr lang="x-none" sz="2000" dirty="0">
                <a:solidFill>
                  <a:schemeClr val="accent5">
                    <a:lumMod val="50000"/>
                  </a:schemeClr>
                </a:solidFill>
                <a:latin typeface="Century Gothic" panose="020B0502020202020204" pitchFamily="34" charset="0"/>
              </a:rPr>
              <a:t>I introduce my brother in class.</a:t>
            </a:r>
          </a:p>
        </p:txBody>
      </p:sp>
    </p:spTree>
    <p:extLst>
      <p:ext uri="{BB962C8B-B14F-4D97-AF65-F5344CB8AC3E}">
        <p14:creationId xmlns:p14="http://schemas.microsoft.com/office/powerpoint/2010/main" val="8794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Monty and </a:t>
            </a:r>
            <a:r>
              <a:rPr lang="en-GB" sz="3600" b="1" dirty="0" err="1">
                <a:solidFill>
                  <a:schemeClr val="bg1"/>
                </a:solidFill>
              </a:rPr>
              <a:t>María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481625" y="258166"/>
            <a:ext cx="244651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9D1DF0A3-ADF5-7447-BD11-05540C447550}"/>
              </a:ext>
            </a:extLst>
          </p:cNvPr>
          <p:cNvSpPr txBox="1"/>
          <p:nvPr/>
        </p:nvSpPr>
        <p:spPr>
          <a:xfrm>
            <a:off x="180000" y="1622426"/>
            <a:ext cx="5471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a:t>
            </a:r>
            <a:r>
              <a:rPr lang="en-US" sz="2800" b="1" dirty="0" err="1">
                <a:solidFill>
                  <a:srgbClr val="4472C4">
                    <a:lumMod val="50000"/>
                  </a:srgbClr>
                </a:solidFill>
                <a:latin typeface="Century Gothic" panose="020F0302020204030204"/>
              </a:rPr>
              <a:t>Trabaja</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en</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pareja</a:t>
            </a:r>
            <a:r>
              <a:rPr lang="en-US" sz="2800" b="1" dirty="0">
                <a:solidFill>
                  <a:srgbClr val="4472C4">
                    <a:lumMod val="50000"/>
                  </a:srgbClr>
                </a:solidFill>
                <a:latin typeface="Century Gothic" panose="020F0302020204030204"/>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2178" y="1165721"/>
            <a:ext cx="1663890" cy="1663890"/>
          </a:xfrm>
          <a:prstGeom prst="rect">
            <a:avLst/>
          </a:prstGeom>
        </p:spPr>
      </p:pic>
      <p:sp>
        <p:nvSpPr>
          <p:cNvPr id="8" name="TextBox 7">
            <a:extLst>
              <a:ext uri="{FF2B5EF4-FFF2-40B4-BE49-F238E27FC236}">
                <a16:creationId xmlns:a16="http://schemas.microsoft.com/office/drawing/2014/main" id="{9D1DF0A3-ADF5-7447-BD11-05540C447550}"/>
              </a:ext>
            </a:extLst>
          </p:cNvPr>
          <p:cNvSpPr txBox="1"/>
          <p:nvPr/>
        </p:nvSpPr>
        <p:spPr>
          <a:xfrm>
            <a:off x="179999" y="2402623"/>
            <a:ext cx="1094292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4472C4">
                    <a:lumMod val="50000"/>
                  </a:srgbClr>
                </a:solidFill>
                <a:latin typeface="Century Gothic" panose="020F0302020204030204"/>
              </a:rPr>
              <a:t>Persona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dirty="0">
                <a:ln>
                  <a:noFill/>
                </a:ln>
                <a:solidFill>
                  <a:srgbClr val="4472C4">
                    <a:lumMod val="50000"/>
                  </a:srgbClr>
                </a:solidFill>
                <a:effectLst/>
                <a:uLnTx/>
                <a:uFillTx/>
                <a:latin typeface="Century Gothic" panose="020F0302020204030204"/>
              </a:rPr>
              <a:t>Describe</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imágenes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cartas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el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orden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correcto</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a:extLst>
              <a:ext uri="{FF2B5EF4-FFF2-40B4-BE49-F238E27FC236}">
                <a16:creationId xmlns:a16="http://schemas.microsoft.com/office/drawing/2014/main" id="{9D1DF0A3-ADF5-7447-BD11-05540C447550}"/>
              </a:ext>
            </a:extLst>
          </p:cNvPr>
          <p:cNvSpPr txBox="1"/>
          <p:nvPr/>
        </p:nvSpPr>
        <p:spPr>
          <a:xfrm>
            <a:off x="179999" y="3769037"/>
            <a:ext cx="881387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4472C4">
                    <a:lumMod val="50000"/>
                  </a:srgbClr>
                </a:solidFill>
                <a:latin typeface="Century Gothic" panose="020F0302020204030204"/>
              </a:rPr>
              <a:t>Persona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Escucha</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y </a:t>
            </a:r>
            <a:r>
              <a:rPr lang="en-US" sz="2800" dirty="0">
                <a:solidFill>
                  <a:srgbClr val="4472C4">
                    <a:lumMod val="50000"/>
                  </a:srgbClr>
                </a:solidFill>
                <a:latin typeface="Century Gothic" panose="020F0302020204030204"/>
              </a:rPr>
              <a:t>escribe las </a:t>
            </a:r>
            <a:r>
              <a:rPr lang="en-US" sz="2800" dirty="0" err="1">
                <a:solidFill>
                  <a:srgbClr val="4472C4">
                    <a:lumMod val="50000"/>
                  </a:srgbClr>
                </a:solidFill>
                <a:latin typeface="Century Gothic" panose="020F0302020204030204"/>
              </a:rPr>
              <a:t>actividades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inglés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9D1DF0A3-ADF5-7447-BD11-05540C447550}"/>
              </a:ext>
            </a:extLst>
          </p:cNvPr>
          <p:cNvSpPr txBox="1"/>
          <p:nvPr/>
        </p:nvSpPr>
        <p:spPr>
          <a:xfrm>
            <a:off x="179999" y="5013257"/>
            <a:ext cx="100558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Después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compara</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imágenes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y las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frases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en</a:t>
            </a:r>
            <a:r>
              <a:rPr kumimoji="0" lang="en-US" sz="2800" i="0" u="none" strike="noStrike" kern="1200" cap="none" spc="0" normalizeH="0" dirty="0">
                <a:ln>
                  <a:noFill/>
                </a:ln>
                <a:solidFill>
                  <a:srgbClr val="4472C4">
                    <a:lumMod val="50000"/>
                  </a:srgbClr>
                </a:solidFill>
                <a:effectLst/>
                <a:uLnTx/>
                <a:uFillTx/>
                <a:latin typeface="Century Gothic" panose="020F0302020204030204"/>
              </a:rPr>
              <a:t> </a:t>
            </a:r>
            <a:r>
              <a:rPr kumimoji="0" lang="en-US" sz="2800" i="0" u="none" strike="noStrike" kern="1200" cap="none" spc="0" normalizeH="0" dirty="0" err="1">
                <a:ln>
                  <a:noFill/>
                </a:ln>
                <a:solidFill>
                  <a:srgbClr val="4472C4">
                    <a:lumMod val="50000"/>
                  </a:srgbClr>
                </a:solidFill>
                <a:effectLst/>
                <a:uLnTx/>
                <a:uFillTx/>
                <a:latin typeface="Century Gothic" panose="020F0302020204030204"/>
              </a:rPr>
              <a:t>inglés</a:t>
            </a:r>
            <a:r>
              <a:rPr kumimoji="0" lang="en-US" sz="2800" i="0" u="none" strike="noStrike" kern="1200" cap="none" spc="0" normalizeH="0" dirty="0">
                <a:ln>
                  <a:noFill/>
                </a:ln>
                <a:solidFill>
                  <a:srgbClr val="4472C4">
                    <a:lumMod val="50000"/>
                  </a:srgbClr>
                </a:solidFill>
                <a:effectLst/>
                <a:uLnTx/>
                <a:uFillTx/>
                <a:latin typeface="Century Gothic" panose="020F0302020204030204"/>
              </a:rPr>
              <a:t>.</a:t>
            </a:r>
            <a:endParaRPr kumimoji="0" lang="en-US" sz="28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 t="41812" r="55145" b="7296"/>
          <a:stretch/>
        </p:blipFill>
        <p:spPr>
          <a:xfrm flipH="1">
            <a:off x="7545568" y="519973"/>
            <a:ext cx="2038262" cy="2312585"/>
          </a:xfrm>
          <a:prstGeom prst="rect">
            <a:avLst/>
          </a:prstGeom>
          <a:ln w="25400">
            <a:no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11968" r="62006" b="7427"/>
          <a:stretch/>
        </p:blipFill>
        <p:spPr>
          <a:xfrm>
            <a:off x="6374764" y="181153"/>
            <a:ext cx="1696310" cy="2578934"/>
          </a:xfrm>
          <a:prstGeom prst="rect">
            <a:avLst/>
          </a:prstGeom>
          <a:ln w="25400">
            <a:noFill/>
          </a:ln>
        </p:spPr>
      </p:pic>
    </p:spTree>
    <p:extLst>
      <p:ext uri="{BB962C8B-B14F-4D97-AF65-F5344CB8AC3E}">
        <p14:creationId xmlns:p14="http://schemas.microsoft.com/office/powerpoint/2010/main" val="23224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056" y="121705"/>
            <a:ext cx="2840135" cy="2035266"/>
          </a:xfrm>
          <a:prstGeom prst="rect">
            <a:avLst/>
          </a:prstGeom>
          <a:ln w="25400">
            <a:solidFill>
              <a:srgbClr val="EA5F00"/>
            </a:solidFill>
          </a:ln>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2190" y="121705"/>
            <a:ext cx="2395330" cy="2035266"/>
          </a:xfrm>
          <a:prstGeom prst="rect">
            <a:avLst/>
          </a:prstGeom>
          <a:ln w="25400">
            <a:solidFill>
              <a:srgbClr val="EA5F00"/>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056" y="2287337"/>
            <a:ext cx="2840135" cy="2014941"/>
          </a:xfrm>
          <a:prstGeom prst="rect">
            <a:avLst/>
          </a:prstGeom>
          <a:ln w="25400">
            <a:solidFill>
              <a:srgbClr val="EA5F00"/>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6870" y="2303743"/>
            <a:ext cx="2794577" cy="1964772"/>
          </a:xfrm>
          <a:prstGeom prst="rect">
            <a:avLst/>
          </a:prstGeom>
          <a:ln w="25400">
            <a:solidFill>
              <a:srgbClr val="EA5F00"/>
            </a:solidFill>
          </a:ln>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6662" y="4376249"/>
            <a:ext cx="2819529" cy="1945000"/>
          </a:xfrm>
          <a:prstGeom prst="rect">
            <a:avLst/>
          </a:prstGeom>
          <a:ln w="25400">
            <a:solidFill>
              <a:srgbClr val="EA5F00"/>
            </a:solidFill>
          </a:ln>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l="-1" r="-12942" b="7296"/>
          <a:stretch/>
        </p:blipFill>
        <p:spPr>
          <a:xfrm>
            <a:off x="4032190" y="4375450"/>
            <a:ext cx="2395330" cy="1945799"/>
          </a:xfrm>
          <a:prstGeom prst="rect">
            <a:avLst/>
          </a:prstGeom>
          <a:ln w="25400">
            <a:solidFill>
              <a:srgbClr val="EA5F00"/>
            </a:solidFill>
          </a:ln>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b="-14205"/>
          <a:stretch/>
        </p:blipFill>
        <p:spPr>
          <a:xfrm>
            <a:off x="9493550" y="4380689"/>
            <a:ext cx="2554108" cy="1945800"/>
          </a:xfrm>
          <a:prstGeom prst="rect">
            <a:avLst/>
          </a:prstGeom>
          <a:ln w="25400">
            <a:solidFill>
              <a:srgbClr val="EA5F00"/>
            </a:solidFill>
          </a:ln>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t="-1" b="-19270"/>
          <a:stretch/>
        </p:blipFill>
        <p:spPr>
          <a:xfrm>
            <a:off x="9476066" y="2305892"/>
            <a:ext cx="2526482" cy="1963091"/>
          </a:xfrm>
          <a:prstGeom prst="rect">
            <a:avLst/>
          </a:prstGeom>
          <a:ln w="25400">
            <a:solidFill>
              <a:srgbClr val="EA5F00"/>
            </a:solidFill>
          </a:ln>
        </p:spPr>
      </p:pic>
      <p:pic>
        <p:nvPicPr>
          <p:cNvPr id="26" name="Picture 25"/>
          <p:cNvPicPr/>
          <p:nvPr/>
        </p:nvPicPr>
        <p:blipFill>
          <a:blip r:embed="rId11" cstate="print">
            <a:extLst>
              <a:ext uri="{28A0092B-C50C-407E-A947-70E740481C1C}">
                <a14:useLocalDpi xmlns:a14="http://schemas.microsoft.com/office/drawing/2010/main" val="0"/>
              </a:ext>
            </a:extLst>
          </a:blip>
          <a:stretch>
            <a:fillRect/>
          </a:stretch>
        </p:blipFill>
        <p:spPr>
          <a:xfrm>
            <a:off x="4020810" y="2286940"/>
            <a:ext cx="2412660" cy="2015338"/>
          </a:xfrm>
          <a:prstGeom prst="rect">
            <a:avLst/>
          </a:prstGeom>
          <a:ln w="25400">
            <a:solidFill>
              <a:srgbClr val="EA5F00"/>
            </a:solidFill>
          </a:ln>
        </p:spPr>
      </p:pic>
      <p:pic>
        <p:nvPicPr>
          <p:cNvPr id="27" name="Picture 26"/>
          <p:cNvPicPr/>
          <p:nvPr/>
        </p:nvPicPr>
        <p:blipFill rotWithShape="1">
          <a:blip r:embed="rId12" cstate="print">
            <a:extLst>
              <a:ext uri="{28A0092B-C50C-407E-A947-70E740481C1C}">
                <a14:useLocalDpi xmlns:a14="http://schemas.microsoft.com/office/drawing/2010/main" val="0"/>
              </a:ext>
            </a:extLst>
          </a:blip>
          <a:srcRect r="-54842"/>
          <a:stretch/>
        </p:blipFill>
        <p:spPr>
          <a:xfrm>
            <a:off x="6566870" y="4380689"/>
            <a:ext cx="2825831" cy="1940560"/>
          </a:xfrm>
          <a:prstGeom prst="rect">
            <a:avLst/>
          </a:prstGeom>
          <a:ln w="25400">
            <a:solidFill>
              <a:srgbClr val="EA5F00"/>
            </a:solidFill>
          </a:ln>
        </p:spPr>
      </p:pic>
      <p:sp>
        <p:nvSpPr>
          <p:cNvPr id="7" name="TextBox 6">
            <a:extLst>
              <a:ext uri="{FF2B5EF4-FFF2-40B4-BE49-F238E27FC236}">
                <a16:creationId xmlns:a16="http://schemas.microsoft.com/office/drawing/2014/main" id="{9D1DF0A3-ADF5-7447-BD11-05540C447550}"/>
              </a:ext>
            </a:extLst>
          </p:cNvPr>
          <p:cNvSpPr txBox="1"/>
          <p:nvPr/>
        </p:nvSpPr>
        <p:spPr>
          <a:xfrm>
            <a:off x="6732622" y="273959"/>
            <a:ext cx="2197592"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144000" y="258166"/>
            <a:ext cx="2784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1107217" y="8929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a:t>
            </a:r>
          </a:p>
        </p:txBody>
      </p:sp>
      <p:sp>
        <p:nvSpPr>
          <p:cNvPr id="15" name="TextBox 14"/>
          <p:cNvSpPr txBox="1"/>
          <p:nvPr/>
        </p:nvSpPr>
        <p:spPr>
          <a:xfrm>
            <a:off x="4020810" y="11630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2</a:t>
            </a:r>
          </a:p>
        </p:txBody>
      </p:sp>
      <p:sp>
        <p:nvSpPr>
          <p:cNvPr id="16" name="TextBox 15"/>
          <p:cNvSpPr txBox="1"/>
          <p:nvPr/>
        </p:nvSpPr>
        <p:spPr>
          <a:xfrm>
            <a:off x="1094179" y="228694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3</a:t>
            </a:r>
          </a:p>
        </p:txBody>
      </p:sp>
      <p:sp>
        <p:nvSpPr>
          <p:cNvPr id="17" name="TextBox 16"/>
          <p:cNvSpPr txBox="1"/>
          <p:nvPr/>
        </p:nvSpPr>
        <p:spPr>
          <a:xfrm>
            <a:off x="4034586" y="228694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4</a:t>
            </a:r>
          </a:p>
        </p:txBody>
      </p:sp>
      <p:sp>
        <p:nvSpPr>
          <p:cNvPr id="18" name="TextBox 17"/>
          <p:cNvSpPr txBox="1"/>
          <p:nvPr/>
        </p:nvSpPr>
        <p:spPr>
          <a:xfrm>
            <a:off x="6580222" y="230724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5</a:t>
            </a:r>
          </a:p>
        </p:txBody>
      </p:sp>
      <p:sp>
        <p:nvSpPr>
          <p:cNvPr id="19" name="TextBox 18"/>
          <p:cNvSpPr txBox="1"/>
          <p:nvPr/>
        </p:nvSpPr>
        <p:spPr>
          <a:xfrm>
            <a:off x="9476066" y="2307246"/>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6</a:t>
            </a:r>
          </a:p>
        </p:txBody>
      </p:sp>
      <p:sp>
        <p:nvSpPr>
          <p:cNvPr id="20" name="TextBox 19"/>
          <p:cNvSpPr txBox="1"/>
          <p:nvPr/>
        </p:nvSpPr>
        <p:spPr>
          <a:xfrm>
            <a:off x="1107217" y="4384459"/>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7</a:t>
            </a:r>
          </a:p>
        </p:txBody>
      </p:sp>
      <p:sp>
        <p:nvSpPr>
          <p:cNvPr id="21" name="TextBox 20"/>
          <p:cNvSpPr txBox="1"/>
          <p:nvPr/>
        </p:nvSpPr>
        <p:spPr>
          <a:xfrm>
            <a:off x="4111506" y="437680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8</a:t>
            </a:r>
          </a:p>
        </p:txBody>
      </p:sp>
      <p:sp>
        <p:nvSpPr>
          <p:cNvPr id="22" name="TextBox 21"/>
          <p:cNvSpPr txBox="1"/>
          <p:nvPr/>
        </p:nvSpPr>
        <p:spPr>
          <a:xfrm>
            <a:off x="6580222" y="437545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9</a:t>
            </a:r>
          </a:p>
        </p:txBody>
      </p:sp>
      <p:sp>
        <p:nvSpPr>
          <p:cNvPr id="23" name="TextBox 22"/>
          <p:cNvSpPr txBox="1"/>
          <p:nvPr/>
        </p:nvSpPr>
        <p:spPr>
          <a:xfrm>
            <a:off x="11589958" y="4378070"/>
            <a:ext cx="4577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10</a:t>
            </a:r>
          </a:p>
        </p:txBody>
      </p:sp>
      <p:sp>
        <p:nvSpPr>
          <p:cNvPr id="2" name="Title 1"/>
          <p:cNvSpPr>
            <a:spLocks noGrp="1"/>
          </p:cNvSpPr>
          <p:nvPr>
            <p:ph type="title"/>
          </p:nvPr>
        </p:nvSpPr>
        <p:spPr>
          <a:xfrm>
            <a:off x="9425575" y="189972"/>
            <a:ext cx="2393233" cy="52351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Tree>
    <p:extLst>
      <p:ext uri="{BB962C8B-B14F-4D97-AF65-F5344CB8AC3E}">
        <p14:creationId xmlns:p14="http://schemas.microsoft.com/office/powerpoint/2010/main" val="36118644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68" y="4287584"/>
            <a:ext cx="2819970" cy="1965633"/>
          </a:xfrm>
          <a:prstGeom prst="rect">
            <a:avLst/>
          </a:prstGeom>
          <a:ln w="25400">
            <a:solidFill>
              <a:srgbClr val="EA5F00"/>
            </a:solidFill>
          </a:ln>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7609" y="4287584"/>
            <a:ext cx="2769018" cy="1969089"/>
          </a:xfrm>
          <a:prstGeom prst="rect">
            <a:avLst/>
          </a:prstGeom>
          <a:ln w="25400">
            <a:solidFill>
              <a:srgbClr val="EA5F00"/>
            </a:solidFill>
          </a:ln>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7642" y="4287584"/>
            <a:ext cx="2579131" cy="1965633"/>
          </a:xfrm>
          <a:prstGeom prst="rect">
            <a:avLst/>
          </a:prstGeom>
          <a:ln w="25400">
            <a:solidFill>
              <a:srgbClr val="EA5F00"/>
            </a:solidFill>
          </a:ln>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6748" y="107443"/>
            <a:ext cx="2870750" cy="1957871"/>
          </a:xfrm>
          <a:prstGeom prst="rect">
            <a:avLst/>
          </a:prstGeom>
          <a:ln w="25400">
            <a:solidFill>
              <a:srgbClr val="EA5F00"/>
            </a:solidFill>
          </a:ln>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4391" y="107442"/>
            <a:ext cx="2782236" cy="1957871"/>
          </a:xfrm>
          <a:prstGeom prst="rect">
            <a:avLst/>
          </a:prstGeom>
          <a:ln w="25400">
            <a:solidFill>
              <a:srgbClr val="EA5F00"/>
            </a:solidFill>
          </a:ln>
        </p:spPr>
      </p:pic>
      <p:pic>
        <p:nvPicPr>
          <p:cNvPr id="29" name="Picture 28"/>
          <p:cNvPicPr/>
          <p:nvPr/>
        </p:nvPicPr>
        <p:blipFill rotWithShape="1">
          <a:blip r:embed="rId8" cstate="print">
            <a:extLst>
              <a:ext uri="{28A0092B-C50C-407E-A947-70E740481C1C}">
                <a14:useLocalDpi xmlns:a14="http://schemas.microsoft.com/office/drawing/2010/main" val="0"/>
              </a:ext>
            </a:extLst>
          </a:blip>
          <a:srcRect r="-54842"/>
          <a:stretch/>
        </p:blipFill>
        <p:spPr>
          <a:xfrm>
            <a:off x="799207" y="2206169"/>
            <a:ext cx="2825831" cy="1940560"/>
          </a:xfrm>
          <a:prstGeom prst="rect">
            <a:avLst/>
          </a:prstGeom>
          <a:ln w="25400">
            <a:solidFill>
              <a:srgbClr val="EA5F00"/>
            </a:solidFill>
          </a:ln>
        </p:spPr>
      </p:pic>
      <p:pic>
        <p:nvPicPr>
          <p:cNvPr id="30" name="Pictur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54391" y="2206170"/>
            <a:ext cx="2782236" cy="1940560"/>
          </a:xfrm>
          <a:prstGeom prst="rect">
            <a:avLst/>
          </a:prstGeom>
          <a:ln w="25400">
            <a:solidFill>
              <a:srgbClr val="EA5F00"/>
            </a:solidFill>
          </a:ln>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18768" y="2206168"/>
            <a:ext cx="2598005" cy="1950001"/>
          </a:xfrm>
          <a:prstGeom prst="rect">
            <a:avLst/>
          </a:prstGeom>
          <a:ln w="25400">
            <a:solidFill>
              <a:srgbClr val="EA5F00"/>
            </a:solidFill>
          </a:ln>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23710" y="2206168"/>
            <a:ext cx="2495098" cy="1940561"/>
          </a:xfrm>
          <a:prstGeom prst="rect">
            <a:avLst/>
          </a:prstGeom>
          <a:ln w="25400">
            <a:solidFill>
              <a:srgbClr val="EA5F00"/>
            </a:solidFill>
          </a:ln>
        </p:spPr>
      </p:pic>
      <p:sp>
        <p:nvSpPr>
          <p:cNvPr id="7" name="TextBox 6">
            <a:extLst>
              <a:ext uri="{FF2B5EF4-FFF2-40B4-BE49-F238E27FC236}">
                <a16:creationId xmlns:a16="http://schemas.microsoft.com/office/drawing/2014/main" id="{9D1DF0A3-ADF5-7447-BD11-05540C447550}"/>
              </a:ext>
            </a:extLst>
          </p:cNvPr>
          <p:cNvSpPr txBox="1"/>
          <p:nvPr/>
        </p:nvSpPr>
        <p:spPr>
          <a:xfrm>
            <a:off x="6732622" y="273959"/>
            <a:ext cx="2197592" cy="461665"/>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6" name="Rounded Rectangle 11">
            <a:extLst>
              <a:ext uri="{FF2B5EF4-FFF2-40B4-BE49-F238E27FC236}">
                <a16:creationId xmlns:a16="http://schemas.microsoft.com/office/drawing/2014/main" id="{A316DD52-7894-4A75-969C-CA0645DA2978}"/>
              </a:ext>
            </a:extLst>
          </p:cNvPr>
          <p:cNvSpPr/>
          <p:nvPr/>
        </p:nvSpPr>
        <p:spPr>
          <a:xfrm>
            <a:off x="9144000" y="258166"/>
            <a:ext cx="27841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TextBox 13"/>
          <p:cNvSpPr txBox="1"/>
          <p:nvPr/>
        </p:nvSpPr>
        <p:spPr>
          <a:xfrm>
            <a:off x="774883" y="73500"/>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a:t>
            </a:r>
          </a:p>
        </p:txBody>
      </p:sp>
      <p:sp>
        <p:nvSpPr>
          <p:cNvPr id="15" name="TextBox 14"/>
          <p:cNvSpPr txBox="1"/>
          <p:nvPr/>
        </p:nvSpPr>
        <p:spPr>
          <a:xfrm>
            <a:off x="3742778" y="89293"/>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2</a:t>
            </a:r>
          </a:p>
        </p:txBody>
      </p:sp>
      <p:sp>
        <p:nvSpPr>
          <p:cNvPr id="16" name="TextBox 15"/>
          <p:cNvSpPr txBox="1"/>
          <p:nvPr/>
        </p:nvSpPr>
        <p:spPr>
          <a:xfrm>
            <a:off x="806440" y="219104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3</a:t>
            </a:r>
          </a:p>
        </p:txBody>
      </p:sp>
      <p:sp>
        <p:nvSpPr>
          <p:cNvPr id="17" name="TextBox 16"/>
          <p:cNvSpPr txBox="1"/>
          <p:nvPr/>
        </p:nvSpPr>
        <p:spPr>
          <a:xfrm>
            <a:off x="3767610" y="219104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4</a:t>
            </a:r>
          </a:p>
        </p:txBody>
      </p:sp>
      <p:sp>
        <p:nvSpPr>
          <p:cNvPr id="18" name="TextBox 17"/>
          <p:cNvSpPr txBox="1"/>
          <p:nvPr/>
        </p:nvSpPr>
        <p:spPr>
          <a:xfrm>
            <a:off x="6614107" y="2182438"/>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5</a:t>
            </a:r>
          </a:p>
        </p:txBody>
      </p:sp>
      <p:sp>
        <p:nvSpPr>
          <p:cNvPr id="19" name="TextBox 18"/>
          <p:cNvSpPr txBox="1"/>
          <p:nvPr/>
        </p:nvSpPr>
        <p:spPr>
          <a:xfrm>
            <a:off x="9273175" y="2201127"/>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6</a:t>
            </a:r>
          </a:p>
        </p:txBody>
      </p:sp>
      <p:sp>
        <p:nvSpPr>
          <p:cNvPr id="20" name="TextBox 19"/>
          <p:cNvSpPr txBox="1"/>
          <p:nvPr/>
        </p:nvSpPr>
        <p:spPr>
          <a:xfrm>
            <a:off x="806440" y="4287584"/>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7</a:t>
            </a:r>
          </a:p>
        </p:txBody>
      </p:sp>
      <p:sp>
        <p:nvSpPr>
          <p:cNvPr id="21" name="TextBox 20"/>
          <p:cNvSpPr txBox="1"/>
          <p:nvPr/>
        </p:nvSpPr>
        <p:spPr>
          <a:xfrm>
            <a:off x="3767610" y="4263127"/>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8</a:t>
            </a:r>
          </a:p>
        </p:txBody>
      </p:sp>
      <p:sp>
        <p:nvSpPr>
          <p:cNvPr id="22" name="TextBox 21"/>
          <p:cNvSpPr txBox="1"/>
          <p:nvPr/>
        </p:nvSpPr>
        <p:spPr>
          <a:xfrm>
            <a:off x="6593029" y="4250168"/>
            <a:ext cx="3048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9</a:t>
            </a:r>
          </a:p>
        </p:txBody>
      </p:sp>
      <p:sp>
        <p:nvSpPr>
          <p:cNvPr id="23" name="TextBox 22"/>
          <p:cNvSpPr txBox="1"/>
          <p:nvPr/>
        </p:nvSpPr>
        <p:spPr>
          <a:xfrm>
            <a:off x="9273175" y="4287584"/>
            <a:ext cx="457700" cy="369332"/>
          </a:xfrm>
          <a:prstGeom prst="rect">
            <a:avLst/>
          </a:prstGeom>
          <a:noFill/>
        </p:spPr>
        <p:txBody>
          <a:bodyPr wrap="square" rtlCol="0">
            <a:spAutoFit/>
          </a:bodyPr>
          <a:lstStyle/>
          <a:p>
            <a:r>
              <a:rPr lang="en-GB" b="1" dirty="0">
                <a:solidFill>
                  <a:prstClr val="black"/>
                </a:solidFill>
                <a:latin typeface="Century Gothic" panose="020B0502020202020204" pitchFamily="34" charset="0"/>
              </a:rPr>
              <a:t>10</a:t>
            </a:r>
          </a:p>
        </p:txBody>
      </p:sp>
      <p:sp>
        <p:nvSpPr>
          <p:cNvPr id="2" name="Title 1"/>
          <p:cNvSpPr>
            <a:spLocks noGrp="1"/>
          </p:cNvSpPr>
          <p:nvPr>
            <p:ph type="title"/>
          </p:nvPr>
        </p:nvSpPr>
        <p:spPr>
          <a:xfrm>
            <a:off x="9425575" y="189972"/>
            <a:ext cx="2393233" cy="523515"/>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346303" y="4287584"/>
            <a:ext cx="2529140" cy="1965633"/>
          </a:xfrm>
          <a:prstGeom prst="rect">
            <a:avLst/>
          </a:prstGeom>
          <a:ln w="25400">
            <a:solidFill>
              <a:srgbClr val="EA5F00"/>
            </a:solidFill>
          </a:ln>
        </p:spPr>
      </p:pic>
    </p:spTree>
    <p:extLst>
      <p:ext uri="{BB962C8B-B14F-4D97-AF65-F5344CB8AC3E}">
        <p14:creationId xmlns:p14="http://schemas.microsoft.com/office/powerpoint/2010/main" val="3654705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539615" y="265559"/>
            <a:ext cx="25015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dirty="0" err="1">
                <a:solidFill>
                  <a:schemeClr val="accent5">
                    <a:lumMod val="50000"/>
                  </a:schemeClr>
                </a:solidFill>
                <a:latin typeface="Century Gothic" panose="020B0502020202020204" pitchFamily="34" charset="0"/>
              </a:rPr>
              <a:t>Hablamos</a:t>
            </a:r>
            <a:r>
              <a:rPr lang="en-US" sz="2200" dirty="0">
                <a:solidFill>
                  <a:schemeClr val="accent5">
                    <a:lumMod val="50000"/>
                  </a:schemeClr>
                </a:solidFill>
                <a:latin typeface="Century Gothic" panose="020B0502020202020204" pitchFamily="34" charset="0"/>
              </a:rPr>
              <a:t> de un </a:t>
            </a:r>
            <a:r>
              <a:rPr lang="en-US" sz="2200" dirty="0" err="1">
                <a:solidFill>
                  <a:schemeClr val="accent5">
                    <a:lumMod val="50000"/>
                  </a:schemeClr>
                </a:solidFill>
                <a:latin typeface="Century Gothic" panose="020B0502020202020204" pitchFamily="34" charset="0"/>
              </a:rPr>
              <a:t>cumpleaños</a:t>
            </a:r>
            <a:r>
              <a:rPr lang="en-US" sz="2200" dirty="0">
                <a:solidFill>
                  <a:schemeClr val="accent5">
                    <a:lumMod val="50000"/>
                  </a:schemeClr>
                </a:solidFill>
                <a:latin typeface="Century Gothic" panose="020B0502020202020204" pitchFamily="34" charset="0"/>
              </a:rPr>
              <a:t>.</a:t>
            </a:r>
          </a:p>
        </p:txBody>
      </p:sp>
      <p:sp>
        <p:nvSpPr>
          <p:cNvPr id="2" name="Title 1"/>
          <p:cNvSpPr>
            <a:spLocks noGrp="1"/>
          </p:cNvSpPr>
          <p:nvPr>
            <p:ph type="title"/>
          </p:nvPr>
        </p:nvSpPr>
        <p:spPr>
          <a:xfrm>
            <a:off x="9539615" y="150545"/>
            <a:ext cx="2501544" cy="659085"/>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802921"/>
            <a:ext cx="8951885" cy="430887"/>
          </a:xfrm>
          <a:prstGeom prst="rect">
            <a:avLst/>
          </a:prstGeom>
          <a:noFill/>
        </p:spPr>
        <p:txBody>
          <a:bodyPr wrap="square" rtlCol="0">
            <a:spAutoFit/>
          </a:bodyPr>
          <a:lstStyle/>
          <a:p>
            <a:r>
              <a:rPr lang="en-US" sz="2200" dirty="0" err="1">
                <a:solidFill>
                  <a:schemeClr val="accent5">
                    <a:lumMod val="50000"/>
                  </a:schemeClr>
                </a:solidFill>
                <a:latin typeface="Century Gothic" panose="020B0502020202020204" pitchFamily="34" charset="0"/>
              </a:rPr>
              <a:t>Estudiante</a:t>
            </a:r>
            <a:r>
              <a:rPr lang="en-US" sz="2200" dirty="0">
                <a:solidFill>
                  <a:schemeClr val="accent5">
                    <a:lumMod val="50000"/>
                  </a:schemeClr>
                </a:solidFill>
                <a:latin typeface="Century Gothic" panose="020B0502020202020204" pitchFamily="34" charset="0"/>
              </a:rPr>
              <a:t> A lee </a:t>
            </a:r>
            <a:r>
              <a:rPr lang="en-US" sz="2200" dirty="0" err="1">
                <a:solidFill>
                  <a:schemeClr val="accent5">
                    <a:lumMod val="50000"/>
                  </a:schemeClr>
                </a:solidFill>
                <a:latin typeface="Century Gothic" panose="020B0502020202020204" pitchFamily="34" charset="0"/>
              </a:rPr>
              <a:t>frases</a:t>
            </a:r>
            <a:r>
              <a:rPr lang="en-US" sz="2200" dirty="0">
                <a:solidFill>
                  <a:schemeClr val="accent5">
                    <a:lumMod val="50000"/>
                  </a:schemeClr>
                </a:solidFill>
                <a:latin typeface="Century Gothic" panose="020B0502020202020204" pitchFamily="34" charset="0"/>
              </a:rPr>
              <a:t> en </a:t>
            </a:r>
            <a:r>
              <a:rPr lang="en-US" sz="2200" dirty="0" err="1">
                <a:solidFill>
                  <a:schemeClr val="accent5">
                    <a:lumMod val="50000"/>
                  </a:schemeClr>
                </a:solidFill>
                <a:latin typeface="Century Gothic" panose="020B0502020202020204" pitchFamily="34" charset="0"/>
              </a:rPr>
              <a:t>español</a:t>
            </a:r>
            <a:r>
              <a:rPr lang="en-US" sz="2200" dirty="0">
                <a:solidFill>
                  <a:schemeClr val="accent5">
                    <a:lumMod val="50000"/>
                  </a:schemeClr>
                </a:solidFill>
                <a:latin typeface="Century Gothic" panose="020B0502020202020204" pitchFamily="34" charset="0"/>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13437" y="1255774"/>
            <a:ext cx="10368712" cy="430887"/>
          </a:xfrm>
          <a:prstGeom prst="rect">
            <a:avLst/>
          </a:prstGeom>
          <a:noFill/>
        </p:spPr>
        <p:txBody>
          <a:bodyPr wrap="square" rtlCol="0">
            <a:spAutoFit/>
          </a:bodyPr>
          <a:lstStyle/>
          <a:p>
            <a:r>
              <a:rPr lang="en-US" sz="2200" dirty="0" err="1">
                <a:solidFill>
                  <a:schemeClr val="accent5">
                    <a:lumMod val="50000"/>
                  </a:schemeClr>
                </a:solidFill>
                <a:latin typeface="Century Gothic" panose="020B0502020202020204" pitchFamily="34" charset="0"/>
              </a:rPr>
              <a:t>Estudiante</a:t>
            </a:r>
            <a:r>
              <a:rPr lang="en-US" sz="2200" dirty="0">
                <a:solidFill>
                  <a:schemeClr val="accent5">
                    <a:lumMod val="50000"/>
                  </a:schemeClr>
                </a:solidFill>
                <a:latin typeface="Century Gothic" panose="020B0502020202020204" pitchFamily="34" charset="0"/>
              </a:rPr>
              <a:t> B </a:t>
            </a:r>
            <a:r>
              <a:rPr lang="en-US" sz="2200" dirty="0" err="1">
                <a:solidFill>
                  <a:schemeClr val="accent5">
                    <a:lumMod val="50000"/>
                  </a:schemeClr>
                </a:solidFill>
                <a:latin typeface="Century Gothic" panose="020B0502020202020204" pitchFamily="34" charset="0"/>
              </a:rPr>
              <a:t>completa</a:t>
            </a:r>
            <a:r>
              <a:rPr lang="en-US" sz="2200" dirty="0">
                <a:solidFill>
                  <a:schemeClr val="accent5">
                    <a:lumMod val="50000"/>
                  </a:schemeClr>
                </a:solidFill>
                <a:latin typeface="Century Gothic" panose="020B0502020202020204" pitchFamily="34" charset="0"/>
              </a:rPr>
              <a:t> la </a:t>
            </a:r>
            <a:r>
              <a:rPr lang="en-US" sz="2200" dirty="0" err="1">
                <a:solidFill>
                  <a:schemeClr val="accent5">
                    <a:lumMod val="50000"/>
                  </a:schemeClr>
                </a:solidFill>
                <a:latin typeface="Century Gothic" panose="020B0502020202020204" pitchFamily="34" charset="0"/>
              </a:rPr>
              <a:t>tabla</a:t>
            </a:r>
            <a:r>
              <a:rPr lang="en-US" sz="2200" dirty="0">
                <a:solidFill>
                  <a:schemeClr val="accent5">
                    <a:lumMod val="50000"/>
                  </a:schemeClr>
                </a:solidFill>
                <a:latin typeface="Century Gothic" panose="020B0502020202020204" pitchFamily="34" charset="0"/>
              </a:rPr>
              <a:t> con </a:t>
            </a:r>
            <a:r>
              <a:rPr lang="en-US" sz="2200" dirty="0" err="1">
                <a:solidFill>
                  <a:schemeClr val="accent5">
                    <a:lumMod val="50000"/>
                  </a:schemeClr>
                </a:solidFill>
                <a:latin typeface="Century Gothic" panose="020B0502020202020204" pitchFamily="34" charset="0"/>
              </a:rPr>
              <a:t>información</a:t>
            </a:r>
            <a:r>
              <a:rPr lang="en-US" sz="2200" dirty="0">
                <a:solidFill>
                  <a:schemeClr val="accent5">
                    <a:lumMod val="50000"/>
                  </a:schemeClr>
                </a:solidFill>
                <a:latin typeface="Century Gothic" panose="020B0502020202020204" pitchFamily="34" charset="0"/>
              </a:rPr>
              <a:t>.</a:t>
            </a:r>
          </a:p>
        </p:txBody>
      </p:sp>
      <p:sp>
        <p:nvSpPr>
          <p:cNvPr id="27" name="TextBox 6">
            <a:extLst>
              <a:ext uri="{FF2B5EF4-FFF2-40B4-BE49-F238E27FC236}">
                <a16:creationId xmlns:a16="http://schemas.microsoft.com/office/drawing/2014/main" id="{F10C08D2-2A9A-A74E-AEF0-802DC2BD14D4}"/>
              </a:ext>
            </a:extLst>
          </p:cNvPr>
          <p:cNvSpPr txBox="1"/>
          <p:nvPr/>
        </p:nvSpPr>
        <p:spPr>
          <a:xfrm>
            <a:off x="268350" y="2024970"/>
            <a:ext cx="1465603" cy="430887"/>
          </a:xfrm>
          <a:prstGeom prst="rect">
            <a:avLst/>
          </a:prstGeom>
          <a:noFill/>
        </p:spPr>
        <p:txBody>
          <a:bodyPr wrap="square" rtlCol="0">
            <a:spAutoFit/>
          </a:bodyPr>
          <a:lstStyle/>
          <a:p>
            <a:r>
              <a:rPr lang="en-US" sz="2200" dirty="0" err="1">
                <a:solidFill>
                  <a:schemeClr val="accent5">
                    <a:lumMod val="50000"/>
                  </a:schemeClr>
                </a:solidFill>
                <a:latin typeface="Century Gothic" panose="020B0502020202020204" pitchFamily="34" charset="0"/>
              </a:rPr>
              <a:t>Ejemplo</a:t>
            </a:r>
            <a:r>
              <a:rPr lang="en-US" sz="2200" dirty="0">
                <a:solidFill>
                  <a:schemeClr val="accent5">
                    <a:lumMod val="50000"/>
                  </a:schemeClr>
                </a:solidFill>
                <a:latin typeface="Century Gothic" panose="020B0502020202020204" pitchFamily="34" charset="0"/>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70180" y="2671069"/>
            <a:ext cx="5355919" cy="430887"/>
          </a:xfrm>
          <a:prstGeom prst="rect">
            <a:avLst/>
          </a:prstGeom>
          <a:noFill/>
        </p:spPr>
        <p:txBody>
          <a:bodyPr wrap="square" rtlCol="0">
            <a:spAutoFit/>
          </a:bodyPr>
          <a:lstStyle/>
          <a:p>
            <a:r>
              <a:rPr lang="en-US" sz="2200" dirty="0">
                <a:solidFill>
                  <a:schemeClr val="accent5">
                    <a:lumMod val="50000"/>
                  </a:schemeClr>
                </a:solidFill>
                <a:latin typeface="Century Gothic" panose="020B0502020202020204" pitchFamily="34" charset="0"/>
              </a:rPr>
              <a:t>Persona A </a:t>
            </a:r>
            <a:r>
              <a:rPr lang="en-US" sz="2200" dirty="0" err="1">
                <a:solidFill>
                  <a:schemeClr val="accent5">
                    <a:lumMod val="50000"/>
                  </a:schemeClr>
                </a:solidFill>
                <a:latin typeface="Century Gothic" panose="020B0502020202020204" pitchFamily="34" charset="0"/>
              </a:rPr>
              <a:t>habla</a:t>
            </a:r>
            <a:r>
              <a:rPr lang="en-US" sz="2200" dirty="0">
                <a:solidFill>
                  <a:schemeClr val="accent5">
                    <a:lumMod val="50000"/>
                  </a:schemeClr>
                </a:solidFill>
                <a:latin typeface="Century Gothic" panose="020B0502020202020204" pitchFamily="34" charset="0"/>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4895948" y="2906095"/>
            <a:ext cx="5118773" cy="430887"/>
          </a:xfrm>
          <a:prstGeom prst="rect">
            <a:avLst/>
          </a:prstGeom>
          <a:noFill/>
        </p:spPr>
        <p:txBody>
          <a:bodyPr wrap="square" rtlCol="0">
            <a:spAutoFit/>
          </a:bodyPr>
          <a:lstStyle/>
          <a:p>
            <a:r>
              <a:rPr lang="en-US" sz="2200" dirty="0">
                <a:solidFill>
                  <a:srgbClr val="203864"/>
                </a:solidFill>
                <a:latin typeface="Century Gothic" panose="020B0502020202020204" pitchFamily="34" charset="0"/>
              </a:rPr>
              <a:t>Persona B </a:t>
            </a:r>
            <a:r>
              <a:rPr lang="en-US" sz="2200" dirty="0" err="1">
                <a:solidFill>
                  <a:srgbClr val="203864"/>
                </a:solidFill>
                <a:latin typeface="Century Gothic" panose="020B0502020202020204" pitchFamily="34" charset="0"/>
              </a:rPr>
              <a:t>escucha</a:t>
            </a:r>
            <a:r>
              <a:rPr lang="en-US" sz="2200" dirty="0">
                <a:solidFill>
                  <a:srgbClr val="203864"/>
                </a:solidFill>
                <a:latin typeface="Century Gothic" panose="020B0502020202020204" pitchFamily="34" charset="0"/>
              </a:rPr>
              <a:t> y escribe:</a:t>
            </a:r>
          </a:p>
        </p:txBody>
      </p:sp>
      <p:sp>
        <p:nvSpPr>
          <p:cNvPr id="21" name="Rectangle 1">
            <a:extLst>
              <a:ext uri="{FF2B5EF4-FFF2-40B4-BE49-F238E27FC236}">
                <a16:creationId xmlns:a16="http://schemas.microsoft.com/office/drawing/2014/main" id="{2644006F-A92B-EA48-83E5-A6A318E84B93}"/>
              </a:ext>
            </a:extLst>
          </p:cNvPr>
          <p:cNvSpPr/>
          <p:nvPr/>
        </p:nvSpPr>
        <p:spPr>
          <a:xfrm>
            <a:off x="661279" y="436690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46956" y="483701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She bought him a present.</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759886" y="3204607"/>
            <a:ext cx="1954893" cy="1596577"/>
          </a:xfrm>
          <a:prstGeom prst="wedgeRoundRectCallout">
            <a:avLst>
              <a:gd name="adj1" fmla="val -76107"/>
              <a:gd name="adj2" fmla="val 4983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115076"/>
                </a:solidFill>
                <a:latin typeface="Century Gothic" panose="020B0502020202020204" pitchFamily="34" charset="0"/>
              </a:rPr>
              <a:t>Le compró un regalo.</a:t>
            </a:r>
          </a:p>
        </p:txBody>
      </p:sp>
      <p:sp>
        <p:nvSpPr>
          <p:cNvPr id="8" name="CuadroTexto 7">
            <a:extLst>
              <a:ext uri="{FF2B5EF4-FFF2-40B4-BE49-F238E27FC236}">
                <a16:creationId xmlns:a16="http://schemas.microsoft.com/office/drawing/2014/main" id="{40B63D64-DC3D-3A40-8803-0998D3719536}"/>
              </a:ext>
            </a:extLst>
          </p:cNvPr>
          <p:cNvSpPr txBox="1"/>
          <p:nvPr/>
        </p:nvSpPr>
        <p:spPr>
          <a:xfrm>
            <a:off x="6515810" y="5865276"/>
            <a:ext cx="3414717" cy="400110"/>
          </a:xfrm>
          <a:prstGeom prst="rect">
            <a:avLst/>
          </a:prstGeom>
          <a:noFill/>
        </p:spPr>
        <p:txBody>
          <a:bodyPr wrap="none" rtlCol="0">
            <a:spAutoFit/>
          </a:bodyPr>
          <a:lstStyle/>
          <a:p>
            <a:pPr algn="l"/>
            <a:r>
              <a:rPr lang="es-GB" sz="2000" dirty="0">
                <a:solidFill>
                  <a:schemeClr val="accent5">
                    <a:lumMod val="50000"/>
                  </a:schemeClr>
                </a:solidFill>
                <a:latin typeface="Century Gothic" panose="020B0502020202020204" pitchFamily="34" charset="0"/>
              </a:rPr>
              <a:t>Once finished, swap roles.</a:t>
            </a:r>
          </a:p>
        </p:txBody>
      </p:sp>
      <p:pic>
        <p:nvPicPr>
          <p:cNvPr id="9" name="Imagen 8">
            <a:extLst>
              <a:ext uri="{FF2B5EF4-FFF2-40B4-BE49-F238E27FC236}">
                <a16:creationId xmlns:a16="http://schemas.microsoft.com/office/drawing/2014/main" id="{7DD295D8-E521-AB4B-B4DF-E7836EBB7C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63090" y="1008529"/>
            <a:ext cx="1764318" cy="1568037"/>
          </a:xfrm>
          <a:prstGeom prst="rect">
            <a:avLst/>
          </a:prstGeom>
        </p:spPr>
      </p:pic>
      <p:graphicFrame>
        <p:nvGraphicFramePr>
          <p:cNvPr id="10" name="Tabla 9">
            <a:extLst>
              <a:ext uri="{FF2B5EF4-FFF2-40B4-BE49-F238E27FC236}">
                <a16:creationId xmlns:a16="http://schemas.microsoft.com/office/drawing/2014/main" id="{45653F4A-98FF-0940-BF9E-77676552F593}"/>
              </a:ext>
            </a:extLst>
          </p:cNvPr>
          <p:cNvGraphicFramePr>
            <a:graphicFrameLocks noGrp="1"/>
          </p:cNvGraphicFramePr>
          <p:nvPr/>
        </p:nvGraphicFramePr>
        <p:xfrm>
          <a:off x="4858591" y="3468853"/>
          <a:ext cx="5557520" cy="2232371"/>
        </p:xfrm>
        <a:graphic>
          <a:graphicData uri="http://schemas.openxmlformats.org/drawingml/2006/table">
            <a:tbl>
              <a:tblPr firstRow="1" bandRow="1">
                <a:tableStyleId>{5DA37D80-6434-44D0-A028-1B22A696006F}</a:tableStyleId>
              </a:tblPr>
              <a:tblGrid>
                <a:gridCol w="526209">
                  <a:extLst>
                    <a:ext uri="{9D8B030D-6E8A-4147-A177-3AD203B41FA5}">
                      <a16:colId xmlns:a16="http://schemas.microsoft.com/office/drawing/2014/main" val="3551756778"/>
                    </a:ext>
                  </a:extLst>
                </a:gridCol>
                <a:gridCol w="1712686">
                  <a:extLst>
                    <a:ext uri="{9D8B030D-6E8A-4147-A177-3AD203B41FA5}">
                      <a16:colId xmlns:a16="http://schemas.microsoft.com/office/drawing/2014/main" val="848529382"/>
                    </a:ext>
                  </a:extLst>
                </a:gridCol>
                <a:gridCol w="1814285">
                  <a:extLst>
                    <a:ext uri="{9D8B030D-6E8A-4147-A177-3AD203B41FA5}">
                      <a16:colId xmlns:a16="http://schemas.microsoft.com/office/drawing/2014/main" val="2729549234"/>
                    </a:ext>
                  </a:extLst>
                </a:gridCol>
                <a:gridCol w="1504340">
                  <a:extLst>
                    <a:ext uri="{9D8B030D-6E8A-4147-A177-3AD203B41FA5}">
                      <a16:colId xmlns:a16="http://schemas.microsoft.com/office/drawing/2014/main" val="2678505401"/>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the</a:t>
                      </a:r>
                      <a:r>
                        <a:rPr lang="es-ES" sz="2000" b="0" i="0" baseline="0" dirty="0">
                          <a:solidFill>
                            <a:srgbClr val="203864"/>
                          </a:solidFill>
                          <a:latin typeface="Century Gothic" panose="020B0502020202020204" pitchFamily="34" charset="0"/>
                        </a:rPr>
                        <a:t> </a:t>
                      </a:r>
                      <a:r>
                        <a:rPr lang="es-ES" sz="2000" b="0" i="0" dirty="0" err="1">
                          <a:solidFill>
                            <a:srgbClr val="203864"/>
                          </a:solidFill>
                          <a:latin typeface="Century Gothic" panose="020B0502020202020204" pitchFamily="34" charset="0"/>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no </a:t>
                      </a:r>
                      <a:r>
                        <a:rPr lang="es-ES" sz="2000" b="0" i="0" dirty="0" err="1">
                          <a:solidFill>
                            <a:srgbClr val="203864"/>
                          </a:solidFill>
                          <a:latin typeface="Century Gothic" panose="020B0502020202020204" pitchFamily="34" charset="0"/>
                        </a:rPr>
                        <a:t>one</a:t>
                      </a:r>
                      <a:r>
                        <a:rPr lang="es-ES" sz="2000" b="0" i="0" baseline="0" dirty="0">
                          <a:solidFill>
                            <a:srgbClr val="203864"/>
                          </a:solidFill>
                          <a:latin typeface="Century Gothic" panose="020B0502020202020204" pitchFamily="34" charset="0"/>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a:t>
                      </a:r>
                      <a:r>
                        <a:rPr lang="en-GB" sz="2000" b="0" i="0" dirty="0">
                          <a:solidFill>
                            <a:srgbClr val="203864"/>
                          </a:solidFill>
                          <a:latin typeface="Century Gothic" panose="020B0502020202020204" pitchFamily="34" charset="0"/>
                        </a:rPr>
                        <a:t> (</a:t>
                      </a:r>
                      <a:r>
                        <a:rPr lang="en-GB" sz="2000" b="0" i="0" dirty="0" err="1">
                          <a:solidFill>
                            <a:srgbClr val="203864"/>
                          </a:solidFill>
                          <a:latin typeface="Century Gothic" panose="020B0502020202020204" pitchFamily="34" charset="0"/>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403446959"/>
                  </a:ext>
                </a:extLst>
              </a:tr>
              <a:tr h="649112">
                <a:tc>
                  <a:txBody>
                    <a:bodyPr/>
                    <a:lstStyle/>
                    <a:p>
                      <a:pPr algn="ctr"/>
                      <a:r>
                        <a:rPr lang="es-GB" sz="20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2454164157"/>
                  </a:ext>
                </a:extLst>
              </a:tr>
            </a:tbl>
          </a:graphicData>
        </a:graphic>
      </p:graphicFrame>
      <p:pic>
        <p:nvPicPr>
          <p:cNvPr id="31"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8269" y="5147969"/>
            <a:ext cx="406580" cy="423521"/>
          </a:xfrm>
          <a:prstGeom prst="rect">
            <a:avLst/>
          </a:prstGeom>
        </p:spPr>
      </p:pic>
      <p:sp>
        <p:nvSpPr>
          <p:cNvPr id="33" name="CuadroTexto 32">
            <a:extLst>
              <a:ext uri="{FF2B5EF4-FFF2-40B4-BE49-F238E27FC236}">
                <a16:creationId xmlns:a16="http://schemas.microsoft.com/office/drawing/2014/main" id="{A4B08A49-78CC-B048-BBC3-4B963FE57484}"/>
              </a:ext>
            </a:extLst>
          </p:cNvPr>
          <p:cNvSpPr txBox="1"/>
          <p:nvPr/>
        </p:nvSpPr>
        <p:spPr>
          <a:xfrm>
            <a:off x="8817687" y="5036522"/>
            <a:ext cx="1598424" cy="707886"/>
          </a:xfrm>
          <a:prstGeom prst="rect">
            <a:avLst/>
          </a:prstGeom>
          <a:noFill/>
        </p:spPr>
        <p:txBody>
          <a:bodyPr wrap="square" rtlCol="0">
            <a:spAutoFit/>
          </a:bodyPr>
          <a:lstStyle/>
          <a:p>
            <a:pPr algn="ctr"/>
            <a:r>
              <a:rPr lang="es-GB" sz="2000" dirty="0">
                <a:solidFill>
                  <a:schemeClr val="accent5">
                    <a:lumMod val="50000"/>
                  </a:schemeClr>
                </a:solidFill>
                <a:latin typeface="Century Gothic" panose="020B0502020202020204" pitchFamily="34" charset="0"/>
              </a:rPr>
              <a:t>bought a present</a:t>
            </a:r>
          </a:p>
        </p:txBody>
      </p:sp>
    </p:spTree>
    <p:extLst>
      <p:ext uri="{BB962C8B-B14F-4D97-AF65-F5344CB8AC3E}">
        <p14:creationId xmlns:p14="http://schemas.microsoft.com/office/powerpoint/2010/main" val="192047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6" grpId="0"/>
      <p:bldP spid="27" grpId="0"/>
      <p:bldP spid="28" grpId="0"/>
      <p:bldP spid="29" grpId="0"/>
      <p:bldP spid="21" grpId="0" animBg="1"/>
      <p:bldP spid="22" grpId="0"/>
      <p:bldP spid="23" grpId="0" animBg="1"/>
      <p:bldP spid="43" grpId="0" animBg="1"/>
      <p:bldP spid="8"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1" name="Rectangle 1">
            <a:extLst>
              <a:ext uri="{FF2B5EF4-FFF2-40B4-BE49-F238E27FC236}">
                <a16:creationId xmlns:a16="http://schemas.microsoft.com/office/drawing/2014/main" id="{29E932D3-4E27-4749-8AE0-552996D7C365}"/>
              </a:ext>
            </a:extLst>
          </p:cNvPr>
          <p:cNvSpPr/>
          <p:nvPr/>
        </p:nvSpPr>
        <p:spPr>
          <a:xfrm>
            <a:off x="27763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455116" y="1168404"/>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She bought a watch.</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45700"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439818" cy="400110"/>
          </a:xfrm>
          <a:prstGeom prst="rect">
            <a:avLst/>
          </a:prstGeom>
          <a:noFill/>
        </p:spPr>
        <p:txBody>
          <a:bodyPr wrap="none" rtlCol="0">
            <a:spAutoFit/>
          </a:bodyPr>
          <a:lstStyle/>
          <a:p>
            <a:pPr algn="l"/>
            <a:r>
              <a:rPr lang="es-GB" sz="2000" dirty="0">
                <a:solidFill>
                  <a:schemeClr val="accent5">
                    <a:lumMod val="50000"/>
                  </a:schemeClr>
                </a:solidFill>
                <a:latin typeface="Century Gothic" panose="020B0502020202020204" pitchFamily="34" charset="0"/>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2456571" y="1102766"/>
            <a:ext cx="2030539"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She gave him a bike (as a present).</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528260"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45"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435157" y="295582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She organised a party.</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343799"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54"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2458290" y="3119178"/>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She prepared food.</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526359"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77632"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58"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476775" y="4977093"/>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She left him a watch.</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345700" y="45725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56571"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72"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2458290" y="4956884"/>
            <a:ext cx="2028820"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She wrote him a message.</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526359" y="461337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4798991" y="666478"/>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the</a:t>
                      </a:r>
                      <a:r>
                        <a:rPr lang="es-ES" sz="2000" b="0" i="0" baseline="0" dirty="0">
                          <a:solidFill>
                            <a:srgbClr val="203864"/>
                          </a:solidFill>
                          <a:latin typeface="Century Gothic" panose="020B0502020202020204" pitchFamily="34" charset="0"/>
                        </a:rPr>
                        <a:t> </a:t>
                      </a:r>
                      <a:r>
                        <a:rPr lang="es-ES" sz="2000" b="0" i="0" dirty="0" err="1">
                          <a:solidFill>
                            <a:srgbClr val="203864"/>
                          </a:solidFill>
                          <a:latin typeface="Century Gothic" panose="020B0502020202020204" pitchFamily="34" charset="0"/>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no </a:t>
                      </a:r>
                      <a:r>
                        <a:rPr lang="es-ES" sz="2000" b="0" i="0" dirty="0" err="1">
                          <a:solidFill>
                            <a:srgbClr val="203864"/>
                          </a:solidFill>
                          <a:latin typeface="Century Gothic" panose="020B0502020202020204" pitchFamily="34" charset="0"/>
                        </a:rPr>
                        <a:t>one</a:t>
                      </a:r>
                      <a:r>
                        <a:rPr lang="es-ES" sz="2000" b="0" i="0" baseline="0" dirty="0">
                          <a:solidFill>
                            <a:srgbClr val="203864"/>
                          </a:solidFill>
                          <a:latin typeface="Century Gothic" panose="020B0502020202020204" pitchFamily="34" charset="0"/>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a:t>
                      </a:r>
                      <a:endParaRPr lang="en-GB" sz="2000" b="0" i="0" dirty="0">
                        <a:solidFill>
                          <a:srgbClr val="203864"/>
                        </a:solidFill>
                        <a:latin typeface="Century Gothic" panose="020B0502020202020204" pitchFamily="34" charset="0"/>
                      </a:endParaRPr>
                    </a:p>
                    <a:p>
                      <a:pPr algn="ctr"/>
                      <a:r>
                        <a:rPr lang="en-GB" sz="2000" b="0" i="0" dirty="0">
                          <a:solidFill>
                            <a:srgbClr val="203864"/>
                          </a:solidFill>
                          <a:latin typeface="Century Gothic" panose="020B0502020202020204" pitchFamily="34" charset="0"/>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008434656"/>
                  </a:ext>
                </a:extLst>
              </a:tr>
              <a:tr h="649112">
                <a:tc>
                  <a:txBody>
                    <a:bodyPr/>
                    <a:lstStyle/>
                    <a:p>
                      <a:pPr algn="ctr"/>
                      <a:r>
                        <a:rPr lang="es-GB" sz="2000" b="0" i="0" dirty="0">
                          <a:solidFill>
                            <a:srgbClr val="203864"/>
                          </a:solidFill>
                          <a:latin typeface="Century Gothic" panose="020B0502020202020204" pitchFamily="34" charset="0"/>
                        </a:rPr>
                        <a:t>2</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41097834"/>
                  </a:ext>
                </a:extLst>
              </a:tr>
              <a:tr h="649112">
                <a:tc>
                  <a:txBody>
                    <a:bodyPr/>
                    <a:lstStyle/>
                    <a:p>
                      <a:pPr algn="ctr"/>
                      <a:r>
                        <a:rPr lang="es-GB" sz="2000" b="0" i="0" dirty="0">
                          <a:solidFill>
                            <a:srgbClr val="203864"/>
                          </a:solidFill>
                          <a:latin typeface="Century Gothic" panose="020B0502020202020204" pitchFamily="34" charset="0"/>
                        </a:rPr>
                        <a:t>3</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86787065"/>
                  </a:ext>
                </a:extLst>
              </a:tr>
              <a:tr h="649112">
                <a:tc>
                  <a:txBody>
                    <a:bodyPr/>
                    <a:lstStyle/>
                    <a:p>
                      <a:pPr algn="ctr"/>
                      <a:r>
                        <a:rPr lang="es-GB" sz="2000" b="0" i="0" dirty="0">
                          <a:solidFill>
                            <a:srgbClr val="203864"/>
                          </a:solidFill>
                          <a:latin typeface="Century Gothic" panose="020B0502020202020204" pitchFamily="34" charset="0"/>
                        </a:rPr>
                        <a:t>4</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17278994"/>
                  </a:ext>
                </a:extLst>
              </a:tr>
              <a:tr h="649112">
                <a:tc>
                  <a:txBody>
                    <a:bodyPr/>
                    <a:lstStyle/>
                    <a:p>
                      <a:pPr algn="ctr"/>
                      <a:r>
                        <a:rPr lang="es-GB" sz="2000" b="0" i="0" dirty="0">
                          <a:solidFill>
                            <a:srgbClr val="203864"/>
                          </a:solidFill>
                          <a:latin typeface="Century Gothic" panose="020B0502020202020204" pitchFamily="34" charset="0"/>
                        </a:rPr>
                        <a:t>5</a:t>
                      </a: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447886631"/>
                  </a:ext>
                </a:extLst>
              </a:tr>
              <a:tr h="649112">
                <a:tc>
                  <a:txBody>
                    <a:bodyPr/>
                    <a:lstStyle/>
                    <a:p>
                      <a:pPr algn="ctr"/>
                      <a:r>
                        <a:rPr lang="es-GB" sz="2000" b="0" i="0" dirty="0">
                          <a:solidFill>
                            <a:srgbClr val="203864"/>
                          </a:solidFill>
                          <a:latin typeface="Century Gothic" panose="020B0502020202020204" pitchFamily="34" charset="0"/>
                        </a:rPr>
                        <a:t>6</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32418608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307229" y="136475"/>
            <a:ext cx="1394934" cy="400110"/>
          </a:xfrm>
          <a:prstGeom prst="rect">
            <a:avLst/>
          </a:prstGeom>
          <a:noFill/>
        </p:spPr>
        <p:txBody>
          <a:bodyPr wrap="none" rtlCol="0">
            <a:spAutoFit/>
          </a:bodyPr>
          <a:lstStyle/>
          <a:p>
            <a:pPr algn="l"/>
            <a:r>
              <a:rPr lang="es-GB" sz="2000" dirty="0">
                <a:solidFill>
                  <a:schemeClr val="accent5">
                    <a:lumMod val="50000"/>
                  </a:schemeClr>
                </a:solidFill>
                <a:latin typeface="Century Gothic" panose="020B0502020202020204" pitchFamily="34" charset="0"/>
              </a:rPr>
              <a:t>Persona B</a:t>
            </a:r>
          </a:p>
        </p:txBody>
      </p:sp>
      <p:sp>
        <p:nvSpPr>
          <p:cNvPr id="115" name="Rectangle 1">
            <a:extLst>
              <a:ext uri="{FF2B5EF4-FFF2-40B4-BE49-F238E27FC236}">
                <a16:creationId xmlns:a16="http://schemas.microsoft.com/office/drawing/2014/main" id="{7962ADB6-26C4-AF4E-8BCB-FC022414A027}"/>
              </a:ext>
            </a:extLst>
          </p:cNvPr>
          <p:cNvSpPr/>
          <p:nvPr/>
        </p:nvSpPr>
        <p:spPr>
          <a:xfrm>
            <a:off x="772703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16" name="Text Box 2">
            <a:extLst>
              <a:ext uri="{FF2B5EF4-FFF2-40B4-BE49-F238E27FC236}">
                <a16:creationId xmlns:a16="http://schemas.microsoft.com/office/drawing/2014/main" id="{13690F22-D6AD-684E-A212-BD0283B4EFD8}"/>
              </a:ext>
            </a:extLst>
          </p:cNvPr>
          <p:cNvSpPr txBox="1">
            <a:spLocks noChangeArrowheads="1"/>
          </p:cNvSpPr>
          <p:nvPr/>
        </p:nvSpPr>
        <p:spPr bwMode="auto">
          <a:xfrm>
            <a:off x="7904517" y="1150664"/>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He bought a box full of things.</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7" name="Text Box 10">
            <a:extLst>
              <a:ext uri="{FF2B5EF4-FFF2-40B4-BE49-F238E27FC236}">
                <a16:creationId xmlns:a16="http://schemas.microsoft.com/office/drawing/2014/main" id="{438E32CB-89FB-8243-A888-DEC968BAA8AD}"/>
              </a:ext>
            </a:extLst>
          </p:cNvPr>
          <p:cNvSpPr txBox="1">
            <a:spLocks noChangeArrowheads="1"/>
          </p:cNvSpPr>
          <p:nvPr/>
        </p:nvSpPr>
        <p:spPr bwMode="auto">
          <a:xfrm>
            <a:off x="7795101"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8" name="Rectangle 1">
            <a:extLst>
              <a:ext uri="{FF2B5EF4-FFF2-40B4-BE49-F238E27FC236}">
                <a16:creationId xmlns:a16="http://schemas.microsoft.com/office/drawing/2014/main" id="{9A4AF7BB-05C1-924D-B397-1B2FCDE8B37B}"/>
              </a:ext>
            </a:extLst>
          </p:cNvPr>
          <p:cNvSpPr/>
          <p:nvPr/>
        </p:nvSpPr>
        <p:spPr>
          <a:xfrm>
            <a:off x="9909593" y="66647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19"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10086217" y="1062902"/>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He gave her a book (as a gift).</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20" name="Text Box 10">
            <a:extLst>
              <a:ext uri="{FF2B5EF4-FFF2-40B4-BE49-F238E27FC236}">
                <a16:creationId xmlns:a16="http://schemas.microsoft.com/office/drawing/2014/main" id="{3C159373-67D7-9342-ABD2-7739890E1D4A}"/>
              </a:ext>
            </a:extLst>
          </p:cNvPr>
          <p:cNvSpPr txBox="1">
            <a:spLocks noChangeArrowheads="1"/>
          </p:cNvSpPr>
          <p:nvPr/>
        </p:nvSpPr>
        <p:spPr bwMode="auto">
          <a:xfrm>
            <a:off x="9977661" y="7692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2513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22"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7940944" y="2918448"/>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He sent her a birthday card.</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23" name="Text Box 10">
            <a:extLst>
              <a:ext uri="{FF2B5EF4-FFF2-40B4-BE49-F238E27FC236}">
                <a16:creationId xmlns:a16="http://schemas.microsoft.com/office/drawing/2014/main" id="{FA5A3221-CC71-3846-BF2C-F9FA4EB2F30F}"/>
              </a:ext>
            </a:extLst>
          </p:cNvPr>
          <p:cNvSpPr txBox="1">
            <a:spLocks noChangeArrowheads="1"/>
          </p:cNvSpPr>
          <p:nvPr/>
        </p:nvSpPr>
        <p:spPr bwMode="auto">
          <a:xfrm>
            <a:off x="7793200"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24" name="Rectangle 1">
            <a:extLst>
              <a:ext uri="{FF2B5EF4-FFF2-40B4-BE49-F238E27FC236}">
                <a16:creationId xmlns:a16="http://schemas.microsoft.com/office/drawing/2014/main" id="{AE723BB4-4416-E547-8621-EC0F87439B92}"/>
              </a:ext>
            </a:extLst>
          </p:cNvPr>
          <p:cNvSpPr/>
          <p:nvPr/>
        </p:nvSpPr>
        <p:spPr>
          <a:xfrm>
            <a:off x="9907692"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25"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9909410" y="3057903"/>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H</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e offered some drinks.</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26" name="Text Box 10">
            <a:extLst>
              <a:ext uri="{FF2B5EF4-FFF2-40B4-BE49-F238E27FC236}">
                <a16:creationId xmlns:a16="http://schemas.microsoft.com/office/drawing/2014/main" id="{AAE11D32-D3F5-1645-97D4-595FA124B21A}"/>
              </a:ext>
            </a:extLst>
          </p:cNvPr>
          <p:cNvSpPr txBox="1">
            <a:spLocks noChangeArrowheads="1"/>
          </p:cNvSpPr>
          <p:nvPr/>
        </p:nvSpPr>
        <p:spPr bwMode="auto">
          <a:xfrm>
            <a:off x="9975760" y="268839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27" name="Rectangle 1">
            <a:extLst>
              <a:ext uri="{FF2B5EF4-FFF2-40B4-BE49-F238E27FC236}">
                <a16:creationId xmlns:a16="http://schemas.microsoft.com/office/drawing/2014/main" id="{5B859040-D01D-6F45-81D0-9E4DB6CB48EF}"/>
              </a:ext>
            </a:extLst>
          </p:cNvPr>
          <p:cNvSpPr/>
          <p:nvPr/>
        </p:nvSpPr>
        <p:spPr>
          <a:xfrm>
            <a:off x="7727033" y="446983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28"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7928077" y="4977093"/>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He threw confetti.</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29" name="Text Box 10">
            <a:extLst>
              <a:ext uri="{FF2B5EF4-FFF2-40B4-BE49-F238E27FC236}">
                <a16:creationId xmlns:a16="http://schemas.microsoft.com/office/drawing/2014/main" id="{E56F6244-A83A-ED47-BAF3-A33304757724}"/>
              </a:ext>
            </a:extLst>
          </p:cNvPr>
          <p:cNvSpPr txBox="1">
            <a:spLocks noChangeArrowheads="1"/>
          </p:cNvSpPr>
          <p:nvPr/>
        </p:nvSpPr>
        <p:spPr bwMode="auto">
          <a:xfrm>
            <a:off x="7795101" y="457255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0" name="Rectangle 1">
            <a:extLst>
              <a:ext uri="{FF2B5EF4-FFF2-40B4-BE49-F238E27FC236}">
                <a16:creationId xmlns:a16="http://schemas.microsoft.com/office/drawing/2014/main" id="{BB875CBF-847A-8148-9496-A28E3D29F5B1}"/>
              </a:ext>
            </a:extLst>
          </p:cNvPr>
          <p:cNvSpPr/>
          <p:nvPr/>
        </p:nvSpPr>
        <p:spPr>
          <a:xfrm>
            <a:off x="9907692" y="451064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31"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9931705" y="4977093"/>
            <a:ext cx="2028820"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H</a:t>
            </a:r>
            <a:r>
              <a:rPr lang="es-GB" sz="2000" dirty="0">
                <a:effectLst/>
                <a:latin typeface="Century Gothic" panose="020B0502020202020204" pitchFamily="34" charset="0"/>
                <a:ea typeface="Calibri" panose="020F0502020204030204" pitchFamily="34" charset="0"/>
                <a:cs typeface="Times New Roman" panose="02020603050405020304" pitchFamily="18" charset="0"/>
              </a:rPr>
              <a:t>e left </a:t>
            </a:r>
            <a:r>
              <a:rPr lang="en-GB" sz="2000" dirty="0">
                <a:effectLst/>
                <a:latin typeface="Century Gothic" panose="020B0502020202020204" pitchFamily="34" charset="0"/>
                <a:ea typeface="Calibri" panose="020F0502020204030204" pitchFamily="34" charset="0"/>
                <a:cs typeface="Times New Roman" panose="02020603050405020304" pitchFamily="18" charset="0"/>
              </a:rPr>
              <a:t>her </a:t>
            </a:r>
            <a:r>
              <a:rPr lang="es-GB" sz="2000" dirty="0">
                <a:effectLst/>
                <a:latin typeface="Century Gothic" panose="020B0502020202020204" pitchFamily="34" charset="0"/>
                <a:ea typeface="Calibri" panose="020F0502020204030204" pitchFamily="34" charset="0"/>
                <a:cs typeface="Times New Roman" panose="02020603050405020304" pitchFamily="18" charset="0"/>
              </a:rPr>
              <a:t>a present.</a:t>
            </a:r>
          </a:p>
        </p:txBody>
      </p:sp>
      <p:sp>
        <p:nvSpPr>
          <p:cNvPr id="132" name="Text Box 10">
            <a:extLst>
              <a:ext uri="{FF2B5EF4-FFF2-40B4-BE49-F238E27FC236}">
                <a16:creationId xmlns:a16="http://schemas.microsoft.com/office/drawing/2014/main" id="{725F1B7A-7745-7444-80D1-4458F8944DB7}"/>
              </a:ext>
            </a:extLst>
          </p:cNvPr>
          <p:cNvSpPr txBox="1">
            <a:spLocks noChangeArrowheads="1"/>
          </p:cNvSpPr>
          <p:nvPr/>
        </p:nvSpPr>
        <p:spPr bwMode="auto">
          <a:xfrm>
            <a:off x="9975760" y="461337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graphicFrame>
        <p:nvGraphicFramePr>
          <p:cNvPr id="5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273627" y="673944"/>
          <a:ext cx="7099629" cy="5477931"/>
        </p:xfrm>
        <a:graphic>
          <a:graphicData uri="http://schemas.openxmlformats.org/drawingml/2006/table">
            <a:tbl>
              <a:tblPr firstRow="1" bandRow="1">
                <a:tableStyleId>{5DA37D80-6434-44D0-A028-1B22A696006F}</a:tableStyleId>
              </a:tblPr>
              <a:tblGrid>
                <a:gridCol w="670240">
                  <a:extLst>
                    <a:ext uri="{9D8B030D-6E8A-4147-A177-3AD203B41FA5}">
                      <a16:colId xmlns:a16="http://schemas.microsoft.com/office/drawing/2014/main" val="427075754"/>
                    </a:ext>
                  </a:extLst>
                </a:gridCol>
                <a:gridCol w="1697750">
                  <a:extLst>
                    <a:ext uri="{9D8B030D-6E8A-4147-A177-3AD203B41FA5}">
                      <a16:colId xmlns:a16="http://schemas.microsoft.com/office/drawing/2014/main" val="3597540125"/>
                    </a:ext>
                  </a:extLst>
                </a:gridCol>
                <a:gridCol w="1895595">
                  <a:extLst>
                    <a:ext uri="{9D8B030D-6E8A-4147-A177-3AD203B41FA5}">
                      <a16:colId xmlns:a16="http://schemas.microsoft.com/office/drawing/2014/main" val="286162898"/>
                    </a:ext>
                  </a:extLst>
                </a:gridCol>
                <a:gridCol w="2836044">
                  <a:extLst>
                    <a:ext uri="{9D8B030D-6E8A-4147-A177-3AD203B41FA5}">
                      <a16:colId xmlns:a16="http://schemas.microsoft.com/office/drawing/2014/main" val="2480172020"/>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the</a:t>
                      </a:r>
                      <a:r>
                        <a:rPr lang="es-ES" sz="2000" b="0" i="0" baseline="0" dirty="0">
                          <a:solidFill>
                            <a:srgbClr val="203864"/>
                          </a:solidFill>
                          <a:latin typeface="Century Gothic" panose="020B0502020202020204" pitchFamily="34" charset="0"/>
                        </a:rPr>
                        <a:t> </a:t>
                      </a:r>
                      <a:r>
                        <a:rPr lang="es-ES" sz="2000" b="0" i="0" dirty="0" err="1">
                          <a:solidFill>
                            <a:srgbClr val="203864"/>
                          </a:solidFill>
                          <a:latin typeface="Century Gothic" panose="020B0502020202020204" pitchFamily="34" charset="0"/>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no </a:t>
                      </a:r>
                      <a:r>
                        <a:rPr lang="es-ES" sz="2000" b="0" i="0" dirty="0" err="1">
                          <a:solidFill>
                            <a:srgbClr val="203864"/>
                          </a:solidFill>
                          <a:latin typeface="Century Gothic" panose="020B0502020202020204" pitchFamily="34" charset="0"/>
                        </a:rPr>
                        <a:t>one</a:t>
                      </a:r>
                      <a:r>
                        <a:rPr lang="es-ES" sz="2000" b="0" i="0" baseline="0" dirty="0">
                          <a:solidFill>
                            <a:srgbClr val="203864"/>
                          </a:solidFill>
                          <a:latin typeface="Century Gothic" panose="020B0502020202020204" pitchFamily="34" charset="0"/>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a:t>
                      </a:r>
                      <a:endParaRPr lang="en-GB" sz="2000" b="0" i="0" dirty="0">
                        <a:solidFill>
                          <a:srgbClr val="203864"/>
                        </a:solidFill>
                        <a:latin typeface="Century Gothic" panose="020B0502020202020204" pitchFamily="34" charset="0"/>
                      </a:endParaRPr>
                    </a:p>
                    <a:p>
                      <a:pPr algn="ctr"/>
                      <a:r>
                        <a:rPr lang="en-GB" sz="2000" b="0" i="0" dirty="0">
                          <a:solidFill>
                            <a:srgbClr val="203864"/>
                          </a:solidFill>
                          <a:latin typeface="Century Gothic" panose="020B0502020202020204" pitchFamily="34" charset="0"/>
                        </a:rPr>
                        <a:t> (</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008434656"/>
                  </a:ext>
                </a:extLst>
              </a:tr>
              <a:tr h="649112">
                <a:tc>
                  <a:txBody>
                    <a:bodyPr/>
                    <a:lstStyle/>
                    <a:p>
                      <a:pPr algn="ctr"/>
                      <a:r>
                        <a:rPr lang="es-GB" sz="2000" b="0" i="0" dirty="0">
                          <a:solidFill>
                            <a:srgbClr val="203864"/>
                          </a:solidFill>
                          <a:latin typeface="Century Gothic" panose="020B0502020202020204" pitchFamily="34" charset="0"/>
                        </a:rPr>
                        <a:t>2</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41097834"/>
                  </a:ext>
                </a:extLst>
              </a:tr>
              <a:tr h="649112">
                <a:tc>
                  <a:txBody>
                    <a:bodyPr/>
                    <a:lstStyle/>
                    <a:p>
                      <a:pPr algn="ctr"/>
                      <a:r>
                        <a:rPr lang="es-GB" sz="2000" b="0" i="0" dirty="0">
                          <a:solidFill>
                            <a:srgbClr val="203864"/>
                          </a:solidFill>
                          <a:latin typeface="Century Gothic" panose="020B0502020202020204" pitchFamily="34" charset="0"/>
                        </a:rPr>
                        <a:t>3</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86787065"/>
                  </a:ext>
                </a:extLst>
              </a:tr>
              <a:tr h="649112">
                <a:tc>
                  <a:txBody>
                    <a:bodyPr/>
                    <a:lstStyle/>
                    <a:p>
                      <a:pPr algn="ctr"/>
                      <a:r>
                        <a:rPr lang="es-GB" sz="2000" b="0" i="0" dirty="0">
                          <a:solidFill>
                            <a:srgbClr val="203864"/>
                          </a:solidFill>
                          <a:latin typeface="Century Gothic" panose="020B0502020202020204" pitchFamily="34" charset="0"/>
                        </a:rPr>
                        <a:t>4</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17278994"/>
                  </a:ext>
                </a:extLst>
              </a:tr>
              <a:tr h="649112">
                <a:tc>
                  <a:txBody>
                    <a:bodyPr/>
                    <a:lstStyle/>
                    <a:p>
                      <a:pPr algn="ctr"/>
                      <a:r>
                        <a:rPr lang="es-GB" sz="2000" b="0" i="0" dirty="0">
                          <a:solidFill>
                            <a:srgbClr val="203864"/>
                          </a:solidFill>
                          <a:latin typeface="Century Gothic" panose="020B0502020202020204" pitchFamily="34" charset="0"/>
                        </a:rPr>
                        <a:t>5</a:t>
                      </a: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447886631"/>
                  </a:ext>
                </a:extLst>
              </a:tr>
              <a:tr h="649112">
                <a:tc>
                  <a:txBody>
                    <a:bodyPr/>
                    <a:lstStyle/>
                    <a:p>
                      <a:pPr algn="ctr"/>
                      <a:r>
                        <a:rPr lang="es-GB" sz="2000" b="0" i="0" dirty="0">
                          <a:solidFill>
                            <a:srgbClr val="203864"/>
                          </a:solidFill>
                          <a:latin typeface="Century Gothic" panose="020B0502020202020204" pitchFamily="34" charset="0"/>
                        </a:rPr>
                        <a:t>6</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499685773"/>
                  </a:ext>
                </a:extLst>
              </a:tr>
            </a:tbl>
          </a:graphicData>
        </a:graphic>
      </p:graphicFrame>
    </p:spTree>
    <p:extLst>
      <p:ext uri="{BB962C8B-B14F-4D97-AF65-F5344CB8AC3E}">
        <p14:creationId xmlns:p14="http://schemas.microsoft.com/office/powerpoint/2010/main" val="35848376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6126966" y="710612"/>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the</a:t>
                      </a:r>
                      <a:r>
                        <a:rPr lang="es-ES" sz="2000" b="0" i="0" baseline="0" dirty="0">
                          <a:solidFill>
                            <a:srgbClr val="203864"/>
                          </a:solidFill>
                          <a:latin typeface="Century Gothic" panose="020B0502020202020204" pitchFamily="34" charset="0"/>
                        </a:rPr>
                        <a:t> </a:t>
                      </a:r>
                      <a:r>
                        <a:rPr lang="es-ES" sz="2000" b="0" i="0" dirty="0" err="1">
                          <a:solidFill>
                            <a:srgbClr val="203864"/>
                          </a:solidFill>
                          <a:latin typeface="Century Gothic" panose="020B0502020202020204" pitchFamily="34" charset="0"/>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no </a:t>
                      </a:r>
                      <a:r>
                        <a:rPr lang="es-ES" sz="2000" b="0" i="0" dirty="0" err="1">
                          <a:solidFill>
                            <a:srgbClr val="203864"/>
                          </a:solidFill>
                          <a:latin typeface="Century Gothic" panose="020B0502020202020204" pitchFamily="34" charset="0"/>
                        </a:rPr>
                        <a:t>one</a:t>
                      </a:r>
                      <a:r>
                        <a:rPr lang="es-ES" sz="2000" b="0" i="0" baseline="0" dirty="0">
                          <a:solidFill>
                            <a:srgbClr val="203864"/>
                          </a:solidFill>
                          <a:latin typeface="Century Gothic" panose="020B0502020202020204" pitchFamily="34" charset="0"/>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a:t>
                      </a:r>
                      <a:r>
                        <a:rPr lang="en-GB" sz="2000" b="0" i="0" dirty="0">
                          <a:solidFill>
                            <a:srgbClr val="203864"/>
                          </a:solidFill>
                          <a:latin typeface="Century Gothic" panose="020B0502020202020204" pitchFamily="34" charset="0"/>
                        </a:rPr>
                        <a:t> </a:t>
                      </a:r>
                    </a:p>
                    <a:p>
                      <a:pPr algn="ctr"/>
                      <a:r>
                        <a:rPr lang="en-GB" sz="2000" b="0" i="0" dirty="0">
                          <a:solidFill>
                            <a:srgbClr val="203864"/>
                          </a:solidFill>
                          <a:latin typeface="Century Gothic" panose="020B0502020202020204" pitchFamily="34" charset="0"/>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008434656"/>
                  </a:ext>
                </a:extLst>
              </a:tr>
              <a:tr h="649112">
                <a:tc>
                  <a:txBody>
                    <a:bodyPr/>
                    <a:lstStyle/>
                    <a:p>
                      <a:pPr algn="ctr"/>
                      <a:r>
                        <a:rPr lang="es-GB" sz="2000" b="0" i="0" dirty="0">
                          <a:solidFill>
                            <a:srgbClr val="203864"/>
                          </a:solidFill>
                          <a:latin typeface="Century Gothic" panose="020B0502020202020204" pitchFamily="34" charset="0"/>
                        </a:rPr>
                        <a:t>2</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41097834"/>
                  </a:ext>
                </a:extLst>
              </a:tr>
              <a:tr h="649112">
                <a:tc>
                  <a:txBody>
                    <a:bodyPr/>
                    <a:lstStyle/>
                    <a:p>
                      <a:pPr algn="ctr"/>
                      <a:r>
                        <a:rPr lang="es-GB" sz="2000" b="0" i="0" dirty="0">
                          <a:solidFill>
                            <a:srgbClr val="203864"/>
                          </a:solidFill>
                          <a:latin typeface="Century Gothic" panose="020B0502020202020204" pitchFamily="34" charset="0"/>
                        </a:rPr>
                        <a:t>3</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86787065"/>
                  </a:ext>
                </a:extLst>
              </a:tr>
              <a:tr h="649112">
                <a:tc>
                  <a:txBody>
                    <a:bodyPr/>
                    <a:lstStyle/>
                    <a:p>
                      <a:pPr algn="ctr"/>
                      <a:r>
                        <a:rPr lang="es-GB" sz="2000" b="0" i="0" dirty="0">
                          <a:solidFill>
                            <a:srgbClr val="203864"/>
                          </a:solidFill>
                          <a:latin typeface="Century Gothic" panose="020B0502020202020204" pitchFamily="34" charset="0"/>
                        </a:rPr>
                        <a:t>4</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17278994"/>
                  </a:ext>
                </a:extLst>
              </a:tr>
              <a:tr h="649112">
                <a:tc>
                  <a:txBody>
                    <a:bodyPr/>
                    <a:lstStyle/>
                    <a:p>
                      <a:pPr algn="ctr"/>
                      <a:r>
                        <a:rPr lang="es-GB" sz="2000" b="0" i="0" dirty="0">
                          <a:solidFill>
                            <a:srgbClr val="203864"/>
                          </a:solidFill>
                          <a:latin typeface="Century Gothic" panose="020B0502020202020204" pitchFamily="34" charset="0"/>
                        </a:rPr>
                        <a:t>5</a:t>
                      </a: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447886631"/>
                  </a:ext>
                </a:extLst>
              </a:tr>
              <a:tr h="649112">
                <a:tc>
                  <a:txBody>
                    <a:bodyPr/>
                    <a:lstStyle/>
                    <a:p>
                      <a:pPr algn="ctr"/>
                      <a:r>
                        <a:rPr lang="es-GB" sz="2000" b="0" i="0" dirty="0">
                          <a:solidFill>
                            <a:srgbClr val="203864"/>
                          </a:solidFill>
                          <a:latin typeface="Century Gothic" panose="020B0502020202020204" pitchFamily="34" charset="0"/>
                        </a:rPr>
                        <a:t>6</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49968577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946115" y="180905"/>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853355" y="51821"/>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6144503" y="310796"/>
            <a:ext cx="2642070" cy="400110"/>
          </a:xfrm>
          <a:prstGeom prst="rect">
            <a:avLst/>
          </a:prstGeom>
          <a:noFill/>
        </p:spPr>
        <p:txBody>
          <a:bodyPr wrap="none" rtlCol="0">
            <a:spAutoFit/>
          </a:bodyPr>
          <a:lstStyle/>
          <a:p>
            <a:pPr algn="l"/>
            <a:r>
              <a:rPr lang="es-GB" sz="2000" dirty="0">
                <a:solidFill>
                  <a:schemeClr val="accent5">
                    <a:lumMod val="50000"/>
                  </a:schemeClr>
                </a:solidFill>
                <a:latin typeface="Century Gothic" panose="020B0502020202020204" pitchFamily="34" charset="0"/>
              </a:rPr>
              <a:t>Persona B</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solución</a:t>
            </a:r>
            <a:endParaRPr lang="es-GB" sz="2000" dirty="0">
              <a:solidFill>
                <a:schemeClr val="accent5">
                  <a:lumMod val="50000"/>
                </a:schemeClr>
              </a:solidFill>
              <a:latin typeface="Century Gothic" panose="020B0502020202020204" pitchFamily="34" charset="0"/>
            </a:endParaRPr>
          </a:p>
        </p:txBody>
      </p:sp>
      <p:sp>
        <p:nvSpPr>
          <p:cNvPr id="24" name="CuadroTexto 4">
            <a:extLst>
              <a:ext uri="{FF2B5EF4-FFF2-40B4-BE49-F238E27FC236}">
                <a16:creationId xmlns:a16="http://schemas.microsoft.com/office/drawing/2014/main" id="{5E5F786F-FE48-7B4A-8559-76A7E69CF2DA}"/>
              </a:ext>
            </a:extLst>
          </p:cNvPr>
          <p:cNvSpPr txBox="1"/>
          <p:nvPr/>
        </p:nvSpPr>
        <p:spPr>
          <a:xfrm>
            <a:off x="120957" y="310796"/>
            <a:ext cx="2802996" cy="400110"/>
          </a:xfrm>
          <a:prstGeom prst="rect">
            <a:avLst/>
          </a:prstGeom>
          <a:noFill/>
        </p:spPr>
        <p:txBody>
          <a:bodyPr wrap="square" rtlCol="0">
            <a:spAutoFit/>
          </a:bodyPr>
          <a:lstStyle/>
          <a:p>
            <a:pPr algn="l"/>
            <a:r>
              <a:rPr lang="es-GB" sz="2000" dirty="0">
                <a:solidFill>
                  <a:schemeClr val="accent5">
                    <a:lumMod val="50000"/>
                  </a:schemeClr>
                </a:solidFill>
                <a:latin typeface="Century Gothic" panose="020B0502020202020204" pitchFamily="34" charset="0"/>
              </a:rPr>
              <a:t>Persona </a:t>
            </a:r>
            <a:r>
              <a:rPr lang="en-GB" sz="2000" dirty="0">
                <a:solidFill>
                  <a:schemeClr val="accent5">
                    <a:lumMod val="50000"/>
                  </a:schemeClr>
                </a:solidFill>
                <a:latin typeface="Century Gothic" panose="020B0502020202020204" pitchFamily="34" charset="0"/>
              </a:rPr>
              <a:t>A - </a:t>
            </a:r>
            <a:r>
              <a:rPr lang="en-GB" sz="2000" dirty="0" err="1">
                <a:solidFill>
                  <a:schemeClr val="accent5">
                    <a:lumMod val="50000"/>
                  </a:schemeClr>
                </a:solidFill>
                <a:latin typeface="Century Gothic" panose="020B0502020202020204" pitchFamily="34" charset="0"/>
              </a:rPr>
              <a:t>solución</a:t>
            </a:r>
            <a:endParaRPr lang="es-GB" sz="2000" dirty="0">
              <a:solidFill>
                <a:schemeClr val="accent5">
                  <a:lumMod val="50000"/>
                </a:schemeClr>
              </a:solidFill>
              <a:latin typeface="Century Gothic" panose="020B0502020202020204" pitchFamily="34" charset="0"/>
            </a:endParaRPr>
          </a:p>
        </p:txBody>
      </p:sp>
      <p:graphicFrame>
        <p:nvGraphicFramePr>
          <p:cNvPr id="25" name="Tabla 54">
            <a:extLst>
              <a:ext uri="{FF2B5EF4-FFF2-40B4-BE49-F238E27FC236}">
                <a16:creationId xmlns:a16="http://schemas.microsoft.com/office/drawing/2014/main" id="{91CA78D0-388A-0E45-ADC8-CB5F55179DA5}"/>
              </a:ext>
            </a:extLst>
          </p:cNvPr>
          <p:cNvGraphicFramePr>
            <a:graphicFrameLocks noGrp="1"/>
          </p:cNvGraphicFramePr>
          <p:nvPr/>
        </p:nvGraphicFramePr>
        <p:xfrm>
          <a:off x="236211" y="710906"/>
          <a:ext cx="5730263" cy="5477931"/>
        </p:xfrm>
        <a:graphic>
          <a:graphicData uri="http://schemas.openxmlformats.org/drawingml/2006/table">
            <a:tbl>
              <a:tblPr firstRow="1" bandRow="1">
                <a:tableStyleId>{5DA37D80-6434-44D0-A028-1B22A696006F}</a:tableStyleId>
              </a:tblPr>
              <a:tblGrid>
                <a:gridCol w="399959">
                  <a:extLst>
                    <a:ext uri="{9D8B030D-6E8A-4147-A177-3AD203B41FA5}">
                      <a16:colId xmlns:a16="http://schemas.microsoft.com/office/drawing/2014/main" val="427075754"/>
                    </a:ext>
                  </a:extLst>
                </a:gridCol>
                <a:gridCol w="1700630">
                  <a:extLst>
                    <a:ext uri="{9D8B030D-6E8A-4147-A177-3AD203B41FA5}">
                      <a16:colId xmlns:a16="http://schemas.microsoft.com/office/drawing/2014/main" val="3597540125"/>
                    </a:ext>
                  </a:extLst>
                </a:gridCol>
                <a:gridCol w="1553029">
                  <a:extLst>
                    <a:ext uri="{9D8B030D-6E8A-4147-A177-3AD203B41FA5}">
                      <a16:colId xmlns:a16="http://schemas.microsoft.com/office/drawing/2014/main" val="286162898"/>
                    </a:ext>
                  </a:extLst>
                </a:gridCol>
                <a:gridCol w="2076645">
                  <a:extLst>
                    <a:ext uri="{9D8B030D-6E8A-4147-A177-3AD203B41FA5}">
                      <a16:colId xmlns:a16="http://schemas.microsoft.com/office/drawing/2014/main" val="2480172020"/>
                    </a:ext>
                  </a:extLst>
                </a:gridCol>
              </a:tblGrid>
              <a:tr h="1583259">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the</a:t>
                      </a:r>
                      <a:r>
                        <a:rPr lang="es-ES" sz="2000" b="0" i="0" baseline="0" dirty="0">
                          <a:solidFill>
                            <a:srgbClr val="203864"/>
                          </a:solidFill>
                          <a:latin typeface="Century Gothic" panose="020B0502020202020204" pitchFamily="34" charset="0"/>
                        </a:rPr>
                        <a:t> </a:t>
                      </a:r>
                      <a:r>
                        <a:rPr lang="es-ES" sz="2000" b="0" i="0" dirty="0" err="1">
                          <a:solidFill>
                            <a:srgbClr val="203864"/>
                          </a:solidFill>
                          <a:latin typeface="Century Gothic" panose="020B0502020202020204" pitchFamily="34" charset="0"/>
                        </a:rPr>
                        <a:t>action</a:t>
                      </a:r>
                      <a:r>
                        <a:rPr lang="es-ES" sz="2000" dirty="0">
                          <a:solidFill>
                            <a:srgbClr val="203864"/>
                          </a:solidFill>
                        </a:rPr>
                        <a:t> </a:t>
                      </a:r>
                      <a:r>
                        <a:rPr lang="es-ES" sz="2000" dirty="0" err="1">
                          <a:solidFill>
                            <a:srgbClr val="203864"/>
                          </a:solidFill>
                        </a:rPr>
                        <a:t>affects</a:t>
                      </a:r>
                      <a:r>
                        <a:rPr lang="es-ES" sz="2000" dirty="0">
                          <a:solidFill>
                            <a:srgbClr val="203864"/>
                          </a:solidFill>
                        </a:rPr>
                        <a:t> ‘</a:t>
                      </a:r>
                      <a:r>
                        <a:rPr lang="es-ES" sz="2000" dirty="0" err="1">
                          <a:solidFill>
                            <a:srgbClr val="203864"/>
                          </a:solidFill>
                        </a:rPr>
                        <a:t>him</a:t>
                      </a:r>
                      <a:r>
                        <a:rPr lang="es-ES" sz="2000" dirty="0">
                          <a:solidFill>
                            <a:srgbClr val="203864"/>
                          </a:solidFill>
                        </a:rPr>
                        <a:t>’ </a:t>
                      </a:r>
                      <a:r>
                        <a:rPr lang="es-ES" sz="2000" dirty="0" err="1">
                          <a:solidFill>
                            <a:srgbClr val="203864"/>
                          </a:solidFill>
                        </a:rPr>
                        <a:t>or</a:t>
                      </a:r>
                      <a:r>
                        <a:rPr lang="es-ES" sz="2000" dirty="0">
                          <a:solidFill>
                            <a:srgbClr val="203864"/>
                          </a:solidFill>
                        </a:rPr>
                        <a:t> ‘</a:t>
                      </a:r>
                      <a:r>
                        <a:rPr lang="es-ES" sz="2000" dirty="0" err="1">
                          <a:solidFill>
                            <a:srgbClr val="203864"/>
                          </a:solidFill>
                        </a:rPr>
                        <a:t>her</a:t>
                      </a:r>
                      <a:r>
                        <a:rPr lang="es-ES" sz="2000" dirty="0">
                          <a:solidFill>
                            <a:srgbClr val="203864"/>
                          </a:solidFill>
                        </a:rPr>
                        <a:t>’</a:t>
                      </a:r>
                      <a:endParaRPr lang="es-GB" sz="2000" dirty="0">
                        <a:solidFill>
                          <a:srgbClr val="203864"/>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b="0" i="0" dirty="0">
                          <a:solidFill>
                            <a:srgbClr val="203864"/>
                          </a:solidFill>
                          <a:latin typeface="Century Gothic" panose="020B0502020202020204" pitchFamily="34" charset="0"/>
                        </a:rPr>
                        <a:t>no </a:t>
                      </a:r>
                      <a:r>
                        <a:rPr lang="es-ES" sz="2000" b="0" i="0" dirty="0" err="1">
                          <a:solidFill>
                            <a:srgbClr val="203864"/>
                          </a:solidFill>
                          <a:latin typeface="Century Gothic" panose="020B0502020202020204" pitchFamily="34" charset="0"/>
                        </a:rPr>
                        <a:t>one</a:t>
                      </a:r>
                      <a:r>
                        <a:rPr lang="es-ES" sz="2000" b="0" i="0" baseline="0" dirty="0">
                          <a:solidFill>
                            <a:srgbClr val="203864"/>
                          </a:solidFill>
                          <a:latin typeface="Century Gothic" panose="020B0502020202020204" pitchFamily="34" charset="0"/>
                        </a:rPr>
                        <a:t> else </a:t>
                      </a:r>
                      <a:r>
                        <a:rPr lang="es-ES" sz="2000" baseline="0" dirty="0" err="1">
                          <a:solidFill>
                            <a:srgbClr val="203864"/>
                          </a:solidFill>
                        </a:rPr>
                        <a:t>is</a:t>
                      </a:r>
                      <a:r>
                        <a:rPr lang="es-ES" sz="2000" baseline="0" dirty="0">
                          <a:solidFill>
                            <a:srgbClr val="203864"/>
                          </a:solidFill>
                        </a:rPr>
                        <a:t> </a:t>
                      </a:r>
                      <a:r>
                        <a:rPr lang="es-ES" sz="2000" baseline="0" dirty="0" err="1">
                          <a:solidFill>
                            <a:srgbClr val="203864"/>
                          </a:solidFill>
                        </a:rPr>
                        <a:t>mentioned</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a:t>
                      </a:r>
                      <a:r>
                        <a:rPr lang="en-GB" sz="2000" b="0" i="0" dirty="0">
                          <a:solidFill>
                            <a:srgbClr val="203864"/>
                          </a:solidFill>
                          <a:latin typeface="Century Gothic" panose="020B0502020202020204" pitchFamily="34" charset="0"/>
                        </a:rPr>
                        <a:t> </a:t>
                      </a:r>
                    </a:p>
                    <a:p>
                      <a:pPr algn="ctr"/>
                      <a:r>
                        <a:rPr lang="en-GB" sz="2000" b="0" i="0" dirty="0">
                          <a:solidFill>
                            <a:srgbClr val="203864"/>
                          </a:solidFill>
                          <a:latin typeface="Century Gothic" panose="020B0502020202020204" pitchFamily="34" charset="0"/>
                        </a:rPr>
                        <a:t>(</a:t>
                      </a:r>
                      <a:r>
                        <a:rPr lang="en-GB" sz="2000" dirty="0" err="1">
                          <a:solidFill>
                            <a:srgbClr val="203864"/>
                          </a:solidFill>
                        </a:rPr>
                        <a:t>en</a:t>
                      </a:r>
                      <a:r>
                        <a:rPr lang="en-GB" sz="2000" dirty="0">
                          <a:solidFill>
                            <a:srgbClr val="203864"/>
                          </a:solidFill>
                        </a:rPr>
                        <a:t> </a:t>
                      </a:r>
                      <a:r>
                        <a:rPr lang="en-GB" sz="2000" dirty="0" err="1">
                          <a:solidFill>
                            <a:srgbClr val="203864"/>
                          </a:solidFill>
                        </a:rPr>
                        <a:t>inglés</a:t>
                      </a:r>
                      <a:r>
                        <a:rPr lang="en-GB" sz="2000" dirty="0">
                          <a:solidFill>
                            <a:srgbClr val="203864"/>
                          </a:solidFill>
                        </a:rPr>
                        <a:t>)</a:t>
                      </a:r>
                      <a:endParaRPr lang="es-GB" sz="2000" dirty="0">
                        <a:solidFill>
                          <a:srgbClr val="203864"/>
                        </a:solidFill>
                      </a:endParaRPr>
                    </a:p>
                  </a:txBody>
                  <a:tcPr anchor="ctr"/>
                </a:tc>
                <a:extLst>
                  <a:ext uri="{0D108BD9-81ED-4DB2-BD59-A6C34878D82A}">
                    <a16:rowId xmlns:a16="http://schemas.microsoft.com/office/drawing/2014/main" val="361029179"/>
                  </a:ext>
                </a:extLst>
              </a:tr>
              <a:tr h="649112">
                <a:tc>
                  <a:txBody>
                    <a:bodyPr/>
                    <a:lstStyle/>
                    <a:p>
                      <a:pPr algn="ctr"/>
                      <a:r>
                        <a:rPr lang="es-GB" sz="2000" b="0" i="0" dirty="0">
                          <a:solidFill>
                            <a:srgbClr val="203864"/>
                          </a:solidFill>
                          <a:latin typeface="Century Gothic" panose="020B0502020202020204" pitchFamily="34" charset="0"/>
                        </a:rPr>
                        <a:t>1</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008434656"/>
                  </a:ext>
                </a:extLst>
              </a:tr>
              <a:tr h="649112">
                <a:tc>
                  <a:txBody>
                    <a:bodyPr/>
                    <a:lstStyle/>
                    <a:p>
                      <a:pPr algn="ctr"/>
                      <a:r>
                        <a:rPr lang="es-GB" sz="2000" b="0" i="0" dirty="0">
                          <a:solidFill>
                            <a:srgbClr val="203864"/>
                          </a:solidFill>
                          <a:latin typeface="Century Gothic" panose="020B0502020202020204" pitchFamily="34" charset="0"/>
                        </a:rPr>
                        <a:t>2</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141097834"/>
                  </a:ext>
                </a:extLst>
              </a:tr>
              <a:tr h="649112">
                <a:tc>
                  <a:txBody>
                    <a:bodyPr/>
                    <a:lstStyle/>
                    <a:p>
                      <a:pPr algn="ctr"/>
                      <a:r>
                        <a:rPr lang="es-GB" sz="2000" b="0" i="0" dirty="0">
                          <a:solidFill>
                            <a:srgbClr val="203864"/>
                          </a:solidFill>
                          <a:latin typeface="Century Gothic" panose="020B0502020202020204" pitchFamily="34" charset="0"/>
                        </a:rPr>
                        <a:t>3</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486787065"/>
                  </a:ext>
                </a:extLst>
              </a:tr>
              <a:tr h="649112">
                <a:tc>
                  <a:txBody>
                    <a:bodyPr/>
                    <a:lstStyle/>
                    <a:p>
                      <a:pPr algn="ctr"/>
                      <a:r>
                        <a:rPr lang="es-GB" sz="2000" b="0" i="0" dirty="0">
                          <a:solidFill>
                            <a:srgbClr val="203864"/>
                          </a:solidFill>
                          <a:latin typeface="Century Gothic" panose="020B0502020202020204" pitchFamily="34" charset="0"/>
                        </a:rPr>
                        <a:t>4</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717278994"/>
                  </a:ext>
                </a:extLst>
              </a:tr>
              <a:tr h="649112">
                <a:tc>
                  <a:txBody>
                    <a:bodyPr/>
                    <a:lstStyle/>
                    <a:p>
                      <a:pPr algn="ctr"/>
                      <a:r>
                        <a:rPr lang="es-GB" sz="2000" b="0" i="0" dirty="0">
                          <a:solidFill>
                            <a:srgbClr val="203864"/>
                          </a:solidFill>
                          <a:latin typeface="Century Gothic" panose="020B0502020202020204" pitchFamily="34" charset="0"/>
                        </a:rPr>
                        <a:t>5</a:t>
                      </a:r>
                    </a:p>
                  </a:txBody>
                  <a:tcPr anchor="ctr"/>
                </a:tc>
                <a:tc>
                  <a:txBody>
                    <a:bodyPr/>
                    <a:lstStyle/>
                    <a:p>
                      <a:pPr algn="ctr"/>
                      <a:endParaRPr lang="es-GB" sz="2000" b="0" i="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1447886631"/>
                  </a:ext>
                </a:extLst>
              </a:tr>
              <a:tr h="649112">
                <a:tc>
                  <a:txBody>
                    <a:bodyPr/>
                    <a:lstStyle/>
                    <a:p>
                      <a:pPr algn="ctr"/>
                      <a:r>
                        <a:rPr lang="es-GB" sz="2000" b="0" i="0" dirty="0">
                          <a:solidFill>
                            <a:srgbClr val="203864"/>
                          </a:solidFill>
                          <a:latin typeface="Century Gothic" panose="020B0502020202020204" pitchFamily="34" charset="0"/>
                        </a:rPr>
                        <a:t>6</a:t>
                      </a: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tc>
                  <a:txBody>
                    <a:bodyPr/>
                    <a:lstStyle/>
                    <a:p>
                      <a:pPr algn="ctr"/>
                      <a:endParaRPr lang="es-GB" sz="2000" b="0" i="0" dirty="0">
                        <a:solidFill>
                          <a:srgbClr val="203864"/>
                        </a:solidFill>
                        <a:latin typeface="Century Gothic" panose="020B0502020202020204" pitchFamily="34" charset="0"/>
                      </a:endParaRPr>
                    </a:p>
                  </a:txBody>
                  <a:tcPr anchor="ctr"/>
                </a:tc>
                <a:extLst>
                  <a:ext uri="{0D108BD9-81ED-4DB2-BD59-A6C34878D82A}">
                    <a16:rowId xmlns:a16="http://schemas.microsoft.com/office/drawing/2014/main" val="3499685773"/>
                  </a:ext>
                </a:extLst>
              </a:tr>
            </a:tbl>
          </a:graphicData>
        </a:graphic>
      </p:graphicFrame>
      <p:pic>
        <p:nvPicPr>
          <p:cNvPr id="2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7083" y="2359014"/>
            <a:ext cx="406580" cy="423521"/>
          </a:xfrm>
          <a:prstGeom prst="rect">
            <a:avLst/>
          </a:prstGeom>
        </p:spPr>
      </p:pic>
      <p:sp>
        <p:nvSpPr>
          <p:cNvPr id="27" name="CuadroTexto 32">
            <a:extLst>
              <a:ext uri="{FF2B5EF4-FFF2-40B4-BE49-F238E27FC236}">
                <a16:creationId xmlns:a16="http://schemas.microsoft.com/office/drawing/2014/main" id="{A4B08A49-78CC-B048-BBC3-4B963FE57484}"/>
              </a:ext>
            </a:extLst>
          </p:cNvPr>
          <p:cNvSpPr txBox="1"/>
          <p:nvPr/>
        </p:nvSpPr>
        <p:spPr>
          <a:xfrm>
            <a:off x="3864774" y="2264201"/>
            <a:ext cx="2029755" cy="707886"/>
          </a:xfrm>
          <a:prstGeom prst="rect">
            <a:avLst/>
          </a:prstGeom>
          <a:noFill/>
        </p:spPr>
        <p:txBody>
          <a:bodyPr wrap="square" rtlCol="0">
            <a:spAutoFit/>
          </a:bodyPr>
          <a:lstStyle/>
          <a:p>
            <a:pPr algn="ctr"/>
            <a:r>
              <a:rPr lang="es-GB" sz="2000" dirty="0">
                <a:solidFill>
                  <a:srgbClr val="203864"/>
                </a:solidFill>
                <a:latin typeface="Century Gothic" panose="020B0502020202020204" pitchFamily="34" charset="0"/>
              </a:rPr>
              <a:t>bought a </a:t>
            </a:r>
            <a:r>
              <a:rPr lang="en-GB" sz="2000" dirty="0">
                <a:solidFill>
                  <a:srgbClr val="203864"/>
                </a:solidFill>
                <a:latin typeface="Century Gothic" panose="020B0502020202020204" pitchFamily="34" charset="0"/>
              </a:rPr>
              <a:t>box full of things</a:t>
            </a:r>
            <a:endParaRPr lang="es-GB" sz="2000" dirty="0">
              <a:solidFill>
                <a:srgbClr val="203864"/>
              </a:solidFill>
              <a:latin typeface="Century Gothic" panose="020B0502020202020204" pitchFamily="34" charset="0"/>
            </a:endParaRPr>
          </a:p>
        </p:txBody>
      </p:sp>
      <p:pic>
        <p:nvPicPr>
          <p:cNvPr id="2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3039486"/>
            <a:ext cx="406580" cy="423521"/>
          </a:xfrm>
          <a:prstGeom prst="rect">
            <a:avLst/>
          </a:prstGeom>
        </p:spPr>
      </p:pic>
      <p:pic>
        <p:nvPicPr>
          <p:cNvPr id="29"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3674765"/>
            <a:ext cx="406580" cy="423521"/>
          </a:xfrm>
          <a:prstGeom prst="rect">
            <a:avLst/>
          </a:prstGeom>
        </p:spPr>
      </p:pic>
      <p:pic>
        <p:nvPicPr>
          <p:cNvPr id="30"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3956" y="5612703"/>
            <a:ext cx="406580" cy="423521"/>
          </a:xfrm>
          <a:prstGeom prst="rect">
            <a:avLst/>
          </a:prstGeom>
        </p:spPr>
      </p:pic>
      <p:pic>
        <p:nvPicPr>
          <p:cNvPr id="31"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333" y="4322386"/>
            <a:ext cx="406580" cy="423521"/>
          </a:xfrm>
          <a:prstGeom prst="rect">
            <a:avLst/>
          </a:prstGeom>
        </p:spPr>
      </p:pic>
      <p:pic>
        <p:nvPicPr>
          <p:cNvPr id="32"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4333" y="4997849"/>
            <a:ext cx="406580" cy="423521"/>
          </a:xfrm>
          <a:prstGeom prst="rect">
            <a:avLst/>
          </a:prstGeom>
        </p:spPr>
      </p:pic>
      <p:sp>
        <p:nvSpPr>
          <p:cNvPr id="34"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3936883" y="2926977"/>
            <a:ext cx="2082536"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gave a book (as a gift)</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5"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3872525" y="3589753"/>
            <a:ext cx="2094209"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sent a birthday card</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6"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3936883" y="4235690"/>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offered some drinks</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7"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3963741" y="5045368"/>
            <a:ext cx="1968171" cy="40472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threw confetti</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8"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3963741" y="5670493"/>
            <a:ext cx="2028820" cy="396199"/>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left a present</a:t>
            </a:r>
          </a:p>
        </p:txBody>
      </p:sp>
      <p:sp>
        <p:nvSpPr>
          <p:cNvPr id="39"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9943246" y="2245859"/>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bought a watch</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0"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9826690" y="2904944"/>
            <a:ext cx="2030539"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gave a bike (as a present)</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1"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9737236" y="3572216"/>
            <a:ext cx="2083787"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organised a party</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2"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9752839" y="4360002"/>
            <a:ext cx="2028821" cy="40472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prepared food</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3"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9646665" y="5004970"/>
            <a:ext cx="2237396" cy="40472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left a watch</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4"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9881194" y="5484154"/>
            <a:ext cx="1900466"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rPr>
              <a:t>wrote a message</a:t>
            </a:r>
            <a:endParaRPr lang="es-GB" sz="2000" dirty="0">
              <a:solidFill>
                <a:srgbClr val="203864"/>
              </a:solidFill>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45"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2386883"/>
            <a:ext cx="406580" cy="423521"/>
          </a:xfrm>
          <a:prstGeom prst="rect">
            <a:avLst/>
          </a:prstGeom>
        </p:spPr>
      </p:pic>
      <p:pic>
        <p:nvPicPr>
          <p:cNvPr id="46"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3042707"/>
            <a:ext cx="406580" cy="423521"/>
          </a:xfrm>
          <a:prstGeom prst="rect">
            <a:avLst/>
          </a:prstGeom>
        </p:spPr>
      </p:pic>
      <p:pic>
        <p:nvPicPr>
          <p:cNvPr id="47"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3700917"/>
            <a:ext cx="406580" cy="423521"/>
          </a:xfrm>
          <a:prstGeom prst="rect">
            <a:avLst/>
          </a:prstGeom>
        </p:spPr>
      </p:pic>
      <p:pic>
        <p:nvPicPr>
          <p:cNvPr id="48"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5647880"/>
            <a:ext cx="406580" cy="423521"/>
          </a:xfrm>
          <a:prstGeom prst="rect">
            <a:avLst/>
          </a:prstGeom>
        </p:spPr>
      </p:pic>
      <p:pic>
        <p:nvPicPr>
          <p:cNvPr id="49"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94252" y="4360002"/>
            <a:ext cx="406580" cy="423521"/>
          </a:xfrm>
          <a:prstGeom prst="rect">
            <a:avLst/>
          </a:prstGeom>
        </p:spPr>
      </p:pic>
      <p:pic>
        <p:nvPicPr>
          <p:cNvPr id="50" name="Picture 8" descr="green checkmark">
            <a:extLst>
              <a:ext uri="{FF2B5EF4-FFF2-40B4-BE49-F238E27FC236}">
                <a16:creationId xmlns:a16="http://schemas.microsoft.com/office/drawing/2014/main" id="{E2A83715-A606-2841-B9F2-5E83E0CBF2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838" y="5004970"/>
            <a:ext cx="406580" cy="423521"/>
          </a:xfrm>
          <a:prstGeom prst="rect">
            <a:avLst/>
          </a:prstGeom>
        </p:spPr>
      </p:pic>
    </p:spTree>
    <p:extLst>
      <p:ext uri="{BB962C8B-B14F-4D97-AF65-F5344CB8AC3E}">
        <p14:creationId xmlns:p14="http://schemas.microsoft.com/office/powerpoint/2010/main" val="132695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4" grpId="0"/>
      <p:bldP spid="35" grpId="0"/>
      <p:bldP spid="36" grpId="0"/>
      <p:bldP spid="37" grpId="0"/>
      <p:bldP spid="38" grpId="0"/>
      <p:bldP spid="39" grpId="0"/>
      <p:bldP spid="40" grpId="0"/>
      <p:bldP spid="41" grpId="0"/>
      <p:bldP spid="42" grpId="0"/>
      <p:bldP spid="43" grpId="0"/>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CFD14056-B097-1240-AD2C-4AFC30B14978}"/>
              </a:ext>
            </a:extLst>
          </p:cNvPr>
          <p:cNvGraphicFramePr>
            <a:graphicFrameLocks noGrp="1"/>
          </p:cNvGraphicFramePr>
          <p:nvPr/>
        </p:nvGraphicFramePr>
        <p:xfrm>
          <a:off x="135382" y="826811"/>
          <a:ext cx="5825238" cy="5416995"/>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34408">
                  <a:extLst>
                    <a:ext uri="{9D8B030D-6E8A-4147-A177-3AD203B41FA5}">
                      <a16:colId xmlns:a16="http://schemas.microsoft.com/office/drawing/2014/main" val="886832367"/>
                    </a:ext>
                  </a:extLst>
                </a:gridCol>
                <a:gridCol w="3242134">
                  <a:extLst>
                    <a:ext uri="{9D8B030D-6E8A-4147-A177-3AD203B41FA5}">
                      <a16:colId xmlns:a16="http://schemas.microsoft.com/office/drawing/2014/main" val="2966190253"/>
                    </a:ext>
                  </a:extLst>
                </a:gridCol>
              </a:tblGrid>
              <a:tr h="699006">
                <a:tc>
                  <a:txBody>
                    <a:bodyPr/>
                    <a:lstStyle/>
                    <a:p>
                      <a:pPr algn="ctr"/>
                      <a:r>
                        <a:rPr lang="en-GB" sz="2000" b="0" i="0" dirty="0" err="1">
                          <a:solidFill>
                            <a:srgbClr val="203864"/>
                          </a:solidFill>
                          <a:latin typeface="Century Gothic" panose="020B0502020202020204" pitchFamily="34" charset="0"/>
                        </a:rPr>
                        <a:t>yo</a:t>
                      </a:r>
                      <a:endParaRPr lang="es-GB" sz="2000" b="0" i="0" dirty="0">
                        <a:solidFill>
                          <a:srgbClr val="203864"/>
                        </a:solidFill>
                        <a:latin typeface="Century Gothic" panose="020B0502020202020204" pitchFamily="34" charset="0"/>
                      </a:endParaRPr>
                    </a:p>
                  </a:txBody>
                  <a:tcPr anchor="ctr"/>
                </a:tc>
                <a:tc>
                  <a:txBody>
                    <a:bodyPr/>
                    <a:lstStyle/>
                    <a:p>
                      <a:pPr algn="ctr"/>
                      <a:r>
                        <a:rPr lang="en-GB" sz="2000" b="0" i="0" dirty="0" err="1">
                          <a:solidFill>
                            <a:srgbClr val="203864"/>
                          </a:solidFill>
                          <a:latin typeface="Century Gothic" panose="020B0502020202020204" pitchFamily="34" charset="0"/>
                        </a:rPr>
                        <a:t>tú</a:t>
                      </a:r>
                      <a:endParaRPr lang="es-GB" sz="2000" b="0" i="0" dirty="0">
                        <a:solidFill>
                          <a:srgbClr val="203864"/>
                        </a:solidFill>
                        <a:latin typeface="Century Gothic" panose="020B0502020202020204" pitchFamily="34" charset="0"/>
                      </a:endParaRPr>
                    </a:p>
                  </a:txBody>
                  <a:tcPr anchor="ctr"/>
                </a:tc>
                <a:tc>
                  <a:txBody>
                    <a:bodyPr/>
                    <a:lstStyle/>
                    <a:p>
                      <a:pPr algn="ctr"/>
                      <a:r>
                        <a:rPr lang="en-GB" sz="2000" b="0" i="0" dirty="0" err="1">
                          <a:solidFill>
                            <a:srgbClr val="203864"/>
                          </a:solidFill>
                          <a:latin typeface="Century Gothic" panose="020B0502020202020204" pitchFamily="34" charset="0"/>
                        </a:rPr>
                        <a:t>él</a:t>
                      </a:r>
                      <a:r>
                        <a:rPr lang="en-GB" sz="2000" b="0" i="0" dirty="0">
                          <a:solidFill>
                            <a:srgbClr val="203864"/>
                          </a:solidFill>
                          <a:latin typeface="Century Gothic" panose="020B0502020202020204" pitchFamily="34" charset="0"/>
                        </a:rPr>
                        <a:t>/</a:t>
                      </a:r>
                      <a:r>
                        <a:rPr lang="en-GB" sz="2000" b="0" i="0" dirty="0" err="1">
                          <a:solidFill>
                            <a:srgbClr val="203864"/>
                          </a:solidFill>
                          <a:latin typeface="Century Gothic" panose="020B0502020202020204" pitchFamily="34" charset="0"/>
                        </a:rPr>
                        <a:t>ella</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 en inglés?</a:t>
                      </a:r>
                    </a:p>
                  </a:txBody>
                  <a:tcPr anchor="ctr"/>
                </a:tc>
                <a:extLst>
                  <a:ext uri="{0D108BD9-81ED-4DB2-BD59-A6C34878D82A}">
                    <a16:rowId xmlns:a16="http://schemas.microsoft.com/office/drawing/2014/main" val="1619378101"/>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2063107013"/>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658108277"/>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4052671755"/>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3035132187"/>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1525557717"/>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019985624"/>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22827931"/>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3602473506"/>
                  </a:ext>
                </a:extLst>
              </a:tr>
              <a:tr h="523995">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920888772"/>
                  </a:ext>
                </a:extLst>
              </a:tr>
            </a:tbl>
          </a:graphicData>
        </a:graphic>
      </p:graphicFrame>
      <p:graphicFrame>
        <p:nvGraphicFramePr>
          <p:cNvPr id="11" name="Tabla 10">
            <a:extLst>
              <a:ext uri="{FF2B5EF4-FFF2-40B4-BE49-F238E27FC236}">
                <a16:creationId xmlns:a16="http://schemas.microsoft.com/office/drawing/2014/main" id="{3D05CAD0-45B8-6043-B6BF-214DEBAD8245}"/>
              </a:ext>
            </a:extLst>
          </p:cNvPr>
          <p:cNvGraphicFramePr>
            <a:graphicFrameLocks noGrp="1"/>
          </p:cNvGraphicFramePr>
          <p:nvPr/>
        </p:nvGraphicFramePr>
        <p:xfrm>
          <a:off x="6231380" y="826811"/>
          <a:ext cx="5825238" cy="5430720"/>
        </p:xfrm>
        <a:graphic>
          <a:graphicData uri="http://schemas.openxmlformats.org/drawingml/2006/table">
            <a:tbl>
              <a:tblPr firstRow="1" bandRow="1">
                <a:tableStyleId>{5DA37D80-6434-44D0-A028-1B22A696006F}</a:tableStyleId>
              </a:tblPr>
              <a:tblGrid>
                <a:gridCol w="774348">
                  <a:extLst>
                    <a:ext uri="{9D8B030D-6E8A-4147-A177-3AD203B41FA5}">
                      <a16:colId xmlns:a16="http://schemas.microsoft.com/office/drawing/2014/main" val="3478428472"/>
                    </a:ext>
                  </a:extLst>
                </a:gridCol>
                <a:gridCol w="774348">
                  <a:extLst>
                    <a:ext uri="{9D8B030D-6E8A-4147-A177-3AD203B41FA5}">
                      <a16:colId xmlns:a16="http://schemas.microsoft.com/office/drawing/2014/main" val="3627546687"/>
                    </a:ext>
                  </a:extLst>
                </a:gridCol>
                <a:gridCol w="1005578">
                  <a:extLst>
                    <a:ext uri="{9D8B030D-6E8A-4147-A177-3AD203B41FA5}">
                      <a16:colId xmlns:a16="http://schemas.microsoft.com/office/drawing/2014/main" val="886832367"/>
                    </a:ext>
                  </a:extLst>
                </a:gridCol>
                <a:gridCol w="3270964">
                  <a:extLst>
                    <a:ext uri="{9D8B030D-6E8A-4147-A177-3AD203B41FA5}">
                      <a16:colId xmlns:a16="http://schemas.microsoft.com/office/drawing/2014/main" val="2966190253"/>
                    </a:ext>
                  </a:extLst>
                </a:gridCol>
              </a:tblGrid>
              <a:tr h="685286">
                <a:tc>
                  <a:txBody>
                    <a:bodyPr/>
                    <a:lstStyle/>
                    <a:p>
                      <a:pPr algn="ctr"/>
                      <a:r>
                        <a:rPr lang="en-GB" sz="2000" b="0" i="0" dirty="0" err="1">
                          <a:solidFill>
                            <a:srgbClr val="203864"/>
                          </a:solidFill>
                          <a:latin typeface="Century Gothic" panose="020B0502020202020204" pitchFamily="34" charset="0"/>
                        </a:rPr>
                        <a:t>yo</a:t>
                      </a:r>
                      <a:endParaRPr lang="es-GB" sz="2000" b="0" i="0" dirty="0">
                        <a:solidFill>
                          <a:srgbClr val="203864"/>
                        </a:solidFill>
                        <a:latin typeface="Century Gothic" panose="020B0502020202020204" pitchFamily="34" charset="0"/>
                      </a:endParaRPr>
                    </a:p>
                  </a:txBody>
                  <a:tcPr anchor="ctr"/>
                </a:tc>
                <a:tc>
                  <a:txBody>
                    <a:bodyPr/>
                    <a:lstStyle/>
                    <a:p>
                      <a:pPr algn="ctr"/>
                      <a:r>
                        <a:rPr lang="en-GB" sz="2000" b="0" i="0" dirty="0" err="1">
                          <a:solidFill>
                            <a:srgbClr val="203864"/>
                          </a:solidFill>
                          <a:latin typeface="Century Gothic" panose="020B0502020202020204" pitchFamily="34" charset="0"/>
                        </a:rPr>
                        <a:t>tú</a:t>
                      </a:r>
                      <a:endParaRPr lang="es-GB" sz="2000" b="0" i="0" dirty="0">
                        <a:solidFill>
                          <a:srgbClr val="203864"/>
                        </a:solidFill>
                        <a:latin typeface="Century Gothic" panose="020B0502020202020204" pitchFamily="34" charset="0"/>
                      </a:endParaRPr>
                    </a:p>
                  </a:txBody>
                  <a:tcPr anchor="ctr"/>
                </a:tc>
                <a:tc>
                  <a:txBody>
                    <a:bodyPr/>
                    <a:lstStyle/>
                    <a:p>
                      <a:pPr algn="ctr"/>
                      <a:r>
                        <a:rPr lang="en-GB" sz="2000" b="0" i="0" dirty="0" err="1">
                          <a:solidFill>
                            <a:srgbClr val="203864"/>
                          </a:solidFill>
                          <a:latin typeface="Century Gothic" panose="020B0502020202020204" pitchFamily="34" charset="0"/>
                        </a:rPr>
                        <a:t>él</a:t>
                      </a:r>
                      <a:r>
                        <a:rPr lang="en-GB" sz="2000" b="0" i="0" dirty="0">
                          <a:solidFill>
                            <a:srgbClr val="203864"/>
                          </a:solidFill>
                          <a:latin typeface="Century Gothic" panose="020B0502020202020204" pitchFamily="34" charset="0"/>
                        </a:rPr>
                        <a:t>/</a:t>
                      </a:r>
                      <a:r>
                        <a:rPr lang="en-GB" sz="2000" b="0" i="0" dirty="0" err="1">
                          <a:solidFill>
                            <a:srgbClr val="203864"/>
                          </a:solidFill>
                          <a:latin typeface="Century Gothic" panose="020B0502020202020204" pitchFamily="34" charset="0"/>
                        </a:rPr>
                        <a:t>ella</a:t>
                      </a:r>
                      <a:endParaRPr lang="es-GB" sz="2000" dirty="0">
                        <a:solidFill>
                          <a:srgbClr val="203864"/>
                        </a:solidFill>
                      </a:endParaRPr>
                    </a:p>
                  </a:txBody>
                  <a:tcPr anchor="ctr"/>
                </a:tc>
                <a:tc>
                  <a:txBody>
                    <a:bodyPr/>
                    <a:lstStyle/>
                    <a:p>
                      <a:pPr algn="ctr"/>
                      <a:r>
                        <a:rPr lang="es-GB" sz="2000" b="0" i="0" dirty="0">
                          <a:solidFill>
                            <a:srgbClr val="203864"/>
                          </a:solidFill>
                          <a:latin typeface="Century Gothic" panose="020B0502020202020204" pitchFamily="34" charset="0"/>
                        </a:rPr>
                        <a:t>¿Qué actividad en inglés?</a:t>
                      </a:r>
                    </a:p>
                  </a:txBody>
                  <a:tcPr anchor="ctr"/>
                </a:tc>
                <a:extLst>
                  <a:ext uri="{0D108BD9-81ED-4DB2-BD59-A6C34878D82A}">
                    <a16:rowId xmlns:a16="http://schemas.microsoft.com/office/drawing/2014/main" val="1619378101"/>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2063107013"/>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658108277"/>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4052671755"/>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3035132187"/>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525557717"/>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extLst>
                  <a:ext uri="{0D108BD9-81ED-4DB2-BD59-A6C34878D82A}">
                    <a16:rowId xmlns:a16="http://schemas.microsoft.com/office/drawing/2014/main" val="1019985624"/>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22827931"/>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1101411015"/>
                  </a:ext>
                </a:extLst>
              </a:tr>
              <a:tr h="525520">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tc>
                  <a:txBody>
                    <a:bodyPr/>
                    <a:lstStyle/>
                    <a:p>
                      <a:pPr algn="ctr"/>
                      <a:endParaRPr lang="es-GB" sz="2000" b="0" i="0" dirty="0">
                        <a:solidFill>
                          <a:srgbClr val="203864"/>
                        </a:solidFill>
                        <a:latin typeface="Century Gothic" panose="020B0502020202020204" pitchFamily="34" charset="0"/>
                      </a:endParaRPr>
                    </a:p>
                  </a:txBody>
                  <a:tcPr/>
                </a:tc>
                <a:extLst>
                  <a:ext uri="{0D108BD9-81ED-4DB2-BD59-A6C34878D82A}">
                    <a16:rowId xmlns:a16="http://schemas.microsoft.com/office/drawing/2014/main" val="3983892361"/>
                  </a:ext>
                </a:extLst>
              </a:tr>
            </a:tbl>
          </a:graphicData>
        </a:graphic>
      </p:graphicFrame>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97663" cy="461665"/>
          </a:xfrm>
          <a:prstGeom prst="rect">
            <a:avLst/>
          </a:prstGeom>
          <a:noFill/>
        </p:spPr>
        <p:txBody>
          <a:bodyPr wrap="none" rtlCol="0">
            <a:spAutoFit/>
          </a:bodyPr>
          <a:lstStyle/>
          <a:p>
            <a:pPr algn="l"/>
            <a:r>
              <a:rPr lang="es-GB" sz="2400" dirty="0">
                <a:solidFill>
                  <a:schemeClr val="accent5">
                    <a:lumMod val="50000"/>
                  </a:schemeClr>
                </a:solidFill>
                <a:latin typeface="Century Gothic" panose="020B0502020202020204" pitchFamily="34" charset="0"/>
              </a:rPr>
              <a:t>Estudiante B</a:t>
            </a:r>
          </a:p>
        </p:txBody>
      </p:sp>
      <p:sp>
        <p:nvSpPr>
          <p:cNvPr id="10" name="Rounded Rectangle 9">
            <a:extLst>
              <a:ext uri="{FF2B5EF4-FFF2-40B4-BE49-F238E27FC236}">
                <a16:creationId xmlns:a16="http://schemas.microsoft.com/office/drawing/2014/main" id="{210FBEF5-8E6C-AE4A-B97F-5C2DE4EF7833}"/>
              </a:ext>
            </a:extLst>
          </p:cNvPr>
          <p:cNvSpPr/>
          <p:nvPr/>
        </p:nvSpPr>
        <p:spPr>
          <a:xfrm>
            <a:off x="9701561" y="258166"/>
            <a:ext cx="222658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10303476" y="172767"/>
            <a:ext cx="1368167" cy="570181"/>
          </a:xfrm>
        </p:spPr>
        <p:txBody>
          <a:bodyPr>
            <a:normAutofit/>
          </a:bodyPr>
          <a:lstStyle/>
          <a:p>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3792882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Table 3">
            <a:extLst>
              <a:ext uri="{FF2B5EF4-FFF2-40B4-BE49-F238E27FC236}">
                <a16:creationId xmlns:a16="http://schemas.microsoft.com/office/drawing/2014/main" id="{1A2BF48E-0C70-C244-8018-30F24ABEDC39}"/>
              </a:ext>
            </a:extLst>
          </p:cNvPr>
          <p:cNvGraphicFramePr>
            <a:graphicFrameLocks noGrp="1"/>
          </p:cNvGraphicFramePr>
          <p:nvPr/>
        </p:nvGraphicFramePr>
        <p:xfrm>
          <a:off x="8490856" y="4928944"/>
          <a:ext cx="3203515" cy="1318434"/>
        </p:xfrm>
        <a:graphic>
          <a:graphicData uri="http://schemas.openxmlformats.org/drawingml/2006/table">
            <a:tbl>
              <a:tblPr firstRow="1" bandRow="1">
                <a:tableStyleId>{5DA37D80-6434-44D0-A028-1B22A696006F}</a:tableStyleId>
              </a:tblPr>
              <a:tblGrid>
                <a:gridCol w="3203515">
                  <a:extLst>
                    <a:ext uri="{9D8B030D-6E8A-4147-A177-3AD203B41FA5}">
                      <a16:colId xmlns:a16="http://schemas.microsoft.com/office/drawing/2014/main" val="614538447"/>
                    </a:ext>
                  </a:extLst>
                </a:gridCol>
              </a:tblGrid>
              <a:tr h="4066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Escribe el verbo y el pronombre en inglés</a:t>
                      </a: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3161571109"/>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791576946"/>
                  </a:ext>
                </a:extLst>
              </a:tr>
            </a:tbl>
          </a:graphicData>
        </a:graphic>
      </p:graphicFrame>
      <p:sp>
        <p:nvSpPr>
          <p:cNvPr id="45" name="CuadroTexto 44">
            <a:extLst>
              <a:ext uri="{FF2B5EF4-FFF2-40B4-BE49-F238E27FC236}">
                <a16:creationId xmlns:a16="http://schemas.microsoft.com/office/drawing/2014/main" id="{B9E704BF-B57B-EF43-9EAC-835A5C569E60}"/>
              </a:ext>
            </a:extLst>
          </p:cNvPr>
          <p:cNvSpPr txBox="1"/>
          <p:nvPr/>
        </p:nvSpPr>
        <p:spPr>
          <a:xfrm>
            <a:off x="224339" y="582962"/>
            <a:ext cx="10083800"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Persona A: habla en español.</a:t>
            </a:r>
          </a:p>
        </p:txBody>
      </p:sp>
      <p:sp>
        <p:nvSpPr>
          <p:cNvPr id="46" name="CuadroTexto 45">
            <a:extLst>
              <a:ext uri="{FF2B5EF4-FFF2-40B4-BE49-F238E27FC236}">
                <a16:creationId xmlns:a16="http://schemas.microsoft.com/office/drawing/2014/main" id="{99E54EB7-4FA8-0342-97FD-17A15AB39D24}"/>
              </a:ext>
            </a:extLst>
          </p:cNvPr>
          <p:cNvSpPr txBox="1"/>
          <p:nvPr/>
        </p:nvSpPr>
        <p:spPr>
          <a:xfrm>
            <a:off x="224339" y="1013849"/>
            <a:ext cx="11438009" cy="769441"/>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Persona B: escribe 1-8. Escucha y mira las tarjetas. ¿Es singular o plural? Elige ‘A’ o ‘B’. Luego escribe y el verbo y el pronombre en inglés. </a:t>
            </a:r>
          </a:p>
        </p:txBody>
      </p:sp>
      <p:sp>
        <p:nvSpPr>
          <p:cNvPr id="53" name="Rectangle 1">
            <a:extLst>
              <a:ext uri="{FF2B5EF4-FFF2-40B4-BE49-F238E27FC236}">
                <a16:creationId xmlns:a16="http://schemas.microsoft.com/office/drawing/2014/main" id="{D7D4D097-83FF-6F41-A9BA-DBFE7D3AF6AE}"/>
              </a:ext>
            </a:extLst>
          </p:cNvPr>
          <p:cNvSpPr/>
          <p:nvPr/>
        </p:nvSpPr>
        <p:spPr>
          <a:xfrm>
            <a:off x="262177" y="35990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262177" y="4106334"/>
            <a:ext cx="2613369" cy="52969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annoys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5"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372921" y="365043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190112" y="3002243"/>
            <a:ext cx="1625988"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Persona A</a:t>
            </a:r>
          </a:p>
        </p:txBody>
      </p:sp>
      <p:sp>
        <p:nvSpPr>
          <p:cNvPr id="2" name="Rounded Rectangular Callout 1"/>
          <p:cNvSpPr/>
          <p:nvPr/>
        </p:nvSpPr>
        <p:spPr>
          <a:xfrm>
            <a:off x="2078224" y="2039273"/>
            <a:ext cx="2616200" cy="1447800"/>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1">
                    <a:lumMod val="50000"/>
                  </a:schemeClr>
                </a:solidFill>
                <a:latin typeface="Century Gothic" panose="020B0502020202020204" pitchFamily="34" charset="0"/>
              </a:rPr>
              <a:t>Me molesta.</a:t>
            </a:r>
            <a:endParaRPr lang="en-GB" sz="2400" strike="sngStrike" dirty="0">
              <a:solidFill>
                <a:schemeClr val="accent1">
                  <a:lumMod val="50000"/>
                </a:schemeClr>
              </a:solidFill>
              <a:latin typeface="Century Gothic" panose="020B0502020202020204" pitchFamily="34" charset="0"/>
            </a:endParaRPr>
          </a:p>
        </p:txBody>
      </p:sp>
      <p:pic>
        <p:nvPicPr>
          <p:cNvPr id="60" name="Imagen 7">
            <a:extLst>
              <a:ext uri="{FF2B5EF4-FFF2-40B4-BE49-F238E27FC236}">
                <a16:creationId xmlns:a16="http://schemas.microsoft.com/office/drawing/2014/main" id="{096F893B-2B4A-194B-ABA2-4B330BF5D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8921" y="4624104"/>
            <a:ext cx="586339" cy="584653"/>
          </a:xfrm>
          <a:prstGeom prst="rect">
            <a:avLst/>
          </a:prstGeom>
        </p:spPr>
      </p:pic>
      <p:pic>
        <p:nvPicPr>
          <p:cNvPr id="7" name="Picture 6"/>
          <p:cNvPicPr>
            <a:picLocks noChangeAspect="1"/>
          </p:cNvPicPr>
          <p:nvPr/>
        </p:nvPicPr>
        <p:blipFill rotWithShape="1">
          <a:blip r:embed="rId4"/>
          <a:srcRect r="33519"/>
          <a:stretch/>
        </p:blipFill>
        <p:spPr>
          <a:xfrm>
            <a:off x="4842235" y="3650437"/>
            <a:ext cx="6852137" cy="1032002"/>
          </a:xfrm>
          <a:prstGeom prst="rect">
            <a:avLst/>
          </a:prstGeom>
          <a:ln w="38100">
            <a:noFill/>
          </a:ln>
        </p:spPr>
      </p:pic>
      <p:sp>
        <p:nvSpPr>
          <p:cNvPr id="86" name="CuadroTexto 44">
            <a:extLst>
              <a:ext uri="{FF2B5EF4-FFF2-40B4-BE49-F238E27FC236}">
                <a16:creationId xmlns:a16="http://schemas.microsoft.com/office/drawing/2014/main" id="{B9E704BF-B57B-EF43-9EAC-835A5C569E60}"/>
              </a:ext>
            </a:extLst>
          </p:cNvPr>
          <p:cNvSpPr txBox="1"/>
          <p:nvPr/>
        </p:nvSpPr>
        <p:spPr>
          <a:xfrm>
            <a:off x="5130348" y="3168186"/>
            <a:ext cx="1625988" cy="430887"/>
          </a:xfrm>
          <a:prstGeom prst="rect">
            <a:avLst/>
          </a:prstGeom>
          <a:noFill/>
        </p:spPr>
        <p:txBody>
          <a:bodyPr wrap="square" rtlCol="0">
            <a:spAutoFit/>
          </a:bodyPr>
          <a:lstStyle/>
          <a:p>
            <a:r>
              <a:rPr lang="en-GB" sz="2200" dirty="0">
                <a:solidFill>
                  <a:schemeClr val="accent5">
                    <a:lumMod val="50000"/>
                  </a:schemeClr>
                </a:solidFill>
                <a:latin typeface="Century Gothic" panose="020B0502020202020204" pitchFamily="34" charset="0"/>
              </a:rPr>
              <a:t>Persona B</a:t>
            </a:r>
          </a:p>
        </p:txBody>
      </p:sp>
      <p:sp>
        <p:nvSpPr>
          <p:cNvPr id="8" name="Oval 7"/>
          <p:cNvSpPr/>
          <p:nvPr/>
        </p:nvSpPr>
        <p:spPr>
          <a:xfrm>
            <a:off x="9144000" y="3599073"/>
            <a:ext cx="1857829" cy="1317357"/>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sp>
        <p:nvSpPr>
          <p:cNvPr id="9" name="TextBox 8"/>
          <p:cNvSpPr txBox="1"/>
          <p:nvPr/>
        </p:nvSpPr>
        <p:spPr>
          <a:xfrm>
            <a:off x="9264580" y="5682280"/>
            <a:ext cx="1930399"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annoys me</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77635"/>
            <a:ext cx="5785756" cy="645068"/>
          </a:xfrm>
        </p:spPr>
        <p:txBody>
          <a:bodyPr>
            <a:normAutofit/>
          </a:bodyPr>
          <a:lstStyle/>
          <a:p>
            <a:r>
              <a:rPr lang="es-ES" sz="2200" b="1" dirty="0"/>
              <a:t>Hablamos en parejas sobre emociones.</a:t>
            </a:r>
            <a:endParaRPr lang="en-GB" sz="2200" dirty="0"/>
          </a:p>
        </p:txBody>
      </p:sp>
    </p:spTree>
    <p:extLst>
      <p:ext uri="{BB962C8B-B14F-4D97-AF65-F5344CB8AC3E}">
        <p14:creationId xmlns:p14="http://schemas.microsoft.com/office/powerpoint/2010/main" val="164535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55" grpId="0" animBg="1"/>
      <p:bldP spid="59" grpId="0"/>
      <p:bldP spid="2" grpId="0" animBg="1"/>
      <p:bldP spid="86" grpId="0"/>
      <p:bldP spid="8" grpId="0" animBg="1"/>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F710BC-92C8-084B-AD21-614D0A78E68E}"/>
              </a:ext>
            </a:extLst>
          </p:cNvPr>
          <p:cNvSpPr/>
          <p:nvPr/>
        </p:nvSpPr>
        <p:spPr>
          <a:xfrm>
            <a:off x="326532" y="1293882"/>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557200" y="1443142"/>
            <a:ext cx="2190051"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They please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 Box 10">
            <a:extLst>
              <a:ext uri="{FF2B5EF4-FFF2-40B4-BE49-F238E27FC236}">
                <a16:creationId xmlns:a16="http://schemas.microsoft.com/office/drawing/2014/main" id="{5B21DE31-D753-334A-A2D3-58247A47400F}"/>
              </a:ext>
            </a:extLst>
          </p:cNvPr>
          <p:cNvSpPr txBox="1">
            <a:spLocks noChangeArrowheads="1"/>
          </p:cNvSpPr>
          <p:nvPr/>
        </p:nvSpPr>
        <p:spPr bwMode="auto">
          <a:xfrm>
            <a:off x="394600" y="139660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 name="Rectangle 1">
            <a:extLst>
              <a:ext uri="{FF2B5EF4-FFF2-40B4-BE49-F238E27FC236}">
                <a16:creationId xmlns:a16="http://schemas.microsoft.com/office/drawing/2014/main" id="{56F06C9C-BA86-174C-B903-41A58F7F63FA}"/>
              </a:ext>
            </a:extLst>
          </p:cNvPr>
          <p:cNvSpPr/>
          <p:nvPr/>
        </p:nvSpPr>
        <p:spPr>
          <a:xfrm>
            <a:off x="3192243"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6" name="Text Box 2">
            <a:extLst>
              <a:ext uri="{FF2B5EF4-FFF2-40B4-BE49-F238E27FC236}">
                <a16:creationId xmlns:a16="http://schemas.microsoft.com/office/drawing/2014/main" id="{DB4D888C-8D6B-E74A-964C-B0C265FF0DB5}"/>
              </a:ext>
            </a:extLst>
          </p:cNvPr>
          <p:cNvSpPr txBox="1">
            <a:spLocks noChangeArrowheads="1"/>
          </p:cNvSpPr>
          <p:nvPr/>
        </p:nvSpPr>
        <p:spPr bwMode="auto">
          <a:xfrm>
            <a:off x="3432720" y="1388659"/>
            <a:ext cx="2357504"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makes me happy.</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7" name="Text Box 10">
            <a:extLst>
              <a:ext uri="{FF2B5EF4-FFF2-40B4-BE49-F238E27FC236}">
                <a16:creationId xmlns:a16="http://schemas.microsoft.com/office/drawing/2014/main" id="{311A18EB-4B08-2741-ABDA-8B1EEC603DB9}"/>
              </a:ext>
            </a:extLst>
          </p:cNvPr>
          <p:cNvSpPr txBox="1">
            <a:spLocks noChangeArrowheads="1"/>
          </p:cNvSpPr>
          <p:nvPr/>
        </p:nvSpPr>
        <p:spPr bwMode="auto">
          <a:xfrm>
            <a:off x="3260311" y="14264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8" name="Rectangle 1">
            <a:extLst>
              <a:ext uri="{FF2B5EF4-FFF2-40B4-BE49-F238E27FC236}">
                <a16:creationId xmlns:a16="http://schemas.microsoft.com/office/drawing/2014/main" id="{8F45328C-A3AC-B14C-9940-BF23E840772F}"/>
              </a:ext>
            </a:extLst>
          </p:cNvPr>
          <p:cNvSpPr/>
          <p:nvPr/>
        </p:nvSpPr>
        <p:spPr>
          <a:xfrm>
            <a:off x="6057954"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9" name="Text Box 2">
            <a:extLst>
              <a:ext uri="{FF2B5EF4-FFF2-40B4-BE49-F238E27FC236}">
                <a16:creationId xmlns:a16="http://schemas.microsoft.com/office/drawing/2014/main" id="{C2930D74-F222-B044-8255-2A31E255B0D5}"/>
              </a:ext>
            </a:extLst>
          </p:cNvPr>
          <p:cNvSpPr txBox="1">
            <a:spLocks noChangeArrowheads="1"/>
          </p:cNvSpPr>
          <p:nvPr/>
        </p:nvSpPr>
        <p:spPr bwMode="auto">
          <a:xfrm>
            <a:off x="6286083" y="1406452"/>
            <a:ext cx="243398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They annoy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 Box 10">
            <a:extLst>
              <a:ext uri="{FF2B5EF4-FFF2-40B4-BE49-F238E27FC236}">
                <a16:creationId xmlns:a16="http://schemas.microsoft.com/office/drawing/2014/main" id="{1441D099-3EE9-4B4F-B968-293AB3A4D1E0}"/>
              </a:ext>
            </a:extLst>
          </p:cNvPr>
          <p:cNvSpPr txBox="1">
            <a:spLocks noChangeArrowheads="1"/>
          </p:cNvSpPr>
          <p:nvPr/>
        </p:nvSpPr>
        <p:spPr bwMode="auto">
          <a:xfrm>
            <a:off x="6126022" y="142776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1" name="Rectangle 1">
            <a:extLst>
              <a:ext uri="{FF2B5EF4-FFF2-40B4-BE49-F238E27FC236}">
                <a16:creationId xmlns:a16="http://schemas.microsoft.com/office/drawing/2014/main" id="{62AC8CDD-8B40-4043-99E8-61A87B06BBF7}"/>
              </a:ext>
            </a:extLst>
          </p:cNvPr>
          <p:cNvSpPr/>
          <p:nvPr/>
        </p:nvSpPr>
        <p:spPr>
          <a:xfrm>
            <a:off x="8880688" y="132551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2" name="Text Box 2">
            <a:extLst>
              <a:ext uri="{FF2B5EF4-FFF2-40B4-BE49-F238E27FC236}">
                <a16:creationId xmlns:a16="http://schemas.microsoft.com/office/drawing/2014/main" id="{D5CD7F33-55A3-0B44-A6DF-D33DED1E9FB5}"/>
              </a:ext>
            </a:extLst>
          </p:cNvPr>
          <p:cNvSpPr txBox="1">
            <a:spLocks noChangeArrowheads="1"/>
          </p:cNvSpPr>
          <p:nvPr/>
        </p:nvSpPr>
        <p:spPr bwMode="auto">
          <a:xfrm>
            <a:off x="8948195" y="1783193"/>
            <a:ext cx="2488712" cy="52969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scares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 Box 10">
            <a:extLst>
              <a:ext uri="{FF2B5EF4-FFF2-40B4-BE49-F238E27FC236}">
                <a16:creationId xmlns:a16="http://schemas.microsoft.com/office/drawing/2014/main" id="{D77331CA-92E1-6D41-B1C0-62C3118011EE}"/>
              </a:ext>
            </a:extLst>
          </p:cNvPr>
          <p:cNvSpPr txBox="1">
            <a:spLocks noChangeArrowheads="1"/>
          </p:cNvSpPr>
          <p:nvPr/>
        </p:nvSpPr>
        <p:spPr bwMode="auto">
          <a:xfrm>
            <a:off x="8948756" y="142824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4" name="Rectangle 1">
            <a:extLst>
              <a:ext uri="{FF2B5EF4-FFF2-40B4-BE49-F238E27FC236}">
                <a16:creationId xmlns:a16="http://schemas.microsoft.com/office/drawing/2014/main" id="{8DE6CC4A-7BF9-CA4A-BEA7-73759E8C639A}"/>
              </a:ext>
            </a:extLst>
          </p:cNvPr>
          <p:cNvSpPr/>
          <p:nvPr/>
        </p:nvSpPr>
        <p:spPr>
          <a:xfrm>
            <a:off x="326531" y="365927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5" name="Text Box 2">
            <a:extLst>
              <a:ext uri="{FF2B5EF4-FFF2-40B4-BE49-F238E27FC236}">
                <a16:creationId xmlns:a16="http://schemas.microsoft.com/office/drawing/2014/main" id="{19A601E2-ABF1-3942-B9C0-A7A35E234C38}"/>
              </a:ext>
            </a:extLst>
          </p:cNvPr>
          <p:cNvSpPr txBox="1">
            <a:spLocks noChangeArrowheads="1"/>
          </p:cNvSpPr>
          <p:nvPr/>
        </p:nvSpPr>
        <p:spPr bwMode="auto">
          <a:xfrm>
            <a:off x="611046" y="3826295"/>
            <a:ext cx="2162497"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interests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6" name="Text Box 10">
            <a:extLst>
              <a:ext uri="{FF2B5EF4-FFF2-40B4-BE49-F238E27FC236}">
                <a16:creationId xmlns:a16="http://schemas.microsoft.com/office/drawing/2014/main" id="{F0226B6F-0C65-244B-AD6A-B028CA1F17FB}"/>
              </a:ext>
            </a:extLst>
          </p:cNvPr>
          <p:cNvSpPr txBox="1">
            <a:spLocks noChangeArrowheads="1"/>
          </p:cNvSpPr>
          <p:nvPr/>
        </p:nvSpPr>
        <p:spPr bwMode="auto">
          <a:xfrm>
            <a:off x="394599" y="37620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7" name="Rectangle 1">
            <a:extLst>
              <a:ext uri="{FF2B5EF4-FFF2-40B4-BE49-F238E27FC236}">
                <a16:creationId xmlns:a16="http://schemas.microsoft.com/office/drawing/2014/main" id="{42624155-6739-A546-8C86-E02763FB9FE5}"/>
              </a:ext>
            </a:extLst>
          </p:cNvPr>
          <p:cNvSpPr/>
          <p:nvPr/>
        </p:nvSpPr>
        <p:spPr>
          <a:xfrm>
            <a:off x="3192243" y="362771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18" name="Text Box 2">
            <a:extLst>
              <a:ext uri="{FF2B5EF4-FFF2-40B4-BE49-F238E27FC236}">
                <a16:creationId xmlns:a16="http://schemas.microsoft.com/office/drawing/2014/main" id="{C23F072D-350E-F149-B336-17092886070B}"/>
              </a:ext>
            </a:extLst>
          </p:cNvPr>
          <p:cNvSpPr txBox="1">
            <a:spLocks noChangeArrowheads="1"/>
          </p:cNvSpPr>
          <p:nvPr/>
        </p:nvSpPr>
        <p:spPr bwMode="auto">
          <a:xfrm>
            <a:off x="3423048" y="3733544"/>
            <a:ext cx="2385218"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They matter to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19" name="Text Box 10">
            <a:extLst>
              <a:ext uri="{FF2B5EF4-FFF2-40B4-BE49-F238E27FC236}">
                <a16:creationId xmlns:a16="http://schemas.microsoft.com/office/drawing/2014/main" id="{6765B35E-5D4F-0F4C-84B5-0CF4A3ACC9A9}"/>
              </a:ext>
            </a:extLst>
          </p:cNvPr>
          <p:cNvSpPr txBox="1">
            <a:spLocks noChangeArrowheads="1"/>
          </p:cNvSpPr>
          <p:nvPr/>
        </p:nvSpPr>
        <p:spPr bwMode="auto">
          <a:xfrm>
            <a:off x="3260311" y="37304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0" name="Rectangle 1">
            <a:extLst>
              <a:ext uri="{FF2B5EF4-FFF2-40B4-BE49-F238E27FC236}">
                <a16:creationId xmlns:a16="http://schemas.microsoft.com/office/drawing/2014/main" id="{D7D4D097-83FF-6F41-A9BA-DBFE7D3AF6AE}"/>
              </a:ext>
            </a:extLst>
          </p:cNvPr>
          <p:cNvSpPr/>
          <p:nvPr/>
        </p:nvSpPr>
        <p:spPr>
          <a:xfrm>
            <a:off x="6057953" y="3594946"/>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21"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6123367" y="4008541"/>
            <a:ext cx="2613369" cy="52969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delights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6126021" y="36976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3" name="Rectangle 1">
            <a:extLst>
              <a:ext uri="{FF2B5EF4-FFF2-40B4-BE49-F238E27FC236}">
                <a16:creationId xmlns:a16="http://schemas.microsoft.com/office/drawing/2014/main" id="{AF378D74-4702-7740-AB7B-A86CCE876FD0}"/>
              </a:ext>
            </a:extLst>
          </p:cNvPr>
          <p:cNvSpPr/>
          <p:nvPr/>
        </p:nvSpPr>
        <p:spPr>
          <a:xfrm>
            <a:off x="8880687" y="35621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24" name="Text Box 2">
            <a:extLst>
              <a:ext uri="{FF2B5EF4-FFF2-40B4-BE49-F238E27FC236}">
                <a16:creationId xmlns:a16="http://schemas.microsoft.com/office/drawing/2014/main" id="{0BD0B261-D3B2-A041-BB80-DE4C42D3A280}"/>
              </a:ext>
            </a:extLst>
          </p:cNvPr>
          <p:cNvSpPr txBox="1">
            <a:spLocks noChangeArrowheads="1"/>
          </p:cNvSpPr>
          <p:nvPr/>
        </p:nvSpPr>
        <p:spPr bwMode="auto">
          <a:xfrm>
            <a:off x="9135306" y="3700856"/>
            <a:ext cx="2277825"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They worry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5" name="Text Box 10">
            <a:extLst>
              <a:ext uri="{FF2B5EF4-FFF2-40B4-BE49-F238E27FC236}">
                <a16:creationId xmlns:a16="http://schemas.microsoft.com/office/drawing/2014/main" id="{BE82A87C-2396-3845-932A-DF007DE0F201}"/>
              </a:ext>
            </a:extLst>
          </p:cNvPr>
          <p:cNvSpPr txBox="1">
            <a:spLocks noChangeArrowheads="1"/>
          </p:cNvSpPr>
          <p:nvPr/>
        </p:nvSpPr>
        <p:spPr bwMode="auto">
          <a:xfrm>
            <a:off x="8948755" y="366490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6" name="Title 25"/>
          <p:cNvSpPr>
            <a:spLocks noGrp="1"/>
          </p:cNvSpPr>
          <p:nvPr>
            <p:ph type="title" idx="4294967295"/>
          </p:nvPr>
        </p:nvSpPr>
        <p:spPr>
          <a:xfrm>
            <a:off x="237783" y="456153"/>
            <a:ext cx="2070100" cy="494224"/>
          </a:xfrm>
        </p:spPr>
        <p:txBody>
          <a:bodyPr>
            <a:normAutofit fontScale="90000"/>
          </a:bodyPr>
          <a:lstStyle/>
          <a:p>
            <a:r>
              <a:rPr lang="en-GB" sz="3200" dirty="0"/>
              <a:t>Persona A</a:t>
            </a:r>
          </a:p>
        </p:txBody>
      </p:sp>
      <p:pic>
        <p:nvPicPr>
          <p:cNvPr id="27"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038809" y="2421936"/>
            <a:ext cx="483103" cy="546100"/>
          </a:xfrm>
          <a:prstGeom prst="rect">
            <a:avLst/>
          </a:prstGeom>
        </p:spPr>
      </p:pic>
      <p:pic>
        <p:nvPicPr>
          <p:cNvPr id="29"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0405" y="2405043"/>
            <a:ext cx="586339" cy="584653"/>
          </a:xfrm>
          <a:prstGeom prst="rect">
            <a:avLst/>
          </a:prstGeom>
        </p:spPr>
      </p:pic>
      <p:pic>
        <p:nvPicPr>
          <p:cNvPr id="30"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1385" y="4732418"/>
            <a:ext cx="536456" cy="514640"/>
          </a:xfrm>
          <a:prstGeom prst="rect">
            <a:avLst/>
          </a:prstGeom>
        </p:spPr>
      </p:pic>
      <p:sp>
        <p:nvSpPr>
          <p:cNvPr id="31" name="Rectángulo 9">
            <a:extLst>
              <a:ext uri="{FF2B5EF4-FFF2-40B4-BE49-F238E27FC236}">
                <a16:creationId xmlns:a16="http://schemas.microsoft.com/office/drawing/2014/main" id="{C24D5873-A172-1F4A-9B6A-514C050A3C04}"/>
              </a:ext>
            </a:extLst>
          </p:cNvPr>
          <p:cNvSpPr/>
          <p:nvPr/>
        </p:nvSpPr>
        <p:spPr>
          <a:xfrm>
            <a:off x="9578354" y="4679650"/>
            <a:ext cx="1391727"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latin typeface="Century Gothic" panose="020B0502020202020204" pitchFamily="34" charset="0"/>
              </a:rPr>
              <a:t>[opinions]</a:t>
            </a:r>
          </a:p>
        </p:txBody>
      </p:sp>
      <p:pic>
        <p:nvPicPr>
          <p:cNvPr id="33" name="Imagen 27">
            <a:extLst>
              <a:ext uri="{FF2B5EF4-FFF2-40B4-BE49-F238E27FC236}">
                <a16:creationId xmlns:a16="http://schemas.microsoft.com/office/drawing/2014/main" id="{97BBF86A-98BF-4546-AEAE-77A161724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72833" y="4736966"/>
            <a:ext cx="797846" cy="515025"/>
          </a:xfrm>
          <a:prstGeom prst="rect">
            <a:avLst/>
          </a:prstGeom>
        </p:spPr>
      </p:pic>
      <p:pic>
        <p:nvPicPr>
          <p:cNvPr id="35" name="Imagen 12">
            <a:extLst>
              <a:ext uri="{FF2B5EF4-FFF2-40B4-BE49-F238E27FC236}">
                <a16:creationId xmlns:a16="http://schemas.microsoft.com/office/drawing/2014/main" id="{FA76BEB4-4491-E545-9392-3B7E562BCD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5642" y="4536561"/>
            <a:ext cx="517990" cy="537055"/>
          </a:xfrm>
          <a:prstGeom prst="rect">
            <a:avLst/>
          </a:prstGeom>
        </p:spPr>
      </p:pic>
      <p:pic>
        <p:nvPicPr>
          <p:cNvPr id="38" name="Picture 2" descr="Movie reel movie film reel clipart clipart image 2 clipartbold "/>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b="13142"/>
          <a:stretch/>
        </p:blipFill>
        <p:spPr bwMode="auto">
          <a:xfrm>
            <a:off x="9458930" y="2362392"/>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39" name="Rectángulo 9">
            <a:extLst>
              <a:ext uri="{FF2B5EF4-FFF2-40B4-BE49-F238E27FC236}">
                <a16:creationId xmlns:a16="http://schemas.microsoft.com/office/drawing/2014/main" id="{C24D5873-A172-1F4A-9B6A-514C050A3C04}"/>
              </a:ext>
            </a:extLst>
          </p:cNvPr>
          <p:cNvSpPr/>
          <p:nvPr/>
        </p:nvSpPr>
        <p:spPr>
          <a:xfrm>
            <a:off x="10210143" y="2435133"/>
            <a:ext cx="78739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latin typeface="Century Gothic" panose="020B0502020202020204" pitchFamily="34" charset="0"/>
              </a:rPr>
              <a:t>[film]</a:t>
            </a:r>
          </a:p>
        </p:txBody>
      </p:sp>
      <p:pic>
        <p:nvPicPr>
          <p:cNvPr id="40"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797155" y="2408308"/>
            <a:ext cx="483103" cy="546100"/>
          </a:xfrm>
          <a:prstGeom prst="rect">
            <a:avLst/>
          </a:prstGeom>
        </p:spPr>
      </p:pic>
      <p:pic>
        <p:nvPicPr>
          <p:cNvPr id="41" name="Imagen 11">
            <a:extLst>
              <a:ext uri="{FF2B5EF4-FFF2-40B4-BE49-F238E27FC236}">
                <a16:creationId xmlns:a16="http://schemas.microsoft.com/office/drawing/2014/main" id="{A2D3F68F-6E6D-944D-B98A-B34D4AAF01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30701" y="2314454"/>
            <a:ext cx="1693548" cy="615323"/>
          </a:xfrm>
          <a:prstGeom prst="rect">
            <a:avLst/>
          </a:prstGeom>
        </p:spPr>
      </p:pic>
      <p:sp>
        <p:nvSpPr>
          <p:cNvPr id="42" name="Rectángulo 9">
            <a:extLst>
              <a:ext uri="{FF2B5EF4-FFF2-40B4-BE49-F238E27FC236}">
                <a16:creationId xmlns:a16="http://schemas.microsoft.com/office/drawing/2014/main" id="{C24D5873-A172-1F4A-9B6A-514C050A3C04}"/>
              </a:ext>
            </a:extLst>
          </p:cNvPr>
          <p:cNvSpPr/>
          <p:nvPr/>
        </p:nvSpPr>
        <p:spPr>
          <a:xfrm>
            <a:off x="7096135" y="2658166"/>
            <a:ext cx="1609736"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latin typeface="Century Gothic" panose="020B0502020202020204" pitchFamily="34" charset="0"/>
              </a:rPr>
              <a:t>[accidents]</a:t>
            </a:r>
          </a:p>
        </p:txBody>
      </p:sp>
      <p:pic>
        <p:nvPicPr>
          <p:cNvPr id="44"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5850" y="4708428"/>
            <a:ext cx="536456" cy="514640"/>
          </a:xfrm>
          <a:prstGeom prst="rect">
            <a:avLst/>
          </a:prstGeom>
        </p:spPr>
      </p:pic>
    </p:spTree>
    <p:extLst>
      <p:ext uri="{BB962C8B-B14F-4D97-AF65-F5344CB8AC3E}">
        <p14:creationId xmlns:p14="http://schemas.microsoft.com/office/powerpoint/2010/main" val="31950786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idx="4294967295"/>
          </p:nvPr>
        </p:nvSpPr>
        <p:spPr>
          <a:xfrm>
            <a:off x="271575" y="50880"/>
            <a:ext cx="10515600" cy="1325563"/>
          </a:xfrm>
        </p:spPr>
        <p:txBody>
          <a:bodyPr>
            <a:normAutofit/>
          </a:bodyPr>
          <a:lstStyle/>
          <a:p>
            <a:r>
              <a:rPr lang="en-GB" sz="2900" dirty="0"/>
              <a:t>Persona B</a:t>
            </a:r>
          </a:p>
        </p:txBody>
      </p:sp>
      <p:sp>
        <p:nvSpPr>
          <p:cNvPr id="27" name="Rectangle 26">
            <a:extLst>
              <a:ext uri="{FF2B5EF4-FFF2-40B4-BE49-F238E27FC236}">
                <a16:creationId xmlns:a16="http://schemas.microsoft.com/office/drawing/2014/main" id="{73F710BC-92C8-084B-AD21-614D0A78E68E}"/>
              </a:ext>
            </a:extLst>
          </p:cNvPr>
          <p:cNvSpPr/>
          <p:nvPr/>
        </p:nvSpPr>
        <p:spPr>
          <a:xfrm>
            <a:off x="326532" y="1293882"/>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2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557200" y="1443142"/>
            <a:ext cx="2190051"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matters to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9" name="Text Box 10">
            <a:extLst>
              <a:ext uri="{FF2B5EF4-FFF2-40B4-BE49-F238E27FC236}">
                <a16:creationId xmlns:a16="http://schemas.microsoft.com/office/drawing/2014/main" id="{5B21DE31-D753-334A-A2D3-58247A47400F}"/>
              </a:ext>
            </a:extLst>
          </p:cNvPr>
          <p:cNvSpPr txBox="1">
            <a:spLocks noChangeArrowheads="1"/>
          </p:cNvSpPr>
          <p:nvPr/>
        </p:nvSpPr>
        <p:spPr bwMode="auto">
          <a:xfrm>
            <a:off x="394600" y="139660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effectLst/>
                <a:latin typeface="Century Gothic" panose="020B0502020202020204" pitchFamily="34" charset="0"/>
                <a:ea typeface="Calibri" panose="020F0502020204030204" pitchFamily="34" charset="0"/>
                <a:cs typeface="Times New Roman" panose="02020603050405020304" pitchFamily="18" charset="0"/>
              </a:rPr>
              <a:t>1</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0" name="Rectangle 1">
            <a:extLst>
              <a:ext uri="{FF2B5EF4-FFF2-40B4-BE49-F238E27FC236}">
                <a16:creationId xmlns:a16="http://schemas.microsoft.com/office/drawing/2014/main" id="{56F06C9C-BA86-174C-B903-41A58F7F63FA}"/>
              </a:ext>
            </a:extLst>
          </p:cNvPr>
          <p:cNvSpPr/>
          <p:nvPr/>
        </p:nvSpPr>
        <p:spPr>
          <a:xfrm>
            <a:off x="3192243"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31" name="Text Box 2">
            <a:extLst>
              <a:ext uri="{FF2B5EF4-FFF2-40B4-BE49-F238E27FC236}">
                <a16:creationId xmlns:a16="http://schemas.microsoft.com/office/drawing/2014/main" id="{DB4D888C-8D6B-E74A-964C-B0C265FF0DB5}"/>
              </a:ext>
            </a:extLst>
          </p:cNvPr>
          <p:cNvSpPr txBox="1">
            <a:spLocks noChangeArrowheads="1"/>
          </p:cNvSpPr>
          <p:nvPr/>
        </p:nvSpPr>
        <p:spPr bwMode="auto">
          <a:xfrm>
            <a:off x="3432720" y="1388659"/>
            <a:ext cx="2357504"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They make me happy.</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2" name="Text Box 10">
            <a:extLst>
              <a:ext uri="{FF2B5EF4-FFF2-40B4-BE49-F238E27FC236}">
                <a16:creationId xmlns:a16="http://schemas.microsoft.com/office/drawing/2014/main" id="{311A18EB-4B08-2741-ABDA-8B1EEC603DB9}"/>
              </a:ext>
            </a:extLst>
          </p:cNvPr>
          <p:cNvSpPr txBox="1">
            <a:spLocks noChangeArrowheads="1"/>
          </p:cNvSpPr>
          <p:nvPr/>
        </p:nvSpPr>
        <p:spPr bwMode="auto">
          <a:xfrm>
            <a:off x="3260311" y="142640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2</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3" name="Rectangle 1">
            <a:extLst>
              <a:ext uri="{FF2B5EF4-FFF2-40B4-BE49-F238E27FC236}">
                <a16:creationId xmlns:a16="http://schemas.microsoft.com/office/drawing/2014/main" id="{8F45328C-A3AC-B14C-9940-BF23E840772F}"/>
              </a:ext>
            </a:extLst>
          </p:cNvPr>
          <p:cNvSpPr/>
          <p:nvPr/>
        </p:nvSpPr>
        <p:spPr>
          <a:xfrm>
            <a:off x="6057954" y="1323678"/>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34" name="Text Box 2">
            <a:extLst>
              <a:ext uri="{FF2B5EF4-FFF2-40B4-BE49-F238E27FC236}">
                <a16:creationId xmlns:a16="http://schemas.microsoft.com/office/drawing/2014/main" id="{C2930D74-F222-B044-8255-2A31E255B0D5}"/>
              </a:ext>
            </a:extLst>
          </p:cNvPr>
          <p:cNvSpPr txBox="1">
            <a:spLocks noChangeArrowheads="1"/>
          </p:cNvSpPr>
          <p:nvPr/>
        </p:nvSpPr>
        <p:spPr bwMode="auto">
          <a:xfrm>
            <a:off x="6286083" y="1406452"/>
            <a:ext cx="243398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They scare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5" name="Text Box 10">
            <a:extLst>
              <a:ext uri="{FF2B5EF4-FFF2-40B4-BE49-F238E27FC236}">
                <a16:creationId xmlns:a16="http://schemas.microsoft.com/office/drawing/2014/main" id="{1441D099-3EE9-4B4F-B968-293AB3A4D1E0}"/>
              </a:ext>
            </a:extLst>
          </p:cNvPr>
          <p:cNvSpPr txBox="1">
            <a:spLocks noChangeArrowheads="1"/>
          </p:cNvSpPr>
          <p:nvPr/>
        </p:nvSpPr>
        <p:spPr bwMode="auto">
          <a:xfrm>
            <a:off x="6126022" y="142776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3</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6" name="Rectangle 1">
            <a:extLst>
              <a:ext uri="{FF2B5EF4-FFF2-40B4-BE49-F238E27FC236}">
                <a16:creationId xmlns:a16="http://schemas.microsoft.com/office/drawing/2014/main" id="{62AC8CDD-8B40-4043-99E8-61A87B06BBF7}"/>
              </a:ext>
            </a:extLst>
          </p:cNvPr>
          <p:cNvSpPr/>
          <p:nvPr/>
        </p:nvSpPr>
        <p:spPr>
          <a:xfrm>
            <a:off x="8880688" y="132551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37" name="Text Box 2">
            <a:extLst>
              <a:ext uri="{FF2B5EF4-FFF2-40B4-BE49-F238E27FC236}">
                <a16:creationId xmlns:a16="http://schemas.microsoft.com/office/drawing/2014/main" id="{D5CD7F33-55A3-0B44-A6DF-D33DED1E9FB5}"/>
              </a:ext>
            </a:extLst>
          </p:cNvPr>
          <p:cNvSpPr txBox="1">
            <a:spLocks noChangeArrowheads="1"/>
          </p:cNvSpPr>
          <p:nvPr/>
        </p:nvSpPr>
        <p:spPr bwMode="auto">
          <a:xfrm>
            <a:off x="8975514" y="1496530"/>
            <a:ext cx="2488712" cy="52969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annoys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8" name="Text Box 10">
            <a:extLst>
              <a:ext uri="{FF2B5EF4-FFF2-40B4-BE49-F238E27FC236}">
                <a16:creationId xmlns:a16="http://schemas.microsoft.com/office/drawing/2014/main" id="{D77331CA-92E1-6D41-B1C0-62C3118011EE}"/>
              </a:ext>
            </a:extLst>
          </p:cNvPr>
          <p:cNvSpPr txBox="1">
            <a:spLocks noChangeArrowheads="1"/>
          </p:cNvSpPr>
          <p:nvPr/>
        </p:nvSpPr>
        <p:spPr bwMode="auto">
          <a:xfrm>
            <a:off x="8948756" y="142824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4</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39" name="Rectangle 1">
            <a:extLst>
              <a:ext uri="{FF2B5EF4-FFF2-40B4-BE49-F238E27FC236}">
                <a16:creationId xmlns:a16="http://schemas.microsoft.com/office/drawing/2014/main" id="{8DE6CC4A-7BF9-CA4A-BEA7-73759E8C639A}"/>
              </a:ext>
            </a:extLst>
          </p:cNvPr>
          <p:cNvSpPr/>
          <p:nvPr/>
        </p:nvSpPr>
        <p:spPr>
          <a:xfrm>
            <a:off x="326531" y="365927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40" name="Text Box 2">
            <a:extLst>
              <a:ext uri="{FF2B5EF4-FFF2-40B4-BE49-F238E27FC236}">
                <a16:creationId xmlns:a16="http://schemas.microsoft.com/office/drawing/2014/main" id="{19A601E2-ABF1-3942-B9C0-A7A35E234C38}"/>
              </a:ext>
            </a:extLst>
          </p:cNvPr>
          <p:cNvSpPr txBox="1">
            <a:spLocks noChangeArrowheads="1"/>
          </p:cNvSpPr>
          <p:nvPr/>
        </p:nvSpPr>
        <p:spPr bwMode="auto">
          <a:xfrm>
            <a:off x="557200" y="3826295"/>
            <a:ext cx="2216343"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They delight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F0226B6F-0C65-244B-AD6A-B028CA1F17FB}"/>
              </a:ext>
            </a:extLst>
          </p:cNvPr>
          <p:cNvSpPr txBox="1">
            <a:spLocks noChangeArrowheads="1"/>
          </p:cNvSpPr>
          <p:nvPr/>
        </p:nvSpPr>
        <p:spPr bwMode="auto">
          <a:xfrm>
            <a:off x="394599" y="376200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5</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2" name="Rectangle 1">
            <a:extLst>
              <a:ext uri="{FF2B5EF4-FFF2-40B4-BE49-F238E27FC236}">
                <a16:creationId xmlns:a16="http://schemas.microsoft.com/office/drawing/2014/main" id="{42624155-6739-A546-8C86-E02763FB9FE5}"/>
              </a:ext>
            </a:extLst>
          </p:cNvPr>
          <p:cNvSpPr/>
          <p:nvPr/>
        </p:nvSpPr>
        <p:spPr>
          <a:xfrm>
            <a:off x="3192243" y="3627719"/>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43" name="Text Box 2">
            <a:extLst>
              <a:ext uri="{FF2B5EF4-FFF2-40B4-BE49-F238E27FC236}">
                <a16:creationId xmlns:a16="http://schemas.microsoft.com/office/drawing/2014/main" id="{C23F072D-350E-F149-B336-17092886070B}"/>
              </a:ext>
            </a:extLst>
          </p:cNvPr>
          <p:cNvSpPr txBox="1">
            <a:spLocks noChangeArrowheads="1"/>
          </p:cNvSpPr>
          <p:nvPr/>
        </p:nvSpPr>
        <p:spPr bwMode="auto">
          <a:xfrm>
            <a:off x="3393287" y="3762006"/>
            <a:ext cx="2385218" cy="99072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pleases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4" name="Text Box 10">
            <a:extLst>
              <a:ext uri="{FF2B5EF4-FFF2-40B4-BE49-F238E27FC236}">
                <a16:creationId xmlns:a16="http://schemas.microsoft.com/office/drawing/2014/main" id="{6765B35E-5D4F-0F4C-84B5-0CF4A3ACC9A9}"/>
              </a:ext>
            </a:extLst>
          </p:cNvPr>
          <p:cNvSpPr txBox="1">
            <a:spLocks noChangeArrowheads="1"/>
          </p:cNvSpPr>
          <p:nvPr/>
        </p:nvSpPr>
        <p:spPr bwMode="auto">
          <a:xfrm>
            <a:off x="3260311" y="37304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5" name="Rectangle 1">
            <a:extLst>
              <a:ext uri="{FF2B5EF4-FFF2-40B4-BE49-F238E27FC236}">
                <a16:creationId xmlns:a16="http://schemas.microsoft.com/office/drawing/2014/main" id="{D7D4D097-83FF-6F41-A9BA-DBFE7D3AF6AE}"/>
              </a:ext>
            </a:extLst>
          </p:cNvPr>
          <p:cNvSpPr/>
          <p:nvPr/>
        </p:nvSpPr>
        <p:spPr>
          <a:xfrm>
            <a:off x="6057953" y="3594946"/>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46"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6123367" y="4008541"/>
            <a:ext cx="2613369" cy="529697"/>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It worries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7" name="Text Box 10">
            <a:extLst>
              <a:ext uri="{FF2B5EF4-FFF2-40B4-BE49-F238E27FC236}">
                <a16:creationId xmlns:a16="http://schemas.microsoft.com/office/drawing/2014/main" id="{6B5BFFF8-9FE3-FE46-A368-0D119A321F25}"/>
              </a:ext>
            </a:extLst>
          </p:cNvPr>
          <p:cNvSpPr txBox="1">
            <a:spLocks noChangeArrowheads="1"/>
          </p:cNvSpPr>
          <p:nvPr/>
        </p:nvSpPr>
        <p:spPr bwMode="auto">
          <a:xfrm>
            <a:off x="6126021" y="36976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48" name="Rectangle 1">
            <a:extLst>
              <a:ext uri="{FF2B5EF4-FFF2-40B4-BE49-F238E27FC236}">
                <a16:creationId xmlns:a16="http://schemas.microsoft.com/office/drawing/2014/main" id="{AF378D74-4702-7740-AB7B-A86CCE876FD0}"/>
              </a:ext>
            </a:extLst>
          </p:cNvPr>
          <p:cNvSpPr/>
          <p:nvPr/>
        </p:nvSpPr>
        <p:spPr>
          <a:xfrm>
            <a:off x="8880687" y="3562173"/>
            <a:ext cx="2613369"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49" name="Text Box 2">
            <a:extLst>
              <a:ext uri="{FF2B5EF4-FFF2-40B4-BE49-F238E27FC236}">
                <a16:creationId xmlns:a16="http://schemas.microsoft.com/office/drawing/2014/main" id="{0BD0B261-D3B2-A041-BB80-DE4C42D3A280}"/>
              </a:ext>
            </a:extLst>
          </p:cNvPr>
          <p:cNvSpPr txBox="1">
            <a:spLocks noChangeArrowheads="1"/>
          </p:cNvSpPr>
          <p:nvPr/>
        </p:nvSpPr>
        <p:spPr bwMode="auto">
          <a:xfrm>
            <a:off x="9135306" y="3700856"/>
            <a:ext cx="2277825"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They interest me.</a:t>
            </a:r>
            <a:endParaRPr lang="es-GB" sz="28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0" name="Text Box 10">
            <a:extLst>
              <a:ext uri="{FF2B5EF4-FFF2-40B4-BE49-F238E27FC236}">
                <a16:creationId xmlns:a16="http://schemas.microsoft.com/office/drawing/2014/main" id="{BE82A87C-2396-3845-932A-DF007DE0F201}"/>
              </a:ext>
            </a:extLst>
          </p:cNvPr>
          <p:cNvSpPr txBox="1">
            <a:spLocks noChangeArrowheads="1"/>
          </p:cNvSpPr>
          <p:nvPr/>
        </p:nvSpPr>
        <p:spPr bwMode="auto">
          <a:xfrm>
            <a:off x="8948755" y="366490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dirty="0">
                <a:latin typeface="Century Gothic" panose="020B0502020202020204" pitchFamily="34" charset="0"/>
                <a:ea typeface="Calibri" panose="020F0502020204030204" pitchFamily="34" charset="0"/>
                <a:cs typeface="Times New Roman" panose="02020603050405020304" pitchFamily="18" charset="0"/>
              </a:rPr>
              <a:t>6</a:t>
            </a:r>
            <a:endParaRPr lang="es-GB" sz="20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1" name="Imagen 5">
            <a:extLst>
              <a:ext uri="{FF2B5EF4-FFF2-40B4-BE49-F238E27FC236}">
                <a16:creationId xmlns:a16="http://schemas.microsoft.com/office/drawing/2014/main" id="{1F20A43F-C966-6C4A-B5D9-8824947116C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339787" y="2402608"/>
            <a:ext cx="483103" cy="546100"/>
          </a:xfrm>
          <a:prstGeom prst="rect">
            <a:avLst/>
          </a:prstGeom>
        </p:spPr>
      </p:pic>
      <p:pic>
        <p:nvPicPr>
          <p:cNvPr id="52"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1889" y="2421759"/>
            <a:ext cx="586339" cy="584653"/>
          </a:xfrm>
          <a:prstGeom prst="rect">
            <a:avLst/>
          </a:prstGeom>
        </p:spPr>
      </p:pic>
      <p:sp>
        <p:nvSpPr>
          <p:cNvPr id="54" name="Rectángulo 9">
            <a:extLst>
              <a:ext uri="{FF2B5EF4-FFF2-40B4-BE49-F238E27FC236}">
                <a16:creationId xmlns:a16="http://schemas.microsoft.com/office/drawing/2014/main" id="{C24D5873-A172-1F4A-9B6A-514C050A3C04}"/>
              </a:ext>
            </a:extLst>
          </p:cNvPr>
          <p:cNvSpPr/>
          <p:nvPr/>
        </p:nvSpPr>
        <p:spPr>
          <a:xfrm>
            <a:off x="9578354" y="4679650"/>
            <a:ext cx="1391727"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latin typeface="Century Gothic" panose="020B0502020202020204" pitchFamily="34" charset="0"/>
              </a:rPr>
              <a:t>[opinions]</a:t>
            </a:r>
          </a:p>
        </p:txBody>
      </p:sp>
      <p:pic>
        <p:nvPicPr>
          <p:cNvPr id="55" name="Imagen 27">
            <a:extLst>
              <a:ext uri="{FF2B5EF4-FFF2-40B4-BE49-F238E27FC236}">
                <a16:creationId xmlns:a16="http://schemas.microsoft.com/office/drawing/2014/main" id="{97BBF86A-98BF-4546-AEAE-77A161724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4379" y="4796279"/>
            <a:ext cx="797846" cy="515025"/>
          </a:xfrm>
          <a:prstGeom prst="rect">
            <a:avLst/>
          </a:prstGeom>
        </p:spPr>
      </p:pic>
      <p:pic>
        <p:nvPicPr>
          <p:cNvPr id="56" name="Imagen 12">
            <a:extLst>
              <a:ext uri="{FF2B5EF4-FFF2-40B4-BE49-F238E27FC236}">
                <a16:creationId xmlns:a16="http://schemas.microsoft.com/office/drawing/2014/main" id="{FA76BEB4-4491-E545-9392-3B7E562BCD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05642" y="4692821"/>
            <a:ext cx="517990" cy="537055"/>
          </a:xfrm>
          <a:prstGeom prst="rect">
            <a:avLst/>
          </a:prstGeom>
        </p:spPr>
      </p:pic>
      <p:pic>
        <p:nvPicPr>
          <p:cNvPr id="57" name="Picture 2" descr="Movie reel movie film reel clipart clipart image 2 clipartbold "/>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b="13142"/>
          <a:stretch/>
        </p:blipFill>
        <p:spPr bwMode="auto">
          <a:xfrm>
            <a:off x="9458930" y="2362392"/>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58" name="Rectángulo 9">
            <a:extLst>
              <a:ext uri="{FF2B5EF4-FFF2-40B4-BE49-F238E27FC236}">
                <a16:creationId xmlns:a16="http://schemas.microsoft.com/office/drawing/2014/main" id="{C24D5873-A172-1F4A-9B6A-514C050A3C04}"/>
              </a:ext>
            </a:extLst>
          </p:cNvPr>
          <p:cNvSpPr/>
          <p:nvPr/>
        </p:nvSpPr>
        <p:spPr>
          <a:xfrm>
            <a:off x="10219870" y="2408706"/>
            <a:ext cx="78739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latin typeface="Century Gothic" panose="020B0502020202020204" pitchFamily="34" charset="0"/>
              </a:rPr>
              <a:t>[film]</a:t>
            </a:r>
          </a:p>
        </p:txBody>
      </p:sp>
      <p:sp>
        <p:nvSpPr>
          <p:cNvPr id="61" name="Rectángulo 9">
            <a:extLst>
              <a:ext uri="{FF2B5EF4-FFF2-40B4-BE49-F238E27FC236}">
                <a16:creationId xmlns:a16="http://schemas.microsoft.com/office/drawing/2014/main" id="{C24D5873-A172-1F4A-9B6A-514C050A3C04}"/>
              </a:ext>
            </a:extLst>
          </p:cNvPr>
          <p:cNvSpPr/>
          <p:nvPr/>
        </p:nvSpPr>
        <p:spPr>
          <a:xfrm>
            <a:off x="6625183" y="2434317"/>
            <a:ext cx="1609736"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latin typeface="Century Gothic" panose="020B0502020202020204" pitchFamily="34" charset="0"/>
              </a:rPr>
              <a:t>[accidents]</a:t>
            </a:r>
          </a:p>
        </p:txBody>
      </p:sp>
      <p:pic>
        <p:nvPicPr>
          <p:cNvPr id="62" name="Imagen 8">
            <a:extLst>
              <a:ext uri="{FF2B5EF4-FFF2-40B4-BE49-F238E27FC236}">
                <a16:creationId xmlns:a16="http://schemas.microsoft.com/office/drawing/2014/main" id="{0B4757A1-4955-E447-8C2D-7A3DA9D712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09545" y="4715236"/>
            <a:ext cx="536456" cy="514640"/>
          </a:xfrm>
          <a:prstGeom prst="rect">
            <a:avLst/>
          </a:prstGeom>
        </p:spPr>
      </p:pic>
      <p:pic>
        <p:nvPicPr>
          <p:cNvPr id="63"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12884" y="2452849"/>
            <a:ext cx="586339" cy="584653"/>
          </a:xfrm>
          <a:prstGeom prst="rect">
            <a:avLst/>
          </a:prstGeom>
        </p:spPr>
      </p:pic>
      <p:pic>
        <p:nvPicPr>
          <p:cNvPr id="64" name="Imagen 27">
            <a:extLst>
              <a:ext uri="{FF2B5EF4-FFF2-40B4-BE49-F238E27FC236}">
                <a16:creationId xmlns:a16="http://schemas.microsoft.com/office/drawing/2014/main" id="{97BBF86A-98BF-4546-AEAE-77A1617245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96176" y="4811542"/>
            <a:ext cx="797846" cy="515025"/>
          </a:xfrm>
          <a:prstGeom prst="rect">
            <a:avLst/>
          </a:prstGeom>
        </p:spPr>
      </p:pic>
    </p:spTree>
    <p:extLst>
      <p:ext uri="{BB962C8B-B14F-4D97-AF65-F5344CB8AC3E}">
        <p14:creationId xmlns:p14="http://schemas.microsoft.com/office/powerpoint/2010/main" val="41638370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40415" y="736685"/>
          <a:ext cx="7486357" cy="5329492"/>
        </p:xfrm>
        <a:graphic>
          <a:graphicData uri="http://schemas.openxmlformats.org/drawingml/2006/table">
            <a:tbl>
              <a:tblPr firstRow="1" bandRow="1">
                <a:tableStyleId>{5DA37D80-6434-44D0-A028-1B22A696006F}</a:tableStyleId>
              </a:tblPr>
              <a:tblGrid>
                <a:gridCol w="515727">
                  <a:extLst>
                    <a:ext uri="{9D8B030D-6E8A-4147-A177-3AD203B41FA5}">
                      <a16:colId xmlns:a16="http://schemas.microsoft.com/office/drawing/2014/main" val="2707976010"/>
                    </a:ext>
                  </a:extLst>
                </a:gridCol>
                <a:gridCol w="3485315">
                  <a:extLst>
                    <a:ext uri="{9D8B030D-6E8A-4147-A177-3AD203B41FA5}">
                      <a16:colId xmlns:a16="http://schemas.microsoft.com/office/drawing/2014/main" val="614538447"/>
                    </a:ext>
                  </a:extLst>
                </a:gridCol>
                <a:gridCol w="3485315">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0" i="0" dirty="0">
                          <a:solidFill>
                            <a:srgbClr val="203864"/>
                          </a:solidFill>
                          <a:latin typeface="Century Gothic" panose="020B0502020202020204" pitchFamily="34" charset="0"/>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0" i="0" dirty="0">
                          <a:solidFill>
                            <a:srgbClr val="203864"/>
                          </a:solidFill>
                          <a:latin typeface="Century Gothic" panose="020B0502020202020204" pitchFamily="34" charset="0"/>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0" i="0" dirty="0">
                          <a:solidFill>
                            <a:srgbClr val="203864"/>
                          </a:solidFill>
                          <a:latin typeface="Century Gothic" panose="020B0502020202020204" pitchFamily="34" charset="0"/>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0" i="0" dirty="0">
                          <a:solidFill>
                            <a:srgbClr val="203864"/>
                          </a:solidFill>
                          <a:latin typeface="Century Gothic" panose="020B0502020202020204" pitchFamily="34" charset="0"/>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0" i="0" dirty="0">
                          <a:solidFill>
                            <a:srgbClr val="203864"/>
                          </a:solidFill>
                          <a:latin typeface="Century Gothic" panose="020B0502020202020204" pitchFamily="34" charset="0"/>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0" i="0" dirty="0">
                          <a:solidFill>
                            <a:srgbClr val="203864"/>
                          </a:solidFill>
                          <a:latin typeface="Century Gothic" panose="020B0502020202020204" pitchFamily="34" charset="0"/>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0" i="0" dirty="0">
                          <a:solidFill>
                            <a:srgbClr val="203864"/>
                          </a:solidFill>
                          <a:latin typeface="Century Gothic" panose="020B0502020202020204" pitchFamily="34" charset="0"/>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0" i="0" dirty="0">
                          <a:solidFill>
                            <a:srgbClr val="203864"/>
                          </a:solidFill>
                          <a:latin typeface="Century Gothic" panose="020B0502020202020204" pitchFamily="34" charset="0"/>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6" name="Imagen 6">
            <a:extLst>
              <a:ext uri="{FF2B5EF4-FFF2-40B4-BE49-F238E27FC236}">
                <a16:creationId xmlns:a16="http://schemas.microsoft.com/office/drawing/2014/main" id="{BDE4F1BA-5947-1949-BB12-A623A40D6F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8963" y="1764570"/>
            <a:ext cx="618100" cy="533594"/>
          </a:xfrm>
          <a:prstGeom prst="rect">
            <a:avLst/>
          </a:prstGeom>
        </p:spPr>
      </p:pic>
      <p:pic>
        <p:nvPicPr>
          <p:cNvPr id="7" name="Imagen 17">
            <a:extLst>
              <a:ext uri="{FF2B5EF4-FFF2-40B4-BE49-F238E27FC236}">
                <a16:creationId xmlns:a16="http://schemas.microsoft.com/office/drawing/2014/main" id="{865D6F34-918F-A847-99CC-D546F2B57C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3259" y="1788701"/>
            <a:ext cx="618100" cy="533594"/>
          </a:xfrm>
          <a:prstGeom prst="rect">
            <a:avLst/>
          </a:prstGeom>
        </p:spPr>
      </p:pic>
      <p:pic>
        <p:nvPicPr>
          <p:cNvPr id="8" name="Imagen 7">
            <a:extLst>
              <a:ext uri="{FF2B5EF4-FFF2-40B4-BE49-F238E27FC236}">
                <a16:creationId xmlns:a16="http://schemas.microsoft.com/office/drawing/2014/main" id="{096F893B-2B4A-194B-ABA2-4B330BF5DA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8831" y="1763172"/>
            <a:ext cx="586339" cy="584653"/>
          </a:xfrm>
          <a:prstGeom prst="rect">
            <a:avLst/>
          </a:prstGeom>
        </p:spPr>
      </p:pic>
      <p:pic>
        <p:nvPicPr>
          <p:cNvPr id="9" name="Imagen 8">
            <a:extLst>
              <a:ext uri="{FF2B5EF4-FFF2-40B4-BE49-F238E27FC236}">
                <a16:creationId xmlns:a16="http://schemas.microsoft.com/office/drawing/2014/main" id="{0B4757A1-4955-E447-8C2D-7A3DA9D712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4023" y="4279442"/>
            <a:ext cx="536456" cy="514640"/>
          </a:xfrm>
          <a:prstGeom prst="rect">
            <a:avLst/>
          </a:prstGeom>
        </p:spPr>
      </p:pic>
      <p:pic>
        <p:nvPicPr>
          <p:cNvPr id="10" name="Imagen 21">
            <a:extLst>
              <a:ext uri="{FF2B5EF4-FFF2-40B4-BE49-F238E27FC236}">
                <a16:creationId xmlns:a16="http://schemas.microsoft.com/office/drawing/2014/main" id="{80B9684E-10D2-AF4C-8A93-EF589408ED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8714" y="4242745"/>
            <a:ext cx="536456" cy="514640"/>
          </a:xfrm>
          <a:prstGeom prst="rect">
            <a:avLst/>
          </a:prstGeom>
        </p:spPr>
      </p:pic>
      <p:pic>
        <p:nvPicPr>
          <p:cNvPr id="11" name="Imagen 22">
            <a:extLst>
              <a:ext uri="{FF2B5EF4-FFF2-40B4-BE49-F238E27FC236}">
                <a16:creationId xmlns:a16="http://schemas.microsoft.com/office/drawing/2014/main" id="{C1C8ECCA-4D2E-6946-9FA7-A5949C0C59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49510" y="4242745"/>
            <a:ext cx="536456" cy="514640"/>
          </a:xfrm>
          <a:prstGeom prst="rect">
            <a:avLst/>
          </a:prstGeom>
        </p:spPr>
      </p:pic>
      <p:sp>
        <p:nvSpPr>
          <p:cNvPr id="12" name="Rectángulo 9">
            <a:extLst>
              <a:ext uri="{FF2B5EF4-FFF2-40B4-BE49-F238E27FC236}">
                <a16:creationId xmlns:a16="http://schemas.microsoft.com/office/drawing/2014/main" id="{C24D5873-A172-1F4A-9B6A-514C050A3C04}"/>
              </a:ext>
            </a:extLst>
          </p:cNvPr>
          <p:cNvSpPr/>
          <p:nvPr/>
        </p:nvSpPr>
        <p:spPr>
          <a:xfrm>
            <a:off x="2191444" y="5456126"/>
            <a:ext cx="1483098" cy="523220"/>
          </a:xfrm>
          <a:prstGeom prst="rect">
            <a:avLst/>
          </a:prstGeom>
          <a:noFill/>
        </p:spPr>
        <p:txBody>
          <a:bodyPr wrap="none" lIns="91440" tIns="45720" rIns="91440" bIns="45720">
            <a:spAutoFit/>
          </a:bodyPr>
          <a:lstStyle/>
          <a:p>
            <a:pPr algn="ctr"/>
            <a:r>
              <a:rPr lang="es-ES" sz="2800" dirty="0" err="1">
                <a:solidFill>
                  <a:schemeClr val="accent1">
                    <a:lumMod val="50000"/>
                  </a:schemeClr>
                </a:solidFill>
                <a:latin typeface="Century Gothic" panose="020B0502020202020204" pitchFamily="34" charset="0"/>
              </a:rPr>
              <a:t>opinion</a:t>
            </a:r>
            <a:endParaRPr lang="es-ES" sz="2800" dirty="0">
              <a:solidFill>
                <a:schemeClr val="accent1">
                  <a:lumMod val="50000"/>
                </a:schemeClr>
              </a:solidFill>
              <a:latin typeface="Century Gothic" panose="020B0502020202020204" pitchFamily="34" charset="0"/>
            </a:endParaRPr>
          </a:p>
        </p:txBody>
      </p:sp>
      <p:sp>
        <p:nvSpPr>
          <p:cNvPr id="13" name="Rectángulo 24">
            <a:extLst>
              <a:ext uri="{FF2B5EF4-FFF2-40B4-BE49-F238E27FC236}">
                <a16:creationId xmlns:a16="http://schemas.microsoft.com/office/drawing/2014/main" id="{9BEC481B-7B08-DE49-A19F-62FE1CE3811D}"/>
              </a:ext>
            </a:extLst>
          </p:cNvPr>
          <p:cNvSpPr/>
          <p:nvPr/>
        </p:nvSpPr>
        <p:spPr>
          <a:xfrm>
            <a:off x="5671411" y="5478693"/>
            <a:ext cx="1641796" cy="523220"/>
          </a:xfrm>
          <a:prstGeom prst="rect">
            <a:avLst/>
          </a:prstGeom>
          <a:noFill/>
        </p:spPr>
        <p:txBody>
          <a:bodyPr wrap="none" lIns="91440" tIns="45720" rIns="91440" bIns="45720">
            <a:spAutoFit/>
          </a:bodyPr>
          <a:lstStyle/>
          <a:p>
            <a:pPr algn="ctr"/>
            <a:r>
              <a:rPr lang="es-ES" sz="2800" dirty="0">
                <a:solidFill>
                  <a:schemeClr val="accent1">
                    <a:lumMod val="50000"/>
                  </a:schemeClr>
                </a:solidFill>
                <a:latin typeface="Century Gothic" panose="020B0502020202020204" pitchFamily="34" charset="0"/>
              </a:rPr>
              <a:t>opinions</a:t>
            </a:r>
          </a:p>
        </p:txBody>
      </p:sp>
      <p:pic>
        <p:nvPicPr>
          <p:cNvPr id="14" name="Imagen 10">
            <a:extLst>
              <a:ext uri="{FF2B5EF4-FFF2-40B4-BE49-F238E27FC236}">
                <a16:creationId xmlns:a16="http://schemas.microsoft.com/office/drawing/2014/main" id="{F5E1E180-0BB0-5F47-A7BC-E8E10BB53AF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69530" y="3625309"/>
            <a:ext cx="797846" cy="515025"/>
          </a:xfrm>
          <a:prstGeom prst="rect">
            <a:avLst/>
          </a:prstGeom>
        </p:spPr>
      </p:pic>
      <p:pic>
        <p:nvPicPr>
          <p:cNvPr id="15" name="Imagen 26">
            <a:extLst>
              <a:ext uri="{FF2B5EF4-FFF2-40B4-BE49-F238E27FC236}">
                <a16:creationId xmlns:a16="http://schemas.microsoft.com/office/drawing/2014/main" id="{1965E2C9-9F66-9A44-AAB6-6441598BFCE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74200" y="3654901"/>
            <a:ext cx="797846" cy="515025"/>
          </a:xfrm>
          <a:prstGeom prst="rect">
            <a:avLst/>
          </a:prstGeom>
        </p:spPr>
      </p:pic>
      <p:pic>
        <p:nvPicPr>
          <p:cNvPr id="16" name="Imagen 27">
            <a:extLst>
              <a:ext uri="{FF2B5EF4-FFF2-40B4-BE49-F238E27FC236}">
                <a16:creationId xmlns:a16="http://schemas.microsoft.com/office/drawing/2014/main" id="{97BBF86A-98BF-4546-AEAE-77A1617245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05357" y="3655535"/>
            <a:ext cx="797846" cy="515025"/>
          </a:xfrm>
          <a:prstGeom prst="rect">
            <a:avLst/>
          </a:prstGeom>
        </p:spPr>
      </p:pic>
      <p:pic>
        <p:nvPicPr>
          <p:cNvPr id="17" name="Imagen 11">
            <a:extLst>
              <a:ext uri="{FF2B5EF4-FFF2-40B4-BE49-F238E27FC236}">
                <a16:creationId xmlns:a16="http://schemas.microsoft.com/office/drawing/2014/main" id="{A2D3F68F-6E6D-944D-B98A-B34D4AAF01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53071" y="2354257"/>
            <a:ext cx="1693548" cy="615323"/>
          </a:xfrm>
          <a:prstGeom prst="rect">
            <a:avLst/>
          </a:prstGeom>
        </p:spPr>
      </p:pic>
      <p:pic>
        <p:nvPicPr>
          <p:cNvPr id="18" name="Imagen 30">
            <a:extLst>
              <a:ext uri="{FF2B5EF4-FFF2-40B4-BE49-F238E27FC236}">
                <a16:creationId xmlns:a16="http://schemas.microsoft.com/office/drawing/2014/main" id="{AE05979E-6381-B64F-97C7-F28AA7EB62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7544" y="2401563"/>
            <a:ext cx="1693548" cy="615323"/>
          </a:xfrm>
          <a:prstGeom prst="rect">
            <a:avLst/>
          </a:prstGeom>
        </p:spPr>
      </p:pic>
      <p:pic>
        <p:nvPicPr>
          <p:cNvPr id="19" name="Imagen 12">
            <a:extLst>
              <a:ext uri="{FF2B5EF4-FFF2-40B4-BE49-F238E27FC236}">
                <a16:creationId xmlns:a16="http://schemas.microsoft.com/office/drawing/2014/main" id="{FA76BEB4-4491-E545-9392-3B7E562BCD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21298" y="4869301"/>
            <a:ext cx="517990" cy="537055"/>
          </a:xfrm>
          <a:prstGeom prst="rect">
            <a:avLst/>
          </a:prstGeom>
        </p:spPr>
      </p:pic>
      <p:pic>
        <p:nvPicPr>
          <p:cNvPr id="20" name="Imagen 32">
            <a:extLst>
              <a:ext uri="{FF2B5EF4-FFF2-40B4-BE49-F238E27FC236}">
                <a16:creationId xmlns:a16="http://schemas.microsoft.com/office/drawing/2014/main" id="{69970834-AF32-0B43-B910-D9199A1C58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46885" y="4824778"/>
            <a:ext cx="517990" cy="537055"/>
          </a:xfrm>
          <a:prstGeom prst="rect">
            <a:avLst/>
          </a:prstGeom>
        </p:spPr>
      </p:pic>
      <p:pic>
        <p:nvPicPr>
          <p:cNvPr id="21" name="Imagen 34">
            <a:extLst>
              <a:ext uri="{FF2B5EF4-FFF2-40B4-BE49-F238E27FC236}">
                <a16:creationId xmlns:a16="http://schemas.microsoft.com/office/drawing/2014/main" id="{6967E66D-DCA0-5546-94E6-CB84F019DB5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55649" y="4863080"/>
            <a:ext cx="517990" cy="537055"/>
          </a:xfrm>
          <a:prstGeom prst="rect">
            <a:avLst/>
          </a:prstGeom>
        </p:spPr>
      </p:pic>
      <p:graphicFrame>
        <p:nvGraphicFramePr>
          <p:cNvPr id="22" name="Table 3">
            <a:extLst>
              <a:ext uri="{FF2B5EF4-FFF2-40B4-BE49-F238E27FC236}">
                <a16:creationId xmlns:a16="http://schemas.microsoft.com/office/drawing/2014/main" id="{1A2BF48E-0C70-C244-8018-30F24ABEDC39}"/>
              </a:ext>
            </a:extLst>
          </p:cNvPr>
          <p:cNvGraphicFramePr>
            <a:graphicFrameLocks noGrp="1"/>
          </p:cNvGraphicFramePr>
          <p:nvPr/>
        </p:nvGraphicFramePr>
        <p:xfrm>
          <a:off x="8206608" y="426316"/>
          <a:ext cx="3697985" cy="5640192"/>
        </p:xfrm>
        <a:graphic>
          <a:graphicData uri="http://schemas.openxmlformats.org/drawingml/2006/table">
            <a:tbl>
              <a:tblPr firstRow="1" bandRow="1">
                <a:tableStyleId>{5DA37D80-6434-44D0-A028-1B22A696006F}</a:tableStyleId>
              </a:tblPr>
              <a:tblGrid>
                <a:gridCol w="3697985">
                  <a:extLst>
                    <a:ext uri="{9D8B030D-6E8A-4147-A177-3AD203B41FA5}">
                      <a16:colId xmlns:a16="http://schemas.microsoft.com/office/drawing/2014/main" val="614538447"/>
                    </a:ext>
                  </a:extLst>
                </a:gridCol>
              </a:tblGrid>
              <a:tr h="40665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Escribe el verbo y el pronombre en inglés</a:t>
                      </a: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3161571109"/>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extLst>
                  <a:ext uri="{0D108BD9-81ED-4DB2-BD59-A6C34878D82A}">
                    <a16:rowId xmlns:a16="http://schemas.microsoft.com/office/drawing/2014/main" val="791576946"/>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7394">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23"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2565286" y="3026278"/>
            <a:ext cx="576396" cy="51086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5717682" y="3072042"/>
            <a:ext cx="576396" cy="51086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Movie reel movie film reel clipart clipart image 2 clipartbold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3142"/>
          <a:stretch/>
        </p:blipFill>
        <p:spPr bwMode="auto">
          <a:xfrm>
            <a:off x="6334023" y="3034519"/>
            <a:ext cx="576396" cy="510866"/>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9">
            <a:extLst>
              <a:ext uri="{FF2B5EF4-FFF2-40B4-BE49-F238E27FC236}">
                <a16:creationId xmlns:a16="http://schemas.microsoft.com/office/drawing/2014/main" id="{C24D5873-A172-1F4A-9B6A-514C050A3C04}"/>
              </a:ext>
            </a:extLst>
          </p:cNvPr>
          <p:cNvSpPr/>
          <p:nvPr/>
        </p:nvSpPr>
        <p:spPr>
          <a:xfrm>
            <a:off x="2932993" y="2470608"/>
            <a:ext cx="1510350"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latin typeface="Century Gothic" panose="020B0502020202020204" pitchFamily="34" charset="0"/>
              </a:rPr>
              <a:t>[accident]</a:t>
            </a:r>
          </a:p>
        </p:txBody>
      </p:sp>
      <p:sp>
        <p:nvSpPr>
          <p:cNvPr id="27" name="Rectángulo 9">
            <a:extLst>
              <a:ext uri="{FF2B5EF4-FFF2-40B4-BE49-F238E27FC236}">
                <a16:creationId xmlns:a16="http://schemas.microsoft.com/office/drawing/2014/main" id="{C24D5873-A172-1F4A-9B6A-514C050A3C04}"/>
              </a:ext>
            </a:extLst>
          </p:cNvPr>
          <p:cNvSpPr/>
          <p:nvPr/>
        </p:nvSpPr>
        <p:spPr>
          <a:xfrm>
            <a:off x="6459009" y="2482572"/>
            <a:ext cx="1609735" cy="400110"/>
          </a:xfrm>
          <a:prstGeom prst="rect">
            <a:avLst/>
          </a:prstGeom>
          <a:noFill/>
        </p:spPr>
        <p:txBody>
          <a:bodyPr wrap="none" lIns="91440" tIns="45720" rIns="91440" bIns="45720">
            <a:spAutoFit/>
          </a:bodyPr>
          <a:lstStyle/>
          <a:p>
            <a:pPr algn="ctr"/>
            <a:r>
              <a:rPr lang="es-ES" sz="2000" dirty="0">
                <a:solidFill>
                  <a:schemeClr val="accent1">
                    <a:lumMod val="50000"/>
                  </a:schemeClr>
                </a:solidFill>
                <a:latin typeface="Century Gothic" panose="020B0502020202020204" pitchFamily="34" charset="0"/>
              </a:rPr>
              <a:t>[accidents]</a:t>
            </a:r>
          </a:p>
        </p:txBody>
      </p:sp>
      <p:pic>
        <p:nvPicPr>
          <p:cNvPr id="29" name="Imagen 5">
            <a:extLst>
              <a:ext uri="{FF2B5EF4-FFF2-40B4-BE49-F238E27FC236}">
                <a16:creationId xmlns:a16="http://schemas.microsoft.com/office/drawing/2014/main" id="{1F20A43F-C966-6C4A-B5D9-8824947116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2617116" y="1184839"/>
            <a:ext cx="483103" cy="546100"/>
          </a:xfrm>
          <a:prstGeom prst="rect">
            <a:avLst/>
          </a:prstGeom>
        </p:spPr>
      </p:pic>
      <p:pic>
        <p:nvPicPr>
          <p:cNvPr id="30" name="Imagen 14">
            <a:extLst>
              <a:ext uri="{FF2B5EF4-FFF2-40B4-BE49-F238E27FC236}">
                <a16:creationId xmlns:a16="http://schemas.microsoft.com/office/drawing/2014/main" id="{75927F0C-8F8B-0B4C-9EE8-32DD11AB69A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5850920" y="1165624"/>
            <a:ext cx="483103" cy="546100"/>
          </a:xfrm>
          <a:prstGeom prst="rect">
            <a:avLst/>
          </a:prstGeom>
        </p:spPr>
      </p:pic>
      <p:pic>
        <p:nvPicPr>
          <p:cNvPr id="31" name="Imagen 15">
            <a:extLst>
              <a:ext uri="{FF2B5EF4-FFF2-40B4-BE49-F238E27FC236}">
                <a16:creationId xmlns:a16="http://schemas.microsoft.com/office/drawing/2014/main" id="{7A5DA556-1EEB-C446-AE12-7BB1A0DF647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6561871" y="1165624"/>
            <a:ext cx="483103" cy="546100"/>
          </a:xfrm>
          <a:prstGeom prst="rect">
            <a:avLst/>
          </a:prstGeom>
        </p:spPr>
      </p:pic>
      <p:sp>
        <p:nvSpPr>
          <p:cNvPr id="3" name="Title 2"/>
          <p:cNvSpPr>
            <a:spLocks noGrp="1"/>
          </p:cNvSpPr>
          <p:nvPr>
            <p:ph type="title" idx="4294967295"/>
          </p:nvPr>
        </p:nvSpPr>
        <p:spPr>
          <a:xfrm>
            <a:off x="10853057" y="6858000"/>
            <a:ext cx="1484086" cy="247268"/>
          </a:xfrm>
        </p:spPr>
        <p:txBody>
          <a:bodyPr>
            <a:normAutofit/>
          </a:bodyPr>
          <a:lstStyle/>
          <a:p>
            <a:pPr rtl="0" eaLnBrk="1" fontAlgn="auto" latinLnBrk="0" hangingPunct="1"/>
            <a:r>
              <a:rPr lang="en-GB" sz="500" b="1" kern="1200" dirty="0">
                <a:solidFill>
                  <a:schemeClr val="bg1"/>
                </a:solidFill>
                <a:effectLst/>
                <a:ea typeface="+mn-ea"/>
                <a:cs typeface="+mn-cs"/>
              </a:rPr>
              <a:t>Escribe el verbo y el pronombre en inglés</a:t>
            </a:r>
            <a:endParaRPr lang="en-GB" sz="500" dirty="0">
              <a:solidFill>
                <a:schemeClr val="bg1"/>
              </a:solidFill>
              <a:effectLst/>
            </a:endParaRPr>
          </a:p>
          <a:p>
            <a:endParaRPr lang="en-GB" sz="500" dirty="0">
              <a:solidFill>
                <a:schemeClr val="bg1"/>
              </a:solidFill>
            </a:endParaRPr>
          </a:p>
        </p:txBody>
      </p:sp>
    </p:spTree>
    <p:extLst>
      <p:ext uri="{BB962C8B-B14F-4D97-AF65-F5344CB8AC3E}">
        <p14:creationId xmlns:p14="http://schemas.microsoft.com/office/powerpoint/2010/main" val="2157417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54778" y="63281"/>
            <a:ext cx="2794000" cy="651036"/>
          </a:xfrm>
        </p:spPr>
        <p:txBody>
          <a:bodyPr>
            <a:normAutofit/>
          </a:bodyPr>
          <a:lstStyle/>
          <a:p>
            <a:r>
              <a:rPr lang="en-GB" sz="2800" dirty="0"/>
              <a:t>Solución</a:t>
            </a:r>
          </a:p>
        </p:txBody>
      </p:sp>
      <p:sp>
        <p:nvSpPr>
          <p:cNvPr id="4" name="Title 2"/>
          <p:cNvSpPr txBox="1">
            <a:spLocks/>
          </p:cNvSpPr>
          <p:nvPr/>
        </p:nvSpPr>
        <p:spPr>
          <a:xfrm>
            <a:off x="170638" y="504242"/>
            <a:ext cx="1988710" cy="6510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t>Persona A</a:t>
            </a:r>
          </a:p>
        </p:txBody>
      </p:sp>
      <p:sp>
        <p:nvSpPr>
          <p:cNvPr id="5" name="Title 2"/>
          <p:cNvSpPr txBox="1">
            <a:spLocks/>
          </p:cNvSpPr>
          <p:nvPr/>
        </p:nvSpPr>
        <p:spPr>
          <a:xfrm>
            <a:off x="5925208" y="469264"/>
            <a:ext cx="1727200" cy="65103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600" dirty="0"/>
              <a:t>Persona B</a:t>
            </a:r>
          </a:p>
        </p:txBody>
      </p:sp>
      <p:graphicFrame>
        <p:nvGraphicFramePr>
          <p:cNvPr id="6" name="Table 5"/>
          <p:cNvGraphicFramePr>
            <a:graphicFrameLocks noGrp="1"/>
          </p:cNvGraphicFramePr>
          <p:nvPr/>
        </p:nvGraphicFramePr>
        <p:xfrm>
          <a:off x="6007044" y="1059059"/>
          <a:ext cx="1955783" cy="5329492"/>
        </p:xfrm>
        <a:graphic>
          <a:graphicData uri="http://schemas.openxmlformats.org/drawingml/2006/table">
            <a:tbl>
              <a:tblPr firstRow="1" bandRow="1">
                <a:tableStyleId>{5DA37D80-6434-44D0-A028-1B22A696006F}</a:tableStyleId>
              </a:tblPr>
              <a:tblGrid>
                <a:gridCol w="359760">
                  <a:extLst>
                    <a:ext uri="{9D8B030D-6E8A-4147-A177-3AD203B41FA5}">
                      <a16:colId xmlns:a16="http://schemas.microsoft.com/office/drawing/2014/main" val="2707976010"/>
                    </a:ext>
                  </a:extLst>
                </a:gridCol>
                <a:gridCol w="762000">
                  <a:extLst>
                    <a:ext uri="{9D8B030D-6E8A-4147-A177-3AD203B41FA5}">
                      <a16:colId xmlns:a16="http://schemas.microsoft.com/office/drawing/2014/main" val="614538447"/>
                    </a:ext>
                  </a:extLst>
                </a:gridCol>
                <a:gridCol w="834023">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0" i="0" dirty="0">
                          <a:solidFill>
                            <a:srgbClr val="203864"/>
                          </a:solidFill>
                          <a:latin typeface="Century Gothic" panose="020B0502020202020204" pitchFamily="34" charset="0"/>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0" i="0" dirty="0">
                          <a:solidFill>
                            <a:srgbClr val="203864"/>
                          </a:solidFill>
                          <a:latin typeface="Century Gothic" panose="020B0502020202020204" pitchFamily="34" charset="0"/>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0" i="0" dirty="0">
                          <a:solidFill>
                            <a:srgbClr val="203864"/>
                          </a:solidFill>
                          <a:latin typeface="Century Gothic" panose="020B0502020202020204" pitchFamily="34" charset="0"/>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0" i="0" dirty="0">
                          <a:solidFill>
                            <a:srgbClr val="203864"/>
                          </a:solidFill>
                          <a:latin typeface="Century Gothic" panose="020B0502020202020204" pitchFamily="34" charset="0"/>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0" i="0" dirty="0">
                          <a:solidFill>
                            <a:srgbClr val="203864"/>
                          </a:solidFill>
                          <a:latin typeface="Century Gothic" panose="020B0502020202020204" pitchFamily="34" charset="0"/>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0" i="0" dirty="0">
                          <a:solidFill>
                            <a:srgbClr val="203864"/>
                          </a:solidFill>
                          <a:latin typeface="Century Gothic" panose="020B0502020202020204" pitchFamily="34" charset="0"/>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0" i="0" dirty="0">
                          <a:solidFill>
                            <a:srgbClr val="203864"/>
                          </a:solidFill>
                          <a:latin typeface="Century Gothic" panose="020B0502020202020204" pitchFamily="34" charset="0"/>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0" i="0" dirty="0">
                          <a:solidFill>
                            <a:srgbClr val="203864"/>
                          </a:solidFill>
                          <a:latin typeface="Century Gothic" panose="020B0502020202020204" pitchFamily="34" charset="0"/>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graphicFrame>
        <p:nvGraphicFramePr>
          <p:cNvPr id="7" name="Table 6"/>
          <p:cNvGraphicFramePr>
            <a:graphicFrameLocks noGrp="1"/>
          </p:cNvGraphicFramePr>
          <p:nvPr/>
        </p:nvGraphicFramePr>
        <p:xfrm>
          <a:off x="8092186" y="1057713"/>
          <a:ext cx="3030244" cy="5329492"/>
        </p:xfrm>
        <a:graphic>
          <a:graphicData uri="http://schemas.openxmlformats.org/drawingml/2006/table">
            <a:tbl>
              <a:tblPr firstRow="1" bandRow="1">
                <a:tableStyleId>{5DA37D80-6434-44D0-A028-1B22A696006F}</a:tableStyleId>
              </a:tblPr>
              <a:tblGrid>
                <a:gridCol w="3030244">
                  <a:extLst>
                    <a:ext uri="{9D8B030D-6E8A-4147-A177-3AD203B41FA5}">
                      <a16:colId xmlns:a16="http://schemas.microsoft.com/office/drawing/2014/main" val="4052351916"/>
                    </a:ext>
                  </a:extLst>
                </a:gridCol>
              </a:tblGrid>
              <a:tr h="40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8"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57859" y="1613939"/>
            <a:ext cx="406580" cy="423521"/>
          </a:xfrm>
          <a:prstGeom prst="rect">
            <a:avLst/>
          </a:prstGeom>
        </p:spPr>
      </p:pic>
      <p:pic>
        <p:nvPicPr>
          <p:cNvPr id="45"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32" y="2148101"/>
            <a:ext cx="406580" cy="423521"/>
          </a:xfrm>
          <a:prstGeom prst="rect">
            <a:avLst/>
          </a:prstGeom>
        </p:spPr>
      </p:pic>
      <p:pic>
        <p:nvPicPr>
          <p:cNvPr id="46"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21682" y="2776481"/>
            <a:ext cx="406580" cy="423521"/>
          </a:xfrm>
          <a:prstGeom prst="rect">
            <a:avLst/>
          </a:prstGeom>
        </p:spPr>
      </p:pic>
      <p:pic>
        <p:nvPicPr>
          <p:cNvPr id="47"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0733" y="3390135"/>
            <a:ext cx="406580" cy="423521"/>
          </a:xfrm>
          <a:prstGeom prst="rect">
            <a:avLst/>
          </a:prstGeom>
        </p:spPr>
      </p:pic>
      <p:pic>
        <p:nvPicPr>
          <p:cNvPr id="48"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60651" y="4084318"/>
            <a:ext cx="406580" cy="423521"/>
          </a:xfrm>
          <a:prstGeom prst="rect">
            <a:avLst/>
          </a:prstGeom>
        </p:spPr>
      </p:pic>
      <p:pic>
        <p:nvPicPr>
          <p:cNvPr id="49"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8317" y="4668637"/>
            <a:ext cx="406580" cy="423521"/>
          </a:xfrm>
          <a:prstGeom prst="rect">
            <a:avLst/>
          </a:prstGeom>
        </p:spPr>
      </p:pic>
      <p:pic>
        <p:nvPicPr>
          <p:cNvPr id="5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64728" y="5275487"/>
            <a:ext cx="406580" cy="423521"/>
          </a:xfrm>
          <a:prstGeom prst="rect">
            <a:avLst/>
          </a:prstGeom>
        </p:spPr>
      </p:pic>
      <p:pic>
        <p:nvPicPr>
          <p:cNvPr id="51"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6632" y="5855699"/>
            <a:ext cx="406580" cy="423521"/>
          </a:xfrm>
          <a:prstGeom prst="rect">
            <a:avLst/>
          </a:prstGeom>
        </p:spPr>
      </p:pic>
      <p:sp>
        <p:nvSpPr>
          <p:cNvPr id="52"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920063" y="1523055"/>
            <a:ext cx="2190051"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please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93476" y="2156134"/>
            <a:ext cx="3213870"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makes me happy</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4"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78257" y="2766446"/>
            <a:ext cx="2190051"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annoy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5"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86775" y="3356608"/>
            <a:ext cx="2190051"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scares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6"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8047611" y="3986711"/>
            <a:ext cx="2099179"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interests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7"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837333" y="4597023"/>
            <a:ext cx="2760676"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matter to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728262" y="5207335"/>
            <a:ext cx="2760676"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delights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9"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7584729" y="5850436"/>
            <a:ext cx="2760676"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worry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graphicFrame>
        <p:nvGraphicFramePr>
          <p:cNvPr id="78" name="Table 77"/>
          <p:cNvGraphicFramePr>
            <a:graphicFrameLocks noGrp="1"/>
          </p:cNvGraphicFramePr>
          <p:nvPr/>
        </p:nvGraphicFramePr>
        <p:xfrm>
          <a:off x="285401" y="1060405"/>
          <a:ext cx="1955783" cy="5329492"/>
        </p:xfrm>
        <a:graphic>
          <a:graphicData uri="http://schemas.openxmlformats.org/drawingml/2006/table">
            <a:tbl>
              <a:tblPr firstRow="1" bandRow="1">
                <a:tableStyleId>{5DA37D80-6434-44D0-A028-1B22A696006F}</a:tableStyleId>
              </a:tblPr>
              <a:tblGrid>
                <a:gridCol w="359760">
                  <a:extLst>
                    <a:ext uri="{9D8B030D-6E8A-4147-A177-3AD203B41FA5}">
                      <a16:colId xmlns:a16="http://schemas.microsoft.com/office/drawing/2014/main" val="2707976010"/>
                    </a:ext>
                  </a:extLst>
                </a:gridCol>
                <a:gridCol w="762000">
                  <a:extLst>
                    <a:ext uri="{9D8B030D-6E8A-4147-A177-3AD203B41FA5}">
                      <a16:colId xmlns:a16="http://schemas.microsoft.com/office/drawing/2014/main" val="614538447"/>
                    </a:ext>
                  </a:extLst>
                </a:gridCol>
                <a:gridCol w="834023">
                  <a:extLst>
                    <a:ext uri="{9D8B030D-6E8A-4147-A177-3AD203B41FA5}">
                      <a16:colId xmlns:a16="http://schemas.microsoft.com/office/drawing/2014/main" val="4052351916"/>
                    </a:ext>
                  </a:extLst>
                </a:gridCol>
              </a:tblGrid>
              <a:tr h="40541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A</a:t>
                      </a:r>
                    </a:p>
                  </a:txBody>
                  <a:tcPr anchor="ctr">
                    <a:lnR w="12700" cap="flat" cmpd="sng" algn="ctr">
                      <a:solidFill>
                        <a:srgbClr val="F08D4D"/>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a:t>
                      </a: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ctr"/>
                      <a:r>
                        <a:rPr lang="en-GB" sz="2000" b="0" i="0" dirty="0">
                          <a:solidFill>
                            <a:srgbClr val="203864"/>
                          </a:solidFill>
                          <a:latin typeface="Century Gothic" panose="020B0502020202020204" pitchFamily="34" charset="0"/>
                        </a:rPr>
                        <a:t>1</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R w="12700" cap="flat" cmpd="sng" algn="ctr">
                      <a:solidFill>
                        <a:srgbClr val="F08D4D"/>
                      </a:solidFill>
                      <a:prstDash val="solid"/>
                      <a:round/>
                      <a:headEnd type="none" w="med" len="med"/>
                      <a:tailEnd type="none" w="med" len="med"/>
                    </a:lnR>
                  </a:tcP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ctr"/>
                      <a:r>
                        <a:rPr lang="en-GB" sz="2000" b="0" i="0" dirty="0">
                          <a:solidFill>
                            <a:srgbClr val="203864"/>
                          </a:solidFill>
                          <a:latin typeface="Century Gothic" panose="020B0502020202020204" pitchFamily="34" charset="0"/>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ctr"/>
                      <a:r>
                        <a:rPr lang="en-GB" sz="2000" b="0" i="0" dirty="0">
                          <a:solidFill>
                            <a:srgbClr val="203864"/>
                          </a:solidFill>
                          <a:latin typeface="Century Gothic" panose="020B0502020202020204" pitchFamily="34" charset="0"/>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ctr"/>
                      <a:r>
                        <a:rPr lang="en-GB" sz="2000" b="0" i="0" dirty="0">
                          <a:solidFill>
                            <a:srgbClr val="203864"/>
                          </a:solidFill>
                          <a:latin typeface="Century Gothic" panose="020B0502020202020204" pitchFamily="34" charset="0"/>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ctr"/>
                      <a:r>
                        <a:rPr lang="en-GB" sz="2000" b="0" i="0" dirty="0">
                          <a:solidFill>
                            <a:srgbClr val="203864"/>
                          </a:solidFill>
                          <a:latin typeface="Century Gothic" panose="020B0502020202020204" pitchFamily="34" charset="0"/>
                        </a:rPr>
                        <a:t>5</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ctr"/>
                      <a:r>
                        <a:rPr lang="en-GB" sz="2000" b="0" i="0" dirty="0">
                          <a:solidFill>
                            <a:srgbClr val="203864"/>
                          </a:solidFill>
                          <a:latin typeface="Century Gothic" panose="020B0502020202020204" pitchFamily="34" charset="0"/>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ctr"/>
                      <a:r>
                        <a:rPr lang="en-GB" sz="2000" b="0" i="0" dirty="0">
                          <a:solidFill>
                            <a:srgbClr val="203864"/>
                          </a:solidFill>
                          <a:latin typeface="Century Gothic" panose="020B0502020202020204" pitchFamily="34" charset="0"/>
                        </a:rPr>
                        <a:t>7</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ctr"/>
                      <a:r>
                        <a:rPr lang="en-GB" sz="2000" b="0" i="0" dirty="0">
                          <a:solidFill>
                            <a:srgbClr val="203864"/>
                          </a:solidFill>
                          <a:latin typeface="Century Gothic" panose="020B0502020202020204" pitchFamily="34" charset="0"/>
                        </a:rPr>
                        <a:t>8</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graphicFrame>
        <p:nvGraphicFramePr>
          <p:cNvPr id="79" name="Table 78"/>
          <p:cNvGraphicFramePr>
            <a:graphicFrameLocks noGrp="1"/>
          </p:cNvGraphicFramePr>
          <p:nvPr/>
        </p:nvGraphicFramePr>
        <p:xfrm>
          <a:off x="2370543" y="1059059"/>
          <a:ext cx="3030244" cy="5329492"/>
        </p:xfrm>
        <a:graphic>
          <a:graphicData uri="http://schemas.openxmlformats.org/drawingml/2006/table">
            <a:tbl>
              <a:tblPr firstRow="1" bandRow="1">
                <a:tableStyleId>{5DA37D80-6434-44D0-A028-1B22A696006F}</a:tableStyleId>
              </a:tblPr>
              <a:tblGrid>
                <a:gridCol w="3030244">
                  <a:extLst>
                    <a:ext uri="{9D8B030D-6E8A-4147-A177-3AD203B41FA5}">
                      <a16:colId xmlns:a16="http://schemas.microsoft.com/office/drawing/2014/main" val="4052351916"/>
                    </a:ext>
                  </a:extLst>
                </a:gridCol>
              </a:tblGrid>
              <a:tr h="405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dirty="0">
                        <a:solidFill>
                          <a:srgbClr val="002060"/>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3161571109"/>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lnL w="12700" cap="flat" cmpd="sng" algn="ctr">
                      <a:solidFill>
                        <a:srgbClr val="F08D4D"/>
                      </a:solidFill>
                      <a:prstDash val="solid"/>
                      <a:round/>
                      <a:headEnd type="none" w="med" len="med"/>
                      <a:tailEnd type="none" w="med" len="med"/>
                    </a:lnL>
                  </a:tcPr>
                </a:tc>
                <a:extLst>
                  <a:ext uri="{0D108BD9-81ED-4DB2-BD59-A6C34878D82A}">
                    <a16:rowId xmlns:a16="http://schemas.microsoft.com/office/drawing/2014/main" val="791576946"/>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820224318"/>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40488880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941162702"/>
                  </a:ext>
                </a:extLst>
              </a:tr>
              <a:tr h="615510">
                <a:tc>
                  <a:txBody>
                    <a:bodyPr/>
                    <a:lstStyle/>
                    <a:p>
                      <a:pPr algn="l"/>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84767832"/>
                  </a:ext>
                </a:extLst>
              </a:tr>
            </a:tbl>
          </a:graphicData>
        </a:graphic>
      </p:graphicFrame>
      <p:pic>
        <p:nvPicPr>
          <p:cNvPr id="80"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674" y="1590662"/>
            <a:ext cx="406580" cy="423521"/>
          </a:xfrm>
          <a:prstGeom prst="rect">
            <a:avLst/>
          </a:prstGeom>
        </p:spPr>
      </p:pic>
      <p:pic>
        <p:nvPicPr>
          <p:cNvPr id="81"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6674" y="2206962"/>
            <a:ext cx="406580" cy="423521"/>
          </a:xfrm>
          <a:prstGeom prst="rect">
            <a:avLst/>
          </a:prstGeom>
        </p:spPr>
      </p:pic>
      <p:pic>
        <p:nvPicPr>
          <p:cNvPr id="82"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0039" y="2777827"/>
            <a:ext cx="406580" cy="423521"/>
          </a:xfrm>
          <a:prstGeom prst="rect">
            <a:avLst/>
          </a:prstGeom>
        </p:spPr>
      </p:pic>
      <p:pic>
        <p:nvPicPr>
          <p:cNvPr id="83"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090" y="3391481"/>
            <a:ext cx="406580" cy="423521"/>
          </a:xfrm>
          <a:prstGeom prst="rect">
            <a:avLst/>
          </a:prstGeom>
        </p:spPr>
      </p:pic>
      <p:pic>
        <p:nvPicPr>
          <p:cNvPr id="84"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001" y="4030732"/>
            <a:ext cx="406580" cy="423521"/>
          </a:xfrm>
          <a:prstGeom prst="rect">
            <a:avLst/>
          </a:prstGeom>
        </p:spPr>
      </p:pic>
      <p:pic>
        <p:nvPicPr>
          <p:cNvPr id="85"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3602" y="4682639"/>
            <a:ext cx="406580" cy="423521"/>
          </a:xfrm>
          <a:prstGeom prst="rect">
            <a:avLst/>
          </a:prstGeom>
        </p:spPr>
      </p:pic>
      <p:pic>
        <p:nvPicPr>
          <p:cNvPr id="86"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3085" y="5276833"/>
            <a:ext cx="406580" cy="423521"/>
          </a:xfrm>
          <a:prstGeom prst="rect">
            <a:avLst/>
          </a:prstGeom>
        </p:spPr>
      </p:pic>
      <p:pic>
        <p:nvPicPr>
          <p:cNvPr id="87" name="Picture 8" descr="green checkmark">
            <a:extLst>
              <a:ext uri="{FF2B5EF4-FFF2-40B4-BE49-F238E27FC236}">
                <a16:creationId xmlns:a16="http://schemas.microsoft.com/office/drawing/2014/main" id="{CE60DBBD-2B97-9349-8138-A9B587BFA2F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4989" y="5857045"/>
            <a:ext cx="406580" cy="423521"/>
          </a:xfrm>
          <a:prstGeom prst="rect">
            <a:avLst/>
          </a:prstGeom>
        </p:spPr>
      </p:pic>
      <p:sp>
        <p:nvSpPr>
          <p:cNvPr id="88"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271701" y="1498298"/>
            <a:ext cx="2482508"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matters to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89"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142361" y="2160129"/>
            <a:ext cx="3213870"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make me happy</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0"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135978" y="2763245"/>
            <a:ext cx="2190051"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scare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1"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271701" y="3381562"/>
            <a:ext cx="2190051"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annoys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2"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1950517" y="3975085"/>
            <a:ext cx="2760676"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delight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3"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031569" y="4559333"/>
            <a:ext cx="2760676"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pleases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4"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1993533" y="5200735"/>
            <a:ext cx="2760676"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worries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5" name="Text Box 2">
            <a:extLst>
              <a:ext uri="{FF2B5EF4-FFF2-40B4-BE49-F238E27FC236}">
                <a16:creationId xmlns:a16="http://schemas.microsoft.com/office/drawing/2014/main" id="{635138D7-3A43-3247-B4AE-4AF1FA90B6F3}"/>
              </a:ext>
            </a:extLst>
          </p:cNvPr>
          <p:cNvSpPr txBox="1">
            <a:spLocks noChangeArrowheads="1"/>
          </p:cNvSpPr>
          <p:nvPr/>
        </p:nvSpPr>
        <p:spPr bwMode="auto">
          <a:xfrm>
            <a:off x="2413089" y="5867727"/>
            <a:ext cx="1997635" cy="467244"/>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400"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interest me</a:t>
            </a:r>
            <a:endParaRPr lang="es-GB" sz="2400" dirty="0">
              <a:solidFill>
                <a:schemeClr val="accent1">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977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5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88" grpId="0"/>
      <p:bldP spid="89" grpId="0"/>
      <p:bldP spid="90" grpId="0"/>
      <p:bldP spid="91" grpId="0"/>
      <p:bldP spid="92" grpId="0"/>
      <p:bldP spid="93" grpId="0"/>
      <p:bldP spid="94" grpId="0"/>
      <p:bldP spid="9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Un </a:t>
            </a:r>
            <a:r>
              <a:rPr lang="en-GB" sz="3600" b="1" dirty="0" err="1">
                <a:solidFill>
                  <a:schemeClr val="bg1"/>
                </a:solidFill>
              </a:rPr>
              <a:t>mensaje</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8213698" y="258166"/>
            <a:ext cx="37144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303443" y="2847488"/>
            <a:ext cx="17703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ounded Rectangular Callout 2"/>
          <p:cNvSpPr/>
          <p:nvPr/>
        </p:nvSpPr>
        <p:spPr>
          <a:xfrm>
            <a:off x="412805" y="3422004"/>
            <a:ext cx="5482833" cy="2804608"/>
          </a:xfrm>
          <a:prstGeom prst="wedgeRoundRectCallout">
            <a:avLst>
              <a:gd name="adj1" fmla="val -33599"/>
              <a:gd name="adj2" fmla="val -55582"/>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latin typeface="Century Gothic" panose="020B0502020202020204" pitchFamily="34" charset="0"/>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82286" y="1209742"/>
            <a:ext cx="1210971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Persona </a:t>
            </a:r>
            <a:r>
              <a:rPr lang="en-US" sz="2400" dirty="0">
                <a:solidFill>
                  <a:srgbClr val="4472C4">
                    <a:lumMod val="50000"/>
                  </a:srgbClr>
                </a:solidFill>
                <a:latin typeface="Century Gothic" panose="020F0302020204030204"/>
              </a:rPr>
              <a:t>A: </a:t>
            </a:r>
            <a:r>
              <a:rPr lang="en-US" sz="2400" noProof="0" dirty="0">
                <a:solidFill>
                  <a:srgbClr val="4472C4">
                    <a:lumMod val="50000"/>
                  </a:srgbClr>
                </a:solidFill>
                <a:latin typeface="Century Gothic" panose="020F0302020204030204"/>
              </a:rPr>
              <a:t>Lee el </a:t>
            </a:r>
            <a:r>
              <a:rPr lang="en-US" sz="2400" noProof="0" dirty="0" err="1">
                <a:solidFill>
                  <a:srgbClr val="4472C4">
                    <a:lumMod val="50000"/>
                  </a:srgbClr>
                </a:solidFill>
                <a:latin typeface="Century Gothic" panose="020F0302020204030204"/>
              </a:rPr>
              <a:t>texto</a:t>
            </a:r>
            <a:r>
              <a:rPr lang="en-US" sz="2400" noProof="0" dirty="0">
                <a:solidFill>
                  <a:srgbClr val="4472C4">
                    <a:lumMod val="50000"/>
                  </a:srgbClr>
                </a:solidFill>
                <a:latin typeface="Century Gothic" panose="020F0302020204030204"/>
              </a:rPr>
              <a:t> a </a:t>
            </a:r>
            <a:r>
              <a:rPr lang="en-US" sz="2400" noProof="0" dirty="0" err="1">
                <a:solidFill>
                  <a:srgbClr val="4472C4">
                    <a:lumMod val="50000"/>
                  </a:srgbClr>
                </a:solidFill>
                <a:latin typeface="Century Gothic" panose="020F0302020204030204"/>
              </a:rPr>
              <a:t>tu</a:t>
            </a:r>
            <a:r>
              <a:rPr lang="en-US" sz="2400" noProof="0" dirty="0">
                <a:solidFill>
                  <a:srgbClr val="4472C4">
                    <a:lumMod val="50000"/>
                  </a:srgbClr>
                </a:solidFill>
                <a:latin typeface="Century Gothic" panose="020F0302020204030204"/>
              </a:rPr>
              <a:t> </a:t>
            </a:r>
            <a:r>
              <a:rPr lang="en-US" sz="2400" noProof="0" dirty="0" err="1">
                <a:solidFill>
                  <a:srgbClr val="4472C4">
                    <a:lumMod val="50000"/>
                  </a:srgbClr>
                </a:solidFill>
                <a:latin typeface="Century Gothic" panose="020F0302020204030204"/>
              </a:rPr>
              <a:t>compañero</a:t>
            </a:r>
            <a:r>
              <a:rPr lang="en-US" sz="2400" noProof="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noProof="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dirty="0">
                <a:ln>
                  <a:noFill/>
                </a:ln>
                <a:solidFill>
                  <a:srgbClr val="4472C4">
                    <a:lumMod val="50000"/>
                  </a:srgbClr>
                </a:solidFill>
                <a:effectLst/>
                <a:uLnTx/>
                <a:uFillTx/>
                <a:latin typeface="Century Gothic" panose="020F0302020204030204"/>
              </a:rPr>
              <a:t>Persona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B: </a:t>
            </a:r>
            <a:r>
              <a:rPr kumimoji="0" lang="en-US" sz="2400" b="1" i="0" u="none" strike="noStrike" kern="1200" cap="none" spc="0" normalizeH="0" dirty="0">
                <a:ln>
                  <a:noFill/>
                </a:ln>
                <a:solidFill>
                  <a:srgbClr val="4472C4">
                    <a:lumMod val="50000"/>
                  </a:srgbClr>
                </a:solidFill>
                <a:effectLst/>
                <a:uLnTx/>
                <a:uFillTx/>
                <a:latin typeface="Century Gothic" panose="020F0302020204030204"/>
              </a:rPr>
              <a:t>Sin </a:t>
            </a:r>
            <a:r>
              <a:rPr kumimoji="0" lang="en-US" sz="2400" b="1" i="0" u="none" strike="noStrike" kern="1200" cap="none" spc="0" normalizeH="0" dirty="0" err="1">
                <a:ln>
                  <a:noFill/>
                </a:ln>
                <a:solidFill>
                  <a:srgbClr val="4472C4">
                    <a:lumMod val="50000"/>
                  </a:srgbClr>
                </a:solidFill>
                <a:effectLst/>
                <a:uLnTx/>
                <a:uFillTx/>
                <a:latin typeface="Century Gothic" panose="020F0302020204030204"/>
              </a:rPr>
              <a:t>mirar</a:t>
            </a:r>
            <a:r>
              <a:rPr kumimoji="0" lang="en-US" sz="2400" b="1" i="0" u="none" strike="noStrike" kern="1200" cap="none" spc="0" normalizeH="0" dirty="0">
                <a:ln>
                  <a:noFill/>
                </a:ln>
                <a:solidFill>
                  <a:srgbClr val="4472C4">
                    <a:lumMod val="50000"/>
                  </a:srgbClr>
                </a:solidFill>
                <a:effectLst/>
                <a:uLnTx/>
                <a:uFillTx/>
                <a:latin typeface="Century Gothic" panose="020F0302020204030204"/>
              </a:rPr>
              <a:t> la pizarra*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a:t>
            </a:r>
            <a:r>
              <a:rPr lang="en-US" sz="2400" dirty="0" err="1">
                <a:solidFill>
                  <a:srgbClr val="4472C4">
                    <a:lumMod val="50000"/>
                  </a:srgbClr>
                </a:solidFill>
                <a:latin typeface="Century Gothic" panose="020F0302020204030204"/>
              </a:rPr>
              <a:t>e</a:t>
            </a:r>
            <a:r>
              <a:rPr kumimoji="0" lang="en-US" sz="2400" i="0" u="none" strike="noStrike" kern="1200" cap="none" spc="0" normalizeH="0" dirty="0" err="1">
                <a:ln>
                  <a:noFill/>
                </a:ln>
                <a:solidFill>
                  <a:srgbClr val="4472C4">
                    <a:lumMod val="50000"/>
                  </a:srgbClr>
                </a:solidFill>
                <a:effectLst/>
                <a:uLnTx/>
                <a:uFillTx/>
                <a:latin typeface="Century Gothic" panose="020F0302020204030204"/>
              </a:rPr>
              <a:t>scucha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y escribe </a:t>
            </a:r>
            <a:r>
              <a:rPr kumimoji="0" lang="en-US" sz="2400" i="0" u="none" strike="noStrike" kern="1200" cap="none" spc="0" normalizeH="0" dirty="0" err="1">
                <a:ln>
                  <a:noFill/>
                </a:ln>
                <a:solidFill>
                  <a:srgbClr val="4472C4">
                    <a:lumMod val="50000"/>
                  </a:srgbClr>
                </a:solidFill>
                <a:effectLst/>
                <a:uLnTx/>
                <a:uFillTx/>
                <a:latin typeface="Century Gothic" panose="020F0302020204030204"/>
              </a:rPr>
              <a:t>cada</a:t>
            </a:r>
            <a:r>
              <a:rPr kumimoji="0" lang="en-US" sz="2400" i="0" u="none" strike="noStrike" kern="1200" cap="none" spc="0" normalizeH="0" dirty="0">
                <a:ln>
                  <a:noFill/>
                </a:ln>
                <a:solidFill>
                  <a:srgbClr val="4472C4">
                    <a:lumMod val="50000"/>
                  </a:srgbClr>
                </a:solidFill>
                <a:effectLst/>
                <a:uLnTx/>
                <a:uFillTx/>
                <a:latin typeface="Century Gothic" panose="020F0302020204030204"/>
              </a:rPr>
              <a:t> palabra con [silent h].  </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p:cNvSpPr txBox="1"/>
          <p:nvPr/>
        </p:nvSpPr>
        <p:spPr>
          <a:xfrm>
            <a:off x="532685" y="3526792"/>
            <a:ext cx="5790280" cy="2862322"/>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¡Hola, amigo! Hoy en la escuela </a:t>
            </a:r>
            <a:r>
              <a:rPr lang="en-GB" sz="2600" dirty="0" err="1">
                <a:solidFill>
                  <a:schemeClr val="accent5">
                    <a:lumMod val="50000"/>
                  </a:schemeClr>
                </a:solidFill>
                <a:latin typeface="Century Gothic" panose="020B0502020202020204" pitchFamily="34" charset="0"/>
              </a:rPr>
              <a:t>tengo</a:t>
            </a:r>
            <a:r>
              <a:rPr lang="en-GB" sz="2600" dirty="0">
                <a:solidFill>
                  <a:schemeClr val="accent5">
                    <a:lumMod val="50000"/>
                  </a:schemeClr>
                </a:solidFill>
                <a:latin typeface="Century Gothic" panose="020B0502020202020204" pitchFamily="34" charset="0"/>
              </a:rPr>
              <a:t> clases de </a:t>
            </a:r>
            <a:r>
              <a:rPr lang="en-GB" sz="2600" dirty="0" err="1">
                <a:solidFill>
                  <a:schemeClr val="accent5">
                    <a:lumMod val="50000"/>
                  </a:schemeClr>
                </a:solidFill>
                <a:latin typeface="Century Gothic" panose="020B0502020202020204" pitchFamily="34" charset="0"/>
              </a:rPr>
              <a:t>idiomas</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hablamos</a:t>
            </a:r>
            <a:r>
              <a:rPr lang="en-GB" sz="2600" dirty="0">
                <a:solidFill>
                  <a:schemeClr val="accent5">
                    <a:lumMod val="50000"/>
                  </a:schemeClr>
                </a:solidFill>
                <a:latin typeface="Century Gothic" panose="020B0502020202020204" pitchFamily="34" charset="0"/>
              </a:rPr>
              <a:t> alemán y español.  </a:t>
            </a:r>
            <a:r>
              <a:rPr lang="en-GB" sz="2600" dirty="0" err="1">
                <a:solidFill>
                  <a:schemeClr val="accent5">
                    <a:lumMod val="50000"/>
                  </a:schemeClr>
                </a:solidFill>
                <a:latin typeface="Century Gothic" panose="020B0502020202020204" pitchFamily="34" charset="0"/>
              </a:rPr>
              <a:t>Quiero</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hacer</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deporte</a:t>
            </a:r>
            <a:r>
              <a:rPr lang="en-GB" sz="2600" dirty="0">
                <a:solidFill>
                  <a:schemeClr val="accent5">
                    <a:lumMod val="50000"/>
                  </a:schemeClr>
                </a:solidFill>
                <a:latin typeface="Century Gothic" panose="020B0502020202020204" pitchFamily="34" charset="0"/>
              </a:rPr>
              <a:t> también </a:t>
            </a:r>
            <a:r>
              <a:rPr lang="en-GB" sz="2600" dirty="0" err="1">
                <a:solidFill>
                  <a:schemeClr val="accent5">
                    <a:lumMod val="50000"/>
                  </a:schemeClr>
                </a:solidFill>
                <a:latin typeface="Century Gothic" panose="020B0502020202020204" pitchFamily="34" charset="0"/>
              </a:rPr>
              <a:t>pero</a:t>
            </a:r>
            <a:r>
              <a:rPr lang="en-GB" sz="2600" dirty="0">
                <a:solidFill>
                  <a:schemeClr val="accent5">
                    <a:lumMod val="50000"/>
                  </a:schemeClr>
                </a:solidFill>
                <a:latin typeface="Century Gothic" panose="020B0502020202020204" pitchFamily="34" charset="0"/>
              </a:rPr>
              <a:t> ¡el </a:t>
            </a:r>
            <a:r>
              <a:rPr lang="en-GB" sz="2600" dirty="0" err="1">
                <a:solidFill>
                  <a:schemeClr val="accent5">
                    <a:lumMod val="50000"/>
                  </a:schemeClr>
                </a:solidFill>
                <a:latin typeface="Century Gothic" panose="020B0502020202020204" pitchFamily="34" charset="0"/>
              </a:rPr>
              <a:t>profesor</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está</a:t>
            </a:r>
            <a:r>
              <a:rPr lang="en-GB" sz="2600" dirty="0">
                <a:solidFill>
                  <a:schemeClr val="accent5">
                    <a:lumMod val="50000"/>
                  </a:schemeClr>
                </a:solidFill>
                <a:latin typeface="Century Gothic" panose="020B0502020202020204" pitchFamily="34" charset="0"/>
              </a:rPr>
              <a:t> en el hospital! </a:t>
            </a:r>
            <a:r>
              <a:rPr lang="en-GB" sz="2600" dirty="0" err="1">
                <a:solidFill>
                  <a:schemeClr val="accent5">
                    <a:lumMod val="50000"/>
                  </a:schemeClr>
                </a:solidFill>
                <a:latin typeface="Century Gothic" panose="020B0502020202020204" pitchFamily="34" charset="0"/>
              </a:rPr>
              <a:t>Sufrió</a:t>
            </a:r>
            <a:r>
              <a:rPr lang="en-GB" sz="2600" dirty="0">
                <a:solidFill>
                  <a:schemeClr val="accent5">
                    <a:lumMod val="50000"/>
                  </a:schemeClr>
                </a:solidFill>
                <a:latin typeface="Century Gothic" panose="020B0502020202020204" pitchFamily="34" charset="0"/>
              </a:rPr>
              <a:t> un </a:t>
            </a:r>
            <a:r>
              <a:rPr lang="en-GB" sz="2600" dirty="0" err="1">
                <a:solidFill>
                  <a:schemeClr val="accent5">
                    <a:lumMod val="50000"/>
                  </a:schemeClr>
                </a:solidFill>
                <a:latin typeface="Century Gothic" panose="020B0502020202020204" pitchFamily="34" charset="0"/>
              </a:rPr>
              <a:t>accidente</a:t>
            </a:r>
            <a:r>
              <a:rPr lang="en-GB" sz="2600" dirty="0">
                <a:solidFill>
                  <a:schemeClr val="accent5">
                    <a:lumMod val="50000"/>
                  </a:schemeClr>
                </a:solidFill>
                <a:latin typeface="Century Gothic" panose="020B0502020202020204" pitchFamily="34" charset="0"/>
              </a:rPr>
              <a:t>.</a:t>
            </a:r>
          </a:p>
          <a:p>
            <a:pPr algn="l"/>
            <a:endParaRPr lang="en-GB" sz="2400" dirty="0">
              <a:solidFill>
                <a:schemeClr val="accent5">
                  <a:lumMod val="50000"/>
                </a:schemeClr>
              </a:solidFill>
              <a:latin typeface="Century Gothic" panose="020B0502020202020204" pitchFamily="34" charset="0"/>
            </a:endParaRPr>
          </a:p>
        </p:txBody>
      </p:sp>
      <p:pic>
        <p:nvPicPr>
          <p:cNvPr id="1026" name="Picture 2" descr="Mobile Phone Clipart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306" y="932385"/>
            <a:ext cx="446378" cy="7863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509421" y="2517817"/>
            <a:ext cx="1242648" cy="461665"/>
          </a:xfrm>
          <a:prstGeom prst="rect">
            <a:avLst/>
          </a:prstGeom>
        </p:spPr>
        <p:txBody>
          <a:bodyPr wrap="none">
            <a:spAutoFit/>
          </a:bodyPr>
          <a:lstStyle/>
          <a:p>
            <a:r>
              <a:rPr lang="en-US" sz="2400" dirty="0">
                <a:solidFill>
                  <a:srgbClr val="4472C4">
                    <a:lumMod val="50000"/>
                  </a:srgbClr>
                </a:solidFill>
                <a:latin typeface="Century Gothic" panose="020B0502020202020204" pitchFamily="34" charset="0"/>
              </a:rPr>
              <a:t>*board</a:t>
            </a:r>
            <a:endParaRPr lang="en-GB" sz="2400" dirty="0">
              <a:latin typeface="Century Gothic" panose="020B0502020202020204" pitchFamily="34" charset="0"/>
            </a:endParaRPr>
          </a:p>
        </p:txBody>
      </p:sp>
      <p:sp>
        <p:nvSpPr>
          <p:cNvPr id="11" name="TextBox 10">
            <a:extLst>
              <a:ext uri="{FF2B5EF4-FFF2-40B4-BE49-F238E27FC236}">
                <a16:creationId xmlns:a16="http://schemas.microsoft.com/office/drawing/2014/main" id="{EF8CDABB-FE34-9B40-A7AC-9470E22856BF}"/>
              </a:ext>
            </a:extLst>
          </p:cNvPr>
          <p:cNvSpPr txBox="1"/>
          <p:nvPr/>
        </p:nvSpPr>
        <p:spPr>
          <a:xfrm>
            <a:off x="5209724" y="2937678"/>
            <a:ext cx="2163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Rounded Rectangular Callout 11"/>
          <p:cNvSpPr/>
          <p:nvPr/>
        </p:nvSpPr>
        <p:spPr>
          <a:xfrm>
            <a:off x="7113476" y="3309153"/>
            <a:ext cx="4818490" cy="2917459"/>
          </a:xfrm>
          <a:prstGeom prst="wedgeRoundRectCallout">
            <a:avLst>
              <a:gd name="adj1" fmla="val -57524"/>
              <a:gd name="adj2" fmla="val -44711"/>
              <a:gd name="adj3" fmla="val 16667"/>
            </a:avLst>
          </a:prstGeom>
          <a:solidFill>
            <a:schemeClr val="accent4">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latin typeface="Century Gothic" panose="020B0502020202020204" pitchFamily="34" charset="0"/>
            </a:endParaRPr>
          </a:p>
        </p:txBody>
      </p:sp>
      <p:sp>
        <p:nvSpPr>
          <p:cNvPr id="13" name="TextBox 12"/>
          <p:cNvSpPr txBox="1"/>
          <p:nvPr/>
        </p:nvSpPr>
        <p:spPr>
          <a:xfrm>
            <a:off x="7373509" y="3477583"/>
            <a:ext cx="4552942" cy="2862322"/>
          </a:xfrm>
          <a:prstGeom prst="rect">
            <a:avLst/>
          </a:prstGeom>
          <a:noFill/>
        </p:spPr>
        <p:txBody>
          <a:bodyPr wrap="square" rtlCol="0">
            <a:spAutoFit/>
          </a:bodyPr>
          <a:lstStyle/>
          <a:p>
            <a:r>
              <a:rPr lang="en-GB" sz="2600" dirty="0">
                <a:solidFill>
                  <a:schemeClr val="accent5">
                    <a:lumMod val="50000"/>
                  </a:schemeClr>
                </a:solidFill>
                <a:latin typeface="Century Gothic" panose="020B0502020202020204" pitchFamily="34" charset="0"/>
              </a:rPr>
              <a:t>¿Qué </a:t>
            </a:r>
            <a:r>
              <a:rPr lang="en-GB" sz="2600" dirty="0" err="1">
                <a:solidFill>
                  <a:schemeClr val="accent5">
                    <a:lumMod val="50000"/>
                  </a:schemeClr>
                </a:solidFill>
                <a:latin typeface="Century Gothic" panose="020B0502020202020204" pitchFamily="34" charset="0"/>
              </a:rPr>
              <a:t>haces</a:t>
            </a:r>
            <a:r>
              <a:rPr lang="en-GB" sz="2600" dirty="0">
                <a:solidFill>
                  <a:schemeClr val="accent5">
                    <a:lumMod val="50000"/>
                  </a:schemeClr>
                </a:solidFill>
                <a:latin typeface="Century Gothic" panose="020B0502020202020204" pitchFamily="34" charset="0"/>
              </a:rPr>
              <a:t> Hugo? </a:t>
            </a:r>
            <a:r>
              <a:rPr lang="en-GB" sz="2600" dirty="0" err="1">
                <a:solidFill>
                  <a:schemeClr val="accent5">
                    <a:lumMod val="50000"/>
                  </a:schemeClr>
                </a:solidFill>
                <a:latin typeface="Century Gothic" panose="020B0502020202020204" pitchFamily="34" charset="0"/>
              </a:rPr>
              <a:t>Es</a:t>
            </a:r>
            <a:r>
              <a:rPr lang="en-GB" sz="2600" dirty="0">
                <a:solidFill>
                  <a:schemeClr val="accent5">
                    <a:lumMod val="50000"/>
                  </a:schemeClr>
                </a:solidFill>
                <a:latin typeface="Century Gothic" panose="020B0502020202020204" pitchFamily="34" charset="0"/>
              </a:rPr>
              <a:t> un </a:t>
            </a:r>
            <a:r>
              <a:rPr lang="en-GB" sz="2600" dirty="0" err="1">
                <a:solidFill>
                  <a:schemeClr val="accent5">
                    <a:lumMod val="50000"/>
                  </a:schemeClr>
                </a:solidFill>
                <a:latin typeface="Century Gothic" panose="020B0502020202020204" pitchFamily="34" charset="0"/>
              </a:rPr>
              <a:t>día</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hermoso</a:t>
            </a:r>
            <a:r>
              <a:rPr lang="en-GB" sz="2600" dirty="0">
                <a:solidFill>
                  <a:schemeClr val="accent5">
                    <a:lumMod val="50000"/>
                  </a:schemeClr>
                </a:solidFill>
                <a:latin typeface="Century Gothic" panose="020B0502020202020204" pitchFamily="34" charset="0"/>
              </a:rPr>
              <a:t>.  ¿Vas a </a:t>
            </a:r>
            <a:r>
              <a:rPr lang="en-GB" sz="2600" dirty="0" err="1">
                <a:solidFill>
                  <a:schemeClr val="accent5">
                    <a:lumMod val="50000"/>
                  </a:schemeClr>
                </a:solidFill>
                <a:latin typeface="Century Gothic" panose="020B0502020202020204" pitchFamily="34" charset="0"/>
              </a:rPr>
              <a:t>escuchar</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música</a:t>
            </a:r>
            <a:r>
              <a:rPr lang="en-GB" sz="2600" dirty="0">
                <a:solidFill>
                  <a:schemeClr val="accent5">
                    <a:lumMod val="50000"/>
                  </a:schemeClr>
                </a:solidFill>
                <a:latin typeface="Century Gothic" panose="020B0502020202020204" pitchFamily="34" charset="0"/>
              </a:rPr>
              <a:t> y comer </a:t>
            </a:r>
            <a:r>
              <a:rPr lang="en-GB" sz="2600" dirty="0" err="1">
                <a:solidFill>
                  <a:schemeClr val="accent5">
                    <a:lumMod val="50000"/>
                  </a:schemeClr>
                </a:solidFill>
                <a:latin typeface="Century Gothic" panose="020B0502020202020204" pitchFamily="34" charset="0"/>
              </a:rPr>
              <a:t>helados</a:t>
            </a:r>
            <a:r>
              <a:rPr lang="en-GB" sz="2600" dirty="0">
                <a:solidFill>
                  <a:schemeClr val="accent5">
                    <a:lumMod val="50000"/>
                  </a:schemeClr>
                </a:solidFill>
                <a:latin typeface="Century Gothic" panose="020B0502020202020204" pitchFamily="34" charset="0"/>
              </a:rPr>
              <a:t> en la playa con </a:t>
            </a:r>
            <a:r>
              <a:rPr lang="en-GB" sz="2600" dirty="0" err="1">
                <a:solidFill>
                  <a:schemeClr val="accent5">
                    <a:lumMod val="50000"/>
                  </a:schemeClr>
                </a:solidFill>
                <a:latin typeface="Century Gothic" panose="020B0502020202020204" pitchFamily="34" charset="0"/>
              </a:rPr>
              <a:t>los</a:t>
            </a:r>
            <a:r>
              <a:rPr lang="en-GB" sz="2600" dirty="0">
                <a:solidFill>
                  <a:schemeClr val="accent5">
                    <a:lumMod val="50000"/>
                  </a:schemeClr>
                </a:solidFill>
                <a:latin typeface="Century Gothic" panose="020B0502020202020204" pitchFamily="34" charset="0"/>
              </a:rPr>
              <a:t> amigos?  </a:t>
            </a:r>
            <a:r>
              <a:rPr lang="en-GB" sz="2600" dirty="0" err="1">
                <a:solidFill>
                  <a:schemeClr val="accent5">
                    <a:lumMod val="50000"/>
                  </a:schemeClr>
                </a:solidFill>
                <a:latin typeface="Century Gothic" panose="020B0502020202020204" pitchFamily="34" charset="0"/>
              </a:rPr>
              <a:t>Es</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una</a:t>
            </a:r>
            <a:r>
              <a:rPr lang="en-GB" sz="2600" dirty="0">
                <a:solidFill>
                  <a:schemeClr val="accent5">
                    <a:lumMod val="50000"/>
                  </a:schemeClr>
                </a:solidFill>
                <a:latin typeface="Century Gothic" panose="020B0502020202020204" pitchFamily="34" charset="0"/>
              </a:rPr>
              <a:t> idea </a:t>
            </a:r>
            <a:r>
              <a:rPr lang="en-GB" sz="2600" dirty="0" err="1">
                <a:solidFill>
                  <a:schemeClr val="accent5">
                    <a:lumMod val="50000"/>
                  </a:schemeClr>
                </a:solidFill>
                <a:latin typeface="Century Gothic" panose="020B0502020202020204" pitchFamily="34" charset="0"/>
              </a:rPr>
              <a:t>muy</a:t>
            </a:r>
            <a:r>
              <a:rPr lang="en-GB" sz="2600" dirty="0">
                <a:solidFill>
                  <a:schemeClr val="accent5">
                    <a:lumMod val="50000"/>
                  </a:schemeClr>
                </a:solidFill>
                <a:latin typeface="Century Gothic" panose="020B0502020202020204" pitchFamily="34" charset="0"/>
              </a:rPr>
              <a:t> </a:t>
            </a:r>
            <a:r>
              <a:rPr lang="en-GB" sz="2600" dirty="0" err="1">
                <a:solidFill>
                  <a:schemeClr val="accent5">
                    <a:lumMod val="50000"/>
                  </a:schemeClr>
                </a:solidFill>
                <a:latin typeface="Century Gothic" panose="020B0502020202020204" pitchFamily="34" charset="0"/>
              </a:rPr>
              <a:t>buena</a:t>
            </a:r>
            <a:r>
              <a:rPr lang="en-GB" sz="2600" dirty="0">
                <a:solidFill>
                  <a:schemeClr val="accent5">
                    <a:lumMod val="50000"/>
                  </a:schemeClr>
                </a:solidFill>
                <a:latin typeface="Century Gothic" panose="020B0502020202020204" pitchFamily="34" charset="0"/>
              </a:rPr>
              <a:t>. ¡Hasta </a:t>
            </a:r>
            <a:r>
              <a:rPr lang="en-GB" sz="2600" dirty="0" err="1">
                <a:solidFill>
                  <a:schemeClr val="accent5">
                    <a:lumMod val="50000"/>
                  </a:schemeClr>
                </a:solidFill>
                <a:latin typeface="Century Gothic" panose="020B0502020202020204" pitchFamily="34" charset="0"/>
              </a:rPr>
              <a:t>luego</a:t>
            </a:r>
            <a:r>
              <a:rPr lang="en-GB" sz="2600" dirty="0">
                <a:solidFill>
                  <a:schemeClr val="accent5">
                    <a:lumMod val="50000"/>
                  </a:schemeClr>
                </a:solidFill>
                <a:latin typeface="Century Gothic" panose="020B0502020202020204" pitchFamily="34" charset="0"/>
              </a:rPr>
              <a:t>!</a:t>
            </a:r>
          </a:p>
          <a:p>
            <a:endParaRPr lang="en-GB"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8431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animBg="1"/>
      <p:bldP spid="3" grpId="1" animBg="1"/>
      <p:bldP spid="8" grpId="0"/>
      <p:bldP spid="8" grpId="1"/>
      <p:bldP spid="11" grpId="0"/>
      <p:bldP spid="11" grpId="1"/>
      <p:bldP spid="12" grpId="0" animBg="1"/>
      <p:bldP spid="12" grpId="1" animBg="1"/>
      <p:bldP spid="13" grpId="0"/>
      <p:bldP spid="13" grpId="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Solución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13698" y="258166"/>
            <a:ext cx="371444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habl</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F8CDABB-FE34-9B40-A7AC-9470E22856BF}"/>
              </a:ext>
            </a:extLst>
          </p:cNvPr>
          <p:cNvSpPr txBox="1"/>
          <p:nvPr/>
        </p:nvSpPr>
        <p:spPr>
          <a:xfrm>
            <a:off x="5448165" y="1230740"/>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Persona B</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8" name="TextBox 7">
            <a:extLst>
              <a:ext uri="{FF2B5EF4-FFF2-40B4-BE49-F238E27FC236}">
                <a16:creationId xmlns:a16="http://schemas.microsoft.com/office/drawing/2014/main" id="{EF8CDABB-FE34-9B40-A7AC-9470E22856BF}"/>
              </a:ext>
            </a:extLst>
          </p:cNvPr>
          <p:cNvSpPr txBox="1"/>
          <p:nvPr/>
        </p:nvSpPr>
        <p:spPr>
          <a:xfrm>
            <a:off x="524565" y="1230021"/>
            <a:ext cx="41398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noProof="0" dirty="0">
                <a:solidFill>
                  <a:srgbClr val="4472C4">
                    <a:lumMod val="50000"/>
                  </a:srgbClr>
                </a:solidFill>
                <a:latin typeface="Century Gothic" panose="020F0302020204030204"/>
              </a:rPr>
              <a:t>Persona A</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9" name="TextBox 8"/>
          <p:cNvSpPr txBox="1"/>
          <p:nvPr/>
        </p:nvSpPr>
        <p:spPr>
          <a:xfrm>
            <a:off x="5837783" y="1788197"/>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latin typeface="Century Gothic" panose="020B0502020202020204" pitchFamily="34" charset="0"/>
              </a:rPr>
              <a:t>hola</a:t>
            </a:r>
            <a:endParaRPr lang="en-GB" sz="4000" dirty="0">
              <a:solidFill>
                <a:schemeClr val="accent5">
                  <a:lumMod val="50000"/>
                </a:schemeClr>
              </a:solidFill>
              <a:latin typeface="Century Gothic" panose="020B0502020202020204" pitchFamily="34" charset="0"/>
            </a:endParaRPr>
          </a:p>
        </p:txBody>
      </p:sp>
      <p:sp>
        <p:nvSpPr>
          <p:cNvPr id="10" name="TextBox 9"/>
          <p:cNvSpPr txBox="1"/>
          <p:nvPr/>
        </p:nvSpPr>
        <p:spPr>
          <a:xfrm>
            <a:off x="5837783" y="2643324"/>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latin typeface="Century Gothic" panose="020B0502020202020204" pitchFamily="34" charset="0"/>
              </a:rPr>
              <a:t>hoy</a:t>
            </a:r>
          </a:p>
        </p:txBody>
      </p:sp>
      <p:sp>
        <p:nvSpPr>
          <p:cNvPr id="11" name="TextBox 10"/>
          <p:cNvSpPr txBox="1"/>
          <p:nvPr/>
        </p:nvSpPr>
        <p:spPr>
          <a:xfrm>
            <a:off x="5837783" y="3498451"/>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latin typeface="Century Gothic" panose="020B0502020202020204" pitchFamily="34" charset="0"/>
              </a:rPr>
              <a:t>hablamos</a:t>
            </a:r>
            <a:endParaRPr lang="en-GB" sz="4000" dirty="0">
              <a:solidFill>
                <a:schemeClr val="accent5">
                  <a:lumMod val="50000"/>
                </a:schemeClr>
              </a:solidFill>
              <a:latin typeface="Century Gothic" panose="020B0502020202020204" pitchFamily="34" charset="0"/>
            </a:endParaRPr>
          </a:p>
        </p:txBody>
      </p:sp>
      <p:sp>
        <p:nvSpPr>
          <p:cNvPr id="12" name="TextBox 11"/>
          <p:cNvSpPr txBox="1"/>
          <p:nvPr/>
        </p:nvSpPr>
        <p:spPr>
          <a:xfrm>
            <a:off x="5830764" y="4353578"/>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latin typeface="Century Gothic" panose="020B0502020202020204" pitchFamily="34" charset="0"/>
              </a:rPr>
              <a:t>hacer</a:t>
            </a:r>
            <a:endParaRPr lang="en-GB" sz="4000" dirty="0">
              <a:solidFill>
                <a:schemeClr val="accent5">
                  <a:lumMod val="50000"/>
                </a:schemeClr>
              </a:solidFill>
              <a:latin typeface="Century Gothic" panose="020B0502020202020204" pitchFamily="34" charset="0"/>
            </a:endParaRPr>
          </a:p>
        </p:txBody>
      </p:sp>
      <p:sp>
        <p:nvSpPr>
          <p:cNvPr id="13" name="TextBox 12"/>
          <p:cNvSpPr txBox="1"/>
          <p:nvPr/>
        </p:nvSpPr>
        <p:spPr>
          <a:xfrm>
            <a:off x="5837783" y="5205841"/>
            <a:ext cx="2965836"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latin typeface="Century Gothic" panose="020B0502020202020204" pitchFamily="34" charset="0"/>
              </a:rPr>
              <a:t>hospital</a:t>
            </a:r>
          </a:p>
        </p:txBody>
      </p:sp>
      <p:sp>
        <p:nvSpPr>
          <p:cNvPr id="16" name="TextBox 15"/>
          <p:cNvSpPr txBox="1"/>
          <p:nvPr/>
        </p:nvSpPr>
        <p:spPr>
          <a:xfrm>
            <a:off x="1064150" y="1808154"/>
            <a:ext cx="3069974"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latin typeface="Century Gothic" panose="020B0502020202020204" pitchFamily="34" charset="0"/>
              </a:rPr>
              <a:t>haces</a:t>
            </a:r>
            <a:endParaRPr lang="en-GB" sz="4000" dirty="0">
              <a:solidFill>
                <a:schemeClr val="accent5">
                  <a:lumMod val="50000"/>
                </a:schemeClr>
              </a:solidFill>
              <a:latin typeface="Century Gothic" panose="020B0502020202020204" pitchFamily="34" charset="0"/>
            </a:endParaRPr>
          </a:p>
        </p:txBody>
      </p:sp>
      <p:sp>
        <p:nvSpPr>
          <p:cNvPr id="17" name="TextBox 16"/>
          <p:cNvSpPr txBox="1"/>
          <p:nvPr/>
        </p:nvSpPr>
        <p:spPr>
          <a:xfrm>
            <a:off x="1064150" y="2663281"/>
            <a:ext cx="3069974"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a:solidFill>
                  <a:schemeClr val="accent5">
                    <a:lumMod val="50000"/>
                  </a:schemeClr>
                </a:solidFill>
                <a:latin typeface="Century Gothic" panose="020B0502020202020204" pitchFamily="34" charset="0"/>
              </a:rPr>
              <a:t>Hugo</a:t>
            </a:r>
          </a:p>
        </p:txBody>
      </p:sp>
      <p:sp>
        <p:nvSpPr>
          <p:cNvPr id="18" name="TextBox 17"/>
          <p:cNvSpPr txBox="1"/>
          <p:nvPr/>
        </p:nvSpPr>
        <p:spPr>
          <a:xfrm>
            <a:off x="1064149" y="3518408"/>
            <a:ext cx="3069975"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latin typeface="Century Gothic" panose="020B0502020202020204" pitchFamily="34" charset="0"/>
              </a:rPr>
              <a:t>hermoso</a:t>
            </a:r>
            <a:endParaRPr lang="en-GB" sz="4000" dirty="0">
              <a:solidFill>
                <a:schemeClr val="accent5">
                  <a:lumMod val="50000"/>
                </a:schemeClr>
              </a:solidFill>
              <a:latin typeface="Century Gothic" panose="020B0502020202020204" pitchFamily="34" charset="0"/>
            </a:endParaRPr>
          </a:p>
        </p:txBody>
      </p:sp>
      <p:sp>
        <p:nvSpPr>
          <p:cNvPr id="19" name="TextBox 18"/>
          <p:cNvSpPr txBox="1"/>
          <p:nvPr/>
        </p:nvSpPr>
        <p:spPr>
          <a:xfrm>
            <a:off x="1057130" y="4373535"/>
            <a:ext cx="3076995" cy="707886"/>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4000" dirty="0" err="1">
                <a:solidFill>
                  <a:schemeClr val="accent5">
                    <a:lumMod val="50000"/>
                  </a:schemeClr>
                </a:solidFill>
                <a:latin typeface="Century Gothic" panose="020B0502020202020204" pitchFamily="34" charset="0"/>
              </a:rPr>
              <a:t>helados</a:t>
            </a:r>
            <a:endParaRPr lang="en-GB" sz="4000" dirty="0">
              <a:solidFill>
                <a:schemeClr val="accent5">
                  <a:lumMod val="50000"/>
                </a:schemeClr>
              </a:solidFill>
              <a:latin typeface="Century Gothic" panose="020B0502020202020204" pitchFamily="34" charset="0"/>
            </a:endParaRPr>
          </a:p>
        </p:txBody>
      </p:sp>
      <p:sp>
        <p:nvSpPr>
          <p:cNvPr id="20" name="TextBox 19"/>
          <p:cNvSpPr txBox="1"/>
          <p:nvPr/>
        </p:nvSpPr>
        <p:spPr>
          <a:xfrm>
            <a:off x="1064149" y="5225798"/>
            <a:ext cx="3069977" cy="677108"/>
          </a:xfrm>
          <a:prstGeom prst="rect">
            <a:avLst/>
          </a:prstGeom>
          <a:solidFill>
            <a:schemeClr val="accent4">
              <a:lumMod val="20000"/>
              <a:lumOff val="80000"/>
            </a:schemeClr>
          </a:solidFill>
          <a:ln>
            <a:solidFill>
              <a:schemeClr val="accent5">
                <a:lumMod val="50000"/>
              </a:schemeClr>
            </a:solidFill>
          </a:ln>
        </p:spPr>
        <p:txBody>
          <a:bodyPr wrap="square" rtlCol="0">
            <a:spAutoFit/>
          </a:bodyPr>
          <a:lstStyle/>
          <a:p>
            <a:pPr algn="ctr"/>
            <a:r>
              <a:rPr lang="en-GB" sz="3800" dirty="0">
                <a:solidFill>
                  <a:schemeClr val="accent5">
                    <a:lumMod val="50000"/>
                  </a:schemeClr>
                </a:solidFill>
                <a:latin typeface="Century Gothic" panose="020B0502020202020204" pitchFamily="34" charset="0"/>
              </a:rPr>
              <a:t>hasta </a:t>
            </a:r>
            <a:r>
              <a:rPr lang="en-GB" sz="3800" dirty="0" err="1">
                <a:solidFill>
                  <a:schemeClr val="accent5">
                    <a:lumMod val="50000"/>
                  </a:schemeClr>
                </a:solidFill>
                <a:latin typeface="Century Gothic" panose="020B0502020202020204" pitchFamily="34" charset="0"/>
              </a:rPr>
              <a:t>luego</a:t>
            </a:r>
            <a:endParaRPr lang="en-GB" sz="38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82950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6" grpId="0" animBg="1"/>
      <p:bldP spid="17" grpId="0" animBg="1"/>
      <p:bldP spid="18" grpId="0" animBg="1"/>
      <p:bldP spid="19" grpId="0" animBg="1"/>
      <p:bldP spid="2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224339" y="695162"/>
            <a:ext cx="8004023" cy="769441"/>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Estudiante A: lee el texto. Debes cambiar las frases de inglés a español.</a:t>
            </a:r>
            <a:endParaRPr lang="es-GB" sz="2200" dirty="0">
              <a:solidFill>
                <a:schemeClr val="accent5">
                  <a:lumMod val="50000"/>
                </a:schemeClr>
              </a:solidFill>
              <a:latin typeface="Century Gothic" panose="020B0502020202020204" pitchFamily="34" charset="0"/>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224339" y="1563778"/>
            <a:ext cx="7624261" cy="769441"/>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Estudiante B: escucha y ofrece comentarios y ayuda. ¿Son correctas las frases o no?, ¿por qué?</a:t>
            </a:r>
            <a:endParaRPr lang="es-GB" sz="2200" dirty="0">
              <a:solidFill>
                <a:schemeClr val="accent5">
                  <a:lumMod val="50000"/>
                </a:schemeClr>
              </a:solidFill>
              <a:latin typeface="Century Gothic" panose="020B0502020202020204" pitchFamily="34" charset="0"/>
            </a:endParaRPr>
          </a:p>
        </p:txBody>
      </p:sp>
      <p:sp>
        <p:nvSpPr>
          <p:cNvPr id="53" name="CuadroTexto 52">
            <a:extLst>
              <a:ext uri="{FF2B5EF4-FFF2-40B4-BE49-F238E27FC236}">
                <a16:creationId xmlns:a16="http://schemas.microsoft.com/office/drawing/2014/main" id="{E969F4D5-E762-EE4E-99D0-002A37EC1BE2}"/>
              </a:ext>
            </a:extLst>
          </p:cNvPr>
          <p:cNvSpPr txBox="1"/>
          <p:nvPr/>
        </p:nvSpPr>
        <p:spPr>
          <a:xfrm>
            <a:off x="241300" y="2432394"/>
            <a:ext cx="1662520"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Ejemplo:</a:t>
            </a:r>
            <a:endParaRPr lang="es-GB" sz="2200" dirty="0">
              <a:solidFill>
                <a:schemeClr val="accent5">
                  <a:lumMod val="50000"/>
                </a:schemeClr>
              </a:solidFill>
              <a:latin typeface="Century Gothic" panose="020B0502020202020204" pitchFamily="34" charset="0"/>
            </a:endParaRPr>
          </a:p>
        </p:txBody>
      </p:sp>
      <p:sp>
        <p:nvSpPr>
          <p:cNvPr id="2" name="Rectángulo redondeado 1">
            <a:extLst>
              <a:ext uri="{FF2B5EF4-FFF2-40B4-BE49-F238E27FC236}">
                <a16:creationId xmlns:a16="http://schemas.microsoft.com/office/drawing/2014/main" id="{BB856F72-C7E6-EF43-9D56-AED6E735F0BD}"/>
              </a:ext>
            </a:extLst>
          </p:cNvPr>
          <p:cNvSpPr/>
          <p:nvPr/>
        </p:nvSpPr>
        <p:spPr>
          <a:xfrm>
            <a:off x="200006" y="3784365"/>
            <a:ext cx="5520871" cy="2189171"/>
          </a:xfrm>
          <a:prstGeom prst="round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50000"/>
              </a:lnSpc>
            </a:pPr>
            <a:r>
              <a:rPr lang="es-ES" sz="2200" dirty="0">
                <a:solidFill>
                  <a:srgbClr val="203864"/>
                </a:solidFill>
                <a:latin typeface="Century Gothic" panose="020B0502020202020204" pitchFamily="34" charset="0"/>
              </a:rPr>
              <a:t>Dos niños [</a:t>
            </a:r>
            <a:r>
              <a:rPr lang="es-ES" sz="2200" dirty="0" err="1">
                <a:solidFill>
                  <a:srgbClr val="203864"/>
                </a:solidFill>
                <a:latin typeface="Century Gothic" panose="020B0502020202020204" pitchFamily="34" charset="0"/>
              </a:rPr>
              <a:t>live</a:t>
            </a:r>
            <a:r>
              <a:rPr lang="es-ES" sz="2200" dirty="0">
                <a:solidFill>
                  <a:srgbClr val="203864"/>
                </a:solidFill>
                <a:latin typeface="Century Gothic" panose="020B0502020202020204" pitchFamily="34" charset="0"/>
              </a:rPr>
              <a:t> </a:t>
            </a:r>
            <a:r>
              <a:rPr lang="es-ES" sz="2200" dirty="0" err="1">
                <a:solidFill>
                  <a:srgbClr val="203864"/>
                </a:solidFill>
                <a:latin typeface="Century Gothic" panose="020B0502020202020204" pitchFamily="34" charset="0"/>
              </a:rPr>
              <a:t>happy</a:t>
            </a:r>
            <a:r>
              <a:rPr lang="es-ES" sz="2200" dirty="0">
                <a:solidFill>
                  <a:srgbClr val="203864"/>
                </a:solidFill>
                <a:latin typeface="Century Gothic" panose="020B0502020202020204" pitchFamily="34" charset="0"/>
              </a:rPr>
              <a:t>] con sus padres en un pueblo... </a:t>
            </a:r>
            <a:endParaRPr lang="es-GB" sz="2200" dirty="0">
              <a:solidFill>
                <a:srgbClr val="203864"/>
              </a:solidFill>
              <a:latin typeface="Century Gothic" panose="020B0502020202020204" pitchFamily="34" charset="0"/>
            </a:endParaRPr>
          </a:p>
        </p:txBody>
      </p:sp>
      <p:sp>
        <p:nvSpPr>
          <p:cNvPr id="56" name="CuadroTexto 55">
            <a:extLst>
              <a:ext uri="{FF2B5EF4-FFF2-40B4-BE49-F238E27FC236}">
                <a16:creationId xmlns:a16="http://schemas.microsoft.com/office/drawing/2014/main" id="{CEEF4B72-F8C2-0145-A146-17F9A12F675C}"/>
              </a:ext>
            </a:extLst>
          </p:cNvPr>
          <p:cNvSpPr txBox="1"/>
          <p:nvPr/>
        </p:nvSpPr>
        <p:spPr>
          <a:xfrm>
            <a:off x="241300" y="3108379"/>
            <a:ext cx="1950571"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Estudiante A</a:t>
            </a:r>
            <a:endParaRPr lang="es-GB" sz="2200" dirty="0">
              <a:solidFill>
                <a:schemeClr val="accent5">
                  <a:lumMod val="50000"/>
                </a:schemeClr>
              </a:solidFill>
              <a:latin typeface="Century Gothic" panose="020B0502020202020204" pitchFamily="34" charset="0"/>
            </a:endParaRPr>
          </a:p>
        </p:txBody>
      </p:sp>
      <p:sp>
        <p:nvSpPr>
          <p:cNvPr id="57" name="CuadroTexto 56">
            <a:extLst>
              <a:ext uri="{FF2B5EF4-FFF2-40B4-BE49-F238E27FC236}">
                <a16:creationId xmlns:a16="http://schemas.microsoft.com/office/drawing/2014/main" id="{D17D05DD-4B83-2845-B480-1346D9F75CB9}"/>
              </a:ext>
            </a:extLst>
          </p:cNvPr>
          <p:cNvSpPr txBox="1"/>
          <p:nvPr/>
        </p:nvSpPr>
        <p:spPr>
          <a:xfrm>
            <a:off x="8374529" y="3576564"/>
            <a:ext cx="1950571" cy="430887"/>
          </a:xfrm>
          <a:prstGeom prst="rect">
            <a:avLst/>
          </a:prstGeom>
          <a:noFill/>
        </p:spPr>
        <p:txBody>
          <a:bodyPr wrap="square" rtlCol="0">
            <a:spAutoFit/>
          </a:bodyPr>
          <a:lstStyle/>
          <a:p>
            <a:r>
              <a:rPr lang="es-ES" sz="2200" dirty="0">
                <a:solidFill>
                  <a:schemeClr val="accent5">
                    <a:lumMod val="50000"/>
                  </a:schemeClr>
                </a:solidFill>
                <a:latin typeface="Century Gothic" panose="020B0502020202020204" pitchFamily="34" charset="0"/>
              </a:rPr>
              <a:t>Estudiante B</a:t>
            </a:r>
            <a:endParaRPr lang="es-GB" sz="2200" dirty="0">
              <a:solidFill>
                <a:schemeClr val="accent5">
                  <a:lumMod val="50000"/>
                </a:schemeClr>
              </a:solidFill>
              <a:latin typeface="Century Gothic" panose="020B0502020202020204" pitchFamily="34" charset="0"/>
            </a:endParaRPr>
          </a:p>
        </p:txBody>
      </p:sp>
      <p:pic>
        <p:nvPicPr>
          <p:cNvPr id="2050" name="Picture 2" descr="two green-leafed trees by the seashore during daytime">
            <a:extLst>
              <a:ext uri="{FF2B5EF4-FFF2-40B4-BE49-F238E27FC236}">
                <a16:creationId xmlns:a16="http://schemas.microsoft.com/office/drawing/2014/main" id="{99B0EE34-0EFF-7749-B0EB-D959C4E695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89516" y="826762"/>
            <a:ext cx="3272899" cy="24546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Llamada rectangular redondeada 9">
            <a:extLst>
              <a:ext uri="{FF2B5EF4-FFF2-40B4-BE49-F238E27FC236}">
                <a16:creationId xmlns:a16="http://schemas.microsoft.com/office/drawing/2014/main" id="{EAB88742-24AC-B64D-A7D2-A5DF5093A07C}"/>
              </a:ext>
            </a:extLst>
          </p:cNvPr>
          <p:cNvSpPr/>
          <p:nvPr/>
        </p:nvSpPr>
        <p:spPr>
          <a:xfrm>
            <a:off x="4892040" y="2647837"/>
            <a:ext cx="3124200" cy="1482203"/>
          </a:xfrm>
          <a:prstGeom prst="wedgeRoundRectCallout">
            <a:avLst>
              <a:gd name="adj1" fmla="val -87662"/>
              <a:gd name="adj2" fmla="val 6455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400" dirty="0">
                <a:solidFill>
                  <a:srgbClr val="203864"/>
                </a:solidFill>
                <a:latin typeface="Century Gothic" panose="020B0502020202020204" pitchFamily="34" charset="0"/>
              </a:rPr>
              <a:t>Dos niños viven felices con sus padres en un pueblo...</a:t>
            </a:r>
          </a:p>
        </p:txBody>
      </p:sp>
      <p:grpSp>
        <p:nvGrpSpPr>
          <p:cNvPr id="12" name="Grupo 11">
            <a:extLst>
              <a:ext uri="{FF2B5EF4-FFF2-40B4-BE49-F238E27FC236}">
                <a16:creationId xmlns:a16="http://schemas.microsoft.com/office/drawing/2014/main" id="{9DF7281D-6F93-CE42-8329-F392976DDC9A}"/>
              </a:ext>
            </a:extLst>
          </p:cNvPr>
          <p:cNvGrpSpPr/>
          <p:nvPr/>
        </p:nvGrpSpPr>
        <p:grpSpPr>
          <a:xfrm>
            <a:off x="10061962" y="3576564"/>
            <a:ext cx="1474718" cy="2657863"/>
            <a:chOff x="10061962" y="3576564"/>
            <a:chExt cx="1474718" cy="2657863"/>
          </a:xfrm>
        </p:grpSpPr>
        <p:pic>
          <p:nvPicPr>
            <p:cNvPr id="2054" name="Picture 6" descr="wondering clip art - Clip Art Library">
              <a:extLst>
                <a:ext uri="{FF2B5EF4-FFF2-40B4-BE49-F238E27FC236}">
                  <a16:creationId xmlns:a16="http://schemas.microsoft.com/office/drawing/2014/main" id="{F647A17F-CB29-1540-ACE8-6EDFA579C2B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500"/>
            <a:stretch/>
          </p:blipFill>
          <p:spPr bwMode="auto">
            <a:xfrm>
              <a:off x="10061962" y="3576564"/>
              <a:ext cx="1140224" cy="2657863"/>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2008FA8F-7CE4-A44A-B305-5A659F668700}"/>
                </a:ext>
              </a:extLst>
            </p:cNvPr>
            <p:cNvSpPr/>
            <p:nvPr/>
          </p:nvSpPr>
          <p:spPr>
            <a:xfrm>
              <a:off x="11004460" y="3576564"/>
              <a:ext cx="532220" cy="766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latin typeface="Century Gothic" panose="020B0502020202020204" pitchFamily="34" charset="0"/>
              </a:endParaRPr>
            </a:p>
          </p:txBody>
        </p:sp>
      </p:grpSp>
      <p:sp>
        <p:nvSpPr>
          <p:cNvPr id="14" name="Rectángulo 13">
            <a:extLst>
              <a:ext uri="{FF2B5EF4-FFF2-40B4-BE49-F238E27FC236}">
                <a16:creationId xmlns:a16="http://schemas.microsoft.com/office/drawing/2014/main" id="{CFB6BDC5-4F49-0C4B-A5BB-DC3EA6975F9B}"/>
              </a:ext>
            </a:extLst>
          </p:cNvPr>
          <p:cNvSpPr/>
          <p:nvPr/>
        </p:nvSpPr>
        <p:spPr>
          <a:xfrm>
            <a:off x="7766599" y="4444658"/>
            <a:ext cx="2179320" cy="105156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Escucha y ofrece ayuda</a:t>
            </a:r>
          </a:p>
        </p:txBody>
      </p:sp>
      <p:sp>
        <p:nvSpPr>
          <p:cNvPr id="17" name="Rounded Rectangle 2">
            <a:extLst>
              <a:ext uri="{FF2B5EF4-FFF2-40B4-BE49-F238E27FC236}">
                <a16:creationId xmlns:a16="http://schemas.microsoft.com/office/drawing/2014/main" id="{B315CA7F-068A-E440-BFA5-4E48E29C2B3E}"/>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8" name="Title 1">
            <a:extLst>
              <a:ext uri="{FF2B5EF4-FFF2-40B4-BE49-F238E27FC236}">
                <a16:creationId xmlns:a16="http://schemas.microsoft.com/office/drawing/2014/main" id="{644B44F3-7A73-994A-9DE1-53AF58C91D71}"/>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3" name="Title 2"/>
          <p:cNvSpPr>
            <a:spLocks noGrp="1"/>
          </p:cNvSpPr>
          <p:nvPr>
            <p:ph type="title" idx="4294967295"/>
          </p:nvPr>
        </p:nvSpPr>
        <p:spPr>
          <a:xfrm>
            <a:off x="241300" y="141560"/>
            <a:ext cx="10515600" cy="470380"/>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Leemos la historia en parejas.</a:t>
            </a:r>
            <a:endParaRPr lang="en-GB"/>
          </a:p>
        </p:txBody>
      </p:sp>
    </p:spTree>
    <p:extLst>
      <p:ext uri="{BB962C8B-B14F-4D97-AF65-F5344CB8AC3E}">
        <p14:creationId xmlns:p14="http://schemas.microsoft.com/office/powerpoint/2010/main" val="291212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p:bldP spid="2" grpId="0" animBg="1"/>
      <p:bldP spid="56" grpId="0"/>
      <p:bldP spid="57" grpId="0"/>
      <p:bldP spid="10"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2">
            <a:extLst>
              <a:ext uri="{FF2B5EF4-FFF2-40B4-BE49-F238E27FC236}">
                <a16:creationId xmlns:a16="http://schemas.microsoft.com/office/drawing/2014/main" id="{45192EAB-DF89-8249-9381-4A78135F164E}"/>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latin typeface="Century Gothic" panose="020B0502020202020204" pitchFamily="34" charset="0"/>
              </a:rPr>
              <a:t>Dos niños viven felices con sus padres en un pueblo [</a:t>
            </a:r>
            <a:r>
              <a:rPr lang="es-ES" sz="2000" dirty="0" err="1">
                <a:solidFill>
                  <a:srgbClr val="203864"/>
                </a:solidFill>
                <a:latin typeface="Century Gothic" panose="020B0502020202020204" pitchFamily="34" charset="0"/>
              </a:rPr>
              <a:t>near</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the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forest</a:t>
            </a:r>
            <a:r>
              <a:rPr lang="es-ES" sz="2000" dirty="0">
                <a:solidFill>
                  <a:srgbClr val="203864"/>
                </a:solidFill>
                <a:latin typeface="Century Gothic" panose="020B0502020202020204" pitchFamily="34" charset="0"/>
              </a:rPr>
              <a:t>] amazónica. Su padre trabaja en el campo y su mamá trabaja en casa. Pero su mamá está mala y otras personas en su pueblo [</a:t>
            </a:r>
            <a:r>
              <a:rPr lang="es-ES" sz="2000" dirty="0" err="1">
                <a:solidFill>
                  <a:srgbClr val="203864"/>
                </a:solidFill>
                <a:latin typeface="Century Gothic" panose="020B0502020202020204" pitchFamily="34" charset="0"/>
              </a:rPr>
              <a:t>they</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also</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suffer</a:t>
            </a:r>
            <a:r>
              <a:rPr lang="es-ES" sz="2000" dirty="0">
                <a:solidFill>
                  <a:srgbClr val="203864"/>
                </a:solidFill>
                <a:latin typeface="Century Gothic" panose="020B0502020202020204" pitchFamily="34" charset="0"/>
              </a:rPr>
              <a:t>].</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Un día a la una de la tarde, los niños salen contentos de clase.  Llegan a casa y llaman «¡Mamá! ¡Mamá!» pero mamá está en el suelo, sin respirar.</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«Mamá, ¿[are </a:t>
            </a:r>
            <a:r>
              <a:rPr lang="es-ES" sz="2000" dirty="0" err="1">
                <a:solidFill>
                  <a:srgbClr val="203864"/>
                </a:solidFill>
                <a:latin typeface="Century Gothic" panose="020B0502020202020204" pitchFamily="34" charset="0"/>
              </a:rPr>
              <a:t>you</a:t>
            </a:r>
            <a:r>
              <a:rPr lang="es-ES" sz="2000" dirty="0">
                <a:solidFill>
                  <a:srgbClr val="203864"/>
                </a:solidFill>
                <a:latin typeface="Century Gothic" panose="020B0502020202020204" pitchFamily="34" charset="0"/>
              </a:rPr>
              <a:t> ok]?», grita un niño, el otro empieza a llorar.  Papá llega a casa, pero no puede hacer nada.  Mamá está pálida y fría. Todos [are </a:t>
            </a:r>
            <a:r>
              <a:rPr lang="es-ES" sz="2000" dirty="0" err="1">
                <a:solidFill>
                  <a:srgbClr val="203864"/>
                </a:solidFill>
                <a:latin typeface="Century Gothic" panose="020B0502020202020204" pitchFamily="34" charset="0"/>
              </a:rPr>
              <a:t>very</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sad</a:t>
            </a:r>
            <a:r>
              <a:rPr lang="es-ES" sz="2000" dirty="0">
                <a:solidFill>
                  <a:srgbClr val="203864"/>
                </a:solidFill>
                <a:latin typeface="Century Gothic" panose="020B0502020202020204" pitchFamily="34" charset="0"/>
              </a:rPr>
              <a:t>]. </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Después de unos meses, [</a:t>
            </a:r>
            <a:r>
              <a:rPr lang="es-ES" sz="2000" dirty="0" err="1">
                <a:solidFill>
                  <a:srgbClr val="203864"/>
                </a:solidFill>
                <a:latin typeface="Century Gothic" panose="020B0502020202020204" pitchFamily="34" charset="0"/>
              </a:rPr>
              <a:t>the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father</a:t>
            </a:r>
            <a:r>
              <a:rPr lang="es-ES" sz="2000" dirty="0">
                <a:solidFill>
                  <a:srgbClr val="203864"/>
                </a:solidFill>
                <a:latin typeface="Century Gothic" panose="020B0502020202020204" pitchFamily="34" charset="0"/>
              </a:rPr>
              <a:t> invites] a otra señora a ser su mujer y mamá de los niños:  «¡Hola niños! Vamos a saludar a vuestra nueva mamá, por favor. Vamos a quererla mucho».</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Un niño dice al otro «Uy, ella no me gusta, es extraña y me mira fría». El otro responde, «Sí, pero tenemos que [to be </a:t>
            </a:r>
            <a:r>
              <a:rPr lang="es-ES" sz="2000" dirty="0" err="1">
                <a:solidFill>
                  <a:srgbClr val="203864"/>
                </a:solidFill>
                <a:latin typeface="Century Gothic" panose="020B0502020202020204" pitchFamily="34" charset="0"/>
              </a:rPr>
              <a:t>good</a:t>
            </a:r>
            <a:r>
              <a:rPr lang="es-ES" sz="2000" dirty="0">
                <a:solidFill>
                  <a:srgbClr val="203864"/>
                </a:solidFill>
                <a:latin typeface="Century Gothic" panose="020B0502020202020204" pitchFamily="34" charset="0"/>
              </a:rPr>
              <a:t>] y quererla».</a:t>
            </a:r>
          </a:p>
        </p:txBody>
      </p:sp>
      <p:sp>
        <p:nvSpPr>
          <p:cNvPr id="2" name="Title 1"/>
          <p:cNvSpPr>
            <a:spLocks noGrp="1"/>
          </p:cNvSpPr>
          <p:nvPr>
            <p:ph type="title" idx="4294967295"/>
          </p:nvPr>
        </p:nvSpPr>
        <p:spPr>
          <a:xfrm>
            <a:off x="241300" y="133957"/>
            <a:ext cx="2222500" cy="662782"/>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A</a:t>
            </a:r>
            <a:endParaRPr lang="en-GB"/>
          </a:p>
        </p:txBody>
      </p:sp>
    </p:spTree>
    <p:extLst>
      <p:ext uri="{BB962C8B-B14F-4D97-AF65-F5344CB8AC3E}">
        <p14:creationId xmlns:p14="http://schemas.microsoft.com/office/powerpoint/2010/main" val="31286933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latin typeface="Century Gothic" panose="020B0502020202020204" pitchFamily="34" charset="0"/>
              </a:rPr>
              <a:t>Dos niños viven felices con sus padres en un pueblo    [</a:t>
            </a:r>
            <a:r>
              <a:rPr lang="es-ES" sz="2000" dirty="0" err="1">
                <a:solidFill>
                  <a:srgbClr val="203864"/>
                </a:solidFill>
                <a:latin typeface="Century Gothic" panose="020B0502020202020204" pitchFamily="34" charset="0"/>
              </a:rPr>
              <a:t>near</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the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forest</a:t>
            </a:r>
            <a:r>
              <a:rPr lang="es-ES" sz="2000" dirty="0">
                <a:solidFill>
                  <a:srgbClr val="203864"/>
                </a:solidFill>
                <a:latin typeface="Century Gothic" panose="020B0502020202020204" pitchFamily="34" charset="0"/>
              </a:rPr>
              <a:t>]    amazónica. Su padre trabaja en el campo y su mamá trabaja en casa. Pero su mamá está mala y otras personas en su pueblo [</a:t>
            </a:r>
            <a:r>
              <a:rPr lang="es-ES" sz="2000" dirty="0" err="1">
                <a:solidFill>
                  <a:srgbClr val="203864"/>
                </a:solidFill>
                <a:latin typeface="Century Gothic" panose="020B0502020202020204" pitchFamily="34" charset="0"/>
              </a:rPr>
              <a:t>they</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also</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suffer</a:t>
            </a:r>
            <a:r>
              <a:rPr lang="es-ES" sz="2000" dirty="0">
                <a:solidFill>
                  <a:srgbClr val="203864"/>
                </a:solidFill>
                <a:latin typeface="Century Gothic" panose="020B0502020202020204" pitchFamily="34" charset="0"/>
              </a:rPr>
              <a:t>].</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Un día a la una de la tarde, los niños salen contentos de clase.  Llegan a casa y llaman «¡Mamá! ¡Mamá!» pero mamá está en el suelo, sin respirar.</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«Mamá, ¿[are </a:t>
            </a:r>
            <a:r>
              <a:rPr lang="es-ES" sz="2000" dirty="0" err="1">
                <a:solidFill>
                  <a:srgbClr val="203864"/>
                </a:solidFill>
                <a:latin typeface="Century Gothic" panose="020B0502020202020204" pitchFamily="34" charset="0"/>
              </a:rPr>
              <a:t>you</a:t>
            </a:r>
            <a:r>
              <a:rPr lang="es-ES" sz="2000" dirty="0">
                <a:solidFill>
                  <a:srgbClr val="203864"/>
                </a:solidFill>
                <a:latin typeface="Century Gothic" panose="020B0502020202020204" pitchFamily="34" charset="0"/>
              </a:rPr>
              <a:t> ok]?», grita un niño, el otro empieza a llorar.  Papá llega a casa, pero no puede hacer nada.  Mamá está pálida y fría. Todos [are </a:t>
            </a:r>
            <a:r>
              <a:rPr lang="es-ES" sz="2000" dirty="0" err="1">
                <a:solidFill>
                  <a:srgbClr val="203864"/>
                </a:solidFill>
                <a:latin typeface="Century Gothic" panose="020B0502020202020204" pitchFamily="34" charset="0"/>
              </a:rPr>
              <a:t>very</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sad</a:t>
            </a:r>
            <a:r>
              <a:rPr lang="es-ES" sz="2000" dirty="0">
                <a:solidFill>
                  <a:srgbClr val="203864"/>
                </a:solidFill>
                <a:latin typeface="Century Gothic" panose="020B0502020202020204" pitchFamily="34" charset="0"/>
              </a:rPr>
              <a:t>]. </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Después de unos meses, [</a:t>
            </a:r>
            <a:r>
              <a:rPr lang="es-ES" sz="2000" dirty="0" err="1">
                <a:solidFill>
                  <a:srgbClr val="203864"/>
                </a:solidFill>
                <a:latin typeface="Century Gothic" panose="020B0502020202020204" pitchFamily="34" charset="0"/>
              </a:rPr>
              <a:t>the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father</a:t>
            </a:r>
            <a:r>
              <a:rPr lang="es-ES" sz="2000" dirty="0">
                <a:solidFill>
                  <a:srgbClr val="203864"/>
                </a:solidFill>
                <a:latin typeface="Century Gothic" panose="020B0502020202020204" pitchFamily="34" charset="0"/>
              </a:rPr>
              <a:t> invites] a otra señora a ser su mujer y mamá de los niños:  «¡Hola niños! Vamos a saludar a vuestra nueva mamá, por favor. Vamos a quererla mucho».</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Un niño dice al otro «Uy, ella no me gusta, es extraña y me mira fría». El otro responde, «Sí, pero tenemos que [to be </a:t>
            </a:r>
            <a:r>
              <a:rPr lang="es-ES" sz="2000" dirty="0" err="1">
                <a:solidFill>
                  <a:srgbClr val="203864"/>
                </a:solidFill>
                <a:latin typeface="Century Gothic" panose="020B0502020202020204" pitchFamily="34" charset="0"/>
              </a:rPr>
              <a:t>good</a:t>
            </a:r>
            <a:r>
              <a:rPr lang="es-ES" sz="2000" dirty="0">
                <a:solidFill>
                  <a:srgbClr val="203864"/>
                </a:solidFill>
                <a:latin typeface="Century Gothic" panose="020B0502020202020204" pitchFamily="34" charset="0"/>
              </a:rPr>
              <a:t>] y quererla».</a:t>
            </a:r>
          </a:p>
        </p:txBody>
      </p:sp>
      <p:sp>
        <p:nvSpPr>
          <p:cNvPr id="2" name="Rectángulo 1">
            <a:extLst>
              <a:ext uri="{FF2B5EF4-FFF2-40B4-BE49-F238E27FC236}">
                <a16:creationId xmlns:a16="http://schemas.microsoft.com/office/drawing/2014/main" id="{CE6C7C13-B718-684F-9496-335E26B863B9}"/>
              </a:ext>
            </a:extLst>
          </p:cNvPr>
          <p:cNvSpPr/>
          <p:nvPr/>
        </p:nvSpPr>
        <p:spPr>
          <a:xfrm>
            <a:off x="7008643" y="915406"/>
            <a:ext cx="234055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cerca de la selva</a:t>
            </a:r>
          </a:p>
        </p:txBody>
      </p:sp>
      <p:sp>
        <p:nvSpPr>
          <p:cNvPr id="7" name="Rectángulo 6">
            <a:extLst>
              <a:ext uri="{FF2B5EF4-FFF2-40B4-BE49-F238E27FC236}">
                <a16:creationId xmlns:a16="http://schemas.microsoft.com/office/drawing/2014/main" id="{63F2036D-C9E5-1848-A86C-39116427646E}"/>
              </a:ext>
            </a:extLst>
          </p:cNvPr>
          <p:cNvSpPr/>
          <p:nvPr/>
        </p:nvSpPr>
        <p:spPr>
          <a:xfrm>
            <a:off x="4058079" y="1593454"/>
            <a:ext cx="217782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también sufren.</a:t>
            </a:r>
          </a:p>
        </p:txBody>
      </p:sp>
      <p:sp>
        <p:nvSpPr>
          <p:cNvPr id="8" name="Rectángulo 7">
            <a:extLst>
              <a:ext uri="{FF2B5EF4-FFF2-40B4-BE49-F238E27FC236}">
                <a16:creationId xmlns:a16="http://schemas.microsoft.com/office/drawing/2014/main" id="{E7BE3FAF-7724-A34B-8AF4-6FF54DE10124}"/>
              </a:ext>
            </a:extLst>
          </p:cNvPr>
          <p:cNvSpPr/>
          <p:nvPr/>
        </p:nvSpPr>
        <p:spPr>
          <a:xfrm>
            <a:off x="1633252" y="3017520"/>
            <a:ext cx="1913124"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estás bien</a:t>
            </a:r>
          </a:p>
        </p:txBody>
      </p:sp>
      <p:sp>
        <p:nvSpPr>
          <p:cNvPr id="9" name="Rectángulo 8">
            <a:extLst>
              <a:ext uri="{FF2B5EF4-FFF2-40B4-BE49-F238E27FC236}">
                <a16:creationId xmlns:a16="http://schemas.microsoft.com/office/drawing/2014/main" id="{16C89DDA-5AA0-E844-9572-8D75FD88425C}"/>
              </a:ext>
            </a:extLst>
          </p:cNvPr>
          <p:cNvSpPr/>
          <p:nvPr/>
        </p:nvSpPr>
        <p:spPr>
          <a:xfrm>
            <a:off x="8014350" y="3429000"/>
            <a:ext cx="2262124"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están muy tristes.</a:t>
            </a:r>
          </a:p>
        </p:txBody>
      </p:sp>
      <p:sp>
        <p:nvSpPr>
          <p:cNvPr id="10" name="Rectángulo 9">
            <a:extLst>
              <a:ext uri="{FF2B5EF4-FFF2-40B4-BE49-F238E27FC236}">
                <a16:creationId xmlns:a16="http://schemas.microsoft.com/office/drawing/2014/main" id="{E3340410-F6EA-FD4A-B721-F26B743C7D94}"/>
              </a:ext>
            </a:extLst>
          </p:cNvPr>
          <p:cNvSpPr/>
          <p:nvPr/>
        </p:nvSpPr>
        <p:spPr>
          <a:xfrm>
            <a:off x="3670950" y="3990751"/>
            <a:ext cx="2177828"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el padre invita</a:t>
            </a:r>
          </a:p>
        </p:txBody>
      </p:sp>
      <p:sp>
        <p:nvSpPr>
          <p:cNvPr id="11" name="Rectángulo 10">
            <a:extLst>
              <a:ext uri="{FF2B5EF4-FFF2-40B4-BE49-F238E27FC236}">
                <a16:creationId xmlns:a16="http://schemas.microsoft.com/office/drawing/2014/main" id="{9F2278CB-8EF1-DE43-A135-30DE178F3ADB}"/>
              </a:ext>
            </a:extLst>
          </p:cNvPr>
          <p:cNvSpPr/>
          <p:nvPr/>
        </p:nvSpPr>
        <p:spPr>
          <a:xfrm>
            <a:off x="3305929" y="5567610"/>
            <a:ext cx="1663049"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ser buenos</a:t>
            </a:r>
          </a:p>
        </p:txBody>
      </p:sp>
      <p:sp>
        <p:nvSpPr>
          <p:cNvPr id="12" name="Rounded Rectangle 2">
            <a:extLst>
              <a:ext uri="{FF2B5EF4-FFF2-40B4-BE49-F238E27FC236}">
                <a16:creationId xmlns:a16="http://schemas.microsoft.com/office/drawing/2014/main" id="{4FAFDED9-694A-B547-ABEE-C97A0EC4CE22}"/>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3" name="Title 1">
            <a:extLst>
              <a:ext uri="{FF2B5EF4-FFF2-40B4-BE49-F238E27FC236}">
                <a16:creationId xmlns:a16="http://schemas.microsoft.com/office/drawing/2014/main" id="{32755950-868B-9B46-8597-727769ED14F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3" name="Title 2"/>
          <p:cNvSpPr>
            <a:spLocks noGrp="1"/>
          </p:cNvSpPr>
          <p:nvPr>
            <p:ph type="title" idx="4294967295"/>
          </p:nvPr>
        </p:nvSpPr>
        <p:spPr>
          <a:xfrm>
            <a:off x="241300" y="210302"/>
            <a:ext cx="3305076" cy="549466"/>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A - Solución</a:t>
            </a:r>
            <a:endParaRPr lang="en-GB"/>
          </a:p>
        </p:txBody>
      </p:sp>
    </p:spTree>
    <p:extLst>
      <p:ext uri="{BB962C8B-B14F-4D97-AF65-F5344CB8AC3E}">
        <p14:creationId xmlns:p14="http://schemas.microsoft.com/office/powerpoint/2010/main" val="16482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521"/>
            <a:ext cx="6649156" cy="867128"/>
          </a:xfrm>
          <a:prstGeom prst="rect">
            <a:avLst/>
          </a:prstGeom>
        </p:spPr>
      </p:pic>
      <p:pic>
        <p:nvPicPr>
          <p:cNvPr id="8" name="Picture 7"/>
          <p:cNvPicPr/>
          <p:nvPr/>
        </p:nvPicPr>
        <p:blipFill rotWithShape="1">
          <a:blip r:embed="rId4">
            <a:extLst>
              <a:ext uri="{28A0092B-C50C-407E-A947-70E740481C1C}">
                <a14:useLocalDpi xmlns:a14="http://schemas.microsoft.com/office/drawing/2010/main" val="0"/>
              </a:ext>
            </a:extLst>
          </a:blip>
          <a:srcRect l="14553" t="16574" r="19337" b="4653"/>
          <a:stretch/>
        </p:blipFill>
        <p:spPr bwMode="auto">
          <a:xfrm>
            <a:off x="82286" y="964418"/>
            <a:ext cx="8859114" cy="5411930"/>
          </a:xfrm>
          <a:prstGeom prst="rect">
            <a:avLst/>
          </a:prstGeom>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82286" y="-98642"/>
            <a:ext cx="6484584" cy="1325563"/>
          </a:xfrm>
        </p:spPr>
        <p:txBody>
          <a:bodyPr>
            <a:normAutofit/>
          </a:bodyPr>
          <a:lstStyle/>
          <a:p>
            <a:r>
              <a:rPr lang="en-GB" sz="3500" b="1" dirty="0">
                <a:solidFill>
                  <a:schemeClr val="bg1"/>
                </a:solidFill>
              </a:rPr>
              <a:t>¡Describe </a:t>
            </a:r>
            <a:r>
              <a:rPr lang="en-GB" sz="3500" b="1" dirty="0" err="1">
                <a:solidFill>
                  <a:schemeClr val="bg1"/>
                </a:solidFill>
              </a:rPr>
              <a:t>ocho</a:t>
            </a:r>
            <a:r>
              <a:rPr lang="en-GB" sz="3500" b="1" dirty="0">
                <a:solidFill>
                  <a:schemeClr val="bg1"/>
                </a:solidFill>
              </a:rPr>
              <a:t> </a:t>
            </a:r>
            <a:r>
              <a:rPr lang="en-GB" sz="3500" b="1" dirty="0" err="1">
                <a:solidFill>
                  <a:schemeClr val="bg1"/>
                </a:solidFill>
              </a:rPr>
              <a:t>imágenes</a:t>
            </a:r>
            <a:r>
              <a:rPr lang="en-GB" sz="3500" b="1" dirty="0">
                <a:solidFill>
                  <a:schemeClr val="bg1"/>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ontent Placeholder 2"/>
          <p:cNvSpPr>
            <a:spLocks noGrp="1"/>
          </p:cNvSpPr>
          <p:nvPr>
            <p:ph idx="1"/>
          </p:nvPr>
        </p:nvSpPr>
        <p:spPr>
          <a:xfrm>
            <a:off x="9023686" y="1039812"/>
            <a:ext cx="2850914" cy="5265737"/>
          </a:xfrm>
          <a:solidFill>
            <a:schemeClr val="accent4">
              <a:lumMod val="20000"/>
              <a:lumOff val="80000"/>
            </a:schemeClr>
          </a:solidFill>
          <a:ln>
            <a:solidFill>
              <a:schemeClr val="accent5">
                <a:lumMod val="50000"/>
              </a:schemeClr>
            </a:solidFill>
          </a:ln>
        </p:spPr>
        <p:txBody>
          <a:bodyPr>
            <a:normAutofit/>
          </a:bodyPr>
          <a:lstStyle/>
          <a:p>
            <a:pPr marL="0" indent="0">
              <a:buNone/>
            </a:pPr>
            <a:r>
              <a:rPr lang="en-GB" b="1" u="sng" dirty="0" err="1"/>
              <a:t>Vocabulario</a:t>
            </a:r>
            <a:endParaRPr lang="en-GB" b="1" u="sng" dirty="0"/>
          </a:p>
          <a:p>
            <a:pPr marL="0" indent="0">
              <a:buNone/>
            </a:pPr>
            <a:endParaRPr lang="en-GB" b="1" dirty="0"/>
          </a:p>
          <a:p>
            <a:pPr marL="0" indent="0">
              <a:buNone/>
            </a:pPr>
            <a:r>
              <a:rPr lang="en-GB" b="1" i="1" dirty="0"/>
              <a:t>primero</a:t>
            </a:r>
            <a:r>
              <a:rPr lang="en-GB" b="1" dirty="0"/>
              <a:t> – </a:t>
            </a:r>
          </a:p>
          <a:p>
            <a:pPr marL="0" indent="0">
              <a:buNone/>
            </a:pPr>
            <a:r>
              <a:rPr lang="en-GB" b="1" dirty="0">
                <a:solidFill>
                  <a:srgbClr val="FF6600"/>
                </a:solidFill>
              </a:rPr>
              <a:t>first</a:t>
            </a:r>
          </a:p>
          <a:p>
            <a:pPr marL="0" indent="0">
              <a:buNone/>
            </a:pPr>
            <a:r>
              <a:rPr lang="en-GB" b="1" i="1" dirty="0" err="1"/>
              <a:t>luego</a:t>
            </a:r>
            <a:r>
              <a:rPr lang="en-GB" b="1" dirty="0"/>
              <a:t> –  </a:t>
            </a:r>
          </a:p>
          <a:p>
            <a:pPr marL="0" indent="0">
              <a:buNone/>
            </a:pPr>
            <a:r>
              <a:rPr lang="en-GB" b="1" dirty="0">
                <a:solidFill>
                  <a:srgbClr val="FF6600"/>
                </a:solidFill>
              </a:rPr>
              <a:t>then</a:t>
            </a:r>
          </a:p>
          <a:p>
            <a:pPr marL="0" indent="0">
              <a:buNone/>
            </a:pPr>
            <a:r>
              <a:rPr lang="en-GB" b="1" i="1" dirty="0" err="1"/>
              <a:t>después</a:t>
            </a:r>
            <a:r>
              <a:rPr lang="en-GB" b="1" dirty="0"/>
              <a:t> – </a:t>
            </a:r>
          </a:p>
          <a:p>
            <a:pPr marL="0" indent="0">
              <a:buNone/>
            </a:pPr>
            <a:r>
              <a:rPr lang="en-GB" b="1" dirty="0">
                <a:solidFill>
                  <a:srgbClr val="FF6600"/>
                </a:solidFill>
              </a:rPr>
              <a:t>after</a:t>
            </a:r>
          </a:p>
          <a:p>
            <a:pPr marL="0" indent="0">
              <a:buNone/>
            </a:pPr>
            <a:r>
              <a:rPr lang="en-GB" b="1" i="1" dirty="0" err="1"/>
              <a:t>finalmente</a:t>
            </a:r>
            <a:r>
              <a:rPr lang="en-GB" b="1" dirty="0"/>
              <a:t> – </a:t>
            </a:r>
          </a:p>
          <a:p>
            <a:pPr marL="0" indent="0">
              <a:buNone/>
            </a:pPr>
            <a:r>
              <a:rPr lang="en-GB" b="1" dirty="0">
                <a:solidFill>
                  <a:srgbClr val="FF6600"/>
                </a:solidFill>
              </a:rPr>
              <a:t>finally</a:t>
            </a:r>
          </a:p>
          <a:p>
            <a:pPr marL="0" indent="0">
              <a:buNone/>
            </a:pPr>
            <a:endParaRPr lang="en-GB" b="1" dirty="0"/>
          </a:p>
        </p:txBody>
      </p:sp>
    </p:spTree>
    <p:extLst>
      <p:ext uri="{BB962C8B-B14F-4D97-AF65-F5344CB8AC3E}">
        <p14:creationId xmlns:p14="http://schemas.microsoft.com/office/powerpoint/2010/main" val="26993939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8219DB1-DE60-E244-98BE-68AF455247E2}"/>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latin typeface="Century Gothic" panose="020B0502020202020204" pitchFamily="34" charset="0"/>
              </a:rPr>
              <a:t>Dos niños viven felices con sus padres en un pueblo cerca de la selva amazónica. Su padre [</a:t>
            </a:r>
            <a:r>
              <a:rPr lang="es-ES" sz="2000" dirty="0" err="1">
                <a:solidFill>
                  <a:srgbClr val="203864"/>
                </a:solidFill>
                <a:latin typeface="Century Gothic" panose="020B0502020202020204" pitchFamily="34" charset="0"/>
              </a:rPr>
              <a:t>works</a:t>
            </a:r>
            <a:r>
              <a:rPr lang="es-ES" sz="2000" dirty="0">
                <a:solidFill>
                  <a:srgbClr val="203864"/>
                </a:solidFill>
                <a:latin typeface="Century Gothic" panose="020B0502020202020204" pitchFamily="34" charset="0"/>
              </a:rPr>
              <a:t> in </a:t>
            </a:r>
            <a:r>
              <a:rPr lang="es-ES" sz="2000" dirty="0" err="1">
                <a:solidFill>
                  <a:srgbClr val="203864"/>
                </a:solidFill>
                <a:latin typeface="Century Gothic" panose="020B0502020202020204" pitchFamily="34" charset="0"/>
              </a:rPr>
              <a:t>the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countryside</a:t>
            </a:r>
            <a:r>
              <a:rPr lang="es-ES" sz="2000" dirty="0">
                <a:solidFill>
                  <a:srgbClr val="203864"/>
                </a:solidFill>
                <a:latin typeface="Century Gothic" panose="020B0502020202020204" pitchFamily="34" charset="0"/>
              </a:rPr>
              <a:t>] y su mamá trabaja en casa. Pero su mamá [</a:t>
            </a:r>
            <a:r>
              <a:rPr lang="es-ES" sz="2000" dirty="0" err="1">
                <a:solidFill>
                  <a:srgbClr val="203864"/>
                </a:solidFill>
                <a:latin typeface="Century Gothic" panose="020B0502020202020204" pitchFamily="34" charset="0"/>
              </a:rPr>
              <a:t>is</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sick</a:t>
            </a:r>
            <a:r>
              <a:rPr lang="es-ES" sz="2000" dirty="0">
                <a:solidFill>
                  <a:srgbClr val="203864"/>
                </a:solidFill>
                <a:latin typeface="Century Gothic" panose="020B0502020202020204" pitchFamily="34" charset="0"/>
              </a:rPr>
              <a:t>] y otras personas en su pueblo sufren también.</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Un día a la una de la tarde, los niños salen contentos de clase.  Llegan a casa y llaman «¡Mamá! ¡Mamá!» pero [</a:t>
            </a:r>
            <a:r>
              <a:rPr lang="es-ES" sz="2000" dirty="0" err="1">
                <a:solidFill>
                  <a:srgbClr val="203864"/>
                </a:solidFill>
                <a:latin typeface="Century Gothic" panose="020B0502020202020204" pitchFamily="34" charset="0"/>
              </a:rPr>
              <a:t>Mum</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is</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on</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the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floor</a:t>
            </a:r>
            <a:r>
              <a:rPr lang="es-ES" sz="2000" dirty="0">
                <a:solidFill>
                  <a:srgbClr val="203864"/>
                </a:solidFill>
                <a:latin typeface="Century Gothic" panose="020B0502020202020204" pitchFamily="34" charset="0"/>
              </a:rPr>
              <a:t>], sin respirar.</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«Mamá, ¿estás bien?», grita un niño, el otro empieza a llorar.  Papá llega a casa, pero no puede hacer nada.  Mamá [</a:t>
            </a:r>
            <a:r>
              <a:rPr lang="es-ES" sz="2000" dirty="0" err="1">
                <a:solidFill>
                  <a:srgbClr val="203864"/>
                </a:solidFill>
                <a:latin typeface="Century Gothic" panose="020B0502020202020204" pitchFamily="34" charset="0"/>
              </a:rPr>
              <a:t>is</a:t>
            </a:r>
            <a:r>
              <a:rPr lang="es-ES" sz="2000" dirty="0">
                <a:solidFill>
                  <a:srgbClr val="203864"/>
                </a:solidFill>
                <a:latin typeface="Century Gothic" panose="020B0502020202020204" pitchFamily="34" charset="0"/>
              </a:rPr>
              <a:t> pale and </a:t>
            </a:r>
            <a:r>
              <a:rPr lang="es-ES" sz="2000" dirty="0" err="1">
                <a:solidFill>
                  <a:srgbClr val="203864"/>
                </a:solidFill>
                <a:latin typeface="Century Gothic" panose="020B0502020202020204" pitchFamily="34" charset="0"/>
              </a:rPr>
              <a:t>cold</a:t>
            </a:r>
            <a:r>
              <a:rPr lang="es-ES" sz="2000" dirty="0">
                <a:solidFill>
                  <a:srgbClr val="203864"/>
                </a:solidFill>
                <a:latin typeface="Century Gothic" panose="020B0502020202020204" pitchFamily="34" charset="0"/>
              </a:rPr>
              <a:t>]. Todos están muy tristes.</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Después de unos meses, el padre invita a otra señora a ser su mujer y mamá de los niños:  «¡Hola, niños! [</a:t>
            </a:r>
            <a:r>
              <a:rPr lang="es-ES" sz="2000" dirty="0" err="1">
                <a:solidFill>
                  <a:srgbClr val="203864"/>
                </a:solidFill>
                <a:latin typeface="Century Gothic" panose="020B0502020202020204" pitchFamily="34" charset="0"/>
              </a:rPr>
              <a:t>we</a:t>
            </a:r>
            <a:r>
              <a:rPr lang="es-ES" sz="2000" dirty="0">
                <a:solidFill>
                  <a:srgbClr val="203864"/>
                </a:solidFill>
                <a:latin typeface="Century Gothic" panose="020B0502020202020204" pitchFamily="34" charset="0"/>
              </a:rPr>
              <a:t> are </a:t>
            </a:r>
            <a:r>
              <a:rPr lang="es-ES" sz="2000" dirty="0" err="1">
                <a:solidFill>
                  <a:srgbClr val="203864"/>
                </a:solidFill>
                <a:latin typeface="Century Gothic" panose="020B0502020202020204" pitchFamily="34" charset="0"/>
              </a:rPr>
              <a:t>going</a:t>
            </a:r>
            <a:r>
              <a:rPr lang="es-ES" sz="2000" dirty="0">
                <a:solidFill>
                  <a:srgbClr val="203864"/>
                </a:solidFill>
                <a:latin typeface="Century Gothic" panose="020B0502020202020204" pitchFamily="34" charset="0"/>
              </a:rPr>
              <a:t> to </a:t>
            </a:r>
            <a:r>
              <a:rPr lang="es-ES" sz="2000" dirty="0" err="1">
                <a:solidFill>
                  <a:srgbClr val="203864"/>
                </a:solidFill>
                <a:latin typeface="Century Gothic" panose="020B0502020202020204" pitchFamily="34" charset="0"/>
              </a:rPr>
              <a:t>greet</a:t>
            </a:r>
            <a:r>
              <a:rPr lang="es-ES" sz="2000" dirty="0">
                <a:solidFill>
                  <a:srgbClr val="203864"/>
                </a:solidFill>
                <a:latin typeface="Century Gothic" panose="020B0502020202020204" pitchFamily="34" charset="0"/>
              </a:rPr>
              <a:t>] a vuestra nueva mamá, por favor. Vamos a quererla mucho».</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Un niño dice al otro «Uy, ella no me gusta, [</a:t>
            </a:r>
            <a:r>
              <a:rPr lang="es-ES" sz="2000" dirty="0" err="1">
                <a:solidFill>
                  <a:srgbClr val="203864"/>
                </a:solidFill>
                <a:latin typeface="Century Gothic" panose="020B0502020202020204" pitchFamily="34" charset="0"/>
              </a:rPr>
              <a:t>she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is</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strange</a:t>
            </a:r>
            <a:r>
              <a:rPr lang="es-ES" sz="2000" dirty="0">
                <a:solidFill>
                  <a:srgbClr val="203864"/>
                </a:solidFill>
                <a:latin typeface="Century Gothic" panose="020B0502020202020204" pitchFamily="34" charset="0"/>
              </a:rPr>
              <a:t>] y me mira fría». El otro responde, «Sí, pero tenemos que ser buenos y quererla».</a:t>
            </a:r>
          </a:p>
        </p:txBody>
      </p:sp>
      <p:sp>
        <p:nvSpPr>
          <p:cNvPr id="7" name="Rounded Rectangle 2">
            <a:extLst>
              <a:ext uri="{FF2B5EF4-FFF2-40B4-BE49-F238E27FC236}">
                <a16:creationId xmlns:a16="http://schemas.microsoft.com/office/drawing/2014/main" id="{C5A92A96-5ED6-5E4F-8118-9024B947E54C}"/>
              </a:ext>
            </a:extLst>
          </p:cNvPr>
          <p:cNvSpPr/>
          <p:nvPr/>
        </p:nvSpPr>
        <p:spPr>
          <a:xfrm>
            <a:off x="10615114" y="196508"/>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8" name="Title 1">
            <a:extLst>
              <a:ext uri="{FF2B5EF4-FFF2-40B4-BE49-F238E27FC236}">
                <a16:creationId xmlns:a16="http://schemas.microsoft.com/office/drawing/2014/main" id="{3372D042-55FA-CE4F-B0DB-CEE4B541F13D}"/>
              </a:ext>
            </a:extLst>
          </p:cNvPr>
          <p:cNvSpPr txBox="1">
            <a:spLocks/>
          </p:cNvSpPr>
          <p:nvPr/>
        </p:nvSpPr>
        <p:spPr>
          <a:xfrm>
            <a:off x="10560793" y="241710"/>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2" name="Title 1"/>
          <p:cNvSpPr>
            <a:spLocks noGrp="1"/>
          </p:cNvSpPr>
          <p:nvPr>
            <p:ph type="title" idx="4294967295"/>
          </p:nvPr>
        </p:nvSpPr>
        <p:spPr>
          <a:xfrm>
            <a:off x="241300" y="291603"/>
            <a:ext cx="1993900" cy="428439"/>
          </a:xfrm>
        </p:spPr>
        <p:txBody>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B</a:t>
            </a:r>
            <a:endParaRPr lang="en-GB"/>
          </a:p>
        </p:txBody>
      </p:sp>
    </p:spTree>
    <p:extLst>
      <p:ext uri="{BB962C8B-B14F-4D97-AF65-F5344CB8AC3E}">
        <p14:creationId xmlns:p14="http://schemas.microsoft.com/office/powerpoint/2010/main" val="8369628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Llamada rectangular redondeada 58">
            <a:extLst>
              <a:ext uri="{FF2B5EF4-FFF2-40B4-BE49-F238E27FC236}">
                <a16:creationId xmlns:a16="http://schemas.microsoft.com/office/drawing/2014/main" id="{74C0591B-45DF-9D4C-85A5-5189A9CB6D12}"/>
              </a:ext>
            </a:extLst>
          </p:cNvPr>
          <p:cNvSpPr/>
          <p:nvPr/>
        </p:nvSpPr>
        <p:spPr>
          <a:xfrm>
            <a:off x="241300" y="796738"/>
            <a:ext cx="11493500" cy="5264524"/>
          </a:xfrm>
          <a:prstGeom prst="wedgeRoundRectCallout">
            <a:avLst>
              <a:gd name="adj1" fmla="val -48684"/>
              <a:gd name="adj2" fmla="val 11037"/>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latin typeface="Century Gothic" panose="020B0502020202020204" pitchFamily="34" charset="0"/>
              </a:rPr>
              <a:t>Dos niños viven felices con sus padres en un pueblo cerca de la selva amazónica. Su padre [</a:t>
            </a:r>
            <a:r>
              <a:rPr lang="es-ES" sz="2000" dirty="0" err="1">
                <a:solidFill>
                  <a:srgbClr val="203864"/>
                </a:solidFill>
                <a:latin typeface="Century Gothic" panose="020B0502020202020204" pitchFamily="34" charset="0"/>
              </a:rPr>
              <a:t>works</a:t>
            </a:r>
            <a:r>
              <a:rPr lang="es-ES" sz="2000" dirty="0">
                <a:solidFill>
                  <a:srgbClr val="203864"/>
                </a:solidFill>
                <a:latin typeface="Century Gothic" panose="020B0502020202020204" pitchFamily="34" charset="0"/>
              </a:rPr>
              <a:t> in </a:t>
            </a:r>
            <a:r>
              <a:rPr lang="es-ES" sz="2000" dirty="0" err="1">
                <a:solidFill>
                  <a:srgbClr val="203864"/>
                </a:solidFill>
                <a:latin typeface="Century Gothic" panose="020B0502020202020204" pitchFamily="34" charset="0"/>
              </a:rPr>
              <a:t>the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countryside</a:t>
            </a:r>
            <a:r>
              <a:rPr lang="es-ES" sz="2000" dirty="0">
                <a:solidFill>
                  <a:srgbClr val="203864"/>
                </a:solidFill>
                <a:latin typeface="Century Gothic" panose="020B0502020202020204" pitchFamily="34" charset="0"/>
              </a:rPr>
              <a:t>] y su mamá trabaja en casa. Pero su mamá [</a:t>
            </a:r>
            <a:r>
              <a:rPr lang="es-ES" sz="2000" dirty="0" err="1">
                <a:solidFill>
                  <a:srgbClr val="203864"/>
                </a:solidFill>
                <a:latin typeface="Century Gothic" panose="020B0502020202020204" pitchFamily="34" charset="0"/>
              </a:rPr>
              <a:t>is</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sick</a:t>
            </a:r>
            <a:r>
              <a:rPr lang="es-ES" sz="2000" dirty="0">
                <a:solidFill>
                  <a:srgbClr val="203864"/>
                </a:solidFill>
                <a:latin typeface="Century Gothic" panose="020B0502020202020204" pitchFamily="34" charset="0"/>
              </a:rPr>
              <a:t>] </a:t>
            </a:r>
          </a:p>
          <a:p>
            <a:r>
              <a:rPr lang="es-ES" sz="2000" dirty="0">
                <a:solidFill>
                  <a:srgbClr val="203864"/>
                </a:solidFill>
                <a:latin typeface="Century Gothic" panose="020B0502020202020204" pitchFamily="34" charset="0"/>
              </a:rPr>
              <a:t>y otras personas en su pueblo sufren también.</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Un día a la una de la tarde, los niños salen contentos de clase.  Llegan a casa y llaman «¡Mamá! ¡Mamá!» pero    [</a:t>
            </a:r>
            <a:r>
              <a:rPr lang="es-ES" sz="2000" dirty="0" err="1">
                <a:solidFill>
                  <a:srgbClr val="203864"/>
                </a:solidFill>
                <a:latin typeface="Century Gothic" panose="020B0502020202020204" pitchFamily="34" charset="0"/>
              </a:rPr>
              <a:t>Mum</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is</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on</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the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floor</a:t>
            </a:r>
            <a:r>
              <a:rPr lang="es-ES" sz="2000" dirty="0">
                <a:solidFill>
                  <a:srgbClr val="203864"/>
                </a:solidFill>
                <a:latin typeface="Century Gothic" panose="020B0502020202020204" pitchFamily="34" charset="0"/>
              </a:rPr>
              <a:t>]   , sin respirar.</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«Mamá, ¿estás bien?», grita un niño, el otro empieza a llorar.  Papá llega a casa, pero no puede hacer nada.  Mamá [</a:t>
            </a:r>
            <a:r>
              <a:rPr lang="es-ES" sz="2000" dirty="0" err="1">
                <a:solidFill>
                  <a:srgbClr val="203864"/>
                </a:solidFill>
                <a:latin typeface="Century Gothic" panose="020B0502020202020204" pitchFamily="34" charset="0"/>
              </a:rPr>
              <a:t>is</a:t>
            </a:r>
            <a:r>
              <a:rPr lang="es-ES" sz="2000" dirty="0">
                <a:solidFill>
                  <a:srgbClr val="203864"/>
                </a:solidFill>
                <a:latin typeface="Century Gothic" panose="020B0502020202020204" pitchFamily="34" charset="0"/>
              </a:rPr>
              <a:t> pale and </a:t>
            </a:r>
            <a:r>
              <a:rPr lang="es-ES" sz="2000" dirty="0" err="1">
                <a:solidFill>
                  <a:srgbClr val="203864"/>
                </a:solidFill>
                <a:latin typeface="Century Gothic" panose="020B0502020202020204" pitchFamily="34" charset="0"/>
              </a:rPr>
              <a:t>cold</a:t>
            </a:r>
            <a:r>
              <a:rPr lang="es-ES" sz="2000" dirty="0">
                <a:solidFill>
                  <a:srgbClr val="203864"/>
                </a:solidFill>
                <a:latin typeface="Century Gothic" panose="020B0502020202020204" pitchFamily="34" charset="0"/>
              </a:rPr>
              <a:t>]. Todos están muy tristes.</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Después de unos meses, el padre invita a otra señora a ser su mujer y mamá de los niños:  «¡Hola, niños! [</a:t>
            </a:r>
            <a:r>
              <a:rPr lang="es-ES" sz="2000" dirty="0" err="1">
                <a:solidFill>
                  <a:srgbClr val="203864"/>
                </a:solidFill>
                <a:latin typeface="Century Gothic" panose="020B0502020202020204" pitchFamily="34" charset="0"/>
              </a:rPr>
              <a:t>we</a:t>
            </a:r>
            <a:r>
              <a:rPr lang="es-ES" sz="2000" dirty="0">
                <a:solidFill>
                  <a:srgbClr val="203864"/>
                </a:solidFill>
                <a:latin typeface="Century Gothic" panose="020B0502020202020204" pitchFamily="34" charset="0"/>
              </a:rPr>
              <a:t> are </a:t>
            </a:r>
            <a:r>
              <a:rPr lang="es-ES" sz="2000" dirty="0" err="1">
                <a:solidFill>
                  <a:srgbClr val="203864"/>
                </a:solidFill>
                <a:latin typeface="Century Gothic" panose="020B0502020202020204" pitchFamily="34" charset="0"/>
              </a:rPr>
              <a:t>going</a:t>
            </a:r>
            <a:r>
              <a:rPr lang="es-ES" sz="2000" dirty="0">
                <a:solidFill>
                  <a:srgbClr val="203864"/>
                </a:solidFill>
                <a:latin typeface="Century Gothic" panose="020B0502020202020204" pitchFamily="34" charset="0"/>
              </a:rPr>
              <a:t> to </a:t>
            </a:r>
            <a:r>
              <a:rPr lang="es-ES" sz="2000" dirty="0" err="1">
                <a:solidFill>
                  <a:srgbClr val="203864"/>
                </a:solidFill>
                <a:latin typeface="Century Gothic" panose="020B0502020202020204" pitchFamily="34" charset="0"/>
              </a:rPr>
              <a:t>greet</a:t>
            </a:r>
            <a:r>
              <a:rPr lang="es-ES" sz="2000" dirty="0">
                <a:solidFill>
                  <a:srgbClr val="203864"/>
                </a:solidFill>
                <a:latin typeface="Century Gothic" panose="020B0502020202020204" pitchFamily="34" charset="0"/>
              </a:rPr>
              <a:t>] a vuestra nueva mamá, por favor. Vamos a quererla mucho».</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Un niño dice al otro «Uy, ella no me gusta, [</a:t>
            </a:r>
            <a:r>
              <a:rPr lang="es-ES" sz="2000" dirty="0" err="1">
                <a:solidFill>
                  <a:srgbClr val="203864"/>
                </a:solidFill>
                <a:latin typeface="Century Gothic" panose="020B0502020202020204" pitchFamily="34" charset="0"/>
              </a:rPr>
              <a:t>she</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is</a:t>
            </a:r>
            <a:r>
              <a:rPr lang="es-ES" sz="2000" dirty="0">
                <a:solidFill>
                  <a:srgbClr val="203864"/>
                </a:solidFill>
                <a:latin typeface="Century Gothic" panose="020B0502020202020204" pitchFamily="34" charset="0"/>
              </a:rPr>
              <a:t> </a:t>
            </a:r>
            <a:r>
              <a:rPr lang="es-ES" sz="2000" dirty="0" err="1">
                <a:solidFill>
                  <a:srgbClr val="203864"/>
                </a:solidFill>
                <a:latin typeface="Century Gothic" panose="020B0502020202020204" pitchFamily="34" charset="0"/>
              </a:rPr>
              <a:t>strange</a:t>
            </a:r>
            <a:r>
              <a:rPr lang="es-ES" sz="2000" dirty="0">
                <a:solidFill>
                  <a:srgbClr val="203864"/>
                </a:solidFill>
                <a:latin typeface="Century Gothic" panose="020B0502020202020204" pitchFamily="34" charset="0"/>
              </a:rPr>
              <a:t>] y me mira fría». El otro responde, «Sí, pero tenemos que ser buenos y quererla».</a:t>
            </a:r>
          </a:p>
        </p:txBody>
      </p:sp>
      <p:sp>
        <p:nvSpPr>
          <p:cNvPr id="7" name="Rectángulo 6">
            <a:extLst>
              <a:ext uri="{FF2B5EF4-FFF2-40B4-BE49-F238E27FC236}">
                <a16:creationId xmlns:a16="http://schemas.microsoft.com/office/drawing/2014/main" id="{DBB4BB40-13CA-1B40-9552-725E4776CE22}"/>
              </a:ext>
            </a:extLst>
          </p:cNvPr>
          <p:cNvSpPr/>
          <p:nvPr/>
        </p:nvSpPr>
        <p:spPr>
          <a:xfrm>
            <a:off x="1391614" y="1263749"/>
            <a:ext cx="3180385"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trabaja en el campo</a:t>
            </a:r>
          </a:p>
        </p:txBody>
      </p:sp>
      <p:sp>
        <p:nvSpPr>
          <p:cNvPr id="8" name="Rectángulo 7">
            <a:extLst>
              <a:ext uri="{FF2B5EF4-FFF2-40B4-BE49-F238E27FC236}">
                <a16:creationId xmlns:a16="http://schemas.microsoft.com/office/drawing/2014/main" id="{127E3BE6-D514-C84F-8F93-F668EFA9D36E}"/>
              </a:ext>
            </a:extLst>
          </p:cNvPr>
          <p:cNvSpPr/>
          <p:nvPr/>
        </p:nvSpPr>
        <p:spPr>
          <a:xfrm>
            <a:off x="9963996" y="1263749"/>
            <a:ext cx="1444798"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está mala</a:t>
            </a:r>
          </a:p>
        </p:txBody>
      </p:sp>
      <p:sp>
        <p:nvSpPr>
          <p:cNvPr id="9" name="Rectángulo 8">
            <a:extLst>
              <a:ext uri="{FF2B5EF4-FFF2-40B4-BE49-F238E27FC236}">
                <a16:creationId xmlns:a16="http://schemas.microsoft.com/office/drawing/2014/main" id="{3F509E41-6B3B-4F46-A57A-5701DC0981FD}"/>
              </a:ext>
            </a:extLst>
          </p:cNvPr>
          <p:cNvSpPr/>
          <p:nvPr/>
        </p:nvSpPr>
        <p:spPr>
          <a:xfrm>
            <a:off x="3468757" y="2513386"/>
            <a:ext cx="3019286"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Mamá está en el suelo</a:t>
            </a:r>
          </a:p>
        </p:txBody>
      </p:sp>
      <p:sp>
        <p:nvSpPr>
          <p:cNvPr id="10" name="Rectángulo 9">
            <a:extLst>
              <a:ext uri="{FF2B5EF4-FFF2-40B4-BE49-F238E27FC236}">
                <a16:creationId xmlns:a16="http://schemas.microsoft.com/office/drawing/2014/main" id="{AD5E0D28-BA6B-D84E-9C9C-4C0496F0B0D0}"/>
              </a:ext>
            </a:extLst>
          </p:cNvPr>
          <p:cNvSpPr/>
          <p:nvPr/>
        </p:nvSpPr>
        <p:spPr>
          <a:xfrm>
            <a:off x="4403748" y="3429000"/>
            <a:ext cx="2304670"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está pálida y fría.</a:t>
            </a:r>
          </a:p>
        </p:txBody>
      </p:sp>
      <p:sp>
        <p:nvSpPr>
          <p:cNvPr id="11" name="Rectángulo 10">
            <a:extLst>
              <a:ext uri="{FF2B5EF4-FFF2-40B4-BE49-F238E27FC236}">
                <a16:creationId xmlns:a16="http://schemas.microsoft.com/office/drawing/2014/main" id="{43081033-78F9-6C49-B0A1-C8EC06452513}"/>
              </a:ext>
            </a:extLst>
          </p:cNvPr>
          <p:cNvSpPr/>
          <p:nvPr/>
        </p:nvSpPr>
        <p:spPr>
          <a:xfrm>
            <a:off x="3080714" y="4344614"/>
            <a:ext cx="2835991"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Vamos a saludar</a:t>
            </a:r>
          </a:p>
        </p:txBody>
      </p:sp>
      <p:sp>
        <p:nvSpPr>
          <p:cNvPr id="12" name="Rectángulo 11">
            <a:extLst>
              <a:ext uri="{FF2B5EF4-FFF2-40B4-BE49-F238E27FC236}">
                <a16:creationId xmlns:a16="http://schemas.microsoft.com/office/drawing/2014/main" id="{A45CECE6-8A20-3E4E-A2A9-960E73C7F40F}"/>
              </a:ext>
            </a:extLst>
          </p:cNvPr>
          <p:cNvSpPr/>
          <p:nvPr/>
        </p:nvSpPr>
        <p:spPr>
          <a:xfrm>
            <a:off x="5760653" y="5202938"/>
            <a:ext cx="1895530" cy="411480"/>
          </a:xfrm>
          <a:prstGeom prst="rect">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000" dirty="0">
                <a:solidFill>
                  <a:srgbClr val="203864"/>
                </a:solidFill>
                <a:latin typeface="Century Gothic" panose="020B0502020202020204" pitchFamily="34" charset="0"/>
              </a:rPr>
              <a:t>es extraña</a:t>
            </a:r>
          </a:p>
        </p:txBody>
      </p:sp>
      <p:sp>
        <p:nvSpPr>
          <p:cNvPr id="13" name="Rounded Rectangle 2">
            <a:extLst>
              <a:ext uri="{FF2B5EF4-FFF2-40B4-BE49-F238E27FC236}">
                <a16:creationId xmlns:a16="http://schemas.microsoft.com/office/drawing/2014/main" id="{2271EE7E-C441-0044-8628-B0321FC35316}"/>
              </a:ext>
            </a:extLst>
          </p:cNvPr>
          <p:cNvSpPr/>
          <p:nvPr/>
        </p:nvSpPr>
        <p:spPr>
          <a:xfrm>
            <a:off x="10686395" y="165100"/>
            <a:ext cx="1281266" cy="446840"/>
          </a:xfrm>
          <a:prstGeom prst="roundRect">
            <a:avLst/>
          </a:prstGeom>
          <a:solidFill>
            <a:srgbClr val="F664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14" name="Title 1">
            <a:extLst>
              <a:ext uri="{FF2B5EF4-FFF2-40B4-BE49-F238E27FC236}">
                <a16:creationId xmlns:a16="http://schemas.microsoft.com/office/drawing/2014/main" id="{727B016B-64E3-AD4A-A5E5-C283E08AFFE9}"/>
              </a:ext>
            </a:extLst>
          </p:cNvPr>
          <p:cNvSpPr txBox="1">
            <a:spLocks/>
          </p:cNvSpPr>
          <p:nvPr/>
        </p:nvSpPr>
        <p:spPr>
          <a:xfrm>
            <a:off x="10632074" y="210302"/>
            <a:ext cx="1389907" cy="4016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prstClr val="white"/>
                </a:solidFill>
              </a:rPr>
              <a:t>hablar</a:t>
            </a:r>
            <a:endParaRPr lang="en-US" sz="2000" dirty="0"/>
          </a:p>
        </p:txBody>
      </p:sp>
      <p:sp>
        <p:nvSpPr>
          <p:cNvPr id="2" name="Title 1"/>
          <p:cNvSpPr>
            <a:spLocks noGrp="1"/>
          </p:cNvSpPr>
          <p:nvPr>
            <p:ph type="title" idx="4294967295"/>
          </p:nvPr>
        </p:nvSpPr>
        <p:spPr>
          <a:xfrm>
            <a:off x="241300" y="210302"/>
            <a:ext cx="3556000" cy="549314"/>
          </a:xfrm>
        </p:spPr>
        <p:txBody>
          <a:bodyPr>
            <a:normAutofit/>
          </a:bodyPr>
          <a:lstStyle/>
          <a:p>
            <a:pPr rtl="0" eaLnBrk="1" latinLnBrk="0" hangingPunct="1"/>
            <a:r>
              <a:rPr lang="es-ES" sz="2200" b="1" kern="1200">
                <a:solidFill>
                  <a:srgbClr val="203864"/>
                </a:solidFill>
                <a:effectLst/>
                <a:latin typeface="Century Gothic" panose="020B0502020202020204" pitchFamily="34" charset="0"/>
                <a:ea typeface="+mn-ea"/>
                <a:cs typeface="+mn-cs"/>
              </a:rPr>
              <a:t>Estudiante B - Solución</a:t>
            </a:r>
            <a:endParaRPr lang="en-GB"/>
          </a:p>
        </p:txBody>
      </p:sp>
    </p:spTree>
    <p:extLst>
      <p:ext uri="{BB962C8B-B14F-4D97-AF65-F5344CB8AC3E}">
        <p14:creationId xmlns:p14="http://schemas.microsoft.com/office/powerpoint/2010/main" val="46272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80001" y="3829511"/>
            <a:ext cx="4725792" cy="56934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itle 1"/>
          <p:cNvSpPr>
            <a:spLocks noGrp="1"/>
          </p:cNvSpPr>
          <p:nvPr>
            <p:ph type="title"/>
          </p:nvPr>
        </p:nvSpPr>
        <p:spPr>
          <a:xfrm>
            <a:off x="180000" y="182270"/>
            <a:ext cx="10089051" cy="846726"/>
          </a:xfrm>
        </p:spPr>
        <p:txBody>
          <a:bodyPr>
            <a:normAutofit/>
          </a:bodyPr>
          <a:lstStyle/>
          <a:p>
            <a:r>
              <a:rPr lang="en-GB" sz="2400" dirty="0">
                <a:solidFill>
                  <a:srgbClr val="002060"/>
                </a:solidFill>
              </a:rPr>
              <a:t>¡</a:t>
            </a:r>
            <a:r>
              <a:rPr lang="en-GB" sz="2400" dirty="0" err="1">
                <a:solidFill>
                  <a:srgbClr val="002060"/>
                </a:solidFill>
              </a:rPr>
              <a:t>Ahora</a:t>
            </a:r>
            <a:r>
              <a:rPr lang="en-GB" sz="2400" dirty="0">
                <a:solidFill>
                  <a:srgbClr val="002060"/>
                </a:solidFill>
              </a:rPr>
              <a:t> </a:t>
            </a:r>
            <a:r>
              <a:rPr lang="en-GB" sz="2400" dirty="0" err="1">
                <a:solidFill>
                  <a:srgbClr val="002060"/>
                </a:solidFill>
              </a:rPr>
              <a:t>tú</a:t>
            </a:r>
            <a:r>
              <a:rPr lang="en-GB" sz="2400" dirty="0">
                <a:solidFill>
                  <a:srgbClr val="002060"/>
                </a:solidFill>
              </a:rPr>
              <a:t> </a:t>
            </a:r>
            <a:r>
              <a:rPr lang="en-GB" sz="2400" dirty="0" err="1">
                <a:solidFill>
                  <a:srgbClr val="002060"/>
                </a:solidFill>
              </a:rPr>
              <a:t>estás</a:t>
            </a:r>
            <a:r>
              <a:rPr lang="en-GB" sz="2400" dirty="0">
                <a:solidFill>
                  <a:srgbClr val="002060"/>
                </a:solidFill>
              </a:rPr>
              <a:t> </a:t>
            </a:r>
            <a:r>
              <a:rPr lang="en-GB" sz="2400" dirty="0" err="1">
                <a:solidFill>
                  <a:srgbClr val="002060"/>
                </a:solidFill>
              </a:rPr>
              <a:t>en</a:t>
            </a:r>
            <a:r>
              <a:rPr lang="en-GB" sz="2400" dirty="0">
                <a:solidFill>
                  <a:srgbClr val="002060"/>
                </a:solidFill>
              </a:rPr>
              <a:t> el festival de </a:t>
            </a:r>
            <a:r>
              <a:rPr lang="en-GB" sz="2400" dirty="0" err="1">
                <a:solidFill>
                  <a:srgbClr val="002060"/>
                </a:solidFill>
              </a:rPr>
              <a:t>música</a:t>
            </a:r>
            <a:r>
              <a:rPr lang="en-GB" sz="2400">
                <a:solidFill>
                  <a:srgbClr val="002060"/>
                </a:solidFill>
              </a:rPr>
              <a:t>! </a:t>
            </a:r>
            <a:br>
              <a:rPr lang="en-GB" sz="2400">
                <a:solidFill>
                  <a:srgbClr val="002060"/>
                </a:solidFill>
              </a:rPr>
            </a:br>
            <a:r>
              <a:rPr lang="en-GB" sz="2400">
                <a:solidFill>
                  <a:srgbClr val="002060"/>
                </a:solidFill>
              </a:rPr>
              <a:t>¿</a:t>
            </a:r>
            <a:r>
              <a:rPr lang="en-GB" sz="2400" dirty="0" err="1">
                <a:solidFill>
                  <a:srgbClr val="002060"/>
                </a:solidFill>
              </a:rPr>
              <a:t>Cómo</a:t>
            </a:r>
            <a:r>
              <a:rPr lang="en-GB" sz="2400" dirty="0">
                <a:solidFill>
                  <a:srgbClr val="002060"/>
                </a:solidFill>
              </a:rPr>
              <a:t> </a:t>
            </a:r>
            <a:r>
              <a:rPr lang="en-GB" sz="2400" dirty="0" err="1">
                <a:solidFill>
                  <a:srgbClr val="002060"/>
                </a:solidFill>
              </a:rPr>
              <a:t>están</a:t>
            </a:r>
            <a:r>
              <a:rPr lang="en-GB" sz="2400" dirty="0">
                <a:solidFill>
                  <a:srgbClr val="002060"/>
                </a:solidFill>
              </a:rPr>
              <a:t> las personas?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64133" y="296653"/>
            <a:ext cx="2602493" cy="38067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179999" y="1016528"/>
            <a:ext cx="102697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Persona 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debes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decir</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frases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español</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están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más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menos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adjetivo</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 que.</a:t>
            </a:r>
          </a:p>
        </p:txBody>
      </p:sp>
      <p:pic>
        <p:nvPicPr>
          <p:cNvPr id="6" name="Picture 5" descr="music festival.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379" y="1533459"/>
            <a:ext cx="1196757" cy="1377946"/>
          </a:xfrm>
          <a:prstGeom prst="rect">
            <a:avLst/>
          </a:prstGeom>
        </p:spPr>
      </p:pic>
      <p:pic>
        <p:nvPicPr>
          <p:cNvPr id="8" name="Picture 7" descr="excited.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3991" y="1137485"/>
            <a:ext cx="1385061" cy="1315951"/>
          </a:xfrm>
          <a:prstGeom prst="rect">
            <a:avLst/>
          </a:prstGeom>
        </p:spPr>
      </p:pic>
      <p:sp>
        <p:nvSpPr>
          <p:cNvPr id="5" name="Rectangle 4"/>
          <p:cNvSpPr/>
          <p:nvPr/>
        </p:nvSpPr>
        <p:spPr>
          <a:xfrm>
            <a:off x="180000" y="1911120"/>
            <a:ext cx="860565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entury Gothic"/>
                <a:ea typeface="+mn-ea"/>
                <a:cs typeface="+mn-cs"/>
              </a:rPr>
              <a:t>Persona B: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escucha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¿Son los chicos, las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chicas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o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pueden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ser las dos?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Completa</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frase</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400" b="0" i="0" u="none" strike="noStrike" kern="1200" cap="none" spc="0" normalizeH="0" baseline="0" noProof="0" dirty="0" err="1">
                <a:ln>
                  <a:noFill/>
                </a:ln>
                <a:solidFill>
                  <a:srgbClr val="002060"/>
                </a:solidFill>
                <a:effectLst/>
                <a:uLnTx/>
                <a:uFillTx/>
                <a:latin typeface="Century Gothic"/>
                <a:ea typeface="+mn-ea"/>
                <a:cs typeface="+mn-cs"/>
              </a:rPr>
              <a:t>inglés</a:t>
            </a:r>
            <a:r>
              <a:rPr kumimoji="0" lang="en-US"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9" name="TextBox 8"/>
          <p:cNvSpPr txBox="1"/>
          <p:nvPr/>
        </p:nvSpPr>
        <p:spPr>
          <a:xfrm>
            <a:off x="210544" y="3899868"/>
            <a:ext cx="497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1. They are happier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(m/f)</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than Diego.</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Rectangle 9"/>
          <p:cNvSpPr/>
          <p:nvPr/>
        </p:nvSpPr>
        <p:spPr>
          <a:xfrm>
            <a:off x="180000" y="2878652"/>
            <a:ext cx="13676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latin typeface="Century Gothic"/>
                <a:ea typeface="+mn-ea"/>
                <a:cs typeface="+mn-cs"/>
              </a:rPr>
              <a:t>Ejemplos</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11" name="TextBox 10"/>
          <p:cNvSpPr txBox="1"/>
          <p:nvPr/>
        </p:nvSpPr>
        <p:spPr>
          <a:xfrm>
            <a:off x="180000" y="3300850"/>
            <a:ext cx="5602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Persona A:</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3" name="Rounded Rectangular Callout 12"/>
          <p:cNvSpPr/>
          <p:nvPr/>
        </p:nvSpPr>
        <p:spPr>
          <a:xfrm>
            <a:off x="2150225" y="2981074"/>
            <a:ext cx="2990335" cy="639199"/>
          </a:xfrm>
          <a:prstGeom prst="wedgeRoundRectCallout">
            <a:avLst>
              <a:gd name="adj1" fmla="val -38798"/>
              <a:gd name="adj2" fmla="val 8142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a:ea typeface="+mn-ea"/>
                <a:cs typeface="+mn-cs"/>
              </a:rPr>
              <a:t>Están </a:t>
            </a:r>
            <a:r>
              <a:rPr kumimoji="0" lang="en-GB" sz="2000" b="1" i="0" u="none" strike="noStrike" kern="1200" cap="none" spc="0" normalizeH="0" baseline="0" noProof="0">
                <a:ln>
                  <a:noFill/>
                </a:ln>
                <a:solidFill>
                  <a:srgbClr val="002060"/>
                </a:solidFill>
                <a:effectLst/>
                <a:uLnTx/>
                <a:uFillTx/>
                <a:latin typeface="Century Gothic"/>
                <a:ea typeface="+mn-ea"/>
                <a:cs typeface="+mn-cs"/>
              </a:rPr>
              <a:t>más felices que</a:t>
            </a:r>
            <a:r>
              <a:rPr kumimoji="0" lang="en-GB" sz="2000" b="0" i="0" u="none" strike="noStrike" kern="1200" cap="none" spc="0" normalizeH="0" baseline="0" noProof="0">
                <a:ln>
                  <a:noFill/>
                </a:ln>
                <a:solidFill>
                  <a:srgbClr val="002060"/>
                </a:solidFill>
                <a:effectLst/>
                <a:uLnTx/>
                <a:uFillTx/>
                <a:latin typeface="Century Gothic"/>
                <a:ea typeface="+mn-ea"/>
                <a:cs typeface="+mn-cs"/>
              </a:rPr>
              <a:t> Diego.</a:t>
            </a:r>
          </a:p>
        </p:txBody>
      </p:sp>
      <p:graphicFrame>
        <p:nvGraphicFramePr>
          <p:cNvPr id="14" name="Table 13"/>
          <p:cNvGraphicFramePr>
            <a:graphicFrameLocks noGrp="1"/>
          </p:cNvGraphicFramePr>
          <p:nvPr/>
        </p:nvGraphicFramePr>
        <p:xfrm>
          <a:off x="5214551" y="3347822"/>
          <a:ext cx="6857999" cy="277531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100752">
                <a:tc>
                  <a:txBody>
                    <a:bodyPr/>
                    <a:lstStyle/>
                    <a:p>
                      <a:pPr algn="ctr"/>
                      <a:endParaRPr lang="en-US" sz="2400" b="0" i="0" dirty="0">
                        <a:solidFill>
                          <a:srgbClr val="203864"/>
                        </a:solidFill>
                        <a:latin typeface="Century Gothic" panose="020B0502020202020204" pitchFamily="34" charset="0"/>
                      </a:endParaRPr>
                    </a:p>
                  </a:txBody>
                  <a:tcPr/>
                </a:tc>
                <a:tc>
                  <a:txBody>
                    <a:bodyPr/>
                    <a:lstStyle/>
                    <a:p>
                      <a:pPr algn="ctr"/>
                      <a:r>
                        <a:rPr lang="en-US" sz="2000" b="0" i="0" dirty="0">
                          <a:solidFill>
                            <a:srgbClr val="203864"/>
                          </a:solidFill>
                          <a:latin typeface="Century Gothic" panose="020B0502020202020204" pitchFamily="34" charset="0"/>
                        </a:rPr>
                        <a:t>las </a:t>
                      </a:r>
                      <a:r>
                        <a:rPr lang="en-US" sz="2000" b="0" i="0" dirty="0" err="1">
                          <a:solidFill>
                            <a:srgbClr val="203864"/>
                          </a:solidFill>
                          <a:latin typeface="Century Gothic" panose="020B0502020202020204" pitchFamily="34" charset="0"/>
                        </a:rPr>
                        <a:t>chicas</a:t>
                      </a:r>
                      <a:endParaRPr lang="en-US" sz="2000" b="0" i="0" dirty="0">
                        <a:solidFill>
                          <a:srgbClr val="203864"/>
                        </a:solidFill>
                        <a:latin typeface="Century Gothic" panose="020B0502020202020204" pitchFamily="34" charset="0"/>
                      </a:endParaRPr>
                    </a:p>
                  </a:txBody>
                  <a:tcPr/>
                </a:tc>
                <a:tc>
                  <a:txBody>
                    <a:bodyPr/>
                    <a:lstStyle/>
                    <a:p>
                      <a:pPr algn="ctr"/>
                      <a:r>
                        <a:rPr lang="en-US" sz="2000" b="0" i="0" dirty="0" err="1">
                          <a:solidFill>
                            <a:srgbClr val="203864"/>
                          </a:solidFill>
                          <a:latin typeface="Century Gothic" panose="020B0502020202020204" pitchFamily="34" charset="0"/>
                        </a:rPr>
                        <a:t>los</a:t>
                      </a:r>
                      <a:r>
                        <a:rPr lang="en-US" sz="2000" b="0" i="0" dirty="0">
                          <a:solidFill>
                            <a:srgbClr val="203864"/>
                          </a:solidFill>
                          <a:latin typeface="Century Gothic" panose="020B0502020202020204" pitchFamily="34" charset="0"/>
                        </a:rPr>
                        <a:t> chicos</a:t>
                      </a:r>
                    </a:p>
                  </a:txBody>
                  <a:tcPr/>
                </a:tc>
                <a:tc>
                  <a:txBody>
                    <a:bodyPr/>
                    <a:lstStyle/>
                    <a:p>
                      <a:pPr algn="ctr"/>
                      <a:r>
                        <a:rPr lang="en-US" sz="2000" b="0" i="0" dirty="0" err="1">
                          <a:solidFill>
                            <a:srgbClr val="203864"/>
                          </a:solidFill>
                          <a:latin typeface="Century Gothic" panose="020B0502020202020204" pitchFamily="34" charset="0"/>
                        </a:rPr>
                        <a:t>pueden</a:t>
                      </a:r>
                      <a:r>
                        <a:rPr lang="en-US" sz="2000" b="0" i="0" baseline="0" dirty="0">
                          <a:solidFill>
                            <a:srgbClr val="203864"/>
                          </a:solidFill>
                          <a:latin typeface="Century Gothic" panose="020B0502020202020204" pitchFamily="34" charset="0"/>
                        </a:rPr>
                        <a:t> ser chicos o </a:t>
                      </a:r>
                      <a:r>
                        <a:rPr lang="en-US" sz="2000" b="0" i="0" baseline="0" dirty="0" err="1">
                          <a:solidFill>
                            <a:srgbClr val="203864"/>
                          </a:solidFill>
                          <a:latin typeface="Century Gothic" panose="020B0502020202020204" pitchFamily="34" charset="0"/>
                        </a:rPr>
                        <a:t>chicas</a:t>
                      </a:r>
                      <a:endParaRPr lang="en-US" sz="2000" dirty="0">
                        <a:solidFill>
                          <a:srgbClr val="203864"/>
                        </a:solidFill>
                      </a:endParaRPr>
                    </a:p>
                  </a:txBody>
                  <a:tcPr/>
                </a:tc>
                <a:tc>
                  <a:txBody>
                    <a:bodyPr/>
                    <a:lstStyle/>
                    <a:p>
                      <a:pPr algn="ctr"/>
                      <a:r>
                        <a:rPr lang="en-US" sz="2000" b="0" i="0" dirty="0">
                          <a:solidFill>
                            <a:srgbClr val="203864"/>
                          </a:solidFill>
                          <a:latin typeface="Century Gothic" panose="020B0502020202020204" pitchFamily="34" charset="0"/>
                        </a:rPr>
                        <a:t>la </a:t>
                      </a:r>
                      <a:r>
                        <a:rPr lang="en-US" sz="2000" b="0" i="0" dirty="0" err="1">
                          <a:solidFill>
                            <a:srgbClr val="203864"/>
                          </a:solidFill>
                          <a:latin typeface="Century Gothic" panose="020B0502020202020204" pitchFamily="34" charset="0"/>
                        </a:rPr>
                        <a:t>comparación</a:t>
                      </a:r>
                      <a:r>
                        <a:rPr lang="en-US" sz="2000" b="0" i="0" dirty="0">
                          <a:solidFill>
                            <a:srgbClr val="203864"/>
                          </a:solidFill>
                          <a:latin typeface="Century Gothic" panose="020B0502020202020204" pitchFamily="34" charset="0"/>
                        </a:rPr>
                        <a:t> (</a:t>
                      </a:r>
                      <a:r>
                        <a:rPr lang="en-US" sz="2000" dirty="0" err="1">
                          <a:solidFill>
                            <a:srgbClr val="203864"/>
                          </a:solidFill>
                        </a:rPr>
                        <a:t>en</a:t>
                      </a:r>
                      <a:r>
                        <a:rPr lang="en-US" sz="2000" dirty="0">
                          <a:solidFill>
                            <a:srgbClr val="203864"/>
                          </a:solidFill>
                        </a:rPr>
                        <a:t> </a:t>
                      </a:r>
                      <a:r>
                        <a:rPr lang="en-US" sz="2000" dirty="0" err="1">
                          <a:solidFill>
                            <a:srgbClr val="203864"/>
                          </a:solidFill>
                        </a:rPr>
                        <a:t>inglés</a:t>
                      </a:r>
                      <a:r>
                        <a:rPr lang="en-US" sz="2000" dirty="0">
                          <a:solidFill>
                            <a:srgbClr val="203864"/>
                          </a:solidFill>
                        </a:rPr>
                        <a:t>)</a:t>
                      </a:r>
                    </a:p>
                  </a:txBody>
                  <a:tcPr anchor="ctr"/>
                </a:tc>
                <a:extLst>
                  <a:ext uri="{0D108BD9-81ED-4DB2-BD59-A6C34878D82A}">
                    <a16:rowId xmlns:a16="http://schemas.microsoft.com/office/drawing/2014/main" val="2500767805"/>
                  </a:ext>
                </a:extLst>
              </a:tr>
              <a:tr h="837280">
                <a:tc>
                  <a:txBody>
                    <a:bodyPr/>
                    <a:lstStyle/>
                    <a:p>
                      <a:pPr algn="ctr"/>
                      <a:r>
                        <a:rPr lang="en-US" sz="2400" b="0" i="0" dirty="0">
                          <a:solidFill>
                            <a:srgbClr val="203864"/>
                          </a:solidFill>
                          <a:latin typeface="Century Gothic" panose="020B0502020202020204" pitchFamily="34" charset="0"/>
                        </a:rPr>
                        <a:t>1</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519817221"/>
                  </a:ext>
                </a:extLst>
              </a:tr>
              <a:tr h="837280">
                <a:tc>
                  <a:txBody>
                    <a:bodyPr/>
                    <a:lstStyle/>
                    <a:p>
                      <a:pPr algn="ctr"/>
                      <a:r>
                        <a:rPr lang="en-US" sz="2400" b="0" i="0" dirty="0">
                          <a:solidFill>
                            <a:srgbClr val="203864"/>
                          </a:solidFill>
                          <a:latin typeface="Century Gothic" panose="020B0502020202020204" pitchFamily="34" charset="0"/>
                        </a:rPr>
                        <a:t>2</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986500147"/>
                  </a:ext>
                </a:extLst>
              </a:tr>
            </a:tbl>
          </a:graphicData>
        </a:graphic>
      </p:graphicFrame>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4889" r="48698"/>
          <a:stretch/>
        </p:blipFill>
        <p:spPr>
          <a:xfrm>
            <a:off x="6019467" y="3586767"/>
            <a:ext cx="438341" cy="933482"/>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48774" r="29974"/>
          <a:stretch/>
        </p:blipFill>
        <p:spPr>
          <a:xfrm flipH="1">
            <a:off x="6518896" y="3638464"/>
            <a:ext cx="308758" cy="859864"/>
          </a:xfrm>
          <a:prstGeom prst="rect">
            <a:avLst/>
          </a:prstGeom>
        </p:spPr>
      </p:pic>
      <p:sp>
        <p:nvSpPr>
          <p:cNvPr id="17" name="TextBox 16"/>
          <p:cNvSpPr txBox="1"/>
          <p:nvPr/>
        </p:nvSpPr>
        <p:spPr>
          <a:xfrm>
            <a:off x="5436972" y="2843653"/>
            <a:ext cx="5602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a:ea typeface="+mn-ea"/>
                <a:cs typeface="+mn-cs"/>
              </a:rPr>
              <a:t>Persona B:</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47024" r="28980"/>
          <a:stretch/>
        </p:blipFill>
        <p:spPr>
          <a:xfrm>
            <a:off x="7259544" y="3642623"/>
            <a:ext cx="377070" cy="883924"/>
          </a:xfrm>
          <a:prstGeom prst="rect">
            <a:avLst/>
          </a:prstGeom>
        </p:spPr>
      </p:pic>
      <p:pic>
        <p:nvPicPr>
          <p:cNvPr id="19" name="Picture 18"/>
          <p:cNvPicPr>
            <a:picLocks noChangeAspect="1"/>
          </p:cNvPicPr>
          <p:nvPr/>
        </p:nvPicPr>
        <p:blipFill rotWithShape="1">
          <a:blip r:embed="rId8" cstate="print">
            <a:extLst>
              <a:ext uri="{28A0092B-C50C-407E-A947-70E740481C1C}">
                <a14:useLocalDpi xmlns:a14="http://schemas.microsoft.com/office/drawing/2010/main" val="0"/>
              </a:ext>
            </a:extLst>
          </a:blip>
          <a:srcRect l="25819" r="48219"/>
          <a:stretch/>
        </p:blipFill>
        <p:spPr>
          <a:xfrm flipH="1">
            <a:off x="7692059" y="3627823"/>
            <a:ext cx="430834" cy="881145"/>
          </a:xfrm>
          <a:prstGeom prst="rect">
            <a:avLst/>
          </a:prstGeom>
        </p:spPr>
      </p:pic>
      <p:pic>
        <p:nvPicPr>
          <p:cNvPr id="20" name="Picture 1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3991" y="4620673"/>
            <a:ext cx="480142" cy="500148"/>
          </a:xfrm>
          <a:prstGeom prst="rect">
            <a:avLst/>
          </a:prstGeom>
        </p:spPr>
      </p:pic>
      <p:sp>
        <p:nvSpPr>
          <p:cNvPr id="21" name="TextBox 20"/>
          <p:cNvSpPr txBox="1"/>
          <p:nvPr/>
        </p:nvSpPr>
        <p:spPr>
          <a:xfrm>
            <a:off x="9949453" y="4516804"/>
            <a:ext cx="1636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happier than Diego</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4" name="Rounded Rectangle 23"/>
          <p:cNvSpPr/>
          <p:nvPr/>
        </p:nvSpPr>
        <p:spPr>
          <a:xfrm>
            <a:off x="169891" y="5419250"/>
            <a:ext cx="4725792" cy="53603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5" name="Rounded Rectangular Callout 24"/>
          <p:cNvSpPr/>
          <p:nvPr/>
        </p:nvSpPr>
        <p:spPr>
          <a:xfrm>
            <a:off x="2150224" y="4646631"/>
            <a:ext cx="2990335" cy="646940"/>
          </a:xfrm>
          <a:prstGeom prst="wedgeRoundRectCallout">
            <a:avLst>
              <a:gd name="adj1" fmla="val -37948"/>
              <a:gd name="adj2" fmla="val 73524"/>
              <a:gd name="adj3" fmla="val 16667"/>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Están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más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enojadas</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que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Ana.</a:t>
            </a:r>
          </a:p>
        </p:txBody>
      </p:sp>
      <p:sp>
        <p:nvSpPr>
          <p:cNvPr id="28" name="TextBox 27"/>
          <p:cNvSpPr txBox="1"/>
          <p:nvPr/>
        </p:nvSpPr>
        <p:spPr>
          <a:xfrm>
            <a:off x="185551" y="5490736"/>
            <a:ext cx="49550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more angry </a:t>
            </a:r>
            <a:r>
              <a:rPr kumimoji="0" lang="en-US" sz="2000" b="1" i="0" u="none" strike="noStrike" kern="1200" cap="none" spc="0" normalizeH="0" baseline="0" noProof="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29" name="Picture 2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77666" y="5455133"/>
            <a:ext cx="480142" cy="500148"/>
          </a:xfrm>
          <a:prstGeom prst="rect">
            <a:avLst/>
          </a:prstGeom>
        </p:spPr>
      </p:pic>
      <p:sp>
        <p:nvSpPr>
          <p:cNvPr id="30" name="TextBox 29"/>
          <p:cNvSpPr txBox="1"/>
          <p:nvPr/>
        </p:nvSpPr>
        <p:spPr>
          <a:xfrm>
            <a:off x="9949453" y="5318638"/>
            <a:ext cx="1636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angrier than Ana</a:t>
            </a:r>
            <a:endParaRPr kumimoji="0" lang="en-GB"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1" name="Picture 4" descr="music note clipart png&#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74286" y="950924"/>
            <a:ext cx="723656" cy="79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52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P spid="5" grpId="0"/>
      <p:bldP spid="9" grpId="0"/>
      <p:bldP spid="10" grpId="0"/>
      <p:bldP spid="11" grpId="0"/>
      <p:bldP spid="13" grpId="0" animBg="1"/>
      <p:bldP spid="17" grpId="0"/>
      <p:bldP spid="21" grpId="0"/>
      <p:bldP spid="24" grpId="0" animBg="1"/>
      <p:bldP spid="25" grpId="0" animBg="1"/>
      <p:bldP spid="28" grpId="0"/>
      <p:bldP spid="3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37944" y="1254175"/>
            <a:ext cx="4875490" cy="482359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717502" y="1303694"/>
            <a:ext cx="3126574" cy="363537"/>
          </a:xfrm>
        </p:spPr>
        <p:txBody>
          <a:bodyPr>
            <a:normAutofit fontScale="90000"/>
          </a:bodyPr>
          <a:lstStyle/>
          <a:p>
            <a:r>
              <a:rPr lang="x-none" sz="2700" b="1">
                <a:solidFill>
                  <a:srgbClr val="002060"/>
                </a:solidFill>
              </a:rPr>
              <a:t>Persona A</a:t>
            </a:r>
            <a:endParaRPr lang="x-none" sz="2200" b="1" dirty="0">
              <a:solidFill>
                <a:srgbClr val="002060"/>
              </a:solidFill>
            </a:endParaRPr>
          </a:p>
        </p:txBody>
      </p:sp>
      <p:sp>
        <p:nvSpPr>
          <p:cNvPr id="3" name="TextBox 2"/>
          <p:cNvSpPr txBox="1"/>
          <p:nvPr/>
        </p:nvSpPr>
        <p:spPr>
          <a:xfrm>
            <a:off x="154772" y="1552580"/>
            <a:ext cx="5010353"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1. They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a:t>
            </a:r>
            <a:r>
              <a:rPr kumimoji="0" lang="en-US" sz="2000" b="0" i="0" u="none" strike="noStrike" kern="1200" cap="none" spc="0" normalizeH="0" baseline="0" noProof="0">
                <a:ln>
                  <a:noFill/>
                </a:ln>
                <a:solidFill>
                  <a:srgbClr val="002060"/>
                </a:solidFill>
                <a:effectLst/>
                <a:uLnTx/>
                <a:uFillTx/>
                <a:latin typeface="Century Gothic"/>
                <a:ea typeface="+mn-ea"/>
                <a:cs typeface="+mn-cs"/>
              </a:rPr>
              <a:t>more ill/sick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angrier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a:t>
            </a:r>
            <a:r>
              <a:rPr kumimoji="0" lang="en-US" sz="2000" b="1" i="0" u="none" strike="noStrike" kern="1200" cap="none" spc="0" normalizeH="0" baseline="0" noProof="0">
                <a:ln>
                  <a:noFill/>
                </a:ln>
                <a:solidFill>
                  <a:srgbClr val="002060"/>
                </a:solidFill>
                <a:effectLst/>
                <a:uLnTx/>
                <a:uFillTx/>
                <a:latin typeface="Century Gothic"/>
                <a:ea typeface="+mn-ea"/>
                <a:cs typeface="+mn-cs"/>
              </a:rPr>
              <a:t>)</a:t>
            </a:r>
            <a:r>
              <a:rPr kumimoji="0" lang="en-US" sz="2000" b="0" i="0" u="none" strike="noStrike" kern="1200" cap="none" spc="0" normalizeH="0" baseline="0" noProof="0">
                <a:ln>
                  <a:noFill/>
                </a:ln>
                <a:solidFill>
                  <a:srgbClr val="002060"/>
                </a:solidFill>
                <a:effectLst/>
                <a:uLnTx/>
                <a:uFillTx/>
                <a:latin typeface="Century Gothic"/>
                <a:ea typeface="+mn-ea"/>
                <a:cs typeface="+mn-cs"/>
              </a:rPr>
              <a:t>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3. They are less happy </a:t>
            </a:r>
            <a:r>
              <a:rPr kumimoji="0" lang="en-US" sz="2000" b="1" i="0" u="none" strike="noStrike" kern="1200" cap="none" spc="0" normalizeH="0" baseline="0" noProof="0">
                <a:ln>
                  <a:noFill/>
                </a:ln>
                <a:solidFill>
                  <a:srgbClr val="002060"/>
                </a:solidFill>
                <a:effectLst/>
                <a:uLnTx/>
                <a:uFillTx/>
                <a:latin typeface="Century Gothic"/>
                <a:ea typeface="+mn-ea"/>
                <a:cs typeface="+mn-cs"/>
              </a:rPr>
              <a:t>(m/f)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4. They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are less tired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5. They are more nervous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6. They are less sad </a:t>
            </a:r>
            <a:r>
              <a:rPr kumimoji="0" lang="en-US" sz="2000" b="1" i="0" u="none" strike="noStrike" kern="1200" cap="none" spc="0" normalizeH="0" baseline="0" noProof="0">
                <a:ln>
                  <a:noFill/>
                </a:ln>
                <a:solidFill>
                  <a:srgbClr val="002060"/>
                </a:solidFill>
                <a:effectLst/>
                <a:uLnTx/>
                <a:uFillTx/>
                <a:latin typeface="Century Gothic"/>
                <a:ea typeface="+mn-ea"/>
                <a:cs typeface="+mn-cs"/>
              </a:rPr>
              <a:t>(m/f)</a:t>
            </a:r>
            <a:r>
              <a:rPr kumimoji="0" lang="en-US" sz="2000" b="0" i="0" u="none" strike="noStrike" kern="1200" cap="none" spc="0" normalizeH="0" baseline="0" noProof="0">
                <a:ln>
                  <a:noFill/>
                </a:ln>
                <a:solidFill>
                  <a:srgbClr val="002060"/>
                </a:solidFill>
                <a:effectLst/>
                <a:uLnTx/>
                <a:uFillTx/>
                <a:latin typeface="Century Gothic"/>
                <a:ea typeface="+mn-ea"/>
                <a:cs typeface="+mn-cs"/>
              </a:rPr>
              <a:t>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 name="TextBox 3"/>
          <p:cNvSpPr txBox="1"/>
          <p:nvPr/>
        </p:nvSpPr>
        <p:spPr>
          <a:xfrm>
            <a:off x="5134865" y="504145"/>
            <a:ext cx="1849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12" name="Table 11"/>
          <p:cNvGraphicFramePr>
            <a:graphicFrameLocks noGrp="1"/>
          </p:cNvGraphicFramePr>
          <p:nvPr/>
        </p:nvGraphicFramePr>
        <p:xfrm>
          <a:off x="5165125" y="1086320"/>
          <a:ext cx="6857999" cy="499673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085380">
                <a:tc>
                  <a:txBody>
                    <a:bodyPr/>
                    <a:lstStyle/>
                    <a:p>
                      <a:pPr algn="ctr"/>
                      <a:endParaRPr lang="en-US" sz="2400" b="0" i="0" dirty="0">
                        <a:latin typeface="Century Gothic" panose="020B0502020202020204" pitchFamily="34" charset="0"/>
                      </a:endParaRPr>
                    </a:p>
                  </a:txBody>
                  <a:tcPr/>
                </a:tc>
                <a:tc>
                  <a:txBody>
                    <a:bodyPr/>
                    <a:lstStyle/>
                    <a:p>
                      <a:pPr algn="ctr"/>
                      <a:r>
                        <a:rPr lang="en-US" sz="2000" b="0" i="0" dirty="0">
                          <a:solidFill>
                            <a:srgbClr val="203864"/>
                          </a:solidFill>
                          <a:latin typeface="Century Gothic" panose="020B0502020202020204" pitchFamily="34" charset="0"/>
                        </a:rPr>
                        <a:t>las </a:t>
                      </a:r>
                      <a:r>
                        <a:rPr lang="en-US" sz="2000" b="0" i="0" dirty="0" err="1">
                          <a:solidFill>
                            <a:srgbClr val="203864"/>
                          </a:solidFill>
                          <a:latin typeface="Century Gothic" panose="020B0502020202020204" pitchFamily="34" charset="0"/>
                        </a:rPr>
                        <a:t>chicas</a:t>
                      </a:r>
                      <a:endParaRPr lang="en-US" sz="2000" b="0" i="0" dirty="0">
                        <a:solidFill>
                          <a:srgbClr val="203864"/>
                        </a:solidFill>
                        <a:latin typeface="Century Gothic" panose="020B0502020202020204" pitchFamily="34" charset="0"/>
                      </a:endParaRPr>
                    </a:p>
                  </a:txBody>
                  <a:tcPr/>
                </a:tc>
                <a:tc>
                  <a:txBody>
                    <a:bodyPr/>
                    <a:lstStyle/>
                    <a:p>
                      <a:pPr algn="ctr"/>
                      <a:r>
                        <a:rPr lang="en-US" sz="2000" b="0" i="0" dirty="0" err="1">
                          <a:solidFill>
                            <a:srgbClr val="203864"/>
                          </a:solidFill>
                          <a:latin typeface="Century Gothic" panose="020B0502020202020204" pitchFamily="34" charset="0"/>
                        </a:rPr>
                        <a:t>los</a:t>
                      </a:r>
                      <a:r>
                        <a:rPr lang="en-US" sz="2000" b="0" i="0" dirty="0">
                          <a:solidFill>
                            <a:srgbClr val="203864"/>
                          </a:solidFill>
                          <a:latin typeface="Century Gothic" panose="020B0502020202020204" pitchFamily="34" charset="0"/>
                        </a:rPr>
                        <a:t> chicos</a:t>
                      </a:r>
                    </a:p>
                  </a:txBody>
                  <a:tcPr/>
                </a:tc>
                <a:tc>
                  <a:txBody>
                    <a:bodyPr/>
                    <a:lstStyle/>
                    <a:p>
                      <a:pPr algn="ctr"/>
                      <a:r>
                        <a:rPr lang="en-US" sz="2000" b="0" i="0" dirty="0" err="1">
                          <a:solidFill>
                            <a:srgbClr val="203864"/>
                          </a:solidFill>
                          <a:latin typeface="Century Gothic" panose="020B0502020202020204" pitchFamily="34" charset="0"/>
                        </a:rPr>
                        <a:t>pueden</a:t>
                      </a:r>
                      <a:r>
                        <a:rPr lang="en-US" sz="2000" b="0" i="0" baseline="0" dirty="0">
                          <a:solidFill>
                            <a:srgbClr val="203864"/>
                          </a:solidFill>
                          <a:latin typeface="Century Gothic" panose="020B0502020202020204" pitchFamily="34" charset="0"/>
                        </a:rPr>
                        <a:t> ser chicos o </a:t>
                      </a:r>
                      <a:r>
                        <a:rPr lang="en-US" sz="2000" b="0" i="0" baseline="0" dirty="0" err="1">
                          <a:solidFill>
                            <a:srgbClr val="203864"/>
                          </a:solidFill>
                          <a:latin typeface="Century Gothic" panose="020B0502020202020204" pitchFamily="34" charset="0"/>
                        </a:rPr>
                        <a:t>chicas</a:t>
                      </a:r>
                      <a:endParaRPr lang="en-US" sz="2000" dirty="0">
                        <a:solidFill>
                          <a:srgbClr val="203864"/>
                        </a:solidFill>
                      </a:endParaRPr>
                    </a:p>
                  </a:txBody>
                  <a:tcPr/>
                </a:tc>
                <a:tc>
                  <a:txBody>
                    <a:bodyPr/>
                    <a:lstStyle/>
                    <a:p>
                      <a:pPr algn="ctr"/>
                      <a:r>
                        <a:rPr lang="en-US" sz="2000" b="0" i="0" dirty="0">
                          <a:solidFill>
                            <a:srgbClr val="203864"/>
                          </a:solidFill>
                          <a:latin typeface="Century Gothic" panose="020B0502020202020204" pitchFamily="34" charset="0"/>
                        </a:rPr>
                        <a:t>la </a:t>
                      </a:r>
                      <a:r>
                        <a:rPr lang="en-US" sz="2000" b="0" i="0" dirty="0" err="1">
                          <a:solidFill>
                            <a:srgbClr val="203864"/>
                          </a:solidFill>
                          <a:latin typeface="Century Gothic" panose="020B0502020202020204" pitchFamily="34" charset="0"/>
                        </a:rPr>
                        <a:t>comparación</a:t>
                      </a:r>
                      <a:r>
                        <a:rPr lang="en-US" sz="2000" b="0" i="0" dirty="0">
                          <a:solidFill>
                            <a:srgbClr val="203864"/>
                          </a:solidFill>
                          <a:latin typeface="Century Gothic" panose="020B0502020202020204" pitchFamily="34" charset="0"/>
                        </a:rPr>
                        <a:t> (</a:t>
                      </a:r>
                      <a:r>
                        <a:rPr lang="en-US" sz="2000" dirty="0" err="1">
                          <a:solidFill>
                            <a:srgbClr val="203864"/>
                          </a:solidFill>
                        </a:rPr>
                        <a:t>en</a:t>
                      </a:r>
                      <a:r>
                        <a:rPr lang="en-US" sz="2000" dirty="0">
                          <a:solidFill>
                            <a:srgbClr val="203864"/>
                          </a:solidFill>
                        </a:rPr>
                        <a:t> </a:t>
                      </a:r>
                      <a:r>
                        <a:rPr lang="en-US" sz="2000" dirty="0" err="1">
                          <a:solidFill>
                            <a:srgbClr val="203864"/>
                          </a:solidFill>
                        </a:rPr>
                        <a:t>inglés</a:t>
                      </a:r>
                      <a:r>
                        <a:rPr lang="en-US" sz="2000" dirty="0">
                          <a:solidFill>
                            <a:srgbClr val="203864"/>
                          </a:solidFill>
                        </a:rPr>
                        <a:t>)</a:t>
                      </a:r>
                    </a:p>
                  </a:txBody>
                  <a:tcPr anchor="ctr"/>
                </a:tc>
                <a:extLst>
                  <a:ext uri="{0D108BD9-81ED-4DB2-BD59-A6C34878D82A}">
                    <a16:rowId xmlns:a16="http://schemas.microsoft.com/office/drawing/2014/main" val="2500767805"/>
                  </a:ext>
                </a:extLst>
              </a:tr>
              <a:tr h="651892">
                <a:tc>
                  <a:txBody>
                    <a:bodyPr/>
                    <a:lstStyle/>
                    <a:p>
                      <a:pPr algn="ctr"/>
                      <a:r>
                        <a:rPr lang="en-US" sz="2400" b="0" i="0" dirty="0">
                          <a:solidFill>
                            <a:srgbClr val="203864"/>
                          </a:solidFill>
                          <a:latin typeface="Century Gothic" panose="020B0502020202020204" pitchFamily="34" charset="0"/>
                        </a:rPr>
                        <a:t>1</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519817221"/>
                  </a:ext>
                </a:extLst>
              </a:tr>
              <a:tr h="651892">
                <a:tc>
                  <a:txBody>
                    <a:bodyPr/>
                    <a:lstStyle/>
                    <a:p>
                      <a:pPr algn="ctr"/>
                      <a:r>
                        <a:rPr lang="en-US" sz="2400" b="0" i="0" dirty="0">
                          <a:solidFill>
                            <a:srgbClr val="203864"/>
                          </a:solidFill>
                          <a:latin typeface="Century Gothic" panose="020B0502020202020204" pitchFamily="34" charset="0"/>
                        </a:rPr>
                        <a:t>2</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786306830"/>
                  </a:ext>
                </a:extLst>
              </a:tr>
              <a:tr h="651892">
                <a:tc>
                  <a:txBody>
                    <a:bodyPr/>
                    <a:lstStyle/>
                    <a:p>
                      <a:pPr algn="ctr"/>
                      <a:r>
                        <a:rPr lang="en-US" sz="2400" b="0" i="0" dirty="0">
                          <a:solidFill>
                            <a:srgbClr val="203864"/>
                          </a:solidFill>
                          <a:latin typeface="Century Gothic" panose="020B0502020202020204" pitchFamily="34" charset="0"/>
                        </a:rPr>
                        <a:t>3</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662231429"/>
                  </a:ext>
                </a:extLst>
              </a:tr>
              <a:tr h="651892">
                <a:tc>
                  <a:txBody>
                    <a:bodyPr/>
                    <a:lstStyle/>
                    <a:p>
                      <a:pPr algn="ctr"/>
                      <a:r>
                        <a:rPr lang="en-US" sz="2400" b="0" i="0" dirty="0">
                          <a:solidFill>
                            <a:srgbClr val="203864"/>
                          </a:solidFill>
                          <a:latin typeface="Century Gothic" panose="020B0502020202020204" pitchFamily="34" charset="0"/>
                        </a:rPr>
                        <a:t>4</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324190547"/>
                  </a:ext>
                </a:extLst>
              </a:tr>
              <a:tr h="651892">
                <a:tc>
                  <a:txBody>
                    <a:bodyPr/>
                    <a:lstStyle/>
                    <a:p>
                      <a:pPr algn="ctr"/>
                      <a:r>
                        <a:rPr lang="en-US" sz="2400" b="0" i="0" dirty="0">
                          <a:solidFill>
                            <a:srgbClr val="203864"/>
                          </a:solidFill>
                          <a:latin typeface="Century Gothic" panose="020B0502020202020204" pitchFamily="34" charset="0"/>
                        </a:rPr>
                        <a:t>5</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407644566"/>
                  </a:ext>
                </a:extLst>
              </a:tr>
              <a:tr h="651892">
                <a:tc>
                  <a:txBody>
                    <a:bodyPr/>
                    <a:lstStyle/>
                    <a:p>
                      <a:pPr algn="ctr"/>
                      <a:r>
                        <a:rPr lang="en-US" sz="2400" b="0" i="0" dirty="0">
                          <a:solidFill>
                            <a:srgbClr val="203864"/>
                          </a:solidFill>
                          <a:latin typeface="Century Gothic" panose="020B0502020202020204" pitchFamily="34" charset="0"/>
                        </a:rPr>
                        <a:t>6</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3022499943"/>
                  </a:ext>
                </a:extLst>
              </a:tr>
            </a:tbl>
          </a:graphicData>
        </a:graphic>
      </p:graphicFrame>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4889" r="48698"/>
          <a:stretch/>
        </p:blipFill>
        <p:spPr>
          <a:xfrm>
            <a:off x="5840608" y="1272227"/>
            <a:ext cx="438341" cy="933482"/>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48774" r="29974"/>
          <a:stretch/>
        </p:blipFill>
        <p:spPr>
          <a:xfrm flipH="1">
            <a:off x="6278949" y="1345845"/>
            <a:ext cx="308758" cy="859864"/>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47024" r="28980"/>
          <a:stretch/>
        </p:blipFill>
        <p:spPr>
          <a:xfrm>
            <a:off x="7244004" y="1333815"/>
            <a:ext cx="377070" cy="883924"/>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25819" r="48219"/>
          <a:stretch/>
        </p:blipFill>
        <p:spPr>
          <a:xfrm flipH="1">
            <a:off x="7567378" y="1341368"/>
            <a:ext cx="433622" cy="886848"/>
          </a:xfrm>
          <a:prstGeom prst="rect">
            <a:avLst/>
          </a:prstGeom>
        </p:spPr>
      </p:pic>
      <p:sp>
        <p:nvSpPr>
          <p:cNvPr id="19" name="Rectangle 18"/>
          <p:cNvSpPr/>
          <p:nvPr/>
        </p:nvSpPr>
        <p:spPr>
          <a:xfrm>
            <a:off x="386840" y="1619556"/>
            <a:ext cx="49102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Say:</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15215545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26169" y="1248982"/>
            <a:ext cx="4877269" cy="482359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a:ea typeface="+mn-ea"/>
              <a:cs typeface="+mn-cs"/>
            </a:endParaRPr>
          </a:p>
        </p:txBody>
      </p:sp>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769554" y="1314709"/>
            <a:ext cx="2735263" cy="363537"/>
          </a:xfrm>
        </p:spPr>
        <p:txBody>
          <a:bodyPr>
            <a:noAutofit/>
          </a:bodyPr>
          <a:lstStyle/>
          <a:p>
            <a:r>
              <a:rPr lang="x-none" sz="2400" b="1" dirty="0">
                <a:solidFill>
                  <a:srgbClr val="002060"/>
                </a:solidFill>
              </a:rPr>
              <a:t>Persona </a:t>
            </a:r>
            <a:r>
              <a:rPr lang="en-GB" sz="2400" b="1" dirty="0">
                <a:solidFill>
                  <a:srgbClr val="002060"/>
                </a:solidFill>
              </a:rPr>
              <a:t>B</a:t>
            </a:r>
            <a:r>
              <a:rPr lang="x-none" sz="2400" b="1" dirty="0">
                <a:solidFill>
                  <a:srgbClr val="002060"/>
                </a:solidFill>
              </a:rPr>
              <a:t> </a:t>
            </a:r>
          </a:p>
        </p:txBody>
      </p:sp>
      <p:sp>
        <p:nvSpPr>
          <p:cNvPr id="3" name="TextBox 2"/>
          <p:cNvSpPr txBox="1"/>
          <p:nvPr/>
        </p:nvSpPr>
        <p:spPr>
          <a:xfrm>
            <a:off x="138896" y="2130442"/>
            <a:ext cx="4945386"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1. They are more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excited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(m)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2. They are less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tired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3. They are sadder </a:t>
            </a:r>
            <a:r>
              <a:rPr kumimoji="0" lang="en-US" sz="2000" b="1" i="0" u="none" strike="noStrike" kern="1200" cap="none" spc="0" normalizeH="0" baseline="0" noProof="0">
                <a:ln>
                  <a:noFill/>
                </a:ln>
                <a:solidFill>
                  <a:srgbClr val="002060"/>
                </a:solidFill>
                <a:effectLst/>
                <a:uLnTx/>
                <a:uFillTx/>
                <a:latin typeface="Century Gothic"/>
                <a:ea typeface="+mn-ea"/>
                <a:cs typeface="+mn-cs"/>
              </a:rPr>
              <a:t>(m/f)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4. They are happier </a:t>
            </a:r>
            <a:r>
              <a:rPr kumimoji="0" lang="en-US" sz="2000" b="1" i="0" u="none" strike="noStrike" kern="1200" cap="none" spc="0" normalizeH="0" baseline="0" noProof="0">
                <a:ln>
                  <a:noFill/>
                </a:ln>
                <a:solidFill>
                  <a:srgbClr val="002060"/>
                </a:solidFill>
                <a:effectLst/>
                <a:uLnTx/>
                <a:uFillTx/>
                <a:latin typeface="Century Gothic"/>
                <a:ea typeface="+mn-ea"/>
                <a:cs typeface="+mn-cs"/>
              </a:rPr>
              <a:t>(m/f</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5. They are less ill/sick </a:t>
            </a:r>
            <a:r>
              <a:rPr kumimoji="0" lang="en-US" sz="2000" b="1" i="0" u="none" strike="noStrike" kern="1200" cap="none" spc="0" normalizeH="0" baseline="0" noProof="0" dirty="0">
                <a:ln>
                  <a:noFill/>
                </a:ln>
                <a:solidFill>
                  <a:srgbClr val="002060"/>
                </a:solidFill>
                <a:effectLst/>
                <a:uLnTx/>
                <a:uFillTx/>
                <a:latin typeface="Century Gothic"/>
                <a:ea typeface="+mn-ea"/>
                <a:cs typeface="+mn-cs"/>
              </a:rPr>
              <a:t>(f</a:t>
            </a:r>
            <a:r>
              <a:rPr kumimoji="0" lang="en-US" sz="2000" b="1" i="0" u="none" strike="noStrike" kern="1200" cap="none" spc="0" normalizeH="0" baseline="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6. They are less angry </a:t>
            </a:r>
            <a:r>
              <a:rPr kumimoji="0" lang="en-US" sz="2000" b="1" i="0" u="none" strike="noStrike" kern="1200" cap="none" spc="0" normalizeH="0" baseline="0" noProof="0">
                <a:ln>
                  <a:noFill/>
                </a:ln>
                <a:solidFill>
                  <a:srgbClr val="002060"/>
                </a:solidFill>
                <a:effectLst/>
                <a:uLnTx/>
                <a:uFillTx/>
                <a:latin typeface="Century Gothic"/>
                <a:ea typeface="+mn-ea"/>
                <a:cs typeface="+mn-cs"/>
              </a:rPr>
              <a:t>(m)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Tx/>
              <a:buAutoNum type="arabicPeriod"/>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p:cNvSpPr txBox="1"/>
          <p:nvPr/>
        </p:nvSpPr>
        <p:spPr>
          <a:xfrm>
            <a:off x="5140231" y="500924"/>
            <a:ext cx="1849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a:ea typeface="+mn-ea"/>
                <a:cs typeface="+mn-cs"/>
              </a:rPr>
              <a:t>Respuestas</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graphicFrame>
        <p:nvGraphicFramePr>
          <p:cNvPr id="9" name="Table 8"/>
          <p:cNvGraphicFramePr>
            <a:graphicFrameLocks noGrp="1"/>
          </p:cNvGraphicFramePr>
          <p:nvPr/>
        </p:nvGraphicFramePr>
        <p:xfrm>
          <a:off x="5165125" y="1086320"/>
          <a:ext cx="6857999" cy="4996732"/>
        </p:xfrm>
        <a:graphic>
          <a:graphicData uri="http://schemas.openxmlformats.org/drawingml/2006/table">
            <a:tbl>
              <a:tblPr firstRow="1" bandRow="1">
                <a:tableStyleId>{5DA37D80-6434-44D0-A028-1B22A696006F}</a:tableStyleId>
              </a:tblPr>
              <a:tblGrid>
                <a:gridCol w="331659">
                  <a:extLst>
                    <a:ext uri="{9D8B030D-6E8A-4147-A177-3AD203B41FA5}">
                      <a16:colId xmlns:a16="http://schemas.microsoft.com/office/drawing/2014/main" val="1986075048"/>
                    </a:ext>
                  </a:extLst>
                </a:gridCol>
                <a:gridCol w="1410643">
                  <a:extLst>
                    <a:ext uri="{9D8B030D-6E8A-4147-A177-3AD203B41FA5}">
                      <a16:colId xmlns:a16="http://schemas.microsoft.com/office/drawing/2014/main" val="4244976476"/>
                    </a:ext>
                  </a:extLst>
                </a:gridCol>
                <a:gridCol w="1408670">
                  <a:extLst>
                    <a:ext uri="{9D8B030D-6E8A-4147-A177-3AD203B41FA5}">
                      <a16:colId xmlns:a16="http://schemas.microsoft.com/office/drawing/2014/main" val="504043861"/>
                    </a:ext>
                  </a:extLst>
                </a:gridCol>
                <a:gridCol w="1495168">
                  <a:extLst>
                    <a:ext uri="{9D8B030D-6E8A-4147-A177-3AD203B41FA5}">
                      <a16:colId xmlns:a16="http://schemas.microsoft.com/office/drawing/2014/main" val="1902936536"/>
                    </a:ext>
                  </a:extLst>
                </a:gridCol>
                <a:gridCol w="2211859">
                  <a:extLst>
                    <a:ext uri="{9D8B030D-6E8A-4147-A177-3AD203B41FA5}">
                      <a16:colId xmlns:a16="http://schemas.microsoft.com/office/drawing/2014/main" val="1130893528"/>
                    </a:ext>
                  </a:extLst>
                </a:gridCol>
              </a:tblGrid>
              <a:tr h="1085380">
                <a:tc>
                  <a:txBody>
                    <a:bodyPr/>
                    <a:lstStyle/>
                    <a:p>
                      <a:pPr algn="ctr"/>
                      <a:endParaRPr lang="en-US" sz="2400" b="0" i="0" dirty="0">
                        <a:solidFill>
                          <a:srgbClr val="203864"/>
                        </a:solidFill>
                        <a:latin typeface="Century Gothic" panose="020B0502020202020204" pitchFamily="34" charset="0"/>
                      </a:endParaRPr>
                    </a:p>
                  </a:txBody>
                  <a:tcPr/>
                </a:tc>
                <a:tc>
                  <a:txBody>
                    <a:bodyPr/>
                    <a:lstStyle/>
                    <a:p>
                      <a:pPr algn="ctr"/>
                      <a:r>
                        <a:rPr lang="en-US" sz="2000" b="0" i="0" dirty="0">
                          <a:solidFill>
                            <a:srgbClr val="002060"/>
                          </a:solidFill>
                          <a:latin typeface="Century Gothic" panose="020B0502020202020204" pitchFamily="34" charset="0"/>
                        </a:rPr>
                        <a:t>las </a:t>
                      </a:r>
                      <a:r>
                        <a:rPr lang="en-US" sz="2000" b="0" i="0" dirty="0" err="1">
                          <a:solidFill>
                            <a:srgbClr val="002060"/>
                          </a:solidFill>
                          <a:latin typeface="Century Gothic" panose="020B0502020202020204" pitchFamily="34" charset="0"/>
                        </a:rPr>
                        <a:t>chicas</a:t>
                      </a:r>
                      <a:endParaRPr lang="en-US" sz="2000" b="0" i="0" dirty="0">
                        <a:solidFill>
                          <a:srgbClr val="002060"/>
                        </a:solidFill>
                        <a:latin typeface="Century Gothic" panose="020B0502020202020204" pitchFamily="34" charset="0"/>
                      </a:endParaRPr>
                    </a:p>
                  </a:txBody>
                  <a:tcPr/>
                </a:tc>
                <a:tc>
                  <a:txBody>
                    <a:bodyPr/>
                    <a:lstStyle/>
                    <a:p>
                      <a:pPr algn="ctr"/>
                      <a:r>
                        <a:rPr lang="en-US" sz="2000" b="0" i="0" dirty="0" err="1">
                          <a:solidFill>
                            <a:srgbClr val="002060"/>
                          </a:solidFill>
                          <a:latin typeface="Century Gothic" panose="020B0502020202020204" pitchFamily="34" charset="0"/>
                        </a:rPr>
                        <a:t>los</a:t>
                      </a:r>
                      <a:r>
                        <a:rPr lang="en-US" sz="2000" b="0" i="0" dirty="0">
                          <a:solidFill>
                            <a:srgbClr val="002060"/>
                          </a:solidFill>
                          <a:latin typeface="Century Gothic" panose="020B0502020202020204" pitchFamily="34" charset="0"/>
                        </a:rPr>
                        <a:t> chicos</a:t>
                      </a:r>
                    </a:p>
                  </a:txBody>
                  <a:tcPr/>
                </a:tc>
                <a:tc>
                  <a:txBody>
                    <a:bodyPr/>
                    <a:lstStyle/>
                    <a:p>
                      <a:pPr algn="ctr"/>
                      <a:r>
                        <a:rPr lang="en-US" sz="2000" b="0" i="0" dirty="0" err="1">
                          <a:solidFill>
                            <a:srgbClr val="002060"/>
                          </a:solidFill>
                          <a:latin typeface="Century Gothic" panose="020B0502020202020204" pitchFamily="34" charset="0"/>
                        </a:rPr>
                        <a:t>pueden</a:t>
                      </a:r>
                      <a:r>
                        <a:rPr lang="en-US" sz="2000" b="0" i="0" baseline="0" dirty="0">
                          <a:solidFill>
                            <a:srgbClr val="002060"/>
                          </a:solidFill>
                          <a:latin typeface="Century Gothic" panose="020B0502020202020204" pitchFamily="34" charset="0"/>
                        </a:rPr>
                        <a:t> ser chicos o </a:t>
                      </a:r>
                      <a:r>
                        <a:rPr lang="en-US" sz="2000" b="0" i="0" baseline="0" dirty="0" err="1">
                          <a:solidFill>
                            <a:srgbClr val="002060"/>
                          </a:solidFill>
                          <a:latin typeface="Century Gothic" panose="020B0502020202020204" pitchFamily="34" charset="0"/>
                        </a:rPr>
                        <a:t>chicas</a:t>
                      </a:r>
                      <a:endParaRPr lang="en-US" sz="2000" dirty="0">
                        <a:solidFill>
                          <a:srgbClr val="002060"/>
                        </a:solidFill>
                      </a:endParaRPr>
                    </a:p>
                  </a:txBody>
                  <a:tcPr/>
                </a:tc>
                <a:tc>
                  <a:txBody>
                    <a:bodyPr/>
                    <a:lstStyle/>
                    <a:p>
                      <a:pPr algn="ctr"/>
                      <a:r>
                        <a:rPr lang="en-US" sz="2000" b="0" i="0" dirty="0">
                          <a:solidFill>
                            <a:srgbClr val="002060"/>
                          </a:solidFill>
                          <a:latin typeface="Century Gothic" panose="020B0502020202020204" pitchFamily="34" charset="0"/>
                        </a:rPr>
                        <a:t>la </a:t>
                      </a:r>
                      <a:r>
                        <a:rPr lang="en-US" sz="2000" b="0" i="0" dirty="0" err="1">
                          <a:solidFill>
                            <a:srgbClr val="002060"/>
                          </a:solidFill>
                          <a:latin typeface="Century Gothic" panose="020B0502020202020204" pitchFamily="34" charset="0"/>
                        </a:rPr>
                        <a:t>comparación</a:t>
                      </a:r>
                      <a:r>
                        <a:rPr lang="en-US" sz="2000" b="0" i="0" dirty="0">
                          <a:solidFill>
                            <a:srgbClr val="002060"/>
                          </a:solidFill>
                          <a:latin typeface="Century Gothic" panose="020B0502020202020204" pitchFamily="34" charset="0"/>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nchor="ctr"/>
                </a:tc>
                <a:extLst>
                  <a:ext uri="{0D108BD9-81ED-4DB2-BD59-A6C34878D82A}">
                    <a16:rowId xmlns:a16="http://schemas.microsoft.com/office/drawing/2014/main" val="2500767805"/>
                  </a:ext>
                </a:extLst>
              </a:tr>
              <a:tr h="651892">
                <a:tc>
                  <a:txBody>
                    <a:bodyPr/>
                    <a:lstStyle/>
                    <a:p>
                      <a:pPr algn="ctr"/>
                      <a:r>
                        <a:rPr lang="en-US" sz="2400" b="0" i="0" dirty="0">
                          <a:solidFill>
                            <a:srgbClr val="203864"/>
                          </a:solidFill>
                          <a:latin typeface="Century Gothic" panose="020B0502020202020204" pitchFamily="34" charset="0"/>
                        </a:rPr>
                        <a:t>1</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519817221"/>
                  </a:ext>
                </a:extLst>
              </a:tr>
              <a:tr h="651892">
                <a:tc>
                  <a:txBody>
                    <a:bodyPr/>
                    <a:lstStyle/>
                    <a:p>
                      <a:pPr algn="ctr"/>
                      <a:r>
                        <a:rPr lang="en-US" sz="2400" b="0" i="0" dirty="0">
                          <a:solidFill>
                            <a:srgbClr val="203864"/>
                          </a:solidFill>
                          <a:latin typeface="Century Gothic" panose="020B0502020202020204" pitchFamily="34" charset="0"/>
                        </a:rPr>
                        <a:t>2</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786306830"/>
                  </a:ext>
                </a:extLst>
              </a:tr>
              <a:tr h="651892">
                <a:tc>
                  <a:txBody>
                    <a:bodyPr/>
                    <a:lstStyle/>
                    <a:p>
                      <a:pPr algn="ctr"/>
                      <a:r>
                        <a:rPr lang="en-US" sz="2400" b="0" i="0" dirty="0">
                          <a:solidFill>
                            <a:srgbClr val="203864"/>
                          </a:solidFill>
                          <a:latin typeface="Century Gothic" panose="020B0502020202020204" pitchFamily="34" charset="0"/>
                        </a:rPr>
                        <a:t>3</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662231429"/>
                  </a:ext>
                </a:extLst>
              </a:tr>
              <a:tr h="651892">
                <a:tc>
                  <a:txBody>
                    <a:bodyPr/>
                    <a:lstStyle/>
                    <a:p>
                      <a:pPr algn="ctr"/>
                      <a:r>
                        <a:rPr lang="en-US" sz="2400" b="0" i="0" dirty="0">
                          <a:solidFill>
                            <a:srgbClr val="203864"/>
                          </a:solidFill>
                          <a:latin typeface="Century Gothic" panose="020B0502020202020204" pitchFamily="34" charset="0"/>
                        </a:rPr>
                        <a:t>4</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2324190547"/>
                  </a:ext>
                </a:extLst>
              </a:tr>
              <a:tr h="651892">
                <a:tc>
                  <a:txBody>
                    <a:bodyPr/>
                    <a:lstStyle/>
                    <a:p>
                      <a:pPr algn="ctr"/>
                      <a:r>
                        <a:rPr lang="en-US" sz="2400" b="0" i="0" dirty="0">
                          <a:solidFill>
                            <a:srgbClr val="203864"/>
                          </a:solidFill>
                          <a:latin typeface="Century Gothic" panose="020B0502020202020204" pitchFamily="34" charset="0"/>
                        </a:rPr>
                        <a:t>5</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407644566"/>
                  </a:ext>
                </a:extLst>
              </a:tr>
              <a:tr h="651892">
                <a:tc>
                  <a:txBody>
                    <a:bodyPr/>
                    <a:lstStyle/>
                    <a:p>
                      <a:pPr algn="ctr"/>
                      <a:r>
                        <a:rPr lang="en-US" sz="2400" b="0" i="0" dirty="0">
                          <a:solidFill>
                            <a:srgbClr val="203864"/>
                          </a:solidFill>
                          <a:latin typeface="Century Gothic" panose="020B0502020202020204" pitchFamily="34" charset="0"/>
                        </a:rPr>
                        <a:t>6</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3022499943"/>
                  </a:ext>
                </a:extLst>
              </a:tr>
            </a:tbl>
          </a:graphicData>
        </a:graphic>
      </p:graphicFrame>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4889" r="48698"/>
          <a:stretch/>
        </p:blipFill>
        <p:spPr>
          <a:xfrm>
            <a:off x="5840608" y="1272227"/>
            <a:ext cx="438341" cy="933482"/>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48774" r="29974"/>
          <a:stretch/>
        </p:blipFill>
        <p:spPr>
          <a:xfrm flipH="1">
            <a:off x="6278949" y="1345845"/>
            <a:ext cx="308758" cy="859864"/>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47024" r="28980"/>
          <a:stretch/>
        </p:blipFill>
        <p:spPr>
          <a:xfrm>
            <a:off x="7244004" y="1333815"/>
            <a:ext cx="377070" cy="883924"/>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l="25819" r="48219"/>
          <a:stretch/>
        </p:blipFill>
        <p:spPr>
          <a:xfrm flipH="1">
            <a:off x="7567378" y="1341368"/>
            <a:ext cx="433622" cy="886848"/>
          </a:xfrm>
          <a:prstGeom prst="rect">
            <a:avLst/>
          </a:prstGeom>
        </p:spPr>
      </p:pic>
      <p:sp>
        <p:nvSpPr>
          <p:cNvPr id="14" name="Rectangle 13"/>
          <p:cNvSpPr/>
          <p:nvPr/>
        </p:nvSpPr>
        <p:spPr>
          <a:xfrm>
            <a:off x="386840" y="1619556"/>
            <a:ext cx="491022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Century Gothic"/>
                <a:ea typeface="+mn-ea"/>
                <a:cs typeface="+mn-cs"/>
              </a:rPr>
              <a:t>Say:</a:t>
            </a:r>
            <a:endParaRPr kumimoji="0" lang="en-US" sz="2400" b="1" i="0" u="none" strike="noStrike" kern="1200" cap="none" spc="0" normalizeH="0" baseline="0" noProof="0" dirty="0">
              <a:ln>
                <a:noFill/>
              </a:ln>
              <a:solidFill>
                <a:srgbClr val="002060"/>
              </a:solidFill>
              <a:effectLst/>
              <a:uLnTx/>
              <a:uFillTx/>
              <a:latin typeface="Century Gothic"/>
              <a:ea typeface="+mn-ea"/>
              <a:cs typeface="+mn-cs"/>
            </a:endParaRPr>
          </a:p>
        </p:txBody>
      </p:sp>
    </p:spTree>
    <p:extLst>
      <p:ext uri="{BB962C8B-B14F-4D97-AF65-F5344CB8AC3E}">
        <p14:creationId xmlns:p14="http://schemas.microsoft.com/office/powerpoint/2010/main" val="955275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4BE97-7C81-EB41-BA9B-1C99DEE78326}"/>
              </a:ext>
            </a:extLst>
          </p:cNvPr>
          <p:cNvSpPr>
            <a:spLocks noGrp="1"/>
          </p:cNvSpPr>
          <p:nvPr>
            <p:ph type="title" idx="4294967295"/>
          </p:nvPr>
        </p:nvSpPr>
        <p:spPr>
          <a:xfrm>
            <a:off x="142791" y="483162"/>
            <a:ext cx="2735263" cy="363537"/>
          </a:xfrm>
        </p:spPr>
        <p:txBody>
          <a:bodyPr>
            <a:normAutofit fontScale="90000"/>
          </a:bodyPr>
          <a:lstStyle/>
          <a:p>
            <a:r>
              <a:rPr lang="x-none" sz="2200" b="1" dirty="0">
                <a:solidFill>
                  <a:srgbClr val="203864"/>
                </a:solidFill>
              </a:rPr>
              <a:t>Persona A - Solución </a:t>
            </a:r>
          </a:p>
        </p:txBody>
      </p:sp>
      <p:sp>
        <p:nvSpPr>
          <p:cNvPr id="15" name="Título 1">
            <a:extLst>
              <a:ext uri="{FF2B5EF4-FFF2-40B4-BE49-F238E27FC236}">
                <a16:creationId xmlns:a16="http://schemas.microsoft.com/office/drawing/2014/main" id="{EE54BE97-7C81-EB41-BA9B-1C99DEE78326}"/>
              </a:ext>
            </a:extLst>
          </p:cNvPr>
          <p:cNvSpPr txBox="1">
            <a:spLocks/>
          </p:cNvSpPr>
          <p:nvPr/>
        </p:nvSpPr>
        <p:spPr>
          <a:xfrm>
            <a:off x="6064608" y="483162"/>
            <a:ext cx="2735263" cy="363537"/>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x-none"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Persona B - Solución </a:t>
            </a:r>
          </a:p>
        </p:txBody>
      </p:sp>
      <p:graphicFrame>
        <p:nvGraphicFramePr>
          <p:cNvPr id="42" name="Table 41"/>
          <p:cNvGraphicFramePr>
            <a:graphicFrameLocks noGrp="1"/>
          </p:cNvGraphicFramePr>
          <p:nvPr/>
        </p:nvGraphicFramePr>
        <p:xfrm>
          <a:off x="6166191" y="861446"/>
          <a:ext cx="5850327" cy="5377254"/>
        </p:xfrm>
        <a:graphic>
          <a:graphicData uri="http://schemas.openxmlformats.org/drawingml/2006/table">
            <a:tbl>
              <a:tblPr firstRow="1" bandRow="1">
                <a:tableStyleId>{5DA37D80-6434-44D0-A028-1B22A696006F}</a:tableStyleId>
              </a:tblPr>
              <a:tblGrid>
                <a:gridCol w="334681">
                  <a:extLst>
                    <a:ext uri="{9D8B030D-6E8A-4147-A177-3AD203B41FA5}">
                      <a16:colId xmlns:a16="http://schemas.microsoft.com/office/drawing/2014/main" val="20000"/>
                    </a:ext>
                  </a:extLst>
                </a:gridCol>
                <a:gridCol w="1030568">
                  <a:extLst>
                    <a:ext uri="{9D8B030D-6E8A-4147-A177-3AD203B41FA5}">
                      <a16:colId xmlns:a16="http://schemas.microsoft.com/office/drawing/2014/main" val="20001"/>
                    </a:ext>
                  </a:extLst>
                </a:gridCol>
                <a:gridCol w="1043613">
                  <a:extLst>
                    <a:ext uri="{9D8B030D-6E8A-4147-A177-3AD203B41FA5}">
                      <a16:colId xmlns:a16="http://schemas.microsoft.com/office/drawing/2014/main" val="20002"/>
                    </a:ext>
                  </a:extLst>
                </a:gridCol>
                <a:gridCol w="1422164">
                  <a:extLst>
                    <a:ext uri="{9D8B030D-6E8A-4147-A177-3AD203B41FA5}">
                      <a16:colId xmlns:a16="http://schemas.microsoft.com/office/drawing/2014/main" val="20003"/>
                    </a:ext>
                  </a:extLst>
                </a:gridCol>
                <a:gridCol w="2019301">
                  <a:extLst>
                    <a:ext uri="{9D8B030D-6E8A-4147-A177-3AD203B41FA5}">
                      <a16:colId xmlns:a16="http://schemas.microsoft.com/office/drawing/2014/main" val="20004"/>
                    </a:ext>
                  </a:extLst>
                </a:gridCol>
              </a:tblGrid>
              <a:tr h="1056276">
                <a:tc>
                  <a:txBody>
                    <a:bodyPr/>
                    <a:lstStyle/>
                    <a:p>
                      <a:pPr algn="ctr"/>
                      <a:endParaRPr lang="en-US" sz="2400" b="0" i="0" dirty="0">
                        <a:solidFill>
                          <a:srgbClr val="203864"/>
                        </a:solidFill>
                        <a:latin typeface="Century Gothic" panose="020B0502020202020204" pitchFamily="34" charset="0"/>
                      </a:endParaRPr>
                    </a:p>
                  </a:txBody>
                  <a:tcPr/>
                </a:tc>
                <a:tc>
                  <a:txBody>
                    <a:bodyPr/>
                    <a:lstStyle/>
                    <a:p>
                      <a:pPr algn="ctr"/>
                      <a:r>
                        <a:rPr lang="en-US" sz="2000" b="0" i="0" dirty="0">
                          <a:solidFill>
                            <a:srgbClr val="002060"/>
                          </a:solidFill>
                          <a:latin typeface="Century Gothic" panose="020B0502020202020204" pitchFamily="34" charset="0"/>
                        </a:rPr>
                        <a:t>las </a:t>
                      </a:r>
                      <a:r>
                        <a:rPr lang="en-US" sz="2000" b="0" i="0" dirty="0" err="1">
                          <a:solidFill>
                            <a:srgbClr val="002060"/>
                          </a:solidFill>
                          <a:latin typeface="Century Gothic" panose="020B0502020202020204" pitchFamily="34" charset="0"/>
                        </a:rPr>
                        <a:t>chicas</a:t>
                      </a:r>
                      <a:endParaRPr lang="en-US" sz="2000" b="0" i="0" dirty="0">
                        <a:solidFill>
                          <a:srgbClr val="002060"/>
                        </a:solidFill>
                        <a:latin typeface="Century Gothic" panose="020B0502020202020204" pitchFamily="34" charset="0"/>
                      </a:endParaRPr>
                    </a:p>
                  </a:txBody>
                  <a:tcPr/>
                </a:tc>
                <a:tc>
                  <a:txBody>
                    <a:bodyPr/>
                    <a:lstStyle/>
                    <a:p>
                      <a:pPr algn="ctr"/>
                      <a:r>
                        <a:rPr lang="en-US" sz="2000" b="0" i="0" dirty="0" err="1">
                          <a:solidFill>
                            <a:srgbClr val="002060"/>
                          </a:solidFill>
                          <a:latin typeface="Century Gothic" panose="020B0502020202020204" pitchFamily="34" charset="0"/>
                        </a:rPr>
                        <a:t>los</a:t>
                      </a:r>
                      <a:r>
                        <a:rPr lang="en-US" sz="2000" b="0" i="0" dirty="0">
                          <a:solidFill>
                            <a:srgbClr val="002060"/>
                          </a:solidFill>
                          <a:latin typeface="Century Gothic" panose="020B0502020202020204" pitchFamily="34" charset="0"/>
                        </a:rPr>
                        <a:t> chicos</a:t>
                      </a:r>
                    </a:p>
                  </a:txBody>
                  <a:tcPr/>
                </a:tc>
                <a:tc>
                  <a:txBody>
                    <a:bodyPr/>
                    <a:lstStyle/>
                    <a:p>
                      <a:pPr algn="ctr"/>
                      <a:r>
                        <a:rPr lang="en-US" sz="2000" b="0" i="0" dirty="0" err="1">
                          <a:solidFill>
                            <a:srgbClr val="002060"/>
                          </a:solidFill>
                          <a:latin typeface="Century Gothic" panose="020B0502020202020204" pitchFamily="34" charset="0"/>
                        </a:rPr>
                        <a:t>pueden</a:t>
                      </a:r>
                      <a:r>
                        <a:rPr lang="en-US" sz="2000" b="0" i="0" baseline="0" dirty="0">
                          <a:solidFill>
                            <a:srgbClr val="002060"/>
                          </a:solidFill>
                          <a:latin typeface="Century Gothic" panose="020B0502020202020204" pitchFamily="34" charset="0"/>
                        </a:rPr>
                        <a:t> ser chicos o </a:t>
                      </a:r>
                      <a:r>
                        <a:rPr lang="en-US" sz="2000" b="0" i="0" baseline="0" dirty="0" err="1">
                          <a:solidFill>
                            <a:srgbClr val="002060"/>
                          </a:solidFill>
                          <a:latin typeface="Century Gothic" panose="020B0502020202020204" pitchFamily="34" charset="0"/>
                        </a:rPr>
                        <a:t>chicas</a:t>
                      </a:r>
                      <a:endParaRPr lang="en-US" sz="2000" dirty="0">
                        <a:solidFill>
                          <a:srgbClr val="00206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rgbClr val="002060"/>
                          </a:solidFill>
                          <a:latin typeface="Century Gothic" panose="020B0502020202020204" pitchFamily="34" charset="0"/>
                        </a:rPr>
                        <a:t>la </a:t>
                      </a:r>
                      <a:r>
                        <a:rPr lang="en-US" sz="2000" b="0" i="0" dirty="0" err="1">
                          <a:solidFill>
                            <a:srgbClr val="002060"/>
                          </a:solidFill>
                          <a:latin typeface="Century Gothic" panose="020B0502020202020204" pitchFamily="34" charset="0"/>
                        </a:rPr>
                        <a:t>comparación</a:t>
                      </a:r>
                      <a:r>
                        <a:rPr lang="en-US" sz="2000" b="0" i="0" dirty="0">
                          <a:solidFill>
                            <a:srgbClr val="002060"/>
                          </a:solidFill>
                          <a:latin typeface="Century Gothic" panose="020B0502020202020204" pitchFamily="34" charset="0"/>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tc>
                <a:extLst>
                  <a:ext uri="{0D108BD9-81ED-4DB2-BD59-A6C34878D82A}">
                    <a16:rowId xmlns:a16="http://schemas.microsoft.com/office/drawing/2014/main" val="10000"/>
                  </a:ext>
                </a:extLst>
              </a:tr>
              <a:tr h="720163">
                <a:tc>
                  <a:txBody>
                    <a:bodyPr/>
                    <a:lstStyle/>
                    <a:p>
                      <a:pPr algn="ctr"/>
                      <a:r>
                        <a:rPr lang="en-US" sz="2400" b="0" i="0" dirty="0">
                          <a:solidFill>
                            <a:srgbClr val="203864"/>
                          </a:solidFill>
                          <a:latin typeface="Century Gothic" panose="020B0502020202020204" pitchFamily="34" charset="0"/>
                        </a:rPr>
                        <a:t>1</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1"/>
                  </a:ext>
                </a:extLst>
              </a:tr>
              <a:tr h="720163">
                <a:tc>
                  <a:txBody>
                    <a:bodyPr/>
                    <a:lstStyle/>
                    <a:p>
                      <a:pPr algn="ctr"/>
                      <a:r>
                        <a:rPr lang="en-US" sz="2400" b="0" i="0" dirty="0">
                          <a:solidFill>
                            <a:srgbClr val="203864"/>
                          </a:solidFill>
                          <a:latin typeface="Century Gothic" panose="020B0502020202020204" pitchFamily="34" charset="0"/>
                        </a:rPr>
                        <a:t>2</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2"/>
                  </a:ext>
                </a:extLst>
              </a:tr>
              <a:tr h="720163">
                <a:tc>
                  <a:txBody>
                    <a:bodyPr/>
                    <a:lstStyle/>
                    <a:p>
                      <a:pPr algn="ctr"/>
                      <a:r>
                        <a:rPr lang="en-US" sz="2400" b="0" i="0" dirty="0">
                          <a:solidFill>
                            <a:srgbClr val="203864"/>
                          </a:solidFill>
                          <a:latin typeface="Century Gothic" panose="020B0502020202020204" pitchFamily="34" charset="0"/>
                        </a:rPr>
                        <a:t>3</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3"/>
                  </a:ext>
                </a:extLst>
              </a:tr>
              <a:tr h="720163">
                <a:tc>
                  <a:txBody>
                    <a:bodyPr/>
                    <a:lstStyle/>
                    <a:p>
                      <a:pPr algn="ctr"/>
                      <a:r>
                        <a:rPr lang="en-US" sz="2400" b="0" i="0" dirty="0">
                          <a:solidFill>
                            <a:srgbClr val="203864"/>
                          </a:solidFill>
                          <a:latin typeface="Century Gothic" panose="020B0502020202020204" pitchFamily="34" charset="0"/>
                        </a:rPr>
                        <a:t>4</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4"/>
                  </a:ext>
                </a:extLst>
              </a:tr>
              <a:tr h="720163">
                <a:tc>
                  <a:txBody>
                    <a:bodyPr/>
                    <a:lstStyle/>
                    <a:p>
                      <a:pPr algn="ctr"/>
                      <a:r>
                        <a:rPr lang="en-US" sz="2400" b="0" i="0" dirty="0">
                          <a:solidFill>
                            <a:srgbClr val="203864"/>
                          </a:solidFill>
                          <a:latin typeface="Century Gothic" panose="020B0502020202020204" pitchFamily="34" charset="0"/>
                        </a:rPr>
                        <a:t>5</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5"/>
                  </a:ext>
                </a:extLst>
              </a:tr>
              <a:tr h="720163">
                <a:tc>
                  <a:txBody>
                    <a:bodyPr/>
                    <a:lstStyle/>
                    <a:p>
                      <a:pPr algn="ctr"/>
                      <a:r>
                        <a:rPr lang="en-US" sz="2400" b="0" i="0" dirty="0">
                          <a:solidFill>
                            <a:srgbClr val="203864"/>
                          </a:solidFill>
                          <a:latin typeface="Century Gothic" panose="020B0502020202020204" pitchFamily="34" charset="0"/>
                        </a:rPr>
                        <a:t>6</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6"/>
                  </a:ext>
                </a:extLst>
              </a:tr>
            </a:tbl>
          </a:graphicData>
        </a:graphic>
      </p:graphicFrame>
      <p:graphicFrame>
        <p:nvGraphicFramePr>
          <p:cNvPr id="45" name="Table 44"/>
          <p:cNvGraphicFramePr>
            <a:graphicFrameLocks noGrp="1"/>
          </p:cNvGraphicFramePr>
          <p:nvPr/>
        </p:nvGraphicFramePr>
        <p:xfrm>
          <a:off x="246186" y="865973"/>
          <a:ext cx="5818422" cy="5332254"/>
        </p:xfrm>
        <a:graphic>
          <a:graphicData uri="http://schemas.openxmlformats.org/drawingml/2006/table">
            <a:tbl>
              <a:tblPr firstRow="1" bandRow="1">
                <a:tableStyleId>{5DA37D80-6434-44D0-A028-1B22A696006F}</a:tableStyleId>
              </a:tblPr>
              <a:tblGrid>
                <a:gridCol w="325314">
                  <a:extLst>
                    <a:ext uri="{9D8B030D-6E8A-4147-A177-3AD203B41FA5}">
                      <a16:colId xmlns:a16="http://schemas.microsoft.com/office/drawing/2014/main" val="20000"/>
                    </a:ext>
                  </a:extLst>
                </a:gridCol>
                <a:gridCol w="1084192">
                  <a:extLst>
                    <a:ext uri="{9D8B030D-6E8A-4147-A177-3AD203B41FA5}">
                      <a16:colId xmlns:a16="http://schemas.microsoft.com/office/drawing/2014/main" val="20001"/>
                    </a:ext>
                  </a:extLst>
                </a:gridCol>
                <a:gridCol w="1067476">
                  <a:extLst>
                    <a:ext uri="{9D8B030D-6E8A-4147-A177-3AD203B41FA5}">
                      <a16:colId xmlns:a16="http://schemas.microsoft.com/office/drawing/2014/main" val="20002"/>
                    </a:ext>
                  </a:extLst>
                </a:gridCol>
                <a:gridCol w="1428479">
                  <a:extLst>
                    <a:ext uri="{9D8B030D-6E8A-4147-A177-3AD203B41FA5}">
                      <a16:colId xmlns:a16="http://schemas.microsoft.com/office/drawing/2014/main" val="20003"/>
                    </a:ext>
                  </a:extLst>
                </a:gridCol>
                <a:gridCol w="1912961">
                  <a:extLst>
                    <a:ext uri="{9D8B030D-6E8A-4147-A177-3AD203B41FA5}">
                      <a16:colId xmlns:a16="http://schemas.microsoft.com/office/drawing/2014/main" val="20004"/>
                    </a:ext>
                  </a:extLst>
                </a:gridCol>
              </a:tblGrid>
              <a:tr h="721069">
                <a:tc>
                  <a:txBody>
                    <a:bodyPr/>
                    <a:lstStyle/>
                    <a:p>
                      <a:pPr algn="ctr"/>
                      <a:endParaRPr lang="en-US" sz="2400" b="0" i="0" dirty="0">
                        <a:solidFill>
                          <a:srgbClr val="203864"/>
                        </a:solidFill>
                        <a:latin typeface="Century Gothic" panose="020B0502020202020204" pitchFamily="34" charset="0"/>
                      </a:endParaRPr>
                    </a:p>
                  </a:txBody>
                  <a:tcPr/>
                </a:tc>
                <a:tc>
                  <a:txBody>
                    <a:bodyPr/>
                    <a:lstStyle/>
                    <a:p>
                      <a:pPr algn="ctr"/>
                      <a:r>
                        <a:rPr lang="en-US" sz="2000" b="0" i="0" dirty="0">
                          <a:solidFill>
                            <a:srgbClr val="002060"/>
                          </a:solidFill>
                          <a:latin typeface="Century Gothic" panose="020B0502020202020204" pitchFamily="34" charset="0"/>
                        </a:rPr>
                        <a:t>las </a:t>
                      </a:r>
                      <a:r>
                        <a:rPr lang="en-US" sz="2000" b="0" i="0" dirty="0" err="1">
                          <a:solidFill>
                            <a:srgbClr val="002060"/>
                          </a:solidFill>
                          <a:latin typeface="Century Gothic" panose="020B0502020202020204" pitchFamily="34" charset="0"/>
                        </a:rPr>
                        <a:t>chicas</a:t>
                      </a:r>
                      <a:endParaRPr lang="en-US" sz="2000" b="0" i="0" dirty="0">
                        <a:solidFill>
                          <a:srgbClr val="002060"/>
                        </a:solidFill>
                        <a:latin typeface="Century Gothic" panose="020B0502020202020204" pitchFamily="34" charset="0"/>
                      </a:endParaRPr>
                    </a:p>
                  </a:txBody>
                  <a:tcPr/>
                </a:tc>
                <a:tc>
                  <a:txBody>
                    <a:bodyPr/>
                    <a:lstStyle/>
                    <a:p>
                      <a:pPr algn="ctr"/>
                      <a:r>
                        <a:rPr lang="en-US" sz="2000" b="0" i="0" dirty="0" err="1">
                          <a:solidFill>
                            <a:srgbClr val="002060"/>
                          </a:solidFill>
                          <a:latin typeface="Century Gothic" panose="020B0502020202020204" pitchFamily="34" charset="0"/>
                        </a:rPr>
                        <a:t>los</a:t>
                      </a:r>
                      <a:r>
                        <a:rPr lang="en-US" sz="2000" b="0" i="0" dirty="0">
                          <a:solidFill>
                            <a:srgbClr val="002060"/>
                          </a:solidFill>
                          <a:latin typeface="Century Gothic" panose="020B0502020202020204" pitchFamily="34" charset="0"/>
                        </a:rPr>
                        <a:t> chicos</a:t>
                      </a:r>
                    </a:p>
                  </a:txBody>
                  <a:tcPr/>
                </a:tc>
                <a:tc>
                  <a:txBody>
                    <a:bodyPr/>
                    <a:lstStyle/>
                    <a:p>
                      <a:pPr algn="ctr"/>
                      <a:r>
                        <a:rPr lang="en-US" sz="2000" b="0" i="0" dirty="0" err="1">
                          <a:solidFill>
                            <a:srgbClr val="002060"/>
                          </a:solidFill>
                          <a:latin typeface="Century Gothic" panose="020B0502020202020204" pitchFamily="34" charset="0"/>
                        </a:rPr>
                        <a:t>pueden</a:t>
                      </a:r>
                      <a:r>
                        <a:rPr lang="en-US" sz="2000" b="0" i="0" baseline="0" dirty="0">
                          <a:solidFill>
                            <a:srgbClr val="002060"/>
                          </a:solidFill>
                          <a:latin typeface="Century Gothic" panose="020B0502020202020204" pitchFamily="34" charset="0"/>
                        </a:rPr>
                        <a:t> ser chicos o </a:t>
                      </a:r>
                      <a:r>
                        <a:rPr lang="en-US" sz="2000" b="0" i="0" baseline="0" dirty="0" err="1">
                          <a:solidFill>
                            <a:srgbClr val="002060"/>
                          </a:solidFill>
                          <a:latin typeface="Century Gothic" panose="020B0502020202020204" pitchFamily="34" charset="0"/>
                        </a:rPr>
                        <a:t>chicas</a:t>
                      </a:r>
                      <a:endParaRPr lang="en-US" sz="2000" dirty="0">
                        <a:solidFill>
                          <a:srgbClr val="002060"/>
                        </a:solidFill>
                      </a:endParaRPr>
                    </a:p>
                  </a:txBody>
                  <a:tcPr/>
                </a:tc>
                <a:tc>
                  <a:txBody>
                    <a:bodyPr/>
                    <a:lstStyle/>
                    <a:p>
                      <a:pPr algn="ctr"/>
                      <a:r>
                        <a:rPr lang="en-US" sz="2000" b="0" i="0" dirty="0">
                          <a:solidFill>
                            <a:srgbClr val="002060"/>
                          </a:solidFill>
                          <a:latin typeface="Century Gothic" panose="020B0502020202020204" pitchFamily="34" charset="0"/>
                        </a:rPr>
                        <a:t>la </a:t>
                      </a:r>
                      <a:r>
                        <a:rPr lang="en-US" sz="2000" b="0" i="0" dirty="0" err="1">
                          <a:solidFill>
                            <a:srgbClr val="002060"/>
                          </a:solidFill>
                          <a:latin typeface="Century Gothic" panose="020B0502020202020204" pitchFamily="34" charset="0"/>
                        </a:rPr>
                        <a:t>comparación</a:t>
                      </a:r>
                      <a:r>
                        <a:rPr lang="en-US" sz="2000" b="0" i="0" dirty="0">
                          <a:solidFill>
                            <a:srgbClr val="002060"/>
                          </a:solidFill>
                          <a:latin typeface="Century Gothic" panose="020B0502020202020204" pitchFamily="34" charset="0"/>
                        </a:rPr>
                        <a:t> (</a:t>
                      </a:r>
                      <a:r>
                        <a:rPr lang="en-US" sz="2000" dirty="0" err="1">
                          <a:solidFill>
                            <a:srgbClr val="002060"/>
                          </a:solidFill>
                        </a:rPr>
                        <a:t>en</a:t>
                      </a:r>
                      <a:r>
                        <a:rPr lang="en-US" sz="2000" dirty="0">
                          <a:solidFill>
                            <a:srgbClr val="002060"/>
                          </a:solidFill>
                        </a:rPr>
                        <a:t> </a:t>
                      </a:r>
                      <a:r>
                        <a:rPr lang="en-US" sz="2000" dirty="0" err="1">
                          <a:solidFill>
                            <a:srgbClr val="002060"/>
                          </a:solidFill>
                        </a:rPr>
                        <a:t>inglés</a:t>
                      </a:r>
                      <a:r>
                        <a:rPr lang="en-US" sz="2000" dirty="0">
                          <a:solidFill>
                            <a:srgbClr val="002060"/>
                          </a:solidFill>
                        </a:rPr>
                        <a:t>)</a:t>
                      </a:r>
                    </a:p>
                  </a:txBody>
                  <a:tcPr/>
                </a:tc>
                <a:extLst>
                  <a:ext uri="{0D108BD9-81ED-4DB2-BD59-A6C34878D82A}">
                    <a16:rowId xmlns:a16="http://schemas.microsoft.com/office/drawing/2014/main" val="10000"/>
                  </a:ext>
                </a:extLst>
              </a:tr>
              <a:tr h="721069">
                <a:tc>
                  <a:txBody>
                    <a:bodyPr/>
                    <a:lstStyle/>
                    <a:p>
                      <a:pPr algn="ctr"/>
                      <a:r>
                        <a:rPr lang="en-US" sz="2400" b="0" i="0" dirty="0">
                          <a:solidFill>
                            <a:srgbClr val="203864"/>
                          </a:solidFill>
                          <a:latin typeface="Century Gothic" panose="020B0502020202020204" pitchFamily="34" charset="0"/>
                        </a:rPr>
                        <a:t>1</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1"/>
                  </a:ext>
                </a:extLst>
              </a:tr>
              <a:tr h="721069">
                <a:tc>
                  <a:txBody>
                    <a:bodyPr/>
                    <a:lstStyle/>
                    <a:p>
                      <a:pPr algn="ctr"/>
                      <a:r>
                        <a:rPr lang="en-US" sz="2400" b="0" i="0" dirty="0">
                          <a:solidFill>
                            <a:srgbClr val="203864"/>
                          </a:solidFill>
                          <a:latin typeface="Century Gothic" panose="020B0502020202020204" pitchFamily="34" charset="0"/>
                        </a:rPr>
                        <a:t>2</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2"/>
                  </a:ext>
                </a:extLst>
              </a:tr>
              <a:tr h="721069">
                <a:tc>
                  <a:txBody>
                    <a:bodyPr/>
                    <a:lstStyle/>
                    <a:p>
                      <a:pPr algn="ctr"/>
                      <a:r>
                        <a:rPr lang="en-US" sz="2400" b="0" i="0" dirty="0">
                          <a:solidFill>
                            <a:srgbClr val="203864"/>
                          </a:solidFill>
                          <a:latin typeface="Century Gothic" panose="020B0502020202020204" pitchFamily="34" charset="0"/>
                        </a:rPr>
                        <a:t>3</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3"/>
                  </a:ext>
                </a:extLst>
              </a:tr>
              <a:tr h="721069">
                <a:tc>
                  <a:txBody>
                    <a:bodyPr/>
                    <a:lstStyle/>
                    <a:p>
                      <a:pPr algn="ctr"/>
                      <a:r>
                        <a:rPr lang="en-US" sz="2400" b="0" i="0" dirty="0">
                          <a:solidFill>
                            <a:srgbClr val="203864"/>
                          </a:solidFill>
                          <a:latin typeface="Century Gothic" panose="020B0502020202020204" pitchFamily="34" charset="0"/>
                        </a:rPr>
                        <a:t>4</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4"/>
                  </a:ext>
                </a:extLst>
              </a:tr>
              <a:tr h="721069">
                <a:tc>
                  <a:txBody>
                    <a:bodyPr/>
                    <a:lstStyle/>
                    <a:p>
                      <a:pPr algn="ctr"/>
                      <a:r>
                        <a:rPr lang="en-US" sz="2400" b="0" i="0" dirty="0">
                          <a:solidFill>
                            <a:srgbClr val="203864"/>
                          </a:solidFill>
                          <a:latin typeface="Century Gothic" panose="020B0502020202020204" pitchFamily="34" charset="0"/>
                        </a:rPr>
                        <a:t>5</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5"/>
                  </a:ext>
                </a:extLst>
              </a:tr>
              <a:tr h="721069">
                <a:tc>
                  <a:txBody>
                    <a:bodyPr/>
                    <a:lstStyle/>
                    <a:p>
                      <a:pPr algn="ctr"/>
                      <a:r>
                        <a:rPr lang="en-US" sz="2400" b="0" i="0" dirty="0">
                          <a:solidFill>
                            <a:srgbClr val="203864"/>
                          </a:solidFill>
                          <a:latin typeface="Century Gothic" panose="020B0502020202020204" pitchFamily="34" charset="0"/>
                        </a:rPr>
                        <a:t>6</a:t>
                      </a:r>
                    </a:p>
                  </a:txBody>
                  <a:tcPr anchor="ct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tc>
                  <a:txBody>
                    <a:bodyPr/>
                    <a:lstStyle/>
                    <a:p>
                      <a:endParaRPr lang="en-US" b="0" i="0" dirty="0">
                        <a:latin typeface="Century Gothic" panose="020B0502020202020204" pitchFamily="34" charset="0"/>
                      </a:endParaRPr>
                    </a:p>
                  </a:txBody>
                  <a:tcPr/>
                </a:tc>
                <a:extLst>
                  <a:ext uri="{0D108BD9-81ED-4DB2-BD59-A6C34878D82A}">
                    <a16:rowId xmlns:a16="http://schemas.microsoft.com/office/drawing/2014/main" val="10006"/>
                  </a:ext>
                </a:extLst>
              </a:tr>
            </a:tbl>
          </a:graphicData>
        </a:graphic>
      </p:graphicFrame>
      <p:pic>
        <p:nvPicPr>
          <p:cNvPr id="46" name="Picture 45"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749" y="1977525"/>
            <a:ext cx="444480" cy="463000"/>
          </a:xfrm>
          <a:prstGeom prst="rect">
            <a:avLst/>
          </a:prstGeom>
        </p:spPr>
      </p:pic>
      <p:sp>
        <p:nvSpPr>
          <p:cNvPr id="6" name="TextBox 5"/>
          <p:cNvSpPr txBox="1"/>
          <p:nvPr/>
        </p:nvSpPr>
        <p:spPr>
          <a:xfrm>
            <a:off x="4126119" y="1897365"/>
            <a:ext cx="19818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excited 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0" name="TextBox 9"/>
          <p:cNvSpPr txBox="1"/>
          <p:nvPr/>
        </p:nvSpPr>
        <p:spPr>
          <a:xfrm>
            <a:off x="4135747" y="2569850"/>
            <a:ext cx="17610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solidFill>
                  <a:srgbClr val="002060"/>
                </a:solidFill>
                <a:latin typeface="Century Gothic"/>
              </a:rPr>
              <a:t>less</a:t>
            </a:r>
            <a:r>
              <a:rPr kumimoji="0" lang="en-US" sz="2000" b="0" i="0" u="none" strike="noStrike" kern="1200" cap="none" spc="0" normalizeH="0" baseline="0" noProof="0">
                <a:ln>
                  <a:noFill/>
                </a:ln>
                <a:solidFill>
                  <a:srgbClr val="002060"/>
                </a:solidFill>
                <a:effectLst/>
                <a:uLnTx/>
                <a:uFillTx/>
                <a:latin typeface="Century Gothic"/>
                <a:ea typeface="+mn-ea"/>
                <a:cs typeface="+mn-cs"/>
              </a:rPr>
              <a:t> tired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p:cNvSpPr txBox="1"/>
          <p:nvPr/>
        </p:nvSpPr>
        <p:spPr>
          <a:xfrm>
            <a:off x="4156610" y="3299547"/>
            <a:ext cx="196617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sadder 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4" name="TextBox 13"/>
          <p:cNvSpPr txBox="1"/>
          <p:nvPr/>
        </p:nvSpPr>
        <p:spPr>
          <a:xfrm>
            <a:off x="4160479" y="4036742"/>
            <a:ext cx="24244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a:ea typeface="+mn-ea"/>
                <a:cs typeface="+mn-cs"/>
              </a:rPr>
              <a:t>happier than Juan</a:t>
            </a:r>
            <a:endParaRPr kumimoji="0" lang="en-US" sz="2000" b="0" i="0" u="none" strike="noStrike" kern="1200" cap="none" spc="0" normalizeH="0" baseline="0" noProof="0" dirty="0">
              <a:ln>
                <a:noFill/>
              </a:ln>
              <a:solidFill>
                <a:srgbClr val="4472C4">
                  <a:lumMod val="50000"/>
                </a:srgbClr>
              </a:solidFill>
              <a:effectLst/>
              <a:uLnTx/>
              <a:uFillTx/>
              <a:latin typeface="Century Gothic"/>
              <a:ea typeface="+mn-ea"/>
              <a:cs typeface="+mn-cs"/>
            </a:endParaRPr>
          </a:p>
        </p:txBody>
      </p:sp>
      <p:sp>
        <p:nvSpPr>
          <p:cNvPr id="27" name="TextBox 26"/>
          <p:cNvSpPr txBox="1"/>
          <p:nvPr/>
        </p:nvSpPr>
        <p:spPr>
          <a:xfrm>
            <a:off x="4159683" y="4783778"/>
            <a:ext cx="1904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ill/sick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p:cNvSpPr txBox="1"/>
          <p:nvPr/>
        </p:nvSpPr>
        <p:spPr>
          <a:xfrm>
            <a:off x="4160010" y="5509615"/>
            <a:ext cx="17125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angry 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8" name="TextBox 57"/>
          <p:cNvSpPr txBox="1"/>
          <p:nvPr/>
        </p:nvSpPr>
        <p:spPr>
          <a:xfrm>
            <a:off x="9979325" y="1883864"/>
            <a:ext cx="18587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ill/sick</a:t>
            </a:r>
            <a:r>
              <a:rPr kumimoji="0" lang="en-US" sz="2000" b="0" i="0" u="none" strike="noStrike" kern="1200" cap="none" spc="0" normalizeH="0" noProof="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than Ana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9" name="TextBox 58"/>
          <p:cNvSpPr txBox="1"/>
          <p:nvPr/>
        </p:nvSpPr>
        <p:spPr>
          <a:xfrm>
            <a:off x="9970666" y="2618435"/>
            <a:ext cx="17894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angrier than Diego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0" name="TextBox 59"/>
          <p:cNvSpPr txBox="1"/>
          <p:nvPr/>
        </p:nvSpPr>
        <p:spPr>
          <a:xfrm>
            <a:off x="9970666" y="3375649"/>
            <a:ext cx="18012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happy than Antonio</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1" name="TextBox 60"/>
          <p:cNvSpPr txBox="1"/>
          <p:nvPr/>
        </p:nvSpPr>
        <p:spPr>
          <a:xfrm>
            <a:off x="9970666" y="4090784"/>
            <a:ext cx="1616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tired than Juan</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2" name="TextBox 61"/>
          <p:cNvSpPr txBox="1"/>
          <p:nvPr/>
        </p:nvSpPr>
        <p:spPr>
          <a:xfrm>
            <a:off x="9951424" y="4810799"/>
            <a:ext cx="21666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more nervous than Pilar</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3" name="TextBox 62"/>
          <p:cNvSpPr txBox="1"/>
          <p:nvPr/>
        </p:nvSpPr>
        <p:spPr>
          <a:xfrm>
            <a:off x="9979325" y="5543933"/>
            <a:ext cx="18446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less sad than Sandra</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0" name="Picture 2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955" y="2701437"/>
            <a:ext cx="444480" cy="463000"/>
          </a:xfrm>
          <a:prstGeom prst="rect">
            <a:avLst/>
          </a:prstGeom>
        </p:spPr>
      </p:pic>
      <p:pic>
        <p:nvPicPr>
          <p:cNvPr id="31" name="Picture 30"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758" y="3459966"/>
            <a:ext cx="444480" cy="463000"/>
          </a:xfrm>
          <a:prstGeom prst="rect">
            <a:avLst/>
          </a:prstGeom>
        </p:spPr>
      </p:pic>
      <p:pic>
        <p:nvPicPr>
          <p:cNvPr id="32" name="Picture 31"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0758" y="4172775"/>
            <a:ext cx="444480" cy="463000"/>
          </a:xfrm>
          <a:prstGeom prst="rect">
            <a:avLst/>
          </a:prstGeom>
        </p:spPr>
      </p:pic>
      <p:pic>
        <p:nvPicPr>
          <p:cNvPr id="33" name="Picture 32"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955" y="4860947"/>
            <a:ext cx="444480" cy="463000"/>
          </a:xfrm>
          <a:prstGeom prst="rect">
            <a:avLst/>
          </a:prstGeom>
        </p:spPr>
      </p:pic>
      <p:pic>
        <p:nvPicPr>
          <p:cNvPr id="34" name="Picture 33"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2749" y="5593870"/>
            <a:ext cx="444480" cy="463000"/>
          </a:xfrm>
          <a:prstGeom prst="rect">
            <a:avLst/>
          </a:prstGeom>
        </p:spPr>
      </p:pic>
      <p:pic>
        <p:nvPicPr>
          <p:cNvPr id="35" name="Picture 34"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652" y="2024004"/>
            <a:ext cx="444480" cy="463000"/>
          </a:xfrm>
          <a:prstGeom prst="rect">
            <a:avLst/>
          </a:prstGeom>
        </p:spPr>
      </p:pic>
      <p:pic>
        <p:nvPicPr>
          <p:cNvPr id="36" name="Picture 35"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720" y="2724933"/>
            <a:ext cx="444480" cy="463000"/>
          </a:xfrm>
          <a:prstGeom prst="rect">
            <a:avLst/>
          </a:prstGeom>
        </p:spPr>
      </p:pic>
      <p:pic>
        <p:nvPicPr>
          <p:cNvPr id="37" name="Picture 36"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2994" y="3487913"/>
            <a:ext cx="444480" cy="463000"/>
          </a:xfrm>
          <a:prstGeom prst="rect">
            <a:avLst/>
          </a:prstGeom>
        </p:spPr>
      </p:pic>
      <p:pic>
        <p:nvPicPr>
          <p:cNvPr id="38" name="Picture 37"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720" y="4172775"/>
            <a:ext cx="444480" cy="463000"/>
          </a:xfrm>
          <a:prstGeom prst="rect">
            <a:avLst/>
          </a:prstGeom>
        </p:spPr>
      </p:pic>
      <p:pic>
        <p:nvPicPr>
          <p:cNvPr id="39" name="Picture 38"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110" y="4910060"/>
            <a:ext cx="444480" cy="463000"/>
          </a:xfrm>
          <a:prstGeom prst="rect">
            <a:avLst/>
          </a:prstGeom>
        </p:spPr>
      </p:pic>
      <p:pic>
        <p:nvPicPr>
          <p:cNvPr id="40" name="Picture 39" descr="green checkmark">
            <a:extLst>
              <a:ext uri="{FF2B5EF4-FFF2-40B4-BE49-F238E27FC236}">
                <a16:creationId xmlns:a16="http://schemas.microsoft.com/office/drawing/2014/main" id="{C9A0D615-B07B-1245-8D48-BD9CA74FF2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1147" y="5611217"/>
            <a:ext cx="444480" cy="463000"/>
          </a:xfrm>
          <a:prstGeom prst="rect">
            <a:avLst/>
          </a:prstGeom>
        </p:spPr>
      </p:pic>
    </p:spTree>
    <p:extLst>
      <p:ext uri="{BB962C8B-B14F-4D97-AF65-F5344CB8AC3E}">
        <p14:creationId xmlns:p14="http://schemas.microsoft.com/office/powerpoint/2010/main" val="15001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14" grpId="0"/>
      <p:bldP spid="27" grpId="0"/>
      <p:bldP spid="28" grpId="0"/>
      <p:bldP spid="58" grpId="0"/>
      <p:bldP spid="59" grpId="0"/>
      <p:bldP spid="60" grpId="0"/>
      <p:bldP spid="61" grpId="0"/>
      <p:bldP spid="62" grpId="0"/>
      <p:bldP spid="6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x-none" sz="2800" b="1" dirty="0"/>
              <a:t>¿Dónde fuiste?</a:t>
            </a:r>
            <a:endParaRPr lang="x-none" sz="28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3445174" cy="461665"/>
          </a:xfrm>
          <a:prstGeom prst="rect">
            <a:avLst/>
          </a:prstGeom>
          <a:noFill/>
        </p:spPr>
        <p:txBody>
          <a:bodyPr wrap="none" rtlCol="0">
            <a:spAutoFit/>
          </a:bodyPr>
          <a:lstStyle/>
          <a:p>
            <a:r>
              <a:rPr lang="x-none" sz="2400" dirty="0">
                <a:solidFill>
                  <a:srgbClr val="203864"/>
                </a:solidFill>
                <a:latin typeface="Century Gothic" panose="020B0502020202020204" pitchFamily="34" charset="0"/>
              </a:rPr>
              <a:t>Hablamos en parejas.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77844" y="1369686"/>
            <a:ext cx="9046452" cy="830997"/>
          </a:xfrm>
          <a:prstGeom prst="rect">
            <a:avLst/>
          </a:prstGeom>
          <a:noFill/>
        </p:spPr>
        <p:txBody>
          <a:bodyPr wrap="square" rtlCol="0">
            <a:spAutoFit/>
          </a:bodyPr>
          <a:lstStyle/>
          <a:p>
            <a:pPr algn="l"/>
            <a:r>
              <a:rPr lang="x-none" sz="2400" dirty="0">
                <a:solidFill>
                  <a:schemeClr val="accent5">
                    <a:lumMod val="50000"/>
                  </a:schemeClr>
                </a:solidFill>
                <a:latin typeface="Century Gothic" panose="020B0502020202020204" pitchFamily="34" charset="0"/>
              </a:rPr>
              <a:t>El estudiante A elige una tarjeta y dice la frase en español. ¡No necesita ir </a:t>
            </a:r>
            <a:r>
              <a:rPr lang="x-none" sz="2400">
                <a:solidFill>
                  <a:schemeClr val="accent5">
                    <a:lumMod val="50000"/>
                  </a:schemeClr>
                </a:solidFill>
                <a:latin typeface="Century Gothic" panose="020B0502020202020204" pitchFamily="34" charset="0"/>
              </a:rPr>
              <a:t>en orden</a:t>
            </a:r>
            <a:r>
              <a:rPr lang="en-GB" sz="2400" dirty="0">
                <a:solidFill>
                  <a:schemeClr val="accent5">
                    <a:lumMod val="50000"/>
                  </a:schemeClr>
                </a:solidFill>
                <a:latin typeface="Century Gothic" panose="020B0502020202020204" pitchFamily="34" charset="0"/>
              </a:rPr>
              <a:t>*</a:t>
            </a:r>
            <a:r>
              <a:rPr lang="x-none" sz="2400">
                <a:solidFill>
                  <a:schemeClr val="accent5">
                    <a:lumMod val="50000"/>
                  </a:schemeClr>
                </a:solidFill>
                <a:latin typeface="Century Gothic" panose="020B0502020202020204" pitchFamily="34" charset="0"/>
              </a:rPr>
              <a:t>!</a:t>
            </a:r>
            <a:endParaRPr lang="x-none" sz="2400" dirty="0">
              <a:solidFill>
                <a:schemeClr val="accent5">
                  <a:lumMod val="50000"/>
                </a:schemeClr>
              </a:solidFill>
              <a:latin typeface="Century Gothic" panose="020B0502020202020204" pitchFamily="34" charset="0"/>
            </a:endParaRPr>
          </a:p>
        </p:txBody>
      </p:sp>
      <p:sp>
        <p:nvSpPr>
          <p:cNvPr id="5" name="CuadroTexto 4">
            <a:extLst>
              <a:ext uri="{FF2B5EF4-FFF2-40B4-BE49-F238E27FC236}">
                <a16:creationId xmlns:a16="http://schemas.microsoft.com/office/drawing/2014/main" id="{9103BF44-209E-5A4D-B4EC-D0607CFB5C45}"/>
              </a:ext>
            </a:extLst>
          </p:cNvPr>
          <p:cNvSpPr txBox="1"/>
          <p:nvPr/>
        </p:nvSpPr>
        <p:spPr>
          <a:xfrm>
            <a:off x="263857" y="2869534"/>
            <a:ext cx="2073470" cy="461665"/>
          </a:xfrm>
          <a:prstGeom prst="rect">
            <a:avLst/>
          </a:prstGeom>
          <a:noFill/>
        </p:spPr>
        <p:txBody>
          <a:bodyPr wrap="square" rtlCol="0">
            <a:spAutoFit/>
          </a:bodyPr>
          <a:lstStyle/>
          <a:p>
            <a:pPr algn="l"/>
            <a:r>
              <a:rPr lang="es-ES" sz="2400" dirty="0">
                <a:solidFill>
                  <a:schemeClr val="accent5">
                    <a:lumMod val="50000"/>
                  </a:schemeClr>
                </a:solidFill>
                <a:latin typeface="Century Gothic" panose="020B0502020202020204" pitchFamily="34" charset="0"/>
              </a:rPr>
              <a:t>Ejemplo:</a:t>
            </a:r>
            <a:endParaRPr lang="x-none" sz="2400" dirty="0">
              <a:solidFill>
                <a:schemeClr val="accent5">
                  <a:lumMod val="50000"/>
                </a:schemeClr>
              </a:solidFill>
              <a:latin typeface="Century Gothic" panose="020B0502020202020204" pitchFamily="34" charset="0"/>
            </a:endParaRPr>
          </a:p>
        </p:txBody>
      </p:sp>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CuadroTexto 25">
            <a:extLst>
              <a:ext uri="{FF2B5EF4-FFF2-40B4-BE49-F238E27FC236}">
                <a16:creationId xmlns:a16="http://schemas.microsoft.com/office/drawing/2014/main" id="{5099E171-3D85-6842-B495-57B87878F53F}"/>
              </a:ext>
            </a:extLst>
          </p:cNvPr>
          <p:cNvSpPr txBox="1"/>
          <p:nvPr/>
        </p:nvSpPr>
        <p:spPr>
          <a:xfrm>
            <a:off x="263857" y="2304276"/>
            <a:ext cx="10112043" cy="461665"/>
          </a:xfrm>
          <a:prstGeom prst="rect">
            <a:avLst/>
          </a:prstGeom>
          <a:noFill/>
        </p:spPr>
        <p:txBody>
          <a:bodyPr wrap="square" rtlCol="0">
            <a:spAutoFit/>
          </a:bodyPr>
          <a:lstStyle/>
          <a:p>
            <a:pPr algn="l"/>
            <a:r>
              <a:rPr lang="x-none" sz="2400" dirty="0">
                <a:solidFill>
                  <a:schemeClr val="accent5">
                    <a:lumMod val="50000"/>
                  </a:schemeClr>
                </a:solidFill>
                <a:latin typeface="Century Gothic" panose="020B0502020202020204" pitchFamily="34" charset="0"/>
              </a:rPr>
              <a:t>El estudiante B escucha y completa la frase en la tarjeta correcta.</a:t>
            </a:r>
          </a:p>
        </p:txBody>
      </p:sp>
      <p:sp>
        <p:nvSpPr>
          <p:cNvPr id="27" name="CuadroTexto 26">
            <a:extLst>
              <a:ext uri="{FF2B5EF4-FFF2-40B4-BE49-F238E27FC236}">
                <a16:creationId xmlns:a16="http://schemas.microsoft.com/office/drawing/2014/main" id="{D8DC0748-1482-CF4B-B621-19FDBE11BF4B}"/>
              </a:ext>
            </a:extLst>
          </p:cNvPr>
          <p:cNvSpPr txBox="1"/>
          <p:nvPr/>
        </p:nvSpPr>
        <p:spPr>
          <a:xfrm>
            <a:off x="263856" y="3526802"/>
            <a:ext cx="3172679" cy="461665"/>
          </a:xfrm>
          <a:prstGeom prst="rect">
            <a:avLst/>
          </a:prstGeom>
          <a:noFill/>
        </p:spPr>
        <p:txBody>
          <a:bodyPr wrap="square" rtlCol="0">
            <a:spAutoFit/>
          </a:bodyPr>
          <a:lstStyle/>
          <a:p>
            <a:pPr algn="l"/>
            <a:r>
              <a:rPr lang="es-ES" sz="2400" dirty="0">
                <a:solidFill>
                  <a:schemeClr val="accent5">
                    <a:lumMod val="50000"/>
                  </a:schemeClr>
                </a:solidFill>
                <a:latin typeface="Century Gothic" panose="020B0502020202020204" pitchFamily="34" charset="0"/>
              </a:rPr>
              <a:t>Estudiante A habla</a:t>
            </a:r>
            <a:endParaRPr lang="x-none" sz="2400" dirty="0">
              <a:solidFill>
                <a:schemeClr val="accent5">
                  <a:lumMod val="50000"/>
                </a:schemeClr>
              </a:solidFill>
              <a:latin typeface="Century Gothic" panose="020B0502020202020204" pitchFamily="34" charset="0"/>
            </a:endParaRPr>
          </a:p>
        </p:txBody>
      </p:sp>
      <p:sp>
        <p:nvSpPr>
          <p:cNvPr id="28" name="Rectángulo 27">
            <a:extLst>
              <a:ext uri="{FF2B5EF4-FFF2-40B4-BE49-F238E27FC236}">
                <a16:creationId xmlns:a16="http://schemas.microsoft.com/office/drawing/2014/main" id="{A569DD64-F6D9-824B-BE09-A4808F82EE61}"/>
              </a:ext>
            </a:extLst>
          </p:cNvPr>
          <p:cNvSpPr/>
          <p:nvPr/>
        </p:nvSpPr>
        <p:spPr>
          <a:xfrm>
            <a:off x="578406" y="44356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December</a:t>
            </a:r>
            <a:r>
              <a:rPr lang="x-none" sz="2000">
                <a:solidFill>
                  <a:srgbClr val="203864"/>
                </a:solidFill>
                <a:latin typeface="Century Gothic" panose="020B0502020202020204" pitchFamily="34" charset="0"/>
              </a:rPr>
              <a:t>, </a:t>
            </a:r>
            <a:r>
              <a:rPr lang="en-GB" sz="2000" dirty="0">
                <a:solidFill>
                  <a:srgbClr val="203864"/>
                </a:solidFill>
                <a:latin typeface="Century Gothic" panose="020B0502020202020204" pitchFamily="34" charset="0"/>
              </a:rPr>
              <a:t>         </a:t>
            </a:r>
            <a:r>
              <a:rPr lang="x-none" sz="2000">
                <a:solidFill>
                  <a:srgbClr val="203864"/>
                </a:solidFill>
                <a:latin typeface="Century Gothic" panose="020B0502020202020204" pitchFamily="34" charset="0"/>
              </a:rPr>
              <a:t>I </a:t>
            </a:r>
            <a:r>
              <a:rPr lang="x-none" sz="2000" dirty="0">
                <a:solidFill>
                  <a:srgbClr val="203864"/>
                </a:solidFill>
                <a:latin typeface="Century Gothic" panose="020B0502020202020204" pitchFamily="34" charset="0"/>
              </a:rPr>
              <a:t>went to the park in San José.</a:t>
            </a:r>
          </a:p>
        </p:txBody>
      </p:sp>
      <p:sp>
        <p:nvSpPr>
          <p:cNvPr id="29" name="CuadroTexto 28">
            <a:extLst>
              <a:ext uri="{FF2B5EF4-FFF2-40B4-BE49-F238E27FC236}">
                <a16:creationId xmlns:a16="http://schemas.microsoft.com/office/drawing/2014/main" id="{23C6E3BB-66E5-0741-80F3-B55488F66B31}"/>
              </a:ext>
            </a:extLst>
          </p:cNvPr>
          <p:cNvSpPr txBox="1"/>
          <p:nvPr/>
        </p:nvSpPr>
        <p:spPr>
          <a:xfrm>
            <a:off x="578405" y="5312985"/>
            <a:ext cx="327334"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1</a:t>
            </a:r>
          </a:p>
        </p:txBody>
      </p:sp>
      <p:sp>
        <p:nvSpPr>
          <p:cNvPr id="6" name="Llamada rectangular redondeada 5">
            <a:extLst>
              <a:ext uri="{FF2B5EF4-FFF2-40B4-BE49-F238E27FC236}">
                <a16:creationId xmlns:a16="http://schemas.microsoft.com/office/drawing/2014/main" id="{D4C750E7-861D-9145-838E-007637FEC37E}"/>
              </a:ext>
            </a:extLst>
          </p:cNvPr>
          <p:cNvSpPr/>
          <p:nvPr/>
        </p:nvSpPr>
        <p:spPr>
          <a:xfrm>
            <a:off x="3518690" y="3379921"/>
            <a:ext cx="2581237" cy="1104424"/>
          </a:xfrm>
          <a:prstGeom prst="wedgeRoundRectCallout">
            <a:avLst>
              <a:gd name="adj1" fmla="val -65600"/>
              <a:gd name="adj2" fmla="val 82516"/>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En diciembre fui al parque en San José.</a:t>
            </a:r>
          </a:p>
        </p:txBody>
      </p:sp>
      <p:sp>
        <p:nvSpPr>
          <p:cNvPr id="45" name="CuadroTexto 44">
            <a:extLst>
              <a:ext uri="{FF2B5EF4-FFF2-40B4-BE49-F238E27FC236}">
                <a16:creationId xmlns:a16="http://schemas.microsoft.com/office/drawing/2014/main" id="{2E6F3270-729F-494D-896B-7ADA3840C2E1}"/>
              </a:ext>
            </a:extLst>
          </p:cNvPr>
          <p:cNvSpPr txBox="1"/>
          <p:nvPr/>
        </p:nvSpPr>
        <p:spPr>
          <a:xfrm>
            <a:off x="8068250" y="3526802"/>
            <a:ext cx="3587838" cy="461665"/>
          </a:xfrm>
          <a:prstGeom prst="rect">
            <a:avLst/>
          </a:prstGeom>
          <a:noFill/>
        </p:spPr>
        <p:txBody>
          <a:bodyPr wrap="square" rtlCol="0">
            <a:spAutoFit/>
          </a:bodyPr>
          <a:lstStyle/>
          <a:p>
            <a:pPr algn="l"/>
            <a:r>
              <a:rPr lang="es-ES" sz="2400" dirty="0">
                <a:solidFill>
                  <a:schemeClr val="accent5">
                    <a:lumMod val="50000"/>
                  </a:schemeClr>
                </a:solidFill>
                <a:latin typeface="Century Gothic" panose="020B0502020202020204" pitchFamily="34" charset="0"/>
              </a:rPr>
              <a:t>Estudiante B escribe</a:t>
            </a:r>
            <a:endParaRPr lang="x-none" sz="2400" dirty="0">
              <a:solidFill>
                <a:schemeClr val="accent5">
                  <a:lumMod val="50000"/>
                </a:schemeClr>
              </a:solidFill>
              <a:latin typeface="Century Gothic" panose="020B0502020202020204" pitchFamily="34" charset="0"/>
            </a:endParaRPr>
          </a:p>
        </p:txBody>
      </p:sp>
      <p:sp>
        <p:nvSpPr>
          <p:cNvPr id="46" name="Rectángulo 45">
            <a:extLst>
              <a:ext uri="{FF2B5EF4-FFF2-40B4-BE49-F238E27FC236}">
                <a16:creationId xmlns:a16="http://schemas.microsoft.com/office/drawing/2014/main" id="{8B2D4A4F-BFEF-9244-8C66-BBF418082B54}"/>
              </a:ext>
            </a:extLst>
          </p:cNvPr>
          <p:cNvSpPr/>
          <p:nvPr/>
        </p:nvSpPr>
        <p:spPr>
          <a:xfrm>
            <a:off x="8248735" y="441113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December, _________________________________.</a:t>
            </a:r>
          </a:p>
        </p:txBody>
      </p:sp>
      <p:sp>
        <p:nvSpPr>
          <p:cNvPr id="47" name="CuadroTexto 46">
            <a:extLst>
              <a:ext uri="{FF2B5EF4-FFF2-40B4-BE49-F238E27FC236}">
                <a16:creationId xmlns:a16="http://schemas.microsoft.com/office/drawing/2014/main" id="{C3D20A32-D969-444C-8220-0AFD1FBF1319}"/>
              </a:ext>
            </a:extLst>
          </p:cNvPr>
          <p:cNvSpPr txBox="1"/>
          <p:nvPr/>
        </p:nvSpPr>
        <p:spPr>
          <a:xfrm>
            <a:off x="8247133" y="5288493"/>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1</a:t>
            </a:r>
          </a:p>
        </p:txBody>
      </p:sp>
      <p:sp>
        <p:nvSpPr>
          <p:cNvPr id="8" name="CuadroTexto 7">
            <a:extLst>
              <a:ext uri="{FF2B5EF4-FFF2-40B4-BE49-F238E27FC236}">
                <a16:creationId xmlns:a16="http://schemas.microsoft.com/office/drawing/2014/main" id="{5B9BA3FB-E58E-AD49-AFDA-AED6DCDC2591}"/>
              </a:ext>
            </a:extLst>
          </p:cNvPr>
          <p:cNvSpPr txBox="1"/>
          <p:nvPr/>
        </p:nvSpPr>
        <p:spPr>
          <a:xfrm>
            <a:off x="8247133" y="4844123"/>
            <a:ext cx="2380332" cy="707886"/>
          </a:xfrm>
          <a:prstGeom prst="rect">
            <a:avLst/>
          </a:prstGeom>
          <a:noFill/>
        </p:spPr>
        <p:txBody>
          <a:bodyPr wrap="square" rtlCol="0">
            <a:spAutoFit/>
          </a:bodyPr>
          <a:lstStyle/>
          <a:p>
            <a:pPr algn="ctr"/>
            <a:r>
              <a:rPr lang="x-none" sz="2000" dirty="0">
                <a:solidFill>
                  <a:schemeClr val="accent5">
                    <a:lumMod val="50000"/>
                  </a:schemeClr>
                </a:solidFill>
                <a:latin typeface="Century Gothic" panose="020B0502020202020204" pitchFamily="34" charset="0"/>
              </a:rPr>
              <a:t>I went to the park in San José</a:t>
            </a:r>
          </a:p>
        </p:txBody>
      </p:sp>
      <p:sp>
        <p:nvSpPr>
          <p:cNvPr id="9" name="Llamada rectangular 8">
            <a:extLst>
              <a:ext uri="{FF2B5EF4-FFF2-40B4-BE49-F238E27FC236}">
                <a16:creationId xmlns:a16="http://schemas.microsoft.com/office/drawing/2014/main" id="{6394E39A-7B3A-6D4C-AE08-ECFE0AD00DB8}"/>
              </a:ext>
            </a:extLst>
          </p:cNvPr>
          <p:cNvSpPr/>
          <p:nvPr/>
        </p:nvSpPr>
        <p:spPr>
          <a:xfrm>
            <a:off x="4280812" y="4936102"/>
            <a:ext cx="3213130" cy="1104424"/>
          </a:xfrm>
          <a:prstGeom prst="wedgeRectCallout">
            <a:avLst>
              <a:gd name="adj1" fmla="val -22646"/>
              <a:gd name="adj2" fmla="val -7124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¡Atención! Remember </a:t>
            </a:r>
            <a:r>
              <a:rPr lang="x-none" sz="2000">
                <a:solidFill>
                  <a:srgbClr val="203864"/>
                </a:solidFill>
                <a:latin typeface="Century Gothic" panose="020B0502020202020204" pitchFamily="34" charset="0"/>
              </a:rPr>
              <a:t>to use</a:t>
            </a:r>
            <a:r>
              <a:rPr lang="en-GB" sz="2000" dirty="0">
                <a:solidFill>
                  <a:srgbClr val="203864"/>
                </a:solidFill>
                <a:latin typeface="Century Gothic" panose="020B0502020202020204" pitchFamily="34" charset="0"/>
              </a:rPr>
              <a:t> </a:t>
            </a:r>
            <a:r>
              <a:rPr lang="x-none" sz="2000">
                <a:solidFill>
                  <a:srgbClr val="203864"/>
                </a:solidFill>
                <a:latin typeface="Century Gothic" panose="020B0502020202020204" pitchFamily="34" charset="0"/>
              </a:rPr>
              <a:t>‘</a:t>
            </a:r>
            <a:r>
              <a:rPr lang="x-none" sz="2000" dirty="0">
                <a:solidFill>
                  <a:srgbClr val="203864"/>
                </a:solidFill>
                <a:latin typeface="Century Gothic" panose="020B0502020202020204" pitchFamily="34" charset="0"/>
              </a:rPr>
              <a:t>al’ with masculine nouns.  </a:t>
            </a:r>
          </a:p>
        </p:txBody>
      </p:sp>
      <p:pic>
        <p:nvPicPr>
          <p:cNvPr id="10" name="Picture 2" descr="Writing Drawing Clip art - writing png download - 2383*1898 - Free ...">
            <a:extLst>
              <a:ext uri="{FF2B5EF4-FFF2-40B4-BE49-F238E27FC236}">
                <a16:creationId xmlns:a16="http://schemas.microsoft.com/office/drawing/2014/main" id="{91A64480-B1DE-284B-810D-559BD25A50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62710" y="4148601"/>
            <a:ext cx="1230141" cy="97975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9857133" y="5879382"/>
            <a:ext cx="2448272"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a:t>
            </a:r>
            <a:r>
              <a:rPr lang="en-GB" sz="2400" dirty="0" err="1">
                <a:solidFill>
                  <a:schemeClr val="accent5">
                    <a:lumMod val="50000"/>
                  </a:schemeClr>
                </a:solidFill>
                <a:latin typeface="Century Gothic" panose="020B0502020202020204" pitchFamily="34" charset="0"/>
              </a:rPr>
              <a:t>orden</a:t>
            </a:r>
            <a:r>
              <a:rPr lang="en-GB" sz="2400" dirty="0">
                <a:solidFill>
                  <a:schemeClr val="accent5">
                    <a:lumMod val="50000"/>
                  </a:schemeClr>
                </a:solidFill>
                <a:latin typeface="Century Gothic" panose="020B0502020202020204" pitchFamily="34" charset="0"/>
              </a:rPr>
              <a:t> - order</a:t>
            </a:r>
          </a:p>
        </p:txBody>
      </p:sp>
    </p:spTree>
    <p:extLst>
      <p:ext uri="{BB962C8B-B14F-4D97-AF65-F5344CB8AC3E}">
        <p14:creationId xmlns:p14="http://schemas.microsoft.com/office/powerpoint/2010/main" val="349195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5" grpId="0"/>
      <p:bldP spid="26" grpId="0"/>
      <p:bldP spid="27" grpId="0"/>
      <p:bldP spid="28" grpId="0" animBg="1"/>
      <p:bldP spid="29" grpId="0"/>
      <p:bldP spid="6" grpId="0" animBg="1"/>
      <p:bldP spid="45" grpId="0"/>
      <p:bldP spid="46" grpId="0" animBg="1"/>
      <p:bldP spid="47" grpId="0"/>
      <p:bldP spid="8" grpId="0"/>
      <p:bldP spid="9" grpId="0" animBg="1"/>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97663"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a:t>
            </a:r>
          </a:p>
        </p:txBody>
      </p:sp>
      <p:sp>
        <p:nvSpPr>
          <p:cNvPr id="10" name="Rounded Rectangle 9">
            <a:extLst>
              <a:ext uri="{FF2B5EF4-FFF2-40B4-BE49-F238E27FC236}">
                <a16:creationId xmlns:a16="http://schemas.microsoft.com/office/drawing/2014/main" id="{210FBEF5-8E6C-AE4A-B97F-5C2DE4EF7833}"/>
              </a:ext>
            </a:extLst>
          </p:cNvPr>
          <p:cNvSpPr/>
          <p:nvPr/>
        </p:nvSpPr>
        <p:spPr>
          <a:xfrm>
            <a:off x="8740341" y="258166"/>
            <a:ext cx="31878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a:xfrm>
            <a:off x="8740340" y="165112"/>
            <a:ext cx="3316278" cy="570181"/>
          </a:xfrm>
        </p:spPr>
        <p:txBody>
          <a:bodyPr>
            <a:normAutofit fontScale="90000"/>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r>
              <a:rPr lang="en-GB" sz="2000" b="1" dirty="0">
                <a:solidFill>
                  <a:schemeClr val="bg1"/>
                </a:solidFill>
              </a:rPr>
              <a:t> / </a:t>
            </a:r>
            <a:r>
              <a:rPr lang="en-GB" sz="2000" b="1" dirty="0" err="1">
                <a:solidFill>
                  <a:schemeClr val="bg1"/>
                </a:solidFill>
              </a:rPr>
              <a:t>escribir</a:t>
            </a:r>
            <a:endParaRPr lang="en-GB" sz="2000" b="1" dirty="0">
              <a:solidFill>
                <a:schemeClr val="bg1"/>
              </a:solidFill>
            </a:endParaRPr>
          </a:p>
        </p:txBody>
      </p:sp>
      <p:sp>
        <p:nvSpPr>
          <p:cNvPr id="4" name="Rectángulo 3">
            <a:extLst>
              <a:ext uri="{FF2B5EF4-FFF2-40B4-BE49-F238E27FC236}">
                <a16:creationId xmlns:a16="http://schemas.microsoft.com/office/drawing/2014/main" id="{99334F29-977A-564E-963B-1342E8C6A2B2}"/>
              </a:ext>
            </a:extLst>
          </p:cNvPr>
          <p:cNvSpPr/>
          <p:nvPr/>
        </p:nvSpPr>
        <p:spPr>
          <a:xfrm>
            <a:off x="291401" y="1034981"/>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October, I went to the new school in Concepción.</a:t>
            </a:r>
          </a:p>
        </p:txBody>
      </p:sp>
      <p:sp>
        <p:nvSpPr>
          <p:cNvPr id="12" name="Rectángulo 11">
            <a:extLst>
              <a:ext uri="{FF2B5EF4-FFF2-40B4-BE49-F238E27FC236}">
                <a16:creationId xmlns:a16="http://schemas.microsoft.com/office/drawing/2014/main" id="{B0E5F98A-1F18-BD4C-B11F-B7B23C3B5B0B}"/>
              </a:ext>
            </a:extLst>
          </p:cNvPr>
          <p:cNvSpPr/>
          <p:nvPr/>
        </p:nvSpPr>
        <p:spPr>
          <a:xfrm>
            <a:off x="3106614" y="1034981"/>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November, you went to the centre of Medellín.</a:t>
            </a:r>
          </a:p>
        </p:txBody>
      </p:sp>
      <p:sp>
        <p:nvSpPr>
          <p:cNvPr id="14" name="Rectángulo 13">
            <a:extLst>
              <a:ext uri="{FF2B5EF4-FFF2-40B4-BE49-F238E27FC236}">
                <a16:creationId xmlns:a16="http://schemas.microsoft.com/office/drawing/2014/main" id="{51229728-FA00-7A4E-A7EA-3F61399AFD44}"/>
              </a:ext>
            </a:extLst>
          </p:cNvPr>
          <p:cNvSpPr/>
          <p:nvPr/>
        </p:nvSpPr>
        <p:spPr>
          <a:xfrm>
            <a:off x="291401" y="272394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week, I went to the concert in Jaén.</a:t>
            </a:r>
          </a:p>
        </p:txBody>
      </p:sp>
      <p:sp>
        <p:nvSpPr>
          <p:cNvPr id="17" name="Rectángulo 16">
            <a:extLst>
              <a:ext uri="{FF2B5EF4-FFF2-40B4-BE49-F238E27FC236}">
                <a16:creationId xmlns:a16="http://schemas.microsoft.com/office/drawing/2014/main" id="{4C1BB60A-152D-AE4E-A365-D2FD03BB7570}"/>
              </a:ext>
            </a:extLst>
          </p:cNvPr>
          <p:cNvSpPr/>
          <p:nvPr/>
        </p:nvSpPr>
        <p:spPr>
          <a:xfrm>
            <a:off x="3106614" y="2726195"/>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summer, I went to the museum in Guayaquil. </a:t>
            </a:r>
          </a:p>
        </p:txBody>
      </p:sp>
      <p:sp>
        <p:nvSpPr>
          <p:cNvPr id="18" name="Rectángulo 17">
            <a:extLst>
              <a:ext uri="{FF2B5EF4-FFF2-40B4-BE49-F238E27FC236}">
                <a16:creationId xmlns:a16="http://schemas.microsoft.com/office/drawing/2014/main" id="{F61BF109-64E3-E844-8E25-9913250270BB}"/>
              </a:ext>
            </a:extLst>
          </p:cNvPr>
          <p:cNvSpPr/>
          <p:nvPr/>
        </p:nvSpPr>
        <p:spPr>
          <a:xfrm>
            <a:off x="291400" y="44129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December, you went to the tower in Badajoz .</a:t>
            </a:r>
          </a:p>
        </p:txBody>
      </p:sp>
      <p:sp>
        <p:nvSpPr>
          <p:cNvPr id="19" name="Rectángulo 18">
            <a:extLst>
              <a:ext uri="{FF2B5EF4-FFF2-40B4-BE49-F238E27FC236}">
                <a16:creationId xmlns:a16="http://schemas.microsoft.com/office/drawing/2014/main" id="{F6EB4E19-979E-3A41-A4B6-7A3CC38B84BC}"/>
              </a:ext>
            </a:extLst>
          </p:cNvPr>
          <p:cNvSpPr/>
          <p:nvPr/>
        </p:nvSpPr>
        <p:spPr>
          <a:xfrm>
            <a:off x="3106614" y="44129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weekend</a:t>
            </a:r>
            <a:r>
              <a:rPr lang="x-none" sz="2000">
                <a:solidFill>
                  <a:srgbClr val="203864"/>
                </a:solidFill>
                <a:latin typeface="Century Gothic" panose="020B0502020202020204" pitchFamily="34" charset="0"/>
              </a:rPr>
              <a:t>, </a:t>
            </a:r>
            <a:r>
              <a:rPr lang="en-GB" sz="2000" dirty="0">
                <a:solidFill>
                  <a:srgbClr val="203864"/>
                </a:solidFill>
                <a:latin typeface="Century Gothic" panose="020B0502020202020204" pitchFamily="34" charset="0"/>
              </a:rPr>
              <a:t>        </a:t>
            </a:r>
            <a:r>
              <a:rPr lang="x-none" sz="2000">
                <a:solidFill>
                  <a:srgbClr val="203864"/>
                </a:solidFill>
                <a:latin typeface="Century Gothic" panose="020B0502020202020204" pitchFamily="34" charset="0"/>
              </a:rPr>
              <a:t>I </a:t>
            </a:r>
            <a:r>
              <a:rPr lang="x-none" sz="2000" dirty="0">
                <a:solidFill>
                  <a:srgbClr val="203864"/>
                </a:solidFill>
                <a:latin typeface="Century Gothic" panose="020B0502020202020204" pitchFamily="34" charset="0"/>
              </a:rPr>
              <a:t>went to the town in Potosí.</a:t>
            </a:r>
          </a:p>
        </p:txBody>
      </p:sp>
      <p:sp>
        <p:nvSpPr>
          <p:cNvPr id="6" name="CuadroTexto 5">
            <a:extLst>
              <a:ext uri="{FF2B5EF4-FFF2-40B4-BE49-F238E27FC236}">
                <a16:creationId xmlns:a16="http://schemas.microsoft.com/office/drawing/2014/main" id="{E5642A7D-48A8-7A4F-BF41-340052E9FE6C}"/>
              </a:ext>
            </a:extLst>
          </p:cNvPr>
          <p:cNvSpPr txBox="1"/>
          <p:nvPr/>
        </p:nvSpPr>
        <p:spPr>
          <a:xfrm>
            <a:off x="291400" y="1912343"/>
            <a:ext cx="327334"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1</a:t>
            </a:r>
          </a:p>
        </p:txBody>
      </p:sp>
      <p:sp>
        <p:nvSpPr>
          <p:cNvPr id="20" name="CuadroTexto 19">
            <a:extLst>
              <a:ext uri="{FF2B5EF4-FFF2-40B4-BE49-F238E27FC236}">
                <a16:creationId xmlns:a16="http://schemas.microsoft.com/office/drawing/2014/main" id="{45CED3C8-5DB3-BE42-A5B9-0B296209526A}"/>
              </a:ext>
            </a:extLst>
          </p:cNvPr>
          <p:cNvSpPr txBox="1"/>
          <p:nvPr/>
        </p:nvSpPr>
        <p:spPr>
          <a:xfrm>
            <a:off x="3106614" y="1912343"/>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2</a:t>
            </a:r>
          </a:p>
        </p:txBody>
      </p:sp>
      <p:sp>
        <p:nvSpPr>
          <p:cNvPr id="22" name="CuadroTexto 21">
            <a:extLst>
              <a:ext uri="{FF2B5EF4-FFF2-40B4-BE49-F238E27FC236}">
                <a16:creationId xmlns:a16="http://schemas.microsoft.com/office/drawing/2014/main" id="{15D8DFFB-B829-7F4C-851C-7CFF9D16EB15}"/>
              </a:ext>
            </a:extLst>
          </p:cNvPr>
          <p:cNvSpPr txBox="1"/>
          <p:nvPr/>
        </p:nvSpPr>
        <p:spPr>
          <a:xfrm>
            <a:off x="289798" y="3601303"/>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3</a:t>
            </a:r>
          </a:p>
        </p:txBody>
      </p:sp>
      <p:sp>
        <p:nvSpPr>
          <p:cNvPr id="23" name="CuadroTexto 22">
            <a:extLst>
              <a:ext uri="{FF2B5EF4-FFF2-40B4-BE49-F238E27FC236}">
                <a16:creationId xmlns:a16="http://schemas.microsoft.com/office/drawing/2014/main" id="{616F9292-ACBE-094F-8FF2-DE99639D3CC7}"/>
              </a:ext>
            </a:extLst>
          </p:cNvPr>
          <p:cNvSpPr txBox="1"/>
          <p:nvPr/>
        </p:nvSpPr>
        <p:spPr>
          <a:xfrm>
            <a:off x="3106614" y="3607413"/>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4</a:t>
            </a:r>
          </a:p>
        </p:txBody>
      </p:sp>
      <p:sp>
        <p:nvSpPr>
          <p:cNvPr id="25" name="CuadroTexto 24">
            <a:extLst>
              <a:ext uri="{FF2B5EF4-FFF2-40B4-BE49-F238E27FC236}">
                <a16:creationId xmlns:a16="http://schemas.microsoft.com/office/drawing/2014/main" id="{FD87CE12-1A69-9B45-8E32-F1F855B85532}"/>
              </a:ext>
            </a:extLst>
          </p:cNvPr>
          <p:cNvSpPr txBox="1"/>
          <p:nvPr/>
        </p:nvSpPr>
        <p:spPr>
          <a:xfrm>
            <a:off x="289798" y="5290263"/>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5</a:t>
            </a:r>
          </a:p>
        </p:txBody>
      </p:sp>
      <p:sp>
        <p:nvSpPr>
          <p:cNvPr id="26" name="CuadroTexto 25">
            <a:extLst>
              <a:ext uri="{FF2B5EF4-FFF2-40B4-BE49-F238E27FC236}">
                <a16:creationId xmlns:a16="http://schemas.microsoft.com/office/drawing/2014/main" id="{9DBFDD05-D9EB-4C4A-A72F-D3C7DFD6FF62}"/>
              </a:ext>
            </a:extLst>
          </p:cNvPr>
          <p:cNvSpPr txBox="1"/>
          <p:nvPr/>
        </p:nvSpPr>
        <p:spPr>
          <a:xfrm>
            <a:off x="3106614" y="527888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6</a:t>
            </a:r>
          </a:p>
        </p:txBody>
      </p:sp>
      <p:sp>
        <p:nvSpPr>
          <p:cNvPr id="27"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October, _________________________________.</a:t>
            </a:r>
          </a:p>
        </p:txBody>
      </p:sp>
      <p:sp>
        <p:nvSpPr>
          <p:cNvPr id="28"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November, _________________________________.</a:t>
            </a:r>
          </a:p>
        </p:txBody>
      </p:sp>
      <p:sp>
        <p:nvSpPr>
          <p:cNvPr id="29"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week, _________________________________</a:t>
            </a:r>
          </a:p>
        </p:txBody>
      </p:sp>
      <p:sp>
        <p:nvSpPr>
          <p:cNvPr id="30"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summer, _________________________________. </a:t>
            </a:r>
          </a:p>
        </p:txBody>
      </p:sp>
      <p:sp>
        <p:nvSpPr>
          <p:cNvPr id="31"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December, _________________________________.</a:t>
            </a:r>
          </a:p>
        </p:txBody>
      </p:sp>
      <p:sp>
        <p:nvSpPr>
          <p:cNvPr id="32"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weekend, _________________________________.</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6</a:t>
            </a:r>
          </a:p>
        </p:txBody>
      </p:sp>
      <p:sp>
        <p:nvSpPr>
          <p:cNvPr id="39" name="Rounded Rectangle 24">
            <a:extLst>
              <a:ext uri="{FF2B5EF4-FFF2-40B4-BE49-F238E27FC236}">
                <a16:creationId xmlns:a16="http://schemas.microsoft.com/office/drawing/2014/main" id="{40B0A77D-E7FB-C64B-92E0-4A543D01CFFB}"/>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57298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ector recto 12">
            <a:extLst>
              <a:ext uri="{FF2B5EF4-FFF2-40B4-BE49-F238E27FC236}">
                <a16:creationId xmlns:a16="http://schemas.microsoft.com/office/drawing/2014/main" id="{361C8811-DA3B-0743-9667-B7C5AFED717A}"/>
              </a:ext>
            </a:extLst>
          </p:cNvPr>
          <p:cNvCxnSpPr>
            <a:cxnSpLocks/>
          </p:cNvCxnSpPr>
          <p:nvPr/>
        </p:nvCxnSpPr>
        <p:spPr>
          <a:xfrm>
            <a:off x="6079890" y="280118"/>
            <a:ext cx="16110" cy="5961656"/>
          </a:xfrm>
          <a:prstGeom prst="line">
            <a:avLst/>
          </a:prstGeom>
          <a:ln w="28575">
            <a:solidFill>
              <a:srgbClr val="F66400"/>
            </a:solidFill>
            <a:prstDash val="sysDash"/>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2048959"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97663"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a:t>
            </a:r>
          </a:p>
        </p:txBody>
      </p:sp>
      <p:sp>
        <p:nvSpPr>
          <p:cNvPr id="27"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Yesterday, you went to the beach in Bogotá.</a:t>
            </a:r>
          </a:p>
        </p:txBody>
      </p:sp>
      <p:sp>
        <p:nvSpPr>
          <p:cNvPr id="28"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year, you went to the station in Jaén.</a:t>
            </a:r>
          </a:p>
        </p:txBody>
      </p:sp>
      <p:sp>
        <p:nvSpPr>
          <p:cNvPr id="29"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December, I went to the shop in Bogotá.</a:t>
            </a:r>
          </a:p>
        </p:txBody>
      </p:sp>
      <p:sp>
        <p:nvSpPr>
          <p:cNvPr id="30"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November, you went to the theatre in Santander. </a:t>
            </a:r>
          </a:p>
        </p:txBody>
      </p:sp>
      <p:sp>
        <p:nvSpPr>
          <p:cNvPr id="31"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Yesterday, I went to the old building in León.  </a:t>
            </a:r>
          </a:p>
        </p:txBody>
      </p:sp>
      <p:sp>
        <p:nvSpPr>
          <p:cNvPr id="32"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October, I went to the border in Medellín.</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6</a:t>
            </a:r>
          </a:p>
        </p:txBody>
      </p:sp>
      <p:sp>
        <p:nvSpPr>
          <p:cNvPr id="39" name="Rectángulo 38">
            <a:extLst>
              <a:ext uri="{FF2B5EF4-FFF2-40B4-BE49-F238E27FC236}">
                <a16:creationId xmlns:a16="http://schemas.microsoft.com/office/drawing/2014/main" id="{07273F8B-4D59-2D4D-AF20-A3B47965A263}"/>
              </a:ext>
            </a:extLst>
          </p:cNvPr>
          <p:cNvSpPr/>
          <p:nvPr/>
        </p:nvSpPr>
        <p:spPr>
          <a:xfrm>
            <a:off x="309114" y="103498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Yesterday, _________________________________.</a:t>
            </a:r>
          </a:p>
        </p:txBody>
      </p:sp>
      <p:sp>
        <p:nvSpPr>
          <p:cNvPr id="40" name="Rectángulo 39">
            <a:extLst>
              <a:ext uri="{FF2B5EF4-FFF2-40B4-BE49-F238E27FC236}">
                <a16:creationId xmlns:a16="http://schemas.microsoft.com/office/drawing/2014/main" id="{03192ECD-9565-FC4E-973D-07AE08AA8B50}"/>
              </a:ext>
            </a:extLst>
          </p:cNvPr>
          <p:cNvSpPr/>
          <p:nvPr/>
        </p:nvSpPr>
        <p:spPr>
          <a:xfrm>
            <a:off x="3124327" y="1034982"/>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year, _________________________________.</a:t>
            </a:r>
          </a:p>
        </p:txBody>
      </p:sp>
      <p:sp>
        <p:nvSpPr>
          <p:cNvPr id="41" name="Rectángulo 40">
            <a:extLst>
              <a:ext uri="{FF2B5EF4-FFF2-40B4-BE49-F238E27FC236}">
                <a16:creationId xmlns:a16="http://schemas.microsoft.com/office/drawing/2014/main" id="{2F7428D5-9E0E-AB40-B90C-232EE16036F9}"/>
              </a:ext>
            </a:extLst>
          </p:cNvPr>
          <p:cNvSpPr/>
          <p:nvPr/>
        </p:nvSpPr>
        <p:spPr>
          <a:xfrm>
            <a:off x="309114" y="272394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December, _________________________________.</a:t>
            </a:r>
          </a:p>
        </p:txBody>
      </p:sp>
      <p:sp>
        <p:nvSpPr>
          <p:cNvPr id="42" name="Rectángulo 41">
            <a:extLst>
              <a:ext uri="{FF2B5EF4-FFF2-40B4-BE49-F238E27FC236}">
                <a16:creationId xmlns:a16="http://schemas.microsoft.com/office/drawing/2014/main" id="{B2E6B20F-4E7F-684C-B7C4-9B39CFA631E6}"/>
              </a:ext>
            </a:extLst>
          </p:cNvPr>
          <p:cNvSpPr/>
          <p:nvPr/>
        </p:nvSpPr>
        <p:spPr>
          <a:xfrm>
            <a:off x="3124327" y="2726196"/>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November, _________________________________. </a:t>
            </a:r>
          </a:p>
        </p:txBody>
      </p:sp>
      <p:sp>
        <p:nvSpPr>
          <p:cNvPr id="43" name="Rectángulo 42">
            <a:extLst>
              <a:ext uri="{FF2B5EF4-FFF2-40B4-BE49-F238E27FC236}">
                <a16:creationId xmlns:a16="http://schemas.microsoft.com/office/drawing/2014/main" id="{2296EB92-ACD3-A64A-93A1-17F214B2D6D8}"/>
              </a:ext>
            </a:extLst>
          </p:cNvPr>
          <p:cNvSpPr/>
          <p:nvPr/>
        </p:nvSpPr>
        <p:spPr>
          <a:xfrm>
            <a:off x="309113" y="441290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Yesterday, _________________________________.  </a:t>
            </a:r>
          </a:p>
        </p:txBody>
      </p:sp>
      <p:sp>
        <p:nvSpPr>
          <p:cNvPr id="44" name="Rectángulo 43">
            <a:extLst>
              <a:ext uri="{FF2B5EF4-FFF2-40B4-BE49-F238E27FC236}">
                <a16:creationId xmlns:a16="http://schemas.microsoft.com/office/drawing/2014/main" id="{22284AB7-66AD-AD4E-9C75-3495A3EBA695}"/>
              </a:ext>
            </a:extLst>
          </p:cNvPr>
          <p:cNvSpPr/>
          <p:nvPr/>
        </p:nvSpPr>
        <p:spPr>
          <a:xfrm>
            <a:off x="3124327" y="4412903"/>
            <a:ext cx="2592475" cy="1266092"/>
          </a:xfrm>
          <a:prstGeom prst="rect">
            <a:avLst/>
          </a:prstGeom>
          <a:solidFill>
            <a:srgbClr val="FBE7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October, _________________________________.</a:t>
            </a:r>
          </a:p>
        </p:txBody>
      </p:sp>
      <p:sp>
        <p:nvSpPr>
          <p:cNvPr id="45" name="CuadroTexto 44">
            <a:extLst>
              <a:ext uri="{FF2B5EF4-FFF2-40B4-BE49-F238E27FC236}">
                <a16:creationId xmlns:a16="http://schemas.microsoft.com/office/drawing/2014/main" id="{7721700A-445C-9745-9674-8AAD4382FF74}"/>
              </a:ext>
            </a:extLst>
          </p:cNvPr>
          <p:cNvSpPr txBox="1"/>
          <p:nvPr/>
        </p:nvSpPr>
        <p:spPr>
          <a:xfrm>
            <a:off x="309113" y="1912344"/>
            <a:ext cx="327334"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1</a:t>
            </a:r>
          </a:p>
        </p:txBody>
      </p:sp>
      <p:sp>
        <p:nvSpPr>
          <p:cNvPr id="46" name="CuadroTexto 45">
            <a:extLst>
              <a:ext uri="{FF2B5EF4-FFF2-40B4-BE49-F238E27FC236}">
                <a16:creationId xmlns:a16="http://schemas.microsoft.com/office/drawing/2014/main" id="{A27ED1D8-1D79-7D4C-88FD-C155FF3CFC5F}"/>
              </a:ext>
            </a:extLst>
          </p:cNvPr>
          <p:cNvSpPr txBox="1"/>
          <p:nvPr/>
        </p:nvSpPr>
        <p:spPr>
          <a:xfrm>
            <a:off x="3124327" y="191234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2</a:t>
            </a:r>
          </a:p>
        </p:txBody>
      </p:sp>
      <p:sp>
        <p:nvSpPr>
          <p:cNvPr id="47" name="CuadroTexto 46">
            <a:extLst>
              <a:ext uri="{FF2B5EF4-FFF2-40B4-BE49-F238E27FC236}">
                <a16:creationId xmlns:a16="http://schemas.microsoft.com/office/drawing/2014/main" id="{A0ADD099-0430-CD45-A557-BEE29E56024A}"/>
              </a:ext>
            </a:extLst>
          </p:cNvPr>
          <p:cNvSpPr txBox="1"/>
          <p:nvPr/>
        </p:nvSpPr>
        <p:spPr>
          <a:xfrm>
            <a:off x="307511" y="360130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3</a:t>
            </a:r>
          </a:p>
        </p:txBody>
      </p:sp>
      <p:sp>
        <p:nvSpPr>
          <p:cNvPr id="48" name="CuadroTexto 47">
            <a:extLst>
              <a:ext uri="{FF2B5EF4-FFF2-40B4-BE49-F238E27FC236}">
                <a16:creationId xmlns:a16="http://schemas.microsoft.com/office/drawing/2014/main" id="{CB25B76A-2917-414C-8A7C-D5015F653596}"/>
              </a:ext>
            </a:extLst>
          </p:cNvPr>
          <p:cNvSpPr txBox="1"/>
          <p:nvPr/>
        </p:nvSpPr>
        <p:spPr>
          <a:xfrm>
            <a:off x="3124327" y="360741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4</a:t>
            </a:r>
          </a:p>
        </p:txBody>
      </p:sp>
      <p:sp>
        <p:nvSpPr>
          <p:cNvPr id="49" name="CuadroTexto 48">
            <a:extLst>
              <a:ext uri="{FF2B5EF4-FFF2-40B4-BE49-F238E27FC236}">
                <a16:creationId xmlns:a16="http://schemas.microsoft.com/office/drawing/2014/main" id="{4EAF7401-0CE8-FE4D-B0DC-249527AF827D}"/>
              </a:ext>
            </a:extLst>
          </p:cNvPr>
          <p:cNvSpPr txBox="1"/>
          <p:nvPr/>
        </p:nvSpPr>
        <p:spPr>
          <a:xfrm>
            <a:off x="307511" y="529026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5</a:t>
            </a:r>
          </a:p>
        </p:txBody>
      </p:sp>
      <p:sp>
        <p:nvSpPr>
          <p:cNvPr id="50" name="CuadroTexto 49">
            <a:extLst>
              <a:ext uri="{FF2B5EF4-FFF2-40B4-BE49-F238E27FC236}">
                <a16:creationId xmlns:a16="http://schemas.microsoft.com/office/drawing/2014/main" id="{936D2155-3776-8D46-A82C-49F00F21C0BA}"/>
              </a:ext>
            </a:extLst>
          </p:cNvPr>
          <p:cNvSpPr txBox="1"/>
          <p:nvPr/>
        </p:nvSpPr>
        <p:spPr>
          <a:xfrm>
            <a:off x="3124327" y="5278885"/>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6</a:t>
            </a:r>
          </a:p>
        </p:txBody>
      </p:sp>
      <p:sp>
        <p:nvSpPr>
          <p:cNvPr id="51" name="Rounded Rectangle 24">
            <a:extLst>
              <a:ext uri="{FF2B5EF4-FFF2-40B4-BE49-F238E27FC236}">
                <a16:creationId xmlns:a16="http://schemas.microsoft.com/office/drawing/2014/main" id="{FD18BE6C-9841-0649-8D09-6A2AA5733A8D}"/>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4">
            <a:extLst>
              <a:ext uri="{FF2B5EF4-FFF2-40B4-BE49-F238E27FC236}">
                <a16:creationId xmlns:a16="http://schemas.microsoft.com/office/drawing/2014/main" id="{D3FC269A-22C5-DE48-B344-A7997199D47E}"/>
              </a:ext>
            </a:extLst>
          </p:cNvPr>
          <p:cNvSpPr>
            <a:spLocks noGrp="1"/>
          </p:cNvSpPr>
          <p:nvPr>
            <p:ph type="title"/>
          </p:nvPr>
        </p:nvSpPr>
        <p:spPr>
          <a:xfrm>
            <a:off x="8129116" y="227103"/>
            <a:ext cx="3927502" cy="461665"/>
          </a:xfrm>
        </p:spPr>
        <p:txBody>
          <a:bodyPr>
            <a:noAutofit/>
          </a:bodyPr>
          <a:lstStyle/>
          <a:p>
            <a:pPr algn="ctr"/>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x-none" sz="2000" dirty="0"/>
          </a:p>
        </p:txBody>
      </p:sp>
    </p:spTree>
    <p:extLst>
      <p:ext uri="{BB962C8B-B14F-4D97-AF65-F5344CB8AC3E}">
        <p14:creationId xmlns:p14="http://schemas.microsoft.com/office/powerpoint/2010/main" val="24866260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ángulo 31">
            <a:extLst>
              <a:ext uri="{FF2B5EF4-FFF2-40B4-BE49-F238E27FC236}">
                <a16:creationId xmlns:a16="http://schemas.microsoft.com/office/drawing/2014/main" id="{AA7838D9-8A47-2C41-B8B2-F8BD3B6158FF}"/>
              </a:ext>
            </a:extLst>
          </p:cNvPr>
          <p:cNvSpPr/>
          <p:nvPr/>
        </p:nvSpPr>
        <p:spPr>
          <a:xfrm>
            <a:off x="9292014" y="440152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weekend,</a:t>
            </a:r>
            <a:r>
              <a:rPr lang="x-none" sz="2000" dirty="0">
                <a:solidFill>
                  <a:srgbClr val="FF6600"/>
                </a:solidFill>
                <a:latin typeface="Century Gothic" panose="020B0502020202020204" pitchFamily="34" charset="0"/>
              </a:rPr>
              <a:t> I went to the town in Potosí</a:t>
            </a:r>
            <a:r>
              <a:rPr lang="x-none" sz="2000" dirty="0">
                <a:solidFill>
                  <a:srgbClr val="203864"/>
                </a:solidFill>
                <a:latin typeface="Century Gothic" panose="020B0502020202020204" pitchFamily="34" charset="0"/>
              </a:rPr>
              <a:t>.</a:t>
            </a:r>
          </a:p>
        </p:txBody>
      </p:sp>
      <p:sp>
        <p:nvSpPr>
          <p:cNvPr id="56" name="Rectángulo 30">
            <a:extLst>
              <a:ext uri="{FF2B5EF4-FFF2-40B4-BE49-F238E27FC236}">
                <a16:creationId xmlns:a16="http://schemas.microsoft.com/office/drawing/2014/main" id="{634ACC67-C089-E843-B1B1-6FD092002006}"/>
              </a:ext>
            </a:extLst>
          </p:cNvPr>
          <p:cNvSpPr/>
          <p:nvPr/>
        </p:nvSpPr>
        <p:spPr>
          <a:xfrm>
            <a:off x="6476800" y="440152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December,</a:t>
            </a:r>
            <a:r>
              <a:rPr lang="x-none" sz="2000" dirty="0">
                <a:solidFill>
                  <a:srgbClr val="FF6600"/>
                </a:solidFill>
                <a:latin typeface="Century Gothic" panose="020B0502020202020204" pitchFamily="34" charset="0"/>
              </a:rPr>
              <a:t> you went to the tower in Badajoz</a:t>
            </a:r>
            <a:r>
              <a:rPr lang="x-none" sz="2000" dirty="0">
                <a:solidFill>
                  <a:srgbClr val="203864"/>
                </a:solidFill>
                <a:latin typeface="Century Gothic" panose="020B0502020202020204" pitchFamily="34" charset="0"/>
              </a:rPr>
              <a:t>.</a:t>
            </a:r>
          </a:p>
        </p:txBody>
      </p:sp>
      <p:sp>
        <p:nvSpPr>
          <p:cNvPr id="55" name="Rectángulo 29">
            <a:extLst>
              <a:ext uri="{FF2B5EF4-FFF2-40B4-BE49-F238E27FC236}">
                <a16:creationId xmlns:a16="http://schemas.microsoft.com/office/drawing/2014/main" id="{11C0C18E-6127-2D4B-B5C7-5675D7927962}"/>
              </a:ext>
            </a:extLst>
          </p:cNvPr>
          <p:cNvSpPr/>
          <p:nvPr/>
        </p:nvSpPr>
        <p:spPr>
          <a:xfrm>
            <a:off x="9292014" y="2714816"/>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summer, </a:t>
            </a:r>
            <a:r>
              <a:rPr lang="x-none" sz="2000" dirty="0">
                <a:solidFill>
                  <a:srgbClr val="FF6600"/>
                </a:solidFill>
                <a:latin typeface="Century Gothic" panose="020B0502020202020204" pitchFamily="34" charset="0"/>
              </a:rPr>
              <a:t>I went to the museum in Guayaquil</a:t>
            </a:r>
            <a:r>
              <a:rPr lang="x-none" sz="2000" dirty="0">
                <a:solidFill>
                  <a:srgbClr val="203864"/>
                </a:solidFill>
                <a:latin typeface="Century Gothic" panose="020B0502020202020204" pitchFamily="34" charset="0"/>
              </a:rPr>
              <a:t>. </a:t>
            </a:r>
          </a:p>
        </p:txBody>
      </p:sp>
      <p:sp>
        <p:nvSpPr>
          <p:cNvPr id="54" name="Rectángulo 28">
            <a:extLst>
              <a:ext uri="{FF2B5EF4-FFF2-40B4-BE49-F238E27FC236}">
                <a16:creationId xmlns:a16="http://schemas.microsoft.com/office/drawing/2014/main" id="{7C94A36E-628E-CE4C-A5EB-C2A79FF052CF}"/>
              </a:ext>
            </a:extLst>
          </p:cNvPr>
          <p:cNvSpPr/>
          <p:nvPr/>
        </p:nvSpPr>
        <p:spPr>
          <a:xfrm>
            <a:off x="6476801" y="271256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week, </a:t>
            </a:r>
            <a:r>
              <a:rPr lang="x-none" sz="2000" dirty="0">
                <a:solidFill>
                  <a:srgbClr val="FF6600"/>
                </a:solidFill>
                <a:latin typeface="Century Gothic" panose="020B0502020202020204" pitchFamily="34" charset="0"/>
              </a:rPr>
              <a:t>I went to the concert in Jaén</a:t>
            </a:r>
            <a:r>
              <a:rPr lang="en-GB" sz="2000" dirty="0">
                <a:solidFill>
                  <a:srgbClr val="203864"/>
                </a:solidFill>
                <a:latin typeface="Century Gothic" panose="020B0502020202020204" pitchFamily="34" charset="0"/>
              </a:rPr>
              <a:t>.</a:t>
            </a:r>
            <a:endParaRPr lang="x-none" sz="2000" dirty="0">
              <a:solidFill>
                <a:srgbClr val="203864"/>
              </a:solidFill>
              <a:latin typeface="Century Gothic" panose="020B0502020202020204" pitchFamily="34" charset="0"/>
            </a:endParaRPr>
          </a:p>
        </p:txBody>
      </p:sp>
      <p:sp>
        <p:nvSpPr>
          <p:cNvPr id="53" name="Rectángulo 27">
            <a:extLst>
              <a:ext uri="{FF2B5EF4-FFF2-40B4-BE49-F238E27FC236}">
                <a16:creationId xmlns:a16="http://schemas.microsoft.com/office/drawing/2014/main" id="{7C73006D-9322-9646-9D88-EB90BC7C921F}"/>
              </a:ext>
            </a:extLst>
          </p:cNvPr>
          <p:cNvSpPr/>
          <p:nvPr/>
        </p:nvSpPr>
        <p:spPr>
          <a:xfrm>
            <a:off x="9292014" y="102360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November, </a:t>
            </a:r>
            <a:r>
              <a:rPr lang="x-none" sz="2000" dirty="0">
                <a:solidFill>
                  <a:srgbClr val="FF6600"/>
                </a:solidFill>
                <a:latin typeface="Century Gothic" panose="020B0502020202020204" pitchFamily="34" charset="0"/>
              </a:rPr>
              <a:t>you went to the centre of Medellín</a:t>
            </a:r>
            <a:r>
              <a:rPr lang="x-none" sz="2000" dirty="0">
                <a:solidFill>
                  <a:srgbClr val="203864"/>
                </a:solidFill>
                <a:latin typeface="Century Gothic" panose="020B0502020202020204" pitchFamily="34" charset="0"/>
              </a:rPr>
              <a:t>.</a:t>
            </a:r>
          </a:p>
        </p:txBody>
      </p:sp>
      <p:sp>
        <p:nvSpPr>
          <p:cNvPr id="52" name="Rectángulo 26">
            <a:extLst>
              <a:ext uri="{FF2B5EF4-FFF2-40B4-BE49-F238E27FC236}">
                <a16:creationId xmlns:a16="http://schemas.microsoft.com/office/drawing/2014/main" id="{0260BDCB-0D72-1D42-9611-CCEF9E73BD61}"/>
              </a:ext>
            </a:extLst>
          </p:cNvPr>
          <p:cNvSpPr/>
          <p:nvPr/>
        </p:nvSpPr>
        <p:spPr>
          <a:xfrm>
            <a:off x="6476801" y="102360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October, </a:t>
            </a:r>
            <a:r>
              <a:rPr lang="x-none" sz="2000" dirty="0">
                <a:solidFill>
                  <a:srgbClr val="FF6600"/>
                </a:solidFill>
                <a:latin typeface="Century Gothic" panose="020B0502020202020204" pitchFamily="34" charset="0"/>
              </a:rPr>
              <a:t>I went to the new school in Concepción</a:t>
            </a:r>
            <a:r>
              <a:rPr lang="x-none" sz="2000" dirty="0">
                <a:solidFill>
                  <a:srgbClr val="203864"/>
                </a:solidFill>
                <a:latin typeface="Century Gothic" panose="020B0502020202020204" pitchFamily="34" charset="0"/>
              </a:rPr>
              <a:t>.</a:t>
            </a:r>
          </a:p>
        </p:txBody>
      </p:sp>
      <p:sp>
        <p:nvSpPr>
          <p:cNvPr id="15" name="CuadroTexto 14">
            <a:extLst>
              <a:ext uri="{FF2B5EF4-FFF2-40B4-BE49-F238E27FC236}">
                <a16:creationId xmlns:a16="http://schemas.microsoft.com/office/drawing/2014/main" id="{8FD23CEA-BCE7-A64F-B2DF-32AECF0881E9}"/>
              </a:ext>
            </a:extLst>
          </p:cNvPr>
          <p:cNvSpPr txBox="1"/>
          <p:nvPr/>
        </p:nvSpPr>
        <p:spPr>
          <a:xfrm>
            <a:off x="135382" y="219371"/>
            <a:ext cx="3879588" cy="461665"/>
          </a:xfrm>
          <a:prstGeom prst="rect">
            <a:avLst/>
          </a:prstGeom>
          <a:noFill/>
        </p:spPr>
        <p:txBody>
          <a:bodyPr wrap="none" rtlCol="0">
            <a:spAutoFit/>
          </a:bodyPr>
          <a:lstStyle/>
          <a:p>
            <a:pPr algn="l"/>
            <a:r>
              <a:rPr lang="en-GB" sz="2400" dirty="0" err="1">
                <a:solidFill>
                  <a:schemeClr val="accent5">
                    <a:lumMod val="50000"/>
                  </a:schemeClr>
                </a:solidFill>
                <a:latin typeface="Century Gothic" panose="020B0502020202020204" pitchFamily="34" charset="0"/>
              </a:rPr>
              <a:t>Respuestas</a:t>
            </a:r>
            <a:r>
              <a:rPr lang="en-GB" sz="2400" dirty="0">
                <a:solidFill>
                  <a:schemeClr val="accent5">
                    <a:lumMod val="50000"/>
                  </a:schemeClr>
                </a:solidFill>
                <a:latin typeface="Century Gothic" panose="020B0502020202020204" pitchFamily="34" charset="0"/>
              </a:rPr>
              <a:t>: </a:t>
            </a:r>
            <a:r>
              <a:rPr lang="x-none" sz="2400" dirty="0">
                <a:solidFill>
                  <a:schemeClr val="accent5">
                    <a:lumMod val="50000"/>
                  </a:schemeClr>
                </a:solidFill>
                <a:latin typeface="Century Gothic" panose="020B0502020202020204" pitchFamily="34" charset="0"/>
              </a:rPr>
              <a:t>Estudiante A</a:t>
            </a:r>
          </a:p>
        </p:txBody>
      </p:sp>
      <p:sp>
        <p:nvSpPr>
          <p:cNvPr id="16" name="CuadroTexto 15">
            <a:extLst>
              <a:ext uri="{FF2B5EF4-FFF2-40B4-BE49-F238E27FC236}">
                <a16:creationId xmlns:a16="http://schemas.microsoft.com/office/drawing/2014/main" id="{5BCD08C1-D4E1-494F-8E9D-4E9D5BC26330}"/>
              </a:ext>
            </a:extLst>
          </p:cNvPr>
          <p:cNvSpPr txBox="1"/>
          <p:nvPr/>
        </p:nvSpPr>
        <p:spPr>
          <a:xfrm>
            <a:off x="6231380" y="219371"/>
            <a:ext cx="1997663" cy="461665"/>
          </a:xfrm>
          <a:prstGeom prst="rect">
            <a:avLst/>
          </a:prstGeom>
          <a:noFill/>
        </p:spPr>
        <p:txBody>
          <a:bodyPr wrap="none" rtlCol="0">
            <a:spAutoFit/>
          </a:bodyPr>
          <a:lstStyle/>
          <a:p>
            <a:pPr algn="l"/>
            <a:r>
              <a:rPr lang="x-none" sz="2400" dirty="0">
                <a:solidFill>
                  <a:schemeClr val="accent5">
                    <a:lumMod val="50000"/>
                  </a:schemeClr>
                </a:solidFill>
                <a:latin typeface="Century Gothic" panose="020B0502020202020204" pitchFamily="34" charset="0"/>
              </a:rPr>
              <a:t>Estudiante B</a:t>
            </a:r>
          </a:p>
        </p:txBody>
      </p:sp>
      <p:sp>
        <p:nvSpPr>
          <p:cNvPr id="33" name="CuadroTexto 32">
            <a:extLst>
              <a:ext uri="{FF2B5EF4-FFF2-40B4-BE49-F238E27FC236}">
                <a16:creationId xmlns:a16="http://schemas.microsoft.com/office/drawing/2014/main" id="{AA67A34D-75EE-064C-AA95-997D275EF85B}"/>
              </a:ext>
            </a:extLst>
          </p:cNvPr>
          <p:cNvSpPr txBox="1"/>
          <p:nvPr/>
        </p:nvSpPr>
        <p:spPr>
          <a:xfrm>
            <a:off x="6476800" y="1900964"/>
            <a:ext cx="327334"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1</a:t>
            </a:r>
          </a:p>
        </p:txBody>
      </p:sp>
      <p:sp>
        <p:nvSpPr>
          <p:cNvPr id="34" name="CuadroTexto 33">
            <a:extLst>
              <a:ext uri="{FF2B5EF4-FFF2-40B4-BE49-F238E27FC236}">
                <a16:creationId xmlns:a16="http://schemas.microsoft.com/office/drawing/2014/main" id="{DE1186A5-141C-C74D-A793-A32F0CCFEC87}"/>
              </a:ext>
            </a:extLst>
          </p:cNvPr>
          <p:cNvSpPr txBox="1"/>
          <p:nvPr/>
        </p:nvSpPr>
        <p:spPr>
          <a:xfrm>
            <a:off x="9292014" y="190096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2</a:t>
            </a:r>
          </a:p>
        </p:txBody>
      </p:sp>
      <p:sp>
        <p:nvSpPr>
          <p:cNvPr id="35" name="CuadroTexto 34">
            <a:extLst>
              <a:ext uri="{FF2B5EF4-FFF2-40B4-BE49-F238E27FC236}">
                <a16:creationId xmlns:a16="http://schemas.microsoft.com/office/drawing/2014/main" id="{3CF62AEC-16FE-2843-97A8-2C2BBDDB5762}"/>
              </a:ext>
            </a:extLst>
          </p:cNvPr>
          <p:cNvSpPr txBox="1"/>
          <p:nvPr/>
        </p:nvSpPr>
        <p:spPr>
          <a:xfrm>
            <a:off x="6475198" y="358992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3</a:t>
            </a:r>
          </a:p>
        </p:txBody>
      </p:sp>
      <p:sp>
        <p:nvSpPr>
          <p:cNvPr id="36" name="CuadroTexto 35">
            <a:extLst>
              <a:ext uri="{FF2B5EF4-FFF2-40B4-BE49-F238E27FC236}">
                <a16:creationId xmlns:a16="http://schemas.microsoft.com/office/drawing/2014/main" id="{A6C318FB-484D-2840-9825-D2CAD2642FE6}"/>
              </a:ext>
            </a:extLst>
          </p:cNvPr>
          <p:cNvSpPr txBox="1"/>
          <p:nvPr/>
        </p:nvSpPr>
        <p:spPr>
          <a:xfrm>
            <a:off x="9292014" y="359603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4</a:t>
            </a:r>
          </a:p>
        </p:txBody>
      </p:sp>
      <p:sp>
        <p:nvSpPr>
          <p:cNvPr id="37" name="CuadroTexto 36">
            <a:extLst>
              <a:ext uri="{FF2B5EF4-FFF2-40B4-BE49-F238E27FC236}">
                <a16:creationId xmlns:a16="http://schemas.microsoft.com/office/drawing/2014/main" id="{6DAE1517-8E52-6841-BA54-6CF8EA65514D}"/>
              </a:ext>
            </a:extLst>
          </p:cNvPr>
          <p:cNvSpPr txBox="1"/>
          <p:nvPr/>
        </p:nvSpPr>
        <p:spPr>
          <a:xfrm>
            <a:off x="6475198" y="527888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5</a:t>
            </a:r>
          </a:p>
        </p:txBody>
      </p:sp>
      <p:sp>
        <p:nvSpPr>
          <p:cNvPr id="38" name="CuadroTexto 37">
            <a:extLst>
              <a:ext uri="{FF2B5EF4-FFF2-40B4-BE49-F238E27FC236}">
                <a16:creationId xmlns:a16="http://schemas.microsoft.com/office/drawing/2014/main" id="{9AB7CD51-B100-6D44-A499-306FA307F027}"/>
              </a:ext>
            </a:extLst>
          </p:cNvPr>
          <p:cNvSpPr txBox="1"/>
          <p:nvPr/>
        </p:nvSpPr>
        <p:spPr>
          <a:xfrm>
            <a:off x="9292014" y="5267505"/>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6</a:t>
            </a:r>
          </a:p>
        </p:txBody>
      </p:sp>
      <p:sp>
        <p:nvSpPr>
          <p:cNvPr id="39" name="Rectángulo 38">
            <a:extLst>
              <a:ext uri="{FF2B5EF4-FFF2-40B4-BE49-F238E27FC236}">
                <a16:creationId xmlns:a16="http://schemas.microsoft.com/office/drawing/2014/main" id="{07273F8B-4D59-2D4D-AF20-A3B47965A263}"/>
              </a:ext>
            </a:extLst>
          </p:cNvPr>
          <p:cNvSpPr/>
          <p:nvPr/>
        </p:nvSpPr>
        <p:spPr>
          <a:xfrm>
            <a:off x="309114" y="103498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Yesterday,</a:t>
            </a:r>
            <a:r>
              <a:rPr lang="en-GB" sz="2000" dirty="0">
                <a:solidFill>
                  <a:srgbClr val="203864"/>
                </a:solidFill>
                <a:latin typeface="Century Gothic" panose="020B0502020202020204" pitchFamily="34" charset="0"/>
              </a:rPr>
              <a:t> </a:t>
            </a:r>
            <a:r>
              <a:rPr lang="x-none" sz="2000" dirty="0">
                <a:solidFill>
                  <a:srgbClr val="FF6600"/>
                </a:solidFill>
                <a:latin typeface="Century Gothic" panose="020B0502020202020204" pitchFamily="34" charset="0"/>
              </a:rPr>
              <a:t>you went to the beach in Bogotá</a:t>
            </a:r>
            <a:r>
              <a:rPr lang="x-none" sz="2000" dirty="0">
                <a:solidFill>
                  <a:srgbClr val="203864"/>
                </a:solidFill>
                <a:latin typeface="Century Gothic" panose="020B0502020202020204" pitchFamily="34" charset="0"/>
              </a:rPr>
              <a:t>. </a:t>
            </a:r>
          </a:p>
        </p:txBody>
      </p:sp>
      <p:sp>
        <p:nvSpPr>
          <p:cNvPr id="40" name="Rectángulo 39">
            <a:extLst>
              <a:ext uri="{FF2B5EF4-FFF2-40B4-BE49-F238E27FC236}">
                <a16:creationId xmlns:a16="http://schemas.microsoft.com/office/drawing/2014/main" id="{03192ECD-9565-FC4E-973D-07AE08AA8B50}"/>
              </a:ext>
            </a:extLst>
          </p:cNvPr>
          <p:cNvSpPr/>
          <p:nvPr/>
        </p:nvSpPr>
        <p:spPr>
          <a:xfrm>
            <a:off x="3124327" y="1034982"/>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Last year</a:t>
            </a:r>
            <a:r>
              <a:rPr lang="en-GB" sz="2000" dirty="0">
                <a:solidFill>
                  <a:srgbClr val="203864"/>
                </a:solidFill>
                <a:latin typeface="Century Gothic" panose="020B0502020202020204" pitchFamily="34" charset="0"/>
              </a:rPr>
              <a:t>, </a:t>
            </a:r>
            <a:r>
              <a:rPr lang="x-none" sz="2000" dirty="0">
                <a:solidFill>
                  <a:srgbClr val="FF6600"/>
                </a:solidFill>
                <a:latin typeface="Century Gothic" panose="020B0502020202020204" pitchFamily="34" charset="0"/>
              </a:rPr>
              <a:t>you went to the station in Jaén</a:t>
            </a:r>
            <a:r>
              <a:rPr lang="x-none" sz="2000" dirty="0">
                <a:solidFill>
                  <a:srgbClr val="203864"/>
                </a:solidFill>
                <a:latin typeface="Century Gothic" panose="020B0502020202020204" pitchFamily="34" charset="0"/>
              </a:rPr>
              <a:t>.</a:t>
            </a:r>
          </a:p>
        </p:txBody>
      </p:sp>
      <p:sp>
        <p:nvSpPr>
          <p:cNvPr id="41" name="Rectángulo 40">
            <a:extLst>
              <a:ext uri="{FF2B5EF4-FFF2-40B4-BE49-F238E27FC236}">
                <a16:creationId xmlns:a16="http://schemas.microsoft.com/office/drawing/2014/main" id="{2F7428D5-9E0E-AB40-B90C-232EE16036F9}"/>
              </a:ext>
            </a:extLst>
          </p:cNvPr>
          <p:cNvSpPr/>
          <p:nvPr/>
        </p:nvSpPr>
        <p:spPr>
          <a:xfrm>
            <a:off x="309114" y="272394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December, </a:t>
            </a:r>
            <a:r>
              <a:rPr lang="x-none" sz="2000" dirty="0">
                <a:solidFill>
                  <a:srgbClr val="FF6600"/>
                </a:solidFill>
                <a:latin typeface="Century Gothic" panose="020B0502020202020204" pitchFamily="34" charset="0"/>
              </a:rPr>
              <a:t>I went to the shop in Bogotá</a:t>
            </a:r>
            <a:r>
              <a:rPr lang="x-none" sz="2000" dirty="0">
                <a:solidFill>
                  <a:srgbClr val="203864"/>
                </a:solidFill>
                <a:latin typeface="Century Gothic" panose="020B0502020202020204" pitchFamily="34" charset="0"/>
              </a:rPr>
              <a:t>.</a:t>
            </a:r>
          </a:p>
        </p:txBody>
      </p:sp>
      <p:sp>
        <p:nvSpPr>
          <p:cNvPr id="42" name="Rectángulo 41">
            <a:extLst>
              <a:ext uri="{FF2B5EF4-FFF2-40B4-BE49-F238E27FC236}">
                <a16:creationId xmlns:a16="http://schemas.microsoft.com/office/drawing/2014/main" id="{B2E6B20F-4E7F-684C-B7C4-9B39CFA631E6}"/>
              </a:ext>
            </a:extLst>
          </p:cNvPr>
          <p:cNvSpPr/>
          <p:nvPr/>
        </p:nvSpPr>
        <p:spPr>
          <a:xfrm>
            <a:off x="3124327" y="2726196"/>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November,</a:t>
            </a:r>
            <a:r>
              <a:rPr lang="en-GB" sz="2000" dirty="0">
                <a:solidFill>
                  <a:srgbClr val="203864"/>
                </a:solidFill>
                <a:latin typeface="Century Gothic" panose="020B0502020202020204" pitchFamily="34" charset="0"/>
              </a:rPr>
              <a:t> </a:t>
            </a:r>
            <a:r>
              <a:rPr lang="x-none" sz="2000" dirty="0">
                <a:solidFill>
                  <a:srgbClr val="FF6600"/>
                </a:solidFill>
                <a:latin typeface="Century Gothic" panose="020B0502020202020204" pitchFamily="34" charset="0"/>
              </a:rPr>
              <a:t>you went to the theatre in Santander</a:t>
            </a:r>
            <a:r>
              <a:rPr lang="x-none" sz="2000" dirty="0">
                <a:solidFill>
                  <a:srgbClr val="203864"/>
                </a:solidFill>
                <a:latin typeface="Century Gothic" panose="020B0502020202020204" pitchFamily="34" charset="0"/>
              </a:rPr>
              <a:t>. </a:t>
            </a:r>
          </a:p>
        </p:txBody>
      </p:sp>
      <p:sp>
        <p:nvSpPr>
          <p:cNvPr id="43" name="Rectángulo 42">
            <a:extLst>
              <a:ext uri="{FF2B5EF4-FFF2-40B4-BE49-F238E27FC236}">
                <a16:creationId xmlns:a16="http://schemas.microsoft.com/office/drawing/2014/main" id="{2296EB92-ACD3-A64A-93A1-17F214B2D6D8}"/>
              </a:ext>
            </a:extLst>
          </p:cNvPr>
          <p:cNvSpPr/>
          <p:nvPr/>
        </p:nvSpPr>
        <p:spPr>
          <a:xfrm>
            <a:off x="309113" y="441290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Yesterday, </a:t>
            </a:r>
            <a:r>
              <a:rPr lang="x-none" sz="2000" dirty="0">
                <a:solidFill>
                  <a:srgbClr val="FF6600"/>
                </a:solidFill>
                <a:latin typeface="Century Gothic" panose="020B0502020202020204" pitchFamily="34" charset="0"/>
              </a:rPr>
              <a:t>I went to the old building in León</a:t>
            </a:r>
            <a:r>
              <a:rPr lang="x-none" sz="2000" dirty="0">
                <a:solidFill>
                  <a:srgbClr val="203864"/>
                </a:solidFill>
                <a:latin typeface="Century Gothic" panose="020B0502020202020204" pitchFamily="34" charset="0"/>
              </a:rPr>
              <a:t>.  </a:t>
            </a:r>
          </a:p>
        </p:txBody>
      </p:sp>
      <p:sp>
        <p:nvSpPr>
          <p:cNvPr id="44" name="Rectángulo 43">
            <a:extLst>
              <a:ext uri="{FF2B5EF4-FFF2-40B4-BE49-F238E27FC236}">
                <a16:creationId xmlns:a16="http://schemas.microsoft.com/office/drawing/2014/main" id="{22284AB7-66AD-AD4E-9C75-3495A3EBA695}"/>
              </a:ext>
            </a:extLst>
          </p:cNvPr>
          <p:cNvSpPr/>
          <p:nvPr/>
        </p:nvSpPr>
        <p:spPr>
          <a:xfrm>
            <a:off x="3124327" y="4412903"/>
            <a:ext cx="2592475" cy="126609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dirty="0">
                <a:solidFill>
                  <a:srgbClr val="203864"/>
                </a:solidFill>
                <a:latin typeface="Century Gothic" panose="020B0502020202020204" pitchFamily="34" charset="0"/>
              </a:rPr>
              <a:t>In October, </a:t>
            </a:r>
            <a:r>
              <a:rPr lang="x-none" sz="2000" dirty="0">
                <a:solidFill>
                  <a:srgbClr val="FF6600"/>
                </a:solidFill>
                <a:latin typeface="Century Gothic" panose="020B0502020202020204" pitchFamily="34" charset="0"/>
              </a:rPr>
              <a:t>I went to the border in Medellín</a:t>
            </a:r>
            <a:r>
              <a:rPr lang="x-none" sz="2000" dirty="0">
                <a:solidFill>
                  <a:srgbClr val="203864"/>
                </a:solidFill>
                <a:latin typeface="Century Gothic" panose="020B0502020202020204" pitchFamily="34" charset="0"/>
              </a:rPr>
              <a:t>.</a:t>
            </a:r>
          </a:p>
        </p:txBody>
      </p:sp>
      <p:sp>
        <p:nvSpPr>
          <p:cNvPr id="45" name="CuadroTexto 44">
            <a:extLst>
              <a:ext uri="{FF2B5EF4-FFF2-40B4-BE49-F238E27FC236}">
                <a16:creationId xmlns:a16="http://schemas.microsoft.com/office/drawing/2014/main" id="{7721700A-445C-9745-9674-8AAD4382FF74}"/>
              </a:ext>
            </a:extLst>
          </p:cNvPr>
          <p:cNvSpPr txBox="1"/>
          <p:nvPr/>
        </p:nvSpPr>
        <p:spPr>
          <a:xfrm>
            <a:off x="309113" y="1912344"/>
            <a:ext cx="327334"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1</a:t>
            </a:r>
          </a:p>
        </p:txBody>
      </p:sp>
      <p:sp>
        <p:nvSpPr>
          <p:cNvPr id="46" name="CuadroTexto 45">
            <a:extLst>
              <a:ext uri="{FF2B5EF4-FFF2-40B4-BE49-F238E27FC236}">
                <a16:creationId xmlns:a16="http://schemas.microsoft.com/office/drawing/2014/main" id="{A27ED1D8-1D79-7D4C-88FD-C155FF3CFC5F}"/>
              </a:ext>
            </a:extLst>
          </p:cNvPr>
          <p:cNvSpPr txBox="1"/>
          <p:nvPr/>
        </p:nvSpPr>
        <p:spPr>
          <a:xfrm>
            <a:off x="3124327" y="191234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2</a:t>
            </a:r>
          </a:p>
        </p:txBody>
      </p:sp>
      <p:sp>
        <p:nvSpPr>
          <p:cNvPr id="47" name="CuadroTexto 46">
            <a:extLst>
              <a:ext uri="{FF2B5EF4-FFF2-40B4-BE49-F238E27FC236}">
                <a16:creationId xmlns:a16="http://schemas.microsoft.com/office/drawing/2014/main" id="{A0ADD099-0430-CD45-A557-BEE29E56024A}"/>
              </a:ext>
            </a:extLst>
          </p:cNvPr>
          <p:cNvSpPr txBox="1"/>
          <p:nvPr/>
        </p:nvSpPr>
        <p:spPr>
          <a:xfrm>
            <a:off x="307511" y="360130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3</a:t>
            </a:r>
          </a:p>
        </p:txBody>
      </p:sp>
      <p:sp>
        <p:nvSpPr>
          <p:cNvPr id="48" name="CuadroTexto 47">
            <a:extLst>
              <a:ext uri="{FF2B5EF4-FFF2-40B4-BE49-F238E27FC236}">
                <a16:creationId xmlns:a16="http://schemas.microsoft.com/office/drawing/2014/main" id="{CB25B76A-2917-414C-8A7C-D5015F653596}"/>
              </a:ext>
            </a:extLst>
          </p:cNvPr>
          <p:cNvSpPr txBox="1"/>
          <p:nvPr/>
        </p:nvSpPr>
        <p:spPr>
          <a:xfrm>
            <a:off x="3124327" y="360741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4</a:t>
            </a:r>
          </a:p>
        </p:txBody>
      </p:sp>
      <p:sp>
        <p:nvSpPr>
          <p:cNvPr id="49" name="CuadroTexto 48">
            <a:extLst>
              <a:ext uri="{FF2B5EF4-FFF2-40B4-BE49-F238E27FC236}">
                <a16:creationId xmlns:a16="http://schemas.microsoft.com/office/drawing/2014/main" id="{4EAF7401-0CE8-FE4D-B0DC-249527AF827D}"/>
              </a:ext>
            </a:extLst>
          </p:cNvPr>
          <p:cNvSpPr txBox="1"/>
          <p:nvPr/>
        </p:nvSpPr>
        <p:spPr>
          <a:xfrm>
            <a:off x="307511" y="5290264"/>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5</a:t>
            </a:r>
          </a:p>
        </p:txBody>
      </p:sp>
      <p:sp>
        <p:nvSpPr>
          <p:cNvPr id="50" name="CuadroTexto 49">
            <a:extLst>
              <a:ext uri="{FF2B5EF4-FFF2-40B4-BE49-F238E27FC236}">
                <a16:creationId xmlns:a16="http://schemas.microsoft.com/office/drawing/2014/main" id="{936D2155-3776-8D46-A82C-49F00F21C0BA}"/>
              </a:ext>
            </a:extLst>
          </p:cNvPr>
          <p:cNvSpPr txBox="1"/>
          <p:nvPr/>
        </p:nvSpPr>
        <p:spPr>
          <a:xfrm>
            <a:off x="3124327" y="5278885"/>
            <a:ext cx="328936" cy="400110"/>
          </a:xfrm>
          <a:prstGeom prst="rect">
            <a:avLst/>
          </a:prstGeom>
          <a:noFill/>
        </p:spPr>
        <p:txBody>
          <a:bodyPr wrap="none" rtlCol="0">
            <a:spAutoFit/>
          </a:bodyPr>
          <a:lstStyle/>
          <a:p>
            <a:pPr algn="l"/>
            <a:r>
              <a:rPr lang="x-none" sz="2000" dirty="0">
                <a:solidFill>
                  <a:schemeClr val="accent5">
                    <a:lumMod val="50000"/>
                  </a:schemeClr>
                </a:solidFill>
                <a:latin typeface="Century Gothic" panose="020B0502020202020204" pitchFamily="34" charset="0"/>
              </a:rPr>
              <a:t>6</a:t>
            </a:r>
          </a:p>
        </p:txBody>
      </p:sp>
      <p:sp>
        <p:nvSpPr>
          <p:cNvPr id="51" name="Rounded Rectangle 24">
            <a:extLst>
              <a:ext uri="{FF2B5EF4-FFF2-40B4-BE49-F238E27FC236}">
                <a16:creationId xmlns:a16="http://schemas.microsoft.com/office/drawing/2014/main" id="{FD18BE6C-9841-0649-8D09-6A2AA5733A8D}"/>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ítulo 4">
            <a:extLst>
              <a:ext uri="{FF2B5EF4-FFF2-40B4-BE49-F238E27FC236}">
                <a16:creationId xmlns:a16="http://schemas.microsoft.com/office/drawing/2014/main" id="{D3FC269A-22C5-DE48-B344-A7997199D47E}"/>
              </a:ext>
            </a:extLst>
          </p:cNvPr>
          <p:cNvSpPr>
            <a:spLocks noGrp="1"/>
          </p:cNvSpPr>
          <p:nvPr>
            <p:ph type="title"/>
          </p:nvPr>
        </p:nvSpPr>
        <p:spPr>
          <a:xfrm>
            <a:off x="8129116" y="227103"/>
            <a:ext cx="3927502" cy="461665"/>
          </a:xfrm>
        </p:spPr>
        <p:txBody>
          <a:bodyPr>
            <a:noAutofit/>
          </a:bodyPr>
          <a:lstStyle/>
          <a:p>
            <a:pPr algn="ctr"/>
            <a:r>
              <a:rPr lang="en-GB" sz="2000" b="1" dirty="0" err="1">
                <a:solidFill>
                  <a:prstClr val="white"/>
                </a:solidFill>
              </a:rPr>
              <a:t>escribir</a:t>
            </a:r>
            <a:r>
              <a:rPr lang="en-GB" sz="2000" b="1" dirty="0">
                <a:solidFill>
                  <a:prstClr val="white"/>
                </a:solidFill>
              </a:rPr>
              <a:t> / </a:t>
            </a: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x-none" sz="2000" dirty="0"/>
          </a:p>
        </p:txBody>
      </p:sp>
    </p:spTree>
    <p:extLst>
      <p:ext uri="{BB962C8B-B14F-4D97-AF65-F5344CB8AC3E}">
        <p14:creationId xmlns:p14="http://schemas.microsoft.com/office/powerpoint/2010/main" val="309609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24A41-5CD9-AF44-A51B-6501F625C7CC}"/>
              </a:ext>
            </a:extLst>
          </p:cNvPr>
          <p:cNvSpPr>
            <a:spLocks noGrp="1"/>
          </p:cNvSpPr>
          <p:nvPr>
            <p:ph type="title"/>
          </p:nvPr>
        </p:nvSpPr>
        <p:spPr>
          <a:xfrm>
            <a:off x="263857" y="337349"/>
            <a:ext cx="5494006" cy="363486"/>
          </a:xfrm>
        </p:spPr>
        <p:txBody>
          <a:bodyPr>
            <a:noAutofit/>
          </a:bodyPr>
          <a:lstStyle/>
          <a:p>
            <a:r>
              <a:rPr lang="es-GB" sz="2400" b="1" dirty="0"/>
              <a:t>¡Ahora tú escribes!</a:t>
            </a:r>
            <a:endParaRPr lang="es-GB" sz="2400" dirty="0"/>
          </a:p>
        </p:txBody>
      </p:sp>
      <p:sp>
        <p:nvSpPr>
          <p:cNvPr id="18" name="CuadroTexto 17">
            <a:extLst>
              <a:ext uri="{FF2B5EF4-FFF2-40B4-BE49-F238E27FC236}">
                <a16:creationId xmlns:a16="http://schemas.microsoft.com/office/drawing/2014/main" id="{BA999F79-28EF-F840-8973-E09747355187}"/>
              </a:ext>
            </a:extLst>
          </p:cNvPr>
          <p:cNvSpPr txBox="1"/>
          <p:nvPr/>
        </p:nvSpPr>
        <p:spPr>
          <a:xfrm>
            <a:off x="263857" y="804428"/>
            <a:ext cx="7983276" cy="830997"/>
          </a:xfrm>
          <a:prstGeom prst="rect">
            <a:avLst/>
          </a:prstGeom>
          <a:noFill/>
        </p:spPr>
        <p:txBody>
          <a:bodyPr wrap="none" rtlCol="0">
            <a:spAutoFit/>
          </a:bodyPr>
          <a:lstStyle/>
          <a:p>
            <a:r>
              <a:rPr lang="es-GB" sz="2400" dirty="0">
                <a:solidFill>
                  <a:srgbClr val="203864"/>
                </a:solidFill>
                <a:latin typeface="Century Gothic" panose="020B0502020202020204" pitchFamily="34" charset="0"/>
              </a:rPr>
              <a:t>Escribe el texto otra vez, pero debes cambiar cosas.</a:t>
            </a:r>
          </a:p>
          <a:p>
            <a:r>
              <a:rPr lang="es-GB" sz="2400" dirty="0">
                <a:solidFill>
                  <a:srgbClr val="203864"/>
                </a:solidFill>
                <a:latin typeface="Century Gothic" panose="020B0502020202020204" pitchFamily="34" charset="0"/>
              </a:rPr>
              <a:t>¿Cómo organizas tú las vacaciones?</a:t>
            </a:r>
          </a:p>
        </p:txBody>
      </p:sp>
      <p:sp>
        <p:nvSpPr>
          <p:cNvPr id="3" name="CuadroTexto 2">
            <a:extLst>
              <a:ext uri="{FF2B5EF4-FFF2-40B4-BE49-F238E27FC236}">
                <a16:creationId xmlns:a16="http://schemas.microsoft.com/office/drawing/2014/main" id="{7DA70A1E-FEC9-CD49-B317-6321941C7456}"/>
              </a:ext>
            </a:extLst>
          </p:cNvPr>
          <p:cNvSpPr txBox="1"/>
          <p:nvPr/>
        </p:nvSpPr>
        <p:spPr>
          <a:xfrm>
            <a:off x="248273" y="1751572"/>
            <a:ext cx="8939503" cy="1200329"/>
          </a:xfrm>
          <a:prstGeom prst="rect">
            <a:avLst/>
          </a:prstGeom>
          <a:noFill/>
        </p:spPr>
        <p:txBody>
          <a:bodyPr wrap="square" rtlCol="0">
            <a:spAutoFit/>
          </a:bodyPr>
          <a:lstStyle/>
          <a:p>
            <a:pPr algn="l"/>
            <a:r>
              <a:rPr lang="es-GB" sz="2400" dirty="0">
                <a:solidFill>
                  <a:schemeClr val="accent5">
                    <a:lumMod val="50000"/>
                  </a:schemeClr>
                </a:solidFill>
                <a:latin typeface="Century Gothic" panose="020B0502020202020204" pitchFamily="34" charset="0"/>
              </a:rPr>
              <a:t>Puedes usar una persona diferente (yo, tú, él, mi hermano...). También puedes cambiar los verbos y usar otros verbos en –er o –ir:</a:t>
            </a:r>
          </a:p>
        </p:txBody>
      </p:sp>
      <p:sp>
        <p:nvSpPr>
          <p:cNvPr id="4" name="CuadroTexto 3">
            <a:extLst>
              <a:ext uri="{FF2B5EF4-FFF2-40B4-BE49-F238E27FC236}">
                <a16:creationId xmlns:a16="http://schemas.microsoft.com/office/drawing/2014/main" id="{6F115CB6-BEAA-AE43-B102-68858DF982D6}"/>
              </a:ext>
            </a:extLst>
          </p:cNvPr>
          <p:cNvSpPr txBox="1"/>
          <p:nvPr/>
        </p:nvSpPr>
        <p:spPr>
          <a:xfrm>
            <a:off x="1839928" y="3052983"/>
            <a:ext cx="159050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aprender</a:t>
            </a:r>
          </a:p>
        </p:txBody>
      </p:sp>
      <p:sp>
        <p:nvSpPr>
          <p:cNvPr id="21" name="CuadroTexto 20">
            <a:extLst>
              <a:ext uri="{FF2B5EF4-FFF2-40B4-BE49-F238E27FC236}">
                <a16:creationId xmlns:a16="http://schemas.microsoft.com/office/drawing/2014/main" id="{F63DA42E-0533-2B48-9400-328D40805253}"/>
              </a:ext>
            </a:extLst>
          </p:cNvPr>
          <p:cNvSpPr txBox="1"/>
          <p:nvPr/>
        </p:nvSpPr>
        <p:spPr>
          <a:xfrm>
            <a:off x="6299420" y="4440540"/>
            <a:ext cx="85632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subir</a:t>
            </a:r>
          </a:p>
        </p:txBody>
      </p:sp>
      <p:sp>
        <p:nvSpPr>
          <p:cNvPr id="30" name="CuadroTexto 29">
            <a:extLst>
              <a:ext uri="{FF2B5EF4-FFF2-40B4-BE49-F238E27FC236}">
                <a16:creationId xmlns:a16="http://schemas.microsoft.com/office/drawing/2014/main" id="{0550FE64-811C-614C-9913-2886FE2EF992}"/>
              </a:ext>
            </a:extLst>
          </p:cNvPr>
          <p:cNvSpPr txBox="1"/>
          <p:nvPr/>
        </p:nvSpPr>
        <p:spPr>
          <a:xfrm>
            <a:off x="5264863" y="3051428"/>
            <a:ext cx="119295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perder</a:t>
            </a:r>
          </a:p>
        </p:txBody>
      </p:sp>
      <p:sp>
        <p:nvSpPr>
          <p:cNvPr id="31" name="CuadroTexto 30">
            <a:extLst>
              <a:ext uri="{FF2B5EF4-FFF2-40B4-BE49-F238E27FC236}">
                <a16:creationId xmlns:a16="http://schemas.microsoft.com/office/drawing/2014/main" id="{5B6B45AD-98DF-1E4A-9F95-291D06B9A7F6}"/>
              </a:ext>
            </a:extLst>
          </p:cNvPr>
          <p:cNvSpPr txBox="1"/>
          <p:nvPr/>
        </p:nvSpPr>
        <p:spPr>
          <a:xfrm>
            <a:off x="6721547" y="3051428"/>
            <a:ext cx="156966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entender</a:t>
            </a:r>
          </a:p>
        </p:txBody>
      </p:sp>
      <p:sp>
        <p:nvSpPr>
          <p:cNvPr id="32" name="CuadroTexto 31">
            <a:extLst>
              <a:ext uri="{FF2B5EF4-FFF2-40B4-BE49-F238E27FC236}">
                <a16:creationId xmlns:a16="http://schemas.microsoft.com/office/drawing/2014/main" id="{C22F8D95-528A-4242-999B-4487CE3FB01D}"/>
              </a:ext>
            </a:extLst>
          </p:cNvPr>
          <p:cNvSpPr txBox="1"/>
          <p:nvPr/>
        </p:nvSpPr>
        <p:spPr>
          <a:xfrm>
            <a:off x="8636984" y="3051429"/>
            <a:ext cx="1101584"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recibir</a:t>
            </a:r>
          </a:p>
        </p:txBody>
      </p:sp>
      <p:sp>
        <p:nvSpPr>
          <p:cNvPr id="33" name="CuadroTexto 32">
            <a:extLst>
              <a:ext uri="{FF2B5EF4-FFF2-40B4-BE49-F238E27FC236}">
                <a16:creationId xmlns:a16="http://schemas.microsoft.com/office/drawing/2014/main" id="{45AD9150-6B7C-C942-A9B3-D7752F6E56F2}"/>
              </a:ext>
            </a:extLst>
          </p:cNvPr>
          <p:cNvSpPr txBox="1"/>
          <p:nvPr/>
        </p:nvSpPr>
        <p:spPr>
          <a:xfrm>
            <a:off x="3658193" y="3051428"/>
            <a:ext cx="1378904" cy="461665"/>
          </a:xfrm>
          <a:prstGeom prst="rect">
            <a:avLst/>
          </a:prstGeom>
          <a:solidFill>
            <a:srgbClr val="FBF0D5"/>
          </a:solidFill>
          <a:ln>
            <a:solidFill>
              <a:srgbClr val="203864"/>
            </a:solidFill>
          </a:ln>
        </p:spPr>
        <p:txBody>
          <a:bodyPr wrap="none" rtlCol="0">
            <a:spAutoFit/>
          </a:bodyPr>
          <a:lstStyle/>
          <a:p>
            <a:pPr algn="l"/>
            <a:r>
              <a:rPr lang="en-GB" sz="2400" dirty="0" err="1">
                <a:solidFill>
                  <a:schemeClr val="accent5">
                    <a:lumMod val="50000"/>
                  </a:schemeClr>
                </a:solidFill>
                <a:latin typeface="Century Gothic" panose="020B0502020202020204" pitchFamily="34" charset="0"/>
              </a:rPr>
              <a:t>recoger</a:t>
            </a:r>
            <a:endParaRPr lang="es-GB" sz="2400" dirty="0">
              <a:solidFill>
                <a:schemeClr val="accent5">
                  <a:lumMod val="50000"/>
                </a:schemeClr>
              </a:solidFill>
              <a:latin typeface="Century Gothic" panose="020B0502020202020204" pitchFamily="34" charset="0"/>
            </a:endParaRPr>
          </a:p>
        </p:txBody>
      </p:sp>
      <p:sp>
        <p:nvSpPr>
          <p:cNvPr id="34" name="CuadroTexto 33">
            <a:extLst>
              <a:ext uri="{FF2B5EF4-FFF2-40B4-BE49-F238E27FC236}">
                <a16:creationId xmlns:a16="http://schemas.microsoft.com/office/drawing/2014/main" id="{FD71F922-3911-E24C-8990-443B318CB684}"/>
              </a:ext>
            </a:extLst>
          </p:cNvPr>
          <p:cNvSpPr txBox="1"/>
          <p:nvPr/>
        </p:nvSpPr>
        <p:spPr>
          <a:xfrm>
            <a:off x="8887053" y="4440540"/>
            <a:ext cx="8515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abrir</a:t>
            </a:r>
          </a:p>
        </p:txBody>
      </p:sp>
      <p:sp>
        <p:nvSpPr>
          <p:cNvPr id="35" name="CuadroTexto 34">
            <a:extLst>
              <a:ext uri="{FF2B5EF4-FFF2-40B4-BE49-F238E27FC236}">
                <a16:creationId xmlns:a16="http://schemas.microsoft.com/office/drawing/2014/main" id="{C207C65B-0BF4-674B-8806-48D664011E17}"/>
              </a:ext>
            </a:extLst>
          </p:cNvPr>
          <p:cNvSpPr txBox="1"/>
          <p:nvPr/>
        </p:nvSpPr>
        <p:spPr>
          <a:xfrm>
            <a:off x="1839928" y="3724290"/>
            <a:ext cx="129554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permitir</a:t>
            </a:r>
          </a:p>
        </p:txBody>
      </p:sp>
      <p:sp>
        <p:nvSpPr>
          <p:cNvPr id="36" name="CuadroTexto 35">
            <a:extLst>
              <a:ext uri="{FF2B5EF4-FFF2-40B4-BE49-F238E27FC236}">
                <a16:creationId xmlns:a16="http://schemas.microsoft.com/office/drawing/2014/main" id="{6DDC9850-D7DD-6946-8F20-E52D6D1A944E}"/>
              </a:ext>
            </a:extLst>
          </p:cNvPr>
          <p:cNvSpPr txBox="1"/>
          <p:nvPr/>
        </p:nvSpPr>
        <p:spPr>
          <a:xfrm>
            <a:off x="3400912" y="3724290"/>
            <a:ext cx="1221809"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decidir</a:t>
            </a:r>
          </a:p>
        </p:txBody>
      </p:sp>
      <p:sp>
        <p:nvSpPr>
          <p:cNvPr id="37" name="CuadroTexto 36">
            <a:extLst>
              <a:ext uri="{FF2B5EF4-FFF2-40B4-BE49-F238E27FC236}">
                <a16:creationId xmlns:a16="http://schemas.microsoft.com/office/drawing/2014/main" id="{2011FFC2-6341-FC44-8C0D-27EC16A0A3C6}"/>
              </a:ext>
            </a:extLst>
          </p:cNvPr>
          <p:cNvSpPr txBox="1"/>
          <p:nvPr/>
        </p:nvSpPr>
        <p:spPr>
          <a:xfrm>
            <a:off x="4888158" y="3724290"/>
            <a:ext cx="102784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cubrir</a:t>
            </a:r>
          </a:p>
        </p:txBody>
      </p:sp>
      <p:sp>
        <p:nvSpPr>
          <p:cNvPr id="38" name="CuadroTexto 37">
            <a:extLst>
              <a:ext uri="{FF2B5EF4-FFF2-40B4-BE49-F238E27FC236}">
                <a16:creationId xmlns:a16="http://schemas.microsoft.com/office/drawing/2014/main" id="{8C99F0E5-466A-9544-AAFE-37EF2CA64129}"/>
              </a:ext>
            </a:extLst>
          </p:cNvPr>
          <p:cNvSpPr txBox="1"/>
          <p:nvPr/>
        </p:nvSpPr>
        <p:spPr>
          <a:xfrm>
            <a:off x="6181440" y="3724290"/>
            <a:ext cx="1249060"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repartir</a:t>
            </a:r>
          </a:p>
        </p:txBody>
      </p:sp>
      <p:sp>
        <p:nvSpPr>
          <p:cNvPr id="39" name="CuadroTexto 38">
            <a:extLst>
              <a:ext uri="{FF2B5EF4-FFF2-40B4-BE49-F238E27FC236}">
                <a16:creationId xmlns:a16="http://schemas.microsoft.com/office/drawing/2014/main" id="{DBA63ECD-DFE8-F54A-BFB7-398D9F4E396A}"/>
              </a:ext>
            </a:extLst>
          </p:cNvPr>
          <p:cNvSpPr txBox="1"/>
          <p:nvPr/>
        </p:nvSpPr>
        <p:spPr>
          <a:xfrm>
            <a:off x="7695937" y="3724290"/>
            <a:ext cx="1053494"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dividir</a:t>
            </a:r>
          </a:p>
        </p:txBody>
      </p:sp>
      <p:sp>
        <p:nvSpPr>
          <p:cNvPr id="40" name="CuadroTexto 39">
            <a:extLst>
              <a:ext uri="{FF2B5EF4-FFF2-40B4-BE49-F238E27FC236}">
                <a16:creationId xmlns:a16="http://schemas.microsoft.com/office/drawing/2014/main" id="{58A949C0-E26C-0A40-9DF0-7480B21BEA92}"/>
              </a:ext>
            </a:extLst>
          </p:cNvPr>
          <p:cNvSpPr txBox="1"/>
          <p:nvPr/>
        </p:nvSpPr>
        <p:spPr>
          <a:xfrm>
            <a:off x="9014867" y="3723513"/>
            <a:ext cx="739305" cy="461665"/>
          </a:xfrm>
          <a:prstGeom prst="rect">
            <a:avLst/>
          </a:prstGeom>
          <a:solidFill>
            <a:srgbClr val="FBF0D5"/>
          </a:solidFill>
          <a:ln>
            <a:solidFill>
              <a:srgbClr val="203864"/>
            </a:solidFill>
          </a:ln>
        </p:spPr>
        <p:txBody>
          <a:bodyPr wrap="square" rtlCol="0">
            <a:spAutoFit/>
          </a:bodyPr>
          <a:lstStyle/>
          <a:p>
            <a:pPr algn="l"/>
            <a:r>
              <a:rPr lang="es-GB" sz="2400" dirty="0">
                <a:solidFill>
                  <a:schemeClr val="accent5">
                    <a:lumMod val="50000"/>
                  </a:schemeClr>
                </a:solidFill>
                <a:latin typeface="Century Gothic" panose="020B0502020202020204" pitchFamily="34" charset="0"/>
              </a:rPr>
              <a:t>leer</a:t>
            </a:r>
          </a:p>
        </p:txBody>
      </p:sp>
      <p:sp>
        <p:nvSpPr>
          <p:cNvPr id="41" name="CuadroTexto 40">
            <a:extLst>
              <a:ext uri="{FF2B5EF4-FFF2-40B4-BE49-F238E27FC236}">
                <a16:creationId xmlns:a16="http://schemas.microsoft.com/office/drawing/2014/main" id="{AC1365EB-683A-BD48-85FE-A7537CDC014D}"/>
              </a:ext>
            </a:extLst>
          </p:cNvPr>
          <p:cNvSpPr txBox="1"/>
          <p:nvPr/>
        </p:nvSpPr>
        <p:spPr>
          <a:xfrm>
            <a:off x="7462002" y="4442094"/>
            <a:ext cx="1098378"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beber</a:t>
            </a:r>
          </a:p>
        </p:txBody>
      </p:sp>
      <p:sp>
        <p:nvSpPr>
          <p:cNvPr id="42" name="CuadroTexto 41">
            <a:extLst>
              <a:ext uri="{FF2B5EF4-FFF2-40B4-BE49-F238E27FC236}">
                <a16:creationId xmlns:a16="http://schemas.microsoft.com/office/drawing/2014/main" id="{B0B1F8B1-5156-E84E-87FB-0C4E9AB2E337}"/>
              </a:ext>
            </a:extLst>
          </p:cNvPr>
          <p:cNvSpPr txBox="1"/>
          <p:nvPr/>
        </p:nvSpPr>
        <p:spPr>
          <a:xfrm>
            <a:off x="1839928" y="4423576"/>
            <a:ext cx="116730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comer</a:t>
            </a:r>
          </a:p>
        </p:txBody>
      </p:sp>
      <p:sp>
        <p:nvSpPr>
          <p:cNvPr id="43" name="CuadroTexto 42">
            <a:extLst>
              <a:ext uri="{FF2B5EF4-FFF2-40B4-BE49-F238E27FC236}">
                <a16:creationId xmlns:a16="http://schemas.microsoft.com/office/drawing/2014/main" id="{E90825A0-C60C-8642-9098-2B7A0D9E7D99}"/>
              </a:ext>
            </a:extLst>
          </p:cNvPr>
          <p:cNvSpPr txBox="1"/>
          <p:nvPr/>
        </p:nvSpPr>
        <p:spPr>
          <a:xfrm>
            <a:off x="3333906" y="4426908"/>
            <a:ext cx="1064715"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correr</a:t>
            </a:r>
          </a:p>
        </p:txBody>
      </p:sp>
      <p:sp>
        <p:nvSpPr>
          <p:cNvPr id="44" name="CuadroTexto 43">
            <a:extLst>
              <a:ext uri="{FF2B5EF4-FFF2-40B4-BE49-F238E27FC236}">
                <a16:creationId xmlns:a16="http://schemas.microsoft.com/office/drawing/2014/main" id="{901D2EF6-00A6-FD4E-A885-E5F37EAA7952}"/>
              </a:ext>
            </a:extLst>
          </p:cNvPr>
          <p:cNvSpPr txBox="1"/>
          <p:nvPr/>
        </p:nvSpPr>
        <p:spPr>
          <a:xfrm>
            <a:off x="4725292" y="4440540"/>
            <a:ext cx="1247457" cy="461665"/>
          </a:xfrm>
          <a:prstGeom prst="rect">
            <a:avLst/>
          </a:prstGeom>
          <a:solidFill>
            <a:srgbClr val="FBF0D5"/>
          </a:solidFill>
          <a:ln>
            <a:solidFill>
              <a:srgbClr val="203864"/>
            </a:solidFill>
          </a:ln>
        </p:spPr>
        <p:txBody>
          <a:bodyPr wrap="none" rtlCol="0">
            <a:spAutoFit/>
          </a:bodyPr>
          <a:lstStyle/>
          <a:p>
            <a:pPr algn="l"/>
            <a:r>
              <a:rPr lang="es-GB" sz="2400" dirty="0">
                <a:solidFill>
                  <a:schemeClr val="accent5">
                    <a:lumMod val="50000"/>
                  </a:schemeClr>
                </a:solidFill>
                <a:latin typeface="Century Gothic" panose="020B0502020202020204" pitchFamily="34" charset="0"/>
              </a:rPr>
              <a:t>vender</a:t>
            </a:r>
          </a:p>
        </p:txBody>
      </p:sp>
      <p:sp>
        <p:nvSpPr>
          <p:cNvPr id="5" name="CuadroTexto 4">
            <a:extLst>
              <a:ext uri="{FF2B5EF4-FFF2-40B4-BE49-F238E27FC236}">
                <a16:creationId xmlns:a16="http://schemas.microsoft.com/office/drawing/2014/main" id="{9103BF44-209E-5A4D-B4EC-D0607CFB5C45}"/>
              </a:ext>
            </a:extLst>
          </p:cNvPr>
          <p:cNvSpPr txBox="1"/>
          <p:nvPr/>
        </p:nvSpPr>
        <p:spPr>
          <a:xfrm>
            <a:off x="277844" y="5290043"/>
            <a:ext cx="11650299" cy="830997"/>
          </a:xfrm>
          <a:prstGeom prst="rect">
            <a:avLst/>
          </a:prstGeom>
          <a:noFill/>
        </p:spPr>
        <p:txBody>
          <a:bodyPr wrap="square" rtlCol="0">
            <a:spAutoFit/>
          </a:bodyPr>
          <a:lstStyle/>
          <a:p>
            <a:pPr algn="l"/>
            <a:r>
              <a:rPr lang="es-GB" sz="2400" dirty="0">
                <a:solidFill>
                  <a:schemeClr val="accent5">
                    <a:lumMod val="50000"/>
                  </a:schemeClr>
                </a:solidFill>
                <a:latin typeface="Century Gothic" panose="020B0502020202020204" pitchFamily="34" charset="0"/>
              </a:rPr>
              <a:t>Después vas a leer tu texto. Tu pareja va a escuchar para completar una tabla con información</a:t>
            </a:r>
            <a:r>
              <a:rPr lang="en-GB" sz="2400" dirty="0">
                <a:solidFill>
                  <a:schemeClr val="accent5">
                    <a:lumMod val="50000"/>
                  </a:schemeClr>
                </a:solidFill>
                <a:latin typeface="Century Gothic" panose="020B0502020202020204" pitchFamily="34" charset="0"/>
              </a:rPr>
              <a:t>;</a:t>
            </a:r>
            <a:r>
              <a:rPr lang="es-GB" sz="2400" dirty="0">
                <a:solidFill>
                  <a:schemeClr val="accent5">
                    <a:lumMod val="50000"/>
                  </a:schemeClr>
                </a:solidFill>
                <a:latin typeface="Century Gothic" panose="020B0502020202020204" pitchFamily="34" charset="0"/>
              </a:rPr>
              <a:t> </a:t>
            </a:r>
            <a:r>
              <a:rPr lang="es-GB" sz="2400">
                <a:solidFill>
                  <a:schemeClr val="accent5">
                    <a:lumMod val="50000"/>
                  </a:schemeClr>
                </a:solidFill>
                <a:latin typeface="Century Gothic" panose="020B0502020202020204" pitchFamily="34" charset="0"/>
              </a:rPr>
              <a:t>primero el</a:t>
            </a:r>
            <a:r>
              <a:rPr lang="en-GB" sz="2400" dirty="0">
                <a:solidFill>
                  <a:schemeClr val="accent5">
                    <a:lumMod val="50000"/>
                  </a:schemeClr>
                </a:solidFill>
                <a:latin typeface="Century Gothic" panose="020B0502020202020204" pitchFamily="34" charset="0"/>
              </a:rPr>
              <a:t>/la</a:t>
            </a:r>
            <a:r>
              <a:rPr lang="es-GB" sz="2400">
                <a:solidFill>
                  <a:schemeClr val="accent5">
                    <a:lumMod val="50000"/>
                  </a:schemeClr>
                </a:solidFill>
                <a:latin typeface="Century Gothic" panose="020B0502020202020204" pitchFamily="34" charset="0"/>
              </a:rPr>
              <a:t> </a:t>
            </a:r>
            <a:r>
              <a:rPr lang="es-GB" sz="2400" dirty="0">
                <a:solidFill>
                  <a:schemeClr val="accent5">
                    <a:lumMod val="50000"/>
                  </a:schemeClr>
                </a:solidFill>
                <a:latin typeface="Century Gothic" panose="020B0502020202020204" pitchFamily="34" charset="0"/>
              </a:rPr>
              <a:t>estudiante A</a:t>
            </a:r>
            <a:r>
              <a:rPr lang="en-GB" sz="2400" dirty="0">
                <a:solidFill>
                  <a:schemeClr val="accent5">
                    <a:lumMod val="50000"/>
                  </a:schemeClr>
                </a:solidFill>
                <a:latin typeface="Century Gothic" panose="020B0502020202020204" pitchFamily="34" charset="0"/>
              </a:rPr>
              <a:t>,</a:t>
            </a:r>
            <a:r>
              <a:rPr lang="es-GB" sz="2400" dirty="0">
                <a:solidFill>
                  <a:schemeClr val="accent5">
                    <a:lumMod val="50000"/>
                  </a:schemeClr>
                </a:solidFill>
                <a:latin typeface="Century Gothic" panose="020B0502020202020204" pitchFamily="34" charset="0"/>
              </a:rPr>
              <a:t> y </a:t>
            </a:r>
            <a:r>
              <a:rPr lang="es-GB" sz="2400">
                <a:solidFill>
                  <a:schemeClr val="accent5">
                    <a:lumMod val="50000"/>
                  </a:schemeClr>
                </a:solidFill>
                <a:latin typeface="Century Gothic" panose="020B0502020202020204" pitchFamily="34" charset="0"/>
              </a:rPr>
              <a:t>luego el</a:t>
            </a:r>
            <a:r>
              <a:rPr lang="en-GB" sz="2400" dirty="0">
                <a:solidFill>
                  <a:schemeClr val="accent5">
                    <a:lumMod val="50000"/>
                  </a:schemeClr>
                </a:solidFill>
                <a:latin typeface="Century Gothic" panose="020B0502020202020204" pitchFamily="34" charset="0"/>
              </a:rPr>
              <a:t>/la</a:t>
            </a:r>
            <a:r>
              <a:rPr lang="es-GB" sz="2400">
                <a:solidFill>
                  <a:schemeClr val="accent5">
                    <a:lumMod val="50000"/>
                  </a:schemeClr>
                </a:solidFill>
                <a:latin typeface="Century Gothic" panose="020B0502020202020204" pitchFamily="34" charset="0"/>
              </a:rPr>
              <a:t> </a:t>
            </a:r>
            <a:r>
              <a:rPr lang="es-GB" sz="2400" dirty="0">
                <a:solidFill>
                  <a:schemeClr val="accent5">
                    <a:lumMod val="50000"/>
                  </a:schemeClr>
                </a:solidFill>
                <a:latin typeface="Century Gothic" panose="020B0502020202020204" pitchFamily="34" charset="0"/>
              </a:rPr>
              <a:t>estudiante B.</a:t>
            </a:r>
          </a:p>
        </p:txBody>
      </p:sp>
      <p:sp>
        <p:nvSpPr>
          <p:cNvPr id="25" name="Rounded Rectangle 24">
            <a:extLst>
              <a:ext uri="{FF2B5EF4-FFF2-40B4-BE49-F238E27FC236}">
                <a16:creationId xmlns:a16="http://schemas.microsoft.com/office/drawing/2014/main" id="{210FBEF5-8E6C-AE4A-B97F-5C2DE4EF7833}"/>
              </a:ext>
            </a:extLst>
          </p:cNvPr>
          <p:cNvSpPr/>
          <p:nvPr/>
        </p:nvSpPr>
        <p:spPr>
          <a:xfrm>
            <a:off x="8247133" y="258166"/>
            <a:ext cx="368101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Carnaval, Fiesta, Celebración, Vacaciones, Colorido">
            <a:extLst>
              <a:ext uri="{FF2B5EF4-FFF2-40B4-BE49-F238E27FC236}">
                <a16:creationId xmlns:a16="http://schemas.microsoft.com/office/drawing/2014/main" id="{0ADFA89B-00EE-9E41-8275-B17A0CA916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30254" y="885949"/>
            <a:ext cx="2922378" cy="1954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7852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edificio, verde, tren, pista&#10;&#10;Descripción generada automáticamente">
            <a:extLst>
              <a:ext uri="{FF2B5EF4-FFF2-40B4-BE49-F238E27FC236}">
                <a16:creationId xmlns:a16="http://schemas.microsoft.com/office/drawing/2014/main" id="{4A6918AD-55F8-4646-8495-2B5D84FC6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9339944" y="258166"/>
            <a:ext cx="2588200" cy="43453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258166"/>
            <a:ext cx="8835427" cy="895720"/>
          </a:xfrm>
          <a:solidFill>
            <a:schemeClr val="bg1"/>
          </a:solidFill>
        </p:spPr>
        <p:txBody>
          <a:bodyPr>
            <a:noAutofit/>
          </a:bodyPr>
          <a:lstStyle/>
          <a:p>
            <a:r>
              <a:rPr lang="x-none" sz="2400" b="1" dirty="0">
                <a:highlight>
                  <a:srgbClr val="FFFFFF"/>
                </a:highlight>
              </a:rPr>
              <a:t>Nadia habla sobre dónde va en meses diferentes del año. </a:t>
            </a:r>
            <a:br>
              <a:rPr lang="x-none" sz="2400" b="1" dirty="0">
                <a:highlight>
                  <a:srgbClr val="FFFFFF"/>
                </a:highlight>
              </a:rPr>
            </a:br>
            <a:r>
              <a:rPr lang="x-none" sz="2400" b="1" dirty="0">
                <a:highlight>
                  <a:srgbClr val="FFFFFF"/>
                </a:highlight>
              </a:rPr>
              <a:t>También habla </a:t>
            </a:r>
            <a:r>
              <a:rPr lang="x-none" sz="2400" b="1">
                <a:highlight>
                  <a:srgbClr val="FFFFFF"/>
                </a:highlight>
              </a:rPr>
              <a:t>sobre </a:t>
            </a:r>
            <a:r>
              <a:rPr lang="en-GB" sz="2400" b="1" dirty="0" err="1">
                <a:highlight>
                  <a:srgbClr val="FFFFFF"/>
                </a:highlight>
              </a:rPr>
              <a:t>su</a:t>
            </a:r>
            <a:r>
              <a:rPr lang="en-GB" sz="2400" b="1" dirty="0">
                <a:highlight>
                  <a:srgbClr val="FFFFFF"/>
                </a:highlight>
              </a:rPr>
              <a:t> </a:t>
            </a:r>
            <a:r>
              <a:rPr lang="en-GB" sz="2400" b="1" dirty="0" err="1">
                <a:highlight>
                  <a:srgbClr val="FFFFFF"/>
                </a:highlight>
              </a:rPr>
              <a:t>hermana</a:t>
            </a:r>
            <a:r>
              <a:rPr lang="x-none" sz="2400" b="1">
                <a:highlight>
                  <a:srgbClr val="FFFFFF"/>
                </a:highlight>
              </a:rPr>
              <a:t>.  </a:t>
            </a:r>
            <a:endParaRPr lang="x-none" sz="2400" b="1" dirty="0">
              <a:highlight>
                <a:srgbClr val="FFFFFF"/>
              </a:highlight>
            </a:endParaRPr>
          </a:p>
        </p:txBody>
      </p:sp>
      <p:pic>
        <p:nvPicPr>
          <p:cNvPr id="3" name="Imagen 2">
            <a:extLst>
              <a:ext uri="{FF2B5EF4-FFF2-40B4-BE49-F238E27FC236}">
                <a16:creationId xmlns:a16="http://schemas.microsoft.com/office/drawing/2014/main" id="{439E7727-F17D-8A42-97D7-B4EDCA334FDD}"/>
              </a:ext>
            </a:extLst>
          </p:cNvPr>
          <p:cNvPicPr>
            <a:picLocks noChangeAspect="1"/>
          </p:cNvPicPr>
          <p:nvPr/>
        </p:nvPicPr>
        <p:blipFill rotWithShape="1">
          <a:blip r:embed="rId4">
            <a:extLst>
              <a:ext uri="{28A0092B-C50C-407E-A947-70E740481C1C}">
                <a14:useLocalDpi xmlns:a14="http://schemas.microsoft.com/office/drawing/2010/main" val="0"/>
              </a:ext>
            </a:extLst>
          </a:blip>
          <a:srcRect l="25389" t="14647" r="51444" b="1472"/>
          <a:stretch/>
        </p:blipFill>
        <p:spPr>
          <a:xfrm>
            <a:off x="7320136" y="2456055"/>
            <a:ext cx="1895008" cy="3863137"/>
          </a:xfrm>
          <a:prstGeom prst="rect">
            <a:avLst/>
          </a:prstGeom>
        </p:spPr>
      </p:pic>
      <p:pic>
        <p:nvPicPr>
          <p:cNvPr id="17" name="Imagen 16">
            <a:extLst>
              <a:ext uri="{FF2B5EF4-FFF2-40B4-BE49-F238E27FC236}">
                <a16:creationId xmlns:a16="http://schemas.microsoft.com/office/drawing/2014/main" id="{7A0A049F-CFD1-974F-8E78-EBCA7B997196}"/>
              </a:ext>
            </a:extLst>
          </p:cNvPr>
          <p:cNvPicPr>
            <a:picLocks noChangeAspect="1"/>
          </p:cNvPicPr>
          <p:nvPr/>
        </p:nvPicPr>
        <p:blipFill rotWithShape="1">
          <a:blip r:embed="rId4">
            <a:extLst>
              <a:ext uri="{28A0092B-C50C-407E-A947-70E740481C1C}">
                <a14:useLocalDpi xmlns:a14="http://schemas.microsoft.com/office/drawing/2010/main" val="0"/>
              </a:ext>
            </a:extLst>
          </a:blip>
          <a:srcRect l="48335" t="11369" r="28498" b="4751"/>
          <a:stretch/>
        </p:blipFill>
        <p:spPr>
          <a:xfrm>
            <a:off x="9616576" y="2323811"/>
            <a:ext cx="1895008" cy="3863137"/>
          </a:xfrm>
          <a:prstGeom prst="rect">
            <a:avLst/>
          </a:prstGeom>
        </p:spPr>
      </p:pic>
      <p:sp>
        <p:nvSpPr>
          <p:cNvPr id="9" name="Llamada ovalada 8">
            <a:extLst>
              <a:ext uri="{FF2B5EF4-FFF2-40B4-BE49-F238E27FC236}">
                <a16:creationId xmlns:a16="http://schemas.microsoft.com/office/drawing/2014/main" id="{FD8EDAAF-3805-F54E-9EAE-38FFA44C5994}"/>
              </a:ext>
            </a:extLst>
          </p:cNvPr>
          <p:cNvSpPr/>
          <p:nvPr/>
        </p:nvSpPr>
        <p:spPr>
          <a:xfrm>
            <a:off x="7762147" y="1182051"/>
            <a:ext cx="4236751" cy="1458355"/>
          </a:xfrm>
          <a:prstGeom prst="wedgeEllipseCallout">
            <a:avLst>
              <a:gd name="adj1" fmla="val -24836"/>
              <a:gd name="adj2" fmla="val 95500"/>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203864"/>
                </a:solidFill>
                <a:latin typeface="Century Gothic" panose="020B0502020202020204" pitchFamily="34" charset="0"/>
              </a:rPr>
              <a:t>Durante las vacaciones en diciembre voy a...</a:t>
            </a:r>
          </a:p>
        </p:txBody>
      </p:sp>
      <p:sp>
        <p:nvSpPr>
          <p:cNvPr id="12" name="Título 6">
            <a:extLst>
              <a:ext uri="{FF2B5EF4-FFF2-40B4-BE49-F238E27FC236}">
                <a16:creationId xmlns:a16="http://schemas.microsoft.com/office/drawing/2014/main" id="{E81884FD-5762-7D48-A627-B51B17B715FE}"/>
              </a:ext>
            </a:extLst>
          </p:cNvPr>
          <p:cNvSpPr txBox="1">
            <a:spLocks/>
          </p:cNvSpPr>
          <p:nvPr/>
        </p:nvSpPr>
        <p:spPr>
          <a:xfrm>
            <a:off x="169599" y="1480456"/>
            <a:ext cx="7294553" cy="4838736"/>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200" b="1">
                <a:highlight>
                  <a:srgbClr val="FFFFFF"/>
                </a:highlight>
              </a:rPr>
              <a:t>Escucha </a:t>
            </a:r>
            <a:r>
              <a:rPr lang="en-GB" sz="2200" b="1">
                <a:highlight>
                  <a:srgbClr val="FFFFFF"/>
                </a:highlight>
              </a:rPr>
              <a:t>la primera parte y t</a:t>
            </a:r>
            <a:r>
              <a:rPr lang="x-none" sz="2200" b="1">
                <a:highlight>
                  <a:srgbClr val="FFFFFF"/>
                </a:highlight>
              </a:rPr>
              <a:t>oma notas</a:t>
            </a:r>
            <a:r>
              <a:rPr lang="en-GB" sz="2200" b="1">
                <a:highlight>
                  <a:srgbClr val="FFFFFF"/>
                </a:highlight>
              </a:rPr>
              <a:t>:</a:t>
            </a:r>
            <a:endParaRPr lang="x-none" sz="2200" b="1">
              <a:highlight>
                <a:srgbClr val="FFFFFF"/>
              </a:highlight>
            </a:endParaRPr>
          </a:p>
          <a:p>
            <a:r>
              <a:rPr lang="x-none" sz="2200">
                <a:highlight>
                  <a:srgbClr val="FFFFFF"/>
                </a:highlight>
              </a:rPr>
              <a:t>¿Dónde va Nadia? ¿</a:t>
            </a:r>
            <a:r>
              <a:rPr lang="en-GB" sz="2200">
                <a:highlight>
                  <a:srgbClr val="FFFFFF"/>
                </a:highlight>
              </a:rPr>
              <a:t>y</a:t>
            </a:r>
            <a:r>
              <a:rPr lang="x-none" sz="2200">
                <a:highlight>
                  <a:srgbClr val="FFFFFF"/>
                </a:highlight>
              </a:rPr>
              <a:t> </a:t>
            </a:r>
            <a:r>
              <a:rPr lang="en-GB" sz="2200">
                <a:highlight>
                  <a:srgbClr val="FFFFFF"/>
                </a:highlight>
              </a:rPr>
              <a:t>su </a:t>
            </a:r>
            <a:r>
              <a:rPr lang="x-none" sz="2200">
                <a:highlight>
                  <a:srgbClr val="FFFFFF"/>
                </a:highlight>
              </a:rPr>
              <a:t>hermana? </a:t>
            </a:r>
          </a:p>
          <a:p>
            <a:r>
              <a:rPr lang="x-none" sz="2200">
                <a:highlight>
                  <a:srgbClr val="FFFFFF"/>
                </a:highlight>
              </a:rPr>
              <a:t>¿</a:t>
            </a:r>
            <a:r>
              <a:rPr lang="en-GB" sz="2200">
                <a:highlight>
                  <a:srgbClr val="FFFFFF"/>
                </a:highlight>
              </a:rPr>
              <a:t>Cuándo, y </a:t>
            </a:r>
            <a:r>
              <a:rPr lang="x-none" sz="2200">
                <a:highlight>
                  <a:srgbClr val="FFFFFF"/>
                </a:highlight>
              </a:rPr>
              <a:t>para qué</a:t>
            </a:r>
            <a:r>
              <a:rPr lang="en-GB" sz="2200">
                <a:highlight>
                  <a:srgbClr val="FFFFFF"/>
                </a:highlight>
              </a:rPr>
              <a:t> (e.g. para visitar algo)</a:t>
            </a:r>
            <a:r>
              <a:rPr lang="x-none" sz="2200">
                <a:highlight>
                  <a:srgbClr val="FFFFFF"/>
                </a:highlight>
              </a:rPr>
              <a:t>?</a:t>
            </a:r>
          </a:p>
          <a:p>
            <a:endParaRPr lang="en-GB" sz="2200">
              <a:highlight>
                <a:srgbClr val="FFFFFF"/>
              </a:highlight>
            </a:endParaRPr>
          </a:p>
          <a:p>
            <a:endParaRPr lang="en-GB" sz="2200">
              <a:highlight>
                <a:srgbClr val="FFFFFF"/>
              </a:highlight>
            </a:endParaRPr>
          </a:p>
          <a:p>
            <a:endParaRPr lang="en-GB" sz="2200" b="1">
              <a:highlight>
                <a:srgbClr val="FFFFFF"/>
              </a:highlight>
            </a:endParaRPr>
          </a:p>
          <a:p>
            <a:r>
              <a:rPr lang="en-GB" sz="2200" b="1">
                <a:highlight>
                  <a:srgbClr val="FFFFFF"/>
                </a:highlight>
              </a:rPr>
              <a:t>Luego escucha la segunda parte y toma notas:</a:t>
            </a:r>
            <a:endParaRPr lang="x-none" sz="2200" b="1">
              <a:highlight>
                <a:srgbClr val="FFFFFF"/>
              </a:highlight>
            </a:endParaRPr>
          </a:p>
          <a:p>
            <a:r>
              <a:rPr lang="x-none" sz="2200">
                <a:highlight>
                  <a:srgbClr val="FFFFFF"/>
                </a:highlight>
              </a:rPr>
              <a:t>¿Dónde fue Nadia? ¿y su hermana? </a:t>
            </a:r>
            <a:endParaRPr lang="en-GB" sz="2200">
              <a:highlight>
                <a:srgbClr val="FFFFFF"/>
              </a:highlight>
            </a:endParaRPr>
          </a:p>
          <a:p>
            <a:r>
              <a:rPr lang="x-none" sz="2200">
                <a:highlight>
                  <a:srgbClr val="FFFFFF"/>
                </a:highlight>
              </a:rPr>
              <a:t>¿</a:t>
            </a:r>
            <a:r>
              <a:rPr lang="en-GB" sz="2200">
                <a:highlight>
                  <a:srgbClr val="FFFFFF"/>
                </a:highlight>
              </a:rPr>
              <a:t>Cuándo, y </a:t>
            </a:r>
            <a:r>
              <a:rPr lang="x-none" sz="2200">
                <a:highlight>
                  <a:srgbClr val="FFFFFF"/>
                </a:highlight>
              </a:rPr>
              <a:t>para qué</a:t>
            </a:r>
            <a:r>
              <a:rPr lang="en-GB" sz="2200">
                <a:highlight>
                  <a:srgbClr val="FFFFFF"/>
                </a:highlight>
              </a:rPr>
              <a:t> (e.g. para visitar algo)</a:t>
            </a:r>
            <a:r>
              <a:rPr lang="x-none" sz="2200">
                <a:highlight>
                  <a:srgbClr val="FFFFFF"/>
                </a:highlight>
              </a:rPr>
              <a:t>?</a:t>
            </a:r>
            <a:endParaRPr lang="en-GB" sz="2200">
              <a:highlight>
                <a:srgbClr val="FFFFFF"/>
              </a:highlight>
            </a:endParaRPr>
          </a:p>
          <a:p>
            <a:endParaRPr lang="en-GB" sz="2200">
              <a:highlight>
                <a:srgbClr val="FFFFFF"/>
              </a:highlight>
            </a:endParaRPr>
          </a:p>
          <a:p>
            <a:endParaRPr lang="en-GB" sz="2200">
              <a:highlight>
                <a:srgbClr val="FFFFFF"/>
              </a:highlight>
            </a:endParaRPr>
          </a:p>
          <a:p>
            <a:endParaRPr lang="en-GB" sz="2200" b="1">
              <a:highlight>
                <a:srgbClr val="FFFFFF"/>
              </a:highlight>
            </a:endParaRPr>
          </a:p>
          <a:p>
            <a:r>
              <a:rPr lang="en-GB" sz="2200" b="1">
                <a:highlight>
                  <a:srgbClr val="FFFFFF"/>
                </a:highlight>
              </a:rPr>
              <a:t>Compara tus notas con un/a compañera/a después de escuchar. Luego intenta escribir unas frases completas con la información.</a:t>
            </a:r>
            <a:endParaRPr lang="x-none" sz="2200" b="1" dirty="0">
              <a:highlight>
                <a:srgbClr val="FFFFFF"/>
              </a:highlight>
            </a:endParaRPr>
          </a:p>
        </p:txBody>
      </p:sp>
      <p:sp>
        <p:nvSpPr>
          <p:cNvPr id="10" name="Action Button: Custom 16">
            <a:hlinkClick r:id="" action="ppaction://noaction" highlightClick="1">
              <a:snd r:embed="rId5" name="Slide 42 - Part 1 Durante las vacaciones.wav"/>
            </a:hlinkClick>
            <a:extLst>
              <a:ext uri="{FF2B5EF4-FFF2-40B4-BE49-F238E27FC236}">
                <a16:creationId xmlns:a16="http://schemas.microsoft.com/office/drawing/2014/main" id="{30030AF8-564D-734B-84B9-DB4C7A3A6A53}"/>
              </a:ext>
            </a:extLst>
          </p:cNvPr>
          <p:cNvSpPr/>
          <p:nvPr/>
        </p:nvSpPr>
        <p:spPr>
          <a:xfrm>
            <a:off x="217591" y="271557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6">
            <a:hlinkClick r:id="" action="ppaction://noaction" highlightClick="1">
              <a:snd r:embed="rId6" name="Slide 42 - Part 2 El an%CC%83o pasado en septiembre.wav"/>
            </a:hlinkClick>
            <a:extLst>
              <a:ext uri="{FF2B5EF4-FFF2-40B4-BE49-F238E27FC236}">
                <a16:creationId xmlns:a16="http://schemas.microsoft.com/office/drawing/2014/main" id="{30030AF8-564D-734B-84B9-DB4C7A3A6A53}"/>
              </a:ext>
            </a:extLst>
          </p:cNvPr>
          <p:cNvSpPr/>
          <p:nvPr/>
        </p:nvSpPr>
        <p:spPr>
          <a:xfrm>
            <a:off x="219055" y="462141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677470" y="2672252"/>
            <a:ext cx="6000732"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Primera </a:t>
            </a:r>
            <a:r>
              <a:rPr lang="en-GB" sz="2400" dirty="0" err="1">
                <a:solidFill>
                  <a:schemeClr val="accent5">
                    <a:lumMod val="50000"/>
                  </a:schemeClr>
                </a:solidFill>
                <a:latin typeface="Century Gothic" panose="020B0502020202020204" pitchFamily="34" charset="0"/>
              </a:rPr>
              <a:t>parte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viajes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cada</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año</a:t>
            </a:r>
            <a:endParaRPr lang="en-GB" sz="2400" dirty="0">
              <a:solidFill>
                <a:schemeClr val="accent5">
                  <a:lumMod val="50000"/>
                </a:schemeClr>
              </a:solidFill>
              <a:latin typeface="Century Gothic" panose="020B0502020202020204" pitchFamily="34" charset="0"/>
            </a:endParaRPr>
          </a:p>
        </p:txBody>
      </p:sp>
      <p:sp>
        <p:nvSpPr>
          <p:cNvPr id="13" name="TextBox 12"/>
          <p:cNvSpPr txBox="1"/>
          <p:nvPr/>
        </p:nvSpPr>
        <p:spPr>
          <a:xfrm>
            <a:off x="652246" y="4555753"/>
            <a:ext cx="6736035" cy="461665"/>
          </a:xfrm>
          <a:prstGeom prst="rect">
            <a:avLst/>
          </a:prstGeom>
          <a:noFill/>
        </p:spPr>
        <p:txBody>
          <a:bodyPr wrap="square" rtlCol="0">
            <a:spAutoFit/>
          </a:bodyPr>
          <a:lstStyle/>
          <a:p>
            <a:pPr algn="l"/>
            <a:r>
              <a:rPr lang="en-GB" sz="2400" dirty="0">
                <a:solidFill>
                  <a:schemeClr val="accent5">
                    <a:lumMod val="50000"/>
                  </a:schemeClr>
                </a:solidFill>
                <a:latin typeface="Century Gothic" panose="020B0502020202020204" pitchFamily="34" charset="0"/>
              </a:rPr>
              <a:t>Segunda </a:t>
            </a:r>
            <a:r>
              <a:rPr lang="en-GB" sz="2400" dirty="0" err="1">
                <a:solidFill>
                  <a:schemeClr val="accent5">
                    <a:lumMod val="50000"/>
                  </a:schemeClr>
                </a:solidFill>
                <a:latin typeface="Century Gothic" panose="020B0502020202020204" pitchFamily="34" charset="0"/>
              </a:rPr>
              <a:t>parte</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los</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viajes</a:t>
            </a:r>
            <a:r>
              <a:rPr lang="en-GB" sz="2400" dirty="0">
                <a:solidFill>
                  <a:schemeClr val="accent5">
                    <a:lumMod val="50000"/>
                  </a:schemeClr>
                </a:solidFill>
                <a:latin typeface="Century Gothic" panose="020B0502020202020204" pitchFamily="34" charset="0"/>
              </a:rPr>
              <a:t> del </a:t>
            </a:r>
            <a:r>
              <a:rPr lang="en-GB" sz="2400" dirty="0" err="1">
                <a:solidFill>
                  <a:schemeClr val="accent5">
                    <a:lumMod val="50000"/>
                  </a:schemeClr>
                </a:solidFill>
                <a:latin typeface="Century Gothic" panose="020B0502020202020204" pitchFamily="34" charset="0"/>
              </a:rPr>
              <a:t>año</a:t>
            </a: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pasado</a:t>
            </a:r>
            <a:endParaRPr lang="en-GB" sz="24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60521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que contiene edificio, verde, tren, pista&#10;&#10;Descripción generada automáticamente">
            <a:extLst>
              <a:ext uri="{FF2B5EF4-FFF2-40B4-BE49-F238E27FC236}">
                <a16:creationId xmlns:a16="http://schemas.microsoft.com/office/drawing/2014/main" id="{4A6918AD-55F8-4646-8495-2B5D84FC6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9339944" y="258166"/>
            <a:ext cx="2588200" cy="434530"/>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ítulo 6">
            <a:extLst>
              <a:ext uri="{FF2B5EF4-FFF2-40B4-BE49-F238E27FC236}">
                <a16:creationId xmlns:a16="http://schemas.microsoft.com/office/drawing/2014/main" id="{02F6BAB3-C6C3-A04A-9CE7-FE1DE82B5BE1}"/>
              </a:ext>
            </a:extLst>
          </p:cNvPr>
          <p:cNvSpPr>
            <a:spLocks noGrp="1"/>
          </p:cNvSpPr>
          <p:nvPr>
            <p:ph type="title"/>
          </p:nvPr>
        </p:nvSpPr>
        <p:spPr>
          <a:xfrm>
            <a:off x="169599" y="258166"/>
            <a:ext cx="8835427" cy="543424"/>
          </a:xfrm>
        </p:spPr>
        <p:txBody>
          <a:bodyPr>
            <a:noAutofit/>
          </a:bodyPr>
          <a:lstStyle/>
          <a:p>
            <a:r>
              <a:rPr lang="x-none" sz="2400" b="1">
                <a:highlight>
                  <a:srgbClr val="FFFFFF"/>
                </a:highlight>
              </a:rPr>
              <a:t>Lee </a:t>
            </a:r>
            <a:r>
              <a:rPr lang="en-GB" sz="2400" b="1">
                <a:highlight>
                  <a:srgbClr val="FFFFFF"/>
                </a:highlight>
              </a:rPr>
              <a:t>el texto </a:t>
            </a:r>
            <a:r>
              <a:rPr lang="x-none" sz="2400" b="1">
                <a:highlight>
                  <a:srgbClr val="FFFFFF"/>
                </a:highlight>
              </a:rPr>
              <a:t>y </a:t>
            </a:r>
            <a:r>
              <a:rPr lang="x-none" sz="2400" b="1" dirty="0">
                <a:highlight>
                  <a:srgbClr val="FFFFFF"/>
                </a:highlight>
              </a:rPr>
              <a:t>compara con tus notas:</a:t>
            </a:r>
          </a:p>
        </p:txBody>
      </p:sp>
      <p:pic>
        <p:nvPicPr>
          <p:cNvPr id="3" name="Imagen 2">
            <a:extLst>
              <a:ext uri="{FF2B5EF4-FFF2-40B4-BE49-F238E27FC236}">
                <a16:creationId xmlns:a16="http://schemas.microsoft.com/office/drawing/2014/main" id="{439E7727-F17D-8A42-97D7-B4EDCA334FDD}"/>
              </a:ext>
            </a:extLst>
          </p:cNvPr>
          <p:cNvPicPr>
            <a:picLocks noChangeAspect="1"/>
          </p:cNvPicPr>
          <p:nvPr/>
        </p:nvPicPr>
        <p:blipFill rotWithShape="1">
          <a:blip r:embed="rId4">
            <a:extLst>
              <a:ext uri="{28A0092B-C50C-407E-A947-70E740481C1C}">
                <a14:useLocalDpi xmlns:a14="http://schemas.microsoft.com/office/drawing/2010/main" val="0"/>
              </a:ext>
            </a:extLst>
          </a:blip>
          <a:srcRect l="25389" t="14647" r="51444" b="1472"/>
          <a:stretch/>
        </p:blipFill>
        <p:spPr>
          <a:xfrm>
            <a:off x="8526130" y="2485522"/>
            <a:ext cx="1895008" cy="3863137"/>
          </a:xfrm>
          <a:prstGeom prst="rect">
            <a:avLst/>
          </a:prstGeom>
        </p:spPr>
      </p:pic>
      <p:pic>
        <p:nvPicPr>
          <p:cNvPr id="17" name="Imagen 16">
            <a:extLst>
              <a:ext uri="{FF2B5EF4-FFF2-40B4-BE49-F238E27FC236}">
                <a16:creationId xmlns:a16="http://schemas.microsoft.com/office/drawing/2014/main" id="{7A0A049F-CFD1-974F-8E78-EBCA7B997196}"/>
              </a:ext>
            </a:extLst>
          </p:cNvPr>
          <p:cNvPicPr>
            <a:picLocks noChangeAspect="1"/>
          </p:cNvPicPr>
          <p:nvPr/>
        </p:nvPicPr>
        <p:blipFill rotWithShape="1">
          <a:blip r:embed="rId4">
            <a:extLst>
              <a:ext uri="{28A0092B-C50C-407E-A947-70E740481C1C}">
                <a14:useLocalDpi xmlns:a14="http://schemas.microsoft.com/office/drawing/2010/main" val="0"/>
              </a:ext>
            </a:extLst>
          </a:blip>
          <a:srcRect l="48335" t="11369" r="28498" b="4751"/>
          <a:stretch/>
        </p:blipFill>
        <p:spPr>
          <a:xfrm>
            <a:off x="10173748" y="2358289"/>
            <a:ext cx="1895008" cy="3863137"/>
          </a:xfrm>
          <a:prstGeom prst="rect">
            <a:avLst/>
          </a:prstGeom>
        </p:spPr>
      </p:pic>
      <p:sp>
        <p:nvSpPr>
          <p:cNvPr id="8" name="Llamada rectangular redondeada 7">
            <a:extLst>
              <a:ext uri="{FF2B5EF4-FFF2-40B4-BE49-F238E27FC236}">
                <a16:creationId xmlns:a16="http://schemas.microsoft.com/office/drawing/2014/main" id="{F2DEA695-CC4D-304F-86DD-C4E395E11B1C}"/>
              </a:ext>
            </a:extLst>
          </p:cNvPr>
          <p:cNvSpPr/>
          <p:nvPr/>
        </p:nvSpPr>
        <p:spPr>
          <a:xfrm>
            <a:off x="169599" y="801590"/>
            <a:ext cx="8607142" cy="5419837"/>
          </a:xfrm>
          <a:prstGeom prst="wedgeRoundRectCallout">
            <a:avLst>
              <a:gd name="adj1" fmla="val 54434"/>
              <a:gd name="adj2" fmla="val -16694"/>
              <a:gd name="adj3" fmla="val 16667"/>
            </a:avLst>
          </a:prstGeom>
          <a:solidFill>
            <a:srgbClr val="FCF1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rgbClr val="203864"/>
                </a:solidFill>
                <a:latin typeface="Century Gothic" panose="020B0502020202020204" pitchFamily="34" charset="0"/>
              </a:rPr>
              <a:t>1. Primera parte (los viajes cada año) </a:t>
            </a:r>
          </a:p>
          <a:p>
            <a:r>
              <a:rPr lang="es-ES" sz="2000" dirty="0">
                <a:solidFill>
                  <a:srgbClr val="203864"/>
                </a:solidFill>
                <a:latin typeface="Century Gothic" panose="020B0502020202020204" pitchFamily="34" charset="0"/>
              </a:rPr>
              <a:t>Durante las vacaciones en diciembre voy a León para aprender sobre la historia de la ciudad. Frecuentemente mi hermana también va, pero no le interesan los edificios antiguos, así que voy sola cuando quiero visitar los edificios. Voy al centro principalmente para entrar a museos porque me encanta el arte. En noviembre generalmente voy en avión a Medellín para ver a mis abuelos, aunque mi hermana simplemente va a la costa en Gijón para disfrutar el ambiente.</a:t>
            </a:r>
          </a:p>
          <a:p>
            <a:endParaRPr lang="es-ES" sz="2000" dirty="0">
              <a:solidFill>
                <a:srgbClr val="203864"/>
              </a:solidFill>
              <a:latin typeface="Century Gothic" panose="020B0502020202020204" pitchFamily="34" charset="0"/>
            </a:endParaRPr>
          </a:p>
          <a:p>
            <a:r>
              <a:rPr lang="es-ES" sz="2000" dirty="0">
                <a:solidFill>
                  <a:srgbClr val="203864"/>
                </a:solidFill>
                <a:latin typeface="Century Gothic" panose="020B0502020202020204" pitchFamily="34" charset="0"/>
              </a:rPr>
              <a:t>2. Segunda parte (los viajes del año pasado)</a:t>
            </a:r>
          </a:p>
          <a:p>
            <a:r>
              <a:rPr lang="es-ES" sz="2000" dirty="0">
                <a:solidFill>
                  <a:srgbClr val="203864"/>
                </a:solidFill>
                <a:latin typeface="Century Gothic" panose="020B0502020202020204" pitchFamily="34" charset="0"/>
              </a:rPr>
              <a:t>El año pasado en septiembre fui a Jaén para apoyar al equipo de fútbol, mientras que mi hermana fue a San Sebastián para celebrar su cumpleaños. Después, en octubre, ella no fue al colegio durante una semana, básicamente porque fue con la clase a la montaña en Santander para conocer la naturaleza de la zona.</a:t>
            </a:r>
          </a:p>
        </p:txBody>
      </p:sp>
    </p:spTree>
    <p:extLst>
      <p:ext uri="{BB962C8B-B14F-4D97-AF65-F5344CB8AC3E}">
        <p14:creationId xmlns:p14="http://schemas.microsoft.com/office/powerpoint/2010/main" val="132066950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5937514" cy="1325563"/>
          </a:xfrm>
        </p:spPr>
        <p:txBody>
          <a:bodyPr>
            <a:normAutofit/>
          </a:bodyPr>
          <a:lstStyle/>
          <a:p>
            <a:r>
              <a:rPr lang="en-GB" sz="2400" b="1">
                <a:solidFill>
                  <a:schemeClr val="bg1"/>
                </a:solidFill>
              </a:rPr>
              <a:t>Antepenultimate </a:t>
            </a:r>
            <a:r>
              <a:rPr lang="en-GB" sz="2400" b="1" dirty="0">
                <a:solidFill>
                  <a:schemeClr val="bg1"/>
                </a:solidFill>
              </a:rPr>
              <a:t>and penultimate </a:t>
            </a:r>
            <a:r>
              <a:rPr lang="en-GB" sz="2400" b="1">
                <a:solidFill>
                  <a:schemeClr val="bg1"/>
                </a:solidFill>
              </a:rPr>
              <a:t>syllable stress</a:t>
            </a:r>
            <a:endParaRPr lang="en-GB" sz="24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72600" y="258166"/>
            <a:ext cx="2555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 / escuchar</a:t>
            </a:r>
            <a:endParaRPr lang="en-GB" sz="2000" b="1" dirty="0">
              <a:solidFill>
                <a:prstClr val="white"/>
              </a:solidFill>
              <a:latin typeface="Century Gothic" panose="020B0502020202020204" pitchFamily="34" charset="0"/>
            </a:endParaRPr>
          </a:p>
        </p:txBody>
      </p:sp>
      <p:sp>
        <p:nvSpPr>
          <p:cNvPr id="3" name="TextBox 2"/>
          <p:cNvSpPr txBox="1"/>
          <p:nvPr/>
        </p:nvSpPr>
        <p:spPr>
          <a:xfrm>
            <a:off x="105807" y="1859934"/>
            <a:ext cx="11845857" cy="461665"/>
          </a:xfrm>
          <a:prstGeom prst="rect">
            <a:avLst/>
          </a:prstGeom>
          <a:noFill/>
        </p:spPr>
        <p:txBody>
          <a:bodyPr wrap="square" rtlCol="0">
            <a:spAutoFit/>
          </a:bodyPr>
          <a:lstStyle/>
          <a:p>
            <a:pPr algn="l"/>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estudiante</a:t>
            </a:r>
            <a:r>
              <a:rPr lang="en-US" sz="2400" dirty="0">
                <a:solidFill>
                  <a:srgbClr val="002060"/>
                </a:solidFill>
                <a:latin typeface="Century Gothic" panose="020B0502020202020204" pitchFamily="34" charset="0"/>
              </a:rPr>
              <a:t> A </a:t>
            </a:r>
            <a:r>
              <a:rPr lang="en-US" sz="2400" dirty="0" err="1">
                <a:solidFill>
                  <a:srgbClr val="002060"/>
                </a:solidFill>
                <a:latin typeface="Century Gothic" panose="020B0502020202020204" pitchFamily="34" charset="0"/>
              </a:rPr>
              <a:t>pronuncia</a:t>
            </a:r>
            <a:r>
              <a:rPr lang="en-US" sz="2400" dirty="0">
                <a:solidFill>
                  <a:srgbClr val="002060"/>
                </a:solidFill>
                <a:latin typeface="Century Gothic" panose="020B0502020202020204" pitchFamily="34" charset="0"/>
              </a:rPr>
              <a:t> la palabra de </a:t>
            </a:r>
            <a:r>
              <a:rPr lang="en-US" sz="2400" dirty="0" err="1">
                <a:solidFill>
                  <a:srgbClr val="002060"/>
                </a:solidFill>
                <a:latin typeface="Century Gothic" panose="020B0502020202020204" pitchFamily="34" charset="0"/>
              </a:rPr>
              <a:t>su</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tarjeta</a:t>
            </a:r>
            <a:r>
              <a:rPr lang="en-US" sz="2400" dirty="0">
                <a:solidFill>
                  <a:srgbClr val="002060"/>
                </a:solidFill>
                <a:latin typeface="Century Gothic" panose="020B0502020202020204" pitchFamily="34" charset="0"/>
              </a:rPr>
              <a:t>. </a:t>
            </a:r>
          </a:p>
        </p:txBody>
      </p:sp>
      <p:sp>
        <p:nvSpPr>
          <p:cNvPr id="7" name="CuadroTexto 6">
            <a:extLst>
              <a:ext uri="{FF2B5EF4-FFF2-40B4-BE49-F238E27FC236}">
                <a16:creationId xmlns:a16="http://schemas.microsoft.com/office/drawing/2014/main" id="{F44BE39D-B0F8-EA44-B8EC-917B038D4CFD}"/>
              </a:ext>
            </a:extLst>
          </p:cNvPr>
          <p:cNvSpPr txBox="1"/>
          <p:nvPr/>
        </p:nvSpPr>
        <p:spPr>
          <a:xfrm>
            <a:off x="105807" y="2426430"/>
            <a:ext cx="11845857" cy="830997"/>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estudiante</a:t>
            </a:r>
            <a:r>
              <a:rPr lang="en-US" sz="2400" dirty="0">
                <a:solidFill>
                  <a:srgbClr val="002060"/>
                </a:solidFill>
                <a:latin typeface="Century Gothic" panose="020B0502020202020204" pitchFamily="34" charset="0"/>
              </a:rPr>
              <a:t> B </a:t>
            </a:r>
            <a:r>
              <a:rPr lang="en-US" sz="2400" dirty="0" err="1">
                <a:solidFill>
                  <a:srgbClr val="002060"/>
                </a:solidFill>
                <a:latin typeface="Century Gothic" panose="020B0502020202020204" pitchFamily="34" charset="0"/>
              </a:rPr>
              <a:t>escucha</a:t>
            </a:r>
            <a:r>
              <a:rPr lang="en-US" sz="2400" dirty="0">
                <a:solidFill>
                  <a:srgbClr val="002060"/>
                </a:solidFill>
                <a:latin typeface="Century Gothic" panose="020B0502020202020204" pitchFamily="34" charset="0"/>
              </a:rPr>
              <a:t> y </a:t>
            </a:r>
            <a:r>
              <a:rPr lang="en-US" sz="2400" dirty="0" err="1">
                <a:solidFill>
                  <a:srgbClr val="002060"/>
                </a:solidFill>
                <a:latin typeface="Century Gothic" panose="020B0502020202020204" pitchFamily="34" charset="0"/>
              </a:rPr>
              <a:t>luego</a:t>
            </a:r>
            <a:r>
              <a:rPr lang="en-US" sz="2400" dirty="0">
                <a:solidFill>
                  <a:srgbClr val="002060"/>
                </a:solidFill>
                <a:latin typeface="Century Gothic" panose="020B0502020202020204" pitchFamily="34" charset="0"/>
              </a:rPr>
              <a:t> escribe la palabra con el </a:t>
            </a:r>
            <a:r>
              <a:rPr lang="en-US" sz="2400" dirty="0" err="1">
                <a:solidFill>
                  <a:srgbClr val="002060"/>
                </a:solidFill>
                <a:latin typeface="Century Gothic" panose="020B0502020202020204" pitchFamily="34" charset="0"/>
              </a:rPr>
              <a:t>acento</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en</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sílaba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correcta</a:t>
            </a:r>
            <a:r>
              <a:rPr lang="en-US" sz="2400" dirty="0">
                <a:solidFill>
                  <a:srgbClr val="002060"/>
                </a:solidFill>
                <a:latin typeface="Century Gothic" panose="020B0502020202020204" pitchFamily="34" charset="0"/>
              </a:rPr>
              <a:t>.</a:t>
            </a:r>
            <a:endParaRPr lang="es-GB" sz="2400" dirty="0">
              <a:solidFill>
                <a:schemeClr val="accent5">
                  <a:lumMod val="50000"/>
                </a:schemeClr>
              </a:solidFill>
              <a:latin typeface="Century Gothic" panose="020B0502020202020204" pitchFamily="34" charset="0"/>
            </a:endParaRPr>
          </a:p>
        </p:txBody>
      </p:sp>
      <p:sp>
        <p:nvSpPr>
          <p:cNvPr id="9" name="TextBox 2">
            <a:extLst>
              <a:ext uri="{FF2B5EF4-FFF2-40B4-BE49-F238E27FC236}">
                <a16:creationId xmlns:a16="http://schemas.microsoft.com/office/drawing/2014/main" id="{53B196B4-FD96-2449-BE90-3DE917E099B3}"/>
              </a:ext>
            </a:extLst>
          </p:cNvPr>
          <p:cNvSpPr txBox="1"/>
          <p:nvPr/>
        </p:nvSpPr>
        <p:spPr>
          <a:xfrm>
            <a:off x="105807" y="1293438"/>
            <a:ext cx="8466693" cy="461665"/>
          </a:xfrm>
          <a:prstGeom prst="rect">
            <a:avLst/>
          </a:prstGeom>
          <a:noFill/>
        </p:spPr>
        <p:txBody>
          <a:bodyPr wrap="square" rtlCol="0">
            <a:spAutoFit/>
          </a:bodyPr>
          <a:lstStyle/>
          <a:p>
            <a:pPr algn="l"/>
            <a:r>
              <a:rPr lang="en-US" sz="2400" dirty="0" err="1">
                <a:solidFill>
                  <a:srgbClr val="002060"/>
                </a:solidFill>
                <a:latin typeface="Century Gothic" panose="020B0502020202020204" pitchFamily="34" charset="0"/>
              </a:rPr>
              <a:t>Vamos</a:t>
            </a:r>
            <a:r>
              <a:rPr lang="en-US" sz="2400" dirty="0">
                <a:solidFill>
                  <a:srgbClr val="002060"/>
                </a:solidFill>
                <a:latin typeface="Century Gothic" panose="020B0502020202020204" pitchFamily="34" charset="0"/>
              </a:rPr>
              <a:t> a </a:t>
            </a:r>
            <a:r>
              <a:rPr lang="en-US" sz="2400" dirty="0" err="1">
                <a:solidFill>
                  <a:srgbClr val="002060"/>
                </a:solidFill>
                <a:latin typeface="Century Gothic" panose="020B0502020202020204" pitchFamily="34" charset="0"/>
              </a:rPr>
              <a:t>practicar</a:t>
            </a:r>
            <a:r>
              <a:rPr lang="en-US" sz="2400" dirty="0">
                <a:solidFill>
                  <a:srgbClr val="002060"/>
                </a:solidFill>
                <a:latin typeface="Century Gothic" panose="020B0502020202020204" pitchFamily="34" charset="0"/>
              </a:rPr>
              <a:t> la </a:t>
            </a:r>
            <a:r>
              <a:rPr lang="en-US" sz="2400" dirty="0" err="1">
                <a:solidFill>
                  <a:srgbClr val="002060"/>
                </a:solidFill>
                <a:latin typeface="Century Gothic" panose="020B0502020202020204" pitchFamily="34" charset="0"/>
              </a:rPr>
              <a:t>pronunciación</a:t>
            </a:r>
            <a:r>
              <a:rPr lang="en-US" sz="2400" dirty="0">
                <a:solidFill>
                  <a:srgbClr val="002060"/>
                </a:solidFill>
                <a:latin typeface="Century Gothic" panose="020B0502020202020204" pitchFamily="34" charset="0"/>
              </a:rPr>
              <a:t> y </a:t>
            </a:r>
            <a:r>
              <a:rPr lang="en-US" sz="2400" dirty="0" err="1">
                <a:solidFill>
                  <a:srgbClr val="002060"/>
                </a:solidFill>
                <a:latin typeface="Century Gothic" panose="020B0502020202020204" pitchFamily="34" charset="0"/>
              </a:rPr>
              <a:t>el</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uso</a:t>
            </a:r>
            <a:r>
              <a:rPr lang="en-US" sz="2400" dirty="0">
                <a:solidFill>
                  <a:srgbClr val="002060"/>
                </a:solidFill>
                <a:latin typeface="Century Gothic" panose="020B0502020202020204" pitchFamily="34" charset="0"/>
              </a:rPr>
              <a:t> de la tilde.</a:t>
            </a:r>
          </a:p>
        </p:txBody>
      </p:sp>
      <p:sp>
        <p:nvSpPr>
          <p:cNvPr id="10" name="CuadroTexto 9">
            <a:extLst>
              <a:ext uri="{FF2B5EF4-FFF2-40B4-BE49-F238E27FC236}">
                <a16:creationId xmlns:a16="http://schemas.microsoft.com/office/drawing/2014/main" id="{329DC29D-526A-EE4F-A219-053F4999A9A8}"/>
              </a:ext>
            </a:extLst>
          </p:cNvPr>
          <p:cNvSpPr txBox="1"/>
          <p:nvPr/>
        </p:nvSpPr>
        <p:spPr>
          <a:xfrm>
            <a:off x="105807" y="3362258"/>
            <a:ext cx="1459054" cy="461665"/>
          </a:xfrm>
          <a:prstGeom prst="rect">
            <a:avLst/>
          </a:prstGeom>
          <a:noFill/>
        </p:spPr>
        <p:txBody>
          <a:bodyPr wrap="none" rtlCol="0">
            <a:spAutoFit/>
          </a:bodyPr>
          <a:lstStyle/>
          <a:p>
            <a:r>
              <a:rPr lang="en-US" sz="2400" dirty="0" err="1">
                <a:solidFill>
                  <a:srgbClr val="002060"/>
                </a:solidFill>
                <a:latin typeface="Century Gothic" panose="020B0502020202020204" pitchFamily="34" charset="0"/>
              </a:rPr>
              <a:t>Ejemplo</a:t>
            </a:r>
            <a:r>
              <a:rPr lang="en-US" sz="2400" dirty="0">
                <a:solidFill>
                  <a:srgbClr val="002060"/>
                </a:solidFill>
                <a:latin typeface="Century Gothic" panose="020B0502020202020204" pitchFamily="34" charset="0"/>
              </a:rPr>
              <a:t>:</a:t>
            </a:r>
            <a:endParaRPr lang="es-GB" sz="2400" dirty="0">
              <a:solidFill>
                <a:schemeClr val="accent5">
                  <a:lumMod val="50000"/>
                </a:schemeClr>
              </a:solidFill>
              <a:latin typeface="Century Gothic" panose="020B0502020202020204" pitchFamily="34" charset="0"/>
            </a:endParaRPr>
          </a:p>
        </p:txBody>
      </p:sp>
      <p:sp>
        <p:nvSpPr>
          <p:cNvPr id="11" name="CuadroTexto 10">
            <a:extLst>
              <a:ext uri="{FF2B5EF4-FFF2-40B4-BE49-F238E27FC236}">
                <a16:creationId xmlns:a16="http://schemas.microsoft.com/office/drawing/2014/main" id="{810DC4AA-6A97-D945-86D3-0B6D2412E329}"/>
              </a:ext>
            </a:extLst>
          </p:cNvPr>
          <p:cNvSpPr txBox="1"/>
          <p:nvPr/>
        </p:nvSpPr>
        <p:spPr>
          <a:xfrm>
            <a:off x="105807" y="3928756"/>
            <a:ext cx="3785011" cy="461665"/>
          </a:xfrm>
          <a:prstGeom prst="rect">
            <a:avLst/>
          </a:prstGeom>
          <a:noFill/>
        </p:spPr>
        <p:txBody>
          <a:bodyPr wrap="none" rtlCol="0">
            <a:spAutoFit/>
          </a:bodyPr>
          <a:lstStyle/>
          <a:p>
            <a:r>
              <a:rPr lang="en-US" sz="2400" dirty="0" err="1">
                <a:solidFill>
                  <a:srgbClr val="002060"/>
                </a:solidFill>
                <a:latin typeface="Century Gothic" panose="020B0502020202020204" pitchFamily="34" charset="0"/>
              </a:rPr>
              <a:t>Estudiante</a:t>
            </a:r>
            <a:r>
              <a:rPr lang="en-US" sz="2400" dirty="0">
                <a:solidFill>
                  <a:srgbClr val="002060"/>
                </a:solidFill>
                <a:latin typeface="Century Gothic" panose="020B0502020202020204" pitchFamily="34" charset="0"/>
              </a:rPr>
              <a:t> A lee </a:t>
            </a:r>
            <a:r>
              <a:rPr lang="en-US" sz="2400" dirty="0" err="1">
                <a:solidFill>
                  <a:srgbClr val="002060"/>
                </a:solidFill>
                <a:latin typeface="Century Gothic" panose="020B0502020202020204" pitchFamily="34" charset="0"/>
              </a:rPr>
              <a:t>el</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texto</a:t>
            </a:r>
            <a:endParaRPr lang="es-GB" sz="2400" dirty="0">
              <a:solidFill>
                <a:schemeClr val="accent5">
                  <a:lumMod val="50000"/>
                </a:schemeClr>
              </a:solidFill>
              <a:latin typeface="Century Gothic" panose="020B0502020202020204" pitchFamily="34" charset="0"/>
            </a:endParaRPr>
          </a:p>
        </p:txBody>
      </p:sp>
      <p:sp>
        <p:nvSpPr>
          <p:cNvPr id="12" name="CuadroTexto 11">
            <a:extLst>
              <a:ext uri="{FF2B5EF4-FFF2-40B4-BE49-F238E27FC236}">
                <a16:creationId xmlns:a16="http://schemas.microsoft.com/office/drawing/2014/main" id="{63FACAA3-376F-3143-9A97-B432BE66697E}"/>
              </a:ext>
            </a:extLst>
          </p:cNvPr>
          <p:cNvSpPr txBox="1"/>
          <p:nvPr/>
        </p:nvSpPr>
        <p:spPr>
          <a:xfrm>
            <a:off x="7275453" y="3692796"/>
            <a:ext cx="3166251" cy="461665"/>
          </a:xfrm>
          <a:prstGeom prst="rect">
            <a:avLst/>
          </a:prstGeom>
          <a:noFill/>
        </p:spPr>
        <p:txBody>
          <a:bodyPr wrap="none" rtlCol="0">
            <a:spAutoFit/>
          </a:bodyPr>
          <a:lstStyle/>
          <a:p>
            <a:r>
              <a:rPr lang="en-US" sz="2400" dirty="0" err="1">
                <a:solidFill>
                  <a:srgbClr val="002060"/>
                </a:solidFill>
                <a:latin typeface="Century Gothic" panose="020B0502020202020204" pitchFamily="34" charset="0"/>
              </a:rPr>
              <a:t>Estudiante</a:t>
            </a:r>
            <a:r>
              <a:rPr lang="en-US" sz="2400" dirty="0">
                <a:solidFill>
                  <a:srgbClr val="002060"/>
                </a:solidFill>
                <a:latin typeface="Century Gothic" panose="020B0502020202020204" pitchFamily="34" charset="0"/>
              </a:rPr>
              <a:t> B escribe</a:t>
            </a:r>
            <a:endParaRPr lang="es-GB" sz="2400" dirty="0">
              <a:solidFill>
                <a:schemeClr val="accent5">
                  <a:lumMod val="50000"/>
                </a:schemeClr>
              </a:solidFill>
              <a:latin typeface="Century Gothic" panose="020B0502020202020204" pitchFamily="34" charset="0"/>
            </a:endParaRPr>
          </a:p>
        </p:txBody>
      </p:sp>
      <p:sp>
        <p:nvSpPr>
          <p:cNvPr id="13" name="Redondear rectángulo de una esquina 39">
            <a:extLst>
              <a:ext uri="{FF2B5EF4-FFF2-40B4-BE49-F238E27FC236}">
                <a16:creationId xmlns:a16="http://schemas.microsoft.com/office/drawing/2014/main" id="{00B97F0E-6E9F-8A46-BDA7-01785B9C53FC}"/>
              </a:ext>
            </a:extLst>
          </p:cNvPr>
          <p:cNvSpPr/>
          <p:nvPr/>
        </p:nvSpPr>
        <p:spPr>
          <a:xfrm>
            <a:off x="308475" y="4524963"/>
            <a:ext cx="5406525" cy="164688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Century Gothic" panose="020B0502020202020204" pitchFamily="34" charset="0"/>
            </a:endParaRPr>
          </a:p>
          <a:p>
            <a:r>
              <a:rPr lang="en-US" sz="3200" dirty="0">
                <a:solidFill>
                  <a:srgbClr val="002060"/>
                </a:solidFill>
                <a:latin typeface="Century Gothic" panose="020B0502020202020204" pitchFamily="34" charset="0"/>
              </a:rPr>
              <a:t>Persona A</a:t>
            </a:r>
          </a:p>
          <a:p>
            <a:r>
              <a:rPr lang="en-US" sz="2600" dirty="0">
                <a:solidFill>
                  <a:srgbClr val="002060"/>
                </a:solidFill>
                <a:latin typeface="Century Gothic" panose="020B0502020202020204" pitchFamily="34" charset="0"/>
              </a:rPr>
              <a:t>e.g. El </a:t>
            </a:r>
            <a:r>
              <a:rPr lang="en-US" sz="2600" dirty="0" err="1">
                <a:solidFill>
                  <a:srgbClr val="002060"/>
                </a:solidFill>
                <a:latin typeface="Century Gothic" panose="020B0502020202020204" pitchFamily="34" charset="0"/>
              </a:rPr>
              <a:t>ejercicio</a:t>
            </a:r>
            <a:r>
              <a:rPr lang="en-US" sz="2600" dirty="0">
                <a:solidFill>
                  <a:srgbClr val="002060"/>
                </a:solidFill>
                <a:latin typeface="Century Gothic" panose="020B0502020202020204" pitchFamily="34" charset="0"/>
              </a:rPr>
              <a:t> es </a:t>
            </a:r>
            <a:r>
              <a:rPr lang="en-US" sz="2600" dirty="0" err="1">
                <a:solidFill>
                  <a:srgbClr val="002060"/>
                </a:solidFill>
                <a:latin typeface="Century Gothic" panose="020B0502020202020204" pitchFamily="34" charset="0"/>
              </a:rPr>
              <a:t>difícil</a:t>
            </a:r>
            <a:r>
              <a:rPr lang="en-US" sz="2600" dirty="0">
                <a:solidFill>
                  <a:srgbClr val="002060"/>
                </a:solidFill>
                <a:latin typeface="Century Gothic" panose="020B0502020202020204" pitchFamily="34" charset="0"/>
              </a:rPr>
              <a:t>.</a:t>
            </a:r>
          </a:p>
          <a:p>
            <a:endParaRPr lang="en-US" sz="2800" dirty="0">
              <a:solidFill>
                <a:srgbClr val="002060"/>
              </a:solidFill>
              <a:latin typeface="Century Gothic" panose="020B0502020202020204" pitchFamily="34" charset="0"/>
            </a:endParaRPr>
          </a:p>
        </p:txBody>
      </p:sp>
      <p:pic>
        <p:nvPicPr>
          <p:cNvPr id="6146" name="Picture 2" descr="note pad page png - Clip Art Library">
            <a:extLst>
              <a:ext uri="{FF2B5EF4-FFF2-40B4-BE49-F238E27FC236}">
                <a16:creationId xmlns:a16="http://schemas.microsoft.com/office/drawing/2014/main" id="{FF6F4641-F182-A74D-9010-F113A4700753}"/>
              </a:ext>
            </a:extLst>
          </p:cNvPr>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3130" b="65079"/>
          <a:stretch/>
        </p:blipFill>
        <p:spPr bwMode="auto">
          <a:xfrm>
            <a:off x="7179584" y="4188207"/>
            <a:ext cx="4055709" cy="19420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write.jpeg">
            <a:extLst>
              <a:ext uri="{FF2B5EF4-FFF2-40B4-BE49-F238E27FC236}">
                <a16:creationId xmlns:a16="http://schemas.microsoft.com/office/drawing/2014/main" id="{B2F836AB-D48D-1F4D-9985-E125E8CF8804}"/>
              </a:ext>
            </a:extLst>
          </p:cNvPr>
          <p:cNvPicPr>
            <a:picLocks noChangeAspect="1"/>
          </p:cNvPicPr>
          <p:nvPr/>
        </p:nvPicPr>
        <p:blipFill>
          <a:blip r:embed="rId5">
            <a:clrChange>
              <a:clrFrom>
                <a:srgbClr val="E9E9E9"/>
              </a:clrFrom>
              <a:clrTo>
                <a:srgbClr val="E9E9E9">
                  <a:alpha val="0"/>
                </a:srgbClr>
              </a:clrTo>
            </a:clrChange>
            <a:extLst>
              <a:ext uri="{BEBA8EAE-BF5A-486C-A8C5-ECC9F3942E4B}">
                <a14:imgProps xmlns:a14="http://schemas.microsoft.com/office/drawing/2010/main">
                  <a14:imgLayer r:embed="rId6">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10038878" y="3848271"/>
            <a:ext cx="1690044" cy="1353383"/>
          </a:xfrm>
          <a:prstGeom prst="rect">
            <a:avLst/>
          </a:prstGeom>
        </p:spPr>
      </p:pic>
      <p:sp>
        <p:nvSpPr>
          <p:cNvPr id="14" name="CuadroTexto 13">
            <a:extLst>
              <a:ext uri="{FF2B5EF4-FFF2-40B4-BE49-F238E27FC236}">
                <a16:creationId xmlns:a16="http://schemas.microsoft.com/office/drawing/2014/main" id="{04C00697-FE30-404A-9D58-CEDB6ED7C230}"/>
              </a:ext>
            </a:extLst>
          </p:cNvPr>
          <p:cNvSpPr txBox="1"/>
          <p:nvPr/>
        </p:nvSpPr>
        <p:spPr>
          <a:xfrm>
            <a:off x="7555531" y="5002981"/>
            <a:ext cx="3157641" cy="1077218"/>
          </a:xfrm>
          <a:prstGeom prst="rect">
            <a:avLst/>
          </a:prstGeom>
          <a:noFill/>
        </p:spPr>
        <p:txBody>
          <a:bodyPr wrap="square" rtlCol="0">
            <a:spAutoFit/>
          </a:bodyPr>
          <a:lstStyle/>
          <a:p>
            <a:pPr algn="l"/>
            <a:r>
              <a:rPr lang="en-GB" sz="3200" dirty="0">
                <a:solidFill>
                  <a:schemeClr val="accent5">
                    <a:lumMod val="50000"/>
                  </a:schemeClr>
                </a:solidFill>
                <a:latin typeface="Century Gothic" panose="020B0502020202020204" pitchFamily="34" charset="0"/>
              </a:rPr>
              <a:t>El </a:t>
            </a:r>
            <a:r>
              <a:rPr lang="en-GB" sz="3200" dirty="0" err="1">
                <a:solidFill>
                  <a:schemeClr val="accent5">
                    <a:lumMod val="50000"/>
                  </a:schemeClr>
                </a:solidFill>
                <a:latin typeface="Century Gothic" panose="020B0502020202020204" pitchFamily="34" charset="0"/>
              </a:rPr>
              <a:t>ejercicio</a:t>
            </a:r>
            <a:r>
              <a:rPr lang="en-GB" sz="3200" dirty="0">
                <a:solidFill>
                  <a:schemeClr val="accent5">
                    <a:lumMod val="50000"/>
                  </a:schemeClr>
                </a:solidFill>
                <a:latin typeface="Century Gothic" panose="020B0502020202020204" pitchFamily="34" charset="0"/>
              </a:rPr>
              <a:t> es ______.</a:t>
            </a:r>
            <a:endParaRPr lang="es-GB" sz="3200" dirty="0">
              <a:solidFill>
                <a:schemeClr val="accent5">
                  <a:lumMod val="50000"/>
                </a:schemeClr>
              </a:solidFill>
              <a:latin typeface="Century Gothic" panose="020B0502020202020204" pitchFamily="34" charset="0"/>
            </a:endParaRPr>
          </a:p>
        </p:txBody>
      </p:sp>
      <p:sp>
        <p:nvSpPr>
          <p:cNvPr id="16" name="Llamada rectangular 15">
            <a:extLst>
              <a:ext uri="{FF2B5EF4-FFF2-40B4-BE49-F238E27FC236}">
                <a16:creationId xmlns:a16="http://schemas.microsoft.com/office/drawing/2014/main" id="{0F349E32-154B-AD4C-8D55-FDA8230645A9}"/>
              </a:ext>
            </a:extLst>
          </p:cNvPr>
          <p:cNvSpPr/>
          <p:nvPr/>
        </p:nvSpPr>
        <p:spPr>
          <a:xfrm>
            <a:off x="4143618" y="3112234"/>
            <a:ext cx="2600082" cy="1171378"/>
          </a:xfrm>
          <a:prstGeom prst="wedgeRectCallout">
            <a:avLst>
              <a:gd name="adj1" fmla="val -43931"/>
              <a:gd name="adj2" fmla="val 6399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rgbClr val="002060"/>
                </a:solidFill>
                <a:latin typeface="Century Gothic" panose="020B0502020202020204" pitchFamily="34" charset="0"/>
              </a:rPr>
              <a:t>El </a:t>
            </a:r>
            <a:r>
              <a:rPr lang="en-US" sz="2600" dirty="0" err="1">
                <a:solidFill>
                  <a:srgbClr val="002060"/>
                </a:solidFill>
                <a:latin typeface="Century Gothic" panose="020B0502020202020204" pitchFamily="34" charset="0"/>
              </a:rPr>
              <a:t>ejercicio</a:t>
            </a:r>
            <a:r>
              <a:rPr lang="en-US" sz="2600" dirty="0">
                <a:solidFill>
                  <a:srgbClr val="002060"/>
                </a:solidFill>
                <a:latin typeface="Century Gothic" panose="020B0502020202020204" pitchFamily="34" charset="0"/>
              </a:rPr>
              <a:t> es </a:t>
            </a:r>
            <a:r>
              <a:rPr lang="en-US" sz="2600" dirty="0" err="1">
                <a:solidFill>
                  <a:srgbClr val="002060"/>
                </a:solidFill>
                <a:latin typeface="Century Gothic" panose="020B0502020202020204" pitchFamily="34" charset="0"/>
              </a:rPr>
              <a:t>muy</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difícil</a:t>
            </a:r>
            <a:r>
              <a:rPr lang="en-US" sz="2600" dirty="0">
                <a:solidFill>
                  <a:srgbClr val="002060"/>
                </a:solidFill>
                <a:latin typeface="Century Gothic" panose="020B0502020202020204" pitchFamily="34" charset="0"/>
              </a:rPr>
              <a:t>.</a:t>
            </a:r>
          </a:p>
        </p:txBody>
      </p:sp>
      <p:sp>
        <p:nvSpPr>
          <p:cNvPr id="17" name="CuadroTexto 13">
            <a:extLst>
              <a:ext uri="{FF2B5EF4-FFF2-40B4-BE49-F238E27FC236}">
                <a16:creationId xmlns:a16="http://schemas.microsoft.com/office/drawing/2014/main" id="{04C00697-FE30-404A-9D58-CEDB6ED7C230}"/>
              </a:ext>
            </a:extLst>
          </p:cNvPr>
          <p:cNvSpPr txBox="1"/>
          <p:nvPr/>
        </p:nvSpPr>
        <p:spPr>
          <a:xfrm>
            <a:off x="7555531" y="5495424"/>
            <a:ext cx="1302247" cy="584775"/>
          </a:xfrm>
          <a:prstGeom prst="rect">
            <a:avLst/>
          </a:prstGeom>
          <a:noFill/>
        </p:spPr>
        <p:txBody>
          <a:bodyPr wrap="square" rtlCol="0">
            <a:spAutoFit/>
          </a:bodyPr>
          <a:lstStyle/>
          <a:p>
            <a:r>
              <a:rPr lang="en-US" sz="3200" dirty="0" err="1">
                <a:solidFill>
                  <a:srgbClr val="FF6600"/>
                </a:solidFill>
                <a:latin typeface="Century Gothic" panose="020B0502020202020204" pitchFamily="34" charset="0"/>
                <a:sym typeface="Wingdings"/>
              </a:rPr>
              <a:t>difícil</a:t>
            </a:r>
            <a:endParaRPr lang="es-GB" sz="3200" dirty="0">
              <a:solidFill>
                <a:schemeClr val="accent5">
                  <a:lumMod val="50000"/>
                </a:schemeClr>
              </a:solidFill>
              <a:latin typeface="Century Gothic" panose="020B0502020202020204" pitchFamily="34" charset="0"/>
            </a:endParaRPr>
          </a:p>
        </p:txBody>
      </p:sp>
      <p:sp>
        <p:nvSpPr>
          <p:cNvPr id="18" name="Llamada rectangular redondeada 27">
            <a:extLst>
              <a:ext uri="{FF2B5EF4-FFF2-40B4-BE49-F238E27FC236}">
                <a16:creationId xmlns:a16="http://schemas.microsoft.com/office/drawing/2014/main" id="{B7A0633C-7112-E544-ACEB-3EC61394DB95}"/>
              </a:ext>
            </a:extLst>
          </p:cNvPr>
          <p:cNvSpPr/>
          <p:nvPr/>
        </p:nvSpPr>
        <p:spPr>
          <a:xfrm>
            <a:off x="7962418" y="1756501"/>
            <a:ext cx="3873981" cy="617514"/>
          </a:xfrm>
          <a:prstGeom prst="wedgeRoundRectCallout">
            <a:avLst>
              <a:gd name="adj1" fmla="val -32735"/>
              <a:gd name="adj2" fmla="val -69254"/>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Remember, la tilde is the written accent (e.g. </a:t>
            </a:r>
            <a:r>
              <a:rPr lang="en-GB" sz="2000" dirty="0" err="1">
                <a:solidFill>
                  <a:srgbClr val="002060"/>
                </a:solidFill>
                <a:latin typeface="Century Gothic" panose="020B0502020202020204" pitchFamily="34" charset="0"/>
              </a:rPr>
              <a:t>é</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ú</a:t>
            </a:r>
            <a:r>
              <a:rPr lang="en-GB" sz="2000" dirty="0">
                <a:solidFill>
                  <a:srgbClr val="002060"/>
                </a:solidFill>
                <a:latin typeface="Century Gothic" panose="020B0502020202020204" pitchFamily="34" charset="0"/>
              </a:rPr>
              <a:t>).</a:t>
            </a:r>
            <a:endParaRPr lang="es-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90941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1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14" grpId="0"/>
      <p:bldP spid="16" grpId="0" animBg="1"/>
      <p:bldP spid="17" grpId="0"/>
      <p:bldP spid="1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Dos instructores</a:t>
            </a:r>
            <a:endParaRPr lang="en-GB" sz="32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47200" y="258166"/>
            <a:ext cx="25809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 / 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dondear rectángulo de una esquina 39">
            <a:extLst>
              <a:ext uri="{FF2B5EF4-FFF2-40B4-BE49-F238E27FC236}">
                <a16:creationId xmlns:a16="http://schemas.microsoft.com/office/drawing/2014/main" id="{4D3667BA-64D1-7540-AE03-A557CCA226EA}"/>
              </a:ext>
            </a:extLst>
          </p:cNvPr>
          <p:cNvSpPr/>
          <p:nvPr/>
        </p:nvSpPr>
        <p:spPr>
          <a:xfrm>
            <a:off x="286758" y="1163991"/>
            <a:ext cx="5641919" cy="494342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sng"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entury Gothic"/>
                <a:ea typeface="+mn-ea"/>
                <a:cs typeface="+mn-cs"/>
              </a:rPr>
              <a:t>Persona A</a:t>
            </a:r>
            <a:endParaRPr kumimoji="0" lang="en-US" sz="2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entury Gothic"/>
                <a:ea typeface="+mn-ea"/>
                <a:cs typeface="+mn-cs"/>
              </a:rPr>
              <a:t>César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el instructor, no es una persona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frágil</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es una persona de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carácter</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fuerte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92060"/>
                </a:solidFill>
                <a:effectLst/>
                <a:uLnTx/>
                <a:uFillTx/>
                <a:latin typeface="Century Gothic"/>
                <a:ea typeface="+mn-ea"/>
                <a:cs typeface="+mn-cs"/>
              </a:rPr>
              <a:t>Cada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sábado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bate un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récord</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el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¡De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verdad</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su</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fuerza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no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tiene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límites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*batir – </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to </a:t>
            </a:r>
            <a:r>
              <a:rPr kumimoji="0" lang="en-US" sz="2000" b="0" i="0" u="none" strike="noStrike" kern="1200" cap="none" spc="0" normalizeH="0" baseline="0" noProof="0">
                <a:ln>
                  <a:noFill/>
                </a:ln>
                <a:solidFill>
                  <a:srgbClr val="002060"/>
                </a:solidFill>
                <a:effectLst/>
                <a:uLnTx/>
                <a:uFillTx/>
                <a:latin typeface="Century Gothic"/>
                <a:ea typeface="+mn-ea"/>
                <a:cs typeface="+mn-cs"/>
              </a:rPr>
              <a:t>break (e.g. a record)</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*el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gym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fuerza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 strength</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28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9" name="Redondear rectángulo de una esquina 39">
            <a:extLst>
              <a:ext uri="{FF2B5EF4-FFF2-40B4-BE49-F238E27FC236}">
                <a16:creationId xmlns:a16="http://schemas.microsoft.com/office/drawing/2014/main" id="{FB977DD9-D83E-A54F-B22A-21769C051B3F}"/>
              </a:ext>
            </a:extLst>
          </p:cNvPr>
          <p:cNvSpPr/>
          <p:nvPr/>
        </p:nvSpPr>
        <p:spPr>
          <a:xfrm>
            <a:off x="6008695" y="1175973"/>
            <a:ext cx="5919448" cy="493144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Century Gothic"/>
                <a:ea typeface="+mn-ea"/>
                <a:cs typeface="+mn-cs"/>
              </a:rPr>
              <a:t>Persona B</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600" b="1"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2060"/>
                </a:solidFill>
                <a:effectLst/>
                <a:uLnTx/>
                <a:uFillTx/>
                <a:latin typeface="Century Gothic"/>
                <a:ea typeface="+mn-ea"/>
                <a:cs typeface="+mn-cs"/>
              </a:rPr>
              <a:t>Fátima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instructora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vive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 ciudad de </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Córdoba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No es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débil</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porque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usa</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todas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las </a:t>
            </a:r>
            <a:r>
              <a:rPr kumimoji="0" lang="en-US" sz="2600" i="0" u="none" strike="noStrike" kern="1200" cap="none" spc="0" normalizeH="0" baseline="0" noProof="0" dirty="0" err="1">
                <a:ln>
                  <a:noFill/>
                </a:ln>
                <a:solidFill>
                  <a:srgbClr val="002060"/>
                </a:solidFill>
                <a:effectLst/>
                <a:uLnTx/>
                <a:uFillTx/>
                <a:latin typeface="Century Gothic"/>
                <a:ea typeface="+mn-ea"/>
                <a:cs typeface="+mn-cs"/>
              </a:rPr>
              <a:t>máquinas</a:t>
            </a:r>
            <a:r>
              <a:rPr kumimoji="0" lang="en-US" sz="2600" b="1"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del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gimnasio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Hace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ejercicio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casi</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todos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los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días</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así</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que le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parece</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muy</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1" i="0" u="none" strike="noStrike" kern="1200" cap="none" spc="0" normalizeH="0" baseline="0" noProof="0" dirty="0" err="1">
                <a:ln>
                  <a:noFill/>
                </a:ln>
                <a:solidFill>
                  <a:srgbClr val="002060"/>
                </a:solidFill>
                <a:effectLst/>
                <a:uLnTx/>
                <a:uFillTx/>
                <a:latin typeface="Century Gothic"/>
                <a:ea typeface="+mn-ea"/>
                <a:cs typeface="+mn-cs"/>
              </a:rPr>
              <a:t>fácil</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También</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es la</a:t>
            </a:r>
            <a:r>
              <a:rPr lang="en-US" sz="2600">
                <a:solidFill>
                  <a:srgbClr val="002060"/>
                </a:solidFill>
                <a:latin typeface="Century Gothic"/>
              </a:rPr>
              <a:t> </a:t>
            </a:r>
            <a:r>
              <a:rPr kumimoji="0" lang="en-US" sz="2600" i="0" u="none" strike="noStrike" kern="1200" cap="none" spc="0" normalizeH="0" baseline="0" noProof="0">
                <a:ln>
                  <a:noFill/>
                </a:ln>
                <a:solidFill>
                  <a:srgbClr val="002060"/>
                </a:solidFill>
                <a:effectLst/>
                <a:uLnTx/>
                <a:uFillTx/>
                <a:latin typeface="Century Gothic"/>
                <a:ea typeface="+mn-ea"/>
                <a:cs typeface="+mn-cs"/>
              </a:rPr>
              <a:t>capitana</a:t>
            </a:r>
            <a:r>
              <a:rPr kumimoji="0" lang="en-US" sz="2600" b="1" i="0" u="none" strike="noStrike" kern="1200" cap="none" spc="0" normalizeH="0" baseline="0" noProof="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de </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un </a:t>
            </a:r>
            <a:r>
              <a:rPr kumimoji="0" lang="en-US" sz="2600" b="0" i="0" u="none" strike="noStrike" kern="1200" cap="none" spc="0" normalizeH="0" baseline="0" noProof="0" dirty="0" err="1">
                <a:ln>
                  <a:noFill/>
                </a:ln>
                <a:solidFill>
                  <a:srgbClr val="002060"/>
                </a:solidFill>
                <a:effectLst/>
                <a:uLnTx/>
                <a:uFillTx/>
                <a:latin typeface="Century Gothic"/>
                <a:ea typeface="+mn-ea"/>
                <a:cs typeface="+mn-cs"/>
              </a:rPr>
              <a:t>equipo</a:t>
            </a:r>
            <a:r>
              <a:rPr kumimoji="0" lang="en-US" sz="26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600" b="0" i="0" u="none" strike="noStrike" kern="1200" cap="none" spc="0" normalizeH="0" baseline="0" noProof="0">
                <a:ln>
                  <a:noFill/>
                </a:ln>
                <a:solidFill>
                  <a:srgbClr val="002060"/>
                </a:solidFill>
                <a:effectLst/>
                <a:uLnTx/>
                <a:uFillTx/>
                <a:latin typeface="Century Gothic"/>
                <a:ea typeface="+mn-ea"/>
                <a:cs typeface="+mn-cs"/>
              </a:rPr>
              <a:t>de </a:t>
            </a:r>
            <a:r>
              <a:rPr kumimoji="0" lang="en-US" sz="2600" b="1" i="0" u="none" strike="noStrike" kern="1200" cap="none" spc="0" normalizeH="0" baseline="0" noProof="0">
                <a:ln>
                  <a:noFill/>
                </a:ln>
                <a:solidFill>
                  <a:srgbClr val="002060"/>
                </a:solidFill>
                <a:effectLst/>
                <a:uLnTx/>
                <a:uFillTx/>
                <a:latin typeface="Century Gothic"/>
                <a:ea typeface="+mn-ea"/>
                <a:cs typeface="+mn-cs"/>
              </a:rPr>
              <a:t>fútbol </a:t>
            </a:r>
            <a:r>
              <a:rPr kumimoji="0" lang="en-US" sz="2600" b="0" i="0" u="none" strike="noStrike" kern="1200" cap="none" spc="0" normalizeH="0" baseline="0" noProof="0">
                <a:ln>
                  <a:noFill/>
                </a:ln>
                <a:solidFill>
                  <a:srgbClr val="002060"/>
                </a:solidFill>
                <a:effectLst/>
                <a:uLnTx/>
                <a:uFillTx/>
                <a:latin typeface="Century Gothic"/>
                <a:ea typeface="+mn-ea"/>
                <a:cs typeface="+mn-cs"/>
              </a:rPr>
              <a:t>.</a:t>
            </a:r>
            <a:endParaRPr kumimoji="0" lang="en-US" sz="26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a:solidFill>
                  <a:srgbClr val="002060"/>
                </a:solidFill>
                <a:latin typeface="Century Gothic"/>
              </a:rPr>
              <a:t>Lleva la camiseta </a:t>
            </a:r>
            <a:r>
              <a:rPr lang="en-US" sz="2600" b="1">
                <a:solidFill>
                  <a:srgbClr val="002060"/>
                </a:solidFill>
                <a:latin typeface="Century Gothic"/>
              </a:rPr>
              <a:t>número</a:t>
            </a:r>
            <a:r>
              <a:rPr lang="en-US" sz="2600">
                <a:solidFill>
                  <a:srgbClr val="002060"/>
                </a:solidFill>
                <a:latin typeface="Century Gothic"/>
              </a:rPr>
              <a:t> diez.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i="0" u="none" strike="noStrike" kern="1200" cap="none" spc="0" normalizeH="0" baseline="0" noProof="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la </a:t>
            </a:r>
            <a:r>
              <a:rPr kumimoji="0" lang="en-US" sz="2000" b="0" i="0" u="none" strike="noStrike" kern="1200" cap="none" spc="0" normalizeH="0" baseline="0" noProof="0" dirty="0" err="1">
                <a:ln>
                  <a:noFill/>
                </a:ln>
                <a:solidFill>
                  <a:srgbClr val="002060"/>
                </a:solidFill>
                <a:effectLst/>
                <a:uLnTx/>
                <a:uFillTx/>
                <a:latin typeface="Century Gothic"/>
                <a:ea typeface="+mn-ea"/>
                <a:cs typeface="+mn-cs"/>
              </a:rPr>
              <a:t>máquina</a:t>
            </a: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US" sz="2000" b="0" i="0" u="none" strike="noStrike" kern="1200" cap="none" spc="0" normalizeH="0" baseline="0" noProof="0">
                <a:ln>
                  <a:noFill/>
                </a:ln>
                <a:solidFill>
                  <a:srgbClr val="002060"/>
                </a:solidFill>
                <a:effectLst/>
                <a:uLnTx/>
                <a:uFillTx/>
                <a:latin typeface="Century Gothic"/>
                <a:ea typeface="+mn-ea"/>
                <a:cs typeface="+mn-cs"/>
              </a:rPr>
              <a:t>– machine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10" name="Picture 4" descr="aerobics clipart&#10;">
            <a:extLst>
              <a:ext uri="{FF2B5EF4-FFF2-40B4-BE49-F238E27FC236}">
                <a16:creationId xmlns:a16="http://schemas.microsoft.com/office/drawing/2014/main" id="{8C847258-1A69-6C4B-9133-299DAD97682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115447" y="4948084"/>
            <a:ext cx="685473" cy="1121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gym clipart image">
            <a:extLst>
              <a:ext uri="{FF2B5EF4-FFF2-40B4-BE49-F238E27FC236}">
                <a16:creationId xmlns:a16="http://schemas.microsoft.com/office/drawing/2014/main" id="{31EE1623-7C04-9B4A-9AF4-A27E4C82D948}"/>
              </a:ext>
            </a:extLst>
          </p:cNvPr>
          <p:cNvPicPr>
            <a:picLocks noChangeAspect="1" noChangeArrowheads="1"/>
          </p:cNvPicPr>
          <p:nvPr/>
        </p:nvPicPr>
        <p:blipFill>
          <a:blip r:embed="rId5"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29100" y="4861977"/>
            <a:ext cx="1446833" cy="11320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403DD0A-7FEA-EB48-AF96-32DA76804CF4}"/>
              </a:ext>
            </a:extLst>
          </p:cNvPr>
          <p:cNvSpPr/>
          <p:nvPr/>
        </p:nvSpPr>
        <p:spPr>
          <a:xfrm>
            <a:off x="366777" y="1595179"/>
            <a:ext cx="1020416" cy="6131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13" name="Rectangle 12">
            <a:extLst>
              <a:ext uri="{FF2B5EF4-FFF2-40B4-BE49-F238E27FC236}">
                <a16:creationId xmlns:a16="http://schemas.microsoft.com/office/drawing/2014/main" id="{4FB8050F-6A9A-5042-897A-29B6B724EE03}"/>
              </a:ext>
            </a:extLst>
          </p:cNvPr>
          <p:cNvSpPr/>
          <p:nvPr/>
        </p:nvSpPr>
        <p:spPr>
          <a:xfrm>
            <a:off x="1717813" y="2080808"/>
            <a:ext cx="1141164"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14" name="Rectangle 13">
            <a:extLst>
              <a:ext uri="{FF2B5EF4-FFF2-40B4-BE49-F238E27FC236}">
                <a16:creationId xmlns:a16="http://schemas.microsoft.com/office/drawing/2014/main" id="{2E0607D4-F4AF-154B-8904-98ABA833FBD4}"/>
              </a:ext>
            </a:extLst>
          </p:cNvPr>
          <p:cNvSpPr/>
          <p:nvPr/>
        </p:nvSpPr>
        <p:spPr>
          <a:xfrm>
            <a:off x="901370" y="2507333"/>
            <a:ext cx="1486230"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________</a:t>
            </a:r>
          </a:p>
        </p:txBody>
      </p:sp>
      <p:sp>
        <p:nvSpPr>
          <p:cNvPr id="15" name="Rectangle 14">
            <a:extLst>
              <a:ext uri="{FF2B5EF4-FFF2-40B4-BE49-F238E27FC236}">
                <a16:creationId xmlns:a16="http://schemas.microsoft.com/office/drawing/2014/main" id="{48BB333D-F8FB-4D4B-AFBC-2038BBA02089}"/>
              </a:ext>
            </a:extLst>
          </p:cNvPr>
          <p:cNvSpPr/>
          <p:nvPr/>
        </p:nvSpPr>
        <p:spPr>
          <a:xfrm>
            <a:off x="337876" y="2929349"/>
            <a:ext cx="1379937" cy="367463"/>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a:t>
            </a:r>
          </a:p>
        </p:txBody>
      </p:sp>
      <p:sp>
        <p:nvSpPr>
          <p:cNvPr id="16" name="Rectangle 15">
            <a:extLst>
              <a:ext uri="{FF2B5EF4-FFF2-40B4-BE49-F238E27FC236}">
                <a16:creationId xmlns:a16="http://schemas.microsoft.com/office/drawing/2014/main" id="{3389B009-8B4E-824F-A796-0B65C0796A9C}"/>
              </a:ext>
            </a:extLst>
          </p:cNvPr>
          <p:cNvSpPr/>
          <p:nvPr/>
        </p:nvSpPr>
        <p:spPr>
          <a:xfrm>
            <a:off x="3052169" y="2893952"/>
            <a:ext cx="1176931"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7" name="Rectangle 16">
            <a:extLst>
              <a:ext uri="{FF2B5EF4-FFF2-40B4-BE49-F238E27FC236}">
                <a16:creationId xmlns:a16="http://schemas.microsoft.com/office/drawing/2014/main" id="{D0F21FF3-6DA7-5A4B-A25C-A7BCAACA9FCB}"/>
              </a:ext>
            </a:extLst>
          </p:cNvPr>
          <p:cNvSpPr/>
          <p:nvPr/>
        </p:nvSpPr>
        <p:spPr>
          <a:xfrm>
            <a:off x="1755913" y="3691340"/>
            <a:ext cx="1312145"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8" name="Rectangle 17">
            <a:extLst>
              <a:ext uri="{FF2B5EF4-FFF2-40B4-BE49-F238E27FC236}">
                <a16:creationId xmlns:a16="http://schemas.microsoft.com/office/drawing/2014/main" id="{A9A7031E-51A2-7347-9143-FBA998CDE0E1}"/>
              </a:ext>
            </a:extLst>
          </p:cNvPr>
          <p:cNvSpPr/>
          <p:nvPr/>
        </p:nvSpPr>
        <p:spPr>
          <a:xfrm>
            <a:off x="6074876" y="2159393"/>
            <a:ext cx="1126986"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a:t>
            </a:r>
          </a:p>
        </p:txBody>
      </p:sp>
      <p:sp>
        <p:nvSpPr>
          <p:cNvPr id="19" name="Rectangle 18">
            <a:extLst>
              <a:ext uri="{FF2B5EF4-FFF2-40B4-BE49-F238E27FC236}">
                <a16:creationId xmlns:a16="http://schemas.microsoft.com/office/drawing/2014/main" id="{62720898-26F1-4049-8228-C88E13E31A81}"/>
              </a:ext>
            </a:extLst>
          </p:cNvPr>
          <p:cNvSpPr/>
          <p:nvPr/>
        </p:nvSpPr>
        <p:spPr>
          <a:xfrm>
            <a:off x="7827551" y="2556439"/>
            <a:ext cx="1500654"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________</a:t>
            </a:r>
          </a:p>
        </p:txBody>
      </p:sp>
      <p:sp>
        <p:nvSpPr>
          <p:cNvPr id="20" name="Rectangle 19">
            <a:extLst>
              <a:ext uri="{FF2B5EF4-FFF2-40B4-BE49-F238E27FC236}">
                <a16:creationId xmlns:a16="http://schemas.microsoft.com/office/drawing/2014/main" id="{84C7910F-FCCE-ED43-9A54-435E8FBEC03E}"/>
              </a:ext>
            </a:extLst>
          </p:cNvPr>
          <p:cNvSpPr/>
          <p:nvPr/>
        </p:nvSpPr>
        <p:spPr>
          <a:xfrm>
            <a:off x="10414088" y="2584224"/>
            <a:ext cx="1038507"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
        <p:nvSpPr>
          <p:cNvPr id="21" name="Rectangle 20">
            <a:extLst>
              <a:ext uri="{FF2B5EF4-FFF2-40B4-BE49-F238E27FC236}">
                <a16:creationId xmlns:a16="http://schemas.microsoft.com/office/drawing/2014/main" id="{1C4BA3FC-58A2-554F-8C8B-5228CF56530C}"/>
              </a:ext>
            </a:extLst>
          </p:cNvPr>
          <p:cNvSpPr/>
          <p:nvPr/>
        </p:nvSpPr>
        <p:spPr>
          <a:xfrm>
            <a:off x="10414088" y="4487325"/>
            <a:ext cx="1038507"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
        <p:nvSpPr>
          <p:cNvPr id="22" name="Rectangle 21">
            <a:extLst>
              <a:ext uri="{FF2B5EF4-FFF2-40B4-BE49-F238E27FC236}">
                <a16:creationId xmlns:a16="http://schemas.microsoft.com/office/drawing/2014/main" id="{6852488F-0A62-3A4F-8EB2-1D54D7AEFA61}"/>
              </a:ext>
            </a:extLst>
          </p:cNvPr>
          <p:cNvSpPr/>
          <p:nvPr/>
        </p:nvSpPr>
        <p:spPr>
          <a:xfrm>
            <a:off x="6818215" y="4152099"/>
            <a:ext cx="952500"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92060"/>
                </a:solidFill>
                <a:effectLst/>
                <a:uLnTx/>
                <a:uFillTx/>
                <a:latin typeface="Century Gothic"/>
                <a:ea typeface="+mn-ea"/>
                <a:cs typeface="+mn-cs"/>
              </a:rPr>
              <a:t>_____.</a:t>
            </a:r>
          </a:p>
        </p:txBody>
      </p:sp>
      <p:sp>
        <p:nvSpPr>
          <p:cNvPr id="23" name="Rectangle 22">
            <a:extLst>
              <a:ext uri="{FF2B5EF4-FFF2-40B4-BE49-F238E27FC236}">
                <a16:creationId xmlns:a16="http://schemas.microsoft.com/office/drawing/2014/main" id="{5AF8AC93-759C-694E-B580-EE637A73F9CF}"/>
              </a:ext>
            </a:extLst>
          </p:cNvPr>
          <p:cNvSpPr/>
          <p:nvPr/>
        </p:nvSpPr>
        <p:spPr>
          <a:xfrm>
            <a:off x="8978034" y="4948084"/>
            <a:ext cx="1280481" cy="460759"/>
          </a:xfrm>
          <a:prstGeom prst="rect">
            <a:avLst/>
          </a:prstGeom>
          <a:solidFill>
            <a:srgbClr val="FBF1D5"/>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92060"/>
                </a:solidFill>
                <a:effectLst/>
                <a:uLnTx/>
                <a:uFillTx/>
                <a:latin typeface="Century Gothic"/>
                <a:ea typeface="+mn-ea"/>
                <a:cs typeface="+mn-cs"/>
              </a:rPr>
              <a:t>______</a:t>
            </a:r>
            <a:endParaRPr kumimoji="0" lang="en-US" sz="2600" b="0" i="0" u="none" strike="noStrike" kern="1200" cap="none" spc="0" normalizeH="0" baseline="0" noProof="0" dirty="0">
              <a:ln>
                <a:noFill/>
              </a:ln>
              <a:solidFill>
                <a:srgbClr val="092060"/>
              </a:solidFill>
              <a:effectLst/>
              <a:uLnTx/>
              <a:uFillTx/>
              <a:latin typeface="Century Gothic"/>
              <a:ea typeface="+mn-ea"/>
              <a:cs typeface="+mn-cs"/>
            </a:endParaRPr>
          </a:p>
        </p:txBody>
      </p:sp>
    </p:spTree>
    <p:extLst>
      <p:ext uri="{BB962C8B-B14F-4D97-AF65-F5344CB8AC3E}">
        <p14:creationId xmlns:p14="http://schemas.microsoft.com/office/powerpoint/2010/main" val="209584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Accents on antepenultimate and penultimate syllable stressed words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448800" y="258166"/>
            <a:ext cx="24793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 / escuchar</a:t>
            </a:r>
            <a:endParaRPr lang="en-GB" sz="2000" b="1" dirty="0">
              <a:solidFill>
                <a:prstClr val="white"/>
              </a:solidFill>
              <a:latin typeface="Century Gothic" panose="020B0502020202020204" pitchFamily="34" charset="0"/>
            </a:endParaRPr>
          </a:p>
        </p:txBody>
      </p:sp>
      <p:sp>
        <p:nvSpPr>
          <p:cNvPr id="6" name="Redondear rectángulo de una esquina 39">
            <a:extLst>
              <a:ext uri="{FF2B5EF4-FFF2-40B4-BE49-F238E27FC236}">
                <a16:creationId xmlns:a16="http://schemas.microsoft.com/office/drawing/2014/main" id="{4EB93F82-3422-E842-898D-C83C54D49132}"/>
              </a:ext>
            </a:extLst>
          </p:cNvPr>
          <p:cNvSpPr/>
          <p:nvPr/>
        </p:nvSpPr>
        <p:spPr>
          <a:xfrm>
            <a:off x="286758" y="1035424"/>
            <a:ext cx="5787525" cy="4943422"/>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Century Gothic" panose="020B0502020202020204" pitchFamily="34" charset="0"/>
            </a:endParaRPr>
          </a:p>
          <a:p>
            <a:pPr algn="ctr"/>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a:p>
            <a:endParaRPr lang="en-US" sz="2800" dirty="0">
              <a:solidFill>
                <a:srgbClr val="002060"/>
              </a:solidFill>
              <a:latin typeface="Century Gothic" panose="020B0502020202020204" pitchFamily="34" charset="0"/>
            </a:endParaRPr>
          </a:p>
          <a:p>
            <a:pPr>
              <a:lnSpc>
                <a:spcPct val="120000"/>
              </a:lnSpc>
            </a:pPr>
            <a:r>
              <a:rPr lang="en-US" sz="2600" dirty="0">
                <a:solidFill>
                  <a:srgbClr val="002060"/>
                </a:solidFill>
                <a:latin typeface="Century Gothic" panose="020B0502020202020204" pitchFamily="34" charset="0"/>
              </a:rPr>
              <a:t>Persona A</a:t>
            </a:r>
          </a:p>
          <a:p>
            <a:r>
              <a:rPr lang="en-US" sz="2600" dirty="0">
                <a:solidFill>
                  <a:srgbClr val="002060"/>
                </a:solidFill>
                <a:latin typeface="Century Gothic" panose="020B0502020202020204" pitchFamily="34" charset="0"/>
              </a:rPr>
              <a:t>César, el instructor, no es una persona </a:t>
            </a:r>
            <a:r>
              <a:rPr lang="en-US" sz="2600" dirty="0" err="1">
                <a:solidFill>
                  <a:srgbClr val="002060"/>
                </a:solidFill>
                <a:latin typeface="Century Gothic" panose="020B0502020202020204" pitchFamily="34" charset="0"/>
              </a:rPr>
              <a:t>frágil</a:t>
            </a:r>
            <a:r>
              <a:rPr lang="en-US" sz="2600" dirty="0">
                <a:solidFill>
                  <a:srgbClr val="002060"/>
                </a:solidFill>
                <a:latin typeface="Century Gothic" panose="020B0502020202020204" pitchFamily="34" charset="0"/>
              </a:rPr>
              <a:t>; es una persona de </a:t>
            </a:r>
            <a:r>
              <a:rPr lang="en-US" sz="2600" dirty="0" err="1">
                <a:solidFill>
                  <a:srgbClr val="002060"/>
                </a:solidFill>
                <a:latin typeface="Century Gothic" panose="020B0502020202020204" pitchFamily="34" charset="0"/>
              </a:rPr>
              <a:t>carácter</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fuerte</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Cada</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sábado</a:t>
            </a:r>
            <a:r>
              <a:rPr lang="en-US" sz="2600" dirty="0">
                <a:solidFill>
                  <a:srgbClr val="002060"/>
                </a:solidFill>
                <a:latin typeface="Century Gothic" panose="020B0502020202020204" pitchFamily="34" charset="0"/>
              </a:rPr>
              <a:t> bate un </a:t>
            </a:r>
            <a:r>
              <a:rPr lang="en-US" sz="2600" dirty="0" err="1">
                <a:solidFill>
                  <a:srgbClr val="002060"/>
                </a:solidFill>
                <a:latin typeface="Century Gothic" panose="020B0502020202020204" pitchFamily="34" charset="0"/>
              </a:rPr>
              <a:t>récord</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en</a:t>
            </a:r>
            <a:r>
              <a:rPr lang="en-US" sz="2600" dirty="0">
                <a:solidFill>
                  <a:srgbClr val="002060"/>
                </a:solidFill>
                <a:latin typeface="Century Gothic" panose="020B0502020202020204" pitchFamily="34" charset="0"/>
              </a:rPr>
              <a:t> el </a:t>
            </a:r>
            <a:r>
              <a:rPr lang="en-US" sz="2600" dirty="0" err="1">
                <a:solidFill>
                  <a:srgbClr val="002060"/>
                </a:solidFill>
                <a:latin typeface="Century Gothic" panose="020B0502020202020204" pitchFamily="34" charset="0"/>
              </a:rPr>
              <a:t>gimnasio</a:t>
            </a:r>
            <a:r>
              <a:rPr lang="en-US" sz="2600" dirty="0">
                <a:solidFill>
                  <a:srgbClr val="002060"/>
                </a:solidFill>
                <a:latin typeface="Century Gothic" panose="020B0502020202020204" pitchFamily="34" charset="0"/>
              </a:rPr>
              <a:t>. ¡De </a:t>
            </a:r>
            <a:r>
              <a:rPr lang="en-US" sz="2600" dirty="0" err="1">
                <a:solidFill>
                  <a:srgbClr val="002060"/>
                </a:solidFill>
                <a:latin typeface="Century Gothic" panose="020B0502020202020204" pitchFamily="34" charset="0"/>
              </a:rPr>
              <a:t>verdad</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su</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fuerza</a:t>
            </a:r>
            <a:r>
              <a:rPr lang="en-US" sz="2600" dirty="0">
                <a:solidFill>
                  <a:srgbClr val="002060"/>
                </a:solidFill>
                <a:latin typeface="Century Gothic" panose="020B0502020202020204" pitchFamily="34" charset="0"/>
              </a:rPr>
              <a:t> no </a:t>
            </a:r>
            <a:r>
              <a:rPr lang="en-US" sz="2600" dirty="0" err="1">
                <a:solidFill>
                  <a:srgbClr val="002060"/>
                </a:solidFill>
                <a:latin typeface="Century Gothic" panose="020B0502020202020204" pitchFamily="34" charset="0"/>
              </a:rPr>
              <a:t>tiene</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límites</a:t>
            </a:r>
            <a:r>
              <a:rPr lang="en-US" sz="2600" dirty="0">
                <a:solidFill>
                  <a:srgbClr val="002060"/>
                </a:solidFill>
                <a:latin typeface="Century Gothic" panose="020B0502020202020204" pitchFamily="34" charset="0"/>
              </a:rPr>
              <a:t>!</a:t>
            </a:r>
          </a:p>
          <a:p>
            <a:endParaRPr lang="en-US" sz="2800" dirty="0">
              <a:solidFill>
                <a:srgbClr val="002060"/>
              </a:solidFill>
              <a:latin typeface="Century Gothic" panose="020B0502020202020204" pitchFamily="34" charset="0"/>
            </a:endParaRPr>
          </a:p>
          <a:p>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batir</a:t>
            </a:r>
            <a:r>
              <a:rPr lang="en-US" sz="2000" dirty="0">
                <a:solidFill>
                  <a:srgbClr val="002060"/>
                </a:solidFill>
                <a:latin typeface="Century Gothic" panose="020B0502020202020204" pitchFamily="34" charset="0"/>
              </a:rPr>
              <a:t> un </a:t>
            </a:r>
            <a:r>
              <a:rPr lang="en-US" sz="2000" dirty="0" err="1">
                <a:solidFill>
                  <a:srgbClr val="002060"/>
                </a:solidFill>
                <a:latin typeface="Century Gothic" panose="020B0502020202020204" pitchFamily="34" charset="0"/>
              </a:rPr>
              <a:t>récord</a:t>
            </a:r>
            <a:r>
              <a:rPr lang="en-US" sz="2000" dirty="0">
                <a:solidFill>
                  <a:srgbClr val="002060"/>
                </a:solidFill>
                <a:latin typeface="Century Gothic" panose="020B0502020202020204" pitchFamily="34" charset="0"/>
              </a:rPr>
              <a:t> – to break a record</a:t>
            </a:r>
          </a:p>
          <a:p>
            <a:r>
              <a:rPr lang="en-US" sz="2000" dirty="0">
                <a:solidFill>
                  <a:srgbClr val="002060"/>
                </a:solidFill>
                <a:latin typeface="Century Gothic" panose="020B0502020202020204" pitchFamily="34" charset="0"/>
              </a:rPr>
              <a:t>*el </a:t>
            </a:r>
            <a:r>
              <a:rPr lang="en-US" sz="2000" dirty="0" err="1">
                <a:solidFill>
                  <a:srgbClr val="002060"/>
                </a:solidFill>
                <a:latin typeface="Century Gothic" panose="020B0502020202020204" pitchFamily="34" charset="0"/>
              </a:rPr>
              <a:t>gimnasio</a:t>
            </a:r>
            <a:r>
              <a:rPr lang="en-US" sz="2000" dirty="0">
                <a:solidFill>
                  <a:srgbClr val="002060"/>
                </a:solidFill>
                <a:latin typeface="Century Gothic" panose="020B0502020202020204" pitchFamily="34" charset="0"/>
              </a:rPr>
              <a:t> – gym </a:t>
            </a:r>
          </a:p>
          <a:p>
            <a:r>
              <a:rPr lang="en-US" sz="2000" dirty="0">
                <a:solidFill>
                  <a:srgbClr val="002060"/>
                </a:solidFill>
                <a:latin typeface="Century Gothic" panose="020B0502020202020204" pitchFamily="34" charset="0"/>
              </a:rPr>
              <a:t>*la </a:t>
            </a:r>
            <a:r>
              <a:rPr lang="en-US" sz="2000" dirty="0" err="1">
                <a:solidFill>
                  <a:srgbClr val="002060"/>
                </a:solidFill>
                <a:latin typeface="Century Gothic" panose="020B0502020202020204" pitchFamily="34" charset="0"/>
              </a:rPr>
              <a:t>fuerza</a:t>
            </a:r>
            <a:r>
              <a:rPr lang="en-US" sz="2000" dirty="0">
                <a:solidFill>
                  <a:srgbClr val="002060"/>
                </a:solidFill>
                <a:latin typeface="Century Gothic" panose="020B0502020202020204" pitchFamily="34" charset="0"/>
              </a:rPr>
              <a:t> – strength</a:t>
            </a:r>
          </a:p>
          <a:p>
            <a:pPr marL="514350" indent="-514350">
              <a:buAutoNum type="arabicPeriod"/>
            </a:pPr>
            <a:endParaRPr lang="en-US" sz="3200" dirty="0">
              <a:solidFill>
                <a:srgbClr val="002060"/>
              </a:solidFill>
              <a:latin typeface="Century Gothic" panose="020B0502020202020204" pitchFamily="34" charset="0"/>
            </a:endParaRPr>
          </a:p>
          <a:p>
            <a:pPr marL="514350" indent="-514350">
              <a:buAutoNum type="arabicPeriod"/>
            </a:pPr>
            <a:endParaRPr lang="en-US" sz="3200" dirty="0">
              <a:solidFill>
                <a:srgbClr val="002060"/>
              </a:solidFill>
              <a:latin typeface="Century Gothic" panose="020B0502020202020204" pitchFamily="34" charset="0"/>
            </a:endParaRPr>
          </a:p>
          <a:p>
            <a:endParaRPr lang="en-US" sz="3200" dirty="0">
              <a:solidFill>
                <a:srgbClr val="002060"/>
              </a:solidFill>
              <a:latin typeface="Century Gothic" panose="020B0502020202020204" pitchFamily="34" charset="0"/>
            </a:endParaRPr>
          </a:p>
          <a:p>
            <a:pPr marL="514350" indent="-514350">
              <a:buAutoNum type="arabicPeriod"/>
            </a:pPr>
            <a:endParaRPr lang="en-US" sz="2800" dirty="0">
              <a:solidFill>
                <a:srgbClr val="002060"/>
              </a:solidFill>
              <a:latin typeface="Century Gothic" panose="020B0502020202020204" pitchFamily="34" charset="0"/>
            </a:endParaRPr>
          </a:p>
          <a:p>
            <a:pPr marL="514350" indent="-514350">
              <a:buAutoNum type="arabicPeriod"/>
            </a:pPr>
            <a:endParaRPr lang="en-US" sz="2800" dirty="0">
              <a:solidFill>
                <a:srgbClr val="002060"/>
              </a:solidFill>
              <a:latin typeface="Century Gothic" panose="020B0502020202020204" pitchFamily="34" charset="0"/>
            </a:endParaRPr>
          </a:p>
        </p:txBody>
      </p:sp>
      <p:sp>
        <p:nvSpPr>
          <p:cNvPr id="8" name="Redondear rectángulo de una esquina 39">
            <a:extLst>
              <a:ext uri="{FF2B5EF4-FFF2-40B4-BE49-F238E27FC236}">
                <a16:creationId xmlns:a16="http://schemas.microsoft.com/office/drawing/2014/main" id="{4EB93F82-3422-E842-898D-C83C54D49132}"/>
              </a:ext>
            </a:extLst>
          </p:cNvPr>
          <p:cNvSpPr/>
          <p:nvPr/>
        </p:nvSpPr>
        <p:spPr>
          <a:xfrm>
            <a:off x="6140618" y="1047406"/>
            <a:ext cx="5787525" cy="4931440"/>
          </a:xfrm>
          <a:prstGeom prst="round1Rect">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2600" dirty="0">
                <a:solidFill>
                  <a:srgbClr val="002060"/>
                </a:solidFill>
                <a:latin typeface="Century Gothic" panose="020B0502020202020204" pitchFamily="34" charset="0"/>
              </a:rPr>
              <a:t>Persona B</a:t>
            </a:r>
          </a:p>
          <a:p>
            <a:r>
              <a:rPr lang="en-US" sz="2600" dirty="0">
                <a:solidFill>
                  <a:srgbClr val="002060"/>
                </a:solidFill>
                <a:latin typeface="Century Gothic" panose="020B0502020202020204" pitchFamily="34" charset="0"/>
              </a:rPr>
              <a:t>Fátima, la </a:t>
            </a:r>
            <a:r>
              <a:rPr lang="en-US" sz="2600" dirty="0" err="1">
                <a:solidFill>
                  <a:srgbClr val="002060"/>
                </a:solidFill>
                <a:latin typeface="Century Gothic" panose="020B0502020202020204" pitchFamily="34" charset="0"/>
              </a:rPr>
              <a:t>instructora</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vive</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en</a:t>
            </a:r>
            <a:r>
              <a:rPr lang="en-US" sz="2600" dirty="0">
                <a:solidFill>
                  <a:srgbClr val="002060"/>
                </a:solidFill>
                <a:latin typeface="Century Gothic" panose="020B0502020202020204" pitchFamily="34" charset="0"/>
              </a:rPr>
              <a:t> la ciudad de Córdoba. No es </a:t>
            </a:r>
            <a:r>
              <a:rPr lang="en-US" sz="2600" dirty="0" err="1">
                <a:solidFill>
                  <a:srgbClr val="002060"/>
                </a:solidFill>
                <a:latin typeface="Century Gothic" panose="020B0502020202020204" pitchFamily="34" charset="0"/>
              </a:rPr>
              <a:t>débil</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porque</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usa</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todas</a:t>
            </a:r>
            <a:r>
              <a:rPr lang="en-US" sz="2600" dirty="0">
                <a:solidFill>
                  <a:srgbClr val="002060"/>
                </a:solidFill>
                <a:latin typeface="Century Gothic" panose="020B0502020202020204" pitchFamily="34" charset="0"/>
              </a:rPr>
              <a:t> las </a:t>
            </a:r>
            <a:r>
              <a:rPr lang="en-US" sz="2600" dirty="0" err="1">
                <a:solidFill>
                  <a:srgbClr val="002060"/>
                </a:solidFill>
                <a:latin typeface="Century Gothic" panose="020B0502020202020204" pitchFamily="34" charset="0"/>
              </a:rPr>
              <a:t>máquinas</a:t>
            </a:r>
            <a:r>
              <a:rPr lang="en-US" sz="2600" dirty="0">
                <a:solidFill>
                  <a:srgbClr val="002060"/>
                </a:solidFill>
                <a:latin typeface="Century Gothic" panose="020B0502020202020204" pitchFamily="34" charset="0"/>
              </a:rPr>
              <a:t> del </a:t>
            </a:r>
            <a:r>
              <a:rPr lang="en-US" sz="2600" dirty="0" err="1">
                <a:solidFill>
                  <a:srgbClr val="002060"/>
                </a:solidFill>
                <a:latin typeface="Century Gothic" panose="020B0502020202020204" pitchFamily="34" charset="0"/>
              </a:rPr>
              <a:t>gimnasio</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Hace</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ejercicio</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casi</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todos</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los</a:t>
            </a:r>
            <a:r>
              <a:rPr lang="en-US" sz="2600" dirty="0">
                <a:solidFill>
                  <a:srgbClr val="002060"/>
                </a:solidFill>
                <a:latin typeface="Century Gothic" panose="020B0502020202020204" pitchFamily="34" charset="0"/>
              </a:rPr>
              <a:t> días, </a:t>
            </a:r>
            <a:r>
              <a:rPr lang="en-US" sz="2600" dirty="0" err="1">
                <a:solidFill>
                  <a:srgbClr val="002060"/>
                </a:solidFill>
                <a:latin typeface="Century Gothic" panose="020B0502020202020204" pitchFamily="34" charset="0"/>
              </a:rPr>
              <a:t>así</a:t>
            </a:r>
            <a:r>
              <a:rPr lang="en-US" sz="2600" dirty="0">
                <a:solidFill>
                  <a:srgbClr val="002060"/>
                </a:solidFill>
                <a:latin typeface="Century Gothic" panose="020B0502020202020204" pitchFamily="34" charset="0"/>
              </a:rPr>
              <a:t> que le </a:t>
            </a:r>
            <a:r>
              <a:rPr lang="en-US" sz="2600" dirty="0" err="1">
                <a:solidFill>
                  <a:srgbClr val="002060"/>
                </a:solidFill>
                <a:latin typeface="Century Gothic" panose="020B0502020202020204" pitchFamily="34" charset="0"/>
              </a:rPr>
              <a:t>parece</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muy</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fácil</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También</a:t>
            </a:r>
            <a:r>
              <a:rPr lang="en-US" sz="2600" dirty="0">
                <a:solidFill>
                  <a:srgbClr val="002060"/>
                </a:solidFill>
                <a:latin typeface="Century Gothic" panose="020B0502020202020204" pitchFamily="34" charset="0"/>
              </a:rPr>
              <a:t> es la </a:t>
            </a:r>
            <a:r>
              <a:rPr lang="en-US" sz="2600" dirty="0" err="1">
                <a:solidFill>
                  <a:srgbClr val="002060"/>
                </a:solidFill>
                <a:latin typeface="Century Gothic" panose="020B0502020202020204" pitchFamily="34" charset="0"/>
              </a:rPr>
              <a:t>líder</a:t>
            </a:r>
            <a:r>
              <a:rPr lang="en-US" sz="2600" dirty="0">
                <a:solidFill>
                  <a:srgbClr val="002060"/>
                </a:solidFill>
                <a:latin typeface="Century Gothic" panose="020B0502020202020204" pitchFamily="34" charset="0"/>
              </a:rPr>
              <a:t> de un </a:t>
            </a:r>
            <a:r>
              <a:rPr lang="en-US" sz="2600" dirty="0" err="1">
                <a:solidFill>
                  <a:srgbClr val="002060"/>
                </a:solidFill>
                <a:latin typeface="Century Gothic" panose="020B0502020202020204" pitchFamily="34" charset="0"/>
              </a:rPr>
              <a:t>equipo</a:t>
            </a:r>
            <a:r>
              <a:rPr lang="en-US" sz="2600" dirty="0">
                <a:solidFill>
                  <a:srgbClr val="002060"/>
                </a:solidFill>
                <a:latin typeface="Century Gothic" panose="020B0502020202020204" pitchFamily="34" charset="0"/>
              </a:rPr>
              <a:t> de </a:t>
            </a:r>
            <a:r>
              <a:rPr lang="en-US" sz="2600" dirty="0" err="1">
                <a:solidFill>
                  <a:srgbClr val="002060"/>
                </a:solidFill>
                <a:latin typeface="Century Gothic" panose="020B0502020202020204" pitchFamily="34" charset="0"/>
              </a:rPr>
              <a:t>fútbol</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Lleva</a:t>
            </a:r>
            <a:r>
              <a:rPr lang="en-US" sz="2600" dirty="0">
                <a:solidFill>
                  <a:srgbClr val="002060"/>
                </a:solidFill>
                <a:latin typeface="Century Gothic" panose="020B0502020202020204" pitchFamily="34" charset="0"/>
              </a:rPr>
              <a:t> la </a:t>
            </a:r>
            <a:r>
              <a:rPr lang="en-US" sz="2600" dirty="0" err="1">
                <a:solidFill>
                  <a:srgbClr val="002060"/>
                </a:solidFill>
                <a:latin typeface="Century Gothic" panose="020B0502020202020204" pitchFamily="34" charset="0"/>
              </a:rPr>
              <a:t>camiseta</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número</a:t>
            </a:r>
            <a:r>
              <a:rPr lang="en-US" sz="2600" dirty="0">
                <a:solidFill>
                  <a:srgbClr val="002060"/>
                </a:solidFill>
                <a:latin typeface="Century Gothic" panose="020B0502020202020204" pitchFamily="34" charset="0"/>
              </a:rPr>
              <a:t> </a:t>
            </a:r>
            <a:r>
              <a:rPr lang="en-US" sz="2600" dirty="0" err="1">
                <a:solidFill>
                  <a:srgbClr val="002060"/>
                </a:solidFill>
                <a:latin typeface="Century Gothic" panose="020B0502020202020204" pitchFamily="34" charset="0"/>
              </a:rPr>
              <a:t>diez</a:t>
            </a:r>
            <a:r>
              <a:rPr lang="en-US" sz="2600" dirty="0">
                <a:solidFill>
                  <a:srgbClr val="002060"/>
                </a:solidFill>
                <a:latin typeface="Century Gothic" panose="020B0502020202020204" pitchFamily="34" charset="0"/>
              </a:rPr>
              <a:t>.</a:t>
            </a:r>
          </a:p>
          <a:p>
            <a:endParaRPr lang="en-US" sz="2600" dirty="0">
              <a:solidFill>
                <a:srgbClr val="002060"/>
              </a:solidFill>
              <a:latin typeface="Century Gothic" panose="020B0502020202020204" pitchFamily="34" charset="0"/>
            </a:endParaRPr>
          </a:p>
          <a:p>
            <a:r>
              <a:rPr lang="en-US" sz="2000" dirty="0">
                <a:solidFill>
                  <a:srgbClr val="002060"/>
                </a:solidFill>
                <a:latin typeface="Century Gothic" panose="020B0502020202020204" pitchFamily="34" charset="0"/>
              </a:rPr>
              <a:t>*la </a:t>
            </a:r>
            <a:r>
              <a:rPr lang="en-US" sz="2000" dirty="0" err="1">
                <a:solidFill>
                  <a:srgbClr val="002060"/>
                </a:solidFill>
                <a:latin typeface="Century Gothic" panose="020B0502020202020204" pitchFamily="34" charset="0"/>
              </a:rPr>
              <a:t>máquina</a:t>
            </a:r>
            <a:r>
              <a:rPr lang="en-US" sz="2000" dirty="0">
                <a:solidFill>
                  <a:srgbClr val="002060"/>
                </a:solidFill>
                <a:latin typeface="Century Gothic" panose="020B0502020202020204" pitchFamily="34" charset="0"/>
              </a:rPr>
              <a:t> – machine</a:t>
            </a:r>
          </a:p>
          <a:p>
            <a:endParaRPr lang="en-US" sz="2600" dirty="0">
              <a:solidFill>
                <a:srgbClr val="002060"/>
              </a:solidFill>
              <a:latin typeface="Century Gothic" panose="020B0502020202020204" pitchFamily="34" charset="0"/>
            </a:endParaRPr>
          </a:p>
        </p:txBody>
      </p:sp>
      <p:pic>
        <p:nvPicPr>
          <p:cNvPr id="1028" name="Picture 4" descr="aerobics clipart&#10;"/>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739732" y="4305300"/>
            <a:ext cx="953569" cy="15602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gym clipart image"/>
          <p:cNvPicPr>
            <a:picLocks noChangeAspect="1" noChangeArrowheads="1"/>
          </p:cNvPicPr>
          <p:nvPr/>
        </p:nvPicPr>
        <p:blipFill>
          <a:blip r:embed="rId4"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62477" y="4733410"/>
            <a:ext cx="1446833" cy="11320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2">
            <a:extLst>
              <a:ext uri="{FF2B5EF4-FFF2-40B4-BE49-F238E27FC236}">
                <a16:creationId xmlns:a16="http://schemas.microsoft.com/office/drawing/2014/main" id="{53B196B4-FD96-2449-BE90-3DE917E099B3}"/>
              </a:ext>
            </a:extLst>
          </p:cNvPr>
          <p:cNvSpPr txBox="1"/>
          <p:nvPr/>
        </p:nvSpPr>
        <p:spPr>
          <a:xfrm>
            <a:off x="284842" y="330026"/>
            <a:ext cx="10599058" cy="523220"/>
          </a:xfrm>
          <a:prstGeom prst="rect">
            <a:avLst/>
          </a:prstGeom>
          <a:noFill/>
        </p:spPr>
        <p:txBody>
          <a:bodyPr wrap="square" rtlCol="0">
            <a:spAutoFit/>
          </a:bodyPr>
          <a:lstStyle/>
          <a:p>
            <a:pPr algn="l"/>
            <a:r>
              <a:rPr lang="en-US" sz="2800" dirty="0" err="1">
                <a:solidFill>
                  <a:srgbClr val="002060"/>
                </a:solidFill>
                <a:latin typeface="Century Gothic" panose="020B0502020202020204" pitchFamily="34" charset="0"/>
              </a:rPr>
              <a:t>Tarjetas</a:t>
            </a:r>
            <a:endParaRPr lang="en-US"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48639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190112" y="911418"/>
            <a:ext cx="10083800" cy="769441"/>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A: lee la </a:t>
            </a:r>
            <a:r>
              <a:rPr lang="en-GB" sz="2200" dirty="0" err="1">
                <a:solidFill>
                  <a:srgbClr val="002060"/>
                </a:solidFill>
                <a:latin typeface="Century Gothic" panose="020B0502020202020204" pitchFamily="34" charset="0"/>
              </a:rPr>
              <a:t>frase</a:t>
            </a:r>
            <a:r>
              <a:rPr lang="en-GB" sz="2200" dirty="0">
                <a:solidFill>
                  <a:srgbClr val="002060"/>
                </a:solidFill>
                <a:latin typeface="Century Gothic" panose="020B0502020202020204" pitchFamily="34" charset="0"/>
              </a:rPr>
              <a:t> a </a:t>
            </a:r>
            <a:r>
              <a:rPr lang="en-GB" sz="2200" dirty="0" err="1">
                <a:solidFill>
                  <a:srgbClr val="002060"/>
                </a:solidFill>
                <a:latin typeface="Century Gothic" panose="020B0502020202020204" pitchFamily="34" charset="0"/>
              </a:rPr>
              <a:t>tu</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compañero</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español</a:t>
            </a:r>
            <a:r>
              <a:rPr lang="en-GB" sz="2200" dirty="0">
                <a:solidFill>
                  <a:srgbClr val="002060"/>
                </a:solidFill>
                <a:latin typeface="Century Gothic" panose="020B0502020202020204" pitchFamily="34" charset="0"/>
              </a:rPr>
              <a:t>. </a:t>
            </a:r>
          </a:p>
          <a:p>
            <a:r>
              <a:rPr lang="en-GB" sz="2200" dirty="0" err="1">
                <a:solidFill>
                  <a:srgbClr val="002060"/>
                </a:solidFill>
                <a:latin typeface="Century Gothic" panose="020B0502020202020204" pitchFamily="34" charset="0"/>
              </a:rPr>
              <a:t>Usa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estoy</a:t>
            </a:r>
            <a:r>
              <a:rPr lang="en-GB" sz="2200" dirty="0">
                <a:solidFill>
                  <a:srgbClr val="002060"/>
                </a:solidFill>
                <a:latin typeface="Century Gothic" panose="020B0502020202020204" pitchFamily="34" charset="0"/>
              </a:rPr>
              <a:t>’ (‘I am’) o ‘</a:t>
            </a:r>
            <a:r>
              <a:rPr lang="en-GB" sz="2200" dirty="0" err="1">
                <a:solidFill>
                  <a:srgbClr val="002060"/>
                </a:solidFill>
                <a:latin typeface="Century Gothic" panose="020B0502020202020204" pitchFamily="34" charset="0"/>
              </a:rPr>
              <a:t>está</a:t>
            </a:r>
            <a:r>
              <a:rPr lang="en-GB" sz="2200" dirty="0">
                <a:solidFill>
                  <a:srgbClr val="002060"/>
                </a:solidFill>
                <a:latin typeface="Century Gothic" panose="020B0502020202020204" pitchFamily="34" charset="0"/>
              </a:rPr>
              <a:t>’ (‘s/he is’) + verbo con –</a:t>
            </a:r>
            <a:r>
              <a:rPr lang="en-GB" sz="2200" dirty="0" err="1">
                <a:solidFill>
                  <a:srgbClr val="002060"/>
                </a:solidFill>
                <a:latin typeface="Century Gothic" panose="020B0502020202020204" pitchFamily="34" charset="0"/>
              </a:rPr>
              <a:t>ando</a:t>
            </a:r>
            <a:r>
              <a:rPr lang="en-GB" sz="2200" dirty="0">
                <a:solidFill>
                  <a:srgbClr val="002060"/>
                </a:solidFill>
                <a:latin typeface="Century Gothic" panose="020B0502020202020204" pitchFamily="34" charset="0"/>
              </a:rPr>
              <a:t>.</a:t>
            </a:r>
          </a:p>
        </p:txBody>
      </p:sp>
      <p:sp>
        <p:nvSpPr>
          <p:cNvPr id="46" name="CuadroTexto 45">
            <a:extLst>
              <a:ext uri="{FF2B5EF4-FFF2-40B4-BE49-F238E27FC236}">
                <a16:creationId xmlns:a16="http://schemas.microsoft.com/office/drawing/2014/main" id="{99E54EB7-4FA8-0342-97FD-17A15AB39D24}"/>
              </a:ext>
            </a:extLst>
          </p:cNvPr>
          <p:cNvSpPr txBox="1"/>
          <p:nvPr/>
        </p:nvSpPr>
        <p:spPr>
          <a:xfrm>
            <a:off x="190113" y="1722832"/>
            <a:ext cx="9069253" cy="769441"/>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B: </a:t>
            </a:r>
            <a:r>
              <a:rPr lang="en-GB" sz="2200" dirty="0" err="1">
                <a:solidFill>
                  <a:srgbClr val="002060"/>
                </a:solidFill>
                <a:latin typeface="Century Gothic" panose="020B0502020202020204" pitchFamily="34" charset="0"/>
              </a:rPr>
              <a:t>escucha</a:t>
            </a:r>
            <a:r>
              <a:rPr lang="en-GB" sz="2200" dirty="0">
                <a:solidFill>
                  <a:srgbClr val="002060"/>
                </a:solidFill>
                <a:latin typeface="Century Gothic" panose="020B0502020202020204" pitchFamily="34" charset="0"/>
              </a:rPr>
              <a:t> y escribe </a:t>
            </a:r>
            <a:r>
              <a:rPr lang="en-GB" sz="2200" dirty="0" err="1">
                <a:solidFill>
                  <a:srgbClr val="002060"/>
                </a:solidFill>
                <a:latin typeface="Century Gothic" panose="020B0502020202020204" pitchFamily="34" charset="0"/>
              </a:rPr>
              <a:t>qué</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hace</a:t>
            </a:r>
            <a:r>
              <a:rPr lang="en-GB" sz="2200" dirty="0">
                <a:solidFill>
                  <a:srgbClr val="002060"/>
                </a:solidFill>
                <a:latin typeface="Century Gothic" panose="020B0502020202020204" pitchFamily="34" charset="0"/>
              </a:rPr>
              <a:t> la persona </a:t>
            </a:r>
            <a:r>
              <a:rPr lang="en-GB" sz="2200" dirty="0" err="1">
                <a:solidFill>
                  <a:srgbClr val="002060"/>
                </a:solidFill>
                <a:latin typeface="Century Gothic" panose="020B0502020202020204" pitchFamily="34" charset="0"/>
              </a:rPr>
              <a:t>en</a:t>
            </a:r>
            <a:r>
              <a:rPr lang="en-GB" sz="2200" dirty="0">
                <a:solidFill>
                  <a:srgbClr val="002060"/>
                </a:solidFill>
                <a:latin typeface="Century Gothic" panose="020B0502020202020204" pitchFamily="34" charset="0"/>
              </a:rPr>
              <a:t> la </a:t>
            </a:r>
            <a:r>
              <a:rPr lang="en-GB" sz="2200" dirty="0" err="1">
                <a:solidFill>
                  <a:srgbClr val="002060"/>
                </a:solidFill>
                <a:latin typeface="Century Gothic" panose="020B0502020202020204" pitchFamily="34" charset="0"/>
              </a:rPr>
              <a:t>columna</a:t>
            </a:r>
            <a:r>
              <a:rPr lang="en-GB" sz="2200" dirty="0">
                <a:solidFill>
                  <a:srgbClr val="002060"/>
                </a:solidFill>
                <a:latin typeface="Century Gothic" panose="020B0502020202020204" pitchFamily="34" charset="0"/>
              </a:rPr>
              <a:t> </a:t>
            </a:r>
            <a:r>
              <a:rPr lang="en-GB" sz="2200" dirty="0" err="1">
                <a:solidFill>
                  <a:srgbClr val="002060"/>
                </a:solidFill>
                <a:latin typeface="Century Gothic" panose="020B0502020202020204" pitchFamily="34" charset="0"/>
              </a:rPr>
              <a:t>correcta</a:t>
            </a:r>
            <a:r>
              <a:rPr lang="en-GB" sz="2200" dirty="0">
                <a:solidFill>
                  <a:srgbClr val="002060"/>
                </a:solidFill>
                <a:latin typeface="Century Gothic" panose="020B0502020202020204" pitchFamily="34" charset="0"/>
              </a:rPr>
              <a:t> en </a:t>
            </a:r>
            <a:r>
              <a:rPr lang="en-GB" sz="2200" dirty="0" err="1">
                <a:solidFill>
                  <a:srgbClr val="002060"/>
                </a:solidFill>
                <a:latin typeface="Century Gothic" panose="020B0502020202020204" pitchFamily="34" charset="0"/>
              </a:rPr>
              <a:t>inglés</a:t>
            </a:r>
            <a:r>
              <a:rPr lang="en-GB" sz="2200" dirty="0">
                <a:solidFill>
                  <a:srgbClr val="002060"/>
                </a:solidFill>
                <a:latin typeface="Century Gothic" panose="020B0502020202020204" pitchFamily="34" charset="0"/>
              </a:rPr>
              <a:t>. </a:t>
            </a:r>
          </a:p>
        </p:txBody>
      </p:sp>
      <p:sp>
        <p:nvSpPr>
          <p:cNvPr id="53" name="Rectangle 1">
            <a:extLst>
              <a:ext uri="{FF2B5EF4-FFF2-40B4-BE49-F238E27FC236}">
                <a16:creationId xmlns:a16="http://schemas.microsoft.com/office/drawing/2014/main" id="{D7D4D097-83FF-6F41-A9BA-DBFE7D3AF6AE}"/>
              </a:ext>
            </a:extLst>
          </p:cNvPr>
          <p:cNvSpPr/>
          <p:nvPr/>
        </p:nvSpPr>
        <p:spPr>
          <a:xfrm>
            <a:off x="292199" y="4198742"/>
            <a:ext cx="4767023"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dirty="0">
              <a:latin typeface="Century Gothic" panose="020B0502020202020204" pitchFamily="34" charset="0"/>
            </a:endParaRPr>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410732" y="4706003"/>
            <a:ext cx="4174357" cy="101438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800" dirty="0">
                <a:solidFill>
                  <a:srgbClr val="002060"/>
                </a:solidFill>
                <a:latin typeface="Century Gothic" panose="020B0502020202020204" pitchFamily="34" charset="0"/>
                <a:ea typeface="Calibri" panose="020F0502020204030204" pitchFamily="34" charset="0"/>
                <a:cs typeface="Times New Roman" panose="02020603050405020304" pitchFamily="18" charset="0"/>
              </a:rPr>
              <a:t>I am touching the chair with my foot.</a:t>
            </a:r>
            <a:endParaRPr lang="x-none" sz="2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224338" y="3624084"/>
            <a:ext cx="1883907"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A</a:t>
            </a:r>
          </a:p>
        </p:txBody>
      </p:sp>
      <p:sp>
        <p:nvSpPr>
          <p:cNvPr id="2" name="Rounded Rectangular Callout 1"/>
          <p:cNvSpPr/>
          <p:nvPr/>
        </p:nvSpPr>
        <p:spPr>
          <a:xfrm>
            <a:off x="2800971" y="2635333"/>
            <a:ext cx="2616200" cy="1447800"/>
          </a:xfrm>
          <a:prstGeom prst="wedgeRoundRectCallout">
            <a:avLst>
              <a:gd name="adj1" fmla="val -47460"/>
              <a:gd name="adj2" fmla="val 73026"/>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latin typeface="Century Gothic" panose="020B0502020202020204" pitchFamily="34" charset="0"/>
              </a:rPr>
              <a:t>Estoy</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tocando</a:t>
            </a:r>
            <a:r>
              <a:rPr lang="en-GB" sz="2400" dirty="0">
                <a:solidFill>
                  <a:srgbClr val="002060"/>
                </a:solidFill>
                <a:latin typeface="Century Gothic" panose="020B0502020202020204" pitchFamily="34" charset="0"/>
              </a:rPr>
              <a:t> la </a:t>
            </a:r>
            <a:r>
              <a:rPr lang="en-GB" sz="2400" dirty="0" err="1">
                <a:solidFill>
                  <a:srgbClr val="002060"/>
                </a:solidFill>
                <a:latin typeface="Century Gothic" panose="020B0502020202020204" pitchFamily="34" charset="0"/>
              </a:rPr>
              <a:t>silla</a:t>
            </a:r>
            <a:r>
              <a:rPr lang="en-GB" sz="2400" dirty="0">
                <a:solidFill>
                  <a:srgbClr val="002060"/>
                </a:solidFill>
                <a:latin typeface="Century Gothic" panose="020B0502020202020204" pitchFamily="34" charset="0"/>
              </a:rPr>
              <a:t> con </a:t>
            </a:r>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pie.</a:t>
            </a:r>
            <a:endParaRPr lang="en-GB" sz="2400" strike="sngStrike" dirty="0">
              <a:solidFill>
                <a:srgbClr val="002060"/>
              </a:solidFill>
              <a:latin typeface="Century Gothic" panose="020B0502020202020204" pitchFamily="34" charset="0"/>
            </a:endParaRP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650819" y="3621113"/>
            <a:ext cx="2102791" cy="430887"/>
          </a:xfrm>
          <a:prstGeom prst="rect">
            <a:avLst/>
          </a:prstGeom>
          <a:noFill/>
        </p:spPr>
        <p:txBody>
          <a:bodyPr wrap="square" rtlCol="0">
            <a:spAutoFit/>
          </a:bodyPr>
          <a:lstStyle/>
          <a:p>
            <a:r>
              <a:rPr lang="en-GB" sz="2200" dirty="0" err="1">
                <a:solidFill>
                  <a:srgbClr val="002060"/>
                </a:solidFill>
                <a:latin typeface="Century Gothic" panose="020B0502020202020204" pitchFamily="34" charset="0"/>
              </a:rPr>
              <a:t>Estudiante</a:t>
            </a:r>
            <a:r>
              <a:rPr lang="en-GB" sz="2200" dirty="0">
                <a:solidFill>
                  <a:srgbClr val="002060"/>
                </a:solidFill>
                <a:latin typeface="Century Gothic" panose="020B0502020202020204" pitchFamily="34" charset="0"/>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idx="4294967295"/>
          </p:nvPr>
        </p:nvSpPr>
        <p:spPr>
          <a:xfrm>
            <a:off x="190112" y="283796"/>
            <a:ext cx="5785756" cy="645068"/>
          </a:xfrm>
        </p:spPr>
        <p:txBody>
          <a:bodyPr>
            <a:normAutofit/>
          </a:bodyPr>
          <a:lstStyle/>
          <a:p>
            <a:r>
              <a:rPr lang="es-ES" sz="2200" b="1" dirty="0">
                <a:solidFill>
                  <a:srgbClr val="002060"/>
                </a:solidFill>
              </a:rPr>
              <a:t>Actividades en la clase de ejercicio.</a:t>
            </a:r>
            <a:endParaRPr lang="en-GB" sz="2200" dirty="0">
              <a:solidFill>
                <a:srgbClr val="002060"/>
              </a:solidFill>
            </a:endParaRPr>
          </a:p>
        </p:txBody>
      </p:sp>
      <p:graphicFrame>
        <p:nvGraphicFramePr>
          <p:cNvPr id="5" name="Table 4"/>
          <p:cNvGraphicFramePr>
            <a:graphicFrameLocks noGrp="1"/>
          </p:cNvGraphicFramePr>
          <p:nvPr/>
        </p:nvGraphicFramePr>
        <p:xfrm>
          <a:off x="5684881" y="4295202"/>
          <a:ext cx="5977467" cy="1667934"/>
        </p:xfrm>
        <a:graphic>
          <a:graphicData uri="http://schemas.openxmlformats.org/drawingml/2006/table">
            <a:tbl>
              <a:tblPr firstRow="1" bandRow="1">
                <a:tableStyleId>{0E3FDE45-AF77-4B5C-9715-49D594BDF05E}</a:tableStyleId>
              </a:tblPr>
              <a:tblGrid>
                <a:gridCol w="711200">
                  <a:extLst>
                    <a:ext uri="{9D8B030D-6E8A-4147-A177-3AD203B41FA5}">
                      <a16:colId xmlns:a16="http://schemas.microsoft.com/office/drawing/2014/main" val="20000"/>
                    </a:ext>
                  </a:extLst>
                </a:gridCol>
                <a:gridCol w="2913019">
                  <a:extLst>
                    <a:ext uri="{9D8B030D-6E8A-4147-A177-3AD203B41FA5}">
                      <a16:colId xmlns:a16="http://schemas.microsoft.com/office/drawing/2014/main" val="20001"/>
                    </a:ext>
                  </a:extLst>
                </a:gridCol>
                <a:gridCol w="2353248">
                  <a:extLst>
                    <a:ext uri="{9D8B030D-6E8A-4147-A177-3AD203B41FA5}">
                      <a16:colId xmlns:a16="http://schemas.microsoft.com/office/drawing/2014/main" val="20002"/>
                    </a:ext>
                  </a:extLst>
                </a:gridCol>
              </a:tblGrid>
              <a:tr h="833967">
                <a:tc>
                  <a:txBody>
                    <a:bodyPr/>
                    <a:lstStyle/>
                    <a:p>
                      <a:pPr algn="ctr"/>
                      <a:endParaRPr lang="en-US" sz="2000" b="0" i="0" dirty="0">
                        <a:latin typeface="Century Gothic" panose="020B0502020202020204" pitchFamily="34" charset="0"/>
                      </a:endParaRPr>
                    </a:p>
                  </a:txBody>
                  <a:tcPr/>
                </a:tc>
                <a:tc>
                  <a:txBody>
                    <a:bodyPr/>
                    <a:lstStyle/>
                    <a:p>
                      <a:pPr algn="ctr"/>
                      <a:r>
                        <a:rPr lang="en-US" sz="2000" b="0" i="0" dirty="0">
                          <a:solidFill>
                            <a:srgbClr val="002060"/>
                          </a:solidFill>
                          <a:latin typeface="Century Gothic" panose="020B0502020202020204" pitchFamily="34" charset="0"/>
                        </a:rPr>
                        <a:t>My partner</a:t>
                      </a:r>
                      <a:r>
                        <a:rPr lang="en-US" sz="2000" b="0" i="0" baseline="0" dirty="0">
                          <a:solidFill>
                            <a:srgbClr val="002060"/>
                          </a:solidFill>
                          <a:latin typeface="Century Gothic" panose="020B0502020202020204" pitchFamily="34" charset="0"/>
                        </a:rPr>
                        <a:t> is</a:t>
                      </a:r>
                      <a:r>
                        <a:rPr lang="is-IS" sz="2000" baseline="0" dirty="0">
                          <a:solidFill>
                            <a:srgbClr val="002060"/>
                          </a:solidFill>
                        </a:rPr>
                        <a:t>…</a:t>
                      </a:r>
                      <a:endParaRPr lang="en-US" sz="2000" dirty="0">
                        <a:solidFill>
                          <a:srgbClr val="002060"/>
                        </a:solidFill>
                      </a:endParaRPr>
                    </a:p>
                  </a:txBody>
                  <a:tcPr anchor="ctr"/>
                </a:tc>
                <a:tc>
                  <a:txBody>
                    <a:bodyPr/>
                    <a:lstStyle/>
                    <a:p>
                      <a:pPr algn="ctr"/>
                      <a:r>
                        <a:rPr lang="en-US" sz="2000" b="0" i="0" dirty="0">
                          <a:solidFill>
                            <a:srgbClr val="002060"/>
                          </a:solidFill>
                          <a:latin typeface="Century Gothic" panose="020B0502020202020204" pitchFamily="34" charset="0"/>
                        </a:rPr>
                        <a:t>The instructor is</a:t>
                      </a:r>
                      <a:r>
                        <a:rPr lang="is-IS" sz="2000" b="0" i="0" dirty="0">
                          <a:solidFill>
                            <a:srgbClr val="002060"/>
                          </a:solidFill>
                          <a:latin typeface="Century Gothic" panose="020B0502020202020204" pitchFamily="34" charset="0"/>
                        </a:rPr>
                        <a:t>…</a:t>
                      </a:r>
                      <a:endParaRPr lang="en-US" sz="20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833967">
                <a:tc>
                  <a:txBody>
                    <a:bodyPr/>
                    <a:lstStyle/>
                    <a:p>
                      <a:pPr algn="ctr"/>
                      <a:r>
                        <a:rPr lang="en-US" sz="2000" b="0" i="0" dirty="0">
                          <a:latin typeface="Century Gothic" panose="020B0502020202020204" pitchFamily="34" charset="0"/>
                        </a:rPr>
                        <a:t>1.</a:t>
                      </a:r>
                    </a:p>
                  </a:txBody>
                  <a:tcPr>
                    <a:noFill/>
                  </a:tcPr>
                </a:tc>
                <a:tc>
                  <a:txBody>
                    <a:bodyPr/>
                    <a:lstStyle/>
                    <a:p>
                      <a:endParaRPr lang="en-US" b="0" i="0" dirty="0">
                        <a:latin typeface="Century Gothic" panose="020B0502020202020204" pitchFamily="34" charset="0"/>
                      </a:endParaRPr>
                    </a:p>
                  </a:txBody>
                  <a:tcPr>
                    <a:noFill/>
                  </a:tcPr>
                </a:tc>
                <a:tc>
                  <a:txBody>
                    <a:bodyPr/>
                    <a:lstStyle/>
                    <a:p>
                      <a:endParaRPr lang="en-US" b="0" i="0" dirty="0">
                        <a:latin typeface="Century Gothic" panose="020B0502020202020204" pitchFamily="34" charset="0"/>
                      </a:endParaRPr>
                    </a:p>
                  </a:txBody>
                  <a:tcPr>
                    <a:noFill/>
                  </a:tcPr>
                </a:tc>
                <a:extLst>
                  <a:ext uri="{0D108BD9-81ED-4DB2-BD59-A6C34878D82A}">
                    <a16:rowId xmlns:a16="http://schemas.microsoft.com/office/drawing/2014/main" val="10001"/>
                  </a:ext>
                </a:extLst>
              </a:tr>
            </a:tbl>
          </a:graphicData>
        </a:graphic>
      </p:graphicFrame>
      <p:pic>
        <p:nvPicPr>
          <p:cNvPr id="6" name="Picture 5" descr="write.jpeg"/>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9911953" y="4959027"/>
            <a:ext cx="1460248" cy="1169363"/>
          </a:xfrm>
          <a:prstGeom prst="rect">
            <a:avLst/>
          </a:prstGeom>
        </p:spPr>
      </p:pic>
      <p:sp>
        <p:nvSpPr>
          <p:cNvPr id="10" name="TextBox 9"/>
          <p:cNvSpPr txBox="1"/>
          <p:nvPr/>
        </p:nvSpPr>
        <p:spPr>
          <a:xfrm>
            <a:off x="6463814" y="5129169"/>
            <a:ext cx="3448139" cy="830997"/>
          </a:xfrm>
          <a:prstGeom prst="rect">
            <a:avLst/>
          </a:prstGeom>
          <a:noFill/>
        </p:spPr>
        <p:txBody>
          <a:bodyPr wrap="square" rtlCol="0">
            <a:spAutoFit/>
          </a:bodyPr>
          <a:lstStyle/>
          <a:p>
            <a:pPr algn="ctr"/>
            <a:r>
              <a:rPr lang="en-US" sz="2400" dirty="0">
                <a:solidFill>
                  <a:srgbClr val="002060"/>
                </a:solidFill>
                <a:latin typeface="Century Gothic" panose="020B0502020202020204" pitchFamily="34" charset="0"/>
              </a:rPr>
              <a:t>touching the chair with his/her foot.</a:t>
            </a:r>
          </a:p>
        </p:txBody>
      </p:sp>
      <p:pic>
        <p:nvPicPr>
          <p:cNvPr id="1026"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259366" y="2109798"/>
            <a:ext cx="916391" cy="1908780"/>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8867553" y="864879"/>
            <a:ext cx="3092631" cy="1001717"/>
          </a:xfrm>
          <a:prstGeom prst="wedgeRoundRectCallout">
            <a:avLst>
              <a:gd name="adj1" fmla="val -25577"/>
              <a:gd name="adj2" fmla="val 66883"/>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You might need to use ‘</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or ‘la’ before a body part!</a:t>
            </a:r>
            <a:endParaRPr lang="en-GB" sz="2000" strike="sngStrike"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789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53" grpId="0" animBg="1"/>
      <p:bldP spid="54" grpId="0"/>
      <p:bldP spid="59" grpId="0"/>
      <p:bldP spid="2" grpId="0" animBg="1"/>
      <p:bldP spid="86" grpId="0"/>
      <p:bldP spid="10" grpId="0"/>
      <p:bldP spid="1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153" y="1586753"/>
            <a:ext cx="4988860" cy="4560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30000"/>
              </a:lnSpc>
              <a:buAutoNum type="arabicPeriod"/>
            </a:pPr>
            <a:r>
              <a:rPr lang="en-GB" sz="2600" b="1" dirty="0">
                <a:solidFill>
                  <a:srgbClr val="002060"/>
                </a:solidFill>
                <a:latin typeface="Century Gothic" panose="020B0502020202020204" pitchFamily="34" charset="0"/>
              </a:rPr>
              <a:t>He </a:t>
            </a:r>
            <a:r>
              <a:rPr lang="en-GB" sz="2600" b="1">
                <a:solidFill>
                  <a:srgbClr val="002060"/>
                </a:solidFill>
                <a:latin typeface="Century Gothic" panose="020B0502020202020204" pitchFamily="34" charset="0"/>
              </a:rPr>
              <a:t>is </a:t>
            </a:r>
            <a:r>
              <a:rPr lang="en-GB" sz="2600">
                <a:solidFill>
                  <a:srgbClr val="002060"/>
                </a:solidFill>
                <a:latin typeface="Century Gothic" panose="020B0502020202020204" pitchFamily="34" charset="0"/>
              </a:rPr>
              <a:t>lifting/raising his leg.</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jumping to </a:t>
            </a:r>
            <a:r>
              <a:rPr lang="en-GB" sz="2600">
                <a:solidFill>
                  <a:srgbClr val="002060"/>
                </a:solidFill>
                <a:latin typeface="Century Gothic" panose="020B0502020202020204" pitchFamily="34" charset="0"/>
              </a:rPr>
              <a:t>the left.</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a:solidFill>
                  <a:srgbClr val="002060"/>
                </a:solidFill>
                <a:latin typeface="Century Gothic" panose="020B0502020202020204" pitchFamily="34" charset="0"/>
              </a:rPr>
              <a:t>lowering my arm.</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touching </a:t>
            </a:r>
            <a:r>
              <a:rPr lang="en-GB" sz="2600">
                <a:solidFill>
                  <a:srgbClr val="002060"/>
                </a:solidFill>
                <a:latin typeface="Century Gothic" panose="020B0502020202020204" pitchFamily="34" charset="0"/>
              </a:rPr>
              <a:t>the floor.</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recording </a:t>
            </a:r>
            <a:r>
              <a:rPr lang="en-GB" sz="2600">
                <a:solidFill>
                  <a:srgbClr val="002060"/>
                </a:solidFill>
                <a:latin typeface="Century Gothic" panose="020B0502020202020204" pitchFamily="34" charset="0"/>
              </a:rPr>
              <a:t>a video.</a:t>
            </a:r>
            <a:endParaRPr lang="en-GB" sz="2600" dirty="0">
              <a:solidFill>
                <a:srgbClr val="002060"/>
              </a:solidFill>
              <a:latin typeface="Century Gothic" panose="020B0502020202020204" pitchFamily="34" charset="0"/>
            </a:endParaRP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shouting at </a:t>
            </a:r>
            <a:r>
              <a:rPr lang="en-GB" sz="2600">
                <a:solidFill>
                  <a:srgbClr val="002060"/>
                </a:solidFill>
                <a:latin typeface="Century Gothic" panose="020B0502020202020204" pitchFamily="34" charset="0"/>
              </a:rPr>
              <a:t>the participants*.</a:t>
            </a:r>
            <a:endParaRPr lang="en-GB" sz="2600" dirty="0">
              <a:solidFill>
                <a:srgbClr val="002060"/>
              </a:solidFill>
              <a:latin typeface="Century Gothic" panose="020B0502020202020204" pitchFamily="34" charset="0"/>
            </a:endParaRPr>
          </a:p>
        </p:txBody>
      </p:sp>
      <p:sp>
        <p:nvSpPr>
          <p:cNvPr id="33" name="TextBox 32"/>
          <p:cNvSpPr txBox="1"/>
          <p:nvPr/>
        </p:nvSpPr>
        <p:spPr>
          <a:xfrm>
            <a:off x="176731" y="535387"/>
            <a:ext cx="1961351"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A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dirty="0" err="1">
                <a:solidFill>
                  <a:prstClr val="white"/>
                </a:solidFill>
                <a:latin typeface="Century Gothic" panose="020B0502020202020204" pitchFamily="34" charset="0"/>
              </a:rPr>
              <a:t>hablar</a:t>
            </a:r>
            <a:r>
              <a:rPr lang="en-GB" dirty="0">
                <a:solidFill>
                  <a:prstClr val="white"/>
                </a:solidFill>
                <a:latin typeface="Century Gothic" panose="020B0502020202020204" pitchFamily="34" charset="0"/>
              </a:rPr>
              <a:t> / escuchar</a:t>
            </a:r>
            <a:endParaRPr lang="x-none" dirty="0">
              <a:latin typeface="Century Gothic" panose="020B0502020202020204" pitchFamily="34" charset="0"/>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5625594" y="1168402"/>
          <a:ext cx="6160007" cy="4978400"/>
        </p:xfrm>
        <a:graphic>
          <a:graphicData uri="http://schemas.openxmlformats.org/drawingml/2006/table">
            <a:tbl>
              <a:tblPr firstRow="1" bandRow="1">
                <a:tableStyleId>{5DA37D80-6434-44D0-A028-1B22A696006F}</a:tableStyleId>
              </a:tblPr>
              <a:tblGrid>
                <a:gridCol w="524670">
                  <a:extLst>
                    <a:ext uri="{9D8B030D-6E8A-4147-A177-3AD203B41FA5}">
                      <a16:colId xmlns:a16="http://schemas.microsoft.com/office/drawing/2014/main" val="20000"/>
                    </a:ext>
                  </a:extLst>
                </a:gridCol>
                <a:gridCol w="2662211">
                  <a:extLst>
                    <a:ext uri="{9D8B030D-6E8A-4147-A177-3AD203B41FA5}">
                      <a16:colId xmlns:a16="http://schemas.microsoft.com/office/drawing/2014/main" val="20001"/>
                    </a:ext>
                  </a:extLst>
                </a:gridCol>
                <a:gridCol w="2973126">
                  <a:extLst>
                    <a:ext uri="{9D8B030D-6E8A-4147-A177-3AD203B41FA5}">
                      <a16:colId xmlns:a16="http://schemas.microsoft.com/office/drawing/2014/main" val="20002"/>
                    </a:ext>
                  </a:extLst>
                </a:gridCol>
              </a:tblGrid>
              <a:tr h="711200">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r>
                        <a:rPr lang="en-US" sz="2200" b="0" i="0" dirty="0">
                          <a:solidFill>
                            <a:srgbClr val="002060"/>
                          </a:solidFill>
                          <a:latin typeface="Century Gothic" panose="020B0502020202020204" pitchFamily="34" charset="0"/>
                        </a:rPr>
                        <a:t>My partner</a:t>
                      </a:r>
                      <a:r>
                        <a:rPr lang="en-US" sz="2200" b="0" i="0" baseline="0" dirty="0">
                          <a:solidFill>
                            <a:srgbClr val="002060"/>
                          </a:solidFill>
                          <a:latin typeface="Century Gothic" panose="020B0502020202020204" pitchFamily="34" charset="0"/>
                        </a:rPr>
                        <a:t> is</a:t>
                      </a:r>
                      <a:r>
                        <a:rPr lang="is-IS" sz="2200" b="0" i="0" baseline="0" dirty="0">
                          <a:solidFill>
                            <a:srgbClr val="002060"/>
                          </a:solidFill>
                          <a:latin typeface="Century Gothic" panose="020B0502020202020204" pitchFamily="34" charset="0"/>
                        </a:rPr>
                        <a:t>…</a:t>
                      </a:r>
                      <a:endParaRPr lang="en-US" sz="2200" b="0" dirty="0">
                        <a:solidFill>
                          <a:srgbClr val="002060"/>
                        </a:solidFill>
                      </a:endParaRPr>
                    </a:p>
                  </a:txBody>
                  <a:tcPr anchor="ctr"/>
                </a:tc>
                <a:tc>
                  <a:txBody>
                    <a:bodyPr/>
                    <a:lstStyle/>
                    <a:p>
                      <a:pPr algn="ctr"/>
                      <a:r>
                        <a:rPr lang="en-US" sz="2200" b="0" i="0" dirty="0">
                          <a:solidFill>
                            <a:srgbClr val="002060"/>
                          </a:solidFill>
                          <a:latin typeface="Century Gothic" panose="020B0502020202020204" pitchFamily="34" charset="0"/>
                        </a:rPr>
                        <a:t>The instructor is</a:t>
                      </a:r>
                      <a:r>
                        <a:rPr lang="is-IS" sz="2200" b="0" i="0" dirty="0">
                          <a:solidFill>
                            <a:srgbClr val="002060"/>
                          </a:solidFill>
                          <a:latin typeface="Century Gothic" panose="020B0502020202020204" pitchFamily="34" charset="0"/>
                        </a:rPr>
                        <a:t>…</a:t>
                      </a:r>
                      <a:endParaRPr lang="en-US" sz="22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711200">
                <a:tc>
                  <a:txBody>
                    <a:bodyPr/>
                    <a:lstStyle/>
                    <a:p>
                      <a:pPr algn="ctr"/>
                      <a:r>
                        <a:rPr lang="en-US" sz="2400" b="0" i="0" dirty="0">
                          <a:solidFill>
                            <a:srgbClr val="002060"/>
                          </a:solidFill>
                          <a:latin typeface="Century Gothic" panose="020B0502020202020204" pitchFamily="34" charset="0"/>
                        </a:rPr>
                        <a:t>1</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1200">
                <a:tc>
                  <a:txBody>
                    <a:bodyPr/>
                    <a:lstStyle/>
                    <a:p>
                      <a:pPr algn="ctr"/>
                      <a:r>
                        <a:rPr lang="en-US" sz="2400" b="0" i="0" dirty="0">
                          <a:solidFill>
                            <a:srgbClr val="002060"/>
                          </a:solidFill>
                          <a:latin typeface="Century Gothic" panose="020B0502020202020204" pitchFamily="34" charset="0"/>
                        </a:rPr>
                        <a:t>2</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1200">
                <a:tc>
                  <a:txBody>
                    <a:bodyPr/>
                    <a:lstStyle/>
                    <a:p>
                      <a:pPr algn="ctr"/>
                      <a:r>
                        <a:rPr lang="en-US" sz="2400" b="0" i="0" dirty="0">
                          <a:solidFill>
                            <a:srgbClr val="002060"/>
                          </a:solidFill>
                          <a:latin typeface="Century Gothic" panose="020B0502020202020204" pitchFamily="34" charset="0"/>
                        </a:rPr>
                        <a:t>3</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711200">
                <a:tc>
                  <a:txBody>
                    <a:bodyPr/>
                    <a:lstStyle/>
                    <a:p>
                      <a:pPr algn="ctr"/>
                      <a:r>
                        <a:rPr lang="en-US" sz="2400" b="0" i="0" dirty="0">
                          <a:solidFill>
                            <a:srgbClr val="002060"/>
                          </a:solidFill>
                          <a:latin typeface="Century Gothic" panose="020B0502020202020204" pitchFamily="34" charset="0"/>
                        </a:rPr>
                        <a:t>4</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1200">
                <a:tc>
                  <a:txBody>
                    <a:bodyPr/>
                    <a:lstStyle/>
                    <a:p>
                      <a:pPr algn="ctr"/>
                      <a:r>
                        <a:rPr lang="en-US" sz="2400" b="0" i="0" dirty="0">
                          <a:solidFill>
                            <a:srgbClr val="002060"/>
                          </a:solidFill>
                          <a:latin typeface="Century Gothic" panose="020B0502020202020204" pitchFamily="34" charset="0"/>
                        </a:rPr>
                        <a:t>5</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1200">
                <a:tc>
                  <a:txBody>
                    <a:bodyPr/>
                    <a:lstStyle/>
                    <a:p>
                      <a:pPr algn="ctr"/>
                      <a:r>
                        <a:rPr lang="en-US" sz="2400" b="0" i="0" dirty="0">
                          <a:solidFill>
                            <a:srgbClr val="002060"/>
                          </a:solidFill>
                          <a:latin typeface="Century Gothic" panose="020B0502020202020204" pitchFamily="34" charset="0"/>
                        </a:rPr>
                        <a:t>6</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054" y="182358"/>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exercise.jpeg">
            <a:extLst>
              <a:ext uri="{FF2B5EF4-FFF2-40B4-BE49-F238E27FC236}">
                <a16:creationId xmlns:a16="http://schemas.microsoft.com/office/drawing/2014/main" id="{D5C846D7-493B-4D44-8C6E-F795263B61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9189" y="182357"/>
            <a:ext cx="930410" cy="1234750"/>
          </a:xfrm>
          <a:prstGeom prst="rect">
            <a:avLst/>
          </a:prstGeom>
        </p:spPr>
      </p:pic>
      <p:sp>
        <p:nvSpPr>
          <p:cNvPr id="4" name="TextBox 3"/>
          <p:cNvSpPr txBox="1"/>
          <p:nvPr/>
        </p:nvSpPr>
        <p:spPr>
          <a:xfrm>
            <a:off x="1157406" y="5746692"/>
            <a:ext cx="4729004" cy="400110"/>
          </a:xfrm>
          <a:prstGeom prst="rect">
            <a:avLst/>
          </a:prstGeom>
          <a:noFill/>
        </p:spPr>
        <p:txBody>
          <a:bodyPr wrap="square" rtlCol="0">
            <a:spAutoFit/>
          </a:bodyPr>
          <a:lstStyle/>
          <a:p>
            <a:r>
              <a:rPr lang="en-GB" sz="2000" dirty="0">
                <a:solidFill>
                  <a:schemeClr val="accent5">
                    <a:lumMod val="50000"/>
                  </a:schemeClr>
                </a:solidFill>
                <a:latin typeface="Century Gothic" panose="020B0502020202020204" pitchFamily="34" charset="0"/>
              </a:rPr>
              <a:t>*participant – </a:t>
            </a:r>
            <a:r>
              <a:rPr lang="en-GB" sz="2000" dirty="0" err="1">
                <a:solidFill>
                  <a:schemeClr val="accent5">
                    <a:lumMod val="50000"/>
                  </a:schemeClr>
                </a:solidFill>
                <a:latin typeface="Century Gothic" panose="020B0502020202020204" pitchFamily="34" charset="0"/>
              </a:rPr>
              <a:t>el</a:t>
            </a:r>
            <a:r>
              <a:rPr lang="en-GB" sz="2000" dirty="0">
                <a:solidFill>
                  <a:schemeClr val="accent5">
                    <a:lumMod val="50000"/>
                  </a:schemeClr>
                </a:solidFill>
                <a:latin typeface="Century Gothic" panose="020B0502020202020204" pitchFamily="34" charset="0"/>
              </a:rPr>
              <a:t>/la </a:t>
            </a:r>
            <a:r>
              <a:rPr lang="en-GB" sz="2000" dirty="0" err="1">
                <a:solidFill>
                  <a:schemeClr val="accent5">
                    <a:lumMod val="50000"/>
                  </a:schemeClr>
                </a:solidFill>
                <a:latin typeface="Century Gothic" panose="020B0502020202020204" pitchFamily="34" charset="0"/>
              </a:rPr>
              <a:t>participante</a:t>
            </a:r>
            <a:endParaRPr lang="en-GB" sz="20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0918467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dirty="0" err="1">
                <a:solidFill>
                  <a:prstClr val="white"/>
                </a:solidFill>
                <a:latin typeface="Century Gothic" panose="020B0502020202020204" pitchFamily="34" charset="0"/>
              </a:rPr>
              <a:t>hablar</a:t>
            </a:r>
            <a:r>
              <a:rPr lang="en-GB" dirty="0">
                <a:solidFill>
                  <a:prstClr val="white"/>
                </a:solidFill>
                <a:latin typeface="Century Gothic" panose="020B0502020202020204" pitchFamily="34" charset="0"/>
              </a:rPr>
              <a:t> / escuchar</a:t>
            </a:r>
            <a:endParaRPr lang="x-none" dirty="0">
              <a:latin typeface="Century Gothic" panose="020B0502020202020204" pitchFamily="34" charset="0"/>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4" name="Picture 3" descr="aerobics 2.jpe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7796" y="101763"/>
            <a:ext cx="746367" cy="1186341"/>
          </a:xfrm>
          <a:prstGeom prst="rect">
            <a:avLst/>
          </a:prstGeom>
        </p:spPr>
      </p:pic>
      <p:graphicFrame>
        <p:nvGraphicFramePr>
          <p:cNvPr id="11" name="Table 5">
            <a:extLst>
              <a:ext uri="{FF2B5EF4-FFF2-40B4-BE49-F238E27FC236}">
                <a16:creationId xmlns:a16="http://schemas.microsoft.com/office/drawing/2014/main" id="{551B8B19-9C98-1841-9D66-8D52E9EC76BD}"/>
              </a:ext>
            </a:extLst>
          </p:cNvPr>
          <p:cNvGraphicFramePr>
            <a:graphicFrameLocks noGrp="1"/>
          </p:cNvGraphicFramePr>
          <p:nvPr/>
        </p:nvGraphicFramePr>
        <p:xfrm>
          <a:off x="5625594" y="1168402"/>
          <a:ext cx="6160007" cy="4978400"/>
        </p:xfrm>
        <a:graphic>
          <a:graphicData uri="http://schemas.openxmlformats.org/drawingml/2006/table">
            <a:tbl>
              <a:tblPr firstRow="1" bandRow="1">
                <a:tableStyleId>{5DA37D80-6434-44D0-A028-1B22A696006F}</a:tableStyleId>
              </a:tblPr>
              <a:tblGrid>
                <a:gridCol w="524670">
                  <a:extLst>
                    <a:ext uri="{9D8B030D-6E8A-4147-A177-3AD203B41FA5}">
                      <a16:colId xmlns:a16="http://schemas.microsoft.com/office/drawing/2014/main" val="20000"/>
                    </a:ext>
                  </a:extLst>
                </a:gridCol>
                <a:gridCol w="2662211">
                  <a:extLst>
                    <a:ext uri="{9D8B030D-6E8A-4147-A177-3AD203B41FA5}">
                      <a16:colId xmlns:a16="http://schemas.microsoft.com/office/drawing/2014/main" val="20001"/>
                    </a:ext>
                  </a:extLst>
                </a:gridCol>
                <a:gridCol w="2973126">
                  <a:extLst>
                    <a:ext uri="{9D8B030D-6E8A-4147-A177-3AD203B41FA5}">
                      <a16:colId xmlns:a16="http://schemas.microsoft.com/office/drawing/2014/main" val="20002"/>
                    </a:ext>
                  </a:extLst>
                </a:gridCol>
              </a:tblGrid>
              <a:tr h="711200">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r>
                        <a:rPr lang="en-US" sz="2200" b="0" i="0" dirty="0">
                          <a:solidFill>
                            <a:srgbClr val="002060"/>
                          </a:solidFill>
                          <a:latin typeface="Century Gothic" panose="020B0502020202020204" pitchFamily="34" charset="0"/>
                        </a:rPr>
                        <a:t>My partner</a:t>
                      </a:r>
                      <a:r>
                        <a:rPr lang="en-US" sz="2200" b="0" i="0" baseline="0" dirty="0">
                          <a:solidFill>
                            <a:srgbClr val="002060"/>
                          </a:solidFill>
                          <a:latin typeface="Century Gothic" panose="020B0502020202020204" pitchFamily="34" charset="0"/>
                        </a:rPr>
                        <a:t> is</a:t>
                      </a:r>
                      <a:r>
                        <a:rPr lang="is-IS" sz="2200" b="0" i="0" baseline="0" dirty="0">
                          <a:solidFill>
                            <a:srgbClr val="002060"/>
                          </a:solidFill>
                          <a:latin typeface="Century Gothic" panose="020B0502020202020204" pitchFamily="34" charset="0"/>
                        </a:rPr>
                        <a:t>…</a:t>
                      </a:r>
                      <a:endParaRPr lang="en-US" sz="2200" b="0" dirty="0">
                        <a:solidFill>
                          <a:srgbClr val="002060"/>
                        </a:solidFill>
                      </a:endParaRPr>
                    </a:p>
                  </a:txBody>
                  <a:tcPr anchor="ctr"/>
                </a:tc>
                <a:tc>
                  <a:txBody>
                    <a:bodyPr/>
                    <a:lstStyle/>
                    <a:p>
                      <a:pPr algn="ctr"/>
                      <a:r>
                        <a:rPr lang="en-US" sz="2200" b="0" i="0" dirty="0">
                          <a:solidFill>
                            <a:srgbClr val="002060"/>
                          </a:solidFill>
                          <a:latin typeface="Century Gothic" panose="020B0502020202020204" pitchFamily="34" charset="0"/>
                        </a:rPr>
                        <a:t>The instructor is</a:t>
                      </a:r>
                      <a:r>
                        <a:rPr lang="is-IS" sz="2200" b="0" i="0" dirty="0">
                          <a:solidFill>
                            <a:srgbClr val="002060"/>
                          </a:solidFill>
                          <a:latin typeface="Century Gothic" panose="020B0502020202020204" pitchFamily="34" charset="0"/>
                        </a:rPr>
                        <a:t>…</a:t>
                      </a:r>
                      <a:endParaRPr lang="en-US" sz="22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711200">
                <a:tc>
                  <a:txBody>
                    <a:bodyPr/>
                    <a:lstStyle/>
                    <a:p>
                      <a:pPr algn="ctr"/>
                      <a:r>
                        <a:rPr lang="en-US" sz="2400" b="0" i="0" dirty="0">
                          <a:solidFill>
                            <a:srgbClr val="002060"/>
                          </a:solidFill>
                          <a:latin typeface="Century Gothic" panose="020B0502020202020204" pitchFamily="34" charset="0"/>
                        </a:rPr>
                        <a:t>1</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1200">
                <a:tc>
                  <a:txBody>
                    <a:bodyPr/>
                    <a:lstStyle/>
                    <a:p>
                      <a:pPr algn="ctr"/>
                      <a:r>
                        <a:rPr lang="en-US" sz="2400" b="0" i="0" dirty="0">
                          <a:solidFill>
                            <a:srgbClr val="002060"/>
                          </a:solidFill>
                          <a:latin typeface="Century Gothic" panose="020B0502020202020204" pitchFamily="34" charset="0"/>
                        </a:rPr>
                        <a:t>2</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1200">
                <a:tc>
                  <a:txBody>
                    <a:bodyPr/>
                    <a:lstStyle/>
                    <a:p>
                      <a:pPr algn="ctr"/>
                      <a:r>
                        <a:rPr lang="en-US" sz="2400" b="0" i="0" dirty="0">
                          <a:solidFill>
                            <a:srgbClr val="002060"/>
                          </a:solidFill>
                          <a:latin typeface="Century Gothic" panose="020B0502020202020204" pitchFamily="34" charset="0"/>
                        </a:rPr>
                        <a:t>3</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711200">
                <a:tc>
                  <a:txBody>
                    <a:bodyPr/>
                    <a:lstStyle/>
                    <a:p>
                      <a:pPr algn="ctr"/>
                      <a:r>
                        <a:rPr lang="en-US" sz="2400" b="0" i="0" dirty="0">
                          <a:solidFill>
                            <a:srgbClr val="002060"/>
                          </a:solidFill>
                          <a:latin typeface="Century Gothic" panose="020B0502020202020204" pitchFamily="34" charset="0"/>
                        </a:rPr>
                        <a:t>4</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1200">
                <a:tc>
                  <a:txBody>
                    <a:bodyPr/>
                    <a:lstStyle/>
                    <a:p>
                      <a:pPr algn="ctr"/>
                      <a:r>
                        <a:rPr lang="en-US" sz="2400" b="0" i="0" dirty="0">
                          <a:solidFill>
                            <a:srgbClr val="002060"/>
                          </a:solidFill>
                          <a:latin typeface="Century Gothic" panose="020B0502020202020204" pitchFamily="34" charset="0"/>
                        </a:rPr>
                        <a:t>5</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1200">
                <a:tc>
                  <a:txBody>
                    <a:bodyPr/>
                    <a:lstStyle/>
                    <a:p>
                      <a:pPr algn="ctr"/>
                      <a:r>
                        <a:rPr lang="en-US" sz="2400" b="0" i="0" dirty="0">
                          <a:solidFill>
                            <a:srgbClr val="002060"/>
                          </a:solidFill>
                          <a:latin typeface="Century Gothic" panose="020B0502020202020204" pitchFamily="34" charset="0"/>
                        </a:rPr>
                        <a:t>6</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6"/>
                  </a:ext>
                </a:extLst>
              </a:tr>
            </a:tbl>
          </a:graphicData>
        </a:graphic>
      </p:graphicFrame>
      <p:sp>
        <p:nvSpPr>
          <p:cNvPr id="12" name="Rectangle 2">
            <a:extLst>
              <a:ext uri="{FF2B5EF4-FFF2-40B4-BE49-F238E27FC236}">
                <a16:creationId xmlns:a16="http://schemas.microsoft.com/office/drawing/2014/main" id="{0F36EDA5-4889-E54F-A60D-F7D47EB18C75}"/>
              </a:ext>
            </a:extLst>
          </p:cNvPr>
          <p:cNvSpPr/>
          <p:nvPr/>
        </p:nvSpPr>
        <p:spPr>
          <a:xfrm>
            <a:off x="217020" y="1334259"/>
            <a:ext cx="4988860" cy="481254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lowering my leg.</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touching the floor with his hand.</a:t>
            </a: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jumping to the right.</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enjoying the music.</a:t>
            </a:r>
          </a:p>
          <a:p>
            <a:pPr marL="457200" indent="-457200">
              <a:lnSpc>
                <a:spcPct val="130000"/>
              </a:lnSpc>
              <a:buAutoNum type="arabicPeriod"/>
            </a:pPr>
            <a:r>
              <a:rPr lang="en-GB" sz="2600" b="1" dirty="0">
                <a:solidFill>
                  <a:srgbClr val="002060"/>
                </a:solidFill>
                <a:latin typeface="Century Gothic" panose="020B0502020202020204" pitchFamily="34" charset="0"/>
              </a:rPr>
              <a:t>He is </a:t>
            </a:r>
            <a:r>
              <a:rPr lang="en-GB" sz="2600" dirty="0">
                <a:solidFill>
                  <a:srgbClr val="002060"/>
                </a:solidFill>
                <a:latin typeface="Century Gothic" panose="020B0502020202020204" pitchFamily="34" charset="0"/>
              </a:rPr>
              <a:t>helping a lot of people.</a:t>
            </a:r>
          </a:p>
          <a:p>
            <a:pPr marL="457200" indent="-457200">
              <a:lnSpc>
                <a:spcPct val="130000"/>
              </a:lnSpc>
              <a:buAutoNum type="arabicPeriod"/>
            </a:pPr>
            <a:r>
              <a:rPr lang="en-GB" sz="2600" b="1" dirty="0">
                <a:solidFill>
                  <a:srgbClr val="002060"/>
                </a:solidFill>
                <a:latin typeface="Century Gothic" panose="020B0502020202020204" pitchFamily="34" charset="0"/>
              </a:rPr>
              <a:t>I am </a:t>
            </a:r>
            <a:r>
              <a:rPr lang="en-GB" sz="2600" dirty="0">
                <a:solidFill>
                  <a:srgbClr val="002060"/>
                </a:solidFill>
                <a:latin typeface="Century Gothic" panose="020B0502020202020204" pitchFamily="34" charset="0"/>
              </a:rPr>
              <a:t>lifting/raising my foot.</a:t>
            </a:r>
          </a:p>
        </p:txBody>
      </p:sp>
      <p:sp>
        <p:nvSpPr>
          <p:cNvPr id="13" name="TextBox 32">
            <a:extLst>
              <a:ext uri="{FF2B5EF4-FFF2-40B4-BE49-F238E27FC236}">
                <a16:creationId xmlns:a16="http://schemas.microsoft.com/office/drawing/2014/main" id="{3E04DE52-8CE7-3A49-B1D1-8005C12C05B4}"/>
              </a:ext>
            </a:extLst>
          </p:cNvPr>
          <p:cNvSpPr txBox="1"/>
          <p:nvPr/>
        </p:nvSpPr>
        <p:spPr>
          <a:xfrm>
            <a:off x="176731" y="535387"/>
            <a:ext cx="1961351"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B  </a:t>
            </a:r>
          </a:p>
        </p:txBody>
      </p:sp>
      <p:pic>
        <p:nvPicPr>
          <p:cNvPr id="14" name="Picture 2" descr="exercise clipart - Clip Art Library">
            <a:extLst>
              <a:ext uri="{FF2B5EF4-FFF2-40B4-BE49-F238E27FC236}">
                <a16:creationId xmlns:a16="http://schemas.microsoft.com/office/drawing/2014/main" id="{E42F29CA-A261-FC4A-B51C-E6AEA347286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090055" y="101764"/>
            <a:ext cx="569554" cy="118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5665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417732" y="607207"/>
            <a:ext cx="1998133"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r>
              <a:rPr lang="en-GB" dirty="0" err="1">
                <a:solidFill>
                  <a:prstClr val="white"/>
                </a:solidFill>
                <a:latin typeface="Century Gothic" panose="020B0502020202020204" pitchFamily="34" charset="0"/>
              </a:rPr>
              <a:t>hablar</a:t>
            </a:r>
            <a:r>
              <a:rPr lang="en-GB" dirty="0">
                <a:solidFill>
                  <a:prstClr val="white"/>
                </a:solidFill>
                <a:latin typeface="Century Gothic" panose="020B0502020202020204" pitchFamily="34" charset="0"/>
              </a:rPr>
              <a:t> / escuchar</a:t>
            </a:r>
            <a:endParaRPr lang="x-none" dirty="0">
              <a:latin typeface="Century Gothic" panose="020B0502020202020204" pitchFamily="34" charset="0"/>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b="1" dirty="0">
              <a:solidFill>
                <a:prstClr val="white"/>
              </a:solidFill>
              <a:latin typeface="Century Gothic" panose="020B0502020202020204" pitchFamily="34" charset="0"/>
            </a:endParaRPr>
          </a:p>
        </p:txBody>
      </p:sp>
      <p:sp>
        <p:nvSpPr>
          <p:cNvPr id="2" name="Title 1"/>
          <p:cNvSpPr>
            <a:spLocks noGrp="1"/>
          </p:cNvSpPr>
          <p:nvPr>
            <p:ph type="title"/>
          </p:nvPr>
        </p:nvSpPr>
        <p:spPr>
          <a:xfrm>
            <a:off x="9533420" y="390662"/>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nvGraphicFramePr>
        <p:xfrm>
          <a:off x="6417732" y="1168402"/>
          <a:ext cx="5367867" cy="4978400"/>
        </p:xfrm>
        <a:graphic>
          <a:graphicData uri="http://schemas.openxmlformats.org/drawingml/2006/table">
            <a:tbl>
              <a:tblPr firstRow="1" bandRow="1">
                <a:tableStyleId>{5DA37D80-6434-44D0-A028-1B22A696006F}</a:tableStyleId>
              </a:tblPr>
              <a:tblGrid>
                <a:gridCol w="457201">
                  <a:extLst>
                    <a:ext uri="{9D8B030D-6E8A-4147-A177-3AD203B41FA5}">
                      <a16:colId xmlns:a16="http://schemas.microsoft.com/office/drawing/2014/main" val="20000"/>
                    </a:ext>
                  </a:extLst>
                </a:gridCol>
                <a:gridCol w="2319867">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711200">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r>
                        <a:rPr lang="en-US" sz="2200" b="0" i="0" dirty="0">
                          <a:solidFill>
                            <a:srgbClr val="002060"/>
                          </a:solidFill>
                          <a:latin typeface="Century Gothic" panose="020B0502020202020204" pitchFamily="34" charset="0"/>
                        </a:rPr>
                        <a:t>My partner</a:t>
                      </a:r>
                      <a:r>
                        <a:rPr lang="en-US" sz="2200" b="0" i="0" baseline="0" dirty="0">
                          <a:solidFill>
                            <a:srgbClr val="002060"/>
                          </a:solidFill>
                          <a:latin typeface="Century Gothic" panose="020B0502020202020204" pitchFamily="34" charset="0"/>
                        </a:rPr>
                        <a:t> is</a:t>
                      </a:r>
                      <a:r>
                        <a:rPr lang="is-IS" sz="2200" b="0" i="0" baseline="0" dirty="0">
                          <a:solidFill>
                            <a:srgbClr val="002060"/>
                          </a:solidFill>
                          <a:latin typeface="Century Gothic" panose="020B0502020202020204" pitchFamily="34" charset="0"/>
                        </a:rPr>
                        <a:t>…</a:t>
                      </a:r>
                      <a:endParaRPr lang="en-US" sz="2200" b="0" dirty="0">
                        <a:solidFill>
                          <a:srgbClr val="002060"/>
                        </a:solidFill>
                      </a:endParaRPr>
                    </a:p>
                  </a:txBody>
                  <a:tcPr anchor="ctr"/>
                </a:tc>
                <a:tc>
                  <a:txBody>
                    <a:bodyPr/>
                    <a:lstStyle/>
                    <a:p>
                      <a:pPr algn="ctr"/>
                      <a:r>
                        <a:rPr lang="en-US" sz="2200" b="0" i="0" dirty="0">
                          <a:solidFill>
                            <a:srgbClr val="002060"/>
                          </a:solidFill>
                          <a:latin typeface="Century Gothic" panose="020B0502020202020204" pitchFamily="34" charset="0"/>
                        </a:rPr>
                        <a:t>The instructor is</a:t>
                      </a:r>
                      <a:r>
                        <a:rPr lang="is-IS" sz="2200" b="0" i="0" dirty="0">
                          <a:solidFill>
                            <a:srgbClr val="002060"/>
                          </a:solidFill>
                          <a:latin typeface="Century Gothic" panose="020B0502020202020204" pitchFamily="34" charset="0"/>
                        </a:rPr>
                        <a:t>…</a:t>
                      </a:r>
                      <a:endParaRPr lang="en-US" sz="22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711200">
                <a:tc>
                  <a:txBody>
                    <a:bodyPr/>
                    <a:lstStyle/>
                    <a:p>
                      <a:pPr algn="ctr"/>
                      <a:r>
                        <a:rPr lang="en-US" sz="2400" b="0" i="0" dirty="0">
                          <a:solidFill>
                            <a:srgbClr val="002060"/>
                          </a:solidFill>
                          <a:latin typeface="Century Gothic" panose="020B0502020202020204" pitchFamily="34" charset="0"/>
                        </a:rPr>
                        <a:t>1</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1200">
                <a:tc>
                  <a:txBody>
                    <a:bodyPr/>
                    <a:lstStyle/>
                    <a:p>
                      <a:pPr algn="ctr"/>
                      <a:r>
                        <a:rPr lang="en-US" sz="2400" b="0" i="0" dirty="0">
                          <a:solidFill>
                            <a:srgbClr val="002060"/>
                          </a:solidFill>
                          <a:latin typeface="Century Gothic" panose="020B0502020202020204" pitchFamily="34" charset="0"/>
                        </a:rPr>
                        <a:t>2</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1200">
                <a:tc>
                  <a:txBody>
                    <a:bodyPr/>
                    <a:lstStyle/>
                    <a:p>
                      <a:pPr algn="ctr"/>
                      <a:r>
                        <a:rPr lang="en-US" sz="2400" b="0" i="0" dirty="0">
                          <a:solidFill>
                            <a:srgbClr val="002060"/>
                          </a:solidFill>
                          <a:latin typeface="Century Gothic" panose="020B0502020202020204" pitchFamily="34" charset="0"/>
                        </a:rPr>
                        <a:t>3</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711200">
                <a:tc>
                  <a:txBody>
                    <a:bodyPr/>
                    <a:lstStyle/>
                    <a:p>
                      <a:pPr algn="ctr"/>
                      <a:r>
                        <a:rPr lang="en-US" sz="2400" b="0" i="0" dirty="0">
                          <a:solidFill>
                            <a:srgbClr val="002060"/>
                          </a:solidFill>
                          <a:latin typeface="Century Gothic" panose="020B0502020202020204" pitchFamily="34" charset="0"/>
                        </a:rPr>
                        <a:t>4</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1200">
                <a:tc>
                  <a:txBody>
                    <a:bodyPr/>
                    <a:lstStyle/>
                    <a:p>
                      <a:pPr algn="ctr"/>
                      <a:r>
                        <a:rPr lang="en-US" sz="2400" b="0" i="0" dirty="0">
                          <a:solidFill>
                            <a:srgbClr val="002060"/>
                          </a:solidFill>
                          <a:latin typeface="Century Gothic" panose="020B0502020202020204" pitchFamily="34" charset="0"/>
                        </a:rPr>
                        <a:t>5</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1200">
                <a:tc>
                  <a:txBody>
                    <a:bodyPr/>
                    <a:lstStyle/>
                    <a:p>
                      <a:pPr algn="ctr"/>
                      <a:r>
                        <a:rPr lang="en-US" sz="2400" b="0" i="0" dirty="0">
                          <a:solidFill>
                            <a:srgbClr val="002060"/>
                          </a:solidFill>
                          <a:latin typeface="Century Gothic" panose="020B0502020202020204" pitchFamily="34" charset="0"/>
                        </a:rPr>
                        <a:t>6</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6"/>
                  </a:ext>
                </a:extLst>
              </a:tr>
            </a:tbl>
          </a:graphicData>
        </a:graphic>
      </p:graphicFrame>
      <p:graphicFrame>
        <p:nvGraphicFramePr>
          <p:cNvPr id="11" name="Table 10"/>
          <p:cNvGraphicFramePr>
            <a:graphicFrameLocks noGrp="1"/>
          </p:cNvGraphicFramePr>
          <p:nvPr/>
        </p:nvGraphicFramePr>
        <p:xfrm>
          <a:off x="186265" y="1151469"/>
          <a:ext cx="5367867" cy="4978400"/>
        </p:xfrm>
        <a:graphic>
          <a:graphicData uri="http://schemas.openxmlformats.org/drawingml/2006/table">
            <a:tbl>
              <a:tblPr firstRow="1" bandRow="1">
                <a:tableStyleId>{5DA37D80-6434-44D0-A028-1B22A696006F}</a:tableStyleId>
              </a:tblPr>
              <a:tblGrid>
                <a:gridCol w="457201">
                  <a:extLst>
                    <a:ext uri="{9D8B030D-6E8A-4147-A177-3AD203B41FA5}">
                      <a16:colId xmlns:a16="http://schemas.microsoft.com/office/drawing/2014/main" val="20000"/>
                    </a:ext>
                  </a:extLst>
                </a:gridCol>
                <a:gridCol w="2319867">
                  <a:extLst>
                    <a:ext uri="{9D8B030D-6E8A-4147-A177-3AD203B41FA5}">
                      <a16:colId xmlns:a16="http://schemas.microsoft.com/office/drawing/2014/main" val="20001"/>
                    </a:ext>
                  </a:extLst>
                </a:gridCol>
                <a:gridCol w="2590799">
                  <a:extLst>
                    <a:ext uri="{9D8B030D-6E8A-4147-A177-3AD203B41FA5}">
                      <a16:colId xmlns:a16="http://schemas.microsoft.com/office/drawing/2014/main" val="20002"/>
                    </a:ext>
                  </a:extLst>
                </a:gridCol>
              </a:tblGrid>
              <a:tr h="711200">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r>
                        <a:rPr lang="en-US" sz="2200" b="0" i="0" dirty="0">
                          <a:solidFill>
                            <a:srgbClr val="002060"/>
                          </a:solidFill>
                          <a:latin typeface="Century Gothic" panose="020B0502020202020204" pitchFamily="34" charset="0"/>
                        </a:rPr>
                        <a:t>My partner</a:t>
                      </a:r>
                      <a:r>
                        <a:rPr lang="en-US" sz="2200" b="0" i="0" baseline="0" dirty="0">
                          <a:solidFill>
                            <a:srgbClr val="002060"/>
                          </a:solidFill>
                          <a:latin typeface="Century Gothic" panose="020B0502020202020204" pitchFamily="34" charset="0"/>
                        </a:rPr>
                        <a:t> is</a:t>
                      </a:r>
                      <a:r>
                        <a:rPr lang="is-IS" sz="2200" b="0" i="0" baseline="0" dirty="0">
                          <a:solidFill>
                            <a:srgbClr val="002060"/>
                          </a:solidFill>
                          <a:latin typeface="Century Gothic" panose="020B0502020202020204" pitchFamily="34" charset="0"/>
                        </a:rPr>
                        <a:t>…</a:t>
                      </a:r>
                      <a:endParaRPr lang="en-US" sz="2200" b="0" dirty="0">
                        <a:solidFill>
                          <a:srgbClr val="002060"/>
                        </a:solidFill>
                      </a:endParaRPr>
                    </a:p>
                  </a:txBody>
                  <a:tcPr anchor="ctr"/>
                </a:tc>
                <a:tc>
                  <a:txBody>
                    <a:bodyPr/>
                    <a:lstStyle/>
                    <a:p>
                      <a:pPr algn="ctr"/>
                      <a:r>
                        <a:rPr lang="en-US" sz="2200" b="0" i="0" dirty="0">
                          <a:solidFill>
                            <a:srgbClr val="002060"/>
                          </a:solidFill>
                          <a:latin typeface="Century Gothic" panose="020B0502020202020204" pitchFamily="34" charset="0"/>
                        </a:rPr>
                        <a:t>The instructor is</a:t>
                      </a:r>
                      <a:r>
                        <a:rPr lang="is-IS" sz="2200" b="0" i="0" dirty="0">
                          <a:solidFill>
                            <a:srgbClr val="002060"/>
                          </a:solidFill>
                          <a:latin typeface="Century Gothic" panose="020B0502020202020204" pitchFamily="34" charset="0"/>
                        </a:rPr>
                        <a:t>…</a:t>
                      </a:r>
                      <a:endParaRPr lang="en-US" sz="22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0"/>
                  </a:ext>
                </a:extLst>
              </a:tr>
              <a:tr h="711200">
                <a:tc>
                  <a:txBody>
                    <a:bodyPr/>
                    <a:lstStyle/>
                    <a:p>
                      <a:pPr algn="ctr"/>
                      <a:r>
                        <a:rPr lang="en-US" sz="2400" b="0" i="0" dirty="0">
                          <a:solidFill>
                            <a:srgbClr val="002060"/>
                          </a:solidFill>
                          <a:latin typeface="Century Gothic" panose="020B0502020202020204" pitchFamily="34" charset="0"/>
                        </a:rPr>
                        <a:t>1</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1"/>
                  </a:ext>
                </a:extLst>
              </a:tr>
              <a:tr h="711200">
                <a:tc>
                  <a:txBody>
                    <a:bodyPr/>
                    <a:lstStyle/>
                    <a:p>
                      <a:pPr algn="ctr"/>
                      <a:r>
                        <a:rPr lang="en-US" sz="2400" b="0" i="0" dirty="0">
                          <a:solidFill>
                            <a:srgbClr val="002060"/>
                          </a:solidFill>
                          <a:latin typeface="Century Gothic" panose="020B0502020202020204" pitchFamily="34" charset="0"/>
                        </a:rPr>
                        <a:t>2</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2"/>
                  </a:ext>
                </a:extLst>
              </a:tr>
              <a:tr h="711200">
                <a:tc>
                  <a:txBody>
                    <a:bodyPr/>
                    <a:lstStyle/>
                    <a:p>
                      <a:pPr algn="ctr"/>
                      <a:r>
                        <a:rPr lang="en-US" sz="2400" b="0" i="0" dirty="0">
                          <a:solidFill>
                            <a:srgbClr val="002060"/>
                          </a:solidFill>
                          <a:latin typeface="Century Gothic" panose="020B0502020202020204" pitchFamily="34" charset="0"/>
                        </a:rPr>
                        <a:t>3</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3"/>
                  </a:ext>
                </a:extLst>
              </a:tr>
              <a:tr h="711200">
                <a:tc>
                  <a:txBody>
                    <a:bodyPr/>
                    <a:lstStyle/>
                    <a:p>
                      <a:pPr algn="ctr"/>
                      <a:r>
                        <a:rPr lang="en-US" sz="2400" b="0" i="0" dirty="0">
                          <a:solidFill>
                            <a:srgbClr val="002060"/>
                          </a:solidFill>
                          <a:latin typeface="Century Gothic" panose="020B0502020202020204" pitchFamily="34" charset="0"/>
                        </a:rPr>
                        <a:t>4</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4"/>
                  </a:ext>
                </a:extLst>
              </a:tr>
              <a:tr h="711200">
                <a:tc>
                  <a:txBody>
                    <a:bodyPr/>
                    <a:lstStyle/>
                    <a:p>
                      <a:pPr algn="ctr"/>
                      <a:r>
                        <a:rPr lang="en-US" sz="2400" b="0" i="0" dirty="0">
                          <a:solidFill>
                            <a:srgbClr val="002060"/>
                          </a:solidFill>
                          <a:latin typeface="Century Gothic" panose="020B0502020202020204" pitchFamily="34" charset="0"/>
                        </a:rPr>
                        <a:t>5</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5"/>
                  </a:ext>
                </a:extLst>
              </a:tr>
              <a:tr h="711200">
                <a:tc>
                  <a:txBody>
                    <a:bodyPr/>
                    <a:lstStyle/>
                    <a:p>
                      <a:pPr algn="ctr"/>
                      <a:r>
                        <a:rPr lang="en-US" sz="2400" b="0" i="0" dirty="0">
                          <a:solidFill>
                            <a:srgbClr val="002060"/>
                          </a:solidFill>
                          <a:latin typeface="Century Gothic" panose="020B0502020202020204" pitchFamily="34" charset="0"/>
                        </a:rPr>
                        <a:t>6</a:t>
                      </a: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tc>
                  <a:txBody>
                    <a:bodyPr/>
                    <a:lstStyle/>
                    <a:p>
                      <a:pPr algn="ctr"/>
                      <a:endParaRPr lang="en-US" sz="2400" b="0" i="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006"/>
                  </a:ext>
                </a:extLst>
              </a:tr>
            </a:tbl>
          </a:graphicData>
        </a:graphic>
      </p:graphicFrame>
      <p:sp>
        <p:nvSpPr>
          <p:cNvPr id="12" name="TextBox 11"/>
          <p:cNvSpPr txBox="1"/>
          <p:nvPr/>
        </p:nvSpPr>
        <p:spPr>
          <a:xfrm>
            <a:off x="237067" y="611457"/>
            <a:ext cx="3270325" cy="430887"/>
          </a:xfrm>
          <a:prstGeom prst="rect">
            <a:avLst/>
          </a:prstGeom>
          <a:noFill/>
        </p:spPr>
        <p:txBody>
          <a:bodyPr wrap="square" rtlCol="0">
            <a:spAutoFit/>
          </a:bodyPr>
          <a:lstStyle/>
          <a:p>
            <a:r>
              <a:rPr lang="en-GB" sz="2200" b="1" dirty="0" err="1">
                <a:solidFill>
                  <a:srgbClr val="002060"/>
                </a:solidFill>
                <a:latin typeface="Century Gothic" panose="020B0502020202020204" pitchFamily="34" charset="0"/>
              </a:rPr>
              <a:t>Estudiante</a:t>
            </a:r>
            <a:r>
              <a:rPr lang="en-GB" sz="2200" b="1" dirty="0">
                <a:solidFill>
                  <a:srgbClr val="002060"/>
                </a:solidFill>
                <a:latin typeface="Century Gothic" panose="020B0502020202020204" pitchFamily="34" charset="0"/>
              </a:rPr>
              <a:t> A  </a:t>
            </a:r>
          </a:p>
        </p:txBody>
      </p:sp>
      <p:sp>
        <p:nvSpPr>
          <p:cNvPr id="5" name="TextBox 4"/>
          <p:cNvSpPr txBox="1"/>
          <p:nvPr/>
        </p:nvSpPr>
        <p:spPr>
          <a:xfrm>
            <a:off x="118533" y="0"/>
            <a:ext cx="4351867" cy="461665"/>
          </a:xfrm>
          <a:prstGeom prst="rect">
            <a:avLst/>
          </a:prstGeom>
          <a:noFill/>
        </p:spPr>
        <p:txBody>
          <a:bodyPr wrap="square" rtlCol="0">
            <a:spAutoFit/>
          </a:bodyPr>
          <a:lstStyle/>
          <a:p>
            <a:r>
              <a:rPr lang="en-US" sz="2400" dirty="0" err="1">
                <a:solidFill>
                  <a:srgbClr val="002060"/>
                </a:solidFill>
                <a:latin typeface="Century Gothic" panose="020B0502020202020204" pitchFamily="34" charset="0"/>
              </a:rPr>
              <a:t>Respuestas</a:t>
            </a:r>
            <a:endParaRPr lang="en-US" sz="2400" dirty="0">
              <a:solidFill>
                <a:srgbClr val="002060"/>
              </a:solidFill>
              <a:latin typeface="Century Gothic" panose="020B0502020202020204" pitchFamily="34" charset="0"/>
            </a:endParaRPr>
          </a:p>
        </p:txBody>
      </p:sp>
      <p:sp>
        <p:nvSpPr>
          <p:cNvPr id="7" name="TextBox 6"/>
          <p:cNvSpPr txBox="1"/>
          <p:nvPr/>
        </p:nvSpPr>
        <p:spPr>
          <a:xfrm>
            <a:off x="643467" y="1870444"/>
            <a:ext cx="2336800"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lowering his/her leg.</a:t>
            </a:r>
          </a:p>
        </p:txBody>
      </p:sp>
      <p:sp>
        <p:nvSpPr>
          <p:cNvPr id="8" name="TextBox 7"/>
          <p:cNvSpPr txBox="1"/>
          <p:nvPr/>
        </p:nvSpPr>
        <p:spPr>
          <a:xfrm>
            <a:off x="3056466" y="2567575"/>
            <a:ext cx="2421467"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touching the floor with one hand.</a:t>
            </a:r>
          </a:p>
        </p:txBody>
      </p:sp>
      <p:sp>
        <p:nvSpPr>
          <p:cNvPr id="9" name="TextBox 8"/>
          <p:cNvSpPr txBox="1"/>
          <p:nvPr/>
        </p:nvSpPr>
        <p:spPr>
          <a:xfrm>
            <a:off x="660401" y="3268134"/>
            <a:ext cx="2319866"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jumping to the right.</a:t>
            </a:r>
          </a:p>
        </p:txBody>
      </p:sp>
      <p:sp>
        <p:nvSpPr>
          <p:cNvPr id="13" name="TextBox 12"/>
          <p:cNvSpPr txBox="1"/>
          <p:nvPr/>
        </p:nvSpPr>
        <p:spPr>
          <a:xfrm>
            <a:off x="2997199" y="4148667"/>
            <a:ext cx="2743200"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enjoying the music.</a:t>
            </a:r>
          </a:p>
        </p:txBody>
      </p:sp>
      <p:sp>
        <p:nvSpPr>
          <p:cNvPr id="14" name="TextBox 13"/>
          <p:cNvSpPr txBox="1"/>
          <p:nvPr/>
        </p:nvSpPr>
        <p:spPr>
          <a:xfrm>
            <a:off x="3009898" y="4714097"/>
            <a:ext cx="2201334"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helping a lot of people.</a:t>
            </a:r>
          </a:p>
        </p:txBody>
      </p:sp>
      <p:sp>
        <p:nvSpPr>
          <p:cNvPr id="15" name="TextBox 14"/>
          <p:cNvSpPr txBox="1"/>
          <p:nvPr/>
        </p:nvSpPr>
        <p:spPr>
          <a:xfrm>
            <a:off x="697893" y="5401733"/>
            <a:ext cx="2167467"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lifting/raising his/her foot.</a:t>
            </a:r>
          </a:p>
        </p:txBody>
      </p:sp>
      <p:sp>
        <p:nvSpPr>
          <p:cNvPr id="16" name="TextBox 15"/>
          <p:cNvSpPr txBox="1"/>
          <p:nvPr/>
        </p:nvSpPr>
        <p:spPr>
          <a:xfrm>
            <a:off x="9225039" y="1859689"/>
            <a:ext cx="2709333"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lifting/raising one leg.</a:t>
            </a:r>
          </a:p>
        </p:txBody>
      </p:sp>
      <p:sp>
        <p:nvSpPr>
          <p:cNvPr id="17" name="TextBox 16"/>
          <p:cNvSpPr txBox="1"/>
          <p:nvPr/>
        </p:nvSpPr>
        <p:spPr>
          <a:xfrm>
            <a:off x="6900334" y="2578330"/>
            <a:ext cx="2150534"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jumping to the left.</a:t>
            </a:r>
          </a:p>
        </p:txBody>
      </p:sp>
      <p:sp>
        <p:nvSpPr>
          <p:cNvPr id="18" name="TextBox 17"/>
          <p:cNvSpPr txBox="1"/>
          <p:nvPr/>
        </p:nvSpPr>
        <p:spPr>
          <a:xfrm>
            <a:off x="6841068" y="3318934"/>
            <a:ext cx="2269066"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lowering one arm.</a:t>
            </a:r>
          </a:p>
        </p:txBody>
      </p:sp>
      <p:sp>
        <p:nvSpPr>
          <p:cNvPr id="19" name="TextBox 18"/>
          <p:cNvSpPr txBox="1"/>
          <p:nvPr/>
        </p:nvSpPr>
        <p:spPr>
          <a:xfrm>
            <a:off x="6837439" y="4025653"/>
            <a:ext cx="2387600"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touching the floor.</a:t>
            </a:r>
          </a:p>
        </p:txBody>
      </p:sp>
      <p:sp>
        <p:nvSpPr>
          <p:cNvPr id="20" name="TextBox 19"/>
          <p:cNvSpPr txBox="1"/>
          <p:nvPr/>
        </p:nvSpPr>
        <p:spPr>
          <a:xfrm>
            <a:off x="9296400" y="4876800"/>
            <a:ext cx="2743200" cy="400110"/>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recording a video.</a:t>
            </a:r>
          </a:p>
        </p:txBody>
      </p:sp>
      <p:sp>
        <p:nvSpPr>
          <p:cNvPr id="21" name="TextBox 20"/>
          <p:cNvSpPr txBox="1"/>
          <p:nvPr/>
        </p:nvSpPr>
        <p:spPr>
          <a:xfrm>
            <a:off x="9296399" y="5401733"/>
            <a:ext cx="2590801" cy="707886"/>
          </a:xfrm>
          <a:prstGeom prst="rect">
            <a:avLst/>
          </a:prstGeom>
          <a:noFill/>
        </p:spPr>
        <p:txBody>
          <a:bodyPr wrap="square" rtlCol="0">
            <a:spAutoFit/>
          </a:bodyPr>
          <a:lstStyle/>
          <a:p>
            <a:r>
              <a:rPr lang="en-US" sz="2000" dirty="0">
                <a:solidFill>
                  <a:srgbClr val="002060"/>
                </a:solidFill>
                <a:latin typeface="Century Gothic" panose="020B0502020202020204" pitchFamily="34" charset="0"/>
              </a:rPr>
              <a:t>shouting at the participants.</a:t>
            </a:r>
          </a:p>
        </p:txBody>
      </p:sp>
    </p:spTree>
    <p:extLst>
      <p:ext uri="{BB962C8B-B14F-4D97-AF65-F5344CB8AC3E}">
        <p14:creationId xmlns:p14="http://schemas.microsoft.com/office/powerpoint/2010/main" val="8726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5" grpId="0"/>
      <p:bldP spid="16" grpId="0"/>
      <p:bldP spid="17" grpId="0"/>
      <p:bldP spid="18" grpId="0"/>
      <p:bldP spid="19" grpId="0"/>
      <p:bldP spid="20" grpId="0"/>
      <p:bldP spid="2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833257" y="5219699"/>
            <a:ext cx="3568700" cy="877455"/>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2060"/>
                </a:solidFill>
                <a:latin typeface="Century Gothic" panose="020B0502020202020204" pitchFamily="34" charset="0"/>
              </a:rPr>
              <a:t>1. __________: </a:t>
            </a:r>
            <a:r>
              <a:rPr lang="en-US" sz="2400" dirty="0" err="1">
                <a:solidFill>
                  <a:srgbClr val="002060"/>
                </a:solidFill>
                <a:latin typeface="Century Gothic" panose="020B0502020202020204" pitchFamily="34" charset="0"/>
              </a:rPr>
              <a:t>una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película</a:t>
            </a:r>
            <a:r>
              <a:rPr lang="en-US" sz="2400" dirty="0">
                <a:solidFill>
                  <a:srgbClr val="002060"/>
                </a:solidFill>
                <a:latin typeface="Century Gothic" panose="020B0502020202020204" pitchFamily="34" charset="0"/>
              </a:rPr>
              <a:t> americana…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93100" y="258166"/>
            <a:ext cx="363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
        <p:nvSpPr>
          <p:cNvPr id="3" name="TextBox 2"/>
          <p:cNvSpPr txBox="1"/>
          <p:nvPr/>
        </p:nvSpPr>
        <p:spPr>
          <a:xfrm>
            <a:off x="317500" y="279400"/>
            <a:ext cx="6794500" cy="457200"/>
          </a:xfrm>
          <a:prstGeom prst="rect">
            <a:avLst/>
          </a:prstGeom>
          <a:noFill/>
        </p:spPr>
        <p:txBody>
          <a:bodyPr wrap="square" rtlCol="0">
            <a:spAutoFit/>
          </a:bodyPr>
          <a:lstStyle/>
          <a:p>
            <a:pPr algn="l"/>
            <a:endParaRPr lang="en-US" sz="2400" dirty="0">
              <a:solidFill>
                <a:schemeClr val="accent5">
                  <a:lumMod val="50000"/>
                </a:schemeClr>
              </a:solidFill>
              <a:latin typeface="Century Gothic" panose="020B0502020202020204" pitchFamily="34" charset="0"/>
            </a:endParaRPr>
          </a:p>
        </p:txBody>
      </p:sp>
      <p:pic>
        <p:nvPicPr>
          <p:cNvPr id="8" name="Picture 7" descr="movie.jpe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715500" y="1776685"/>
            <a:ext cx="1935484" cy="1400400"/>
          </a:xfrm>
          <a:prstGeom prst="rect">
            <a:avLst/>
          </a:prstGeom>
        </p:spPr>
      </p:pic>
      <p:pic>
        <p:nvPicPr>
          <p:cNvPr id="9" name="Picture 8" descr="cclapper board.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18700" y="4217555"/>
            <a:ext cx="2032000" cy="1879600"/>
          </a:xfrm>
          <a:prstGeom prst="rect">
            <a:avLst/>
          </a:prstGeom>
        </p:spPr>
      </p:pic>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2" name="TextBox 11"/>
          <p:cNvSpPr txBox="1"/>
          <p:nvPr/>
        </p:nvSpPr>
        <p:spPr>
          <a:xfrm>
            <a:off x="228599" y="1473200"/>
            <a:ext cx="9486901" cy="461665"/>
          </a:xfrm>
          <a:prstGeom prst="rect">
            <a:avLst/>
          </a:prstGeom>
          <a:noFill/>
        </p:spPr>
        <p:txBody>
          <a:bodyPr wrap="square" rtlCol="0">
            <a:spAutoFit/>
          </a:bodyPr>
          <a:lstStyle/>
          <a:p>
            <a:pPr algn="l"/>
            <a:r>
              <a:rPr lang="en-US" sz="2400" dirty="0">
                <a:solidFill>
                  <a:srgbClr val="002060"/>
                </a:solidFill>
                <a:latin typeface="Century Gothic" panose="020B0502020202020204" pitchFamily="34" charset="0"/>
              </a:rPr>
              <a:t>¡</a:t>
            </a:r>
            <a:r>
              <a:rPr lang="en-US" sz="2400" dirty="0" err="1">
                <a:solidFill>
                  <a:srgbClr val="002060"/>
                </a:solidFill>
                <a:latin typeface="Century Gothic" panose="020B0502020202020204" pitchFamily="34" charset="0"/>
              </a:rPr>
              <a:t>Es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una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noche</a:t>
            </a:r>
            <a:r>
              <a:rPr lang="en-US" sz="2400" dirty="0">
                <a:solidFill>
                  <a:srgbClr val="002060"/>
                </a:solidFill>
                <a:latin typeface="Century Gothic" panose="020B0502020202020204" pitchFamily="34" charset="0"/>
              </a:rPr>
              <a:t> de </a:t>
            </a:r>
            <a:r>
              <a:rPr lang="en-US" sz="2400" dirty="0" err="1">
                <a:solidFill>
                  <a:srgbClr val="002060"/>
                </a:solidFill>
                <a:latin typeface="Century Gothic" panose="020B0502020202020204" pitchFamily="34" charset="0"/>
              </a:rPr>
              <a:t>películas</a:t>
            </a:r>
            <a:r>
              <a:rPr lang="en-US" sz="2400" dirty="0">
                <a:solidFill>
                  <a:srgbClr val="002060"/>
                </a:solidFill>
                <a:latin typeface="Century Gothic" panose="020B0502020202020204" pitchFamily="34" charset="0"/>
              </a:rPr>
              <a:t>! Pero, ¿</a:t>
            </a:r>
            <a:r>
              <a:rPr lang="en-US" sz="2400" dirty="0" err="1">
                <a:solidFill>
                  <a:srgbClr val="002060"/>
                </a:solidFill>
                <a:latin typeface="Century Gothic" panose="020B0502020202020204" pitchFamily="34" charset="0"/>
              </a:rPr>
              <a:t>qué</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película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podemos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ver</a:t>
            </a:r>
            <a:r>
              <a:rPr lang="en-US" sz="2400" dirty="0">
                <a:solidFill>
                  <a:srgbClr val="002060"/>
                </a:solidFill>
                <a:latin typeface="Century Gothic" panose="020B0502020202020204" pitchFamily="34" charset="0"/>
              </a:rPr>
              <a:t>?</a:t>
            </a:r>
          </a:p>
        </p:txBody>
      </p:sp>
      <p:sp>
        <p:nvSpPr>
          <p:cNvPr id="13" name="TextBox 12"/>
          <p:cNvSpPr txBox="1"/>
          <p:nvPr/>
        </p:nvSpPr>
        <p:spPr>
          <a:xfrm>
            <a:off x="241300" y="4546600"/>
            <a:ext cx="2209800" cy="461665"/>
          </a:xfrm>
          <a:prstGeom prst="rect">
            <a:avLst/>
          </a:prstGeom>
          <a:noFill/>
        </p:spPr>
        <p:txBody>
          <a:bodyPr wrap="square" rtlCol="0">
            <a:spAutoFit/>
          </a:bodyPr>
          <a:lstStyle/>
          <a:p>
            <a:pPr algn="l"/>
            <a:r>
              <a:rPr lang="en-US" sz="2400" dirty="0">
                <a:solidFill>
                  <a:srgbClr val="002060"/>
                </a:solidFill>
                <a:latin typeface="Century Gothic" panose="020B0502020202020204" pitchFamily="34" charset="0"/>
              </a:rPr>
              <a:t>Persona A:</a:t>
            </a:r>
          </a:p>
        </p:txBody>
      </p:sp>
      <p:sp>
        <p:nvSpPr>
          <p:cNvPr id="14" name="Rectangle 13"/>
          <p:cNvSpPr/>
          <p:nvPr/>
        </p:nvSpPr>
        <p:spPr>
          <a:xfrm>
            <a:off x="279400" y="5219699"/>
            <a:ext cx="3568700" cy="877455"/>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solidFill>
                  <a:srgbClr val="002060"/>
                </a:solidFill>
                <a:latin typeface="Century Gothic" panose="020B0502020202020204" pitchFamily="34" charset="0"/>
              </a:rPr>
              <a:t>1. El </a:t>
            </a:r>
            <a:r>
              <a:rPr lang="en-US" sz="2400" dirty="0" err="1">
                <a:solidFill>
                  <a:srgbClr val="002060"/>
                </a:solidFill>
                <a:latin typeface="Century Gothic" panose="020B0502020202020204" pitchFamily="34" charset="0"/>
              </a:rPr>
              <a:t>Círculo</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una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película</a:t>
            </a:r>
            <a:r>
              <a:rPr lang="en-US" sz="2400" dirty="0">
                <a:solidFill>
                  <a:srgbClr val="002060"/>
                </a:solidFill>
                <a:latin typeface="Century Gothic" panose="020B0502020202020204" pitchFamily="34" charset="0"/>
              </a:rPr>
              <a:t> americana…</a:t>
            </a:r>
          </a:p>
        </p:txBody>
      </p:sp>
      <p:sp>
        <p:nvSpPr>
          <p:cNvPr id="15" name="Oval Callout 14"/>
          <p:cNvSpPr/>
          <p:nvPr/>
        </p:nvSpPr>
        <p:spPr>
          <a:xfrm>
            <a:off x="1852385" y="3327916"/>
            <a:ext cx="4949975" cy="1205470"/>
          </a:xfrm>
          <a:prstGeom prst="wedgeEllipseCallout">
            <a:avLst>
              <a:gd name="adj1" fmla="val -43362"/>
              <a:gd name="adj2" fmla="val 68821"/>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rgbClr val="002060"/>
                </a:solidFill>
                <a:latin typeface="Century Gothic" panose="020B0502020202020204" pitchFamily="34" charset="0"/>
              </a:rPr>
              <a:t>El </a:t>
            </a:r>
            <a:r>
              <a:rPr lang="en-US" sz="2400" dirty="0" err="1">
                <a:solidFill>
                  <a:srgbClr val="002060"/>
                </a:solidFill>
                <a:latin typeface="Century Gothic" panose="020B0502020202020204" pitchFamily="34" charset="0"/>
              </a:rPr>
              <a:t>C</a:t>
            </a:r>
            <a:r>
              <a:rPr lang="en-US" sz="2400" u="sng" dirty="0" err="1">
                <a:solidFill>
                  <a:srgbClr val="002060"/>
                </a:solidFill>
                <a:latin typeface="Century Gothic" panose="020B0502020202020204" pitchFamily="34" charset="0"/>
              </a:rPr>
              <a:t>í</a:t>
            </a:r>
            <a:r>
              <a:rPr lang="en-US" sz="2400" dirty="0" err="1">
                <a:solidFill>
                  <a:srgbClr val="002060"/>
                </a:solidFill>
                <a:latin typeface="Century Gothic" panose="020B0502020202020204" pitchFamily="34" charset="0"/>
              </a:rPr>
              <a:t>rculo</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una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película</a:t>
            </a:r>
            <a:r>
              <a:rPr lang="en-US" sz="2400" dirty="0">
                <a:solidFill>
                  <a:srgbClr val="002060"/>
                </a:solidFill>
                <a:latin typeface="Century Gothic" panose="020B0502020202020204" pitchFamily="34" charset="0"/>
              </a:rPr>
              <a:t> Americana…</a:t>
            </a:r>
          </a:p>
        </p:txBody>
      </p:sp>
      <p:sp>
        <p:nvSpPr>
          <p:cNvPr id="16" name="TextBox 15"/>
          <p:cNvSpPr txBox="1"/>
          <p:nvPr/>
        </p:nvSpPr>
        <p:spPr>
          <a:xfrm>
            <a:off x="4833257" y="4517249"/>
            <a:ext cx="2260600" cy="461665"/>
          </a:xfrm>
          <a:prstGeom prst="rect">
            <a:avLst/>
          </a:prstGeom>
          <a:noFill/>
        </p:spPr>
        <p:txBody>
          <a:bodyPr wrap="square" rtlCol="0">
            <a:spAutoFit/>
          </a:bodyPr>
          <a:lstStyle/>
          <a:p>
            <a:pPr algn="l"/>
            <a:r>
              <a:rPr lang="en-US" sz="2400" dirty="0">
                <a:solidFill>
                  <a:srgbClr val="002060"/>
                </a:solidFill>
                <a:latin typeface="Century Gothic" panose="020B0502020202020204" pitchFamily="34" charset="0"/>
              </a:rPr>
              <a:t>Persona B:</a:t>
            </a:r>
          </a:p>
        </p:txBody>
      </p:sp>
      <p:pic>
        <p:nvPicPr>
          <p:cNvPr id="18" name="Picture 17" descr="write.jpeg"/>
          <p:cNvPicPr>
            <a:picLocks noChangeAspect="1"/>
          </p:cNvPicPr>
          <p:nvPr/>
        </p:nvPicPr>
        <p:blipFill>
          <a:blip r:embed="rId6">
            <a:clrChange>
              <a:clrFrom>
                <a:srgbClr val="F4F4F4"/>
              </a:clrFrom>
              <a:clrTo>
                <a:srgbClr val="F4F4F4">
                  <a:alpha val="0"/>
                </a:srgbClr>
              </a:clrTo>
            </a:clrChange>
            <a:extLst>
              <a:ext uri="{28A0092B-C50C-407E-A947-70E740481C1C}">
                <a14:useLocalDpi xmlns:a14="http://schemas.microsoft.com/office/drawing/2010/main" val="0"/>
              </a:ext>
            </a:extLst>
          </a:blip>
          <a:stretch>
            <a:fillRect/>
          </a:stretch>
        </p:blipFill>
        <p:spPr>
          <a:xfrm>
            <a:off x="7878653" y="4145820"/>
            <a:ext cx="1601780" cy="1282700"/>
          </a:xfrm>
          <a:prstGeom prst="rect">
            <a:avLst/>
          </a:prstGeom>
        </p:spPr>
      </p:pic>
      <p:sp>
        <p:nvSpPr>
          <p:cNvPr id="2" name="Title 1"/>
          <p:cNvSpPr>
            <a:spLocks noGrp="1"/>
          </p:cNvSpPr>
          <p:nvPr>
            <p:ph type="title"/>
          </p:nvPr>
        </p:nvSpPr>
        <p:spPr>
          <a:xfrm>
            <a:off x="177800" y="394039"/>
            <a:ext cx="6248400" cy="572927"/>
          </a:xfrm>
        </p:spPr>
        <p:txBody>
          <a:bodyPr>
            <a:normAutofit/>
          </a:bodyPr>
          <a:lstStyle/>
          <a:p>
            <a:r>
              <a:rPr lang="en-US" sz="2800" b="1">
                <a:solidFill>
                  <a:schemeClr val="bg1"/>
                </a:solidFill>
              </a:rPr>
              <a:t>Una noche de películas</a:t>
            </a:r>
            <a:endParaRPr lang="en-US" sz="2800" b="1" dirty="0">
              <a:solidFill>
                <a:schemeClr val="bg1"/>
              </a:solidFill>
            </a:endParaRPr>
          </a:p>
        </p:txBody>
      </p:sp>
      <p:sp>
        <p:nvSpPr>
          <p:cNvPr id="5" name="TextBox 4"/>
          <p:cNvSpPr txBox="1"/>
          <p:nvPr/>
        </p:nvSpPr>
        <p:spPr>
          <a:xfrm>
            <a:off x="177800" y="2194005"/>
            <a:ext cx="9017000" cy="1200329"/>
          </a:xfrm>
          <a:prstGeom prst="rect">
            <a:avLst/>
          </a:prstGeom>
          <a:noFill/>
        </p:spPr>
        <p:txBody>
          <a:bodyPr wrap="square" rtlCol="0">
            <a:spAutoFit/>
          </a:bodyPr>
          <a:lstStyle/>
          <a:p>
            <a:r>
              <a:rPr lang="en-US" sz="2400" dirty="0" err="1">
                <a:solidFill>
                  <a:srgbClr val="002060"/>
                </a:solidFill>
                <a:latin typeface="Century Gothic" panose="020B0502020202020204" pitchFamily="34" charset="0"/>
              </a:rPr>
              <a:t>Estudiante</a:t>
            </a:r>
            <a:r>
              <a:rPr lang="en-US" sz="2400" dirty="0">
                <a:solidFill>
                  <a:srgbClr val="002060"/>
                </a:solidFill>
                <a:latin typeface="Century Gothic" panose="020B0502020202020204" pitchFamily="34" charset="0"/>
              </a:rPr>
              <a:t> A: lee los </a:t>
            </a:r>
            <a:r>
              <a:rPr lang="en-US" sz="2400" dirty="0" err="1">
                <a:solidFill>
                  <a:srgbClr val="002060"/>
                </a:solidFill>
                <a:latin typeface="Century Gothic" panose="020B0502020202020204" pitchFamily="34" charset="0"/>
              </a:rPr>
              <a:t>nombres</a:t>
            </a:r>
            <a:r>
              <a:rPr lang="en-US" sz="2400" dirty="0">
                <a:solidFill>
                  <a:srgbClr val="002060"/>
                </a:solidFill>
                <a:latin typeface="Century Gothic" panose="020B0502020202020204" pitchFamily="34" charset="0"/>
              </a:rPr>
              <a:t> de las </a:t>
            </a:r>
            <a:r>
              <a:rPr lang="en-US" sz="2400" dirty="0" err="1">
                <a:solidFill>
                  <a:srgbClr val="002060"/>
                </a:solidFill>
                <a:latin typeface="Century Gothic" panose="020B0502020202020204" pitchFamily="34" charset="0"/>
              </a:rPr>
              <a:t>películas</a:t>
            </a:r>
            <a:r>
              <a:rPr lang="en-US" sz="2400" dirty="0">
                <a:solidFill>
                  <a:srgbClr val="002060"/>
                </a:solidFill>
                <a:latin typeface="Century Gothic" panose="020B0502020202020204" pitchFamily="34" charset="0"/>
              </a:rPr>
              <a:t>. </a:t>
            </a:r>
          </a:p>
          <a:p>
            <a:r>
              <a:rPr lang="en-US" sz="2400" dirty="0" err="1">
                <a:solidFill>
                  <a:srgbClr val="002060"/>
                </a:solidFill>
                <a:latin typeface="Century Gothic" panose="020B0502020202020204" pitchFamily="34" charset="0"/>
              </a:rPr>
              <a:t>Estudiante</a:t>
            </a:r>
            <a:r>
              <a:rPr lang="en-US" sz="2400" dirty="0">
                <a:solidFill>
                  <a:srgbClr val="002060"/>
                </a:solidFill>
                <a:latin typeface="Century Gothic" panose="020B0502020202020204" pitchFamily="34" charset="0"/>
              </a:rPr>
              <a:t> B: </a:t>
            </a:r>
            <a:r>
              <a:rPr lang="en-US" sz="2400" dirty="0" err="1">
                <a:solidFill>
                  <a:srgbClr val="002060"/>
                </a:solidFill>
                <a:latin typeface="Century Gothic" panose="020B0502020202020204" pitchFamily="34" charset="0"/>
              </a:rPr>
              <a:t>escucha</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los</a:t>
            </a:r>
            <a:r>
              <a:rPr lang="en-US" sz="2400" dirty="0">
                <a:solidFill>
                  <a:srgbClr val="002060"/>
                </a:solidFill>
                <a:latin typeface="Century Gothic" panose="020B0502020202020204" pitchFamily="34" charset="0"/>
              </a:rPr>
              <a:t> </a:t>
            </a:r>
            <a:r>
              <a:rPr lang="en-US" sz="2400" dirty="0" err="1">
                <a:solidFill>
                  <a:srgbClr val="002060"/>
                </a:solidFill>
                <a:latin typeface="Century Gothic" panose="020B0502020202020204" pitchFamily="34" charset="0"/>
              </a:rPr>
              <a:t>nombres</a:t>
            </a:r>
            <a:r>
              <a:rPr lang="en-US" sz="2400" dirty="0">
                <a:solidFill>
                  <a:srgbClr val="002060"/>
                </a:solidFill>
                <a:latin typeface="Century Gothic" panose="020B0502020202020204" pitchFamily="34" charset="0"/>
              </a:rPr>
              <a:t> y escribe la palabra. </a:t>
            </a:r>
            <a:r>
              <a:rPr lang="en-US" sz="2400" dirty="0" err="1">
                <a:solidFill>
                  <a:srgbClr val="002060"/>
                </a:solidFill>
                <a:latin typeface="Century Gothic" panose="020B0502020202020204" pitchFamily="34" charset="0"/>
              </a:rPr>
              <a:t>Luego</a:t>
            </a:r>
            <a:r>
              <a:rPr lang="en-US" sz="2400" dirty="0">
                <a:solidFill>
                  <a:srgbClr val="002060"/>
                </a:solidFill>
                <a:latin typeface="Century Gothic" panose="020B0502020202020204" pitchFamily="34" charset="0"/>
              </a:rPr>
              <a:t> cambia.</a:t>
            </a:r>
          </a:p>
        </p:txBody>
      </p:sp>
      <p:sp>
        <p:nvSpPr>
          <p:cNvPr id="6" name="Rectangle 5"/>
          <p:cNvSpPr/>
          <p:nvPr/>
        </p:nvSpPr>
        <p:spPr>
          <a:xfrm>
            <a:off x="5243119" y="5239605"/>
            <a:ext cx="1548822" cy="461665"/>
          </a:xfrm>
          <a:prstGeom prst="rect">
            <a:avLst/>
          </a:prstGeom>
        </p:spPr>
        <p:txBody>
          <a:bodyPr wrap="none">
            <a:spAutoFit/>
          </a:bodyPr>
          <a:lstStyle/>
          <a:p>
            <a:pPr algn="ctr"/>
            <a:r>
              <a:rPr lang="en-US" sz="2400" dirty="0">
                <a:solidFill>
                  <a:srgbClr val="002060"/>
                </a:solidFill>
                <a:latin typeface="Century Gothic" panose="020B0502020202020204" pitchFamily="34" charset="0"/>
              </a:rPr>
              <a:t>El</a:t>
            </a:r>
            <a:r>
              <a:rPr lang="en-US" sz="2400" dirty="0">
                <a:solidFill>
                  <a:srgbClr val="203864"/>
                </a:solidFill>
                <a:latin typeface="Century Gothic" panose="020B0502020202020204" pitchFamily="34" charset="0"/>
              </a:rPr>
              <a:t> </a:t>
            </a:r>
            <a:r>
              <a:rPr lang="en-US" sz="2400" dirty="0" err="1">
                <a:solidFill>
                  <a:srgbClr val="002060"/>
                </a:solidFill>
                <a:latin typeface="Century Gothic" panose="020B0502020202020204" pitchFamily="34" charset="0"/>
              </a:rPr>
              <a:t>C</a:t>
            </a:r>
            <a:r>
              <a:rPr lang="en-US" sz="2400" dirty="0" err="1">
                <a:solidFill>
                  <a:srgbClr val="FF6600"/>
                </a:solidFill>
                <a:latin typeface="Century Gothic" panose="020B0502020202020204" pitchFamily="34" charset="0"/>
              </a:rPr>
              <a:t>í</a:t>
            </a:r>
            <a:r>
              <a:rPr lang="en-US" sz="2400" dirty="0" err="1">
                <a:solidFill>
                  <a:srgbClr val="002060"/>
                </a:solidFill>
                <a:latin typeface="Century Gothic" panose="020B0502020202020204" pitchFamily="34" charset="0"/>
              </a:rPr>
              <a:t>rculo</a:t>
            </a:r>
            <a:endParaRPr lang="en-US"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02162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P spid="14" grpId="0" animBg="1"/>
      <p:bldP spid="15" grpId="0" animBg="1"/>
      <p:bldP spid="16"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9118" y="458625"/>
            <a:ext cx="8551250" cy="565582"/>
          </a:xfrm>
        </p:spPr>
        <p:txBody>
          <a:bodyPr>
            <a:normAutofit fontScale="90000"/>
          </a:bodyPr>
          <a:lstStyle/>
          <a:p>
            <a:r>
              <a:rPr lang="en-GB" sz="2800" b="1" dirty="0"/>
              <a:t>Escribe otra versión del texto. </a:t>
            </a:r>
            <a:br>
              <a:rPr lang="en-GB" sz="2800" b="1" dirty="0"/>
            </a:br>
            <a:r>
              <a:rPr lang="en-GB" sz="2800" b="1"/>
              <a:t>Puedes usar frases como ‘antes’ y ‘después’.</a:t>
            </a:r>
            <a:endParaRPr lang="en-GB" sz="2800" b="1" dirty="0"/>
          </a:p>
        </p:txBody>
      </p:sp>
      <p:sp>
        <p:nvSpPr>
          <p:cNvPr id="17" name="Rounded Rectangle 16">
            <a:extLst>
              <a:ext uri="{FF2B5EF4-FFF2-40B4-BE49-F238E27FC236}">
                <a16:creationId xmlns:a16="http://schemas.microsoft.com/office/drawing/2014/main" id="{210FBEF5-8E6C-AE4A-B97F-5C2DE4EF7833}"/>
              </a:ext>
            </a:extLst>
          </p:cNvPr>
          <p:cNvSpPr/>
          <p:nvPr/>
        </p:nvSpPr>
        <p:spPr>
          <a:xfrm>
            <a:off x="8267699" y="258166"/>
            <a:ext cx="3660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Imagen 10" descr="Imagen que contiene edificio, verde, tren, pista&#10;&#10;Descripción generada automáticamente">
            <a:extLst>
              <a:ext uri="{FF2B5EF4-FFF2-40B4-BE49-F238E27FC236}">
                <a16:creationId xmlns:a16="http://schemas.microsoft.com/office/drawing/2014/main" id="{A2783D1A-5536-EB4E-AD3E-13BCB31681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60217" y="2279616"/>
            <a:ext cx="4767925" cy="3053170"/>
          </a:xfrm>
          <a:prstGeom prst="rect">
            <a:avLst/>
          </a:prstGeom>
        </p:spPr>
      </p:pic>
      <p:pic>
        <p:nvPicPr>
          <p:cNvPr id="9" name="Imagen 8" descr="Imagen que contiene juguete, muñeca, dibujo&#10;&#10;Descripción generada automáticamente">
            <a:extLst>
              <a:ext uri="{FF2B5EF4-FFF2-40B4-BE49-F238E27FC236}">
                <a16:creationId xmlns:a16="http://schemas.microsoft.com/office/drawing/2014/main" id="{8E5DDC4A-C6BC-3847-AE64-2958BCA746F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8645681" y="2386728"/>
            <a:ext cx="898498" cy="2924178"/>
          </a:xfrm>
          <a:prstGeom prst="rect">
            <a:avLst/>
          </a:prstGeom>
        </p:spPr>
      </p:pic>
      <p:pic>
        <p:nvPicPr>
          <p:cNvPr id="4" name="Imagen 3" descr="Imagen que contiene juguete, dibujo, luz&#10;&#10;Descripción generada automáticamente">
            <a:extLst>
              <a:ext uri="{FF2B5EF4-FFF2-40B4-BE49-F238E27FC236}">
                <a16:creationId xmlns:a16="http://schemas.microsoft.com/office/drawing/2014/main" id="{20AFAAB2-CBCB-6A4E-A2CB-C9CD5ABF8CD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950720" y="2527945"/>
            <a:ext cx="1086185" cy="2739563"/>
          </a:xfrm>
          <a:prstGeom prst="rect">
            <a:avLst/>
          </a:prstGeom>
        </p:spPr>
      </p:pic>
      <p:sp>
        <p:nvSpPr>
          <p:cNvPr id="14" name="Llamada rectangular redondeada 13">
            <a:extLst>
              <a:ext uri="{FF2B5EF4-FFF2-40B4-BE49-F238E27FC236}">
                <a16:creationId xmlns:a16="http://schemas.microsoft.com/office/drawing/2014/main" id="{798BFF8B-A605-7541-95F7-2B27EE597328}"/>
              </a:ext>
            </a:extLst>
          </p:cNvPr>
          <p:cNvSpPr/>
          <p:nvPr/>
        </p:nvSpPr>
        <p:spPr>
          <a:xfrm>
            <a:off x="147906" y="1248032"/>
            <a:ext cx="6764337" cy="5007625"/>
          </a:xfrm>
          <a:prstGeom prst="wedgeRoundRectCallout">
            <a:avLst>
              <a:gd name="adj1" fmla="val 61780"/>
              <a:gd name="adj2" fmla="val 6029"/>
              <a:gd name="adj3" fmla="val 16667"/>
            </a:avLst>
          </a:prstGeom>
          <a:solidFill>
            <a:srgbClr val="FBF0D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GB" sz="2200" dirty="0">
                <a:solidFill>
                  <a:srgbClr val="203864"/>
                </a:solidFill>
                <a:latin typeface="Century Gothic" panose="020B0502020202020204" pitchFamily="34" charset="0"/>
              </a:rPr>
              <a:t>Antes de las vacaciones ella trae unas bolsas para organizar las camisas y los zapatos y tú ofreces ayuda, mientras que yo salgo para comprar comida y agua para el viaje.</a:t>
            </a:r>
          </a:p>
          <a:p>
            <a:endParaRPr lang="es-GB" sz="2200" dirty="0">
              <a:solidFill>
                <a:srgbClr val="203864"/>
              </a:solidFill>
              <a:latin typeface="Century Gothic" panose="020B0502020202020204" pitchFamily="34" charset="0"/>
            </a:endParaRPr>
          </a:p>
          <a:p>
            <a:r>
              <a:rPr lang="es-GB" sz="2200" dirty="0">
                <a:solidFill>
                  <a:srgbClr val="203864"/>
                </a:solidFill>
                <a:latin typeface="Century Gothic" panose="020B0502020202020204" pitchFamily="34" charset="0"/>
              </a:rPr>
              <a:t>Después, yo leo información sobre el lugar y las fiestas y tú haces preguntas sobre la cultura y la historia. Ella conoce la isla muy bien, así que también responde. </a:t>
            </a:r>
          </a:p>
          <a:p>
            <a:endParaRPr lang="es-GB" sz="2200" dirty="0">
              <a:solidFill>
                <a:srgbClr val="203864"/>
              </a:solidFill>
              <a:latin typeface="Century Gothic" panose="020B0502020202020204" pitchFamily="34" charset="0"/>
            </a:endParaRPr>
          </a:p>
          <a:p>
            <a:r>
              <a:rPr lang="es-GB" sz="2200" dirty="0">
                <a:solidFill>
                  <a:srgbClr val="203864"/>
                </a:solidFill>
                <a:latin typeface="Century Gothic" panose="020B0502020202020204" pitchFamily="34" charset="0"/>
              </a:rPr>
              <a:t>Más tarde ella recoge los billetes para el barco porque tú siempre quieres visitar otras islas. </a:t>
            </a:r>
          </a:p>
        </p:txBody>
      </p:sp>
    </p:spTree>
    <p:extLst>
      <p:ext uri="{BB962C8B-B14F-4D97-AF65-F5344CB8AC3E}">
        <p14:creationId xmlns:p14="http://schemas.microsoft.com/office/powerpoint/2010/main" val="1780597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1325563"/>
            <a:ext cx="57658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latin typeface="Century Gothic" panose="020B0502020202020204" pitchFamily="34" charset="0"/>
              </a:rPr>
              <a:t>Persona A:</a:t>
            </a:r>
          </a:p>
          <a:p>
            <a:pPr marL="457200" indent="-457200">
              <a:buAutoNum type="arabicPeriod"/>
            </a:pPr>
            <a:r>
              <a:rPr lang="en-US" sz="2000" dirty="0">
                <a:solidFill>
                  <a:srgbClr val="002060"/>
                </a:solidFill>
                <a:latin typeface="Century Gothic" panose="020B0502020202020204" pitchFamily="34" charset="0"/>
              </a:rPr>
              <a:t>__________: </a:t>
            </a:r>
            <a:r>
              <a:rPr lang="en-US" sz="2000" dirty="0" err="1">
                <a:solidFill>
                  <a:srgbClr val="002060"/>
                </a:solidFill>
                <a:latin typeface="Century Gothic" panose="020B0502020202020204" pitchFamily="34" charset="0"/>
              </a:rPr>
              <a:t>una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comedia</a:t>
            </a:r>
            <a:r>
              <a:rPr lang="en-US" sz="2000" dirty="0">
                <a:solidFill>
                  <a:srgbClr val="002060"/>
                </a:solidFill>
                <a:latin typeface="Century Gothic" panose="020B0502020202020204" pitchFamily="34" charset="0"/>
              </a:rPr>
              <a:t> de un hombre que </a:t>
            </a:r>
            <a:r>
              <a:rPr lang="en-US" sz="2000" dirty="0" err="1">
                <a:solidFill>
                  <a:srgbClr val="002060"/>
                </a:solidFill>
                <a:latin typeface="Century Gothic" panose="020B0502020202020204" pitchFamily="34" charset="0"/>
              </a:rPr>
              <a:t>tiene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problemas</a:t>
            </a:r>
            <a:r>
              <a:rPr lang="en-US" sz="2000" dirty="0">
                <a:solidFill>
                  <a:srgbClr val="002060"/>
                </a:solidFill>
                <a:latin typeface="Century Gothic" panose="020B0502020202020204" pitchFamily="34" charset="0"/>
              </a:rPr>
              <a:t> con </a:t>
            </a:r>
            <a:r>
              <a:rPr lang="en-US" sz="2000" dirty="0" err="1">
                <a:solidFill>
                  <a:srgbClr val="002060"/>
                </a:solidFill>
                <a:latin typeface="Century Gothic" panose="020B0502020202020204" pitchFamily="34" charset="0"/>
              </a:rPr>
              <a:t>su</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camión</a:t>
            </a:r>
            <a:r>
              <a:rPr lang="en-US" sz="2000" dirty="0">
                <a:solidFill>
                  <a:srgbClr val="002060"/>
                </a:solidFill>
                <a:latin typeface="Century Gothic" panose="020B0502020202020204" pitchFamily="34" charset="0"/>
              </a:rPr>
              <a:t> el día de Navidad.</a:t>
            </a:r>
          </a:p>
          <a:p>
            <a:pPr marL="457200" indent="-457200">
              <a:buAutoNum type="arabicPeriod"/>
            </a:pPr>
            <a:r>
              <a:rPr lang="en-US" sz="2000" dirty="0">
                <a:solidFill>
                  <a:srgbClr val="002060"/>
                </a:solidFill>
                <a:latin typeface="Century Gothic" panose="020B0502020202020204" pitchFamily="34" charset="0"/>
              </a:rPr>
              <a:t>__________: </a:t>
            </a:r>
            <a:r>
              <a:rPr lang="en-US" sz="2000" dirty="0" err="1">
                <a:solidFill>
                  <a:srgbClr val="002060"/>
                </a:solidFill>
                <a:latin typeface="Century Gothic" panose="020B0502020202020204" pitchFamily="34" charset="0"/>
              </a:rPr>
              <a:t>una</a:t>
            </a:r>
            <a:r>
              <a:rPr lang="en-US" sz="2000" dirty="0">
                <a:solidFill>
                  <a:srgbClr val="002060"/>
                </a:solidFill>
                <a:latin typeface="Century Gothic" panose="020B0502020202020204" pitchFamily="34" charset="0"/>
              </a:rPr>
              <a:t> _________ </a:t>
            </a:r>
            <a:r>
              <a:rPr lang="en-US" sz="2000" dirty="0" err="1">
                <a:solidFill>
                  <a:srgbClr val="002060"/>
                </a:solidFill>
                <a:latin typeface="Century Gothic" panose="020B0502020202020204" pitchFamily="34" charset="0"/>
              </a:rPr>
              <a:t>argentina</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familias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aburridas</a:t>
            </a:r>
            <a:r>
              <a:rPr lang="en-US" sz="2000" dirty="0">
                <a:solidFill>
                  <a:srgbClr val="002060"/>
                </a:solidFill>
                <a:latin typeface="Century Gothic" panose="020B0502020202020204" pitchFamily="34" charset="0"/>
              </a:rPr>
              <a:t> en las </a:t>
            </a:r>
            <a:r>
              <a:rPr lang="en-US" sz="2000" dirty="0" err="1">
                <a:solidFill>
                  <a:srgbClr val="002060"/>
                </a:solidFill>
                <a:latin typeface="Century Gothic" panose="020B0502020202020204" pitchFamily="34" charset="0"/>
              </a:rPr>
              <a:t>vacaciones</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verano</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 una </a:t>
            </a:r>
            <a:r>
              <a:rPr lang="en-US" sz="2000" dirty="0" err="1">
                <a:solidFill>
                  <a:srgbClr val="002060"/>
                </a:solidFill>
                <a:latin typeface="Century Gothic" panose="020B0502020202020204" pitchFamily="34" charset="0"/>
              </a:rPr>
              <a:t>película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colombiana</a:t>
            </a:r>
            <a:r>
              <a:rPr lang="en-US" sz="2000" dirty="0">
                <a:solidFill>
                  <a:srgbClr val="002060"/>
                </a:solidFill>
                <a:latin typeface="Century Gothic" panose="020B0502020202020204" pitchFamily="34" charset="0"/>
              </a:rPr>
              <a:t> de _______________ en el </a:t>
            </a:r>
            <a:r>
              <a:rPr lang="en-US" sz="2000" dirty="0" err="1">
                <a:solidFill>
                  <a:srgbClr val="002060"/>
                </a:solidFill>
                <a:latin typeface="Century Gothic" panose="020B0502020202020204" pitchFamily="34" charset="0"/>
              </a:rPr>
              <a:t>norte</a:t>
            </a:r>
            <a:r>
              <a:rPr lang="en-US" sz="2000" dirty="0">
                <a:solidFill>
                  <a:srgbClr val="002060"/>
                </a:solidFill>
                <a:latin typeface="Century Gothic" panose="020B0502020202020204" pitchFamily="34" charset="0"/>
              </a:rPr>
              <a:t> del </a:t>
            </a:r>
            <a:r>
              <a:rPr lang="en-US" sz="2000" dirty="0" err="1">
                <a:solidFill>
                  <a:srgbClr val="002060"/>
                </a:solidFill>
                <a:latin typeface="Century Gothic" panose="020B0502020202020204" pitchFamily="34" charset="0"/>
              </a:rPr>
              <a:t>país</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 un hombre </a:t>
            </a:r>
            <a:r>
              <a:rPr lang="en-US" sz="2000" dirty="0" err="1">
                <a:solidFill>
                  <a:srgbClr val="002060"/>
                </a:solidFill>
                <a:latin typeface="Century Gothic" panose="020B0502020202020204" pitchFamily="34" charset="0"/>
              </a:rPr>
              <a:t>usa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una</a:t>
            </a:r>
            <a:r>
              <a:rPr lang="en-US" sz="2000" dirty="0">
                <a:solidFill>
                  <a:srgbClr val="002060"/>
                </a:solidFill>
                <a:latin typeface="Century Gothic" panose="020B0502020202020204" pitchFamily="34" charset="0"/>
              </a:rPr>
              <a:t> _________ del </a:t>
            </a:r>
            <a:r>
              <a:rPr lang="en-US" sz="2000" dirty="0" err="1">
                <a:solidFill>
                  <a:srgbClr val="002060"/>
                </a:solidFill>
                <a:latin typeface="Century Gothic" panose="020B0502020202020204" pitchFamily="34" charset="0"/>
              </a:rPr>
              <a:t>tiempo</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 un hombre </a:t>
            </a:r>
            <a:r>
              <a:rPr lang="en-US" sz="2000" dirty="0" err="1">
                <a:solidFill>
                  <a:srgbClr val="002060"/>
                </a:solidFill>
                <a:latin typeface="Century Gothic" panose="020B0502020202020204" pitchFamily="34" charset="0"/>
              </a:rPr>
              <a:t>viaja</a:t>
            </a:r>
            <a:r>
              <a:rPr lang="en-US" sz="2000" dirty="0">
                <a:solidFill>
                  <a:srgbClr val="002060"/>
                </a:solidFill>
                <a:latin typeface="Century Gothic" panose="020B0502020202020204" pitchFamily="34" charset="0"/>
              </a:rPr>
              <a:t> del sur de Argentina a Buenos Aires.</a:t>
            </a:r>
          </a:p>
          <a:p>
            <a:pPr marL="457200" indent="-457200">
              <a:buAutoNum type="arabicPeriod"/>
            </a:pPr>
            <a:r>
              <a:rPr lang="en-US" sz="2000" dirty="0">
                <a:solidFill>
                  <a:srgbClr val="002060"/>
                </a:solidFill>
                <a:latin typeface="Century Gothic" panose="020B0502020202020204" pitchFamily="34" charset="0"/>
              </a:rPr>
              <a:t>__________: </a:t>
            </a:r>
            <a:r>
              <a:rPr lang="en-US" sz="2000" dirty="0" err="1">
                <a:solidFill>
                  <a:srgbClr val="002060"/>
                </a:solidFill>
                <a:latin typeface="Century Gothic" panose="020B0502020202020204" pitchFamily="34" charset="0"/>
              </a:rPr>
              <a:t>una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mujer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gana</a:t>
            </a:r>
            <a:r>
              <a:rPr lang="en-US" sz="2000" dirty="0">
                <a:solidFill>
                  <a:srgbClr val="002060"/>
                </a:solidFill>
                <a:latin typeface="Century Gothic" panose="020B0502020202020204" pitchFamily="34" charset="0"/>
              </a:rPr>
              <a:t> un </a:t>
            </a:r>
            <a:r>
              <a:rPr lang="en-US" sz="2000" dirty="0" err="1">
                <a:solidFill>
                  <a:srgbClr val="002060"/>
                </a:solidFill>
                <a:latin typeface="Century Gothic" panose="020B0502020202020204" pitchFamily="34" charset="0"/>
              </a:rPr>
              <a:t>viaje</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vacaciones</a:t>
            </a:r>
            <a:r>
              <a:rPr lang="en-US" sz="2000" dirty="0">
                <a:solidFill>
                  <a:srgbClr val="002060"/>
                </a:solidFill>
                <a:latin typeface="Century Gothic" panose="020B0502020202020204" pitchFamily="34" charset="0"/>
              </a:rPr>
              <a:t> para dos personas.</a:t>
            </a:r>
          </a:p>
        </p:txBody>
      </p:sp>
      <p:sp>
        <p:nvSpPr>
          <p:cNvPr id="5" name="Rectangle 4"/>
          <p:cNvSpPr/>
          <p:nvPr/>
        </p:nvSpPr>
        <p:spPr>
          <a:xfrm>
            <a:off x="6250709" y="1339418"/>
            <a:ext cx="55753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latin typeface="Century Gothic" panose="020B0502020202020204" pitchFamily="34" charset="0"/>
              </a:rPr>
              <a:t>Persona B:</a:t>
            </a:r>
          </a:p>
          <a:p>
            <a:pPr marL="457200" indent="-457200">
              <a:buAutoNum type="arabicPeriod"/>
            </a:pPr>
            <a:r>
              <a:rPr lang="en-US" sz="2000" dirty="0">
                <a:solidFill>
                  <a:srgbClr val="002060"/>
                </a:solidFill>
                <a:latin typeface="Century Gothic" panose="020B0502020202020204" pitchFamily="34" charset="0"/>
              </a:rPr>
              <a:t>__________: un drama </a:t>
            </a:r>
            <a:r>
              <a:rPr lang="en-US" sz="2000" dirty="0" err="1">
                <a:solidFill>
                  <a:srgbClr val="002060"/>
                </a:solidFill>
                <a:latin typeface="Century Gothic" panose="020B0502020202020204" pitchFamily="34" charset="0"/>
              </a:rPr>
              <a:t>sobre</a:t>
            </a:r>
            <a:r>
              <a:rPr lang="en-US" sz="2000" dirty="0">
                <a:solidFill>
                  <a:srgbClr val="002060"/>
                </a:solidFill>
                <a:latin typeface="Century Gothic" panose="020B0502020202020204" pitchFamily="34" charset="0"/>
              </a:rPr>
              <a:t> dos </a:t>
            </a:r>
            <a:r>
              <a:rPr lang="en-US" sz="2000" dirty="0" err="1">
                <a:solidFill>
                  <a:srgbClr val="002060"/>
                </a:solidFill>
                <a:latin typeface="Century Gothic" panose="020B0502020202020204" pitchFamily="34" charset="0"/>
              </a:rPr>
              <a:t>familias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mexicanas</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clases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diferentes</a:t>
            </a:r>
            <a:r>
              <a:rPr lang="en-US" sz="2000" dirty="0">
                <a:solidFill>
                  <a:srgbClr val="002060"/>
                </a:solidFill>
                <a:latin typeface="Century Gothic" panose="020B0502020202020204" pitchFamily="34" charset="0"/>
              </a:rPr>
              <a:t>.</a:t>
            </a:r>
          </a:p>
          <a:p>
            <a:pPr marL="457200" indent="-457200">
              <a:buFontTx/>
              <a:buAutoNum type="arabicPeriod"/>
            </a:pPr>
            <a:r>
              <a:rPr lang="en-US" sz="2000" dirty="0">
                <a:solidFill>
                  <a:srgbClr val="002060"/>
                </a:solidFill>
                <a:latin typeface="Century Gothic" panose="020B0502020202020204" pitchFamily="34" charset="0"/>
              </a:rPr>
              <a:t>__________: </a:t>
            </a:r>
            <a:r>
              <a:rPr lang="en-US" sz="2000" dirty="0" err="1">
                <a:solidFill>
                  <a:srgbClr val="002060"/>
                </a:solidFill>
                <a:latin typeface="Century Gothic" panose="020B0502020202020204" pitchFamily="34" charset="0"/>
              </a:rPr>
              <a:t>ocho</a:t>
            </a:r>
            <a:r>
              <a:rPr lang="en-US" sz="2000" dirty="0">
                <a:solidFill>
                  <a:srgbClr val="002060"/>
                </a:solidFill>
                <a:latin typeface="Century Gothic" panose="020B0502020202020204" pitchFamily="34" charset="0"/>
              </a:rPr>
              <a:t> personas </a:t>
            </a:r>
            <a:r>
              <a:rPr lang="en-US" sz="2000" dirty="0" err="1">
                <a:solidFill>
                  <a:srgbClr val="002060"/>
                </a:solidFill>
                <a:latin typeface="Century Gothic" panose="020B0502020202020204" pitchFamily="34" charset="0"/>
              </a:rPr>
              <a:t>buscan</a:t>
            </a:r>
            <a:r>
              <a:rPr lang="en-US" sz="2000" dirty="0">
                <a:solidFill>
                  <a:srgbClr val="002060"/>
                </a:solidFill>
                <a:latin typeface="Century Gothic" panose="020B0502020202020204" pitchFamily="34" charset="0"/>
              </a:rPr>
              <a:t> el </a:t>
            </a:r>
            <a:r>
              <a:rPr lang="en-US" sz="2000" dirty="0" err="1">
                <a:solidFill>
                  <a:srgbClr val="002060"/>
                </a:solidFill>
                <a:latin typeface="Century Gothic" panose="020B0502020202020204" pitchFamily="34" charset="0"/>
              </a:rPr>
              <a:t>mismo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trabajo</a:t>
            </a:r>
            <a:r>
              <a:rPr lang="en-US" sz="2000" dirty="0">
                <a:solidFill>
                  <a:srgbClr val="002060"/>
                </a:solidFill>
                <a:latin typeface="Century Gothic" panose="020B0502020202020204" pitchFamily="34" charset="0"/>
              </a:rPr>
              <a:t>. Tienen una </a:t>
            </a:r>
            <a:r>
              <a:rPr lang="en-US" sz="2000" dirty="0" err="1">
                <a:solidFill>
                  <a:srgbClr val="002060"/>
                </a:solidFill>
                <a:latin typeface="Century Gothic" panose="020B0502020202020204" pitchFamily="34" charset="0"/>
              </a:rPr>
              <a:t>entrevista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rara</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 una </a:t>
            </a:r>
            <a:r>
              <a:rPr lang="en-US" sz="2000" dirty="0" err="1">
                <a:solidFill>
                  <a:srgbClr val="002060"/>
                </a:solidFill>
                <a:latin typeface="Century Gothic" panose="020B0502020202020204" pitchFamily="34" charset="0"/>
              </a:rPr>
              <a:t>historia</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policías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en</a:t>
            </a:r>
            <a:r>
              <a:rPr lang="en-US" sz="2000" dirty="0">
                <a:solidFill>
                  <a:srgbClr val="002060"/>
                </a:solidFill>
                <a:latin typeface="Century Gothic" panose="020B0502020202020204" pitchFamily="34" charset="0"/>
              </a:rPr>
              <a:t> el sur de </a:t>
            </a:r>
            <a:r>
              <a:rPr lang="en-US" sz="2000" dirty="0" err="1">
                <a:solidFill>
                  <a:srgbClr val="002060"/>
                </a:solidFill>
                <a:latin typeface="Century Gothic" panose="020B0502020202020204" pitchFamily="34" charset="0"/>
              </a:rPr>
              <a:t>España</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 </a:t>
            </a:r>
            <a:r>
              <a:rPr lang="en-GB" sz="2000" dirty="0">
                <a:solidFill>
                  <a:srgbClr val="002060"/>
                </a:solidFill>
                <a:latin typeface="Century Gothic" panose="020B0502020202020204" pitchFamily="34" charset="0"/>
              </a:rPr>
              <a:t>una </a:t>
            </a:r>
            <a:r>
              <a:rPr lang="en-GB" sz="2000" dirty="0" err="1">
                <a:solidFill>
                  <a:srgbClr val="002060"/>
                </a:solidFill>
                <a:latin typeface="Century Gothic" panose="020B0502020202020204" pitchFamily="34" charset="0"/>
              </a:rPr>
              <a:t>película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sobre</a:t>
            </a:r>
            <a:r>
              <a:rPr lang="en-GB" sz="2000" dirty="0">
                <a:solidFill>
                  <a:srgbClr val="002060"/>
                </a:solidFill>
                <a:latin typeface="Century Gothic" panose="020B0502020202020204" pitchFamily="34" charset="0"/>
              </a:rPr>
              <a:t> dos amigas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dos </a:t>
            </a:r>
            <a:r>
              <a:rPr lang="en-GB" sz="2000" dirty="0" err="1">
                <a:solidFill>
                  <a:srgbClr val="002060"/>
                </a:solidFill>
                <a:latin typeface="Century Gothic" panose="020B0502020202020204" pitchFamily="34" charset="0"/>
              </a:rPr>
              <a:t>continentes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diferentes</a:t>
            </a:r>
            <a:r>
              <a:rPr lang="en-GB" sz="2000" dirty="0">
                <a:solidFill>
                  <a:srgbClr val="002060"/>
                </a:solidFill>
                <a:latin typeface="Century Gothic" panose="020B0502020202020204" pitchFamily="34" charset="0"/>
              </a:rPr>
              <a:t>. </a:t>
            </a:r>
            <a:endParaRPr lang="en-US" sz="2000" dirty="0">
              <a:solidFill>
                <a:srgbClr val="002060"/>
              </a:solidFill>
              <a:latin typeface="Century Gothic" panose="020B0502020202020204" pitchFamily="34" charset="0"/>
            </a:endParaRPr>
          </a:p>
          <a:p>
            <a:pPr marL="457200" indent="-457200">
              <a:buAutoNum type="arabicPeriod"/>
            </a:pPr>
            <a:r>
              <a:rPr lang="en-US" sz="2000" dirty="0">
                <a:solidFill>
                  <a:srgbClr val="002060"/>
                </a:solidFill>
                <a:latin typeface="Century Gothic" panose="020B0502020202020204" pitchFamily="34" charset="0"/>
              </a:rPr>
              <a:t>__________: una </a:t>
            </a:r>
            <a:r>
              <a:rPr lang="en-US" sz="2000" dirty="0" err="1">
                <a:solidFill>
                  <a:srgbClr val="002060"/>
                </a:solidFill>
                <a:latin typeface="Century Gothic" panose="020B0502020202020204" pitchFamily="34" charset="0"/>
              </a:rPr>
              <a:t>mujer</a:t>
            </a:r>
            <a:r>
              <a:rPr lang="en-US" sz="2000" dirty="0">
                <a:solidFill>
                  <a:srgbClr val="002060"/>
                </a:solidFill>
                <a:latin typeface="Century Gothic" panose="020B0502020202020204" pitchFamily="34" charset="0"/>
              </a:rPr>
              <a:t> con </a:t>
            </a:r>
            <a:r>
              <a:rPr lang="en-US" sz="2000" dirty="0" err="1">
                <a:solidFill>
                  <a:srgbClr val="002060"/>
                </a:solidFill>
                <a:latin typeface="Century Gothic" panose="020B0502020202020204" pitchFamily="34" charset="0"/>
              </a:rPr>
              <a:t>poco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dinero</a:t>
            </a:r>
            <a:r>
              <a:rPr lang="en-US" sz="2000" dirty="0">
                <a:solidFill>
                  <a:srgbClr val="002060"/>
                </a:solidFill>
                <a:latin typeface="Century Gothic" panose="020B0502020202020204" pitchFamily="34" charset="0"/>
              </a:rPr>
              <a:t> y una </a:t>
            </a:r>
            <a:r>
              <a:rPr lang="en-US" sz="2000" dirty="0" err="1">
                <a:solidFill>
                  <a:srgbClr val="002060"/>
                </a:solidFill>
                <a:latin typeface="Century Gothic" panose="020B0502020202020204" pitchFamily="34" charset="0"/>
              </a:rPr>
              <a:t>vida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difícil</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inspira</a:t>
            </a:r>
            <a:r>
              <a:rPr lang="en-US" sz="2000" dirty="0">
                <a:solidFill>
                  <a:srgbClr val="002060"/>
                </a:solidFill>
                <a:latin typeface="Century Gothic" panose="020B0502020202020204" pitchFamily="34" charset="0"/>
              </a:rPr>
              <a:t> a </a:t>
            </a:r>
            <a:r>
              <a:rPr lang="en-US" sz="2000" dirty="0" err="1">
                <a:solidFill>
                  <a:srgbClr val="002060"/>
                </a:solidFill>
                <a:latin typeface="Century Gothic" panose="020B0502020202020204" pitchFamily="34" charset="0"/>
              </a:rPr>
              <a:t>mucha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gente</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 una </a:t>
            </a:r>
            <a:r>
              <a:rPr lang="en-US" sz="2000" dirty="0" err="1">
                <a:solidFill>
                  <a:srgbClr val="002060"/>
                </a:solidFill>
                <a:latin typeface="Century Gothic" panose="020B0502020202020204" pitchFamily="34" charset="0"/>
              </a:rPr>
              <a:t>niña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en</a:t>
            </a:r>
            <a:r>
              <a:rPr lang="en-US" sz="2000" dirty="0">
                <a:solidFill>
                  <a:srgbClr val="002060"/>
                </a:solidFill>
                <a:latin typeface="Century Gothic" panose="020B0502020202020204" pitchFamily="34" charset="0"/>
              </a:rPr>
              <a:t> un pueblo </a:t>
            </a:r>
            <a:r>
              <a:rPr lang="en-US" sz="2000" dirty="0" err="1">
                <a:solidFill>
                  <a:srgbClr val="002060"/>
                </a:solidFill>
                <a:latin typeface="Century Gothic" panose="020B0502020202020204" pitchFamily="34" charset="0"/>
              </a:rPr>
              <a:t>pequeño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tiene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miedo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después</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ver</a:t>
            </a:r>
            <a:r>
              <a:rPr lang="en-US" sz="2000" dirty="0">
                <a:solidFill>
                  <a:srgbClr val="002060"/>
                </a:solidFill>
                <a:latin typeface="Century Gothic" panose="020B0502020202020204" pitchFamily="34" charset="0"/>
              </a:rPr>
              <a:t> la </a:t>
            </a:r>
            <a:r>
              <a:rPr lang="en-US" sz="2000" dirty="0" err="1">
                <a:solidFill>
                  <a:srgbClr val="002060"/>
                </a:solidFill>
                <a:latin typeface="Century Gothic" panose="020B0502020202020204" pitchFamily="34" charset="0"/>
              </a:rPr>
              <a:t>película</a:t>
            </a:r>
            <a:r>
              <a:rPr lang="en-US" sz="2000" dirty="0">
                <a:solidFill>
                  <a:srgbClr val="002060"/>
                </a:solidFill>
                <a:latin typeface="Century Gothic" panose="020B0502020202020204" pitchFamily="34" charset="0"/>
              </a:rPr>
              <a:t> Frankenstein.</a:t>
            </a:r>
          </a:p>
        </p:txBody>
      </p:sp>
      <p:pic>
        <p:nvPicPr>
          <p:cNvPr id="6" name="Picture 5" descr="cclapper board.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17872" y="84932"/>
            <a:ext cx="1289627" cy="1155700"/>
          </a:xfrm>
          <a:prstGeom prst="rect">
            <a:avLst/>
          </a:prstGeom>
        </p:spPr>
      </p:pic>
      <p:sp>
        <p:nvSpPr>
          <p:cNvPr id="4" name="Rectangle 3"/>
          <p:cNvSpPr/>
          <p:nvPr/>
        </p:nvSpPr>
        <p:spPr>
          <a:xfrm>
            <a:off x="9728200" y="800100"/>
            <a:ext cx="2097809" cy="440532"/>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camión</a:t>
            </a:r>
            <a:r>
              <a:rPr lang="en-US" sz="2000" dirty="0">
                <a:solidFill>
                  <a:srgbClr val="002060"/>
                </a:solidFill>
                <a:latin typeface="Century Gothic" panose="020B0502020202020204" pitchFamily="34" charset="0"/>
              </a:rPr>
              <a:t> = lorry     </a:t>
            </a:r>
          </a:p>
        </p:txBody>
      </p:sp>
      <p:sp>
        <p:nvSpPr>
          <p:cNvPr id="7" name="Title 6"/>
          <p:cNvSpPr>
            <a:spLocks noGrp="1"/>
          </p:cNvSpPr>
          <p:nvPr>
            <p:ph type="title"/>
          </p:nvPr>
        </p:nvSpPr>
        <p:spPr>
          <a:xfrm>
            <a:off x="317500" y="115456"/>
            <a:ext cx="2768600" cy="1210107"/>
          </a:xfrm>
        </p:spPr>
        <p:txBody>
          <a:bodyPr>
            <a:normAutofit/>
          </a:bodyPr>
          <a:lstStyle/>
          <a:p>
            <a:r>
              <a:rPr lang="en-US" sz="2800" b="1">
                <a:solidFill>
                  <a:srgbClr val="002060"/>
                </a:solidFill>
              </a:rPr>
              <a:t>Las películas</a:t>
            </a:r>
            <a:endParaRPr lang="en-US" sz="2800" b="1" dirty="0">
              <a:solidFill>
                <a:srgbClr val="002060"/>
              </a:solidFill>
            </a:endParaRPr>
          </a:p>
        </p:txBody>
      </p:sp>
    </p:spTree>
    <p:extLst>
      <p:ext uri="{BB962C8B-B14F-4D97-AF65-F5344CB8AC3E}">
        <p14:creationId xmlns:p14="http://schemas.microsoft.com/office/powerpoint/2010/main" val="7475898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1325563"/>
            <a:ext cx="5765800"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latin typeface="Century Gothic" panose="020B0502020202020204" pitchFamily="34" charset="0"/>
              </a:rPr>
              <a:t>Persona A:</a:t>
            </a:r>
          </a:p>
          <a:p>
            <a:pPr marL="457200" indent="-457200">
              <a:buAutoNum type="arabicPeriod"/>
            </a:pPr>
            <a:r>
              <a:rPr lang="en-US" sz="2000" dirty="0">
                <a:solidFill>
                  <a:srgbClr val="002060"/>
                </a:solidFill>
                <a:latin typeface="Century Gothic" panose="020B0502020202020204" pitchFamily="34" charset="0"/>
              </a:rPr>
              <a:t>_________: </a:t>
            </a:r>
            <a:r>
              <a:rPr lang="en-US" sz="2000" dirty="0" err="1">
                <a:solidFill>
                  <a:srgbClr val="002060"/>
                </a:solidFill>
                <a:latin typeface="Century Gothic" panose="020B0502020202020204" pitchFamily="34" charset="0"/>
              </a:rPr>
              <a:t>una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comedia</a:t>
            </a:r>
            <a:r>
              <a:rPr lang="en-US" sz="2000" dirty="0">
                <a:solidFill>
                  <a:srgbClr val="002060"/>
                </a:solidFill>
                <a:latin typeface="Century Gothic" panose="020B0502020202020204" pitchFamily="34" charset="0"/>
              </a:rPr>
              <a:t> de un hombre que </a:t>
            </a:r>
            <a:r>
              <a:rPr lang="en-US" sz="2000" dirty="0" err="1">
                <a:solidFill>
                  <a:srgbClr val="002060"/>
                </a:solidFill>
                <a:latin typeface="Century Gothic" panose="020B0502020202020204" pitchFamily="34" charset="0"/>
              </a:rPr>
              <a:t>tiene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problemas</a:t>
            </a:r>
            <a:r>
              <a:rPr lang="en-US" sz="2000" dirty="0">
                <a:solidFill>
                  <a:srgbClr val="002060"/>
                </a:solidFill>
                <a:latin typeface="Century Gothic" panose="020B0502020202020204" pitchFamily="34" charset="0"/>
              </a:rPr>
              <a:t> con </a:t>
            </a:r>
            <a:r>
              <a:rPr lang="en-US" sz="2000" dirty="0" err="1">
                <a:solidFill>
                  <a:srgbClr val="002060"/>
                </a:solidFill>
                <a:latin typeface="Century Gothic" panose="020B0502020202020204" pitchFamily="34" charset="0"/>
              </a:rPr>
              <a:t>su</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camión</a:t>
            </a:r>
            <a:r>
              <a:rPr lang="en-US" sz="2000" dirty="0">
                <a:solidFill>
                  <a:srgbClr val="002060"/>
                </a:solidFill>
                <a:latin typeface="Century Gothic" panose="020B0502020202020204" pitchFamily="34" charset="0"/>
              </a:rPr>
              <a:t> el día de Navidad.</a:t>
            </a:r>
          </a:p>
          <a:p>
            <a:pPr marL="457200" indent="-457200">
              <a:buAutoNum type="arabicPeriod"/>
            </a:pPr>
            <a:r>
              <a:rPr lang="en-US" sz="2000" dirty="0">
                <a:solidFill>
                  <a:srgbClr val="002060"/>
                </a:solidFill>
                <a:latin typeface="Century Gothic" panose="020B0502020202020204" pitchFamily="34" charset="0"/>
              </a:rPr>
              <a:t>_____________: </a:t>
            </a:r>
            <a:r>
              <a:rPr lang="en-US" sz="2000" dirty="0" err="1">
                <a:solidFill>
                  <a:srgbClr val="002060"/>
                </a:solidFill>
                <a:latin typeface="Century Gothic" panose="020B0502020202020204" pitchFamily="34" charset="0"/>
              </a:rPr>
              <a:t>una</a:t>
            </a:r>
            <a:r>
              <a:rPr lang="en-US" sz="2000" dirty="0">
                <a:solidFill>
                  <a:srgbClr val="002060"/>
                </a:solidFill>
                <a:latin typeface="Century Gothic" panose="020B0502020202020204" pitchFamily="34" charset="0"/>
              </a:rPr>
              <a:t> _________ </a:t>
            </a:r>
            <a:r>
              <a:rPr lang="en-US" sz="2000" dirty="0" err="1">
                <a:solidFill>
                  <a:srgbClr val="002060"/>
                </a:solidFill>
                <a:latin typeface="Century Gothic" panose="020B0502020202020204" pitchFamily="34" charset="0"/>
              </a:rPr>
              <a:t>argentina</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familias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aburridas</a:t>
            </a:r>
            <a:r>
              <a:rPr lang="en-US" sz="2000" dirty="0">
                <a:solidFill>
                  <a:srgbClr val="002060"/>
                </a:solidFill>
                <a:latin typeface="Century Gothic" panose="020B0502020202020204" pitchFamily="34" charset="0"/>
              </a:rPr>
              <a:t> en las </a:t>
            </a:r>
            <a:r>
              <a:rPr lang="en-US" sz="2000" dirty="0" err="1">
                <a:solidFill>
                  <a:srgbClr val="002060"/>
                </a:solidFill>
                <a:latin typeface="Century Gothic" panose="020B0502020202020204" pitchFamily="34" charset="0"/>
              </a:rPr>
              <a:t>vacaciones</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verano</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___________________: una </a:t>
            </a:r>
            <a:r>
              <a:rPr lang="en-US" sz="2000" dirty="0" err="1">
                <a:solidFill>
                  <a:srgbClr val="002060"/>
                </a:solidFill>
                <a:latin typeface="Century Gothic" panose="020B0502020202020204" pitchFamily="34" charset="0"/>
              </a:rPr>
              <a:t>película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colombiana</a:t>
            </a:r>
            <a:r>
              <a:rPr lang="en-US" sz="2000" dirty="0">
                <a:solidFill>
                  <a:srgbClr val="002060"/>
                </a:solidFill>
                <a:latin typeface="Century Gothic" panose="020B0502020202020204" pitchFamily="34" charset="0"/>
              </a:rPr>
              <a:t> de _____________ </a:t>
            </a:r>
            <a:r>
              <a:rPr lang="en-US" sz="2000" dirty="0" err="1">
                <a:solidFill>
                  <a:srgbClr val="002060"/>
                </a:solidFill>
                <a:latin typeface="Century Gothic" panose="020B0502020202020204" pitchFamily="34" charset="0"/>
              </a:rPr>
              <a:t>en</a:t>
            </a:r>
            <a:r>
              <a:rPr lang="en-US" sz="2000" dirty="0">
                <a:solidFill>
                  <a:srgbClr val="002060"/>
                </a:solidFill>
                <a:latin typeface="Century Gothic" panose="020B0502020202020204" pitchFamily="34" charset="0"/>
              </a:rPr>
              <a:t> el </a:t>
            </a:r>
            <a:r>
              <a:rPr lang="en-US" sz="2000" dirty="0" err="1">
                <a:solidFill>
                  <a:srgbClr val="002060"/>
                </a:solidFill>
                <a:latin typeface="Century Gothic" panose="020B0502020202020204" pitchFamily="34" charset="0"/>
              </a:rPr>
              <a:t>norte</a:t>
            </a:r>
            <a:r>
              <a:rPr lang="en-US" sz="2000" dirty="0">
                <a:solidFill>
                  <a:srgbClr val="002060"/>
                </a:solidFill>
                <a:latin typeface="Century Gothic" panose="020B0502020202020204" pitchFamily="34" charset="0"/>
              </a:rPr>
              <a:t> del </a:t>
            </a:r>
            <a:r>
              <a:rPr lang="en-US" sz="2000" dirty="0" err="1">
                <a:solidFill>
                  <a:srgbClr val="002060"/>
                </a:solidFill>
                <a:latin typeface="Century Gothic" panose="020B0502020202020204" pitchFamily="34" charset="0"/>
              </a:rPr>
              <a:t>país</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____________________: un hombre </a:t>
            </a:r>
            <a:r>
              <a:rPr lang="en-US" sz="2000" dirty="0" err="1">
                <a:solidFill>
                  <a:srgbClr val="002060"/>
                </a:solidFill>
                <a:latin typeface="Century Gothic" panose="020B0502020202020204" pitchFamily="34" charset="0"/>
              </a:rPr>
              <a:t>usa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una</a:t>
            </a:r>
            <a:r>
              <a:rPr lang="en-US" sz="2000" dirty="0">
                <a:solidFill>
                  <a:srgbClr val="002060"/>
                </a:solidFill>
                <a:latin typeface="Century Gothic" panose="020B0502020202020204" pitchFamily="34" charset="0"/>
              </a:rPr>
              <a:t> __________del </a:t>
            </a:r>
            <a:r>
              <a:rPr lang="en-US" sz="2000" dirty="0" err="1">
                <a:solidFill>
                  <a:srgbClr val="002060"/>
                </a:solidFill>
                <a:latin typeface="Century Gothic" panose="020B0502020202020204" pitchFamily="34" charset="0"/>
              </a:rPr>
              <a:t>tiempo</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__________________: un hombre </a:t>
            </a:r>
            <a:r>
              <a:rPr lang="en-US" sz="2000" dirty="0" err="1">
                <a:solidFill>
                  <a:srgbClr val="002060"/>
                </a:solidFill>
                <a:latin typeface="Century Gothic" panose="020B0502020202020204" pitchFamily="34" charset="0"/>
              </a:rPr>
              <a:t>viaja</a:t>
            </a:r>
            <a:r>
              <a:rPr lang="en-US" sz="2000" dirty="0">
                <a:solidFill>
                  <a:srgbClr val="002060"/>
                </a:solidFill>
                <a:latin typeface="Century Gothic" panose="020B0502020202020204" pitchFamily="34" charset="0"/>
              </a:rPr>
              <a:t> del sur de Argentina a Buenos Aires.</a:t>
            </a:r>
          </a:p>
          <a:p>
            <a:pPr marL="457200" indent="-457200">
              <a:buAutoNum type="arabicPeriod"/>
            </a:pPr>
            <a:r>
              <a:rPr lang="en-US" sz="2000" dirty="0">
                <a:solidFill>
                  <a:srgbClr val="002060"/>
                </a:solidFill>
                <a:latin typeface="Century Gothic" panose="020B0502020202020204" pitchFamily="34" charset="0"/>
              </a:rPr>
              <a:t>__________________: una </a:t>
            </a:r>
            <a:r>
              <a:rPr lang="en-US" sz="2000" dirty="0" err="1">
                <a:solidFill>
                  <a:srgbClr val="002060"/>
                </a:solidFill>
                <a:latin typeface="Century Gothic" panose="020B0502020202020204" pitchFamily="34" charset="0"/>
              </a:rPr>
              <a:t>mujer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gana</a:t>
            </a:r>
            <a:r>
              <a:rPr lang="en-US" sz="2000" dirty="0">
                <a:solidFill>
                  <a:srgbClr val="002060"/>
                </a:solidFill>
                <a:latin typeface="Century Gothic" panose="020B0502020202020204" pitchFamily="34" charset="0"/>
              </a:rPr>
              <a:t> un </a:t>
            </a:r>
            <a:r>
              <a:rPr lang="en-US" sz="2000" dirty="0" err="1">
                <a:solidFill>
                  <a:srgbClr val="002060"/>
                </a:solidFill>
                <a:latin typeface="Century Gothic" panose="020B0502020202020204" pitchFamily="34" charset="0"/>
              </a:rPr>
              <a:t>viaje</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vacaciones</a:t>
            </a:r>
            <a:r>
              <a:rPr lang="en-US" sz="2000" dirty="0">
                <a:solidFill>
                  <a:srgbClr val="002060"/>
                </a:solidFill>
                <a:latin typeface="Century Gothic" panose="020B0502020202020204" pitchFamily="34" charset="0"/>
              </a:rPr>
              <a:t> para dos personas.</a:t>
            </a:r>
          </a:p>
        </p:txBody>
      </p:sp>
      <p:sp>
        <p:nvSpPr>
          <p:cNvPr id="5" name="Rectangle 4"/>
          <p:cNvSpPr/>
          <p:nvPr/>
        </p:nvSpPr>
        <p:spPr>
          <a:xfrm>
            <a:off x="6250708" y="1339418"/>
            <a:ext cx="5826992" cy="4960937"/>
          </a:xfrm>
          <a:prstGeom prst="rect">
            <a:avLst/>
          </a:prstGeom>
          <a:solidFill>
            <a:srgbClr val="FBE5D6"/>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latin typeface="Century Gothic" panose="020B0502020202020204" pitchFamily="34" charset="0"/>
              </a:rPr>
              <a:t>Persona B:</a:t>
            </a:r>
          </a:p>
          <a:p>
            <a:endParaRPr lang="en-US" sz="2000" dirty="0">
              <a:solidFill>
                <a:srgbClr val="002060"/>
              </a:solidFill>
              <a:latin typeface="Century Gothic" panose="020B0502020202020204" pitchFamily="34" charset="0"/>
            </a:endParaRPr>
          </a:p>
          <a:p>
            <a:pPr marL="457200" indent="-457200">
              <a:buAutoNum type="arabicPeriod"/>
            </a:pPr>
            <a:r>
              <a:rPr lang="en-US" sz="2000" dirty="0">
                <a:solidFill>
                  <a:srgbClr val="002060"/>
                </a:solidFill>
                <a:latin typeface="Century Gothic" panose="020B0502020202020204" pitchFamily="34" charset="0"/>
              </a:rPr>
              <a:t>_______: un drama </a:t>
            </a:r>
            <a:r>
              <a:rPr lang="en-US" sz="2000" dirty="0" err="1">
                <a:solidFill>
                  <a:srgbClr val="002060"/>
                </a:solidFill>
                <a:latin typeface="Century Gothic" panose="020B0502020202020204" pitchFamily="34" charset="0"/>
              </a:rPr>
              <a:t>sobre</a:t>
            </a:r>
            <a:r>
              <a:rPr lang="en-US" sz="2000" dirty="0">
                <a:solidFill>
                  <a:srgbClr val="002060"/>
                </a:solidFill>
                <a:latin typeface="Century Gothic" panose="020B0502020202020204" pitchFamily="34" charset="0"/>
              </a:rPr>
              <a:t> dos </a:t>
            </a:r>
            <a:r>
              <a:rPr lang="en-US" sz="2000" dirty="0" err="1">
                <a:solidFill>
                  <a:srgbClr val="002060"/>
                </a:solidFill>
                <a:latin typeface="Century Gothic" panose="020B0502020202020204" pitchFamily="34" charset="0"/>
              </a:rPr>
              <a:t>familias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mexicanas</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clases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diferentes</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___________: </a:t>
            </a:r>
            <a:r>
              <a:rPr lang="en-US" sz="2000" dirty="0" err="1">
                <a:solidFill>
                  <a:srgbClr val="002060"/>
                </a:solidFill>
                <a:latin typeface="Century Gothic" panose="020B0502020202020204" pitchFamily="34" charset="0"/>
              </a:rPr>
              <a:t>ocho</a:t>
            </a:r>
            <a:r>
              <a:rPr lang="en-US" sz="2000" dirty="0">
                <a:solidFill>
                  <a:srgbClr val="002060"/>
                </a:solidFill>
                <a:latin typeface="Century Gothic" panose="020B0502020202020204" pitchFamily="34" charset="0"/>
              </a:rPr>
              <a:t> personas </a:t>
            </a:r>
            <a:r>
              <a:rPr lang="en-US" sz="2000" dirty="0" err="1">
                <a:solidFill>
                  <a:srgbClr val="002060"/>
                </a:solidFill>
                <a:latin typeface="Century Gothic" panose="020B0502020202020204" pitchFamily="34" charset="0"/>
              </a:rPr>
              <a:t>buscan</a:t>
            </a:r>
            <a:r>
              <a:rPr lang="en-US" sz="2000" dirty="0">
                <a:solidFill>
                  <a:srgbClr val="002060"/>
                </a:solidFill>
                <a:latin typeface="Century Gothic" panose="020B0502020202020204" pitchFamily="34" charset="0"/>
              </a:rPr>
              <a:t> el </a:t>
            </a:r>
            <a:r>
              <a:rPr lang="en-US" sz="2000" dirty="0" err="1">
                <a:solidFill>
                  <a:srgbClr val="002060"/>
                </a:solidFill>
                <a:latin typeface="Century Gothic" panose="020B0502020202020204" pitchFamily="34" charset="0"/>
              </a:rPr>
              <a:t>mismo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trabajo</a:t>
            </a:r>
            <a:r>
              <a:rPr lang="en-US" sz="2000" dirty="0">
                <a:solidFill>
                  <a:srgbClr val="002060"/>
                </a:solidFill>
                <a:latin typeface="Century Gothic" panose="020B0502020202020204" pitchFamily="34" charset="0"/>
              </a:rPr>
              <a:t>. Tienen una </a:t>
            </a:r>
            <a:r>
              <a:rPr lang="en-US" sz="2000" dirty="0" err="1">
                <a:solidFill>
                  <a:srgbClr val="002060"/>
                </a:solidFill>
                <a:latin typeface="Century Gothic" panose="020B0502020202020204" pitchFamily="34" charset="0"/>
              </a:rPr>
              <a:t>entrevista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rara</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______________: una </a:t>
            </a:r>
            <a:r>
              <a:rPr lang="en-US" sz="2000" dirty="0" err="1">
                <a:solidFill>
                  <a:srgbClr val="002060"/>
                </a:solidFill>
                <a:latin typeface="Century Gothic" panose="020B0502020202020204" pitchFamily="34" charset="0"/>
              </a:rPr>
              <a:t>historia</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policías</a:t>
            </a:r>
            <a:r>
              <a:rPr lang="en-US" sz="2000" dirty="0">
                <a:solidFill>
                  <a:srgbClr val="002060"/>
                </a:solidFill>
                <a:latin typeface="Century Gothic" panose="020B0502020202020204" pitchFamily="34" charset="0"/>
              </a:rPr>
              <a:t> en el sur de </a:t>
            </a:r>
            <a:r>
              <a:rPr lang="en-US" sz="2000" dirty="0" err="1">
                <a:solidFill>
                  <a:srgbClr val="002060"/>
                </a:solidFill>
                <a:latin typeface="Century Gothic" panose="020B0502020202020204" pitchFamily="34" charset="0"/>
              </a:rPr>
              <a:t>España</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________________: </a:t>
            </a:r>
            <a:r>
              <a:rPr lang="en-GB" sz="2000" dirty="0">
                <a:solidFill>
                  <a:srgbClr val="002060"/>
                </a:solidFill>
                <a:latin typeface="Century Gothic" panose="020B0502020202020204" pitchFamily="34" charset="0"/>
              </a:rPr>
              <a:t>una </a:t>
            </a:r>
            <a:r>
              <a:rPr lang="en-GB" sz="2000" dirty="0" err="1">
                <a:solidFill>
                  <a:srgbClr val="002060"/>
                </a:solidFill>
                <a:latin typeface="Century Gothic" panose="020B0502020202020204" pitchFamily="34" charset="0"/>
              </a:rPr>
              <a:t>película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sobre</a:t>
            </a:r>
            <a:r>
              <a:rPr lang="en-GB" sz="2000" dirty="0">
                <a:solidFill>
                  <a:srgbClr val="002060"/>
                </a:solidFill>
                <a:latin typeface="Century Gothic" panose="020B0502020202020204" pitchFamily="34" charset="0"/>
              </a:rPr>
              <a:t> dos amigas en dos </a:t>
            </a:r>
            <a:r>
              <a:rPr lang="en-GB" sz="2000" dirty="0" err="1">
                <a:solidFill>
                  <a:srgbClr val="002060"/>
                </a:solidFill>
                <a:latin typeface="Century Gothic" panose="020B0502020202020204" pitchFamily="34" charset="0"/>
              </a:rPr>
              <a:t>continentes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diferentes</a:t>
            </a:r>
            <a:r>
              <a:rPr lang="en-GB" sz="2000" dirty="0">
                <a:solidFill>
                  <a:srgbClr val="002060"/>
                </a:solidFill>
                <a:latin typeface="Century Gothic" panose="020B0502020202020204" pitchFamily="34" charset="0"/>
              </a:rPr>
              <a:t>. </a:t>
            </a:r>
            <a:endParaRPr lang="en-US" sz="2000" dirty="0">
              <a:solidFill>
                <a:srgbClr val="002060"/>
              </a:solidFill>
              <a:latin typeface="Century Gothic" panose="020B0502020202020204" pitchFamily="34" charset="0"/>
            </a:endParaRPr>
          </a:p>
          <a:p>
            <a:pPr marL="457200" indent="-457200">
              <a:buAutoNum type="arabicPeriod"/>
            </a:pPr>
            <a:r>
              <a:rPr lang="en-US" sz="2000" dirty="0">
                <a:solidFill>
                  <a:srgbClr val="002060"/>
                </a:solidFill>
                <a:latin typeface="Century Gothic" panose="020B0502020202020204" pitchFamily="34" charset="0"/>
              </a:rPr>
              <a:t>_________: una </a:t>
            </a:r>
            <a:r>
              <a:rPr lang="en-US" sz="2000" dirty="0" err="1">
                <a:solidFill>
                  <a:srgbClr val="002060"/>
                </a:solidFill>
                <a:latin typeface="Century Gothic" panose="020B0502020202020204" pitchFamily="34" charset="0"/>
              </a:rPr>
              <a:t>mujer</a:t>
            </a:r>
            <a:r>
              <a:rPr lang="en-US" sz="2000" dirty="0">
                <a:solidFill>
                  <a:srgbClr val="002060"/>
                </a:solidFill>
                <a:latin typeface="Century Gothic" panose="020B0502020202020204" pitchFamily="34" charset="0"/>
              </a:rPr>
              <a:t> con </a:t>
            </a:r>
            <a:r>
              <a:rPr lang="en-US" sz="2000" dirty="0" err="1">
                <a:solidFill>
                  <a:srgbClr val="002060"/>
                </a:solidFill>
                <a:latin typeface="Century Gothic" panose="020B0502020202020204" pitchFamily="34" charset="0"/>
              </a:rPr>
              <a:t>poco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dinero</a:t>
            </a:r>
            <a:r>
              <a:rPr lang="en-US" sz="2000" dirty="0">
                <a:solidFill>
                  <a:srgbClr val="002060"/>
                </a:solidFill>
                <a:latin typeface="Century Gothic" panose="020B0502020202020204" pitchFamily="34" charset="0"/>
              </a:rPr>
              <a:t> y una </a:t>
            </a:r>
            <a:r>
              <a:rPr lang="en-US" sz="2000" dirty="0" err="1">
                <a:solidFill>
                  <a:srgbClr val="002060"/>
                </a:solidFill>
                <a:latin typeface="Century Gothic" panose="020B0502020202020204" pitchFamily="34" charset="0"/>
              </a:rPr>
              <a:t>vida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difícil</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inspira</a:t>
            </a:r>
            <a:r>
              <a:rPr lang="en-US" sz="2000" dirty="0">
                <a:solidFill>
                  <a:srgbClr val="002060"/>
                </a:solidFill>
                <a:latin typeface="Century Gothic" panose="020B0502020202020204" pitchFamily="34" charset="0"/>
              </a:rPr>
              <a:t> a </a:t>
            </a:r>
            <a:r>
              <a:rPr lang="en-US" sz="2000" dirty="0" err="1">
                <a:solidFill>
                  <a:srgbClr val="002060"/>
                </a:solidFill>
                <a:latin typeface="Century Gothic" panose="020B0502020202020204" pitchFamily="34" charset="0"/>
              </a:rPr>
              <a:t>mucha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gente</a:t>
            </a:r>
            <a:r>
              <a:rPr lang="en-US" sz="2000" dirty="0">
                <a:solidFill>
                  <a:srgbClr val="002060"/>
                </a:solidFill>
                <a:latin typeface="Century Gothic" panose="020B0502020202020204" pitchFamily="34" charset="0"/>
              </a:rPr>
              <a:t>.</a:t>
            </a:r>
          </a:p>
          <a:p>
            <a:pPr marL="457200" indent="-457200">
              <a:buAutoNum type="arabicPeriod"/>
            </a:pPr>
            <a:r>
              <a:rPr lang="en-US" sz="2000" dirty="0">
                <a:solidFill>
                  <a:srgbClr val="002060"/>
                </a:solidFill>
                <a:latin typeface="Century Gothic" panose="020B0502020202020204" pitchFamily="34" charset="0"/>
              </a:rPr>
              <a:t>________________________: una </a:t>
            </a:r>
            <a:r>
              <a:rPr lang="en-US" sz="2000" dirty="0" err="1">
                <a:solidFill>
                  <a:srgbClr val="002060"/>
                </a:solidFill>
                <a:latin typeface="Century Gothic" panose="020B0502020202020204" pitchFamily="34" charset="0"/>
              </a:rPr>
              <a:t>niña</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en</a:t>
            </a:r>
            <a:r>
              <a:rPr lang="en-US" sz="2000" dirty="0">
                <a:solidFill>
                  <a:srgbClr val="002060"/>
                </a:solidFill>
                <a:latin typeface="Century Gothic" panose="020B0502020202020204" pitchFamily="34" charset="0"/>
              </a:rPr>
              <a:t> un pueblo </a:t>
            </a:r>
            <a:r>
              <a:rPr lang="en-US" sz="2000" dirty="0" err="1">
                <a:solidFill>
                  <a:srgbClr val="002060"/>
                </a:solidFill>
                <a:latin typeface="Century Gothic" panose="020B0502020202020204" pitchFamily="34" charset="0"/>
              </a:rPr>
              <a:t>pequeño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tiene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miedo</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después</a:t>
            </a:r>
            <a:r>
              <a:rPr lang="en-US" sz="2000" dirty="0">
                <a:solidFill>
                  <a:srgbClr val="002060"/>
                </a:solidFill>
                <a:latin typeface="Century Gothic" panose="020B0502020202020204" pitchFamily="34" charset="0"/>
              </a:rPr>
              <a:t> de </a:t>
            </a:r>
            <a:r>
              <a:rPr lang="en-US" sz="2000" dirty="0" err="1">
                <a:solidFill>
                  <a:srgbClr val="002060"/>
                </a:solidFill>
                <a:latin typeface="Century Gothic" panose="020B0502020202020204" pitchFamily="34" charset="0"/>
              </a:rPr>
              <a:t>ver</a:t>
            </a:r>
            <a:r>
              <a:rPr lang="en-US" sz="2000" dirty="0">
                <a:solidFill>
                  <a:srgbClr val="002060"/>
                </a:solidFill>
                <a:latin typeface="Century Gothic" panose="020B0502020202020204" pitchFamily="34" charset="0"/>
              </a:rPr>
              <a:t> la </a:t>
            </a:r>
            <a:r>
              <a:rPr lang="en-US" sz="2000" dirty="0" err="1">
                <a:solidFill>
                  <a:srgbClr val="002060"/>
                </a:solidFill>
                <a:latin typeface="Century Gothic" panose="020B0502020202020204" pitchFamily="34" charset="0"/>
              </a:rPr>
              <a:t>película</a:t>
            </a:r>
            <a:r>
              <a:rPr lang="en-US" sz="2000" dirty="0">
                <a:solidFill>
                  <a:srgbClr val="002060"/>
                </a:solidFill>
                <a:latin typeface="Century Gothic" panose="020B0502020202020204" pitchFamily="34" charset="0"/>
              </a:rPr>
              <a:t> Frankenstein.</a:t>
            </a:r>
          </a:p>
        </p:txBody>
      </p:sp>
      <p:pic>
        <p:nvPicPr>
          <p:cNvPr id="6" name="Picture 5" descr="cclapper board.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7495" y="306340"/>
            <a:ext cx="863615" cy="773929"/>
          </a:xfrm>
          <a:prstGeom prst="rect">
            <a:avLst/>
          </a:prstGeom>
        </p:spPr>
      </p:pic>
      <p:sp>
        <p:nvSpPr>
          <p:cNvPr id="4" name="Rectangle 3"/>
          <p:cNvSpPr/>
          <p:nvPr/>
        </p:nvSpPr>
        <p:spPr>
          <a:xfrm>
            <a:off x="7989218" y="115456"/>
            <a:ext cx="4088482" cy="1155700"/>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camión</a:t>
            </a:r>
            <a:r>
              <a:rPr lang="en-US" sz="2000" dirty="0">
                <a:solidFill>
                  <a:srgbClr val="002060"/>
                </a:solidFill>
                <a:latin typeface="Century Gothic" panose="020B0502020202020204" pitchFamily="34" charset="0"/>
              </a:rPr>
              <a:t> = lorry</a:t>
            </a:r>
          </a:p>
          <a:p>
            <a:endParaRPr lang="en-US" sz="2000" dirty="0">
              <a:solidFill>
                <a:srgbClr val="002060"/>
              </a:solidFill>
              <a:latin typeface="Century Gothic" panose="020B0502020202020204" pitchFamily="34" charset="0"/>
            </a:endParaRPr>
          </a:p>
          <a:p>
            <a:r>
              <a:rPr lang="en-US" sz="2000" dirty="0">
                <a:solidFill>
                  <a:srgbClr val="002060"/>
                </a:solidFill>
                <a:latin typeface="Century Gothic" panose="020B0502020202020204" pitchFamily="34" charset="0"/>
              </a:rPr>
              <a:t>	      	</a:t>
            </a:r>
          </a:p>
        </p:txBody>
      </p:sp>
      <p:sp>
        <p:nvSpPr>
          <p:cNvPr id="7" name="Title 6"/>
          <p:cNvSpPr>
            <a:spLocks noGrp="1"/>
          </p:cNvSpPr>
          <p:nvPr>
            <p:ph type="title"/>
          </p:nvPr>
        </p:nvSpPr>
        <p:spPr>
          <a:xfrm>
            <a:off x="162102" y="88252"/>
            <a:ext cx="2120900" cy="1210107"/>
          </a:xfrm>
        </p:spPr>
        <p:txBody>
          <a:bodyPr>
            <a:normAutofit/>
          </a:bodyPr>
          <a:lstStyle/>
          <a:p>
            <a:r>
              <a:rPr lang="en-US" sz="2800" b="1" dirty="0" err="1">
                <a:solidFill>
                  <a:srgbClr val="002060"/>
                </a:solidFill>
              </a:rPr>
              <a:t>Respuestas</a:t>
            </a:r>
            <a:endParaRPr lang="en-US" sz="2800" b="1" dirty="0">
              <a:solidFill>
                <a:srgbClr val="002060"/>
              </a:solidFill>
            </a:endParaRPr>
          </a:p>
        </p:txBody>
      </p:sp>
      <p:sp>
        <p:nvSpPr>
          <p:cNvPr id="3" name="Rectangle 2"/>
          <p:cNvSpPr/>
          <p:nvPr/>
        </p:nvSpPr>
        <p:spPr>
          <a:xfrm>
            <a:off x="819143" y="1631731"/>
            <a:ext cx="1125629" cy="400110"/>
          </a:xfrm>
          <a:prstGeom prst="rect">
            <a:avLst/>
          </a:prstGeom>
        </p:spPr>
        <p:txBody>
          <a:bodyPr wrap="none">
            <a:spAutoFit/>
          </a:bodyPr>
          <a:lstStyle/>
          <a:p>
            <a:r>
              <a:rPr lang="en-US" sz="2000" dirty="0" err="1">
                <a:solidFill>
                  <a:srgbClr val="002060"/>
                </a:solidFill>
                <a:latin typeface="Century Gothic" panose="020B0502020202020204" pitchFamily="34" charset="0"/>
              </a:rPr>
              <a:t>Pl</a:t>
            </a:r>
            <a:r>
              <a:rPr lang="en-US" sz="2000" dirty="0" err="1">
                <a:solidFill>
                  <a:schemeClr val="accent2"/>
                </a:solidFill>
                <a:latin typeface="Century Gothic" panose="020B0502020202020204" pitchFamily="34" charset="0"/>
              </a:rPr>
              <a:t>á</a:t>
            </a:r>
            <a:r>
              <a:rPr lang="en-US" sz="2000" dirty="0" err="1">
                <a:solidFill>
                  <a:srgbClr val="002060"/>
                </a:solidFill>
                <a:latin typeface="Century Gothic" panose="020B0502020202020204" pitchFamily="34" charset="0"/>
              </a:rPr>
              <a:t>cido</a:t>
            </a:r>
            <a:endParaRPr lang="en-GB" sz="2000" dirty="0">
              <a:latin typeface="Century Gothic" panose="020B0502020202020204" pitchFamily="34" charset="0"/>
            </a:endParaRPr>
          </a:p>
        </p:txBody>
      </p:sp>
      <p:sp>
        <p:nvSpPr>
          <p:cNvPr id="8" name="Rectangle 7"/>
          <p:cNvSpPr/>
          <p:nvPr/>
        </p:nvSpPr>
        <p:spPr>
          <a:xfrm>
            <a:off x="798035" y="2535670"/>
            <a:ext cx="1612942" cy="400110"/>
          </a:xfrm>
          <a:prstGeom prst="rect">
            <a:avLst/>
          </a:prstGeom>
        </p:spPr>
        <p:txBody>
          <a:bodyPr wrap="none">
            <a:spAutoFit/>
          </a:bodyPr>
          <a:lstStyle/>
          <a:p>
            <a:r>
              <a:rPr lang="en-US" sz="2000" dirty="0">
                <a:solidFill>
                  <a:srgbClr val="002060"/>
                </a:solidFill>
                <a:latin typeface="Century Gothic" panose="020B0502020202020204" pitchFamily="34" charset="0"/>
              </a:rPr>
              <a:t>La </a:t>
            </a:r>
            <a:r>
              <a:rPr lang="en-US" sz="2000" dirty="0" err="1">
                <a:solidFill>
                  <a:srgbClr val="002060"/>
                </a:solidFill>
                <a:latin typeface="Century Gothic" panose="020B0502020202020204" pitchFamily="34" charset="0"/>
              </a:rPr>
              <a:t>ci</a:t>
            </a:r>
            <a:r>
              <a:rPr lang="en-US" sz="2000" dirty="0" err="1">
                <a:solidFill>
                  <a:schemeClr val="accent2"/>
                </a:solidFill>
                <a:latin typeface="Century Gothic" panose="020B0502020202020204" pitchFamily="34" charset="0"/>
              </a:rPr>
              <a:t>é</a:t>
            </a:r>
            <a:r>
              <a:rPr lang="en-US" sz="2000" dirty="0" err="1">
                <a:solidFill>
                  <a:srgbClr val="002060"/>
                </a:solidFill>
                <a:latin typeface="Century Gothic" panose="020B0502020202020204" pitchFamily="34" charset="0"/>
              </a:rPr>
              <a:t>naga</a:t>
            </a:r>
            <a:endParaRPr lang="en-GB" sz="2000" dirty="0">
              <a:latin typeface="Century Gothic" panose="020B0502020202020204" pitchFamily="34" charset="0"/>
            </a:endParaRPr>
          </a:p>
        </p:txBody>
      </p:sp>
      <p:sp>
        <p:nvSpPr>
          <p:cNvPr id="9" name="Rectangle 8"/>
          <p:cNvSpPr/>
          <p:nvPr/>
        </p:nvSpPr>
        <p:spPr>
          <a:xfrm>
            <a:off x="799311" y="3457143"/>
            <a:ext cx="2491388" cy="400110"/>
          </a:xfrm>
          <a:prstGeom prst="rect">
            <a:avLst/>
          </a:prstGeom>
        </p:spPr>
        <p:txBody>
          <a:bodyPr wrap="none">
            <a:spAutoFit/>
          </a:bodyPr>
          <a:lstStyle/>
          <a:p>
            <a:r>
              <a:rPr lang="en-US" sz="2000" dirty="0" err="1">
                <a:solidFill>
                  <a:srgbClr val="002060"/>
                </a:solidFill>
                <a:latin typeface="Century Gothic" panose="020B0502020202020204" pitchFamily="34" charset="0"/>
              </a:rPr>
              <a:t>P</a:t>
            </a:r>
            <a:r>
              <a:rPr lang="en-US" sz="2000" dirty="0" err="1">
                <a:solidFill>
                  <a:srgbClr val="E46800"/>
                </a:solidFill>
                <a:latin typeface="Century Gothic" panose="020B0502020202020204" pitchFamily="34" charset="0"/>
              </a:rPr>
              <a:t>á</a:t>
            </a:r>
            <a:r>
              <a:rPr lang="en-US" sz="2000" dirty="0" err="1">
                <a:solidFill>
                  <a:srgbClr val="002060"/>
                </a:solidFill>
                <a:latin typeface="Century Gothic" panose="020B0502020202020204" pitchFamily="34" charset="0"/>
              </a:rPr>
              <a:t>jaros</a:t>
            </a:r>
            <a:r>
              <a:rPr lang="en-US" sz="2000" dirty="0">
                <a:solidFill>
                  <a:srgbClr val="002060"/>
                </a:solidFill>
                <a:latin typeface="Century Gothic" panose="020B0502020202020204" pitchFamily="34" charset="0"/>
              </a:rPr>
              <a:t> de Verano</a:t>
            </a:r>
            <a:endParaRPr lang="en-GB" sz="2000" dirty="0">
              <a:latin typeface="Century Gothic" panose="020B0502020202020204" pitchFamily="34" charset="0"/>
            </a:endParaRPr>
          </a:p>
        </p:txBody>
      </p:sp>
      <p:sp>
        <p:nvSpPr>
          <p:cNvPr id="10" name="Rectangle 9"/>
          <p:cNvSpPr/>
          <p:nvPr/>
        </p:nvSpPr>
        <p:spPr>
          <a:xfrm>
            <a:off x="799311" y="4378616"/>
            <a:ext cx="2545890" cy="400110"/>
          </a:xfrm>
          <a:prstGeom prst="rect">
            <a:avLst/>
          </a:prstGeom>
        </p:spPr>
        <p:txBody>
          <a:bodyPr wrap="none">
            <a:spAutoFit/>
          </a:bodyPr>
          <a:lstStyle/>
          <a:p>
            <a:r>
              <a:rPr lang="en-US" sz="2000" dirty="0">
                <a:solidFill>
                  <a:srgbClr val="002060"/>
                </a:solidFill>
                <a:latin typeface="Century Gothic" panose="020B0502020202020204" pitchFamily="34" charset="0"/>
              </a:rPr>
              <a:t>Los </a:t>
            </a:r>
            <a:r>
              <a:rPr lang="en-US" sz="2000" dirty="0" err="1">
                <a:solidFill>
                  <a:srgbClr val="002060"/>
                </a:solidFill>
                <a:latin typeface="Century Gothic" panose="020B0502020202020204" pitchFamily="34" charset="0"/>
              </a:rPr>
              <a:t>Cronocr</a:t>
            </a:r>
            <a:r>
              <a:rPr lang="en-US" sz="2000" dirty="0" err="1">
                <a:solidFill>
                  <a:srgbClr val="E46800"/>
                </a:solidFill>
                <a:latin typeface="Century Gothic" panose="020B0502020202020204" pitchFamily="34" charset="0"/>
              </a:rPr>
              <a:t>í</a:t>
            </a:r>
            <a:r>
              <a:rPr lang="en-US" sz="2000" dirty="0" err="1">
                <a:solidFill>
                  <a:srgbClr val="002060"/>
                </a:solidFill>
                <a:latin typeface="Century Gothic" panose="020B0502020202020204" pitchFamily="34" charset="0"/>
              </a:rPr>
              <a:t>menes</a:t>
            </a:r>
            <a:endParaRPr lang="en-GB" sz="2000" dirty="0">
              <a:latin typeface="Century Gothic" panose="020B0502020202020204" pitchFamily="34" charset="0"/>
            </a:endParaRPr>
          </a:p>
        </p:txBody>
      </p:sp>
      <p:sp>
        <p:nvSpPr>
          <p:cNvPr id="11" name="Rectangle 10"/>
          <p:cNvSpPr/>
          <p:nvPr/>
        </p:nvSpPr>
        <p:spPr>
          <a:xfrm>
            <a:off x="798035" y="4978481"/>
            <a:ext cx="2247731" cy="400110"/>
          </a:xfrm>
          <a:prstGeom prst="rect">
            <a:avLst/>
          </a:prstGeom>
        </p:spPr>
        <p:txBody>
          <a:bodyPr wrap="none">
            <a:spAutoFit/>
          </a:bodyPr>
          <a:lstStyle/>
          <a:p>
            <a:r>
              <a:rPr lang="en-US" sz="2000" dirty="0" err="1">
                <a:solidFill>
                  <a:srgbClr val="002060"/>
                </a:solidFill>
                <a:latin typeface="Century Gothic" panose="020B0502020202020204" pitchFamily="34" charset="0"/>
              </a:rPr>
              <a:t>Historias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M</a:t>
            </a:r>
            <a:r>
              <a:rPr lang="en-US" sz="2000" dirty="0" err="1">
                <a:solidFill>
                  <a:srgbClr val="E46800"/>
                </a:solidFill>
                <a:latin typeface="Century Gothic" panose="020B0502020202020204" pitchFamily="34" charset="0"/>
              </a:rPr>
              <a:t>í</a:t>
            </a:r>
            <a:r>
              <a:rPr lang="en-US" sz="2000" dirty="0" err="1">
                <a:solidFill>
                  <a:srgbClr val="002060"/>
                </a:solidFill>
                <a:latin typeface="Century Gothic" panose="020B0502020202020204" pitchFamily="34" charset="0"/>
              </a:rPr>
              <a:t>nimas</a:t>
            </a:r>
            <a:endParaRPr lang="en-GB" sz="2000" dirty="0">
              <a:latin typeface="Century Gothic" panose="020B0502020202020204" pitchFamily="34" charset="0"/>
            </a:endParaRPr>
          </a:p>
        </p:txBody>
      </p:sp>
      <p:sp>
        <p:nvSpPr>
          <p:cNvPr id="12" name="Rectangle 11"/>
          <p:cNvSpPr/>
          <p:nvPr/>
        </p:nvSpPr>
        <p:spPr>
          <a:xfrm>
            <a:off x="829293" y="5578346"/>
            <a:ext cx="2223686" cy="400110"/>
          </a:xfrm>
          <a:prstGeom prst="rect">
            <a:avLst/>
          </a:prstGeom>
        </p:spPr>
        <p:txBody>
          <a:bodyPr wrap="none">
            <a:spAutoFit/>
          </a:bodyPr>
          <a:lstStyle/>
          <a:p>
            <a:r>
              <a:rPr lang="en-US" sz="2000" dirty="0" err="1">
                <a:solidFill>
                  <a:srgbClr val="002060"/>
                </a:solidFill>
                <a:latin typeface="Century Gothic" panose="020B0502020202020204" pitchFamily="34" charset="0"/>
              </a:rPr>
              <a:t>P</a:t>
            </a:r>
            <a:r>
              <a:rPr lang="en-US" sz="2000" dirty="0" err="1">
                <a:solidFill>
                  <a:srgbClr val="E46800"/>
                </a:solidFill>
                <a:latin typeface="Century Gothic" panose="020B0502020202020204" pitchFamily="34" charset="0"/>
              </a:rPr>
              <a:t>á</a:t>
            </a:r>
            <a:r>
              <a:rPr lang="en-US" sz="2000" dirty="0" err="1">
                <a:solidFill>
                  <a:srgbClr val="002060"/>
                </a:solidFill>
                <a:latin typeface="Century Gothic" panose="020B0502020202020204" pitchFamily="34" charset="0"/>
              </a:rPr>
              <a:t>rpados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Azules</a:t>
            </a:r>
            <a:endParaRPr lang="en-GB" sz="2000" dirty="0">
              <a:latin typeface="Century Gothic" panose="020B0502020202020204" pitchFamily="34" charset="0"/>
            </a:endParaRPr>
          </a:p>
        </p:txBody>
      </p:sp>
      <p:sp>
        <p:nvSpPr>
          <p:cNvPr id="14" name="Rectangle 13"/>
          <p:cNvSpPr/>
          <p:nvPr/>
        </p:nvSpPr>
        <p:spPr>
          <a:xfrm>
            <a:off x="6717495" y="2108796"/>
            <a:ext cx="978153" cy="400110"/>
          </a:xfrm>
          <a:prstGeom prst="rect">
            <a:avLst/>
          </a:prstGeom>
        </p:spPr>
        <p:txBody>
          <a:bodyPr wrap="none">
            <a:spAutoFit/>
          </a:bodyPr>
          <a:lstStyle/>
          <a:p>
            <a:r>
              <a:rPr lang="en-US" sz="2000" dirty="0" err="1">
                <a:solidFill>
                  <a:srgbClr val="002060"/>
                </a:solidFill>
                <a:latin typeface="Century Gothic" panose="020B0502020202020204" pitchFamily="34" charset="0"/>
              </a:rPr>
              <a:t>D</a:t>
            </a:r>
            <a:r>
              <a:rPr lang="en-US" sz="2000" dirty="0" err="1">
                <a:solidFill>
                  <a:schemeClr val="accent2"/>
                </a:solidFill>
                <a:latin typeface="Century Gothic" panose="020B0502020202020204" pitchFamily="34" charset="0"/>
              </a:rPr>
              <a:t>é</a:t>
            </a:r>
            <a:r>
              <a:rPr lang="en-US" sz="2000" dirty="0" err="1">
                <a:solidFill>
                  <a:srgbClr val="002060"/>
                </a:solidFill>
                <a:latin typeface="Century Gothic" panose="020B0502020202020204" pitchFamily="34" charset="0"/>
              </a:rPr>
              <a:t>ficit</a:t>
            </a:r>
            <a:endParaRPr lang="en-GB" sz="2000" dirty="0">
              <a:latin typeface="Century Gothic" panose="020B0502020202020204" pitchFamily="34" charset="0"/>
            </a:endParaRPr>
          </a:p>
        </p:txBody>
      </p:sp>
      <p:sp>
        <p:nvSpPr>
          <p:cNvPr id="15" name="Rectangle 14"/>
          <p:cNvSpPr/>
          <p:nvPr/>
        </p:nvSpPr>
        <p:spPr>
          <a:xfrm>
            <a:off x="6717495" y="2683837"/>
            <a:ext cx="1446230" cy="400110"/>
          </a:xfrm>
          <a:prstGeom prst="rect">
            <a:avLst/>
          </a:prstGeom>
        </p:spPr>
        <p:txBody>
          <a:bodyPr wrap="none">
            <a:spAutoFit/>
          </a:bodyPr>
          <a:lstStyle/>
          <a:p>
            <a:r>
              <a:rPr lang="en-US" sz="2000" dirty="0">
                <a:solidFill>
                  <a:srgbClr val="002060"/>
                </a:solidFill>
                <a:latin typeface="Century Gothic" panose="020B0502020202020204" pitchFamily="34" charset="0"/>
              </a:rPr>
              <a:t>El </a:t>
            </a:r>
            <a:r>
              <a:rPr lang="en-US" sz="2000" dirty="0" err="1">
                <a:solidFill>
                  <a:srgbClr val="002060"/>
                </a:solidFill>
                <a:latin typeface="Century Gothic" panose="020B0502020202020204" pitchFamily="34" charset="0"/>
              </a:rPr>
              <a:t>M</a:t>
            </a:r>
            <a:r>
              <a:rPr lang="en-US" sz="2000" dirty="0" err="1">
                <a:solidFill>
                  <a:srgbClr val="E46800"/>
                </a:solidFill>
                <a:latin typeface="Century Gothic" panose="020B0502020202020204" pitchFamily="34" charset="0"/>
              </a:rPr>
              <a:t>é</a:t>
            </a:r>
            <a:r>
              <a:rPr lang="en-US" sz="2000" dirty="0" err="1">
                <a:solidFill>
                  <a:srgbClr val="002060"/>
                </a:solidFill>
                <a:latin typeface="Century Gothic" panose="020B0502020202020204" pitchFamily="34" charset="0"/>
              </a:rPr>
              <a:t>todo</a:t>
            </a:r>
            <a:endParaRPr lang="en-GB" sz="2000" dirty="0">
              <a:latin typeface="Century Gothic" panose="020B0502020202020204" pitchFamily="34" charset="0"/>
            </a:endParaRPr>
          </a:p>
        </p:txBody>
      </p:sp>
      <p:sp>
        <p:nvSpPr>
          <p:cNvPr id="16" name="Rectangle 15"/>
          <p:cNvSpPr/>
          <p:nvPr/>
        </p:nvSpPr>
        <p:spPr>
          <a:xfrm>
            <a:off x="6717495" y="3310622"/>
            <a:ext cx="1912703" cy="400110"/>
          </a:xfrm>
          <a:prstGeom prst="rect">
            <a:avLst/>
          </a:prstGeom>
        </p:spPr>
        <p:txBody>
          <a:bodyPr wrap="none">
            <a:spAutoFit/>
          </a:bodyPr>
          <a:lstStyle/>
          <a:p>
            <a:r>
              <a:rPr lang="en-US" sz="2000" dirty="0">
                <a:solidFill>
                  <a:srgbClr val="002060"/>
                </a:solidFill>
                <a:latin typeface="Century Gothic" panose="020B0502020202020204" pitchFamily="34" charset="0"/>
              </a:rPr>
              <a:t>La Isla </a:t>
            </a:r>
            <a:r>
              <a:rPr lang="en-US" sz="2000" dirty="0" err="1">
                <a:solidFill>
                  <a:srgbClr val="002060"/>
                </a:solidFill>
                <a:latin typeface="Century Gothic" panose="020B0502020202020204" pitchFamily="34" charset="0"/>
              </a:rPr>
              <a:t>M</a:t>
            </a:r>
            <a:r>
              <a:rPr lang="en-US" sz="2000" dirty="0" err="1">
                <a:solidFill>
                  <a:srgbClr val="E46800"/>
                </a:solidFill>
                <a:latin typeface="Century Gothic" panose="020B0502020202020204" pitchFamily="34" charset="0"/>
              </a:rPr>
              <a:t>í</a:t>
            </a:r>
            <a:r>
              <a:rPr lang="en-US" sz="2000" dirty="0" err="1">
                <a:solidFill>
                  <a:srgbClr val="002060"/>
                </a:solidFill>
                <a:latin typeface="Century Gothic" panose="020B0502020202020204" pitchFamily="34" charset="0"/>
              </a:rPr>
              <a:t>nima</a:t>
            </a:r>
            <a:endParaRPr lang="en-GB" sz="2000" dirty="0">
              <a:latin typeface="Century Gothic" panose="020B0502020202020204" pitchFamily="34" charset="0"/>
            </a:endParaRPr>
          </a:p>
        </p:txBody>
      </p:sp>
      <p:sp>
        <p:nvSpPr>
          <p:cNvPr id="17" name="Rectangle 16"/>
          <p:cNvSpPr/>
          <p:nvPr/>
        </p:nvSpPr>
        <p:spPr>
          <a:xfrm>
            <a:off x="6709701" y="3901189"/>
            <a:ext cx="2127505" cy="400110"/>
          </a:xfrm>
          <a:prstGeom prst="rect">
            <a:avLst/>
          </a:prstGeom>
        </p:spPr>
        <p:txBody>
          <a:bodyPr wrap="none">
            <a:spAutoFit/>
          </a:bodyPr>
          <a:lstStyle/>
          <a:p>
            <a:r>
              <a:rPr lang="en-US" sz="2000" dirty="0" err="1">
                <a:solidFill>
                  <a:srgbClr val="002060"/>
                </a:solidFill>
                <a:latin typeface="Century Gothic" panose="020B0502020202020204" pitchFamily="34" charset="0"/>
              </a:rPr>
              <a:t>Transoc</a:t>
            </a:r>
            <a:r>
              <a:rPr lang="en-US" sz="2000" dirty="0" err="1">
                <a:solidFill>
                  <a:srgbClr val="E46800"/>
                </a:solidFill>
                <a:latin typeface="Century Gothic" panose="020B0502020202020204" pitchFamily="34" charset="0"/>
              </a:rPr>
              <a:t>é</a:t>
            </a:r>
            <a:r>
              <a:rPr lang="en-US" sz="2000" dirty="0" err="1">
                <a:solidFill>
                  <a:srgbClr val="002060"/>
                </a:solidFill>
                <a:latin typeface="Century Gothic" panose="020B0502020202020204" pitchFamily="34" charset="0"/>
              </a:rPr>
              <a:t>anicas</a:t>
            </a:r>
            <a:endParaRPr lang="en-GB" sz="2000" dirty="0">
              <a:latin typeface="Century Gothic" panose="020B0502020202020204" pitchFamily="34" charset="0"/>
            </a:endParaRPr>
          </a:p>
        </p:txBody>
      </p:sp>
      <p:sp>
        <p:nvSpPr>
          <p:cNvPr id="18" name="Rectangle 17"/>
          <p:cNvSpPr/>
          <p:nvPr/>
        </p:nvSpPr>
        <p:spPr>
          <a:xfrm>
            <a:off x="6709701" y="4527974"/>
            <a:ext cx="1303562" cy="400110"/>
          </a:xfrm>
          <a:prstGeom prst="rect">
            <a:avLst/>
          </a:prstGeom>
        </p:spPr>
        <p:txBody>
          <a:bodyPr wrap="none">
            <a:spAutoFit/>
          </a:bodyPr>
          <a:lstStyle/>
          <a:p>
            <a:r>
              <a:rPr lang="en-US" sz="2000" dirty="0" err="1">
                <a:solidFill>
                  <a:srgbClr val="002060"/>
                </a:solidFill>
                <a:latin typeface="Century Gothic" panose="020B0502020202020204" pitchFamily="34" charset="0"/>
              </a:rPr>
              <a:t>C</a:t>
            </a:r>
            <a:r>
              <a:rPr lang="en-US" sz="2000" dirty="0" err="1">
                <a:solidFill>
                  <a:srgbClr val="E46800"/>
                </a:solidFill>
                <a:latin typeface="Century Gothic" panose="020B0502020202020204" pitchFamily="34" charset="0"/>
              </a:rPr>
              <a:t>á</a:t>
            </a:r>
            <a:r>
              <a:rPr lang="en-US" sz="2000" dirty="0" err="1">
                <a:solidFill>
                  <a:srgbClr val="002060"/>
                </a:solidFill>
                <a:latin typeface="Century Gothic" panose="020B0502020202020204" pitchFamily="34" charset="0"/>
              </a:rPr>
              <a:t>ndida</a:t>
            </a:r>
            <a:endParaRPr lang="en-GB" sz="2000" dirty="0">
              <a:latin typeface="Century Gothic" panose="020B0502020202020204" pitchFamily="34" charset="0"/>
            </a:endParaRPr>
          </a:p>
        </p:txBody>
      </p:sp>
      <p:sp>
        <p:nvSpPr>
          <p:cNvPr id="19" name="Rectangle 18"/>
          <p:cNvSpPr/>
          <p:nvPr/>
        </p:nvSpPr>
        <p:spPr>
          <a:xfrm>
            <a:off x="6666388" y="5154759"/>
            <a:ext cx="3225563" cy="400110"/>
          </a:xfrm>
          <a:prstGeom prst="rect">
            <a:avLst/>
          </a:prstGeom>
        </p:spPr>
        <p:txBody>
          <a:bodyPr wrap="none">
            <a:spAutoFit/>
          </a:bodyPr>
          <a:lstStyle/>
          <a:p>
            <a:r>
              <a:rPr lang="en-US" sz="2000" dirty="0">
                <a:solidFill>
                  <a:srgbClr val="002060"/>
                </a:solidFill>
                <a:latin typeface="Century Gothic" panose="020B0502020202020204" pitchFamily="34" charset="0"/>
              </a:rPr>
              <a:t>El </a:t>
            </a:r>
            <a:r>
              <a:rPr lang="en-US" sz="2000" dirty="0" err="1">
                <a:solidFill>
                  <a:srgbClr val="002060"/>
                </a:solidFill>
                <a:latin typeface="Century Gothic" panose="020B0502020202020204" pitchFamily="34" charset="0"/>
              </a:rPr>
              <a:t>Esp</a:t>
            </a:r>
            <a:r>
              <a:rPr lang="en-US" sz="2000" dirty="0" err="1">
                <a:solidFill>
                  <a:srgbClr val="E46800"/>
                </a:solidFill>
                <a:latin typeface="Century Gothic" panose="020B0502020202020204" pitchFamily="34" charset="0"/>
              </a:rPr>
              <a:t>í</a:t>
            </a:r>
            <a:r>
              <a:rPr lang="en-US" sz="2000" dirty="0" err="1">
                <a:solidFill>
                  <a:srgbClr val="002060"/>
                </a:solidFill>
                <a:latin typeface="Century Gothic" panose="020B0502020202020204" pitchFamily="34" charset="0"/>
              </a:rPr>
              <a:t>ritu</a:t>
            </a:r>
            <a:r>
              <a:rPr lang="en-US" sz="2000" dirty="0">
                <a:solidFill>
                  <a:srgbClr val="002060"/>
                </a:solidFill>
                <a:latin typeface="Century Gothic" panose="020B0502020202020204" pitchFamily="34" charset="0"/>
              </a:rPr>
              <a:t> de la </a:t>
            </a:r>
            <a:r>
              <a:rPr lang="en-US" sz="2000" dirty="0" err="1">
                <a:solidFill>
                  <a:srgbClr val="002060"/>
                </a:solidFill>
                <a:latin typeface="Century Gothic" panose="020B0502020202020204" pitchFamily="34" charset="0"/>
              </a:rPr>
              <a:t>Colmena</a:t>
            </a:r>
            <a:endParaRPr lang="en-GB" sz="2000" dirty="0">
              <a:latin typeface="Century Gothic" panose="020B0502020202020204" pitchFamily="34" charset="0"/>
            </a:endParaRPr>
          </a:p>
        </p:txBody>
      </p:sp>
      <p:sp>
        <p:nvSpPr>
          <p:cNvPr id="21" name="Rectangle 20"/>
          <p:cNvSpPr/>
          <p:nvPr/>
        </p:nvSpPr>
        <p:spPr>
          <a:xfrm>
            <a:off x="3171002" y="2535670"/>
            <a:ext cx="1176925" cy="400110"/>
          </a:xfrm>
          <a:prstGeom prst="rect">
            <a:avLst/>
          </a:prstGeom>
        </p:spPr>
        <p:txBody>
          <a:bodyPr wrap="none">
            <a:spAutoFit/>
          </a:bodyPr>
          <a:lstStyle/>
          <a:p>
            <a:r>
              <a:rPr lang="en-US" sz="2000" dirty="0" err="1">
                <a:solidFill>
                  <a:srgbClr val="002060"/>
                </a:solidFill>
                <a:latin typeface="Century Gothic" panose="020B0502020202020204" pitchFamily="34" charset="0"/>
              </a:rPr>
              <a:t>pel</a:t>
            </a:r>
            <a:r>
              <a:rPr lang="en-US" sz="2000" dirty="0" err="1">
                <a:solidFill>
                  <a:schemeClr val="accent2"/>
                </a:solidFill>
                <a:latin typeface="Century Gothic" panose="020B0502020202020204" pitchFamily="34" charset="0"/>
              </a:rPr>
              <a:t>í</a:t>
            </a:r>
            <a:r>
              <a:rPr lang="en-US" sz="2000" dirty="0" err="1">
                <a:solidFill>
                  <a:srgbClr val="002060"/>
                </a:solidFill>
                <a:latin typeface="Century Gothic" panose="020B0502020202020204" pitchFamily="34" charset="0"/>
              </a:rPr>
              <a:t>cula</a:t>
            </a:r>
            <a:endParaRPr lang="en-GB" sz="2000" dirty="0">
              <a:latin typeface="Century Gothic" panose="020B0502020202020204" pitchFamily="34" charset="0"/>
            </a:endParaRPr>
          </a:p>
        </p:txBody>
      </p:sp>
      <p:sp>
        <p:nvSpPr>
          <p:cNvPr id="22" name="Rectangle 21"/>
          <p:cNvSpPr/>
          <p:nvPr/>
        </p:nvSpPr>
        <p:spPr>
          <a:xfrm>
            <a:off x="2789884" y="3758022"/>
            <a:ext cx="1733167" cy="400110"/>
          </a:xfrm>
          <a:prstGeom prst="rect">
            <a:avLst/>
          </a:prstGeom>
        </p:spPr>
        <p:txBody>
          <a:bodyPr wrap="none">
            <a:spAutoFit/>
          </a:bodyPr>
          <a:lstStyle/>
          <a:p>
            <a:r>
              <a:rPr lang="en-US" sz="2000" dirty="0" err="1">
                <a:solidFill>
                  <a:srgbClr val="002060"/>
                </a:solidFill>
                <a:latin typeface="Century Gothic" panose="020B0502020202020204" pitchFamily="34" charset="0"/>
              </a:rPr>
              <a:t>narcotr</a:t>
            </a:r>
            <a:r>
              <a:rPr lang="en-US" sz="2000" dirty="0" err="1">
                <a:solidFill>
                  <a:schemeClr val="accent2"/>
                </a:solidFill>
                <a:latin typeface="Century Gothic" panose="020B0502020202020204" pitchFamily="34" charset="0"/>
              </a:rPr>
              <a:t>á</a:t>
            </a:r>
            <a:r>
              <a:rPr lang="en-US" sz="2000" dirty="0" err="1">
                <a:solidFill>
                  <a:srgbClr val="002060"/>
                </a:solidFill>
                <a:latin typeface="Century Gothic" panose="020B0502020202020204" pitchFamily="34" charset="0"/>
              </a:rPr>
              <a:t>fico</a:t>
            </a:r>
            <a:endParaRPr lang="en-GB" sz="2000" dirty="0">
              <a:latin typeface="Century Gothic" panose="020B0502020202020204" pitchFamily="34" charset="0"/>
            </a:endParaRPr>
          </a:p>
        </p:txBody>
      </p:sp>
      <p:sp>
        <p:nvSpPr>
          <p:cNvPr id="23" name="Rectangle 22"/>
          <p:cNvSpPr/>
          <p:nvPr/>
        </p:nvSpPr>
        <p:spPr>
          <a:xfrm>
            <a:off x="829293" y="4667250"/>
            <a:ext cx="1313180" cy="400110"/>
          </a:xfrm>
          <a:prstGeom prst="rect">
            <a:avLst/>
          </a:prstGeom>
        </p:spPr>
        <p:txBody>
          <a:bodyPr wrap="none">
            <a:spAutoFit/>
          </a:bodyPr>
          <a:lstStyle/>
          <a:p>
            <a:r>
              <a:rPr lang="en-US" sz="2000" dirty="0" err="1">
                <a:solidFill>
                  <a:srgbClr val="002060"/>
                </a:solidFill>
                <a:latin typeface="Century Gothic" panose="020B0502020202020204" pitchFamily="34" charset="0"/>
              </a:rPr>
              <a:t>m</a:t>
            </a:r>
            <a:r>
              <a:rPr lang="en-US" sz="2000" dirty="0" err="1">
                <a:solidFill>
                  <a:schemeClr val="accent2"/>
                </a:solidFill>
                <a:latin typeface="Century Gothic" panose="020B0502020202020204" pitchFamily="34" charset="0"/>
              </a:rPr>
              <a:t>á</a:t>
            </a:r>
            <a:r>
              <a:rPr lang="en-US" sz="2000" dirty="0" err="1">
                <a:solidFill>
                  <a:srgbClr val="002060"/>
                </a:solidFill>
                <a:latin typeface="Century Gothic" panose="020B0502020202020204" pitchFamily="34" charset="0"/>
              </a:rPr>
              <a:t>quina</a:t>
            </a:r>
            <a:endParaRPr lang="en-GB" sz="2000" dirty="0">
              <a:latin typeface="Century Gothic" panose="020B0502020202020204" pitchFamily="34" charset="0"/>
            </a:endParaRPr>
          </a:p>
        </p:txBody>
      </p:sp>
      <p:sp>
        <p:nvSpPr>
          <p:cNvPr id="24" name="Rectangle 23"/>
          <p:cNvSpPr/>
          <p:nvPr/>
        </p:nvSpPr>
        <p:spPr>
          <a:xfrm>
            <a:off x="7989218" y="485572"/>
            <a:ext cx="4017446" cy="400110"/>
          </a:xfrm>
          <a:prstGeom prst="rect">
            <a:avLst/>
          </a:prstGeom>
        </p:spPr>
        <p:txBody>
          <a:bodyPr wrap="none">
            <a:spAutoFit/>
          </a:bodyPr>
          <a:lstStyle/>
          <a:p>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narcotráfico</a:t>
            </a:r>
            <a:r>
              <a:rPr lang="en-US" sz="2000" dirty="0">
                <a:solidFill>
                  <a:srgbClr val="002060"/>
                </a:solidFill>
                <a:latin typeface="Century Gothic" panose="020B0502020202020204" pitchFamily="34" charset="0"/>
              </a:rPr>
              <a:t> = drug trafficking</a:t>
            </a:r>
          </a:p>
        </p:txBody>
      </p:sp>
      <p:sp>
        <p:nvSpPr>
          <p:cNvPr id="25" name="Rectangle 24"/>
          <p:cNvSpPr/>
          <p:nvPr/>
        </p:nvSpPr>
        <p:spPr>
          <a:xfrm>
            <a:off x="7989218" y="810159"/>
            <a:ext cx="2832827" cy="400110"/>
          </a:xfrm>
          <a:prstGeom prst="rect">
            <a:avLst/>
          </a:prstGeom>
        </p:spPr>
        <p:txBody>
          <a:bodyPr wrap="none">
            <a:spAutoFit/>
          </a:bodyPr>
          <a:lstStyle/>
          <a:p>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máquina</a:t>
            </a:r>
            <a:r>
              <a:rPr lang="en-US" sz="2000" dirty="0">
                <a:solidFill>
                  <a:srgbClr val="002060"/>
                </a:solidFill>
                <a:latin typeface="Century Gothic" panose="020B0502020202020204" pitchFamily="34" charset="0"/>
              </a:rPr>
              <a:t> = machine</a:t>
            </a:r>
          </a:p>
        </p:txBody>
      </p:sp>
    </p:spTree>
    <p:extLst>
      <p:ext uri="{BB962C8B-B14F-4D97-AF65-F5344CB8AC3E}">
        <p14:creationId xmlns:p14="http://schemas.microsoft.com/office/powerpoint/2010/main" val="285192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P spid="12" grpId="0"/>
      <p:bldP spid="14" grpId="0"/>
      <p:bldP spid="15" grpId="0"/>
      <p:bldP spid="16" grpId="0"/>
      <p:bldP spid="17" grpId="0"/>
      <p:bldP spid="18" grpId="0"/>
      <p:bldP spid="19" grpId="0"/>
      <p:bldP spid="21" grpId="0"/>
      <p:bldP spid="22" grpId="0"/>
      <p:bldP spid="23" grpId="0"/>
      <p:bldP spid="24" grpId="0"/>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18622</Words>
  <Application>Microsoft Macintosh PowerPoint</Application>
  <PresentationFormat>Widescreen</PresentationFormat>
  <Paragraphs>2415</Paragraphs>
  <Slides>91</Slides>
  <Notes>85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91</vt:i4>
      </vt:variant>
    </vt:vector>
  </HeadingPairs>
  <TitlesOfParts>
    <vt:vector size="95" baseType="lpstr">
      <vt:lpstr>Arial</vt:lpstr>
      <vt:lpstr>Calibri</vt:lpstr>
      <vt:lpstr>Century Gothic</vt:lpstr>
      <vt:lpstr>Office Theme</vt:lpstr>
      <vt:lpstr>Examples</vt:lpstr>
      <vt:lpstr>hablar / escuchar</vt:lpstr>
      <vt:lpstr>hablar / escuchar</vt:lpstr>
      <vt:lpstr>¡Ahora tú escribes!</vt:lpstr>
      <vt:lpstr>Escribe otra versión del texto.  Puedes cambiar las partes subrayadas.</vt:lpstr>
      <vt:lpstr>escribir</vt:lpstr>
      <vt:lpstr>¡Describe ocho imágenes!</vt:lpstr>
      <vt:lpstr>¡Ahora tú escribes!</vt:lpstr>
      <vt:lpstr>Escribe otra versión del texto.  Puedes usar frases como ‘antes’ y ‘después’.</vt:lpstr>
      <vt:lpstr>escribir</vt:lpstr>
      <vt:lpstr>¡Ahora tú escribes!</vt:lpstr>
      <vt:lpstr>Escribe otra versión del texto.  Puedes cambiar las partes subrayadas.</vt:lpstr>
      <vt:lpstr>escribir</vt:lpstr>
      <vt:lpstr>Escribe una biografía de una persona famosa de España o de otro país donde hablan español. Debes utilizar verbos que terminan en ‘-ó’, ‘-ió’, ‘hizo’ y ‘fue’.</vt:lpstr>
      <vt:lpstr>Tu amigo/a te da tres opciones. ¿Qué película quieres ver? ¿Por qué?</vt:lpstr>
      <vt:lpstr>escribir</vt:lpstr>
      <vt:lpstr>Vamos a leer un artículo sobre una fiesta muy popular. Antes, vamos a mirar unas fotos y contestar unas preguntas. ¿Qué piensas? </vt:lpstr>
      <vt:lpstr>Vamos a leer un artículo sobre una fiesta muy popular en España. Antes, vamos a mirar unas fotos y contestar unas preguntas. ¿Qué piensas? </vt:lpstr>
      <vt:lpstr>¡Ahora tú! Describe tus vacaciones. </vt:lpstr>
      <vt:lpstr>hablar / escuchar</vt:lpstr>
      <vt:lpstr>hablar / escuchar</vt:lpstr>
      <vt:lpstr>hablar / escuchar</vt:lpstr>
      <vt:lpstr>escribir</vt:lpstr>
      <vt:lpstr>¡Ahora tú! Describe tus ideas y actividades para Navidad. </vt:lpstr>
      <vt:lpstr>¡Ahora tú escribes!</vt:lpstr>
      <vt:lpstr>Escribe otra versión del texto.  Puedes cambiar las partes subrayadas.</vt:lpstr>
      <vt:lpstr>¡Ahora tú! Escribe sobre una experiencia en tu vida.</vt:lpstr>
      <vt:lpstr>iAhora escribe tus propias frases!  Usa un verbo en tercera persona singular (e.g. es, tiene, habla).</vt:lpstr>
      <vt:lpstr>Examples</vt:lpstr>
      <vt:lpstr>Las vacaciones en España parecen interesantes, pero necesitas otra información. Escribes un email con preguntas.</vt:lpstr>
      <vt:lpstr>Ahora, lee tu email en español. Tu pareja escucha.</vt:lpstr>
      <vt:lpstr>hablar / escuchar / escribir</vt:lpstr>
      <vt:lpstr>hablar / escuchar / escribir</vt:lpstr>
      <vt:lpstr>Fonética</vt:lpstr>
      <vt:lpstr>Persona A</vt:lpstr>
      <vt:lpstr>Hablamos sobre Bolivia en parejas.</vt:lpstr>
      <vt:lpstr>PowerPoint Presentation</vt:lpstr>
      <vt:lpstr>Solución</vt:lpstr>
      <vt:lpstr>Solución</vt:lpstr>
      <vt:lpstr>¿Qué hace la familia López durante la Navidad?</vt:lpstr>
      <vt:lpstr>¿Qué hace la familia López durante la Navidad?</vt:lpstr>
      <vt:lpstr>¿Qué hace la familia López durante la Navidad?</vt:lpstr>
      <vt:lpstr>¿Qué hace la familia López durante la Navidad?</vt:lpstr>
      <vt:lpstr>PowerPoint Presentation</vt:lpstr>
      <vt:lpstr>PowerPoint Presentation</vt:lpstr>
      <vt:lpstr>PowerPoint Presentation</vt:lpstr>
      <vt:lpstr>Solución</vt:lpstr>
      <vt:lpstr>hablar</vt:lpstr>
      <vt:lpstr>hablar</vt:lpstr>
      <vt:lpstr>hablar</vt:lpstr>
      <vt:lpstr>hablar</vt:lpstr>
      <vt:lpstr>hablar</vt:lpstr>
      <vt:lpstr>Monty and María</vt:lpstr>
      <vt:lpstr>hablar / escuchar</vt:lpstr>
      <vt:lpstr>hablar / escuchar</vt:lpstr>
      <vt:lpstr>hablar / escuchar</vt:lpstr>
      <vt:lpstr>hablar</vt:lpstr>
      <vt:lpstr>hablar</vt:lpstr>
      <vt:lpstr>hablar</vt:lpstr>
      <vt:lpstr>Hablamos en parejas sobre emociones.</vt:lpstr>
      <vt:lpstr>Persona A</vt:lpstr>
      <vt:lpstr>Persona B</vt:lpstr>
      <vt:lpstr>Escribe el verbo y el pronombre en inglés </vt:lpstr>
      <vt:lpstr>Solución</vt:lpstr>
      <vt:lpstr>Un mensaje</vt:lpstr>
      <vt:lpstr>Solución</vt:lpstr>
      <vt:lpstr>Leemos la historia en parejas.</vt:lpstr>
      <vt:lpstr>Estudiante A</vt:lpstr>
      <vt:lpstr>Estudiante A - Solución</vt:lpstr>
      <vt:lpstr>Estudiante B</vt:lpstr>
      <vt:lpstr>Estudiante B - Solución</vt:lpstr>
      <vt:lpstr>¡Ahora tú estás en el festival de música!  ¿Cómo están las personas?</vt:lpstr>
      <vt:lpstr>Persona A</vt:lpstr>
      <vt:lpstr>Persona B </vt:lpstr>
      <vt:lpstr>Persona A - Solución </vt:lpstr>
      <vt:lpstr>¿Dónde fuiste?</vt:lpstr>
      <vt:lpstr>hablar / escuchar / escribir</vt:lpstr>
      <vt:lpstr>escribir / hablar / escuchar</vt:lpstr>
      <vt:lpstr>escribir / hablar / escuchar</vt:lpstr>
      <vt:lpstr>Nadia habla sobre dónde va en meses diferentes del año.  También habla sobre su hermana.  </vt:lpstr>
      <vt:lpstr>Lee el texto y compara con tus notas:</vt:lpstr>
      <vt:lpstr>Antepenultimate and penultimate syllable stress</vt:lpstr>
      <vt:lpstr>Dos instructores</vt:lpstr>
      <vt:lpstr>Accents on antepenultimate and penultimate syllable stressed words</vt:lpstr>
      <vt:lpstr>Actividades en la clase de ejercicio.</vt:lpstr>
      <vt:lpstr>hablar / escuchar</vt:lpstr>
      <vt:lpstr>hablar / escuchar</vt:lpstr>
      <vt:lpstr>hablar / escuchar</vt:lpstr>
      <vt:lpstr>Una noche de películas</vt:lpstr>
      <vt:lpstr>Las películas</vt:lpstr>
      <vt:lpstr>Respuestas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3</cp:revision>
  <dcterms:created xsi:type="dcterms:W3CDTF">2022-06-21T13:32:46Z</dcterms:created>
  <dcterms:modified xsi:type="dcterms:W3CDTF">2022-06-21T13:53:09Z</dcterms:modified>
</cp:coreProperties>
</file>