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27" r:id="rId2"/>
    <p:sldId id="328" r:id="rId3"/>
    <p:sldId id="333" r:id="rId4"/>
    <p:sldId id="370" r:id="rId5"/>
    <p:sldId id="371" r:id="rId6"/>
    <p:sldId id="358" r:id="rId7"/>
    <p:sldId id="3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2904"/>
  </p:normalViewPr>
  <p:slideViewPr>
    <p:cSldViewPr snapToGrid="0" snapToObjects="1">
      <p:cViewPr varScale="1">
        <p:scale>
          <a:sx n="79" d="100"/>
          <a:sy n="79" d="100"/>
        </p:scale>
        <p:origin x="18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entury Gothic" panose="020B0502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entury Gothic" panose="020B0502020202020204" pitchFamily="34" charset="0"/>
              </a:defRPr>
            </a:lvl1pPr>
          </a:lstStyle>
          <a:p>
            <a:fld id="{F98BDFF8-01D4-E748-A066-C0206C229680}" type="datetimeFigureOut">
              <a:rPr lang="en-US" smtClean="0"/>
              <a:pPr/>
              <a:t>6/21/22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entury Gothic" panose="020B0502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entury Gothic" panose="020B0502020202020204" pitchFamily="34" charset="0"/>
              </a:defRPr>
            </a:lvl1pPr>
          </a:lstStyle>
          <a:p>
            <a:fld id="{EC58A0E7-C5AC-2B47-92D1-B8211131768E}" type="slidenum">
              <a:rPr lang="en-US" smtClean="0"/>
              <a:pPr/>
              <a:t>‹#›</a:t>
            </a:fld>
            <a:endParaRPr lang="en-US" dirty="0"/>
          </a:p>
        </p:txBody>
      </p:sp>
    </p:spTree>
    <p:extLst>
      <p:ext uri="{BB962C8B-B14F-4D97-AF65-F5344CB8AC3E}">
        <p14:creationId xmlns:p14="http://schemas.microsoft.com/office/powerpoint/2010/main" val="137068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entury Gothic" panose="020B0502020202020204" pitchFamily="34" charset="0"/>
        <a:ea typeface="+mn-ea"/>
        <a:cs typeface="+mn-cs"/>
      </a:defRPr>
    </a:lvl1pPr>
    <a:lvl2pPr marL="457200" algn="l" defTabSz="914400" rtl="0" eaLnBrk="1" latinLnBrk="0" hangingPunct="1">
      <a:defRPr sz="1200" b="0" i="0" kern="1200">
        <a:solidFill>
          <a:schemeClr val="tx1"/>
        </a:solidFill>
        <a:latin typeface="Century Gothic" panose="020B0502020202020204" pitchFamily="34" charset="0"/>
        <a:ea typeface="+mn-ea"/>
        <a:cs typeface="+mn-cs"/>
      </a:defRPr>
    </a:lvl2pPr>
    <a:lvl3pPr marL="914400" algn="l" defTabSz="914400" rtl="0" eaLnBrk="1" latinLnBrk="0" hangingPunct="1">
      <a:defRPr sz="1200" b="0" i="0" kern="1200">
        <a:solidFill>
          <a:schemeClr val="tx1"/>
        </a:solidFill>
        <a:latin typeface="Century Gothic" panose="020B0502020202020204" pitchFamily="34" charset="0"/>
        <a:ea typeface="+mn-ea"/>
        <a:cs typeface="+mn-cs"/>
      </a:defRPr>
    </a:lvl3pPr>
    <a:lvl4pPr marL="1371600" algn="l" defTabSz="914400" rtl="0" eaLnBrk="1" latinLnBrk="0" hangingPunct="1">
      <a:defRPr sz="1200" b="0" i="0" kern="1200">
        <a:solidFill>
          <a:schemeClr val="tx1"/>
        </a:solidFill>
        <a:latin typeface="Century Gothic" panose="020B0502020202020204" pitchFamily="34" charset="0"/>
        <a:ea typeface="+mn-ea"/>
        <a:cs typeface="+mn-cs"/>
      </a:defRPr>
    </a:lvl4pPr>
    <a:lvl5pPr marL="1828800" algn="l" defTabSz="914400" rtl="0" eaLnBrk="1" latinLnBrk="0" hangingPunct="1">
      <a:defRPr sz="1200" b="0" i="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6072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7.1.1.5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Free writing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baseline="0" dirty="0"/>
              <a:t>This could be done in class or at home, depending on the time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baseline="0" dirty="0"/>
          </a:p>
          <a:p>
            <a:r>
              <a:rPr lang="en-US" b="1" dirty="0"/>
              <a:t>Timing: </a:t>
            </a:r>
            <a:r>
              <a:rPr lang="en-US" b="0" dirty="0"/>
              <a:t>10 minutes</a:t>
            </a:r>
          </a:p>
          <a:p>
            <a:endParaRPr lang="en-US" b="1" dirty="0"/>
          </a:p>
          <a:p>
            <a:r>
              <a:rPr lang="en-US" b="1" dirty="0"/>
              <a:t>Aim: </a:t>
            </a:r>
            <a:r>
              <a:rPr lang="en-US" b="0" dirty="0"/>
              <a:t>to practise using indefinite articles and nouns in a freer written production activity</a:t>
            </a:r>
          </a:p>
          <a:p>
            <a:endParaRPr lang="en-US" b="1" dirty="0"/>
          </a:p>
          <a:p>
            <a:r>
              <a:rPr lang="en-US" b="1" dirty="0"/>
              <a:t>Procedure:</a:t>
            </a:r>
          </a:p>
          <a:p>
            <a:r>
              <a:rPr lang="en-US" b="0" dirty="0"/>
              <a:t>1. Explain</a:t>
            </a:r>
            <a:r>
              <a:rPr lang="en-US" b="0" baseline="0" dirty="0"/>
              <a:t> to students the context and the need to use ‘</a:t>
            </a:r>
            <a:r>
              <a:rPr lang="en-US" b="0" baseline="0" dirty="0" err="1"/>
              <a:t>tengo</a:t>
            </a:r>
            <a:r>
              <a:rPr lang="en-US" b="0" baseline="0" dirty="0"/>
              <a:t>’ and ‘</a:t>
            </a:r>
            <a:r>
              <a:rPr lang="en-US" b="0" baseline="0" dirty="0" err="1"/>
              <a:t>tiene</a:t>
            </a:r>
            <a:r>
              <a:rPr lang="en-US" b="0" baseline="0" dirty="0"/>
              <a:t>’ (depending on who has what)</a:t>
            </a:r>
            <a:endParaRPr lang="en-US" b="0" dirty="0"/>
          </a:p>
          <a:p>
            <a:r>
              <a:rPr lang="en-US" b="0" dirty="0"/>
              <a:t>2. Students write their own sets of sentences</a:t>
            </a:r>
            <a:r>
              <a:rPr lang="en-US" b="0" baseline="0" dirty="0"/>
              <a:t> in pairs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3. Students could then report back to the class, comparing what they have (</a:t>
            </a:r>
            <a:r>
              <a:rPr lang="en-GB" baseline="0" dirty="0" err="1"/>
              <a:t>tengo</a:t>
            </a:r>
            <a:r>
              <a:rPr lang="en-GB" baseline="0" dirty="0"/>
              <a:t>) and what their partner has (</a:t>
            </a:r>
            <a:r>
              <a:rPr lang="en-GB" baseline="0" dirty="0" err="1"/>
              <a:t>tiene</a:t>
            </a:r>
            <a:r>
              <a:rPr lang="en-GB" baseline="0" dirty="0"/>
              <a:t>).</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4.</a:t>
            </a:r>
            <a:r>
              <a:rPr lang="en-US" b="0" baseline="0" dirty="0"/>
              <a:t> </a:t>
            </a:r>
            <a:r>
              <a:rPr lang="en-GB" dirty="0"/>
              <a:t>After</a:t>
            </a:r>
            <a:r>
              <a:rPr lang="en-GB" baseline="0" dirty="0"/>
              <a:t> they have done this, students could re-read what they have written and see how many SSCs they can spot (e.g. L or LL, CA, CO, CU, A, O, E, I, U]. They could also practise reading the text aloud with their partner (this would be less daunting than reading to the group). The teacher can go around the classroom and listen as they do this. </a:t>
            </a:r>
            <a:endParaRPr lang="en-US" b="0" dirty="0"/>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Notes:</a:t>
            </a:r>
            <a:r>
              <a:rPr lang="en-US" b="1" baseline="0" dirty="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u="none" baseline="0" dirty="0"/>
              <a:t>S</a:t>
            </a:r>
            <a:r>
              <a:rPr lang="en-GB" b="0" u="none" baseline="0" dirty="0" err="1"/>
              <a:t>tudents</a:t>
            </a:r>
            <a:r>
              <a:rPr lang="en-GB" b="0" u="none" baseline="0" dirty="0"/>
              <a:t> </a:t>
            </a:r>
            <a:r>
              <a:rPr lang="en-GB" u="none" baseline="0" dirty="0"/>
              <a:t>haven’t yet been taught that some nouns pluralise with –</a:t>
            </a:r>
            <a:r>
              <a:rPr lang="en-GB" u="none" baseline="0" dirty="0" err="1"/>
              <a:t>es</a:t>
            </a:r>
            <a:r>
              <a:rPr lang="en-GB" u="none" baseline="0" dirty="0"/>
              <a:t>. This comes in term 1.2, week 2. They might therefore be best advised to look for nouns that pluralise with –s here.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a:t>See next slide for ideas that students could be given.</a:t>
            </a:r>
            <a:endParaRPr lang="en-US" b="0" dirty="0"/>
          </a:p>
          <a:p>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60720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b="1" baseline="0" dirty="0"/>
              <a:t>7.1.2.4</a:t>
            </a:r>
          </a:p>
          <a:p>
            <a:r>
              <a:rPr lang="en-GB" b="1" baseline="0" dirty="0"/>
              <a:t>Writing activity</a:t>
            </a:r>
          </a:p>
          <a:p>
            <a:endParaRPr lang="en-GB" baseline="0" dirty="0"/>
          </a:p>
          <a:p>
            <a:r>
              <a:rPr lang="en-US" b="1" dirty="0"/>
              <a:t>Timing: 8</a:t>
            </a:r>
            <a:r>
              <a:rPr lang="en-US" b="1" baseline="0" dirty="0"/>
              <a:t> minutes</a:t>
            </a:r>
            <a:endParaRPr lang="en-US" b="1" dirty="0"/>
          </a:p>
          <a:p>
            <a:endParaRPr lang="en-US" b="1" dirty="0"/>
          </a:p>
          <a:p>
            <a:r>
              <a:rPr lang="en-US" b="1" dirty="0"/>
              <a:t>Aim: </a:t>
            </a:r>
            <a:r>
              <a:rPr lang="en-US" b="0" dirty="0"/>
              <a:t>to use ‘es’ and ‘son’ in</a:t>
            </a:r>
            <a:r>
              <a:rPr lang="en-US" b="0" baseline="0" dirty="0"/>
              <a:t> written production in a freer context</a:t>
            </a:r>
            <a:endParaRPr lang="en-US" b="0" dirty="0"/>
          </a:p>
          <a:p>
            <a:endParaRPr lang="en-US" b="1" dirty="0"/>
          </a:p>
          <a:p>
            <a:r>
              <a:rPr lang="en-US" b="1"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a:t>
            </a:r>
            <a:r>
              <a:rPr lang="en-US" b="0" baseline="0" dirty="0"/>
              <a:t> </a:t>
            </a:r>
            <a:r>
              <a:rPr lang="en-GB" baseline="0" dirty="0"/>
              <a:t>Students need to pay attention to the adjective ending (whether it ends with –s or not) as a cue for writing about one or more than one city. They are using this receptively to direct their production of ‘es’ and ‘son’. </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r>
              <a:rPr lang="en-GB" baseline="0" dirty="0"/>
              <a:t>bonito [891]; </a:t>
            </a:r>
            <a:r>
              <a:rPr lang="en-GB" baseline="0" dirty="0" err="1"/>
              <a:t>pequeño</a:t>
            </a:r>
            <a:r>
              <a:rPr lang="en-GB" baseline="0" dirty="0"/>
              <a:t> [202]; </a:t>
            </a:r>
            <a:r>
              <a:rPr lang="en-GB" baseline="0" dirty="0" err="1"/>
              <a:t>antiguo</a:t>
            </a:r>
            <a:r>
              <a:rPr lang="en-GB" baseline="0" dirty="0"/>
              <a:t> [446]; </a:t>
            </a:r>
            <a:r>
              <a:rPr lang="en-GB" baseline="0" dirty="0" err="1"/>
              <a:t>barato</a:t>
            </a:r>
            <a:r>
              <a:rPr lang="en-GB" baseline="0" dirty="0"/>
              <a:t> [2164]; </a:t>
            </a:r>
            <a:r>
              <a:rPr lang="en-GB" baseline="0" dirty="0" err="1"/>
              <a:t>raro</a:t>
            </a:r>
            <a:r>
              <a:rPr lang="en-GB" baseline="0" dirty="0"/>
              <a:t> [1005]; </a:t>
            </a:r>
            <a:r>
              <a:rPr lang="en-GB" baseline="0" dirty="0" err="1"/>
              <a:t>tranquilo</a:t>
            </a:r>
            <a:r>
              <a:rPr lang="en-GB" baseline="0" dirty="0"/>
              <a:t> [1073]; </a:t>
            </a:r>
            <a:r>
              <a:rPr lang="en-GB" baseline="0" dirty="0" err="1"/>
              <a:t>feo</a:t>
            </a:r>
            <a:r>
              <a:rPr lang="en-GB" baseline="0" dirty="0"/>
              <a:t> [2373]; </a:t>
            </a:r>
            <a:r>
              <a:rPr lang="en-GB" baseline="0" dirty="0" err="1"/>
              <a:t>caro</a:t>
            </a:r>
            <a:r>
              <a:rPr lang="en-GB" baseline="0" dirty="0"/>
              <a:t> [2179]</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6072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7.1.2.6</a:t>
            </a:r>
          </a:p>
          <a:p>
            <a:r>
              <a:rPr lang="en-US" b="1" dirty="0"/>
              <a:t>Writing</a:t>
            </a:r>
          </a:p>
          <a:p>
            <a:endParaRPr lang="en-US" b="1" dirty="0"/>
          </a:p>
          <a:p>
            <a:r>
              <a:rPr lang="en-US" b="1" dirty="0"/>
              <a:t>Timing: </a:t>
            </a:r>
            <a:r>
              <a:rPr lang="en-US" b="0" dirty="0"/>
              <a:t>7 minutes (slides</a:t>
            </a:r>
            <a:r>
              <a:rPr lang="en-US" b="0" baseline="0" dirty="0"/>
              <a:t> 39-40)</a:t>
            </a:r>
            <a:endParaRPr lang="en-US" b="0" dirty="0"/>
          </a:p>
          <a:p>
            <a:endParaRPr lang="en-US" b="1" dirty="0"/>
          </a:p>
          <a:p>
            <a:r>
              <a:rPr lang="en-US" b="1" dirty="0"/>
              <a:t>Aim: </a:t>
            </a:r>
            <a:r>
              <a:rPr lang="en-US" b="0" dirty="0"/>
              <a:t>to practise producing the definite article (singular,</a:t>
            </a:r>
            <a:r>
              <a:rPr lang="en-US" b="0" baseline="0" dirty="0"/>
              <a:t> plural), along with other previously taught features, in writing.</a:t>
            </a:r>
            <a:endParaRPr lang="en-US" b="0" dirty="0"/>
          </a:p>
          <a:p>
            <a:endParaRPr lang="en-US" b="1" dirty="0"/>
          </a:p>
          <a:p>
            <a:r>
              <a:rPr lang="en-US" b="1" dirty="0"/>
              <a:t>Procedure:</a:t>
            </a:r>
          </a:p>
          <a:p>
            <a:r>
              <a:rPr lang="en-US" b="0" dirty="0"/>
              <a:t>1. Use this slide to explain the writing</a:t>
            </a:r>
            <a:r>
              <a:rPr lang="en-US" b="0" baseline="0" dirty="0"/>
              <a:t> activity on the next slide</a:t>
            </a:r>
            <a:endParaRPr lang="en-US" b="0" dirty="0"/>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Notes: </a:t>
            </a:r>
            <a:r>
              <a:rPr lang="en-GB" dirty="0"/>
              <a:t>Before</a:t>
            </a:r>
            <a:r>
              <a:rPr lang="en-GB" baseline="0" dirty="0"/>
              <a:t> starting this activity, we suggest that the teacher collects the prompt cards used in the speaking/listening activity, as these have the Spanish adjectives. Ideally, students should be able to recall the Spanish translation of the English adjectives here.</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r>
              <a:rPr lang="es-ES" b="0" dirty="0"/>
              <a:t>pueblo [244]; equipo [373]; edificio [857]; plato [1808]; familia [233]; película [543]; vista [408]; isla [810]; pequeño [202]; bueno [98]; bonito [891]; feo [2373]; caro [2179]; simpático [3349]; tranquilo [1073]; blanco [372]</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60720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Prompts</a:t>
            </a:r>
            <a:r>
              <a:rPr lang="en-GB" baseline="0" dirty="0"/>
              <a:t> are taken from each of the sets of cards that students just used for speaking/listening.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should therefore be familiar with the meanings of the pictures and vocabulary needed for the activity.</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3885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b="1" dirty="0"/>
              <a:t>Writing activity (more challenging option)</a:t>
            </a:r>
            <a:endParaRPr lang="en-US" b="1" dirty="0"/>
          </a:p>
          <a:p>
            <a:endParaRPr lang="en-US" b="1" dirty="0"/>
          </a:p>
          <a:p>
            <a:r>
              <a:rPr lang="en-US" b="1" dirty="0"/>
              <a:t>Timing: </a:t>
            </a:r>
            <a:r>
              <a:rPr lang="en-US" b="0" dirty="0"/>
              <a:t>8 minutes</a:t>
            </a:r>
          </a:p>
          <a:p>
            <a:endParaRPr lang="en-US" b="1" dirty="0"/>
          </a:p>
          <a:p>
            <a:r>
              <a:rPr lang="en-US" b="1" dirty="0"/>
              <a:t>Aim: </a:t>
            </a:r>
            <a:r>
              <a:rPr lang="en-US" b="0" dirty="0"/>
              <a:t>to</a:t>
            </a:r>
            <a:r>
              <a:rPr lang="en-US" b="1" dirty="0"/>
              <a:t> </a:t>
            </a:r>
            <a:r>
              <a:rPr lang="en-GB" baseline="0" dirty="0"/>
              <a:t>bring together previous learning of several features: 1) definite articles (singular, plural); 2) nouns (singular and plural); 3) and adjective gender agreement. These are used both receptively (as prompts) and in production.</a:t>
            </a:r>
          </a:p>
          <a:p>
            <a:r>
              <a:rPr lang="en-GB" baseline="0" dirty="0"/>
              <a:t>To give students the opportunity to use a range of previously taught nouns.</a:t>
            </a:r>
          </a:p>
          <a:p>
            <a:endParaRPr lang="en-US" b="1" dirty="0"/>
          </a:p>
          <a:p>
            <a:r>
              <a:rPr lang="en-US" b="1" dirty="0"/>
              <a:t>Procedure:</a:t>
            </a:r>
          </a:p>
          <a:p>
            <a:r>
              <a:rPr lang="en-US" b="0" dirty="0"/>
              <a:t>1. Teacher</a:t>
            </a:r>
            <a:r>
              <a:rPr lang="en-US" b="0" baseline="0" dirty="0"/>
              <a:t> clicks and one of the blue sentence endings will flash.</a:t>
            </a:r>
            <a:endParaRPr lang="en-US" b="0" dirty="0"/>
          </a:p>
          <a:p>
            <a:r>
              <a:rPr lang="en-US" b="0" dirty="0"/>
              <a:t>2. Students will look at this</a:t>
            </a:r>
            <a:r>
              <a:rPr lang="en-US" b="0" baseline="0" dirty="0"/>
              <a:t> and create some of their own sentence starters to match it. The sentence starter will need to agree in number and gender with the sentence ending in order to be grammatical.</a:t>
            </a:r>
            <a:endParaRPr lang="en-US" b="0" dirty="0"/>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r>
              <a:rPr lang="es-ES" b="0" dirty="0"/>
              <a:t>pequeño [202]; bonito [891]; feo [2373]; caro [2179]; simpático [3349]; alto¹ [231]; barato [2164]</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60720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Writing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a:t>
            </a:r>
            <a:r>
              <a:rPr lang="en-GB" b="0" baseline="0" dirty="0"/>
              <a:t>10-15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Aim</a:t>
            </a:r>
            <a:r>
              <a:rPr lang="en-GB" b="0" baseline="0" dirty="0"/>
              <a:t>: to use ‘dar’ and ‘querer’ in written production (singular persons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1. If students need to recap the different forms of ‘dar’ and ‘querer’ before starting, refer to the accompanying help slide (see next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2. They then write the sentences, using different verb forms to talk about different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Note: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1. Dictionaries would be useful for this task, since students may wish to use previously untaught 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2. Students could also say who they give to, using ‘a’. This could either require use of indefinite article (…a un amigo) or the use of ‘mi’ (…a mi </a:t>
            </a:r>
            <a:r>
              <a:rPr lang="en-GB" b="0" baseline="0" dirty="0" err="1"/>
              <a:t>madre</a:t>
            </a:r>
            <a:r>
              <a:rPr lang="en-GB" b="0" baseline="0" dirty="0"/>
              <a:t>). ‘Mi’ isn’t formally taught until Term 3, but students will naturally want to use it to refer to family members.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3. This activity could also be given for homework.</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388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9617-F5C0-67D8-A46E-020E51420C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C9532F6-6903-AA1E-A5E8-D5461C7A5F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60FCC9-BF81-2185-438C-531EB12E9508}"/>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5" name="Footer Placeholder 4">
            <a:extLst>
              <a:ext uri="{FF2B5EF4-FFF2-40B4-BE49-F238E27FC236}">
                <a16:creationId xmlns:a16="http://schemas.microsoft.com/office/drawing/2014/main" id="{0929D5BC-2268-0074-BF55-B45241ADC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53692-1978-1CDE-8C94-462B0EF97DCF}"/>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98458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D520-D260-B452-B78D-EB9F2AE7B66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95FBFD3-A82E-81FA-C17F-23E70D26319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DE8C45-F8B2-6B32-DC74-59A48E50EFBF}"/>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5" name="Footer Placeholder 4">
            <a:extLst>
              <a:ext uri="{FF2B5EF4-FFF2-40B4-BE49-F238E27FC236}">
                <a16:creationId xmlns:a16="http://schemas.microsoft.com/office/drawing/2014/main" id="{15752E96-DE96-A01F-EF35-B19F1FFD1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3B654-0008-4EA6-C8AE-6C309CFCDDE3}"/>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236892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8FFE8F-A567-64D7-6FDA-9EA370CE1FE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5C35B6-AAF1-0947-E531-A8043598D58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B878B5-FE57-9DAE-CA5E-8CA0F2C9E5F0}"/>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5" name="Footer Placeholder 4">
            <a:extLst>
              <a:ext uri="{FF2B5EF4-FFF2-40B4-BE49-F238E27FC236}">
                <a16:creationId xmlns:a16="http://schemas.microsoft.com/office/drawing/2014/main" id="{3649849C-2F64-1B95-47E1-57B52EE19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0CD21-A9EB-2248-D699-A6EDDAFA19C7}"/>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61569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B55C-D036-267F-C1B1-3F1F48A11F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5DA37A1-F322-E852-ADB0-61918CBFD9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AB067-5FDE-86B8-3637-A201CB50A5FE}"/>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5" name="Footer Placeholder 4">
            <a:extLst>
              <a:ext uri="{FF2B5EF4-FFF2-40B4-BE49-F238E27FC236}">
                <a16:creationId xmlns:a16="http://schemas.microsoft.com/office/drawing/2014/main" id="{329EE671-D560-D54A-1FE2-F6A04312E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D8AAD-1826-F55C-B621-AD14F72BC4BA}"/>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38328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EC16F-B698-C34B-672A-6F800EDD8F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C114A8B-2EA0-84D0-DA50-21B580EAB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1B395B-2FE1-8B23-D288-F3B0403613F9}"/>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5" name="Footer Placeholder 4">
            <a:extLst>
              <a:ext uri="{FF2B5EF4-FFF2-40B4-BE49-F238E27FC236}">
                <a16:creationId xmlns:a16="http://schemas.microsoft.com/office/drawing/2014/main" id="{7A803F47-5E05-4490-1841-26E04F1FC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33D17-CB32-1A0F-533D-04AB909439D0}"/>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69220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A7CC-2727-B345-1A9D-A44063C0CF4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0152CD1-35F5-7B3A-EB96-35F620480D7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D569A6E-FBFE-A33D-016A-36E1843DC08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0F77C38-45B6-C162-3C50-FA07A5356557}"/>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6" name="Footer Placeholder 5">
            <a:extLst>
              <a:ext uri="{FF2B5EF4-FFF2-40B4-BE49-F238E27FC236}">
                <a16:creationId xmlns:a16="http://schemas.microsoft.com/office/drawing/2014/main" id="{F1FADE94-8AE7-1E09-082D-BB680EF5A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721F0-394E-0740-8DDE-58162E01AAD1}"/>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80180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DF1D-282A-716D-E23A-1207C0E93B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6F6C43-11F1-2E8F-0AD8-99D6F2EC9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AC3D1E-7017-78C7-CF8D-EBE5D74E6E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789DA3B-37A1-0292-6C34-64CB33F5B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4C43C30-65C3-9D11-7921-B901FBEC780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3979F1-49A0-5160-C521-CE0F0C6433AA}"/>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8" name="Footer Placeholder 7">
            <a:extLst>
              <a:ext uri="{FF2B5EF4-FFF2-40B4-BE49-F238E27FC236}">
                <a16:creationId xmlns:a16="http://schemas.microsoft.com/office/drawing/2014/main" id="{C546F9F0-8448-9C9F-AE15-42E5F78F27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F5DE55-9BB6-1E2A-C52B-231A0E0791B6}"/>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4778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477A-407C-AF33-B8F9-A087167E924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547609-4E7D-F1F2-4EF4-EEFEE4CCE565}"/>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4" name="Footer Placeholder 3">
            <a:extLst>
              <a:ext uri="{FF2B5EF4-FFF2-40B4-BE49-F238E27FC236}">
                <a16:creationId xmlns:a16="http://schemas.microsoft.com/office/drawing/2014/main" id="{E3AEF67C-C2D4-4316-AC20-BFE7D43B2F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041F4F-262F-B5AA-6AEF-34B61B707DB9}"/>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6089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F9713D-5EF0-46EA-9E81-F08666A19E16}"/>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3" name="Footer Placeholder 2">
            <a:extLst>
              <a:ext uri="{FF2B5EF4-FFF2-40B4-BE49-F238E27FC236}">
                <a16:creationId xmlns:a16="http://schemas.microsoft.com/office/drawing/2014/main" id="{E0235267-8D88-9028-8C15-ED627AD24A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54E28E-B76D-A164-E1A7-B1F27C34A336}"/>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81712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5049-DA35-7708-6806-B7F55B7073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6688B70-7F41-8AB0-D323-48A031803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DF4AE35-B1F7-B78A-3AED-A2CC93584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EE9050-ECB8-C491-25C2-C11D00613710}"/>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6" name="Footer Placeholder 5">
            <a:extLst>
              <a:ext uri="{FF2B5EF4-FFF2-40B4-BE49-F238E27FC236}">
                <a16:creationId xmlns:a16="http://schemas.microsoft.com/office/drawing/2014/main" id="{D67C66F8-858C-C8F8-32BA-E38DD0622E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B8346-024E-7E4C-EDA9-F4920E529644}"/>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74694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938A-C209-0ECD-5540-E36EEE884EC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D6CDAFD-C85D-8239-5AB3-EAB1DFA5E3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B75834-550E-5685-D444-502B65F94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9E1D90-6CBE-C723-F0DB-F269539444DD}"/>
              </a:ext>
            </a:extLst>
          </p:cNvPr>
          <p:cNvSpPr>
            <a:spLocks noGrp="1"/>
          </p:cNvSpPr>
          <p:nvPr>
            <p:ph type="dt" sz="half" idx="10"/>
          </p:nvPr>
        </p:nvSpPr>
        <p:spPr/>
        <p:txBody>
          <a:bodyPr/>
          <a:lstStyle/>
          <a:p>
            <a:fld id="{8319E13E-4713-D64F-9A43-63332C07849D}" type="datetimeFigureOut">
              <a:rPr lang="en-US" smtClean="0"/>
              <a:t>6/21/22</a:t>
            </a:fld>
            <a:endParaRPr lang="en-US"/>
          </a:p>
        </p:txBody>
      </p:sp>
      <p:sp>
        <p:nvSpPr>
          <p:cNvPr id="6" name="Footer Placeholder 5">
            <a:extLst>
              <a:ext uri="{FF2B5EF4-FFF2-40B4-BE49-F238E27FC236}">
                <a16:creationId xmlns:a16="http://schemas.microsoft.com/office/drawing/2014/main" id="{A4B4892B-7310-AE79-DFB1-5FDE08CAAA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BA4C9-B71D-9950-062C-B2AB080854AB}"/>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2642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D0FAA-76FC-3863-DCAD-DA8FD013E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25EE4CB-4569-DEE0-FB08-79B3EBE14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405E227D-5CA1-1E0B-B3E5-DDA30D0CC9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entury Gothic" panose="020B0502020202020204" pitchFamily="34" charset="0"/>
              </a:defRPr>
            </a:lvl1pPr>
          </a:lstStyle>
          <a:p>
            <a:fld id="{8319E13E-4713-D64F-9A43-63332C07849D}" type="datetimeFigureOut">
              <a:rPr lang="en-US" smtClean="0"/>
              <a:pPr/>
              <a:t>6/21/22</a:t>
            </a:fld>
            <a:endParaRPr lang="en-US" dirty="0"/>
          </a:p>
        </p:txBody>
      </p:sp>
      <p:sp>
        <p:nvSpPr>
          <p:cNvPr id="5" name="Footer Placeholder 4">
            <a:extLst>
              <a:ext uri="{FF2B5EF4-FFF2-40B4-BE49-F238E27FC236}">
                <a16:creationId xmlns:a16="http://schemas.microsoft.com/office/drawing/2014/main" id="{269E0584-4794-60CB-DBFA-70DB0B4D73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entury Gothic" panose="020B0502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9CC6426E-87C8-239A-FA97-3E42A9A0E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entury Gothic" panose="020B0502020202020204" pitchFamily="34" charset="0"/>
              </a:defRPr>
            </a:lvl1pPr>
          </a:lstStyle>
          <a:p>
            <a:fld id="{59651715-B36D-594D-83D8-2DED98E01F2C}" type="slidenum">
              <a:rPr lang="en-US" smtClean="0"/>
              <a:pPr/>
              <a:t>‹#›</a:t>
            </a:fld>
            <a:endParaRPr lang="en-US" dirty="0"/>
          </a:p>
        </p:txBody>
      </p:sp>
    </p:spTree>
    <p:extLst>
      <p:ext uri="{BB962C8B-B14F-4D97-AF65-F5344CB8AC3E}">
        <p14:creationId xmlns:p14="http://schemas.microsoft.com/office/powerpoint/2010/main" val="227533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pn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a:solidFill>
                  <a:schemeClr val="bg1"/>
                </a:solidFill>
                <a:latin typeface="Century Gothic" panose="020B0502020202020204" pitchFamily="34" charset="0"/>
              </a:rPr>
              <a:t>Examples</a:t>
            </a:r>
          </a:p>
        </p:txBody>
      </p:sp>
      <p:sp>
        <p:nvSpPr>
          <p:cNvPr id="4" name="Rounded Rectangle 11">
            <a:extLst>
              <a:ext uri="{FF2B5EF4-FFF2-40B4-BE49-F238E27FC236}">
                <a16:creationId xmlns:a16="http://schemas.microsoft.com/office/drawing/2014/main" id="{A316DD52-7894-4A75-969C-CA0645DA2978}"/>
              </a:ext>
            </a:extLst>
          </p:cNvPr>
          <p:cNvSpPr/>
          <p:nvPr/>
        </p:nvSpPr>
        <p:spPr>
          <a:xfrm>
            <a:off x="10142160" y="258166"/>
            <a:ext cx="178598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white"/>
                </a:solidFill>
                <a:latin typeface="Century Gothic" panose="020B0502020202020204" pitchFamily="34" charset="0"/>
              </a:rPr>
              <a:t>production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3" name="TextBox 12">
            <a:extLst>
              <a:ext uri="{FF2B5EF4-FFF2-40B4-BE49-F238E27FC236}">
                <a16:creationId xmlns:a16="http://schemas.microsoft.com/office/drawing/2014/main" id="{CB2BC125-EA44-ED99-BDD7-D0AA79704108}"/>
              </a:ext>
            </a:extLst>
          </p:cNvPr>
          <p:cNvSpPr txBox="1"/>
          <p:nvPr/>
        </p:nvSpPr>
        <p:spPr>
          <a:xfrm>
            <a:off x="907617" y="1720840"/>
            <a:ext cx="10376766" cy="3416320"/>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sz="7200" b="1" dirty="0">
                <a:solidFill>
                  <a:srgbClr val="4472C4">
                    <a:lumMod val="50000"/>
                  </a:srgbClr>
                </a:solidFill>
                <a:latin typeface="Century Gothic" panose="020F0302020204030204"/>
              </a:rPr>
              <a:t>(Freer) production tasks eliciting personal response</a:t>
            </a:r>
          </a:p>
        </p:txBody>
      </p:sp>
    </p:spTree>
    <p:extLst>
      <p:ext uri="{BB962C8B-B14F-4D97-AF65-F5344CB8AC3E}">
        <p14:creationId xmlns:p14="http://schemas.microsoft.com/office/powerpoint/2010/main" val="74911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a:solidFill>
                  <a:schemeClr val="bg1"/>
                </a:solidFill>
              </a:rPr>
              <a:t>Gramática/</a:t>
            </a:r>
            <a:r>
              <a:rPr lang="en-GB" sz="3600" b="1" dirty="0" err="1">
                <a:solidFill>
                  <a:schemeClr val="bg1"/>
                </a:solidFill>
              </a:rPr>
              <a:t>vocabulario</a:t>
            </a:r>
            <a:endParaRPr lang="en-GB" sz="3600" b="1" dirty="0">
              <a:solidFill>
                <a:schemeClr val="bg1"/>
              </a:solidFill>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10782300" y="258166"/>
            <a:ext cx="11458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0410FE6F-9B8E-4389-8921-083D6A52F4DB}"/>
              </a:ext>
            </a:extLst>
          </p:cNvPr>
          <p:cNvSpPr txBox="1"/>
          <p:nvPr/>
        </p:nvSpPr>
        <p:spPr>
          <a:xfrm>
            <a:off x="166853" y="1202348"/>
            <a:ext cx="11641961" cy="2251065"/>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¡Eres un ladrón! </a:t>
            </a:r>
          </a:p>
          <a:p>
            <a:pPr marL="342900" marR="0" lvl="0" indent="-34290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Write about what you and your partner in crime have (use ‘</a:t>
            </a:r>
            <a:r>
              <a:rPr kumimoji="0" lang="en-GB" sz="2400" u="none" strike="noStrike" kern="0" cap="none" spc="0" normalizeH="0" baseline="0" noProof="0" dirty="0" err="1">
                <a:ln>
                  <a:noFill/>
                </a:ln>
                <a:solidFill>
                  <a:srgbClr val="002060"/>
                </a:solidFill>
                <a:effectLst/>
                <a:uLnTx/>
                <a:uFillTx/>
                <a:latin typeface="Century Gothic" panose="020B0502020202020204" pitchFamily="34" charset="0"/>
              </a:rPr>
              <a:t>tengo</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 ‘</a:t>
            </a:r>
            <a:r>
              <a:rPr kumimoji="0" lang="en-GB" sz="2400" u="none" strike="noStrike" kern="0" cap="none" spc="0" normalizeH="0" baseline="0" noProof="0" dirty="0" err="1">
                <a:ln>
                  <a:noFill/>
                </a:ln>
                <a:solidFill>
                  <a:srgbClr val="002060"/>
                </a:solidFill>
                <a:effectLst/>
                <a:uLnTx/>
                <a:uFillTx/>
                <a:latin typeface="Century Gothic" panose="020B0502020202020204" pitchFamily="34" charset="0"/>
              </a:rPr>
              <a:t>tiene</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a:t>
            </a: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Remember to use un/una/</a:t>
            </a:r>
            <a:r>
              <a:rPr kumimoji="0" lang="en-GB" sz="2400" u="none" strike="noStrike" kern="0" cap="none" spc="0" normalizeH="0" baseline="0" noProof="0" dirty="0" err="1">
                <a:ln>
                  <a:noFill/>
                </a:ln>
                <a:solidFill>
                  <a:srgbClr val="002060"/>
                </a:solidFill>
                <a:effectLst/>
                <a:uLnTx/>
                <a:uFillTx/>
                <a:latin typeface="Century Gothic" panose="020B0502020202020204" pitchFamily="34" charset="0"/>
              </a:rPr>
              <a:t>unos</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a:t>
            </a:r>
            <a:r>
              <a:rPr kumimoji="0" lang="en-GB" sz="2400" u="none" strike="noStrike" kern="0" cap="none" spc="0" normalizeH="0" baseline="0" noProof="0" dirty="0" err="1">
                <a:ln>
                  <a:noFill/>
                </a:ln>
                <a:solidFill>
                  <a:srgbClr val="002060"/>
                </a:solidFill>
                <a:effectLst/>
                <a:uLnTx/>
                <a:uFillTx/>
                <a:latin typeface="Century Gothic" panose="020B0502020202020204" pitchFamily="34" charset="0"/>
              </a:rPr>
              <a:t>unas</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a:t>
            </a:r>
            <a:r>
              <a:rPr kumimoji="0" lang="en-GB" sz="2400" u="none" strike="noStrike" kern="0" cap="none" spc="0" normalizeH="0" noProof="0" dirty="0">
                <a:ln>
                  <a:noFill/>
                </a:ln>
                <a:solidFill>
                  <a:srgbClr val="002060"/>
                </a:solidFill>
                <a:effectLst/>
                <a:uLnTx/>
                <a:uFillTx/>
                <a:latin typeface="Century Gothic" panose="020B0502020202020204" pitchFamily="34" charset="0"/>
              </a:rPr>
              <a:t> depending on the </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gender</a:t>
            </a:r>
            <a:r>
              <a:rPr kumimoji="0" lang="en-GB" sz="2400" u="none" strike="noStrike" kern="0" cap="none" spc="0" normalizeH="0" noProof="0" dirty="0">
                <a:ln>
                  <a:noFill/>
                </a:ln>
                <a:solidFill>
                  <a:srgbClr val="002060"/>
                </a:solidFill>
                <a:effectLst/>
                <a:uLnTx/>
                <a:uFillTx/>
                <a:latin typeface="Century Gothic" panose="020B0502020202020204" pitchFamily="34" charset="0"/>
              </a:rPr>
              <a:t> and </a:t>
            </a: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number of the noun.</a:t>
            </a:r>
          </a:p>
        </p:txBody>
      </p:sp>
      <p:pic>
        <p:nvPicPr>
          <p:cNvPr id="8" name="Picture 2" descr="http://www.clker.com/cliparts/b/e/e/e/11949839881243335407note.svg.med.png">
            <a:extLst>
              <a:ext uri="{FF2B5EF4-FFF2-40B4-BE49-F238E27FC236}">
                <a16:creationId xmlns:a16="http://schemas.microsoft.com/office/drawing/2014/main" id="{EFAFD3F3-33A7-444C-9DA6-DD857924B4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2160" y="4002936"/>
            <a:ext cx="1717921" cy="1908801"/>
          </a:xfrm>
          <a:prstGeom prst="rect">
            <a:avLst/>
          </a:prstGeom>
          <a:noFill/>
          <a:extLst>
            <a:ext uri="{909E8E84-426E-40dd-AFC4-6F175D3DCCD1}">
              <a14:hiddenFill xmlns="" xmlns:a14="http://schemas.microsoft.com/office/drawing/2010/main">
                <a:solidFill>
                  <a:srgbClr val="FFFFFF"/>
                </a:solidFill>
              </a14:hiddenFill>
            </a:ext>
          </a:extLst>
        </p:spPr>
      </p:pic>
      <p:sp>
        <p:nvSpPr>
          <p:cNvPr id="9" name="Oval Callout 2">
            <a:extLst>
              <a:ext uri="{FF2B5EF4-FFF2-40B4-BE49-F238E27FC236}">
                <a16:creationId xmlns:a16="http://schemas.microsoft.com/office/drawing/2014/main" id="{41ABD17A-F966-4F95-8B76-951815007174}"/>
              </a:ext>
            </a:extLst>
          </p:cNvPr>
          <p:cNvSpPr/>
          <p:nvPr/>
        </p:nvSpPr>
        <p:spPr>
          <a:xfrm>
            <a:off x="263857" y="3670300"/>
            <a:ext cx="8824142" cy="2392801"/>
          </a:xfrm>
          <a:prstGeom prst="wedgeEllipseCallout">
            <a:avLst>
              <a:gd name="adj1" fmla="val 53190"/>
              <a:gd name="adj2" fmla="val 57802"/>
            </a:avLst>
          </a:prstGeom>
          <a:solidFill>
            <a:srgbClr val="FFC000">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Tw Cen MT" panose="020B0602020104020603"/>
              <a:ea typeface="+mn-ea"/>
              <a:cs typeface="+mn-cs"/>
            </a:endParaRPr>
          </a:p>
        </p:txBody>
      </p:sp>
      <p:sp>
        <p:nvSpPr>
          <p:cNvPr id="10" name="TextBox 9">
            <a:extLst>
              <a:ext uri="{FF2B5EF4-FFF2-40B4-BE49-F238E27FC236}">
                <a16:creationId xmlns:a16="http://schemas.microsoft.com/office/drawing/2014/main" id="{5BFFAE48-B754-4C1A-B553-642DC81ED8D5}"/>
              </a:ext>
            </a:extLst>
          </p:cNvPr>
          <p:cNvSpPr txBox="1"/>
          <p:nvPr/>
        </p:nvSpPr>
        <p:spPr>
          <a:xfrm>
            <a:off x="1157006" y="3824287"/>
            <a:ext cx="7190499" cy="178510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200" u="none" strike="noStrike" kern="0" cap="none" spc="0" normalizeH="0" baseline="0" noProof="0" dirty="0">
              <a:ln>
                <a:noFill/>
              </a:ln>
              <a:solidFill>
                <a:srgbClr val="002060"/>
              </a:solidFill>
              <a:effectLst/>
              <a:uLnTx/>
              <a:uFillTx/>
              <a:latin typeface="Century Gothic" panose="020B0502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200" u="none" strike="noStrike" kern="0" cap="none" spc="0" normalizeH="0" baseline="0" noProof="0" dirty="0">
                <a:ln>
                  <a:noFill/>
                </a:ln>
                <a:solidFill>
                  <a:srgbClr val="002060"/>
                </a:solidFill>
                <a:effectLst/>
                <a:uLnTx/>
                <a:uFillTx/>
                <a:latin typeface="Century Gothic" panose="020B0502020202020204" pitchFamily="34" charset="0"/>
              </a:rPr>
              <a:t>Want to describe what you and your partner have? Use ‘</a:t>
            </a:r>
            <a:r>
              <a:rPr kumimoji="0" lang="en-GB" sz="2200" u="none" strike="noStrike" kern="0" cap="none" spc="0" normalizeH="0" baseline="0" noProof="0" dirty="0" err="1">
                <a:ln>
                  <a:noFill/>
                </a:ln>
                <a:solidFill>
                  <a:srgbClr val="002060"/>
                </a:solidFill>
                <a:effectLst/>
                <a:uLnTx/>
                <a:uFillTx/>
                <a:latin typeface="Century Gothic" panose="020B0502020202020204" pitchFamily="34" charset="0"/>
              </a:rPr>
              <a:t>es</a:t>
            </a:r>
            <a:r>
              <a:rPr kumimoji="0" lang="en-GB" sz="2200" u="none" strike="noStrike" kern="0" cap="none" spc="0" normalizeH="0" baseline="0" noProof="0" dirty="0">
                <a:ln>
                  <a:noFill/>
                </a:ln>
                <a:solidFill>
                  <a:srgbClr val="002060"/>
                </a:solidFill>
                <a:effectLst/>
                <a:uLnTx/>
                <a:uFillTx/>
                <a:latin typeface="Century Gothic" panose="020B0502020202020204" pitchFamily="34" charset="0"/>
              </a:rPr>
              <a:t>’ and an adjective (e.g. alto, blanco, </a:t>
            </a:r>
            <a:r>
              <a:rPr kumimoji="0" lang="en-GB" sz="2200" u="none" strike="noStrike" kern="0" cap="none" spc="0" normalizeH="0" baseline="0" noProof="0" dirty="0" err="1">
                <a:ln>
                  <a:noFill/>
                </a:ln>
                <a:solidFill>
                  <a:srgbClr val="002060"/>
                </a:solidFill>
                <a:effectLst/>
                <a:uLnTx/>
                <a:uFillTx/>
                <a:latin typeface="Century Gothic" panose="020B0502020202020204" pitchFamily="34" charset="0"/>
              </a:rPr>
              <a:t>nuevo</a:t>
            </a:r>
            <a:r>
              <a:rPr kumimoji="0" lang="en-GB" sz="2200" u="none" strike="noStrike" kern="0" cap="none" spc="0" normalizeH="0" baseline="0" noProof="0" dirty="0">
                <a:ln>
                  <a:noFill/>
                </a:ln>
                <a:solidFill>
                  <a:srgbClr val="002060"/>
                </a:solidFill>
                <a:effectLst/>
                <a:uLnTx/>
                <a:uFillTx/>
                <a:latin typeface="Century Gothic" panose="020B0502020202020204" pitchFamily="34" charset="0"/>
              </a:rPr>
              <a:t>, </a:t>
            </a:r>
            <a:r>
              <a:rPr kumimoji="0" lang="en-GB" sz="2200" u="none" strike="noStrike" kern="0" cap="none" spc="0" normalizeH="0" baseline="0" noProof="0" dirty="0" err="1">
                <a:ln>
                  <a:noFill/>
                </a:ln>
                <a:solidFill>
                  <a:srgbClr val="002060"/>
                </a:solidFill>
                <a:effectLst/>
                <a:uLnTx/>
                <a:uFillTx/>
                <a:latin typeface="Century Gothic" panose="020B0502020202020204" pitchFamily="34" charset="0"/>
              </a:rPr>
              <a:t>fantástico</a:t>
            </a:r>
            <a:r>
              <a:rPr kumimoji="0" lang="en-GB" sz="2200" u="none" strike="noStrike" kern="0" cap="none" spc="0" normalizeH="0" baseline="0" noProof="0" dirty="0">
                <a:ln>
                  <a:noFill/>
                </a:ln>
                <a:solidFill>
                  <a:srgbClr val="002060"/>
                </a:solidFill>
                <a:effectLst/>
                <a:uLnTx/>
                <a:uFillTx/>
                <a:latin typeface="Century Gothic" panose="020B0502020202020204" pitchFamily="34" charset="0"/>
              </a:rPr>
              <a:t>). Remember that adjectives need to agree with the gender of noun!</a:t>
            </a:r>
          </a:p>
        </p:txBody>
      </p:sp>
      <p:pic>
        <p:nvPicPr>
          <p:cNvPr id="11" name="Picture 4" descr="http://www.clker.com/cliparts/J/C/F/Q/x/J/man-walking-talking-on-cell-phone-silhouette-md.png">
            <a:extLst>
              <a:ext uri="{FF2B5EF4-FFF2-40B4-BE49-F238E27FC236}">
                <a16:creationId xmlns:a16="http://schemas.microsoft.com/office/drawing/2014/main" id="{39BDB476-944E-473A-8666-DCDA25BBE6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92201" y="2556825"/>
            <a:ext cx="433226" cy="150082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32F86D1-3C9A-4B44-A1CE-2CA86F827FA2}"/>
              </a:ext>
            </a:extLst>
          </p:cNvPr>
          <p:cNvSpPr txBox="1"/>
          <p:nvPr/>
        </p:nvSpPr>
        <p:spPr>
          <a:xfrm>
            <a:off x="2531345" y="1285880"/>
            <a:ext cx="25058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(You’re a thief!)</a:t>
            </a:r>
          </a:p>
        </p:txBody>
      </p:sp>
    </p:spTree>
    <p:extLst>
      <p:ext uri="{BB962C8B-B14F-4D97-AF65-F5344CB8AC3E}">
        <p14:creationId xmlns:p14="http://schemas.microsoft.com/office/powerpoint/2010/main" val="96863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latin typeface="Century Gothic" panose="020B0502020202020204" pitchFamily="34" charset="0"/>
              </a:rPr>
              <a:t>Gramática</a:t>
            </a:r>
            <a:endParaRPr lang="en-GB" sz="3600" b="1" dirty="0">
              <a:solidFill>
                <a:schemeClr val="bg1"/>
              </a:solidFill>
              <a:latin typeface="Century Gothic" panose="020B0502020202020204" pitchFamily="34" charset="0"/>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10782300" y="258166"/>
            <a:ext cx="11458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798131AB-52FF-46A5-9BFA-1E39C538D337}"/>
              </a:ext>
            </a:extLst>
          </p:cNvPr>
          <p:cNvSpPr txBox="1"/>
          <p:nvPr/>
        </p:nvSpPr>
        <p:spPr>
          <a:xfrm>
            <a:off x="4208635" y="1240950"/>
            <a:ext cx="5479525"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2060"/>
                </a:solidFill>
                <a:effectLst/>
                <a:uLnTx/>
                <a:uFillTx/>
                <a:latin typeface="Century Gothic" panose="020B0502020202020204" pitchFamily="34" charset="0"/>
              </a:rPr>
              <a:t>¿Cómo es Inglaterra? </a:t>
            </a:r>
          </a:p>
        </p:txBody>
      </p:sp>
      <p:sp>
        <p:nvSpPr>
          <p:cNvPr id="8" name="TextBox 7">
            <a:extLst>
              <a:ext uri="{FF2B5EF4-FFF2-40B4-BE49-F238E27FC236}">
                <a16:creationId xmlns:a16="http://schemas.microsoft.com/office/drawing/2014/main" id="{BE7B5D70-57E4-44F3-8239-6C273A842176}"/>
              </a:ext>
            </a:extLst>
          </p:cNvPr>
          <p:cNvSpPr txBox="1"/>
          <p:nvPr/>
        </p:nvSpPr>
        <p:spPr>
          <a:xfrm>
            <a:off x="354137" y="2335111"/>
            <a:ext cx="600204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2060"/>
                </a:solidFill>
                <a:effectLst/>
                <a:uLnTx/>
                <a:uFillTx/>
                <a:latin typeface="Century Gothic" panose="020B0502020202020204" pitchFamily="34" charset="0"/>
              </a:rPr>
              <a:t>Completa las frases.</a:t>
            </a:r>
          </a:p>
        </p:txBody>
      </p:sp>
      <p:pic>
        <p:nvPicPr>
          <p:cNvPr id="9" name="Picture 8">
            <a:extLst>
              <a:ext uri="{FF2B5EF4-FFF2-40B4-BE49-F238E27FC236}">
                <a16:creationId xmlns:a16="http://schemas.microsoft.com/office/drawing/2014/main" id="{7F52AF87-4559-404E-B6BC-791E9770B7E2}"/>
              </a:ext>
            </a:extLst>
          </p:cNvPr>
          <p:cNvPicPr>
            <a:picLocks noChangeAspect="1"/>
          </p:cNvPicPr>
          <p:nvPr/>
        </p:nvPicPr>
        <p:blipFill rotWithShape="1">
          <a:blip r:embed="rId4">
            <a:clrChange>
              <a:clrFrom>
                <a:srgbClr val="FCFAFB"/>
              </a:clrFrom>
              <a:clrTo>
                <a:srgbClr val="FCFAFB">
                  <a:alpha val="0"/>
                </a:srgbClr>
              </a:clrTo>
            </a:clrChange>
            <a:extLst>
              <a:ext uri="{28A0092B-C50C-407E-A947-70E740481C1C}">
                <a14:useLocalDpi xmlns:a14="http://schemas.microsoft.com/office/drawing/2010/main" val="0"/>
              </a:ext>
            </a:extLst>
          </a:blip>
          <a:srcRect l="25089" r="23076"/>
          <a:stretch/>
        </p:blipFill>
        <p:spPr>
          <a:xfrm>
            <a:off x="7540618" y="1672555"/>
            <a:ext cx="4267590" cy="4603735"/>
          </a:xfrm>
          <a:prstGeom prst="rect">
            <a:avLst/>
          </a:prstGeom>
        </p:spPr>
      </p:pic>
      <p:sp>
        <p:nvSpPr>
          <p:cNvPr id="10" name="TextBox 9">
            <a:extLst>
              <a:ext uri="{FF2B5EF4-FFF2-40B4-BE49-F238E27FC236}">
                <a16:creationId xmlns:a16="http://schemas.microsoft.com/office/drawing/2014/main" id="{29510ADA-7CF2-4905-A294-AC54D88E91E3}"/>
              </a:ext>
            </a:extLst>
          </p:cNvPr>
          <p:cNvSpPr txBox="1"/>
          <p:nvPr/>
        </p:nvSpPr>
        <p:spPr>
          <a:xfrm>
            <a:off x="120386" y="2909135"/>
            <a:ext cx="709099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1) ____________________ bonitos.</a:t>
            </a:r>
          </a:p>
        </p:txBody>
      </p:sp>
      <p:sp>
        <p:nvSpPr>
          <p:cNvPr id="11" name="TextBox 10">
            <a:extLst>
              <a:ext uri="{FF2B5EF4-FFF2-40B4-BE49-F238E27FC236}">
                <a16:creationId xmlns:a16="http://schemas.microsoft.com/office/drawing/2014/main" id="{6202615D-71E9-443B-927E-FACE23277CBF}"/>
              </a:ext>
            </a:extLst>
          </p:cNvPr>
          <p:cNvSpPr txBox="1"/>
          <p:nvPr/>
        </p:nvSpPr>
        <p:spPr>
          <a:xfrm>
            <a:off x="120388" y="3379100"/>
            <a:ext cx="519611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2) ____________________ </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barato</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2" name="TextBox 11">
            <a:extLst>
              <a:ext uri="{FF2B5EF4-FFF2-40B4-BE49-F238E27FC236}">
                <a16:creationId xmlns:a16="http://schemas.microsoft.com/office/drawing/2014/main" id="{B63D5DF8-80EF-4462-BFD5-8C58EDF1BC27}"/>
              </a:ext>
            </a:extLst>
          </p:cNvPr>
          <p:cNvSpPr txBox="1"/>
          <p:nvPr/>
        </p:nvSpPr>
        <p:spPr>
          <a:xfrm>
            <a:off x="120387" y="3845558"/>
            <a:ext cx="642983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3) ____________________ </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antiguos</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3" name="TextBox 12">
            <a:extLst>
              <a:ext uri="{FF2B5EF4-FFF2-40B4-BE49-F238E27FC236}">
                <a16:creationId xmlns:a16="http://schemas.microsoft.com/office/drawing/2014/main" id="{1382B27A-A655-4979-8B38-0A9818B2A200}"/>
              </a:ext>
            </a:extLst>
          </p:cNvPr>
          <p:cNvSpPr txBox="1"/>
          <p:nvPr/>
        </p:nvSpPr>
        <p:spPr>
          <a:xfrm>
            <a:off x="120388" y="4249840"/>
            <a:ext cx="582023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4) ____________________ pequeño.</a:t>
            </a:r>
          </a:p>
        </p:txBody>
      </p:sp>
      <p:sp>
        <p:nvSpPr>
          <p:cNvPr id="14" name="TextBox 13">
            <a:extLst>
              <a:ext uri="{FF2B5EF4-FFF2-40B4-BE49-F238E27FC236}">
                <a16:creationId xmlns:a16="http://schemas.microsoft.com/office/drawing/2014/main" id="{A8BC974C-C3B9-41AC-9761-C6E364E7737A}"/>
              </a:ext>
            </a:extLst>
          </p:cNvPr>
          <p:cNvSpPr txBox="1"/>
          <p:nvPr/>
        </p:nvSpPr>
        <p:spPr>
          <a:xfrm>
            <a:off x="120387" y="4685345"/>
            <a:ext cx="702568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5) ____________________ </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tranquilos</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5" name="TextBox 14">
            <a:extLst>
              <a:ext uri="{FF2B5EF4-FFF2-40B4-BE49-F238E27FC236}">
                <a16:creationId xmlns:a16="http://schemas.microsoft.com/office/drawing/2014/main" id="{2F87FF38-B153-426A-973B-378865652E7D}"/>
              </a:ext>
            </a:extLst>
          </p:cNvPr>
          <p:cNvSpPr txBox="1"/>
          <p:nvPr/>
        </p:nvSpPr>
        <p:spPr>
          <a:xfrm>
            <a:off x="120386" y="5123952"/>
            <a:ext cx="702568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6) _____________________</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feo</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6" name="TextBox 15">
            <a:extLst>
              <a:ext uri="{FF2B5EF4-FFF2-40B4-BE49-F238E27FC236}">
                <a16:creationId xmlns:a16="http://schemas.microsoft.com/office/drawing/2014/main" id="{9895725C-D593-4F61-A25F-4789B6BCC656}"/>
              </a:ext>
            </a:extLst>
          </p:cNvPr>
          <p:cNvSpPr txBox="1"/>
          <p:nvPr/>
        </p:nvSpPr>
        <p:spPr>
          <a:xfrm>
            <a:off x="354138" y="1243271"/>
            <a:ext cx="2170269"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Un ejemplo:</a:t>
            </a:r>
          </a:p>
        </p:txBody>
      </p:sp>
      <p:sp>
        <p:nvSpPr>
          <p:cNvPr id="17" name="TextBox 16">
            <a:extLst>
              <a:ext uri="{FF2B5EF4-FFF2-40B4-BE49-F238E27FC236}">
                <a16:creationId xmlns:a16="http://schemas.microsoft.com/office/drawing/2014/main" id="{96A7BF97-E3B2-452C-A838-FE8CD49B5A2A}"/>
              </a:ext>
            </a:extLst>
          </p:cNvPr>
          <p:cNvSpPr txBox="1"/>
          <p:nvPr/>
        </p:nvSpPr>
        <p:spPr>
          <a:xfrm>
            <a:off x="354137" y="1621393"/>
            <a:ext cx="3941013" cy="461665"/>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Sheffield es </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barato</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8" name="TextBox 17">
            <a:extLst>
              <a:ext uri="{FF2B5EF4-FFF2-40B4-BE49-F238E27FC236}">
                <a16:creationId xmlns:a16="http://schemas.microsoft.com/office/drawing/2014/main" id="{9382F410-CCEB-4917-8044-BC55DA8B89AA}"/>
              </a:ext>
            </a:extLst>
          </p:cNvPr>
          <p:cNvSpPr txBox="1"/>
          <p:nvPr/>
        </p:nvSpPr>
        <p:spPr>
          <a:xfrm>
            <a:off x="354137" y="1975257"/>
            <a:ext cx="4681241" cy="461665"/>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Bristol y Oxford son </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caros</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19" name="TextBox 18">
            <a:extLst>
              <a:ext uri="{FF2B5EF4-FFF2-40B4-BE49-F238E27FC236}">
                <a16:creationId xmlns:a16="http://schemas.microsoft.com/office/drawing/2014/main" id="{91C50B61-B625-493E-A3B2-3A0D282677C3}"/>
              </a:ext>
            </a:extLst>
          </p:cNvPr>
          <p:cNvSpPr txBox="1"/>
          <p:nvPr/>
        </p:nvSpPr>
        <p:spPr>
          <a:xfrm>
            <a:off x="142156" y="5559457"/>
            <a:ext cx="504753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7) _____________________</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raro</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
        <p:nvSpPr>
          <p:cNvPr id="20" name="TextBox 19">
            <a:extLst>
              <a:ext uri="{FF2B5EF4-FFF2-40B4-BE49-F238E27FC236}">
                <a16:creationId xmlns:a16="http://schemas.microsoft.com/office/drawing/2014/main" id="{C8569CBB-F587-4009-B003-6A3B79B75577}"/>
              </a:ext>
            </a:extLst>
          </p:cNvPr>
          <p:cNvSpPr txBox="1"/>
          <p:nvPr/>
        </p:nvSpPr>
        <p:spPr>
          <a:xfrm>
            <a:off x="142156" y="5968532"/>
            <a:ext cx="770365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8) _____________________</a:t>
            </a:r>
            <a:r>
              <a:rPr kumimoji="0" lang="en-GB" sz="2400" b="0" i="0" u="none" strike="noStrike" kern="0" cap="none" spc="0" normalizeH="0" baseline="0" noProof="0" dirty="0" err="1">
                <a:ln>
                  <a:noFill/>
                </a:ln>
                <a:solidFill>
                  <a:srgbClr val="002060"/>
                </a:solidFill>
                <a:effectLst/>
                <a:uLnTx/>
                <a:uFillTx/>
                <a:latin typeface="Century Gothic" panose="020B0502020202020204" pitchFamily="34" charset="0"/>
              </a:rPr>
              <a:t>caros</a:t>
            </a:r>
            <a:r>
              <a:rPr kumimoji="0" lang="en-GB" sz="2400" b="0" i="0" u="none" strike="noStrike" kern="0" cap="none" spc="0" normalizeH="0" baseline="0" noProof="0" dirty="0">
                <a:ln>
                  <a:noFill/>
                </a:ln>
                <a:solidFill>
                  <a:srgbClr val="002060"/>
                </a:solidFill>
                <a:effectLst/>
                <a:uLnTx/>
                <a:uFillTx/>
                <a:latin typeface="Century Gothic" panose="020B0502020202020204" pitchFamily="34" charset="0"/>
              </a:rPr>
              <a:t>.</a:t>
            </a:r>
          </a:p>
        </p:txBody>
      </p:sp>
    </p:spTree>
    <p:extLst>
      <p:ext uri="{BB962C8B-B14F-4D97-AF65-F5344CB8AC3E}">
        <p14:creationId xmlns:p14="http://schemas.microsoft.com/office/powerpoint/2010/main" val="6269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Gramática</a:t>
            </a:r>
            <a:endParaRPr lang="en-GB" sz="3600" b="1" dirty="0">
              <a:solidFill>
                <a:schemeClr val="bg1"/>
              </a:solidFill>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10782300" y="258166"/>
            <a:ext cx="11458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aphicFrame>
        <p:nvGraphicFramePr>
          <p:cNvPr id="7" name="Google Shape;92;p5" descr="Table for exercises">
            <a:extLst>
              <a:ext uri="{FF2B5EF4-FFF2-40B4-BE49-F238E27FC236}">
                <a16:creationId xmlns:a16="http://schemas.microsoft.com/office/drawing/2014/main" id="{F7E84801-9815-4E0A-9275-2B6BB289B714}"/>
              </a:ext>
            </a:extLst>
          </p:cNvPr>
          <p:cNvGraphicFramePr/>
          <p:nvPr/>
        </p:nvGraphicFramePr>
        <p:xfrm>
          <a:off x="660166" y="2847194"/>
          <a:ext cx="6451458" cy="3406010"/>
        </p:xfrm>
        <a:graphic>
          <a:graphicData uri="http://schemas.openxmlformats.org/drawingml/2006/table">
            <a:tbl>
              <a:tblPr firstRow="1" bandRow="1">
                <a:noFill/>
              </a:tblPr>
              <a:tblGrid>
                <a:gridCol w="2540108">
                  <a:extLst>
                    <a:ext uri="{9D8B030D-6E8A-4147-A177-3AD203B41FA5}">
                      <a16:colId xmlns:a16="http://schemas.microsoft.com/office/drawing/2014/main" val="20000"/>
                    </a:ext>
                  </a:extLst>
                </a:gridCol>
                <a:gridCol w="3911350">
                  <a:extLst>
                    <a:ext uri="{9D8B030D-6E8A-4147-A177-3AD203B41FA5}">
                      <a16:colId xmlns:a16="http://schemas.microsoft.com/office/drawing/2014/main" val="20001"/>
                    </a:ext>
                  </a:extLst>
                </a:gridCol>
              </a:tblGrid>
              <a:tr h="170300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marL="0" marR="0" lvl="0" indent="0" algn="l" rtl="0">
                        <a:spcBef>
                          <a:spcPts val="0"/>
                        </a:spcBef>
                        <a:spcAft>
                          <a:spcPts val="0"/>
                        </a:spcAft>
                        <a:buNone/>
                      </a:pPr>
                      <a:endParaRPr sz="2000" b="1" dirty="0">
                        <a:solidFill>
                          <a:srgbClr val="1F3864"/>
                        </a:solidFill>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marL="0" marR="0" lvl="0" indent="0" algn="l" rtl="0">
                        <a:spcBef>
                          <a:spcPts val="0"/>
                        </a:spcBef>
                        <a:spcAft>
                          <a:spcPts val="0"/>
                        </a:spcAft>
                        <a:buNone/>
                      </a:pPr>
                      <a:endParaRPr sz="2000" b="1">
                        <a:solidFill>
                          <a:srgbClr val="1F3864"/>
                        </a:solidFill>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03005">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marL="0" marR="0" lvl="0" indent="0" algn="l" rtl="0">
                        <a:spcBef>
                          <a:spcPts val="0"/>
                        </a:spcBef>
                        <a:spcAft>
                          <a:spcPts val="0"/>
                        </a:spcAft>
                        <a:buNone/>
                      </a:pPr>
                      <a:endParaRPr sz="2000" dirty="0"/>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defRPr>
                      </a:lvl1pPr>
                      <a:lvl2pPr marL="457200" algn="l" defTabSz="914400" rtl="0" eaLnBrk="1" latinLnBrk="0" hangingPunct="1">
                        <a:defRPr sz="1800" kern="1200">
                          <a:solidFill>
                            <a:schemeClr val="tx1"/>
                          </a:solidFill>
                          <a:latin typeface="Tw Cen MT" panose="020B0602020104020603"/>
                        </a:defRPr>
                      </a:lvl2pPr>
                      <a:lvl3pPr marL="914400" algn="l" defTabSz="914400" rtl="0" eaLnBrk="1" latinLnBrk="0" hangingPunct="1">
                        <a:defRPr sz="1800" kern="1200">
                          <a:solidFill>
                            <a:schemeClr val="tx1"/>
                          </a:solidFill>
                          <a:latin typeface="Tw Cen MT" panose="020B0602020104020603"/>
                        </a:defRPr>
                      </a:lvl3pPr>
                      <a:lvl4pPr marL="1371600" algn="l" defTabSz="914400" rtl="0" eaLnBrk="1" latinLnBrk="0" hangingPunct="1">
                        <a:defRPr sz="1800" kern="1200">
                          <a:solidFill>
                            <a:schemeClr val="tx1"/>
                          </a:solidFill>
                          <a:latin typeface="Tw Cen MT" panose="020B0602020104020603"/>
                        </a:defRPr>
                      </a:lvl4pPr>
                      <a:lvl5pPr marL="1828800" algn="l" defTabSz="914400" rtl="0" eaLnBrk="1" latinLnBrk="0" hangingPunct="1">
                        <a:defRPr sz="1800" kern="1200">
                          <a:solidFill>
                            <a:schemeClr val="tx1"/>
                          </a:solidFill>
                          <a:latin typeface="Tw Cen MT" panose="020B0602020104020603"/>
                        </a:defRPr>
                      </a:lvl5pPr>
                      <a:lvl6pPr marL="2286000" algn="l" defTabSz="914400" rtl="0" eaLnBrk="1" latinLnBrk="0" hangingPunct="1">
                        <a:defRPr sz="1800" kern="1200">
                          <a:solidFill>
                            <a:schemeClr val="tx1"/>
                          </a:solidFill>
                          <a:latin typeface="Tw Cen MT" panose="020B0602020104020603"/>
                        </a:defRPr>
                      </a:lvl6pPr>
                      <a:lvl7pPr marL="2743200" algn="l" defTabSz="914400" rtl="0" eaLnBrk="1" latinLnBrk="0" hangingPunct="1">
                        <a:defRPr sz="1800" kern="1200">
                          <a:solidFill>
                            <a:schemeClr val="tx1"/>
                          </a:solidFill>
                          <a:latin typeface="Tw Cen MT" panose="020B0602020104020603"/>
                        </a:defRPr>
                      </a:lvl7pPr>
                      <a:lvl8pPr marL="3200400" algn="l" defTabSz="914400" rtl="0" eaLnBrk="1" latinLnBrk="0" hangingPunct="1">
                        <a:defRPr sz="1800" kern="1200">
                          <a:solidFill>
                            <a:schemeClr val="tx1"/>
                          </a:solidFill>
                          <a:latin typeface="Tw Cen MT" panose="020B0602020104020603"/>
                        </a:defRPr>
                      </a:lvl8pPr>
                      <a:lvl9pPr marL="3657600" algn="l" defTabSz="914400" rtl="0" eaLnBrk="1" latinLnBrk="0" hangingPunct="1">
                        <a:defRPr sz="1800" kern="1200">
                          <a:solidFill>
                            <a:schemeClr val="tx1"/>
                          </a:solidFill>
                          <a:latin typeface="Tw Cen MT" panose="020B0602020104020603"/>
                        </a:defRPr>
                      </a:lvl9pPr>
                    </a:lstStyle>
                    <a:p>
                      <a:pPr marL="0" marR="0" lvl="0" indent="0" algn="l" rtl="0">
                        <a:spcBef>
                          <a:spcPts val="0"/>
                        </a:spcBef>
                        <a:spcAft>
                          <a:spcPts val="0"/>
                        </a:spcAft>
                        <a:buNone/>
                      </a:pPr>
                      <a:endParaRPr sz="2000" dirty="0"/>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C8C9BF8E-D8C1-4AAA-AAC7-9AD280CF1737}"/>
              </a:ext>
            </a:extLst>
          </p:cNvPr>
          <p:cNvSpPr txBox="1"/>
          <p:nvPr/>
        </p:nvSpPr>
        <p:spPr>
          <a:xfrm>
            <a:off x="5109730" y="1094730"/>
            <a:ext cx="207456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u="none" strike="noStrike" kern="0" cap="none" spc="0" normalizeH="0" baseline="0" noProof="0" dirty="0">
                <a:ln>
                  <a:noFill/>
                </a:ln>
                <a:solidFill>
                  <a:srgbClr val="002060"/>
                </a:solidFill>
                <a:effectLst/>
                <a:uLnTx/>
                <a:uFillTx/>
                <a:latin typeface="Century Gothic" panose="020B0502020202020204" pitchFamily="34" charset="0"/>
              </a:rPr>
              <a:t>En parejas</a:t>
            </a:r>
          </a:p>
        </p:txBody>
      </p:sp>
      <p:pic>
        <p:nvPicPr>
          <p:cNvPr id="9" name="Picture 8">
            <a:extLst>
              <a:ext uri="{FF2B5EF4-FFF2-40B4-BE49-F238E27FC236}">
                <a16:creationId xmlns:a16="http://schemas.microsoft.com/office/drawing/2014/main" id="{06AB0EBD-1A36-420E-9C2D-914742BF3DB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2994"/>
          <a:stretch/>
        </p:blipFill>
        <p:spPr>
          <a:xfrm>
            <a:off x="757277" y="4578675"/>
            <a:ext cx="1070516" cy="931419"/>
          </a:xfrm>
          <a:prstGeom prst="rect">
            <a:avLst/>
          </a:prstGeom>
        </p:spPr>
      </p:pic>
      <p:pic>
        <p:nvPicPr>
          <p:cNvPr id="10" name="Picture 9">
            <a:extLst>
              <a:ext uri="{FF2B5EF4-FFF2-40B4-BE49-F238E27FC236}">
                <a16:creationId xmlns:a16="http://schemas.microsoft.com/office/drawing/2014/main" id="{CD34C676-0DE4-42BB-B5D7-6865C473A15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2994"/>
          <a:stretch/>
        </p:blipFill>
        <p:spPr>
          <a:xfrm>
            <a:off x="1973232" y="4578675"/>
            <a:ext cx="1070516" cy="931419"/>
          </a:xfrm>
          <a:prstGeom prst="rect">
            <a:avLst/>
          </a:prstGeom>
        </p:spPr>
      </p:pic>
      <p:pic>
        <p:nvPicPr>
          <p:cNvPr id="11" name="Picture 10">
            <a:extLst>
              <a:ext uri="{FF2B5EF4-FFF2-40B4-BE49-F238E27FC236}">
                <a16:creationId xmlns:a16="http://schemas.microsoft.com/office/drawing/2014/main" id="{52F14DE2-69AF-4B1D-9579-913902515D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554" y="3173714"/>
            <a:ext cx="887353" cy="774955"/>
          </a:xfrm>
          <a:prstGeom prst="rect">
            <a:avLst/>
          </a:prstGeom>
        </p:spPr>
      </p:pic>
      <p:sp>
        <p:nvSpPr>
          <p:cNvPr id="12" name="TextBox 11">
            <a:extLst>
              <a:ext uri="{FF2B5EF4-FFF2-40B4-BE49-F238E27FC236}">
                <a16:creationId xmlns:a16="http://schemas.microsoft.com/office/drawing/2014/main" id="{C97E9DBC-94C1-483C-9B75-9C1E6797E520}"/>
              </a:ext>
            </a:extLst>
          </p:cNvPr>
          <p:cNvSpPr txBox="1"/>
          <p:nvPr/>
        </p:nvSpPr>
        <p:spPr>
          <a:xfrm>
            <a:off x="1770296" y="3390189"/>
            <a:ext cx="102275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u="none" strike="noStrike" kern="0" cap="none" spc="0" normalizeH="0" baseline="0" noProof="0" dirty="0">
                <a:ln>
                  <a:noFill/>
                </a:ln>
                <a:solidFill>
                  <a:srgbClr val="ED7D31"/>
                </a:solidFill>
                <a:effectLst/>
                <a:uLnTx/>
                <a:uFillTx/>
                <a:latin typeface="Century Gothic" panose="020B0502020202020204" pitchFamily="34" charset="0"/>
              </a:rPr>
              <a:t>is old</a:t>
            </a:r>
          </a:p>
        </p:txBody>
      </p:sp>
      <p:sp>
        <p:nvSpPr>
          <p:cNvPr id="13" name="TextBox 12">
            <a:extLst>
              <a:ext uri="{FF2B5EF4-FFF2-40B4-BE49-F238E27FC236}">
                <a16:creationId xmlns:a16="http://schemas.microsoft.com/office/drawing/2014/main" id="{43831D68-4D3D-45FB-A8EC-97A27DE5C5E3}"/>
              </a:ext>
            </a:extLst>
          </p:cNvPr>
          <p:cNvSpPr txBox="1"/>
          <p:nvPr/>
        </p:nvSpPr>
        <p:spPr>
          <a:xfrm>
            <a:off x="1036906" y="5583335"/>
            <a:ext cx="2043803"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u="none" strike="noStrike" kern="0" cap="none" spc="0" normalizeH="0" baseline="0" noProof="0" dirty="0">
                <a:ln>
                  <a:noFill/>
                </a:ln>
                <a:solidFill>
                  <a:srgbClr val="ED7D31"/>
                </a:solidFill>
                <a:effectLst/>
                <a:uLnTx/>
                <a:uFillTx/>
                <a:latin typeface="Century Gothic" panose="020B0502020202020204" pitchFamily="34" charset="0"/>
              </a:rPr>
              <a:t>are famous</a:t>
            </a:r>
          </a:p>
        </p:txBody>
      </p:sp>
      <p:sp>
        <p:nvSpPr>
          <p:cNvPr id="14" name="TextBox 13">
            <a:extLst>
              <a:ext uri="{FF2B5EF4-FFF2-40B4-BE49-F238E27FC236}">
                <a16:creationId xmlns:a16="http://schemas.microsoft.com/office/drawing/2014/main" id="{83F03AEE-6B9E-432E-9E90-A9A943A54223}"/>
              </a:ext>
            </a:extLst>
          </p:cNvPr>
          <p:cNvSpPr txBox="1"/>
          <p:nvPr/>
        </p:nvSpPr>
        <p:spPr>
          <a:xfrm>
            <a:off x="757277" y="1568168"/>
            <a:ext cx="5495140"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u="none" strike="noStrike" kern="0" cap="none" spc="0" normalizeH="0" baseline="0" noProof="0" dirty="0">
                <a:ln>
                  <a:noFill/>
                </a:ln>
                <a:solidFill>
                  <a:srgbClr val="002060"/>
                </a:solidFill>
                <a:effectLst/>
                <a:uLnTx/>
                <a:uFillTx/>
                <a:latin typeface="Century Gothic" panose="020B0502020202020204" pitchFamily="34" charset="0"/>
              </a:rPr>
              <a:t>Escribe unas frases con ‘el’, ‘la’, ‘los’ o ‘las’.</a:t>
            </a:r>
          </a:p>
        </p:txBody>
      </p:sp>
      <p:pic>
        <p:nvPicPr>
          <p:cNvPr id="15" name="Picture 2" descr="http://www.clker.com/cliparts/0/3/5/2/1194984440938950286pen_sek_.svg.med.png">
            <a:extLst>
              <a:ext uri="{FF2B5EF4-FFF2-40B4-BE49-F238E27FC236}">
                <a16:creationId xmlns:a16="http://schemas.microsoft.com/office/drawing/2014/main" id="{A0EF951C-A96B-45A8-A419-2D654DC706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01015" y="1474030"/>
            <a:ext cx="536968" cy="153193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05D1C134-DBC7-4B14-B60F-71EAC3685313}"/>
              </a:ext>
            </a:extLst>
          </p:cNvPr>
          <p:cNvSpPr txBox="1"/>
          <p:nvPr/>
        </p:nvSpPr>
        <p:spPr>
          <a:xfrm>
            <a:off x="742601" y="2354152"/>
            <a:ext cx="758670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u="none" strike="noStrike" kern="0" cap="none" spc="0" normalizeH="0" baseline="0" noProof="0" dirty="0">
                <a:ln>
                  <a:noFill/>
                </a:ln>
                <a:solidFill>
                  <a:srgbClr val="002060"/>
                </a:solidFill>
                <a:effectLst/>
                <a:uLnTx/>
                <a:uFillTx/>
                <a:latin typeface="Century Gothic" panose="020B0502020202020204" pitchFamily="34" charset="0"/>
              </a:rPr>
              <a:t>Un ejemplo:</a:t>
            </a:r>
          </a:p>
        </p:txBody>
      </p:sp>
      <p:sp>
        <p:nvSpPr>
          <p:cNvPr id="17" name="TextBox 16">
            <a:extLst>
              <a:ext uri="{FF2B5EF4-FFF2-40B4-BE49-F238E27FC236}">
                <a16:creationId xmlns:a16="http://schemas.microsoft.com/office/drawing/2014/main" id="{BEC1944D-71CC-4C6C-AC9A-9F4F10A0C8E3}"/>
              </a:ext>
            </a:extLst>
          </p:cNvPr>
          <p:cNvSpPr txBox="1"/>
          <p:nvPr/>
        </p:nvSpPr>
        <p:spPr>
          <a:xfrm>
            <a:off x="742601" y="1966454"/>
            <a:ext cx="642701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u="none" strike="noStrike" kern="0" cap="none" spc="0" normalizeH="0" baseline="0" noProof="0" dirty="0">
                <a:ln>
                  <a:noFill/>
                </a:ln>
                <a:solidFill>
                  <a:srgbClr val="002060"/>
                </a:solidFill>
                <a:effectLst/>
                <a:uLnTx/>
                <a:uFillTx/>
                <a:latin typeface="Century Gothic" panose="020B0502020202020204" pitchFamily="34" charset="0"/>
              </a:rPr>
              <a:t>Usa las </a:t>
            </a:r>
            <a:r>
              <a:rPr kumimoji="0" lang="en-GB" sz="2000" u="none" strike="noStrike" kern="0" cap="none" spc="0" normalizeH="0" baseline="0" noProof="0" dirty="0" err="1">
                <a:ln>
                  <a:noFill/>
                </a:ln>
                <a:solidFill>
                  <a:srgbClr val="002060"/>
                </a:solidFill>
                <a:effectLst/>
                <a:uLnTx/>
                <a:uFillTx/>
                <a:latin typeface="Century Gothic" panose="020B0502020202020204" pitchFamily="34" charset="0"/>
              </a:rPr>
              <a:t>imágenes</a:t>
            </a:r>
            <a:r>
              <a:rPr kumimoji="0" lang="en-GB" sz="2000" u="none" strike="noStrike" kern="0" cap="none" spc="0" normalizeH="0" baseline="0" noProof="0" dirty="0">
                <a:ln>
                  <a:noFill/>
                </a:ln>
                <a:solidFill>
                  <a:srgbClr val="002060"/>
                </a:solidFill>
                <a:effectLst/>
                <a:uLnTx/>
                <a:uFillTx/>
                <a:latin typeface="Century Gothic" panose="020B0502020202020204" pitchFamily="34" charset="0"/>
              </a:rPr>
              <a:t> y lee las palabras en inglés.</a:t>
            </a:r>
          </a:p>
        </p:txBody>
      </p:sp>
      <p:sp>
        <p:nvSpPr>
          <p:cNvPr id="18" name="Rounded Rectangle 26">
            <a:extLst>
              <a:ext uri="{FF2B5EF4-FFF2-40B4-BE49-F238E27FC236}">
                <a16:creationId xmlns:a16="http://schemas.microsoft.com/office/drawing/2014/main" id="{E4C5402C-305E-450A-95EE-DDEE105EA68B}"/>
              </a:ext>
            </a:extLst>
          </p:cNvPr>
          <p:cNvSpPr/>
          <p:nvPr/>
        </p:nvSpPr>
        <p:spPr>
          <a:xfrm>
            <a:off x="3457449" y="5152483"/>
            <a:ext cx="3381375" cy="601853"/>
          </a:xfrm>
          <a:prstGeom prst="round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u="none" strike="noStrike" kern="0" cap="none" spc="0" normalizeH="0" baseline="0" noProof="0" dirty="0">
                <a:ln>
                  <a:noFill/>
                </a:ln>
                <a:solidFill>
                  <a:srgbClr val="002060"/>
                </a:solidFill>
                <a:effectLst/>
                <a:uLnTx/>
                <a:uFillTx/>
                <a:latin typeface="Century Gothic" panose="020B0502020202020204" pitchFamily="34" charset="0"/>
                <a:ea typeface="+mn-ea"/>
                <a:cs typeface="+mn-cs"/>
              </a:rPr>
              <a:t>Las </a:t>
            </a:r>
            <a:r>
              <a:rPr kumimoji="0" lang="en-GB" sz="2200" u="none" strike="noStrike" kern="0" cap="none" spc="0" normalizeH="0" baseline="0" noProof="0" dirty="0" err="1">
                <a:ln>
                  <a:noFill/>
                </a:ln>
                <a:solidFill>
                  <a:srgbClr val="002060"/>
                </a:solidFill>
                <a:effectLst/>
                <a:uLnTx/>
                <a:uFillTx/>
                <a:latin typeface="Century Gothic" panose="020B0502020202020204" pitchFamily="34" charset="0"/>
                <a:ea typeface="+mn-ea"/>
                <a:cs typeface="+mn-cs"/>
              </a:rPr>
              <a:t>islas</a:t>
            </a:r>
            <a:r>
              <a:rPr kumimoji="0" lang="en-GB" sz="2200" u="none" strike="noStrike" kern="0" cap="none" spc="0" normalizeH="0" baseline="0" noProof="0" dirty="0">
                <a:ln>
                  <a:noFill/>
                </a:ln>
                <a:solidFill>
                  <a:srgbClr val="002060"/>
                </a:solidFill>
                <a:effectLst/>
                <a:uLnTx/>
                <a:uFillTx/>
                <a:latin typeface="Century Gothic" panose="020B0502020202020204" pitchFamily="34" charset="0"/>
                <a:ea typeface="+mn-ea"/>
                <a:cs typeface="+mn-cs"/>
              </a:rPr>
              <a:t> son </a:t>
            </a:r>
            <a:r>
              <a:rPr kumimoji="0" lang="en-GB" sz="2200" u="none" strike="noStrike" kern="0" cap="none" spc="0" normalizeH="0" baseline="0" noProof="0" dirty="0" err="1">
                <a:ln>
                  <a:noFill/>
                </a:ln>
                <a:solidFill>
                  <a:srgbClr val="002060"/>
                </a:solidFill>
                <a:effectLst/>
                <a:uLnTx/>
                <a:uFillTx/>
                <a:latin typeface="Century Gothic" panose="020B0502020202020204" pitchFamily="34" charset="0"/>
                <a:ea typeface="+mn-ea"/>
                <a:cs typeface="+mn-cs"/>
              </a:rPr>
              <a:t>famosas</a:t>
            </a:r>
            <a:r>
              <a:rPr kumimoji="0" lang="en-GB" sz="2200" u="none" strike="noStrike" kern="0" cap="none" spc="0" normalizeH="0" baseline="0" noProof="0" dirty="0">
                <a:ln>
                  <a:noFill/>
                </a:ln>
                <a:solidFill>
                  <a:srgbClr val="002060"/>
                </a:solidFill>
                <a:effectLst/>
                <a:uLnTx/>
                <a:uFillTx/>
                <a:latin typeface="Century Gothic" panose="020B0502020202020204" pitchFamily="34" charset="0"/>
                <a:ea typeface="+mn-ea"/>
                <a:cs typeface="+mn-cs"/>
              </a:rPr>
              <a:t>.</a:t>
            </a:r>
          </a:p>
        </p:txBody>
      </p:sp>
      <p:sp>
        <p:nvSpPr>
          <p:cNvPr id="19" name="Rounded Rectangle 2047">
            <a:extLst>
              <a:ext uri="{FF2B5EF4-FFF2-40B4-BE49-F238E27FC236}">
                <a16:creationId xmlns:a16="http://schemas.microsoft.com/office/drawing/2014/main" id="{971FF48B-5748-48F8-94B9-AC40A8EF26D7}"/>
              </a:ext>
            </a:extLst>
          </p:cNvPr>
          <p:cNvSpPr/>
          <p:nvPr/>
        </p:nvSpPr>
        <p:spPr>
          <a:xfrm>
            <a:off x="3457449" y="3418933"/>
            <a:ext cx="3475556" cy="529736"/>
          </a:xfrm>
          <a:prstGeom prst="round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u="none" strike="noStrike" kern="0" cap="none" spc="0" normalizeH="0" baseline="0" noProof="0" dirty="0">
                <a:ln>
                  <a:noFill/>
                </a:ln>
                <a:solidFill>
                  <a:srgbClr val="002060"/>
                </a:solidFill>
                <a:effectLst/>
                <a:uLnTx/>
                <a:uFillTx/>
                <a:latin typeface="Century Gothic" panose="020B0502020202020204" pitchFamily="34" charset="0"/>
                <a:ea typeface="+mn-ea"/>
                <a:cs typeface="+mn-cs"/>
              </a:rPr>
              <a:t>La película es antigua. </a:t>
            </a:r>
          </a:p>
        </p:txBody>
      </p:sp>
    </p:spTree>
    <p:extLst>
      <p:ext uri="{BB962C8B-B14F-4D97-AF65-F5344CB8AC3E}">
        <p14:creationId xmlns:p14="http://schemas.microsoft.com/office/powerpoint/2010/main" val="230700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oogle Shape;92;p5" descr="Table for exercises">
            <a:extLst>
              <a:ext uri="{FF2B5EF4-FFF2-40B4-BE49-F238E27FC236}">
                <a16:creationId xmlns:a16="http://schemas.microsoft.com/office/drawing/2014/main" id="{3E70FDB9-0277-43D0-AF72-640049F28CB3}"/>
              </a:ext>
            </a:extLst>
          </p:cNvPr>
          <p:cNvGraphicFramePr/>
          <p:nvPr/>
        </p:nvGraphicFramePr>
        <p:xfrm>
          <a:off x="3064899" y="86876"/>
          <a:ext cx="7928450" cy="6185192"/>
        </p:xfrm>
        <a:graphic>
          <a:graphicData uri="http://schemas.openxmlformats.org/drawingml/2006/table">
            <a:tbl>
              <a:tblPr firstRow="1" bandRow="1">
                <a:noFill/>
              </a:tblPr>
              <a:tblGrid>
                <a:gridCol w="4031023">
                  <a:extLst>
                    <a:ext uri="{9D8B030D-6E8A-4147-A177-3AD203B41FA5}">
                      <a16:colId xmlns:a16="http://schemas.microsoft.com/office/drawing/2014/main" val="20000"/>
                    </a:ext>
                  </a:extLst>
                </a:gridCol>
                <a:gridCol w="3897427">
                  <a:extLst>
                    <a:ext uri="{9D8B030D-6E8A-4147-A177-3AD203B41FA5}">
                      <a16:colId xmlns:a16="http://schemas.microsoft.com/office/drawing/2014/main" val="20001"/>
                    </a:ext>
                  </a:extLst>
                </a:gridCol>
              </a:tblGrid>
              <a:tr h="773149">
                <a:tc>
                  <a:txBody>
                    <a:bodyPr/>
                    <a:lstStyle/>
                    <a:p>
                      <a:pPr marL="0" marR="0" lvl="0" indent="0" algn="l" rtl="0">
                        <a:spcBef>
                          <a:spcPts val="0"/>
                        </a:spcBef>
                        <a:spcAft>
                          <a:spcPts val="0"/>
                        </a:spcAft>
                        <a:buNone/>
                      </a:pPr>
                      <a:endParaRPr sz="2000" b="0" i="0" dirty="0">
                        <a:solidFill>
                          <a:srgbClr val="1F3864"/>
                        </a:solidFill>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solidFill>
                          <a:srgbClr val="1F3864"/>
                        </a:solidFill>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0"/>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1"/>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2"/>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3"/>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4"/>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0005"/>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lgn="ctr">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lgn="ctr">
                      <a:solidFill>
                        <a:srgbClr val="115076"/>
                      </a:solidFill>
                      <a:prstDash val="solid"/>
                      <a:round/>
                      <a:headEnd type="none" w="sm" len="sm"/>
                      <a:tailEnd type="none" w="sm" len="sm"/>
                    </a:lnB>
                  </a:tcPr>
                </a:tc>
                <a:extLst>
                  <a:ext uri="{0D108BD9-81ED-4DB2-BD59-A6C34878D82A}">
                    <a16:rowId xmlns:a16="http://schemas.microsoft.com/office/drawing/2014/main" val="10006"/>
                  </a:ext>
                </a:extLst>
              </a:tr>
              <a:tr h="773149">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solidFill>
                        <a:srgbClr val="115076"/>
                      </a:solidFill>
                      <a:prstDash val="solid"/>
                      <a:round/>
                      <a:headEnd type="none" w="sm" len="sm"/>
                      <a:tailEnd type="none" w="sm" len="sm"/>
                    </a:lnL>
                    <a:lnR w="12700" cap="flat" cmpd="sng" algn="ctr">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tc>
                  <a:txBody>
                    <a:bodyPr/>
                    <a:lstStyle/>
                    <a:p>
                      <a:pPr marL="0" marR="0" lvl="0" indent="0" algn="l" rtl="0">
                        <a:spcBef>
                          <a:spcPts val="0"/>
                        </a:spcBef>
                        <a:spcAft>
                          <a:spcPts val="0"/>
                        </a:spcAft>
                        <a:buNone/>
                      </a:pPr>
                      <a:endParaRPr sz="2000" b="0" i="0" dirty="0">
                        <a:latin typeface="Century Gothic" panose="020B0502020202020204" pitchFamily="34" charset="0"/>
                      </a:endParaRPr>
                    </a:p>
                  </a:txBody>
                  <a:tcPr marL="91450" marR="91450" marT="45725" marB="45725" anchor="ctr">
                    <a:lnL w="12700" cap="flat" cmpd="sng" algn="ctr">
                      <a:solidFill>
                        <a:srgbClr val="115076"/>
                      </a:solidFill>
                      <a:prstDash val="solid"/>
                      <a:round/>
                      <a:headEnd type="none" w="sm" len="sm"/>
                      <a:tailEnd type="none" w="sm" len="sm"/>
                    </a:lnL>
                    <a:lnR w="12700" cap="flat" cmpd="sng">
                      <a:solidFill>
                        <a:srgbClr val="115076"/>
                      </a:solidFill>
                      <a:prstDash val="solid"/>
                      <a:round/>
                      <a:headEnd type="none" w="sm" len="sm"/>
                      <a:tailEnd type="none" w="sm" len="sm"/>
                    </a:lnR>
                    <a:lnT w="12700" cap="flat" cmpd="sng">
                      <a:solidFill>
                        <a:srgbClr val="115076"/>
                      </a:solidFill>
                      <a:prstDash val="solid"/>
                      <a:round/>
                      <a:headEnd type="none" w="sm" len="sm"/>
                      <a:tailEnd type="none" w="sm" len="sm"/>
                    </a:lnT>
                    <a:lnB w="12700" cap="flat" cmpd="sng">
                      <a:solidFill>
                        <a:srgbClr val="115076"/>
                      </a:solidFill>
                      <a:prstDash val="solid"/>
                      <a:round/>
                      <a:headEnd type="none" w="sm" len="sm"/>
                      <a:tailEnd type="none" w="sm" len="sm"/>
                    </a:lnB>
                  </a:tcPr>
                </a:tc>
                <a:extLst>
                  <a:ext uri="{0D108BD9-81ED-4DB2-BD59-A6C34878D82A}">
                    <a16:rowId xmlns:a16="http://schemas.microsoft.com/office/drawing/2014/main" val="1847585421"/>
                  </a:ext>
                </a:extLst>
              </a:tr>
            </a:tbl>
          </a:graphicData>
        </a:graphic>
      </p:graphicFrame>
      <p:sp>
        <p:nvSpPr>
          <p:cNvPr id="7" name="Google Shape;99;p5">
            <a:extLst>
              <a:ext uri="{FF2B5EF4-FFF2-40B4-BE49-F238E27FC236}">
                <a16:creationId xmlns:a16="http://schemas.microsoft.com/office/drawing/2014/main" id="{E9357550-C2AE-4F09-B868-D18A7BC74E70}"/>
              </a:ext>
            </a:extLst>
          </p:cNvPr>
          <p:cNvSpPr txBox="1"/>
          <p:nvPr/>
        </p:nvSpPr>
        <p:spPr>
          <a:xfrm>
            <a:off x="4187974" y="2053137"/>
            <a:ext cx="4880932" cy="5157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8" name="Google Shape;108;p5">
            <a:extLst>
              <a:ext uri="{FF2B5EF4-FFF2-40B4-BE49-F238E27FC236}">
                <a16:creationId xmlns:a16="http://schemas.microsoft.com/office/drawing/2014/main" id="{38E6F0B8-D152-498B-8C77-020B1985FAFB}"/>
              </a:ext>
            </a:extLst>
          </p:cNvPr>
          <p:cNvSpPr txBox="1"/>
          <p:nvPr/>
        </p:nvSpPr>
        <p:spPr>
          <a:xfrm>
            <a:off x="4246824" y="3747497"/>
            <a:ext cx="4719484" cy="45292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9" name="Google Shape;111;p5">
            <a:extLst>
              <a:ext uri="{FF2B5EF4-FFF2-40B4-BE49-F238E27FC236}">
                <a16:creationId xmlns:a16="http://schemas.microsoft.com/office/drawing/2014/main" id="{9B415F02-6FB4-48CB-B3F9-6AA69C4533F4}"/>
              </a:ext>
            </a:extLst>
          </p:cNvPr>
          <p:cNvSpPr txBox="1"/>
          <p:nvPr/>
        </p:nvSpPr>
        <p:spPr>
          <a:xfrm>
            <a:off x="4227207" y="4318767"/>
            <a:ext cx="4719484" cy="45292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pic>
        <p:nvPicPr>
          <p:cNvPr id="10" name="Picture 9">
            <a:extLst>
              <a:ext uri="{FF2B5EF4-FFF2-40B4-BE49-F238E27FC236}">
                <a16:creationId xmlns:a16="http://schemas.microsoft.com/office/drawing/2014/main" id="{12543B14-DC8C-4A2E-BB99-87F6A3035B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6464" y="118923"/>
            <a:ext cx="798794" cy="697613"/>
          </a:xfrm>
          <a:prstGeom prst="rect">
            <a:avLst/>
          </a:prstGeom>
        </p:spPr>
      </p:pic>
      <p:pic>
        <p:nvPicPr>
          <p:cNvPr id="13" name="Picture 12">
            <a:extLst>
              <a:ext uri="{FF2B5EF4-FFF2-40B4-BE49-F238E27FC236}">
                <a16:creationId xmlns:a16="http://schemas.microsoft.com/office/drawing/2014/main" id="{73162088-A18B-46E3-8155-C012BDFC29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4899" y="5512116"/>
            <a:ext cx="789334" cy="759951"/>
          </a:xfrm>
          <a:prstGeom prst="rect">
            <a:avLst/>
          </a:prstGeom>
        </p:spPr>
      </p:pic>
      <p:pic>
        <p:nvPicPr>
          <p:cNvPr id="14" name="Picture 13">
            <a:extLst>
              <a:ext uri="{FF2B5EF4-FFF2-40B4-BE49-F238E27FC236}">
                <a16:creationId xmlns:a16="http://schemas.microsoft.com/office/drawing/2014/main" id="{E76B867D-1553-45E5-B43E-F4D447743E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24429" y="5512115"/>
            <a:ext cx="805555" cy="775568"/>
          </a:xfrm>
          <a:prstGeom prst="rect">
            <a:avLst/>
          </a:prstGeom>
        </p:spPr>
      </p:pic>
      <p:sp>
        <p:nvSpPr>
          <p:cNvPr id="15" name="TextBox 14">
            <a:extLst>
              <a:ext uri="{FF2B5EF4-FFF2-40B4-BE49-F238E27FC236}">
                <a16:creationId xmlns:a16="http://schemas.microsoft.com/office/drawing/2014/main" id="{F22EC156-1669-46AD-8203-80D4BEB8933D}"/>
              </a:ext>
            </a:extLst>
          </p:cNvPr>
          <p:cNvSpPr txBox="1"/>
          <p:nvPr/>
        </p:nvSpPr>
        <p:spPr>
          <a:xfrm>
            <a:off x="4629984" y="5638742"/>
            <a:ext cx="2577048"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are expensive</a:t>
            </a:r>
          </a:p>
        </p:txBody>
      </p:sp>
      <p:pic>
        <p:nvPicPr>
          <p:cNvPr id="16" name="Picture 15">
            <a:extLst>
              <a:ext uri="{FF2B5EF4-FFF2-40B4-BE49-F238E27FC236}">
                <a16:creationId xmlns:a16="http://schemas.microsoft.com/office/drawing/2014/main" id="{D918744C-DBC3-4C9A-A1D8-3DD81678241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2994"/>
          <a:stretch/>
        </p:blipFill>
        <p:spPr>
          <a:xfrm>
            <a:off x="3256464" y="4771530"/>
            <a:ext cx="798794" cy="695003"/>
          </a:xfrm>
          <a:prstGeom prst="rect">
            <a:avLst/>
          </a:prstGeom>
        </p:spPr>
      </p:pic>
      <p:pic>
        <p:nvPicPr>
          <p:cNvPr id="17" name="Picture 16">
            <a:extLst>
              <a:ext uri="{FF2B5EF4-FFF2-40B4-BE49-F238E27FC236}">
                <a16:creationId xmlns:a16="http://schemas.microsoft.com/office/drawing/2014/main" id="{E485652D-1B81-4CF4-934A-ACBB242E9FD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56464" y="902464"/>
            <a:ext cx="640691" cy="711879"/>
          </a:xfrm>
          <a:prstGeom prst="rect">
            <a:avLst/>
          </a:prstGeom>
        </p:spPr>
      </p:pic>
      <p:pic>
        <p:nvPicPr>
          <p:cNvPr id="18" name="Picture 17">
            <a:extLst>
              <a:ext uri="{FF2B5EF4-FFF2-40B4-BE49-F238E27FC236}">
                <a16:creationId xmlns:a16="http://schemas.microsoft.com/office/drawing/2014/main" id="{6C566673-B6B9-42C2-A184-CDBB74A140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39481" y="905904"/>
            <a:ext cx="665865" cy="739850"/>
          </a:xfrm>
          <a:prstGeom prst="rect">
            <a:avLst/>
          </a:prstGeom>
        </p:spPr>
      </p:pic>
      <p:sp>
        <p:nvSpPr>
          <p:cNvPr id="19" name="TextBox 18">
            <a:extLst>
              <a:ext uri="{FF2B5EF4-FFF2-40B4-BE49-F238E27FC236}">
                <a16:creationId xmlns:a16="http://schemas.microsoft.com/office/drawing/2014/main" id="{66E1A2D4-506A-4ABF-9A4D-21F3E27A8A0D}"/>
              </a:ext>
            </a:extLst>
          </p:cNvPr>
          <p:cNvSpPr txBox="1"/>
          <p:nvPr/>
        </p:nvSpPr>
        <p:spPr>
          <a:xfrm>
            <a:off x="4187974" y="4932475"/>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is pretty</a:t>
            </a:r>
          </a:p>
        </p:txBody>
      </p:sp>
      <p:sp>
        <p:nvSpPr>
          <p:cNvPr id="20" name="TextBox 19">
            <a:extLst>
              <a:ext uri="{FF2B5EF4-FFF2-40B4-BE49-F238E27FC236}">
                <a16:creationId xmlns:a16="http://schemas.microsoft.com/office/drawing/2014/main" id="{5C658BBF-2F75-42E0-8262-72E23F781AD2}"/>
              </a:ext>
            </a:extLst>
          </p:cNvPr>
          <p:cNvSpPr txBox="1"/>
          <p:nvPr/>
        </p:nvSpPr>
        <p:spPr>
          <a:xfrm>
            <a:off x="5434737" y="985813"/>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are ugly</a:t>
            </a:r>
          </a:p>
        </p:txBody>
      </p:sp>
      <p:sp>
        <p:nvSpPr>
          <p:cNvPr id="21" name="TextBox 20">
            <a:extLst>
              <a:ext uri="{FF2B5EF4-FFF2-40B4-BE49-F238E27FC236}">
                <a16:creationId xmlns:a16="http://schemas.microsoft.com/office/drawing/2014/main" id="{EC783A84-9E82-4E92-B2B5-E92426E28967}"/>
              </a:ext>
            </a:extLst>
          </p:cNvPr>
          <p:cNvSpPr txBox="1"/>
          <p:nvPr/>
        </p:nvSpPr>
        <p:spPr>
          <a:xfrm>
            <a:off x="4414221" y="816536"/>
            <a:ext cx="1065708" cy="400110"/>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[views]</a:t>
            </a:r>
          </a:p>
        </p:txBody>
      </p:sp>
      <p:grpSp>
        <p:nvGrpSpPr>
          <p:cNvPr id="22" name="Group 21">
            <a:extLst>
              <a:ext uri="{FF2B5EF4-FFF2-40B4-BE49-F238E27FC236}">
                <a16:creationId xmlns:a16="http://schemas.microsoft.com/office/drawing/2014/main" id="{18ED1066-6922-4163-9D22-870C06B12364}"/>
              </a:ext>
            </a:extLst>
          </p:cNvPr>
          <p:cNvGrpSpPr/>
          <p:nvPr/>
        </p:nvGrpSpPr>
        <p:grpSpPr>
          <a:xfrm>
            <a:off x="3145978" y="3968946"/>
            <a:ext cx="1452901" cy="739139"/>
            <a:chOff x="253771" y="4011953"/>
            <a:chExt cx="1452901" cy="739139"/>
          </a:xfrm>
        </p:grpSpPr>
        <p:pic>
          <p:nvPicPr>
            <p:cNvPr id="23" name="Picture 22">
              <a:extLst>
                <a:ext uri="{FF2B5EF4-FFF2-40B4-BE49-F238E27FC236}">
                  <a16:creationId xmlns:a16="http://schemas.microsoft.com/office/drawing/2014/main" id="{C661941D-7B65-44B1-8F4A-771622A3E31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6810" r="46468"/>
            <a:stretch/>
          </p:blipFill>
          <p:spPr>
            <a:xfrm>
              <a:off x="818194" y="4011953"/>
              <a:ext cx="430831" cy="739139"/>
            </a:xfrm>
            <a:prstGeom prst="rect">
              <a:avLst/>
            </a:prstGeom>
          </p:spPr>
        </p:pic>
        <p:pic>
          <p:nvPicPr>
            <p:cNvPr id="24" name="Picture 23">
              <a:extLst>
                <a:ext uri="{FF2B5EF4-FFF2-40B4-BE49-F238E27FC236}">
                  <a16:creationId xmlns:a16="http://schemas.microsoft.com/office/drawing/2014/main" id="{8AC0B552-0C96-4DE9-AC0D-07D451827026}"/>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6810" r="46468"/>
            <a:stretch/>
          </p:blipFill>
          <p:spPr>
            <a:xfrm>
              <a:off x="1376367" y="4011953"/>
              <a:ext cx="330305" cy="739139"/>
            </a:xfrm>
            <a:prstGeom prst="rect">
              <a:avLst/>
            </a:prstGeom>
          </p:spPr>
        </p:pic>
        <p:pic>
          <p:nvPicPr>
            <p:cNvPr id="25" name="Picture 24">
              <a:extLst>
                <a:ext uri="{FF2B5EF4-FFF2-40B4-BE49-F238E27FC236}">
                  <a16:creationId xmlns:a16="http://schemas.microsoft.com/office/drawing/2014/main" id="{351AF819-D476-4CEC-A3BE-3A7472065BC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6810" r="46468"/>
            <a:stretch/>
          </p:blipFill>
          <p:spPr>
            <a:xfrm>
              <a:off x="253771" y="4011953"/>
              <a:ext cx="430831" cy="739139"/>
            </a:xfrm>
            <a:prstGeom prst="rect">
              <a:avLst/>
            </a:prstGeom>
          </p:spPr>
        </p:pic>
      </p:grpSp>
      <p:pic>
        <p:nvPicPr>
          <p:cNvPr id="26" name="Picture 25">
            <a:extLst>
              <a:ext uri="{FF2B5EF4-FFF2-40B4-BE49-F238E27FC236}">
                <a16:creationId xmlns:a16="http://schemas.microsoft.com/office/drawing/2014/main" id="{EAEF90D8-AA7A-43A8-AE2D-30E836598B2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46027" y="1683584"/>
            <a:ext cx="887790" cy="702834"/>
          </a:xfrm>
          <a:prstGeom prst="rect">
            <a:avLst/>
          </a:prstGeom>
        </p:spPr>
      </p:pic>
      <p:sp>
        <p:nvSpPr>
          <p:cNvPr id="27" name="TextBox 26">
            <a:extLst>
              <a:ext uri="{FF2B5EF4-FFF2-40B4-BE49-F238E27FC236}">
                <a16:creationId xmlns:a16="http://schemas.microsoft.com/office/drawing/2014/main" id="{2A848E89-3F53-44D1-9935-FE3D92D74ED6}"/>
              </a:ext>
            </a:extLst>
          </p:cNvPr>
          <p:cNvSpPr txBox="1"/>
          <p:nvPr/>
        </p:nvSpPr>
        <p:spPr>
          <a:xfrm>
            <a:off x="4432177" y="1771504"/>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is nice</a:t>
            </a:r>
          </a:p>
        </p:txBody>
      </p:sp>
      <p:sp>
        <p:nvSpPr>
          <p:cNvPr id="28" name="TextBox 27">
            <a:extLst>
              <a:ext uri="{FF2B5EF4-FFF2-40B4-BE49-F238E27FC236}">
                <a16:creationId xmlns:a16="http://schemas.microsoft.com/office/drawing/2014/main" id="{E2155647-5205-4FA2-A185-AF90025ED292}"/>
              </a:ext>
            </a:extLst>
          </p:cNvPr>
          <p:cNvSpPr txBox="1"/>
          <p:nvPr/>
        </p:nvSpPr>
        <p:spPr>
          <a:xfrm>
            <a:off x="4726221" y="4087934"/>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are white</a:t>
            </a:r>
          </a:p>
        </p:txBody>
      </p:sp>
      <p:pic>
        <p:nvPicPr>
          <p:cNvPr id="29" name="Picture 28">
            <a:extLst>
              <a:ext uri="{FF2B5EF4-FFF2-40B4-BE49-F238E27FC236}">
                <a16:creationId xmlns:a16="http://schemas.microsoft.com/office/drawing/2014/main" id="{BD2F87AA-61B1-4608-A9FA-8C81B6AE3F2C}"/>
              </a:ext>
            </a:extLst>
          </p:cNvPr>
          <p:cNvPicPr>
            <a:picLocks noChangeAspect="1"/>
          </p:cNvPicPr>
          <p:nvPr/>
        </p:nvPicPr>
        <p:blipFill rotWithShape="1">
          <a:blip r:embed="rId12">
            <a:extLst>
              <a:ext uri="{28A0092B-C50C-407E-A947-70E740481C1C}">
                <a14:useLocalDpi xmlns:a14="http://schemas.microsoft.com/office/drawing/2010/main" val="0"/>
              </a:ext>
            </a:extLst>
          </a:blip>
          <a:srcRect l="8905" t="14819" b="13045"/>
          <a:stretch/>
        </p:blipFill>
        <p:spPr>
          <a:xfrm>
            <a:off x="3145978" y="3207333"/>
            <a:ext cx="1175713" cy="725762"/>
          </a:xfrm>
          <a:prstGeom prst="rect">
            <a:avLst/>
          </a:prstGeom>
        </p:spPr>
      </p:pic>
      <p:sp>
        <p:nvSpPr>
          <p:cNvPr id="30" name="TextBox 29">
            <a:extLst>
              <a:ext uri="{FF2B5EF4-FFF2-40B4-BE49-F238E27FC236}">
                <a16:creationId xmlns:a16="http://schemas.microsoft.com/office/drawing/2014/main" id="{D9DD5898-2AE5-4762-A0AC-4CAA5E57583F}"/>
              </a:ext>
            </a:extLst>
          </p:cNvPr>
          <p:cNvSpPr txBox="1"/>
          <p:nvPr/>
        </p:nvSpPr>
        <p:spPr>
          <a:xfrm>
            <a:off x="4243985" y="3118985"/>
            <a:ext cx="1065708" cy="400110"/>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[town]</a:t>
            </a:r>
          </a:p>
        </p:txBody>
      </p:sp>
      <p:sp>
        <p:nvSpPr>
          <p:cNvPr id="31" name="TextBox 30">
            <a:extLst>
              <a:ext uri="{FF2B5EF4-FFF2-40B4-BE49-F238E27FC236}">
                <a16:creationId xmlns:a16="http://schemas.microsoft.com/office/drawing/2014/main" id="{EF2DBC4C-AA8F-4D15-AD77-23B130519A48}"/>
              </a:ext>
            </a:extLst>
          </p:cNvPr>
          <p:cNvSpPr txBox="1"/>
          <p:nvPr/>
        </p:nvSpPr>
        <p:spPr>
          <a:xfrm>
            <a:off x="5164976" y="3337400"/>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is quiet</a:t>
            </a:r>
          </a:p>
        </p:txBody>
      </p:sp>
      <p:pic>
        <p:nvPicPr>
          <p:cNvPr id="32" name="Picture 31">
            <a:extLst>
              <a:ext uri="{FF2B5EF4-FFF2-40B4-BE49-F238E27FC236}">
                <a16:creationId xmlns:a16="http://schemas.microsoft.com/office/drawing/2014/main" id="{145B96EE-DC2C-4564-862D-A8B50C66024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45977" y="2418373"/>
            <a:ext cx="839999" cy="839999"/>
          </a:xfrm>
          <a:prstGeom prst="rect">
            <a:avLst/>
          </a:prstGeom>
        </p:spPr>
      </p:pic>
      <p:sp>
        <p:nvSpPr>
          <p:cNvPr id="33" name="TextBox 32">
            <a:extLst>
              <a:ext uri="{FF2B5EF4-FFF2-40B4-BE49-F238E27FC236}">
                <a16:creationId xmlns:a16="http://schemas.microsoft.com/office/drawing/2014/main" id="{A0CB7FB2-8120-4945-96DA-D9065379BDD4}"/>
              </a:ext>
            </a:extLst>
          </p:cNvPr>
          <p:cNvSpPr txBox="1"/>
          <p:nvPr/>
        </p:nvSpPr>
        <p:spPr>
          <a:xfrm>
            <a:off x="4002961" y="2376606"/>
            <a:ext cx="1065708" cy="400110"/>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[team]</a:t>
            </a:r>
          </a:p>
        </p:txBody>
      </p:sp>
      <p:sp>
        <p:nvSpPr>
          <p:cNvPr id="34" name="TextBox 33">
            <a:extLst>
              <a:ext uri="{FF2B5EF4-FFF2-40B4-BE49-F238E27FC236}">
                <a16:creationId xmlns:a16="http://schemas.microsoft.com/office/drawing/2014/main" id="{9685D468-3233-4742-B833-E1263C133EF6}"/>
              </a:ext>
            </a:extLst>
          </p:cNvPr>
          <p:cNvSpPr txBox="1"/>
          <p:nvPr/>
        </p:nvSpPr>
        <p:spPr>
          <a:xfrm>
            <a:off x="5187063" y="2555310"/>
            <a:ext cx="2043803" cy="461665"/>
          </a:xfrm>
          <a:prstGeom prst="rect">
            <a:avLst/>
          </a:prstGeom>
          <a:noFill/>
        </p:spPr>
        <p:txBody>
          <a:bodyPr wrap="square" rtlCol="0">
            <a:spAutoFit/>
          </a:bodyPr>
          <a:lstStyle/>
          <a:p>
            <a:r>
              <a:rPr lang="en-GB" sz="2400" b="1" dirty="0">
                <a:solidFill>
                  <a:schemeClr val="accent2"/>
                </a:solidFill>
                <a:latin typeface="Century Gothic" panose="020B0502020202020204" pitchFamily="34" charset="0"/>
              </a:rPr>
              <a:t>is small</a:t>
            </a:r>
          </a:p>
        </p:txBody>
      </p:sp>
      <p:sp>
        <p:nvSpPr>
          <p:cNvPr id="35" name="Rounded Rectangle 47">
            <a:extLst>
              <a:ext uri="{FF2B5EF4-FFF2-40B4-BE49-F238E27FC236}">
                <a16:creationId xmlns:a16="http://schemas.microsoft.com/office/drawing/2014/main" id="{43AE9837-6BE0-496C-87FC-732EB5961AAC}"/>
              </a:ext>
            </a:extLst>
          </p:cNvPr>
          <p:cNvSpPr/>
          <p:nvPr/>
        </p:nvSpPr>
        <p:spPr>
          <a:xfrm>
            <a:off x="7491910" y="216139"/>
            <a:ext cx="3300416"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La película es </a:t>
            </a:r>
            <a:r>
              <a:rPr lang="en-GB" sz="2000" b="1" i="1" dirty="0" err="1">
                <a:solidFill>
                  <a:srgbClr val="002060"/>
                </a:solidFill>
                <a:latin typeface="Century Gothic" panose="020B0502020202020204" pitchFamily="34" charset="0"/>
              </a:rPr>
              <a:t>buena</a:t>
            </a:r>
            <a:r>
              <a:rPr lang="en-GB" sz="2000" b="1" i="1" dirty="0">
                <a:solidFill>
                  <a:srgbClr val="002060"/>
                </a:solidFill>
                <a:latin typeface="Century Gothic" panose="020B0502020202020204" pitchFamily="34" charset="0"/>
              </a:rPr>
              <a:t>. </a:t>
            </a:r>
          </a:p>
        </p:txBody>
      </p:sp>
      <p:sp>
        <p:nvSpPr>
          <p:cNvPr id="36" name="Rounded Rectangle 48">
            <a:extLst>
              <a:ext uri="{FF2B5EF4-FFF2-40B4-BE49-F238E27FC236}">
                <a16:creationId xmlns:a16="http://schemas.microsoft.com/office/drawing/2014/main" id="{47CE1F8B-89E2-4E51-A2BC-152E0D034FA5}"/>
              </a:ext>
            </a:extLst>
          </p:cNvPr>
          <p:cNvSpPr/>
          <p:nvPr/>
        </p:nvSpPr>
        <p:spPr>
          <a:xfrm>
            <a:off x="7491910" y="963164"/>
            <a:ext cx="3300416"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Las vistas son </a:t>
            </a:r>
            <a:r>
              <a:rPr lang="en-GB" sz="2000" b="1" i="1" dirty="0" err="1">
                <a:solidFill>
                  <a:srgbClr val="002060"/>
                </a:solidFill>
                <a:latin typeface="Century Gothic" panose="020B0502020202020204" pitchFamily="34" charset="0"/>
              </a:rPr>
              <a:t>feas</a:t>
            </a:r>
            <a:r>
              <a:rPr lang="en-GB" sz="2000" b="1" i="1" dirty="0">
                <a:solidFill>
                  <a:srgbClr val="002060"/>
                </a:solidFill>
                <a:latin typeface="Century Gothic" panose="020B0502020202020204" pitchFamily="34" charset="0"/>
              </a:rPr>
              <a:t>. </a:t>
            </a:r>
          </a:p>
        </p:txBody>
      </p:sp>
      <p:sp>
        <p:nvSpPr>
          <p:cNvPr id="37" name="Rounded Rectangle 49">
            <a:extLst>
              <a:ext uri="{FF2B5EF4-FFF2-40B4-BE49-F238E27FC236}">
                <a16:creationId xmlns:a16="http://schemas.microsoft.com/office/drawing/2014/main" id="{DFEA3359-EF93-47F3-A419-CD27E90C2B9E}"/>
              </a:ext>
            </a:extLst>
          </p:cNvPr>
          <p:cNvSpPr/>
          <p:nvPr/>
        </p:nvSpPr>
        <p:spPr>
          <a:xfrm>
            <a:off x="7509134" y="1737468"/>
            <a:ext cx="3300416"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La familia es simpática.</a:t>
            </a:r>
          </a:p>
        </p:txBody>
      </p:sp>
      <p:sp>
        <p:nvSpPr>
          <p:cNvPr id="38" name="Rounded Rectangle 50">
            <a:extLst>
              <a:ext uri="{FF2B5EF4-FFF2-40B4-BE49-F238E27FC236}">
                <a16:creationId xmlns:a16="http://schemas.microsoft.com/office/drawing/2014/main" id="{31FC54FD-D1EA-43B7-AA55-05D1200FD1CD}"/>
              </a:ext>
            </a:extLst>
          </p:cNvPr>
          <p:cNvSpPr/>
          <p:nvPr/>
        </p:nvSpPr>
        <p:spPr>
          <a:xfrm>
            <a:off x="7509136" y="2521274"/>
            <a:ext cx="3300416"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El equipo es pequeño.</a:t>
            </a:r>
          </a:p>
        </p:txBody>
      </p:sp>
      <p:sp>
        <p:nvSpPr>
          <p:cNvPr id="39" name="Rounded Rectangle 51">
            <a:extLst>
              <a:ext uri="{FF2B5EF4-FFF2-40B4-BE49-F238E27FC236}">
                <a16:creationId xmlns:a16="http://schemas.microsoft.com/office/drawing/2014/main" id="{F4A49E02-39A2-44CC-B180-691745E51673}"/>
              </a:ext>
            </a:extLst>
          </p:cNvPr>
          <p:cNvSpPr/>
          <p:nvPr/>
        </p:nvSpPr>
        <p:spPr>
          <a:xfrm>
            <a:off x="7509136" y="3258360"/>
            <a:ext cx="3300416"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El pueblo es </a:t>
            </a:r>
            <a:r>
              <a:rPr lang="en-GB" sz="2000" b="1" i="1" dirty="0" err="1">
                <a:solidFill>
                  <a:srgbClr val="002060"/>
                </a:solidFill>
                <a:latin typeface="Century Gothic" panose="020B0502020202020204" pitchFamily="34" charset="0"/>
              </a:rPr>
              <a:t>tranquilo</a:t>
            </a:r>
            <a:r>
              <a:rPr lang="en-GB" sz="2000" b="1" i="1" dirty="0">
                <a:solidFill>
                  <a:srgbClr val="002060"/>
                </a:solidFill>
                <a:latin typeface="Century Gothic" panose="020B0502020202020204" pitchFamily="34" charset="0"/>
              </a:rPr>
              <a:t>.</a:t>
            </a:r>
          </a:p>
        </p:txBody>
      </p:sp>
      <p:sp>
        <p:nvSpPr>
          <p:cNvPr id="40" name="Rounded Rectangle 52">
            <a:extLst>
              <a:ext uri="{FF2B5EF4-FFF2-40B4-BE49-F238E27FC236}">
                <a16:creationId xmlns:a16="http://schemas.microsoft.com/office/drawing/2014/main" id="{F01208BB-A238-4049-9C50-404FF82A0BF6}"/>
              </a:ext>
            </a:extLst>
          </p:cNvPr>
          <p:cNvSpPr/>
          <p:nvPr/>
        </p:nvSpPr>
        <p:spPr>
          <a:xfrm>
            <a:off x="7509135" y="4021343"/>
            <a:ext cx="3416474"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Los </a:t>
            </a:r>
            <a:r>
              <a:rPr lang="en-GB" sz="2000" b="1" i="1" dirty="0" err="1">
                <a:solidFill>
                  <a:srgbClr val="002060"/>
                </a:solidFill>
                <a:latin typeface="Century Gothic" panose="020B0502020202020204" pitchFamily="34" charset="0"/>
              </a:rPr>
              <a:t>edificios</a:t>
            </a:r>
            <a:r>
              <a:rPr lang="en-GB" sz="2000" b="1" i="1" dirty="0">
                <a:solidFill>
                  <a:srgbClr val="002060"/>
                </a:solidFill>
                <a:latin typeface="Century Gothic" panose="020B0502020202020204" pitchFamily="34" charset="0"/>
              </a:rPr>
              <a:t> son </a:t>
            </a:r>
            <a:r>
              <a:rPr lang="en-GB" sz="2000" b="1" i="1" dirty="0" err="1">
                <a:solidFill>
                  <a:srgbClr val="002060"/>
                </a:solidFill>
                <a:latin typeface="Century Gothic" panose="020B0502020202020204" pitchFamily="34" charset="0"/>
              </a:rPr>
              <a:t>blancos</a:t>
            </a:r>
            <a:r>
              <a:rPr lang="en-GB" sz="2000" b="1" i="1" dirty="0">
                <a:solidFill>
                  <a:srgbClr val="002060"/>
                </a:solidFill>
                <a:latin typeface="Century Gothic" panose="020B0502020202020204" pitchFamily="34" charset="0"/>
              </a:rPr>
              <a:t>.</a:t>
            </a:r>
          </a:p>
        </p:txBody>
      </p:sp>
      <p:sp>
        <p:nvSpPr>
          <p:cNvPr id="41" name="Rounded Rectangle 53">
            <a:extLst>
              <a:ext uri="{FF2B5EF4-FFF2-40B4-BE49-F238E27FC236}">
                <a16:creationId xmlns:a16="http://schemas.microsoft.com/office/drawing/2014/main" id="{C90BA57A-C265-44C4-AD51-776958E577A7}"/>
              </a:ext>
            </a:extLst>
          </p:cNvPr>
          <p:cNvSpPr/>
          <p:nvPr/>
        </p:nvSpPr>
        <p:spPr>
          <a:xfrm>
            <a:off x="7526848" y="4771530"/>
            <a:ext cx="3416474"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La </a:t>
            </a:r>
            <a:r>
              <a:rPr lang="en-GB" sz="2000" b="1" i="1" dirty="0" err="1">
                <a:solidFill>
                  <a:srgbClr val="002060"/>
                </a:solidFill>
                <a:latin typeface="Century Gothic" panose="020B0502020202020204" pitchFamily="34" charset="0"/>
              </a:rPr>
              <a:t>isla</a:t>
            </a:r>
            <a:r>
              <a:rPr lang="en-GB" sz="2000" b="1" i="1" dirty="0">
                <a:solidFill>
                  <a:srgbClr val="002060"/>
                </a:solidFill>
                <a:latin typeface="Century Gothic" panose="020B0502020202020204" pitchFamily="34" charset="0"/>
              </a:rPr>
              <a:t> es </a:t>
            </a:r>
            <a:r>
              <a:rPr lang="en-GB" sz="2000" b="1" i="1" dirty="0" err="1">
                <a:solidFill>
                  <a:srgbClr val="002060"/>
                </a:solidFill>
                <a:latin typeface="Century Gothic" panose="020B0502020202020204" pitchFamily="34" charset="0"/>
              </a:rPr>
              <a:t>bonita</a:t>
            </a:r>
            <a:r>
              <a:rPr lang="en-GB" sz="2000" b="1" i="1" dirty="0">
                <a:solidFill>
                  <a:srgbClr val="002060"/>
                </a:solidFill>
                <a:latin typeface="Century Gothic" panose="020B0502020202020204" pitchFamily="34" charset="0"/>
              </a:rPr>
              <a:t>.</a:t>
            </a:r>
          </a:p>
        </p:txBody>
      </p:sp>
      <p:sp>
        <p:nvSpPr>
          <p:cNvPr id="42" name="Rounded Rectangle 54">
            <a:extLst>
              <a:ext uri="{FF2B5EF4-FFF2-40B4-BE49-F238E27FC236}">
                <a16:creationId xmlns:a16="http://schemas.microsoft.com/office/drawing/2014/main" id="{3D9211DA-6D61-443A-91B7-511A982DEB18}"/>
              </a:ext>
            </a:extLst>
          </p:cNvPr>
          <p:cNvSpPr/>
          <p:nvPr/>
        </p:nvSpPr>
        <p:spPr>
          <a:xfrm>
            <a:off x="7509134" y="5620680"/>
            <a:ext cx="3416474" cy="52973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rgbClr val="002060"/>
                </a:solidFill>
                <a:latin typeface="Century Gothic" panose="020B0502020202020204" pitchFamily="34" charset="0"/>
              </a:rPr>
              <a:t>Los </a:t>
            </a:r>
            <a:r>
              <a:rPr lang="en-GB" sz="2000" b="1" i="1" dirty="0" err="1">
                <a:solidFill>
                  <a:srgbClr val="002060"/>
                </a:solidFill>
                <a:latin typeface="Century Gothic" panose="020B0502020202020204" pitchFamily="34" charset="0"/>
              </a:rPr>
              <a:t>platos</a:t>
            </a:r>
            <a:r>
              <a:rPr lang="en-GB" sz="2000" b="1" i="1" dirty="0">
                <a:solidFill>
                  <a:srgbClr val="002060"/>
                </a:solidFill>
                <a:latin typeface="Century Gothic" panose="020B0502020202020204" pitchFamily="34" charset="0"/>
              </a:rPr>
              <a:t> son </a:t>
            </a:r>
            <a:r>
              <a:rPr lang="en-GB" sz="2000" b="1" i="1" dirty="0" err="1">
                <a:solidFill>
                  <a:srgbClr val="002060"/>
                </a:solidFill>
                <a:latin typeface="Century Gothic" panose="020B0502020202020204" pitchFamily="34" charset="0"/>
              </a:rPr>
              <a:t>caros</a:t>
            </a:r>
            <a:r>
              <a:rPr lang="en-GB" sz="2000" b="1" i="1" dirty="0">
                <a:solidFill>
                  <a:srgbClr val="002060"/>
                </a:solidFill>
                <a:latin typeface="Century Gothic" panose="020B0502020202020204" pitchFamily="34" charset="0"/>
              </a:rPr>
              <a:t>.</a:t>
            </a:r>
          </a:p>
        </p:txBody>
      </p:sp>
      <p:sp>
        <p:nvSpPr>
          <p:cNvPr id="43" name="TextBox 42">
            <a:extLst>
              <a:ext uri="{FF2B5EF4-FFF2-40B4-BE49-F238E27FC236}">
                <a16:creationId xmlns:a16="http://schemas.microsoft.com/office/drawing/2014/main" id="{092C36A0-AFE7-4A99-B57D-A4A1333624D6}"/>
              </a:ext>
            </a:extLst>
          </p:cNvPr>
          <p:cNvSpPr txBox="1"/>
          <p:nvPr/>
        </p:nvSpPr>
        <p:spPr>
          <a:xfrm>
            <a:off x="-34516" y="86876"/>
            <a:ext cx="269547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i="1" dirty="0">
                <a:solidFill>
                  <a:srgbClr val="002060"/>
                </a:solidFill>
                <a:latin typeface="Century Gothic" panose="020B0502020202020204" pitchFamily="34" charset="0"/>
              </a:rPr>
              <a:t>Escribe unas frases. </a:t>
            </a:r>
            <a:endParaRPr kumimoji="0" lang="en-GB" sz="2000" b="1" i="1" u="none" strike="noStrike" kern="1200" cap="none" spc="0" normalizeH="0" baseline="0" noProof="0" dirty="0">
              <a:ln>
                <a:noFill/>
              </a:ln>
              <a:solidFill>
                <a:srgbClr val="002060"/>
              </a:solidFill>
              <a:effectLst/>
              <a:uLnTx/>
              <a:uFillTx/>
              <a:latin typeface="Century Gothic" panose="020B0502020202020204" pitchFamily="34" charset="0"/>
            </a:endParaRPr>
          </a:p>
        </p:txBody>
      </p:sp>
      <p:sp>
        <p:nvSpPr>
          <p:cNvPr id="44" name="TextBox 43">
            <a:extLst>
              <a:ext uri="{FF2B5EF4-FFF2-40B4-BE49-F238E27FC236}">
                <a16:creationId xmlns:a16="http://schemas.microsoft.com/office/drawing/2014/main" id="{C722E1C8-7E07-47C2-9DC6-90C673020994}"/>
              </a:ext>
            </a:extLst>
          </p:cNvPr>
          <p:cNvSpPr txBox="1"/>
          <p:nvPr/>
        </p:nvSpPr>
        <p:spPr>
          <a:xfrm>
            <a:off x="-34516" y="439243"/>
            <a:ext cx="32079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i="1" dirty="0">
                <a:solidFill>
                  <a:srgbClr val="002060"/>
                </a:solidFill>
                <a:latin typeface="Century Gothic" panose="020B0502020202020204" pitchFamily="34" charset="0"/>
              </a:rPr>
              <a:t>Usa ‘el’, ‘la’, ‘los’ o ‘las’.</a:t>
            </a:r>
            <a:endParaRPr kumimoji="0" lang="en-GB" sz="2000" b="1" i="1" u="none" strike="noStrike" kern="1200" cap="none" spc="0" normalizeH="0" baseline="0" noProof="0" dirty="0">
              <a:ln>
                <a:noFill/>
              </a:ln>
              <a:solidFill>
                <a:srgbClr val="002060"/>
              </a:solidFill>
              <a:effectLst/>
              <a:uLnTx/>
              <a:uFillTx/>
              <a:latin typeface="Century Gothic" panose="020B0502020202020204" pitchFamily="34" charset="0"/>
            </a:endParaRPr>
          </a:p>
        </p:txBody>
      </p:sp>
      <p:sp>
        <p:nvSpPr>
          <p:cNvPr id="4" name="Title 3">
            <a:extLst>
              <a:ext uri="{FF2B5EF4-FFF2-40B4-BE49-F238E27FC236}">
                <a16:creationId xmlns:a16="http://schemas.microsoft.com/office/drawing/2014/main" id="{56746538-D3FF-4751-B7FD-BC3FA5C6FF5A}"/>
              </a:ext>
            </a:extLst>
          </p:cNvPr>
          <p:cNvSpPr>
            <a:spLocks noGrp="1"/>
          </p:cNvSpPr>
          <p:nvPr>
            <p:ph type="title"/>
          </p:nvPr>
        </p:nvSpPr>
        <p:spPr>
          <a:xfrm>
            <a:off x="4208364" y="-207690"/>
            <a:ext cx="2987307" cy="1325563"/>
          </a:xfrm>
        </p:spPr>
        <p:txBody>
          <a:bodyPr/>
          <a:lstStyle/>
          <a:p>
            <a:pPr rtl="0" eaLnBrk="1" latinLnBrk="0" hangingPunct="1"/>
            <a:r>
              <a:rPr lang="en-GB" sz="2400" b="1" kern="1200" dirty="0">
                <a:solidFill>
                  <a:srgbClr val="ED7D31"/>
                </a:solidFill>
                <a:effectLst/>
                <a:latin typeface="Century Gothic" panose="020B0502020202020204" pitchFamily="34" charset="0"/>
                <a:ea typeface="+mn-ea"/>
                <a:cs typeface="+mn-cs"/>
              </a:rPr>
              <a:t>is good</a:t>
            </a:r>
            <a:endParaRPr lang="en-GB" dirty="0">
              <a:effectLst/>
            </a:endParaRPr>
          </a:p>
        </p:txBody>
      </p:sp>
    </p:spTree>
    <p:extLst>
      <p:ext uri="{BB962C8B-B14F-4D97-AF65-F5344CB8AC3E}">
        <p14:creationId xmlns:p14="http://schemas.microsoft.com/office/powerpoint/2010/main" val="5881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1">
            <a:extLst>
              <a:ext uri="{FF2B5EF4-FFF2-40B4-BE49-F238E27FC236}">
                <a16:creationId xmlns:a16="http://schemas.microsoft.com/office/drawing/2014/main" id="{A316DD52-7894-4A75-969C-CA0645DA2978}"/>
              </a:ext>
            </a:extLst>
          </p:cNvPr>
          <p:cNvSpPr/>
          <p:nvPr/>
        </p:nvSpPr>
        <p:spPr>
          <a:xfrm>
            <a:off x="10782300" y="258166"/>
            <a:ext cx="11458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8" name="Rounded Rectangle 4">
            <a:extLst>
              <a:ext uri="{FF2B5EF4-FFF2-40B4-BE49-F238E27FC236}">
                <a16:creationId xmlns:a16="http://schemas.microsoft.com/office/drawing/2014/main" id="{BC7A8079-1D0C-4D38-9E8C-9F8C49ABB2D6}"/>
              </a:ext>
            </a:extLst>
          </p:cNvPr>
          <p:cNvSpPr/>
          <p:nvPr/>
        </p:nvSpPr>
        <p:spPr>
          <a:xfrm>
            <a:off x="415636" y="748145"/>
            <a:ext cx="471054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…son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simpáticas</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19" name="Rounded Rectangle 5">
            <a:extLst>
              <a:ext uri="{FF2B5EF4-FFF2-40B4-BE49-F238E27FC236}">
                <a16:creationId xmlns:a16="http://schemas.microsoft.com/office/drawing/2014/main" id="{372AC8ED-45B3-4610-982E-7325614607F2}"/>
              </a:ext>
            </a:extLst>
          </p:cNvPr>
          <p:cNvSpPr/>
          <p:nvPr/>
        </p:nvSpPr>
        <p:spPr>
          <a:xfrm>
            <a:off x="5999018" y="709906"/>
            <a:ext cx="5209309"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…es pequeño.</a:t>
            </a:r>
          </a:p>
        </p:txBody>
      </p:sp>
      <p:sp>
        <p:nvSpPr>
          <p:cNvPr id="20" name="Rounded Rectangle 6">
            <a:extLst>
              <a:ext uri="{FF2B5EF4-FFF2-40B4-BE49-F238E27FC236}">
                <a16:creationId xmlns:a16="http://schemas.microsoft.com/office/drawing/2014/main" id="{6B176E3F-C937-45F8-89B2-6B044638CA33}"/>
              </a:ext>
            </a:extLst>
          </p:cNvPr>
          <p:cNvSpPr/>
          <p:nvPr/>
        </p:nvSpPr>
        <p:spPr>
          <a:xfrm>
            <a:off x="415636" y="1932708"/>
            <a:ext cx="5001491"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…es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barata</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21" name="Rounded Rectangle 7">
            <a:extLst>
              <a:ext uri="{FF2B5EF4-FFF2-40B4-BE49-F238E27FC236}">
                <a16:creationId xmlns:a16="http://schemas.microsoft.com/office/drawing/2014/main" id="{B54622BB-0EE7-40FE-AF24-7A741E98C04B}"/>
              </a:ext>
            </a:extLst>
          </p:cNvPr>
          <p:cNvSpPr/>
          <p:nvPr/>
        </p:nvSpPr>
        <p:spPr>
          <a:xfrm>
            <a:off x="5999018" y="1974414"/>
            <a:ext cx="471054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…es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feo</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22" name="Rounded Rectangle 8">
            <a:extLst>
              <a:ext uri="{FF2B5EF4-FFF2-40B4-BE49-F238E27FC236}">
                <a16:creationId xmlns:a16="http://schemas.microsoft.com/office/drawing/2014/main" id="{D7929D25-3B2B-48D4-911B-93AD7EB4BC2E}"/>
              </a:ext>
            </a:extLst>
          </p:cNvPr>
          <p:cNvSpPr/>
          <p:nvPr/>
        </p:nvSpPr>
        <p:spPr>
          <a:xfrm>
            <a:off x="415636" y="3144981"/>
            <a:ext cx="471054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…son altos.</a:t>
            </a:r>
          </a:p>
        </p:txBody>
      </p:sp>
      <p:sp>
        <p:nvSpPr>
          <p:cNvPr id="23" name="Rounded Rectangle 9">
            <a:extLst>
              <a:ext uri="{FF2B5EF4-FFF2-40B4-BE49-F238E27FC236}">
                <a16:creationId xmlns:a16="http://schemas.microsoft.com/office/drawing/2014/main" id="{C451B944-75E0-4AB4-A46A-77CCB59325C9}"/>
              </a:ext>
            </a:extLst>
          </p:cNvPr>
          <p:cNvSpPr/>
          <p:nvPr/>
        </p:nvSpPr>
        <p:spPr>
          <a:xfrm>
            <a:off x="5999018" y="3075010"/>
            <a:ext cx="471054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…son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caras</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24" name="Rounded Rectangle 10">
            <a:extLst>
              <a:ext uri="{FF2B5EF4-FFF2-40B4-BE49-F238E27FC236}">
                <a16:creationId xmlns:a16="http://schemas.microsoft.com/office/drawing/2014/main" id="{D6377A39-D63D-44E0-805C-8EBA763CA916}"/>
              </a:ext>
            </a:extLst>
          </p:cNvPr>
          <p:cNvSpPr/>
          <p:nvPr/>
        </p:nvSpPr>
        <p:spPr>
          <a:xfrm>
            <a:off x="5999018" y="4357254"/>
            <a:ext cx="471054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…es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bonita</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25" name="Rounded Rectangle 11">
            <a:extLst>
              <a:ext uri="{FF2B5EF4-FFF2-40B4-BE49-F238E27FC236}">
                <a16:creationId xmlns:a16="http://schemas.microsoft.com/office/drawing/2014/main" id="{9610A083-FE94-4737-9493-3D0E151A4393}"/>
              </a:ext>
            </a:extLst>
          </p:cNvPr>
          <p:cNvSpPr/>
          <p:nvPr/>
        </p:nvSpPr>
        <p:spPr>
          <a:xfrm>
            <a:off x="1565560" y="5456990"/>
            <a:ext cx="8201893" cy="748146"/>
          </a:xfrm>
          <a:prstGeom prst="roundRect">
            <a:avLst/>
          </a:prstGeom>
          <a:solidFill>
            <a:srgbClr val="FFCCCC"/>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E.g</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4000" u="sng"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La</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planta es </a:t>
            </a:r>
            <a:r>
              <a:rPr kumimoji="0" lang="en-GB" sz="4000" u="none" strike="noStrike" kern="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bonita</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t>
            </a:r>
          </a:p>
        </p:txBody>
      </p:sp>
      <p:sp>
        <p:nvSpPr>
          <p:cNvPr id="26" name="Rounded Rectangle 12">
            <a:extLst>
              <a:ext uri="{FF2B5EF4-FFF2-40B4-BE49-F238E27FC236}">
                <a16:creationId xmlns:a16="http://schemas.microsoft.com/office/drawing/2014/main" id="{89927487-1F72-423F-8827-035AACEC344C}"/>
              </a:ext>
            </a:extLst>
          </p:cNvPr>
          <p:cNvSpPr/>
          <p:nvPr/>
        </p:nvSpPr>
        <p:spPr>
          <a:xfrm>
            <a:off x="1565561" y="5457563"/>
            <a:ext cx="8201893" cy="748146"/>
          </a:xfrm>
          <a:prstGeom prst="roundRect">
            <a:avLst/>
          </a:prstGeom>
          <a:solidFill>
            <a:srgbClr val="FFCCCC"/>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E.g</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4000" u="sng"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Los</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4000" u="none" strike="noStrike" kern="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edificio</a:t>
            </a:r>
            <a:r>
              <a:rPr kumimoji="0" lang="en-GB" sz="4000" u="sng" strike="noStrike" kern="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s</a:t>
            </a:r>
            <a:r>
              <a:rPr kumimoji="0" lang="en-GB" sz="4000" u="none" strike="noStrike" kern="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son altos.</a:t>
            </a:r>
          </a:p>
        </p:txBody>
      </p:sp>
      <p:sp>
        <p:nvSpPr>
          <p:cNvPr id="27" name="Rounded Rectangle 13">
            <a:extLst>
              <a:ext uri="{FF2B5EF4-FFF2-40B4-BE49-F238E27FC236}">
                <a16:creationId xmlns:a16="http://schemas.microsoft.com/office/drawing/2014/main" id="{C4CB50D2-97D0-4376-8672-20639E3BCCF1}"/>
              </a:ext>
            </a:extLst>
          </p:cNvPr>
          <p:cNvSpPr/>
          <p:nvPr/>
        </p:nvSpPr>
        <p:spPr>
          <a:xfrm>
            <a:off x="311727" y="4357254"/>
            <a:ext cx="4814456" cy="74814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…son </a:t>
            </a:r>
            <a:r>
              <a:rPr kumimoji="0" lang="en-GB" sz="400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feas</a:t>
            </a:r>
            <a:r>
              <a:rPr kumimoji="0" lang="en-GB" sz="4000" u="none" strike="noStrike" kern="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
        <p:nvSpPr>
          <p:cNvPr id="28" name="Title 27">
            <a:extLst>
              <a:ext uri="{FF2B5EF4-FFF2-40B4-BE49-F238E27FC236}">
                <a16:creationId xmlns:a16="http://schemas.microsoft.com/office/drawing/2014/main" id="{54862EF7-60A0-4DAB-8912-3260E20572F2}"/>
              </a:ext>
            </a:extLst>
          </p:cNvPr>
          <p:cNvSpPr>
            <a:spLocks noGrp="1"/>
          </p:cNvSpPr>
          <p:nvPr>
            <p:ph type="title"/>
          </p:nvPr>
        </p:nvSpPr>
        <p:spPr>
          <a:xfrm>
            <a:off x="10782300" y="-204157"/>
            <a:ext cx="1145844" cy="1325563"/>
          </a:xfrm>
        </p:spPr>
        <p:txBody>
          <a:bodyPr/>
          <a:lstStyle/>
          <a:p>
            <a:pPr algn="ctr"/>
            <a:r>
              <a:rPr lang="en-GB" sz="2000" b="1" i="0" kern="1200" spc="0" baseline="0" dirty="0" err="1">
                <a:ln>
                  <a:noFill/>
                </a:ln>
                <a:solidFill>
                  <a:srgbClr val="FFFFFF"/>
                </a:solidFill>
                <a:effectLst/>
                <a:latin typeface="Century Gothic" panose="020B0502020202020204" pitchFamily="34" charset="0"/>
                <a:ea typeface="+mn-ea"/>
                <a:cs typeface="+mn-cs"/>
              </a:rPr>
              <a:t>escribir</a:t>
            </a:r>
            <a:endParaRPr lang="en-GB" dirty="0"/>
          </a:p>
        </p:txBody>
      </p:sp>
    </p:spTree>
    <p:extLst>
      <p:ext uri="{BB962C8B-B14F-4D97-AF65-F5344CB8AC3E}">
        <p14:creationId xmlns:p14="http://schemas.microsoft.com/office/powerpoint/2010/main" val="26275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2000" tmFilter="0, 0; .2, .5; .8, .5; 1, 0"/>
                                        <p:tgtEl>
                                          <p:spTgt spid="24"/>
                                        </p:tgtEl>
                                      </p:cBhvr>
                                    </p:animEffect>
                                    <p:animScale>
                                      <p:cBhvr>
                                        <p:cTn id="9" dur="1000" autoRev="1" fill="hold"/>
                                        <p:tgtEl>
                                          <p:spTgt spid="24"/>
                                        </p:tgtEl>
                                      </p:cBhvr>
                                      <p:by x="105000" y="105000"/>
                                    </p:animScale>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2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par>
                                <p:cTn id="18" presetID="26" presetClass="emph" presetSubtype="0" fill="hold" grpId="0" nodeType="withEffect">
                                  <p:stCondLst>
                                    <p:cond delay="0"/>
                                  </p:stCondLst>
                                  <p:childTnLst>
                                    <p:animEffect transition="out" filter="fade">
                                      <p:cBhvr>
                                        <p:cTn id="19" dur="2000" tmFilter="0, 0; .2, .5; .8, .5; 1, 0"/>
                                        <p:tgtEl>
                                          <p:spTgt spid="22"/>
                                        </p:tgtEl>
                                      </p:cBhvr>
                                    </p:animEffect>
                                    <p:animScale>
                                      <p:cBhvr>
                                        <p:cTn id="20" dur="1000" autoRev="1" fill="hold"/>
                                        <p:tgtEl>
                                          <p:spTgt spid="22"/>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5" grpId="1" animBg="1"/>
      <p:bldP spid="26" grpId="0" animBg="1"/>
      <p:bldP spid="2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1">
            <a:extLst>
              <a:ext uri="{FF2B5EF4-FFF2-40B4-BE49-F238E27FC236}">
                <a16:creationId xmlns:a16="http://schemas.microsoft.com/office/drawing/2014/main" id="{6B4AA707-EBE6-4352-BD70-6AA6C0427B56}"/>
              </a:ext>
            </a:extLst>
          </p:cNvPr>
          <p:cNvSpPr>
            <a:spLocks noGrp="1"/>
          </p:cNvSpPr>
          <p:nvPr>
            <p:ph type="title"/>
          </p:nvPr>
        </p:nvSpPr>
        <p:spPr>
          <a:xfrm>
            <a:off x="4078711" y="220819"/>
            <a:ext cx="4246265" cy="810288"/>
          </a:xfrm>
        </p:spPr>
        <p:txBody>
          <a:bodyPr>
            <a:normAutofit/>
          </a:bodyPr>
          <a:lstStyle/>
          <a:p>
            <a:r>
              <a:rPr lang="en-GB" sz="3200" b="1" dirty="0">
                <a:latin typeface="Century Gothic" panose="020B0502020202020204" pitchFamily="34" charset="0"/>
              </a:rPr>
              <a:t>Una tarea escrita</a:t>
            </a:r>
          </a:p>
        </p:txBody>
      </p:sp>
      <p:sp>
        <p:nvSpPr>
          <p:cNvPr id="7" name="Rectangle 6">
            <a:extLst>
              <a:ext uri="{FF2B5EF4-FFF2-40B4-BE49-F238E27FC236}">
                <a16:creationId xmlns:a16="http://schemas.microsoft.com/office/drawing/2014/main" id="{19E75304-6D5E-44F4-9247-5CFC73780977}"/>
              </a:ext>
            </a:extLst>
          </p:cNvPr>
          <p:cNvSpPr/>
          <p:nvPr/>
        </p:nvSpPr>
        <p:spPr>
          <a:xfrm rot="826240">
            <a:off x="9299665" y="783233"/>
            <a:ext cx="1366842" cy="1303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8" name="Title 11">
            <a:extLst>
              <a:ext uri="{FF2B5EF4-FFF2-40B4-BE49-F238E27FC236}">
                <a16:creationId xmlns:a16="http://schemas.microsoft.com/office/drawing/2014/main" id="{89D66861-8879-49BC-858C-A32F08B8CE0E}"/>
              </a:ext>
            </a:extLst>
          </p:cNvPr>
          <p:cNvSpPr txBox="1">
            <a:spLocks/>
          </p:cNvSpPr>
          <p:nvPr/>
        </p:nvSpPr>
        <p:spPr>
          <a:xfrm>
            <a:off x="410964" y="4550208"/>
            <a:ext cx="10515600" cy="7631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latin typeface="Century Gothic" panose="020B0502020202020204" pitchFamily="34" charset="0"/>
              </a:rPr>
              <a:t>Usa la forma correcta de ‘dar’ o ‘querer’.</a:t>
            </a:r>
          </a:p>
        </p:txBody>
      </p:sp>
      <p:pic>
        <p:nvPicPr>
          <p:cNvPr id="9" name="Picture 6" descr="http://www.clker.com/cliparts/b/e/e/e/11949839881243335407note.svg.med.png">
            <a:extLst>
              <a:ext uri="{FF2B5EF4-FFF2-40B4-BE49-F238E27FC236}">
                <a16:creationId xmlns:a16="http://schemas.microsoft.com/office/drawing/2014/main" id="{6E97528B-8090-431C-881E-182C6E775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424" y="1257226"/>
            <a:ext cx="1477107" cy="1641229"/>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5EE43314-6E49-4877-9EE1-93A907170702}"/>
              </a:ext>
            </a:extLst>
          </p:cNvPr>
          <p:cNvSpPr txBox="1"/>
          <p:nvPr/>
        </p:nvSpPr>
        <p:spPr>
          <a:xfrm>
            <a:off x="410965" y="1673465"/>
            <a:ext cx="8913906"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Include</a:t>
            </a:r>
          </a:p>
        </p:txBody>
      </p:sp>
      <p:sp>
        <p:nvSpPr>
          <p:cNvPr id="13" name="TextBox 12">
            <a:extLst>
              <a:ext uri="{FF2B5EF4-FFF2-40B4-BE49-F238E27FC236}">
                <a16:creationId xmlns:a16="http://schemas.microsoft.com/office/drawing/2014/main" id="{7FB4C688-E9CB-40BF-8A8E-CCB4935071B9}"/>
              </a:ext>
            </a:extLst>
          </p:cNvPr>
          <p:cNvSpPr txBox="1"/>
          <p:nvPr/>
        </p:nvSpPr>
        <p:spPr>
          <a:xfrm>
            <a:off x="410965" y="2109264"/>
            <a:ext cx="8913906"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a) what </a:t>
            </a:r>
            <a:r>
              <a:rPr lang="en-GB" sz="3200" i="1" dirty="0">
                <a:solidFill>
                  <a:srgbClr val="002060"/>
                </a:solidFill>
                <a:latin typeface="Century Gothic" panose="020B0502020202020204" pitchFamily="34" charset="0"/>
              </a:rPr>
              <a:t>you</a:t>
            </a:r>
            <a:r>
              <a:rPr lang="en-GB" sz="3200" dirty="0">
                <a:solidFill>
                  <a:srgbClr val="002060"/>
                </a:solidFill>
                <a:latin typeface="Century Gothic" panose="020B0502020202020204" pitchFamily="34" charset="0"/>
              </a:rPr>
              <a:t> want for Christmas. </a:t>
            </a:r>
          </a:p>
        </p:txBody>
      </p:sp>
      <p:sp>
        <p:nvSpPr>
          <p:cNvPr id="14" name="TextBox 13">
            <a:extLst>
              <a:ext uri="{FF2B5EF4-FFF2-40B4-BE49-F238E27FC236}">
                <a16:creationId xmlns:a16="http://schemas.microsoft.com/office/drawing/2014/main" id="{0E8EDD6E-55E5-4848-B5B2-6C5D9C72F757}"/>
              </a:ext>
            </a:extLst>
          </p:cNvPr>
          <p:cNvSpPr txBox="1"/>
          <p:nvPr/>
        </p:nvSpPr>
        <p:spPr>
          <a:xfrm>
            <a:off x="410965" y="2666266"/>
            <a:ext cx="8913906"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b) what </a:t>
            </a:r>
            <a:r>
              <a:rPr lang="en-GB" sz="3200" i="1" dirty="0">
                <a:solidFill>
                  <a:srgbClr val="002060"/>
                </a:solidFill>
                <a:latin typeface="Century Gothic" panose="020B0502020202020204" pitchFamily="34" charset="0"/>
              </a:rPr>
              <a:t>you</a:t>
            </a:r>
            <a:r>
              <a:rPr lang="en-GB" sz="3200" dirty="0">
                <a:solidFill>
                  <a:srgbClr val="002060"/>
                </a:solidFill>
                <a:latin typeface="Century Gothic" panose="020B0502020202020204" pitchFamily="34" charset="0"/>
              </a:rPr>
              <a:t> give for Christmas.</a:t>
            </a:r>
            <a:endParaRPr lang="en-GB" sz="3200" dirty="0">
              <a:latin typeface="Century Gothic" panose="020B0502020202020204" pitchFamily="34" charset="0"/>
            </a:endParaRPr>
          </a:p>
        </p:txBody>
      </p:sp>
      <p:sp>
        <p:nvSpPr>
          <p:cNvPr id="15" name="TextBox 14">
            <a:extLst>
              <a:ext uri="{FF2B5EF4-FFF2-40B4-BE49-F238E27FC236}">
                <a16:creationId xmlns:a16="http://schemas.microsoft.com/office/drawing/2014/main" id="{F1C47FE9-63E0-4F1D-A390-CA29B879619B}"/>
              </a:ext>
            </a:extLst>
          </p:cNvPr>
          <p:cNvSpPr txBox="1"/>
          <p:nvPr/>
        </p:nvSpPr>
        <p:spPr>
          <a:xfrm>
            <a:off x="410964" y="3218929"/>
            <a:ext cx="11781035"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c) what </a:t>
            </a:r>
            <a:r>
              <a:rPr lang="en-GB" sz="3200" i="1" dirty="0">
                <a:solidFill>
                  <a:srgbClr val="002060"/>
                </a:solidFill>
                <a:latin typeface="Century Gothic" panose="020B0502020202020204" pitchFamily="34" charset="0"/>
              </a:rPr>
              <a:t>your friend / family member </a:t>
            </a:r>
            <a:r>
              <a:rPr lang="en-GB" sz="3200" dirty="0">
                <a:solidFill>
                  <a:srgbClr val="002060"/>
                </a:solidFill>
                <a:latin typeface="Century Gothic" panose="020B0502020202020204" pitchFamily="34" charset="0"/>
              </a:rPr>
              <a:t>wants for Christmas.</a:t>
            </a:r>
          </a:p>
        </p:txBody>
      </p:sp>
      <p:sp>
        <p:nvSpPr>
          <p:cNvPr id="16" name="TextBox 15">
            <a:extLst>
              <a:ext uri="{FF2B5EF4-FFF2-40B4-BE49-F238E27FC236}">
                <a16:creationId xmlns:a16="http://schemas.microsoft.com/office/drawing/2014/main" id="{7840D764-4D0D-4363-8E2C-F244319959BB}"/>
              </a:ext>
            </a:extLst>
          </p:cNvPr>
          <p:cNvSpPr txBox="1"/>
          <p:nvPr/>
        </p:nvSpPr>
        <p:spPr>
          <a:xfrm>
            <a:off x="410964" y="3754825"/>
            <a:ext cx="11541549" cy="584775"/>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d) what </a:t>
            </a:r>
            <a:r>
              <a:rPr lang="en-GB" sz="3200" i="1" dirty="0">
                <a:solidFill>
                  <a:srgbClr val="002060"/>
                </a:solidFill>
                <a:latin typeface="Century Gothic" panose="020B0502020202020204" pitchFamily="34" charset="0"/>
              </a:rPr>
              <a:t>your friend / family member </a:t>
            </a:r>
            <a:r>
              <a:rPr lang="en-GB" sz="3200" dirty="0">
                <a:solidFill>
                  <a:srgbClr val="002060"/>
                </a:solidFill>
                <a:latin typeface="Century Gothic" panose="020B0502020202020204" pitchFamily="34" charset="0"/>
              </a:rPr>
              <a:t>gives for Christmas.</a:t>
            </a:r>
            <a:endParaRPr lang="en-GB" sz="3200" dirty="0">
              <a:latin typeface="Century Gothic" panose="020B0502020202020204" pitchFamily="34" charset="0"/>
            </a:endParaRPr>
          </a:p>
        </p:txBody>
      </p:sp>
      <p:sp>
        <p:nvSpPr>
          <p:cNvPr id="17" name="Title 11">
            <a:extLst>
              <a:ext uri="{FF2B5EF4-FFF2-40B4-BE49-F238E27FC236}">
                <a16:creationId xmlns:a16="http://schemas.microsoft.com/office/drawing/2014/main" id="{F3C5B0E1-583B-4CDD-B502-160876D510A7}"/>
              </a:ext>
            </a:extLst>
          </p:cNvPr>
          <p:cNvSpPr txBox="1">
            <a:spLocks/>
          </p:cNvSpPr>
          <p:nvPr/>
        </p:nvSpPr>
        <p:spPr>
          <a:xfrm>
            <a:off x="410965" y="946195"/>
            <a:ext cx="10515600" cy="7631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dirty="0">
                <a:latin typeface="Century Gothic" panose="020B0502020202020204" pitchFamily="34" charset="0"/>
              </a:rPr>
              <a:t>Escribe diez frases.</a:t>
            </a:r>
          </a:p>
        </p:txBody>
      </p:sp>
      <p:sp>
        <p:nvSpPr>
          <p:cNvPr id="18" name="Rounded Rectangle 11">
            <a:extLst>
              <a:ext uri="{FF2B5EF4-FFF2-40B4-BE49-F238E27FC236}">
                <a16:creationId xmlns:a16="http://schemas.microsoft.com/office/drawing/2014/main" id="{A316DD52-7894-4A75-969C-CA0645DA2978}"/>
              </a:ext>
            </a:extLst>
          </p:cNvPr>
          <p:cNvSpPr/>
          <p:nvPr/>
        </p:nvSpPr>
        <p:spPr>
          <a:xfrm>
            <a:off x="10515600" y="258166"/>
            <a:ext cx="14125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defRPr/>
            </a:pPr>
            <a:r>
              <a:rPr lang="en-GB" sz="2000" b="1" dirty="0" err="1">
                <a:solidFill>
                  <a:srgbClr val="FFFFFF"/>
                </a:solidFill>
                <a:latin typeface="Century Gothic" panose="020B0502020202020204" pitchFamily="34" charset="0"/>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424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1474</Words>
  <Application>Microsoft Macintosh PowerPoint</Application>
  <PresentationFormat>Widescreen</PresentationFormat>
  <Paragraphs>161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Tw Cen MT</vt:lpstr>
      <vt:lpstr>Office Theme</vt:lpstr>
      <vt:lpstr>Examples</vt:lpstr>
      <vt:lpstr>Gramática/vocabulario</vt:lpstr>
      <vt:lpstr>Gramática</vt:lpstr>
      <vt:lpstr>Gramática</vt:lpstr>
      <vt:lpstr>is good</vt:lpstr>
      <vt:lpstr>escribir</vt:lpstr>
      <vt:lpstr>Una tarea escrita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Richardson</dc:creator>
  <cp:lastModifiedBy>Mary Richardson</cp:lastModifiedBy>
  <cp:revision>4</cp:revision>
  <dcterms:created xsi:type="dcterms:W3CDTF">2022-06-21T13:39:10Z</dcterms:created>
  <dcterms:modified xsi:type="dcterms:W3CDTF">2022-06-21T13:45:03Z</dcterms:modified>
</cp:coreProperties>
</file>