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10" r:id="rId3"/>
    <p:sldMasterId id="2147483723" r:id="rId4"/>
    <p:sldMasterId id="2147483736" r:id="rId5"/>
  </p:sldMasterIdLst>
  <p:notesMasterIdLst>
    <p:notesMasterId r:id="rId37"/>
  </p:notesMasterIdLst>
  <p:sldIdLst>
    <p:sldId id="259" r:id="rId6"/>
    <p:sldId id="591" r:id="rId7"/>
    <p:sldId id="590" r:id="rId8"/>
    <p:sldId id="313" r:id="rId9"/>
    <p:sldId id="273" r:id="rId10"/>
    <p:sldId id="274" r:id="rId11"/>
    <p:sldId id="574" r:id="rId12"/>
    <p:sldId id="282" r:id="rId13"/>
    <p:sldId id="575" r:id="rId14"/>
    <p:sldId id="576" r:id="rId15"/>
    <p:sldId id="577" r:id="rId16"/>
    <p:sldId id="312" r:id="rId17"/>
    <p:sldId id="460" r:id="rId18"/>
    <p:sldId id="585" r:id="rId19"/>
    <p:sldId id="587" r:id="rId20"/>
    <p:sldId id="462" r:id="rId21"/>
    <p:sldId id="580" r:id="rId22"/>
    <p:sldId id="457" r:id="rId23"/>
    <p:sldId id="277" r:id="rId24"/>
    <p:sldId id="458" r:id="rId25"/>
    <p:sldId id="459" r:id="rId26"/>
    <p:sldId id="306" r:id="rId27"/>
    <p:sldId id="466" r:id="rId28"/>
    <p:sldId id="581" r:id="rId29"/>
    <p:sldId id="582" r:id="rId30"/>
    <p:sldId id="573" r:id="rId31"/>
    <p:sldId id="583" r:id="rId32"/>
    <p:sldId id="588" r:id="rId33"/>
    <p:sldId id="281" r:id="rId34"/>
    <p:sldId id="267" r:id="rId35"/>
    <p:sldId id="5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1" clrIdx="0">
    <p:extLst>
      <p:ext uri="{19B8F6BF-5375-455C-9EA6-DF929625EA0E}">
        <p15:presenceInfo xmlns:p15="http://schemas.microsoft.com/office/powerpoint/2012/main" userId="Stephen Owen" providerId="None"/>
      </p:ext>
    </p:extLst>
  </p:cmAuthor>
  <p:cmAuthor id="2" name="Rachel Hawkes" initials="RH" lastIdx="1" clrIdx="1">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E87D1E"/>
    <a:srgbClr val="FFF4E7"/>
    <a:srgbClr val="FFE8CB"/>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35" autoAdjust="0"/>
    <p:restoredTop sz="65709" autoAdjust="0"/>
  </p:normalViewPr>
  <p:slideViewPr>
    <p:cSldViewPr snapToGrid="0">
      <p:cViewPr varScale="1">
        <p:scale>
          <a:sx n="83" d="100"/>
          <a:sy n="83" d="100"/>
        </p:scale>
        <p:origin x="1086" y="90"/>
      </p:cViewPr>
      <p:guideLst/>
    </p:cSldViewPr>
  </p:slideViewPr>
  <p:outlineViewPr>
    <p:cViewPr>
      <p:scale>
        <a:sx n="33" d="100"/>
        <a:sy n="33" d="100"/>
      </p:scale>
      <p:origin x="0" y="-1260"/>
    </p:cViewPr>
  </p:outlineViewPr>
  <p:notesTextViewPr>
    <p:cViewPr>
      <p:scale>
        <a:sx n="1" d="1"/>
        <a:sy n="1" d="1"/>
      </p:scale>
      <p:origin x="0" y="0"/>
    </p:cViewPr>
  </p:notesTextViewPr>
  <p:sorterViewPr>
    <p:cViewPr varScale="1">
      <p:scale>
        <a:sx n="1" d="1"/>
        <a:sy n="1" d="1"/>
      </p:scale>
      <p:origin x="0" y="-34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users/mohamed_hassan-5229782/?utm_source=link-attribution&amp;utm_medium=referral&amp;utm_campaign=image&amp;utm_content=4505790"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4505790"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SSC </a:t>
            </a:r>
            <a:r>
              <a:rPr lang="en-GB" sz="1200" b="1" dirty="0"/>
              <a:t>[v] </a:t>
            </a:r>
            <a:r>
              <a:rPr lang="en-GB" sz="1200" b="0" dirty="0"/>
              <a:t>vs</a:t>
            </a:r>
            <a:r>
              <a:rPr lang="en-GB" sz="1200" b="1" dirty="0"/>
              <a:t> [w]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en-GB" sz="1200" b="1" i="1" baseline="0" dirty="0" err="1"/>
              <a:t>weil</a:t>
            </a:r>
            <a:r>
              <a:rPr lang="en-GB" sz="1200" b="1" i="1" baseline="0" dirty="0"/>
              <a:t> </a:t>
            </a:r>
            <a:r>
              <a:rPr lang="en-GB" sz="1200" b="0" baseline="0" dirty="0"/>
              <a:t>and </a:t>
            </a:r>
            <a:r>
              <a:rPr lang="en-GB" sz="1200" b="1" i="1" baseline="0" dirty="0" err="1"/>
              <a:t>denn</a:t>
            </a:r>
            <a:endParaRPr lang="en-GB"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 (both slides)</a:t>
            </a:r>
            <a:br>
              <a:rPr lang="en-GB" b="0" dirty="0"/>
            </a:br>
            <a:r>
              <a:rPr lang="en-GB" b="1" dirty="0"/>
              <a:t/>
            </a:r>
            <a:br>
              <a:rPr lang="en-GB" b="1" dirty="0"/>
            </a:br>
            <a:r>
              <a:rPr lang="en-GB" b="1" dirty="0"/>
              <a:t>Aim: </a:t>
            </a:r>
            <a:r>
              <a:rPr lang="en-GB" b="0" dirty="0"/>
              <a:t>To recap on the verb</a:t>
            </a:r>
            <a:r>
              <a:rPr lang="en-GB" b="0" baseline="0" dirty="0"/>
              <a:t> </a:t>
            </a:r>
            <a:r>
              <a:rPr lang="en-GB" b="0" i="1" baseline="0" dirty="0" err="1"/>
              <a:t>mögen</a:t>
            </a:r>
            <a:r>
              <a:rPr lang="en-GB" b="0" i="0" baseline="0" dirty="0"/>
              <a:t> (explicitly introducing the </a:t>
            </a:r>
            <a:r>
              <a:rPr lang="en-GB" b="0" i="1" baseline="0" dirty="0" err="1"/>
              <a:t>wir</a:t>
            </a:r>
            <a:r>
              <a:rPr lang="en-GB" b="0" i="1" baseline="0" dirty="0"/>
              <a:t> </a:t>
            </a:r>
            <a:r>
              <a:rPr lang="en-GB" b="0" i="0" baseline="0" dirty="0"/>
              <a:t>form on the next slide).</a:t>
            </a:r>
            <a:r>
              <a:rPr lang="en-GB" b="0" dirty="0"/>
              <a:t/>
            </a:r>
            <a:br>
              <a:rPr lang="en-GB" b="0" dirty="0"/>
            </a:br>
            <a:endParaRPr lang="en-GB" b="0" dirty="0"/>
          </a:p>
          <a:p>
            <a:r>
              <a:rPr lang="en-GB" b="1" dirty="0"/>
              <a:t>Procedure:</a:t>
            </a:r>
            <a:r>
              <a:rPr lang="en-GB" dirty="0"/>
              <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r>
              <a:rPr lang="en-GB" baseline="0" dirty="0"/>
              <a:t>3. P</a:t>
            </a:r>
            <a:r>
              <a:rPr lang="en-GB" dirty="0"/>
              <a:t>oint out that students normally use the abbreviation</a:t>
            </a:r>
            <a:r>
              <a:rPr lang="en-GB" baseline="0" dirty="0"/>
              <a:t> </a:t>
            </a:r>
            <a:r>
              <a:rPr lang="en-GB" i="1" baseline="0" dirty="0" err="1"/>
              <a:t>Mathe</a:t>
            </a:r>
            <a:r>
              <a:rPr lang="en-GB" baseline="0" dirty="0"/>
              <a:t>, rather than the full form </a:t>
            </a:r>
            <a:r>
              <a:rPr lang="en-GB" i="1" baseline="0" dirty="0" err="1"/>
              <a:t>Mathematik</a:t>
            </a:r>
            <a:r>
              <a:rPr lang="en-GB" i="1" baseline="0" dirty="0"/>
              <a:t>.</a:t>
            </a:r>
          </a:p>
          <a:p>
            <a:r>
              <a:rPr lang="en-GB" i="0" baseline="0" dirty="0"/>
              <a:t>4. Click each speech bubble to hear the full sentences, to </a:t>
            </a:r>
            <a:r>
              <a:rPr lang="en-GB" i="0" baseline="0"/>
              <a:t>consolidate.</a:t>
            </a:r>
          </a:p>
          <a:p>
            <a:endParaRPr lang="en-GB" i="0" baseline="0"/>
          </a:p>
          <a:p>
            <a:r>
              <a:rPr lang="en-GB" b="1" i="0" baseline="0"/>
              <a:t>Transcript:</a:t>
            </a: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baseline="0"/>
              <a:t>(Wolfgang) </a:t>
            </a:r>
            <a:r>
              <a:rPr lang="en-GB" sz="1200" b="0">
                <a:solidFill>
                  <a:schemeClr val="accent1">
                    <a:lumMod val="50000"/>
                  </a:schemeClr>
                </a:solidFill>
                <a:latin typeface="Century Gothic" panose="020B0502020202020204" pitchFamily="34" charset="0"/>
              </a:rPr>
              <a:t>Magst du Mathe, Mia?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a:solidFill>
                  <a:schemeClr val="accent1">
                    <a:lumMod val="50000"/>
                  </a:schemeClr>
                </a:solidFill>
                <a:latin typeface="Century Gothic" panose="020B0502020202020204" pitchFamily="34" charset="0"/>
              </a:rPr>
              <a:t>(Mia) </a:t>
            </a:r>
            <a:r>
              <a:rPr lang="en-GB" sz="1200" b="0">
                <a:solidFill>
                  <a:schemeClr val="accent1">
                    <a:lumMod val="50000"/>
                  </a:schemeClr>
                </a:solidFill>
                <a:latin typeface="Century Gothic" panose="020B0502020202020204" pitchFamily="34" charset="0"/>
              </a:rPr>
              <a:t>Ja, </a:t>
            </a:r>
            <a:r>
              <a:rPr lang="en-GB" sz="1200" b="0">
                <a:solidFill>
                  <a:srgbClr val="115076"/>
                </a:solidFill>
                <a:latin typeface="Century Gothic" panose="020B0502020202020204" pitchFamily="34" charset="0"/>
              </a:rPr>
              <a:t>ich mag </a:t>
            </a:r>
            <a:r>
              <a:rPr lang="en-GB" sz="1200" b="0">
                <a:solidFill>
                  <a:schemeClr val="accent1">
                    <a:lumMod val="50000"/>
                  </a:schemeClr>
                </a:solidFill>
                <a:latin typeface="Century Gothic" panose="020B0502020202020204" pitchFamily="34" charset="0"/>
              </a:rPr>
              <a:t>Mathe! Und du?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baseline="0"/>
              <a:t>(Wolfgang) </a:t>
            </a:r>
            <a:r>
              <a:rPr lang="en-GB" sz="1200" b="0">
                <a:solidFill>
                  <a:schemeClr val="accent1">
                    <a:lumMod val="50000"/>
                  </a:schemeClr>
                </a:solidFill>
                <a:latin typeface="Century Gothic" panose="020B0502020202020204" pitchFamily="34" charset="0"/>
              </a:rPr>
              <a:t>Nein, ich</a:t>
            </a:r>
            <a:r>
              <a:rPr lang="en-GB" sz="1200" b="0" baseline="0">
                <a:solidFill>
                  <a:schemeClr val="accent1">
                    <a:lumMod val="50000"/>
                  </a:schemeClr>
                </a:solidFill>
                <a:latin typeface="Century Gothic" panose="020B0502020202020204" pitchFamily="34" charset="0"/>
              </a:rPr>
              <a:t> </a:t>
            </a:r>
            <a:r>
              <a:rPr lang="en-GB" sz="1200" b="0">
                <a:solidFill>
                  <a:schemeClr val="accent1">
                    <a:lumMod val="50000"/>
                  </a:schemeClr>
                </a:solidFill>
                <a:latin typeface="Century Gothic" panose="020B0502020202020204" pitchFamily="34" charset="0"/>
              </a:rPr>
              <a:t>mag Mathe nicht!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accent1">
                  <a:lumMod val="50000"/>
                </a:schemeClr>
              </a:solidFill>
              <a:latin typeface="Century Gothic" panose="020B0502020202020204" pitchFamily="34" charset="0"/>
            </a:endParaRPr>
          </a:p>
          <a:p>
            <a:endParaRPr lang="en-GB" i="1"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162152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continues the explanation on the previous one,</a:t>
            </a:r>
            <a:r>
              <a:rPr lang="en-GB" baseline="0" dirty="0"/>
              <a:t> explicitly introducing the </a:t>
            </a:r>
            <a:r>
              <a:rPr lang="en-GB" i="1" baseline="0" dirty="0" err="1"/>
              <a:t>wir</a:t>
            </a:r>
            <a:r>
              <a:rPr lang="en-GB" i="1" baseline="0" dirty="0"/>
              <a:t> </a:t>
            </a:r>
            <a:r>
              <a:rPr lang="en-GB" i="0" baseline="0" dirty="0"/>
              <a:t>form.</a:t>
            </a:r>
            <a:br>
              <a:rPr lang="en-GB" i="0" baseline="0" dirty="0"/>
            </a:br>
            <a:r>
              <a:rPr lang="en-GB" i="0" baseline="0" dirty="0"/>
              <a:t/>
            </a:r>
            <a:br>
              <a:rPr lang="en-GB" i="0" baseline="0" dirty="0"/>
            </a:br>
            <a:r>
              <a:rPr lang="en-GB" i="0" baseline="0" dirty="0"/>
              <a:t>1. Elicit the missing pronoun and verb form.</a:t>
            </a:r>
            <a:br>
              <a:rPr lang="en-GB" i="0" baseline="0" dirty="0"/>
            </a:br>
            <a:r>
              <a:rPr lang="en-GB" i="0" baseline="0" dirty="0"/>
              <a:t>2. Click each bubble to hear the full audio.</a:t>
            </a:r>
          </a:p>
          <a:p>
            <a:endParaRPr lang="en-GB" i="0" baseline="0" dirty="0"/>
          </a:p>
          <a:p>
            <a:r>
              <a:rPr lang="en-GB" b="1" i="0" baseline="0" dirty="0"/>
              <a:t>Transcript:</a:t>
            </a:r>
          </a:p>
          <a:p>
            <a:r>
              <a:rPr lang="en-GB" b="0" i="1" baseline="0" dirty="0"/>
              <a:t>(Wolfgang) </a:t>
            </a:r>
            <a:r>
              <a:rPr lang="en-GB" sz="1200" b="0" dirty="0" err="1">
                <a:solidFill>
                  <a:schemeClr val="accent1">
                    <a:lumMod val="50000"/>
                  </a:schemeClr>
                </a:solidFill>
                <a:latin typeface="Century Gothic" panose="020B0502020202020204" pitchFamily="34" charset="0"/>
              </a:rPr>
              <a:t>Wir</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mögen</a:t>
            </a:r>
            <a:r>
              <a:rPr lang="en-GB" sz="1200" b="0" dirty="0">
                <a:solidFill>
                  <a:schemeClr val="accent1">
                    <a:lumMod val="50000"/>
                  </a:schemeClr>
                </a:solidFill>
                <a:latin typeface="Century Gothic" panose="020B0502020202020204" pitchFamily="34" charset="0"/>
              </a:rPr>
              <a:t> Sport!</a:t>
            </a:r>
          </a:p>
          <a:p>
            <a:r>
              <a:rPr lang="en-GB" sz="1200" b="0" i="1" dirty="0">
                <a:solidFill>
                  <a:schemeClr val="accent1">
                    <a:lumMod val="50000"/>
                  </a:schemeClr>
                </a:solidFill>
                <a:latin typeface="Century Gothic" panose="020B0502020202020204" pitchFamily="34" charset="0"/>
              </a:rPr>
              <a:t>(Mia) </a:t>
            </a:r>
            <a:r>
              <a:rPr lang="en-GB" sz="1200" b="0" dirty="0" err="1">
                <a:solidFill>
                  <a:schemeClr val="accent1">
                    <a:lumMod val="50000"/>
                  </a:schemeClr>
                </a:solidFill>
                <a:latin typeface="Century Gothic" panose="020B0502020202020204" pitchFamily="34" charset="0"/>
              </a:rPr>
              <a:t>Ja</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aber</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wir</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mögen</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Hausaufgaben</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nicht</a:t>
            </a:r>
            <a:r>
              <a:rPr lang="en-GB" sz="1200" b="0" dirty="0">
                <a:solidFill>
                  <a:schemeClr val="accent1">
                    <a:lumMod val="50000"/>
                  </a:schemeClr>
                </a:solidFill>
                <a:latin typeface="Century Gothic" panose="020B0502020202020204" pitchFamily="34" charset="0"/>
              </a:rPr>
              <a:t>!  </a:t>
            </a:r>
          </a:p>
          <a:p>
            <a:endParaRPr lang="en-GB" b="0"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72688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 (both slides)</a:t>
            </a:r>
            <a:r>
              <a:rPr lang="en-GB" dirty="0"/>
              <a:t/>
            </a:r>
            <a:br>
              <a:rPr lang="en-GB" dirty="0"/>
            </a:br>
            <a:r>
              <a:rPr lang="en-GB" b="1" dirty="0"/>
              <a:t/>
            </a:r>
            <a:br>
              <a:rPr lang="en-GB" b="1" dirty="0"/>
            </a:br>
            <a:r>
              <a:rPr lang="en-GB" b="1" dirty="0"/>
              <a:t>Aim: </a:t>
            </a:r>
            <a:r>
              <a:rPr lang="en-GB" b="0" dirty="0"/>
              <a:t>To practise understanding the verb </a:t>
            </a:r>
            <a:r>
              <a:rPr lang="en-GB" b="0" i="1" dirty="0" err="1"/>
              <a:t>mögen</a:t>
            </a:r>
            <a:r>
              <a:rPr lang="en-GB" b="0" i="1" dirty="0"/>
              <a:t> </a:t>
            </a:r>
            <a:r>
              <a:rPr lang="en-GB" b="0" dirty="0"/>
              <a:t>and reasons for likes/dislikes, expressed either with </a:t>
            </a:r>
            <a:r>
              <a:rPr lang="en-GB" b="0" i="1" dirty="0" err="1"/>
              <a:t>weil</a:t>
            </a:r>
            <a:r>
              <a:rPr lang="en-GB" b="0" dirty="0"/>
              <a:t> or </a:t>
            </a:r>
            <a:r>
              <a:rPr lang="en-GB" b="0" i="1" dirty="0" err="1"/>
              <a:t>denn</a:t>
            </a:r>
            <a:r>
              <a:rPr lang="en-GB" b="0" dirty="0"/>
              <a:t>.  </a:t>
            </a:r>
            <a:r>
              <a:rPr lang="en-GB" b="0" i="1" dirty="0"/>
              <a:t>Weil </a:t>
            </a:r>
            <a:r>
              <a:rPr lang="en-GB" b="0" dirty="0"/>
              <a:t>and </a:t>
            </a:r>
            <a:r>
              <a:rPr lang="en-GB" b="0" i="1" dirty="0" err="1"/>
              <a:t>denn</a:t>
            </a:r>
            <a:r>
              <a:rPr lang="en-GB" b="0" i="1" dirty="0"/>
              <a:t> </a:t>
            </a:r>
            <a:r>
              <a:rPr lang="en-GB" b="0" dirty="0"/>
              <a:t>are obscured to focus students’ attention on the word order that each requires.</a:t>
            </a:r>
            <a:r>
              <a:rPr lang="en-GB" dirty="0"/>
              <a:t/>
            </a:r>
            <a:br>
              <a:rPr lang="en-GB" dirty="0"/>
            </a:br>
            <a:r>
              <a:rPr lang="en-GB" dirty="0"/>
              <a:t/>
            </a:r>
            <a:br>
              <a:rPr lang="en-GB" dirty="0"/>
            </a:br>
            <a:r>
              <a:rPr lang="en-GB" b="1" dirty="0"/>
              <a:t>Procedure:</a:t>
            </a:r>
            <a:r>
              <a:rPr lang="en-GB" dirty="0"/>
              <a:t/>
            </a:r>
            <a:br>
              <a:rPr lang="en-GB" dirty="0"/>
            </a:br>
            <a:r>
              <a:rPr lang="en-GB" dirty="0"/>
              <a:t>1. Write 1-8 (continues</a:t>
            </a:r>
            <a:r>
              <a:rPr lang="en-GB" baseline="0" dirty="0"/>
              <a:t> on next slide).</a:t>
            </a:r>
            <a:endParaRPr lang="en-GB" dirty="0"/>
          </a:p>
          <a:p>
            <a:r>
              <a:rPr lang="en-GB" dirty="0"/>
              <a:t>2. Students</a:t>
            </a:r>
            <a:r>
              <a:rPr lang="en-GB" baseline="0" dirty="0"/>
              <a:t> listen to each sentence and choose the correct pronoun, picture, </a:t>
            </a:r>
            <a:r>
              <a:rPr lang="en-GB" i="1" baseline="0" dirty="0" err="1"/>
              <a:t>weil</a:t>
            </a:r>
            <a:r>
              <a:rPr lang="en-GB" i="0" baseline="0" dirty="0"/>
              <a:t> or </a:t>
            </a:r>
            <a:r>
              <a:rPr lang="en-GB" i="1" baseline="0" dirty="0" err="1"/>
              <a:t>denn</a:t>
            </a:r>
            <a:r>
              <a:rPr lang="en-GB" i="0" baseline="0" dirty="0"/>
              <a:t> (obscured in the recording) and reason from the options shown.</a:t>
            </a:r>
            <a:endParaRPr lang="en-GB" dirty="0"/>
          </a:p>
          <a:p>
            <a:r>
              <a:rPr lang="en-GB" dirty="0"/>
              <a:t>3. Click on the</a:t>
            </a:r>
            <a:r>
              <a:rPr lang="en-GB" baseline="0" dirty="0"/>
              <a:t> mouse to animate the answers.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Sie mag </a:t>
            </a:r>
            <a:r>
              <a:rPr lang="en-GB" dirty="0" err="1"/>
              <a:t>Wassersport</a:t>
            </a:r>
            <a:r>
              <a:rPr lang="en-GB" dirty="0"/>
              <a:t>, </a:t>
            </a:r>
            <a:r>
              <a:rPr lang="en-GB" dirty="0" err="1"/>
              <a:t>denn</a:t>
            </a:r>
            <a:r>
              <a:rPr lang="en-GB" dirty="0"/>
              <a:t> </a:t>
            </a:r>
            <a:r>
              <a:rPr lang="en-GB" dirty="0" err="1"/>
              <a:t>er</a:t>
            </a:r>
            <a:r>
              <a:rPr lang="en-GB" dirty="0"/>
              <a:t> </a:t>
            </a:r>
            <a:r>
              <a:rPr lang="en-GB" dirty="0" err="1"/>
              <a:t>ist</a:t>
            </a:r>
            <a:r>
              <a:rPr lang="en-GB" dirty="0"/>
              <a:t> </a:t>
            </a:r>
            <a:r>
              <a:rPr lang="en-GB" dirty="0" err="1"/>
              <a:t>spannend</a:t>
            </a:r>
            <a:r>
              <a:rPr lang="en-GB" dirty="0"/>
              <a:t>.</a:t>
            </a:r>
            <a:br>
              <a:rPr lang="en-GB" dirty="0"/>
            </a:br>
            <a:r>
              <a:rPr lang="en-GB" dirty="0"/>
              <a:t>2.  Ich mag die Schweiz, </a:t>
            </a:r>
            <a:r>
              <a:rPr lang="en-GB" dirty="0" err="1"/>
              <a:t>weil</a:t>
            </a:r>
            <a:r>
              <a:rPr lang="en-GB" dirty="0"/>
              <a:t> </a:t>
            </a:r>
            <a:r>
              <a:rPr lang="en-GB" dirty="0" err="1"/>
              <a:t>sie</a:t>
            </a:r>
            <a:r>
              <a:rPr lang="en-GB" baseline="0" dirty="0"/>
              <a:t> </a:t>
            </a:r>
            <a:r>
              <a:rPr lang="en-GB" dirty="0" err="1"/>
              <a:t>schön</a:t>
            </a:r>
            <a:r>
              <a:rPr lang="en-GB" dirty="0"/>
              <a:t> </a:t>
            </a:r>
            <a:r>
              <a:rPr lang="en-GB" dirty="0" err="1"/>
              <a:t>ist</a:t>
            </a:r>
            <a:r>
              <a:rPr lang="en-GB" dirty="0"/>
              <a:t>.</a:t>
            </a:r>
            <a:br>
              <a:rPr lang="en-GB" dirty="0"/>
            </a:br>
            <a:r>
              <a:rPr lang="en-GB" dirty="0"/>
              <a:t>3.  Du </a:t>
            </a:r>
            <a:r>
              <a:rPr lang="en-GB" dirty="0" err="1"/>
              <a:t>magst</a:t>
            </a:r>
            <a:r>
              <a:rPr lang="en-GB" dirty="0"/>
              <a:t> </a:t>
            </a:r>
            <a:r>
              <a:rPr lang="en-GB" dirty="0" err="1"/>
              <a:t>deinen</a:t>
            </a:r>
            <a:r>
              <a:rPr lang="en-GB" dirty="0"/>
              <a:t> </a:t>
            </a:r>
            <a:r>
              <a:rPr lang="en-GB" dirty="0" err="1"/>
              <a:t>Bruder</a:t>
            </a:r>
            <a:r>
              <a:rPr lang="en-GB" dirty="0"/>
              <a:t> </a:t>
            </a:r>
            <a:r>
              <a:rPr lang="en-GB" dirty="0" err="1"/>
              <a:t>nicht</a:t>
            </a:r>
            <a:r>
              <a:rPr lang="en-GB" dirty="0"/>
              <a:t>, </a:t>
            </a:r>
            <a:r>
              <a:rPr lang="en-GB" dirty="0" err="1"/>
              <a:t>weil</a:t>
            </a:r>
            <a:r>
              <a:rPr lang="en-GB" dirty="0"/>
              <a:t> </a:t>
            </a:r>
            <a:r>
              <a:rPr lang="en-GB" dirty="0" err="1"/>
              <a:t>er</a:t>
            </a:r>
            <a:r>
              <a:rPr lang="en-GB" dirty="0"/>
              <a:t> </a:t>
            </a:r>
            <a:r>
              <a:rPr lang="en-GB" dirty="0" err="1"/>
              <a:t>unmöglich</a:t>
            </a:r>
            <a:r>
              <a:rPr lang="en-GB" dirty="0"/>
              <a:t> </a:t>
            </a:r>
            <a:r>
              <a:rPr lang="en-GB" dirty="0" err="1"/>
              <a:t>ist</a:t>
            </a:r>
            <a:r>
              <a:rPr lang="en-GB" dirty="0"/>
              <a:t>.</a:t>
            </a:r>
            <a:br>
              <a:rPr lang="en-GB" dirty="0"/>
            </a:br>
            <a:r>
              <a:rPr lang="en-GB" dirty="0"/>
              <a:t>4. </a:t>
            </a:r>
            <a:r>
              <a:rPr lang="en-GB" dirty="0" err="1"/>
              <a:t>Wir</a:t>
            </a:r>
            <a:r>
              <a:rPr lang="en-GB" dirty="0"/>
              <a:t> </a:t>
            </a:r>
            <a:r>
              <a:rPr lang="en-GB" dirty="0" err="1"/>
              <a:t>mögen</a:t>
            </a:r>
            <a:r>
              <a:rPr lang="en-GB" dirty="0"/>
              <a:t> Wien, </a:t>
            </a:r>
            <a:r>
              <a:rPr lang="en-GB" dirty="0" err="1"/>
              <a:t>denn</a:t>
            </a:r>
            <a:r>
              <a:rPr lang="en-GB" dirty="0"/>
              <a:t> es </a:t>
            </a:r>
            <a:r>
              <a:rPr lang="en-GB" dirty="0" err="1"/>
              <a:t>ist</a:t>
            </a:r>
            <a:r>
              <a:rPr lang="en-GB" dirty="0"/>
              <a:t> </a:t>
            </a:r>
            <a:r>
              <a:rPr lang="en-GB" dirty="0" err="1"/>
              <a:t>nicht</a:t>
            </a:r>
            <a:r>
              <a:rPr lang="en-GB" dirty="0"/>
              <a:t> </a:t>
            </a:r>
            <a:r>
              <a:rPr lang="en-GB" dirty="0" err="1"/>
              <a:t>hässlich</a:t>
            </a:r>
            <a:r>
              <a:rPr lang="en-GB" dirty="0"/>
              <a:t>.</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is the continuation</a:t>
            </a:r>
            <a:r>
              <a:rPr lang="en-GB" b="0" baseline="0" dirty="0"/>
              <a:t> of the activity on the previous slide.</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baseline="0" dirty="0"/>
              <a:t>5. </a:t>
            </a:r>
            <a:r>
              <a:rPr lang="en-GB" baseline="0" dirty="0" err="1"/>
              <a:t>Er</a:t>
            </a:r>
            <a:r>
              <a:rPr lang="en-GB" baseline="0" dirty="0"/>
              <a:t> mag das Spiel, </a:t>
            </a:r>
            <a:r>
              <a:rPr lang="en-GB" baseline="0" dirty="0" err="1"/>
              <a:t>denn</a:t>
            </a:r>
            <a:r>
              <a:rPr lang="en-GB" baseline="0" dirty="0"/>
              <a:t> es </a:t>
            </a:r>
            <a:r>
              <a:rPr lang="en-GB" baseline="0" dirty="0" err="1"/>
              <a:t>ist</a:t>
            </a:r>
            <a:r>
              <a:rPr lang="en-GB" baseline="0" dirty="0"/>
              <a:t> </a:t>
            </a:r>
            <a:r>
              <a:rPr lang="en-GB" baseline="0" dirty="0" err="1"/>
              <a:t>interessant</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Ich mag die </a:t>
            </a:r>
            <a:r>
              <a:rPr lang="en-GB" baseline="0" dirty="0" err="1"/>
              <a:t>Wohnung</a:t>
            </a:r>
            <a:r>
              <a:rPr lang="en-GB" baseline="0" dirty="0"/>
              <a:t>, </a:t>
            </a:r>
            <a:r>
              <a:rPr lang="en-GB" baseline="0" dirty="0" err="1"/>
              <a:t>weil</a:t>
            </a:r>
            <a:r>
              <a:rPr lang="en-GB" baseline="0" dirty="0"/>
              <a:t> </a:t>
            </a:r>
            <a:r>
              <a:rPr lang="en-GB" baseline="0" dirty="0" err="1"/>
              <a:t>sie</a:t>
            </a:r>
            <a:r>
              <a:rPr lang="en-GB" baseline="0" dirty="0"/>
              <a:t> </a:t>
            </a:r>
            <a:r>
              <a:rPr lang="en-GB" baseline="0" dirty="0" err="1"/>
              <a:t>angenehm</a:t>
            </a:r>
            <a:r>
              <a:rPr lang="en-GB" baseline="0" dirty="0"/>
              <a:t> </a:t>
            </a:r>
            <a:r>
              <a:rPr lang="en-GB" baseline="0" dirty="0" err="1"/>
              <a:t>ist</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Du </a:t>
            </a:r>
            <a:r>
              <a:rPr lang="en-GB" baseline="0" dirty="0" err="1"/>
              <a:t>magst</a:t>
            </a:r>
            <a:r>
              <a:rPr lang="en-GB" baseline="0" dirty="0"/>
              <a:t> den Film </a:t>
            </a:r>
            <a:r>
              <a:rPr lang="en-GB" baseline="0" dirty="0" err="1"/>
              <a:t>nicht</a:t>
            </a:r>
            <a:r>
              <a:rPr lang="en-GB" baseline="0" dirty="0"/>
              <a:t>, </a:t>
            </a:r>
            <a:r>
              <a:rPr lang="en-GB" baseline="0" dirty="0" err="1"/>
              <a:t>denn</a:t>
            </a:r>
            <a:r>
              <a:rPr lang="en-GB" baseline="0" dirty="0"/>
              <a:t> </a:t>
            </a:r>
            <a:r>
              <a:rPr lang="en-GB" baseline="0" dirty="0" err="1"/>
              <a:t>er</a:t>
            </a:r>
            <a:r>
              <a:rPr lang="en-GB" baseline="0" dirty="0"/>
              <a:t> </a:t>
            </a:r>
            <a:r>
              <a:rPr lang="en-GB" baseline="0" dirty="0" err="1"/>
              <a:t>ist</a:t>
            </a:r>
            <a:r>
              <a:rPr lang="en-GB" baseline="0" dirty="0"/>
              <a:t> </a:t>
            </a:r>
            <a:r>
              <a:rPr lang="en-GB" baseline="0" dirty="0" err="1"/>
              <a:t>langweilig</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Wir</a:t>
            </a:r>
            <a:r>
              <a:rPr lang="en-GB" dirty="0"/>
              <a:t> </a:t>
            </a:r>
            <a:r>
              <a:rPr lang="en-GB" dirty="0" err="1"/>
              <a:t>mögen</a:t>
            </a:r>
            <a:r>
              <a:rPr lang="en-GB" dirty="0"/>
              <a:t> </a:t>
            </a:r>
            <a:r>
              <a:rPr lang="en-GB" dirty="0" err="1"/>
              <a:t>Schottland</a:t>
            </a:r>
            <a:r>
              <a:rPr lang="en-GB" dirty="0"/>
              <a:t>, </a:t>
            </a:r>
            <a:r>
              <a:rPr lang="en-GB" dirty="0" err="1"/>
              <a:t>weil</a:t>
            </a:r>
            <a:r>
              <a:rPr lang="en-GB" dirty="0"/>
              <a:t> es </a:t>
            </a:r>
            <a:r>
              <a:rPr lang="en-GB" dirty="0" err="1"/>
              <a:t>wunderbar</a:t>
            </a:r>
            <a:r>
              <a:rPr lang="en-GB" dirty="0"/>
              <a:t> </a:t>
            </a:r>
            <a:r>
              <a:rPr lang="en-GB" dirty="0" err="1"/>
              <a:t>ist</a:t>
            </a:r>
            <a:r>
              <a:rPr lang="en-GB" dirty="0"/>
              <a:t>!</a:t>
            </a:r>
            <a:br>
              <a:rPr lang="en-GB" dirty="0"/>
            </a:br>
            <a:r>
              <a:rPr lang="en-GB" b="1" baseline="0" dirty="0"/>
              <a:t/>
            </a:r>
            <a:br>
              <a:rPr lang="en-GB" b="1" baseline="0"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83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 (both slides)</a:t>
            </a:r>
            <a:r>
              <a:rPr lang="en-GB" dirty="0"/>
              <a:t/>
            </a:r>
            <a:br>
              <a:rPr lang="en-GB" dirty="0"/>
            </a:br>
            <a:r>
              <a:rPr lang="en-GB" b="1" dirty="0"/>
              <a:t/>
            </a:r>
            <a:br>
              <a:rPr lang="en-GB" b="1" dirty="0"/>
            </a:br>
            <a:r>
              <a:rPr lang="en-GB" b="1" dirty="0"/>
              <a:t>Aim: </a:t>
            </a:r>
            <a:r>
              <a:rPr lang="en-GB" b="0" dirty="0"/>
              <a:t>To practise writing sentences giving</a:t>
            </a:r>
            <a:r>
              <a:rPr lang="en-GB" b="0" baseline="0" dirty="0"/>
              <a:t> reasons using </a:t>
            </a:r>
            <a:r>
              <a:rPr lang="en-GB" b="0" i="1" dirty="0" err="1"/>
              <a:t>weil</a:t>
            </a:r>
            <a:r>
              <a:rPr lang="en-GB" b="0" dirty="0"/>
              <a:t> or </a:t>
            </a:r>
            <a:r>
              <a:rPr lang="en-GB" b="0" i="1" dirty="0" err="1"/>
              <a:t>denn</a:t>
            </a:r>
            <a:r>
              <a:rPr lang="en-GB" b="0" i="0" dirty="0"/>
              <a:t>,</a:t>
            </a:r>
            <a:r>
              <a:rPr lang="en-GB" b="0" i="0" baseline="0" dirty="0"/>
              <a:t> with appropriate word order</a:t>
            </a:r>
            <a:r>
              <a:rPr lang="en-GB" b="0" i="0" dirty="0"/>
              <a:t>. </a:t>
            </a:r>
            <a:r>
              <a:rPr lang="en-GB" b="0" dirty="0"/>
              <a:t> A mix of items from the previous</a:t>
            </a:r>
            <a:r>
              <a:rPr lang="en-GB" b="0" baseline="0" dirty="0"/>
              <a:t> listening exercise is used to provide the stimulus.</a:t>
            </a:r>
            <a:endParaRPr lang="en-GB" b="0" dirty="0"/>
          </a:p>
          <a:p>
            <a:endParaRPr lang="en-GB" b="0" dirty="0"/>
          </a:p>
          <a:p>
            <a:r>
              <a:rPr lang="en-GB" b="1" dirty="0"/>
              <a:t>Procedure:</a:t>
            </a:r>
            <a:r>
              <a:rPr lang="en-GB" dirty="0"/>
              <a:t/>
            </a:r>
            <a:br>
              <a:rPr lang="en-GB" dirty="0"/>
            </a:br>
            <a:r>
              <a:rPr lang="en-GB" dirty="0"/>
              <a:t>1. Students</a:t>
            </a:r>
            <a:r>
              <a:rPr lang="en-GB" baseline="0" dirty="0"/>
              <a:t> write sentences according to the options shown (1-4).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View the animated answers on the next slide.</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66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a:t>
            </a:r>
            <a:r>
              <a:rPr lang="en-GB" baseline="0" dirty="0"/>
              <a:t> this slide the answers appear under each grid upon clicking the mouse.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94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Sprechen</a:t>
            </a:r>
            <a:r>
              <a:rPr lang="en-GB" b="1" baseline="0" dirty="0"/>
              <a:t/>
            </a:r>
            <a:br>
              <a:rPr lang="en-GB" b="1" baseline="0" dirty="0"/>
            </a:br>
            <a:r>
              <a:rPr lang="en-GB" b="1" baseline="0" dirty="0"/>
              <a:t>Timing:</a:t>
            </a:r>
            <a:r>
              <a:rPr lang="en-GB" b="0" baseline="0" dirty="0"/>
              <a:t> 5 minutes</a:t>
            </a:r>
          </a:p>
          <a:p>
            <a:endParaRPr lang="en-GB" b="1" dirty="0"/>
          </a:p>
          <a:p>
            <a:r>
              <a:rPr lang="en-GB" b="1" dirty="0"/>
              <a:t>Speaking activity:</a:t>
            </a:r>
            <a:r>
              <a:rPr lang="en-GB" b="1" baseline="0" dirty="0"/>
              <a:t> </a:t>
            </a:r>
            <a:r>
              <a:rPr lang="en-GB" b="1" dirty="0" err="1"/>
              <a:t>Wer</a:t>
            </a:r>
            <a:r>
              <a:rPr lang="en-GB" b="1" baseline="0" dirty="0"/>
              <a:t> </a:t>
            </a:r>
            <a:r>
              <a:rPr lang="en-GB" b="1" baseline="0" dirty="0" err="1"/>
              <a:t>ist</a:t>
            </a:r>
            <a:r>
              <a:rPr lang="en-GB" b="1" baseline="0" dirty="0"/>
              <a:t> das?</a:t>
            </a:r>
            <a:br>
              <a:rPr lang="en-GB" b="1" baseline="0" dirty="0"/>
            </a:br>
            <a:endParaRPr lang="en-GB" b="1" baseline="0" dirty="0"/>
          </a:p>
          <a:p>
            <a:r>
              <a:rPr lang="en-GB" b="1" dirty="0"/>
              <a:t>Aim: </a:t>
            </a:r>
            <a:r>
              <a:rPr lang="en-GB" b="0" dirty="0"/>
              <a:t>To</a:t>
            </a:r>
            <a:r>
              <a:rPr lang="en-GB" b="0" baseline="0" dirty="0"/>
              <a:t> practise asking ‘why?’ questions and giving answers with reasons using </a:t>
            </a:r>
            <a:r>
              <a:rPr lang="en-GB" b="0" i="1" baseline="0" dirty="0" err="1"/>
              <a:t>weil</a:t>
            </a:r>
            <a:r>
              <a:rPr lang="en-GB" b="0" i="0" baseline="0" dirty="0"/>
              <a:t> and </a:t>
            </a:r>
            <a:r>
              <a:rPr lang="en-GB" b="0" i="1" baseline="0" dirty="0" err="1"/>
              <a:t>denn</a:t>
            </a:r>
            <a:r>
              <a:rPr lang="en-GB" b="0" i="0" baseline="0" dirty="0"/>
              <a:t>. This is a variation on the ‘guess who’ game.</a:t>
            </a:r>
          </a:p>
          <a:p>
            <a:r>
              <a:rPr lang="en-GB" b="0" dirty="0"/>
              <a:t/>
            </a:r>
            <a:br>
              <a:rPr lang="en-GB" b="0" dirty="0"/>
            </a:br>
            <a:r>
              <a:rPr lang="en-GB" b="1" dirty="0"/>
              <a:t>Procedure:</a:t>
            </a:r>
            <a:r>
              <a:rPr lang="en-GB" dirty="0"/>
              <a:t/>
            </a:r>
            <a:br>
              <a:rPr lang="en-GB" dirty="0"/>
            </a:br>
            <a:r>
              <a:rPr lang="en-GB" dirty="0"/>
              <a:t>1. Student A picks a character.</a:t>
            </a:r>
          </a:p>
          <a:p>
            <a:r>
              <a:rPr lang="en-GB" dirty="0"/>
              <a:t>2. Student B asks ‘</a:t>
            </a:r>
            <a:r>
              <a:rPr lang="en-GB" dirty="0" err="1"/>
              <a:t>Warum</a:t>
            </a:r>
            <a:r>
              <a:rPr lang="en-GB" dirty="0"/>
              <a:t> mag </a:t>
            </a:r>
            <a:r>
              <a:rPr lang="en-GB" dirty="0" err="1"/>
              <a:t>diese</a:t>
            </a:r>
            <a:r>
              <a:rPr lang="en-GB" dirty="0"/>
              <a:t> Person .....?’, naming one of the things</a:t>
            </a:r>
            <a:r>
              <a:rPr lang="en-GB" baseline="0" dirty="0"/>
              <a:t> mentioned in the left-hand column for each character.</a:t>
            </a:r>
            <a:endParaRPr lang="en-GB" dirty="0"/>
          </a:p>
          <a:p>
            <a:r>
              <a:rPr lang="en-GB" dirty="0"/>
              <a:t>3. Student A answers, giving the reason</a:t>
            </a:r>
            <a:r>
              <a:rPr lang="en-GB" baseline="0" dirty="0"/>
              <a:t> corresponding to the thing mentioned by Student B in the right-hand column for their chosen character (using </a:t>
            </a:r>
            <a:r>
              <a:rPr lang="en-GB" i="1" baseline="0" dirty="0" err="1"/>
              <a:t>weil</a:t>
            </a:r>
            <a:r>
              <a:rPr lang="en-GB" i="0" baseline="0" dirty="0"/>
              <a:t> or </a:t>
            </a:r>
            <a:r>
              <a:rPr lang="en-GB" i="1" baseline="0" dirty="0" err="1"/>
              <a:t>denn</a:t>
            </a:r>
            <a:r>
              <a:rPr lang="en-GB" i="0" baseline="0" dirty="0"/>
              <a:t> as indicated, with correct word order).</a:t>
            </a:r>
            <a:endParaRPr lang="en-GB" dirty="0"/>
          </a:p>
          <a:p>
            <a:r>
              <a:rPr lang="en-GB" dirty="0"/>
              <a:t>4. By spotting the</a:t>
            </a:r>
            <a:r>
              <a:rPr lang="en-GB" baseline="0" dirty="0"/>
              <a:t> reason given in the exact form specified, Student B attempts to guess the character chosen.</a:t>
            </a:r>
            <a:endParaRPr lang="en-GB" dirty="0"/>
          </a:p>
          <a:p>
            <a:r>
              <a:rPr lang="en-GB" dirty="0"/>
              <a:t>5. Partners swap roles.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 names include several SSC.  Teachers</a:t>
            </a:r>
            <a:r>
              <a:rPr lang="en-GB" baseline="0" dirty="0"/>
              <a:t> may usefully ask students to pronounce their names before the activity starts:</a:t>
            </a:r>
            <a:br>
              <a:rPr lang="en-GB" baseline="0" dirty="0"/>
            </a:br>
            <a:r>
              <a:rPr lang="en-GB" baseline="0" dirty="0"/>
              <a:t>[</a:t>
            </a:r>
            <a:r>
              <a:rPr lang="en-GB" b="1" baseline="0" dirty="0"/>
              <a:t>St]</a:t>
            </a:r>
            <a:r>
              <a:rPr lang="en-GB" baseline="0" dirty="0" err="1"/>
              <a:t>efanie</a:t>
            </a:r>
            <a:r>
              <a:rPr lang="en-GB" baseline="0" dirty="0"/>
              <a:t>, D[</a:t>
            </a:r>
            <a:r>
              <a:rPr lang="en-GB" b="1" baseline="0" dirty="0" err="1"/>
              <a:t>ie</a:t>
            </a:r>
            <a:r>
              <a:rPr lang="en-GB" b="1" baseline="0" dirty="0"/>
              <a:t>]</a:t>
            </a:r>
            <a:r>
              <a:rPr lang="en-GB" baseline="0" dirty="0"/>
              <a:t>t[</a:t>
            </a:r>
            <a:r>
              <a:rPr lang="en-GB" b="1" baseline="0" dirty="0" err="1"/>
              <a:t>er</a:t>
            </a:r>
            <a:r>
              <a:rPr lang="en-GB" b="0" baseline="0" dirty="0"/>
              <a:t>], [</a:t>
            </a:r>
            <a:r>
              <a:rPr lang="en-GB" b="1" baseline="0" dirty="0"/>
              <a:t>J</a:t>
            </a:r>
            <a:r>
              <a:rPr lang="en-GB" b="0" baseline="0" dirty="0"/>
              <a:t>][</a:t>
            </a:r>
            <a:r>
              <a:rPr lang="en-GB" b="1" baseline="0" dirty="0"/>
              <a:t>ö</a:t>
            </a:r>
            <a:r>
              <a:rPr lang="en-GB" b="0" baseline="0" dirty="0"/>
              <a:t>]</a:t>
            </a:r>
            <a:r>
              <a:rPr lang="en-GB" b="0" baseline="0" dirty="0" err="1"/>
              <a:t>rg</a:t>
            </a:r>
            <a:r>
              <a:rPr lang="en-GB" b="0" baseline="0" dirty="0"/>
              <a:t>, L[</a:t>
            </a:r>
            <a:r>
              <a:rPr lang="en-GB" b="1" baseline="0" dirty="0"/>
              <a:t>e</a:t>
            </a:r>
            <a:r>
              <a:rPr lang="en-GB" b="0" baseline="0" dirty="0"/>
              <a:t>]ah, M[</a:t>
            </a:r>
            <a:r>
              <a:rPr lang="en-GB" b="1" baseline="0" dirty="0"/>
              <a:t>o</a:t>
            </a:r>
            <a:r>
              <a:rPr lang="en-GB" b="0" baseline="0" dirty="0"/>
              <a:t>][</a:t>
            </a:r>
            <a:r>
              <a:rPr lang="en-GB" b="1" baseline="0" dirty="0"/>
              <a:t>r</a:t>
            </a:r>
            <a:r>
              <a:rPr lang="en-GB" b="0" baseline="0" dirty="0"/>
              <a:t>]it[</a:t>
            </a:r>
            <a:r>
              <a:rPr lang="en-GB" b="1" baseline="0" dirty="0"/>
              <a:t>z</a:t>
            </a:r>
            <a:r>
              <a:rPr lang="en-GB" b="0" baseline="0" dirty="0"/>
              <a:t>], [</a:t>
            </a:r>
            <a:r>
              <a:rPr lang="en-GB" b="1" baseline="0" dirty="0"/>
              <a:t>S</a:t>
            </a:r>
            <a:r>
              <a:rPr lang="en-GB" b="0" baseline="0" dirty="0"/>
              <a:t>]ab[</a:t>
            </a:r>
            <a:r>
              <a:rPr lang="en-GB" b="1" baseline="0" dirty="0" err="1"/>
              <a:t>i</a:t>
            </a:r>
            <a:r>
              <a:rPr lang="en-GB" b="0" baseline="0" dirty="0"/>
              <a:t>]n[</a:t>
            </a:r>
            <a:r>
              <a:rPr lang="en-GB" b="1" baseline="0" dirty="0"/>
              <a:t>e</a:t>
            </a:r>
            <a:r>
              <a:rPr lang="en-GB" b="0" baseline="0" dirty="0"/>
              <a:t>] (pronounce the final ‘e’)</a:t>
            </a:r>
            <a:endParaRPr lang="en-GB" b="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SSC </a:t>
            </a:r>
            <a:r>
              <a:rPr lang="en-GB" sz="1200" b="1" dirty="0"/>
              <a:t>[v] </a:t>
            </a:r>
            <a:r>
              <a:rPr lang="en-GB" sz="1200" b="0" dirty="0"/>
              <a:t>vs</a:t>
            </a:r>
            <a:r>
              <a:rPr lang="en-GB" sz="1200" b="1" dirty="0"/>
              <a:t> [w]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a:t>
            </a:r>
            <a:r>
              <a:rPr lang="en-GB" sz="1200" b="1" i="1" baseline="0" dirty="0" err="1"/>
              <a:t>weil</a:t>
            </a:r>
            <a:r>
              <a:rPr lang="en-GB" sz="1200" b="1" i="1" baseline="0" dirty="0"/>
              <a:t> </a:t>
            </a:r>
            <a:r>
              <a:rPr lang="en-GB" sz="1200" b="0" baseline="0" dirty="0"/>
              <a:t>and </a:t>
            </a:r>
            <a:r>
              <a:rPr lang="en-GB" sz="1200" b="1" i="1" baseline="0" dirty="0" err="1"/>
              <a:t>denn</a:t>
            </a:r>
            <a:endParaRPr lang="en-GB"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932674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r>
              <a:rPr lang="en-GB" dirty="0"/>
              <a:t/>
            </a:r>
            <a:br>
              <a:rPr lang="en-GB" dirty="0"/>
            </a:br>
            <a:r>
              <a:rPr lang="en-GB" b="1" dirty="0"/>
              <a:t/>
            </a:r>
            <a:br>
              <a:rPr lang="en-GB" b="1" dirty="0"/>
            </a:br>
            <a:r>
              <a:rPr lang="en-GB" b="1" dirty="0"/>
              <a:t>Aim: </a:t>
            </a:r>
            <a:r>
              <a:rPr lang="en-GB" b="0" dirty="0"/>
              <a:t>To practise differentiating between the two German SSC [v] and [w] in the spoken modality, which is tricky because of the pronunciation crossover between English [f] and German [v] and English [v] and German [</a:t>
            </a:r>
            <a:r>
              <a:rPr lang="en-GB" b="0"/>
              <a:t>w]. </a:t>
            </a:r>
          </a:p>
          <a:p>
            <a:r>
              <a:rPr lang="en-GB" b="0"/>
              <a:t>N.B.</a:t>
            </a:r>
            <a:r>
              <a:rPr lang="en-GB" b="0" baseline="0"/>
              <a:t> A similar task featured in lesson 1.</a:t>
            </a:r>
            <a:r>
              <a:rPr lang="en-GB" b="0" dirty="0"/>
              <a:t/>
            </a:r>
            <a:br>
              <a:rPr lang="en-GB" b="0" dirty="0"/>
            </a:br>
            <a:r>
              <a:rPr lang="en-GB" b="0" dirty="0"/>
              <a:t/>
            </a:r>
            <a:br>
              <a:rPr lang="en-GB" b="0" dirty="0"/>
            </a:br>
            <a:r>
              <a:rPr lang="en-GB" b="1" dirty="0"/>
              <a:t>Procedure:</a:t>
            </a:r>
            <a:r>
              <a:rPr lang="en-GB"/>
              <a:t/>
            </a:r>
            <a:br>
              <a:rPr lang="en-GB"/>
            </a:br>
            <a:r>
              <a:rPr lang="en-GB"/>
              <a:t>1. Write 1-6.</a:t>
            </a:r>
          </a:p>
          <a:p>
            <a:r>
              <a:rPr lang="en-GB"/>
              <a:t>2. Listen</a:t>
            </a:r>
            <a:r>
              <a:rPr lang="en-GB" baseline="0"/>
              <a:t> to the words (click on audio buttons) and tick the appropriate column, according to whether you hear [v], [w] or both.</a:t>
            </a:r>
            <a:endParaRPr lang="en-GB"/>
          </a:p>
          <a:p>
            <a:r>
              <a:rPr lang="en-GB"/>
              <a:t>3. Click on the mouse to</a:t>
            </a:r>
            <a:r>
              <a:rPr lang="en-GB" baseline="0"/>
              <a:t> reveal the correct tick and also the words themselves (together with their English meanings).</a:t>
            </a:r>
          </a:p>
          <a:p>
            <a:r>
              <a:rPr lang="en-GB" baseline="0"/>
              <a:t>4. Point out that, in certain words borrowed from the English, the [v] is pronounced in the English way.</a:t>
            </a:r>
            <a:endParaRPr lang="en-GB"/>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1.</a:t>
            </a:r>
            <a:r>
              <a:rPr lang="en-GB" b="0" baseline="0"/>
              <a:t> verwenden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aktiv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3. weltweit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4. warnen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5. verschwinden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6. Verwandte</a:t>
            </a:r>
            <a:r>
              <a:rPr lang="en-GB"/>
              <a:t/>
            </a:r>
            <a:br>
              <a:rPr lang="en-GB"/>
            </a:br>
            <a:r>
              <a:rPr lang="en-GB" dirty="0"/>
              <a:t/>
            </a:r>
            <a:br>
              <a:rPr lang="en-GB" dirty="0"/>
            </a:br>
            <a:r>
              <a:rPr lang="en-GB" b="1" baseline="0" dirty="0"/>
              <a:t>Word frequency (1 is the most frequent word in German): </a:t>
            </a:r>
            <a:r>
              <a:rPr lang="en-GB" baseline="0"/>
              <a:t/>
            </a:r>
            <a:br>
              <a:rPr lang="en-GB" baseline="0"/>
            </a:br>
            <a:r>
              <a:rPr lang="en-GB" sz="1200" kern="1200">
                <a:solidFill>
                  <a:schemeClr val="tx1"/>
                </a:solidFill>
                <a:effectLst/>
                <a:latin typeface="+mn-lt"/>
                <a:ea typeface="+mn-ea"/>
                <a:cs typeface="+mn-cs"/>
              </a:rPr>
              <a:t>verwenden [538] aktiv [790] welweit [843] warnen [1337] verschwinden </a:t>
            </a:r>
            <a:r>
              <a:rPr lang="en-GB" sz="1200" kern="1200" dirty="0">
                <a:solidFill>
                  <a:schemeClr val="tx1"/>
                </a:solidFill>
                <a:effectLst/>
                <a:latin typeface="+mn-lt"/>
                <a:ea typeface="+mn-ea"/>
                <a:cs typeface="+mn-cs"/>
              </a:rPr>
              <a:t>[559</a:t>
            </a:r>
            <a:r>
              <a:rPr lang="en-GB" sz="1200" kern="1200">
                <a:solidFill>
                  <a:schemeClr val="tx1"/>
                </a:solidFill>
                <a:effectLst/>
                <a:latin typeface="+mn-lt"/>
                <a:ea typeface="+mn-ea"/>
                <a:cs typeface="+mn-cs"/>
              </a:rPr>
              <a:t>] Verwandte</a:t>
            </a:r>
            <a:r>
              <a:rPr lang="en-GB" sz="1200" kern="1200" baseline="0">
                <a:solidFill>
                  <a:schemeClr val="tx1"/>
                </a:solidFill>
                <a:effectLst/>
                <a:latin typeface="+mn-lt"/>
                <a:ea typeface="+mn-ea"/>
                <a:cs typeface="+mn-cs"/>
              </a:rPr>
              <a:t> [2850]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082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r>
              <a:rPr lang="en-GB" dirty="0"/>
              <a:t/>
            </a:r>
            <a:br>
              <a:rPr lang="en-GB" dirty="0"/>
            </a:br>
            <a:r>
              <a:rPr lang="en-GB" b="1" dirty="0"/>
              <a:t/>
            </a:r>
            <a:br>
              <a:rPr lang="en-GB" b="1" dirty="0"/>
            </a:br>
            <a:r>
              <a:rPr lang="en-GB" b="1" dirty="0"/>
              <a:t>Aim: </a:t>
            </a:r>
            <a:r>
              <a:rPr lang="en-GB" b="0" dirty="0"/>
              <a:t>To</a:t>
            </a:r>
            <a:r>
              <a:rPr lang="en-GB" b="0" baseline="0" dirty="0"/>
              <a:t> practise differentiating the pronunciation of </a:t>
            </a:r>
            <a:r>
              <a:rPr lang="en-GB" b="0" i="1" baseline="0" dirty="0" err="1"/>
              <a:t>viel</a:t>
            </a:r>
            <a:r>
              <a:rPr lang="en-GB" b="0" i="1" baseline="0" dirty="0"/>
              <a:t>(e)</a:t>
            </a:r>
            <a:r>
              <a:rPr lang="en-GB" b="0" i="0" baseline="0" dirty="0"/>
              <a:t> and </a:t>
            </a:r>
            <a:r>
              <a:rPr lang="en-GB" b="0" i="1" baseline="0" dirty="0"/>
              <a:t>‘</a:t>
            </a:r>
            <a:r>
              <a:rPr lang="en-GB" b="0" i="1" baseline="0" dirty="0" err="1"/>
              <a:t>weil</a:t>
            </a:r>
            <a:r>
              <a:rPr lang="en-GB" b="0" i="0" baseline="0" dirty="0"/>
              <a:t>, which are often confused by students.</a:t>
            </a:r>
            <a:r>
              <a:rPr lang="en-GB" b="0" i="0" dirty="0"/>
              <a:t/>
            </a:r>
            <a:br>
              <a:rPr lang="en-GB" b="0" i="0" dirty="0"/>
            </a:br>
            <a:r>
              <a:rPr lang="en-GB" b="0" dirty="0"/>
              <a:t/>
            </a:r>
            <a:br>
              <a:rPr lang="en-GB" b="0" dirty="0"/>
            </a:br>
            <a:r>
              <a:rPr lang="en-GB" b="1" dirty="0"/>
              <a:t>Procedure:</a:t>
            </a:r>
            <a:r>
              <a:rPr lang="en-GB" dirty="0"/>
              <a:t/>
            </a:r>
            <a:br>
              <a:rPr lang="en-GB" dirty="0"/>
            </a:br>
            <a:r>
              <a:rPr lang="en-GB" dirty="0"/>
              <a:t>1. Students read the sentences and decide which word fits</a:t>
            </a:r>
            <a:r>
              <a:rPr lang="en-GB" baseline="0" dirty="0"/>
              <a:t> in each gap.</a:t>
            </a:r>
            <a:endParaRPr lang="en-GB" dirty="0"/>
          </a:p>
          <a:p>
            <a:r>
              <a:rPr lang="en-GB" dirty="0"/>
              <a:t>2. Students read the sentences</a:t>
            </a:r>
            <a:r>
              <a:rPr lang="en-GB" baseline="0" dirty="0"/>
              <a:t> aloud, taking care to produce the correct pronunciation of </a:t>
            </a:r>
            <a:r>
              <a:rPr lang="en-GB" b="0" i="1" baseline="0" dirty="0" err="1"/>
              <a:t>viel</a:t>
            </a:r>
            <a:r>
              <a:rPr lang="en-GB" b="0" i="1" baseline="0" dirty="0"/>
              <a:t>(e)</a:t>
            </a:r>
            <a:r>
              <a:rPr lang="en-GB" b="0" i="0" baseline="0" dirty="0"/>
              <a:t> and </a:t>
            </a:r>
            <a:r>
              <a:rPr lang="en-GB" b="0" i="1" baseline="0" dirty="0" err="1"/>
              <a:t>weil</a:t>
            </a:r>
            <a:r>
              <a:rPr lang="en-GB" b="0" i="0" baseline="0" dirty="0"/>
              <a:t> in particular.</a:t>
            </a:r>
          </a:p>
          <a:p>
            <a:r>
              <a:rPr lang="en-GB" b="0" i="0" baseline="0" dirty="0"/>
              <a:t>3. If time, students can be asked to translate the sentences orally.</a:t>
            </a:r>
            <a:endParaRPr lang="en-GB" dirty="0"/>
          </a:p>
          <a:p>
            <a:endParaRPr lang="en-GB" dirty="0"/>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a:t>Welt </a:t>
            </a:r>
            <a:r>
              <a:rPr lang="en-GB" baseline="0" dirty="0"/>
              <a:t>[190]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09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Timing: </a:t>
            </a:r>
            <a:r>
              <a:rPr lang="en-GB" sz="1200" kern="1200">
                <a:solidFill>
                  <a:schemeClr val="tx1"/>
                </a:solidFill>
                <a:effectLst/>
                <a:latin typeface="+mn-lt"/>
                <a:ea typeface="+mn-ea"/>
                <a:cs typeface="+mn-cs"/>
              </a:rPr>
              <a:t>5 minutes (both </a:t>
            </a:r>
            <a:r>
              <a:rPr lang="en-GB" sz="1200" kern="1200" baseline="0">
                <a:solidFill>
                  <a:schemeClr val="tx1"/>
                </a:solidFill>
                <a:effectLst/>
                <a:latin typeface="+mn-lt"/>
                <a:ea typeface="+mn-ea"/>
                <a:cs typeface="+mn-cs"/>
              </a:rPr>
              <a:t>slides</a:t>
            </a:r>
            <a:r>
              <a:rPr lang="en-GB" sz="1200" kern="1200">
                <a:solidFill>
                  <a:schemeClr val="tx1"/>
                </a:solidFill>
                <a:effectLst/>
                <a:latin typeface="+mn-lt"/>
                <a:ea typeface="+mn-ea"/>
                <a:cs typeface="+mn-cs"/>
              </a:rPr>
              <a:t>)</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Aim: </a:t>
            </a:r>
            <a:r>
              <a:rPr lang="en-GB" sz="1200" b="0" i="0" kern="1200">
                <a:solidFill>
                  <a:schemeClr val="tx1"/>
                </a:solidFill>
                <a:effectLst/>
                <a:latin typeface="+mn-lt"/>
                <a:ea typeface="+mn-ea"/>
                <a:cs typeface="+mn-cs"/>
              </a:rPr>
              <a:t>Word pattern tasks have been written particularly with the NCELP Y8 SOW in mind.  Current</a:t>
            </a:r>
            <a:r>
              <a:rPr lang="en-GB" sz="1200" b="0" i="0" kern="1200" baseline="0">
                <a:solidFill>
                  <a:schemeClr val="tx1"/>
                </a:solidFill>
                <a:effectLst/>
                <a:latin typeface="+mn-lt"/>
                <a:ea typeface="+mn-ea"/>
                <a:cs typeface="+mn-cs"/>
              </a:rPr>
              <a:t> thinking is to include on</a:t>
            </a:r>
            <a:r>
              <a:rPr lang="en-GB" sz="1200" b="0" i="0" kern="1200">
                <a:solidFill>
                  <a:schemeClr val="tx1"/>
                </a:solidFill>
                <a:effectLst/>
                <a:latin typeface="+mn-lt"/>
                <a:ea typeface="+mn-ea"/>
                <a:cs typeface="+mn-cs"/>
              </a:rPr>
              <a:t>e short activity to introduce and practise a pattern once every two weeks.</a:t>
            </a:r>
          </a:p>
          <a:p>
            <a:pPr fontAlgn="base"/>
            <a:r>
              <a:rPr lang="en-GB" sz="1200" b="0" i="0" kern="1200">
                <a:solidFill>
                  <a:schemeClr val="tx1"/>
                </a:solidFill>
                <a:effectLst/>
                <a:latin typeface="+mn-lt"/>
                <a:ea typeface="+mn-ea"/>
                <a:cs typeface="+mn-cs"/>
              </a:rPr>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We have not included every single pattern that</a:t>
            </a:r>
            <a:r>
              <a:rPr lang="en-GB" sz="1200" b="0" i="0" kern="1200" baseline="0">
                <a:solidFill>
                  <a:schemeClr val="tx1"/>
                </a:solidFill>
                <a:effectLst/>
                <a:latin typeface="+mn-lt"/>
                <a:ea typeface="+mn-ea"/>
                <a:cs typeface="+mn-cs"/>
              </a:rPr>
              <a:t> exists, of course </a:t>
            </a:r>
            <a:r>
              <a:rPr lang="en-GB" sz="1200" b="0" i="0" kern="1200">
                <a:solidFill>
                  <a:schemeClr val="tx1"/>
                </a:solidFill>
                <a:effectLst/>
                <a:latin typeface="+mn-lt"/>
                <a:ea typeface="+mn-ea"/>
                <a:cs typeface="+mn-cs"/>
              </a:rPr>
              <a:t>- just those where there were sufficient, high-frequency words in the top 2000 to suggest that it would be a useful pattern to highlight to students in Y8.  NB: Within</a:t>
            </a:r>
            <a:r>
              <a:rPr lang="en-GB" sz="1200" b="0" i="0" kern="1200" baseline="0">
                <a:solidFill>
                  <a:schemeClr val="tx1"/>
                </a:solidFill>
                <a:effectLst/>
                <a:latin typeface="+mn-lt"/>
                <a:ea typeface="+mn-ea"/>
                <a:cs typeface="+mn-cs"/>
              </a:rPr>
              <a:t> the Y8 German SOW document you will find a ‘word patterns’ tab, an inventory of all the patterns and their words that were considered.</a:t>
            </a:r>
            <a:br>
              <a:rPr lang="en-GB" sz="1200" b="0" i="0" kern="1200" baseline="0">
                <a:solidFill>
                  <a:schemeClr val="tx1"/>
                </a:solidFill>
                <a:effectLst/>
                <a:latin typeface="+mn-lt"/>
                <a:ea typeface="+mn-ea"/>
                <a:cs typeface="+mn-cs"/>
              </a:rPr>
            </a:br>
            <a:r>
              <a:rPr lang="en-GB" sz="1200" b="0" i="0" kern="1200" baseline="0">
                <a:solidFill>
                  <a:schemeClr val="tx1"/>
                </a:solidFill>
                <a:effectLst/>
                <a:latin typeface="+mn-lt"/>
                <a:ea typeface="+mn-ea"/>
                <a:cs typeface="+mn-cs"/>
              </a:rPr>
              <a:t/>
            </a:r>
            <a:br>
              <a:rPr lang="en-GB" sz="1200" b="0" i="0" kern="1200" baseline="0">
                <a:solidFill>
                  <a:schemeClr val="tx1"/>
                </a:solidFill>
                <a:effectLst/>
                <a:latin typeface="+mn-lt"/>
                <a:ea typeface="+mn-ea"/>
                <a:cs typeface="+mn-cs"/>
              </a:rPr>
            </a:br>
            <a:r>
              <a:rPr lang="en-GB" sz="1200" b="0" i="0" kern="1200" baseline="0">
                <a:solidFill>
                  <a:schemeClr val="tx1"/>
                </a:solidFill>
                <a:effectLst/>
                <a:latin typeface="+mn-lt"/>
                <a:ea typeface="+mn-ea"/>
                <a:cs typeface="+mn-cs"/>
              </a:rPr>
              <a:t>The</a:t>
            </a:r>
            <a:r>
              <a:rPr lang="en-GB" sz="1200" b="0" i="0" kern="1200">
                <a:solidFill>
                  <a:schemeClr val="tx1"/>
                </a:solidFill>
                <a:effectLst/>
                <a:latin typeface="+mn-lt"/>
                <a:ea typeface="+mn-ea"/>
                <a:cs typeface="+mn-cs"/>
              </a:rPr>
              <a:t> idea is that these patterns not only reinforce, revisit, extend vocabulary knowledge, but they also revisit key basic grammar knowledge (parts of speech, capital letters on nouns, definite articles/gender, plural rules) and can provide opportunities</a:t>
            </a:r>
            <a:r>
              <a:rPr lang="en-GB" sz="1200" b="0" i="0" kern="1200" baseline="0">
                <a:solidFill>
                  <a:schemeClr val="tx1"/>
                </a:solidFill>
                <a:effectLst/>
                <a:latin typeface="+mn-lt"/>
                <a:ea typeface="+mn-ea"/>
                <a:cs typeface="+mn-cs"/>
              </a:rPr>
              <a:t> for students to apply their </a:t>
            </a:r>
            <a:r>
              <a:rPr lang="en-GB" sz="1200" b="0" i="0" kern="1200">
                <a:solidFill>
                  <a:schemeClr val="tx1"/>
                </a:solidFill>
                <a:effectLst/>
                <a:latin typeface="+mn-lt"/>
                <a:ea typeface="+mn-ea"/>
                <a:cs typeface="+mn-cs"/>
              </a:rPr>
              <a:t>phonics knowledge when they sound out the new words they've created.</a:t>
            </a:r>
            <a:r>
              <a:rPr lang="en-GB" sz="1200" b="0" i="0" kern="1200" baseline="0">
                <a:solidFill>
                  <a:schemeClr val="tx1"/>
                </a:solidFill>
                <a:effectLst/>
                <a:latin typeface="+mn-lt"/>
                <a:ea typeface="+mn-ea"/>
                <a:cs typeface="+mn-cs"/>
              </a:rPr>
              <a:t>  In short, these</a:t>
            </a:r>
            <a:r>
              <a:rPr lang="en-GB" sz="1200" b="0" i="0" kern="1200">
                <a:solidFill>
                  <a:schemeClr val="tx1"/>
                </a:solidFill>
                <a:effectLst/>
                <a:latin typeface="+mn-lt"/>
                <a:ea typeface="+mn-ea"/>
                <a:cs typeface="+mn-cs"/>
              </a:rPr>
              <a:t> are PVG-rich tasks.  </a:t>
            </a:r>
          </a:p>
          <a:p>
            <a:pPr fontAlgn="base"/>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Suggested procedure</a:t>
            </a:r>
            <a:r>
              <a:rPr lang="en-GB" sz="1200" b="0" kern="1200">
                <a:solidFill>
                  <a:schemeClr val="tx1"/>
                </a:solidFill>
                <a:effectLst/>
                <a:latin typeface="+mn-lt"/>
                <a:ea typeface="+mn-ea"/>
                <a:cs typeface="+mn-cs"/>
              </a:rPr>
              <a:t>:</a:t>
            </a:r>
            <a:endParaRPr lang="en-GB" sz="1200" kern="1200">
              <a:solidFill>
                <a:schemeClr val="tx1"/>
              </a:solidFill>
              <a:effectLst/>
              <a:latin typeface="+mn-lt"/>
              <a:ea typeface="+mn-ea"/>
              <a:cs typeface="+mn-cs"/>
            </a:endParaRPr>
          </a:p>
          <a:p>
            <a:r>
              <a:rPr lang="en-GB" sz="1200" b="0" kern="1200">
                <a:solidFill>
                  <a:schemeClr val="tx1"/>
                </a:solidFill>
                <a:effectLst/>
                <a:latin typeface="+mn-lt"/>
                <a:ea typeface="+mn-ea"/>
                <a:cs typeface="+mn-cs"/>
              </a:rPr>
              <a:t>1. Click on the mouse</a:t>
            </a:r>
            <a:r>
              <a:rPr lang="en-GB" sz="1200" b="0" kern="1200" baseline="0">
                <a:solidFill>
                  <a:schemeClr val="tx1"/>
                </a:solidFill>
                <a:effectLst/>
                <a:latin typeface="+mn-lt"/>
                <a:ea typeface="+mn-ea"/>
                <a:cs typeface="+mn-cs"/>
              </a:rPr>
              <a:t> to animate the explanation.</a:t>
            </a:r>
          </a:p>
          <a:p>
            <a:r>
              <a:rPr lang="en-GB" sz="1200" b="0" kern="1200" baseline="0">
                <a:solidFill>
                  <a:schemeClr val="tx1"/>
                </a:solidFill>
                <a:effectLst/>
                <a:latin typeface="+mn-lt"/>
                <a:ea typeface="+mn-ea"/>
                <a:cs typeface="+mn-cs"/>
              </a:rPr>
              <a:t>2. Students tranlsate the sentences and words shown.</a:t>
            </a:r>
          </a:p>
          <a:p>
            <a:endParaRPr lang="en-GB" baseline="0"/>
          </a:p>
          <a:p>
            <a:r>
              <a:rPr lang="en-GB" b="1" baseline="0"/>
              <a:t>Word </a:t>
            </a:r>
            <a:r>
              <a:rPr lang="en-GB" b="1" baseline="0" dirty="0"/>
              <a:t>frequency</a:t>
            </a:r>
            <a:r>
              <a:rPr lang="en-GB" b="1" baseline="0"/>
              <a:t>:  </a:t>
            </a:r>
            <a:r>
              <a:rPr lang="de-DE" baseline="0"/>
              <a:t>interessant </a:t>
            </a:r>
            <a:r>
              <a:rPr lang="de-DE" baseline="0" dirty="0"/>
              <a:t>[810], uninteressant [&gt;5009], glücklich [1070], unglücklich [3772], gesund [1275], ungesund [&gt;5009</a:t>
            </a:r>
            <a:r>
              <a:rPr lang="de-DE" baseline="0"/>
              <a:t>], möglich </a:t>
            </a:r>
            <a:r>
              <a:rPr lang="de-DE" baseline="0" dirty="0"/>
              <a:t>[171], unmöglich [1879], angenehm [2214], unangenehm [2870] freundlich [1566], unfreundlich [&gt;5009</a:t>
            </a:r>
            <a:r>
              <a:rPr lang="de-DE" baseline="0"/>
              <a:t>], bequem [3369], unbequem [&gt;5009]</a:t>
            </a:r>
            <a:endParaRPr lang="en-GB" i="1"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baseline="0" dirty="0"/>
              <a:t>Note: the negative versions of these adjectives do not tend to fall within the </a:t>
            </a:r>
            <a:r>
              <a:rPr lang="en-GB" baseline="0"/>
              <a:t>top 5000 </a:t>
            </a:r>
            <a:r>
              <a:rPr lang="en-GB" baseline="0" dirty="0"/>
              <a:t>words.  However, their affirmative pairs </a:t>
            </a:r>
            <a:r>
              <a:rPr lang="en-GB" baseline="0"/>
              <a:t>are high-frequency </a:t>
            </a:r>
            <a:r>
              <a:rPr lang="en-GB" baseline="0" dirty="0"/>
              <a:t>and this short task provides a useful way to revisit their form and meaning.</a:t>
            </a:r>
          </a:p>
          <a:p>
            <a:endParaRPr lang="en-GB" baseline="0" dirty="0"/>
          </a:p>
          <a:p>
            <a:r>
              <a:rPr lang="en-GB" sz="1200" b="0" i="0" kern="1200" dirty="0">
                <a:solidFill>
                  <a:schemeClr val="tx1"/>
                </a:solidFill>
                <a:effectLst/>
                <a:latin typeface="+mn-lt"/>
                <a:ea typeface="+mn-ea"/>
                <a:cs typeface="+mn-cs"/>
              </a:rPr>
              <a:t>Image by </a:t>
            </a:r>
            <a:r>
              <a:rPr lang="en-GB" sz="1200" b="0" i="0" u="sng" kern="1200" dirty="0" err="1">
                <a:solidFill>
                  <a:schemeClr val="tx1"/>
                </a:solidFill>
                <a:effectLst/>
                <a:latin typeface="+mn-lt"/>
                <a:ea typeface="+mn-ea"/>
                <a:cs typeface="+mn-cs"/>
                <a:hlinkClick r:id="rId3"/>
              </a:rPr>
              <a:t>mohamed</a:t>
            </a:r>
            <a:r>
              <a:rPr lang="en-GB" sz="1200" b="0" i="0" u="sng" kern="1200" dirty="0">
                <a:solidFill>
                  <a:schemeClr val="tx1"/>
                </a:solidFill>
                <a:effectLst/>
                <a:latin typeface="+mn-lt"/>
                <a:ea typeface="+mn-ea"/>
                <a:cs typeface="+mn-cs"/>
                <a:hlinkClick r:id="rId3"/>
              </a:rPr>
              <a:t> Hassan</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870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shows the answers to the</a:t>
            </a:r>
            <a:r>
              <a:rPr lang="en-GB" baseline="0"/>
              <a:t> questions on the previous slide.</a:t>
            </a:r>
          </a:p>
          <a:p>
            <a:endParaRPr lang="en-GB" baseline="0"/>
          </a:p>
          <a:p>
            <a:r>
              <a:rPr lang="en-GB" b="1" baseline="0"/>
              <a:t>Word frequency:  </a:t>
            </a:r>
            <a:r>
              <a:rPr lang="de-DE" baseline="0"/>
              <a:t>interessant [810], uninteressant [&gt;5009], glücklich [1070], unglücklich [3772], gesund [1275], ungesund [&gt;5009], möglich [171], unmöglich [1879], angenehm [2214], unangenehm [2870] freundlich [1566], unfreundlich [&gt;5009], bequem [3369], unbequem [&gt;5009]</a:t>
            </a:r>
            <a:endParaRPr lang="en-GB" i="1" baseline="0"/>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r>
              <a:rPr lang="en-GB" baseline="0"/>
              <a:t>Note: the negative versions of these adjectives do not tend to fall within the top 5000 words.  However, their affirmative pairs are high-frequency and this short task provides a useful way to revisit their form and meaning.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980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0" dirty="0"/>
            </a:br>
            <a:r>
              <a:rPr lang="en-GB" b="0" dirty="0"/>
              <a:t/>
            </a:r>
            <a:br>
              <a:rPr lang="en-GB" b="0" dirty="0"/>
            </a:br>
            <a:r>
              <a:rPr lang="en-GB" b="1" dirty="0"/>
              <a:t>Aim: </a:t>
            </a:r>
            <a:r>
              <a:rPr lang="en-GB" b="0" dirty="0"/>
              <a:t>This slide provides further production practice (speaking modality)</a:t>
            </a:r>
            <a:r>
              <a:rPr lang="en-GB" b="0" baseline="0" dirty="0"/>
              <a:t> </a:t>
            </a:r>
            <a:r>
              <a:rPr lang="en-GB" b="0" dirty="0"/>
              <a:t>with this</a:t>
            </a:r>
            <a:r>
              <a:rPr lang="en-GB" b="0" baseline="0" dirty="0"/>
              <a:t> week’s new and revisited vocabulary.</a:t>
            </a:r>
            <a:r>
              <a:rPr lang="en-GB" b="0" dirty="0"/>
              <a:t/>
            </a:r>
            <a:br>
              <a:rPr lang="en-GB" b="0" dirty="0"/>
            </a:br>
            <a:r>
              <a:rPr lang="en-GB" dirty="0"/>
              <a:t/>
            </a:r>
            <a:br>
              <a:rPr lang="en-GB" dirty="0"/>
            </a:br>
            <a:r>
              <a:rPr lang="en-GB" b="1" dirty="0"/>
              <a:t>Procedure:</a:t>
            </a:r>
            <a:r>
              <a:rPr lang="en-GB" dirty="0"/>
              <a:t/>
            </a:r>
            <a:br>
              <a:rPr lang="en-GB" dirty="0"/>
            </a:br>
            <a:r>
              <a:rPr lang="en-GB" dirty="0"/>
              <a:t>1. Click</a:t>
            </a:r>
            <a:r>
              <a:rPr lang="en-GB" baseline="0" dirty="0"/>
              <a:t> to bring up the English translations one by one.</a:t>
            </a:r>
            <a:endParaRPr lang="en-GB" dirty="0"/>
          </a:p>
          <a:p>
            <a:r>
              <a:rPr lang="en-GB" dirty="0"/>
              <a:t>2. For each English word, students</a:t>
            </a:r>
            <a:r>
              <a:rPr lang="en-GB" baseline="0" dirty="0"/>
              <a:t> identify the corresponding German from the first-letter clues provided and say the full word aloud.</a:t>
            </a:r>
          </a:p>
          <a:p>
            <a:r>
              <a:rPr lang="en-GB" baseline="0" dirty="0"/>
              <a:t>3. Click on the mouse to reveal the answer and check.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de-DE" sz="1200" kern="1200" dirty="0">
                <a:solidFill>
                  <a:schemeClr val="tx1"/>
                </a:solidFill>
                <a:effectLst/>
                <a:latin typeface="+mn-lt"/>
                <a:ea typeface="+mn-ea"/>
                <a:cs typeface="+mn-cs"/>
              </a:rPr>
              <a:t>lustig [1973] </a:t>
            </a:r>
            <a:r>
              <a:rPr lang="de-DE" sz="1200" b="0" i="0" u="none" strike="noStrike" kern="1200" cap="none" dirty="0">
                <a:solidFill>
                  <a:schemeClr val="tx1"/>
                </a:solidFill>
                <a:effectLst/>
                <a:latin typeface="+mn-lt"/>
                <a:ea typeface="Calibri"/>
                <a:cs typeface="Calibri"/>
                <a:sym typeface="Calibri"/>
              </a:rPr>
              <a:t>interessant [810] </a:t>
            </a:r>
            <a:r>
              <a:rPr lang="de-DE" sz="1200" kern="1200" dirty="0">
                <a:solidFill>
                  <a:schemeClr val="tx1"/>
                </a:solidFill>
                <a:effectLst/>
                <a:latin typeface="+mn-lt"/>
                <a:ea typeface="+mn-ea"/>
                <a:cs typeface="+mn-cs"/>
              </a:rPr>
              <a:t>spannend [1810] wunderbar [1603] </a:t>
            </a:r>
            <a:r>
              <a:rPr lang="de-DE" sz="1200" b="0" i="0" u="none" strike="noStrike" kern="1200" cap="none" dirty="0">
                <a:solidFill>
                  <a:schemeClr val="tx1"/>
                </a:solidFill>
                <a:effectLst/>
                <a:latin typeface="+mn-lt"/>
                <a:ea typeface="Calibri"/>
                <a:cs typeface="Calibri"/>
                <a:sym typeface="Calibri"/>
              </a:rPr>
              <a:t>interessant [810] </a:t>
            </a:r>
            <a:r>
              <a:rPr lang="de-DE" sz="1200" kern="1200" dirty="0">
                <a:solidFill>
                  <a:schemeClr val="tx1"/>
                </a:solidFill>
                <a:effectLst/>
                <a:latin typeface="+mn-lt"/>
                <a:ea typeface="+mn-ea"/>
                <a:cs typeface="+mn-cs"/>
              </a:rPr>
              <a:t>unmöglich [1879] warum? </a:t>
            </a:r>
            <a:r>
              <a:rPr lang="en-GB" sz="1200" kern="1200" dirty="0">
                <a:solidFill>
                  <a:schemeClr val="tx1"/>
                </a:solidFill>
                <a:effectLst/>
                <a:latin typeface="+mn-lt"/>
                <a:ea typeface="+mn-ea"/>
                <a:cs typeface="+mn-cs"/>
              </a:rPr>
              <a:t>[192]  </a:t>
            </a:r>
            <a:r>
              <a:rPr lang="en-GB" sz="1200" kern="1200" dirty="0" err="1">
                <a:solidFill>
                  <a:schemeClr val="tx1"/>
                </a:solidFill>
                <a:effectLst/>
                <a:latin typeface="+mn-lt"/>
                <a:ea typeface="+mn-ea"/>
                <a:cs typeface="+mn-cs"/>
              </a:rPr>
              <a:t>gefunden</a:t>
            </a:r>
            <a:r>
              <a:rPr lang="en-GB" sz="1200" kern="1200" dirty="0">
                <a:solidFill>
                  <a:schemeClr val="tx1"/>
                </a:solidFill>
                <a:effectLst/>
                <a:latin typeface="+mn-lt"/>
                <a:ea typeface="+mn-ea"/>
                <a:cs typeface="+mn-cs"/>
              </a:rPr>
              <a:t> [103] Sie [10] Brief [813] Lust [1407] </a:t>
            </a:r>
            <a:r>
              <a:rPr lang="en-GB" sz="1200" kern="1200" dirty="0" err="1">
                <a:solidFill>
                  <a:schemeClr val="tx1"/>
                </a:solidFill>
                <a:effectLst/>
                <a:latin typeface="+mn-lt"/>
                <a:ea typeface="+mn-ea"/>
                <a:cs typeface="+mn-cs"/>
              </a:rPr>
              <a:t>Schmerz</a:t>
            </a:r>
            <a:r>
              <a:rPr lang="en-GB" sz="1200" kern="1200" dirty="0">
                <a:solidFill>
                  <a:schemeClr val="tx1"/>
                </a:solidFill>
                <a:effectLst/>
                <a:latin typeface="+mn-lt"/>
                <a:ea typeface="+mn-ea"/>
                <a:cs typeface="+mn-cs"/>
              </a:rPr>
              <a:t> [1483]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057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r>
              <a:rPr lang="en-GB" dirty="0"/>
              <a:t/>
            </a:r>
            <a:br>
              <a:rPr lang="en-GB" dirty="0"/>
            </a:br>
            <a:r>
              <a:rPr lang="en-GB" b="1" dirty="0"/>
              <a:t/>
            </a:r>
            <a:br>
              <a:rPr lang="en-GB" b="1" dirty="0"/>
            </a:br>
            <a:r>
              <a:rPr lang="en-GB" b="1" dirty="0"/>
              <a:t>Aim: </a:t>
            </a:r>
            <a:r>
              <a:rPr lang="en-GB" sz="1200" b="0" kern="1200" dirty="0">
                <a:solidFill>
                  <a:schemeClr val="tx1"/>
                </a:solidFill>
                <a:effectLst/>
                <a:latin typeface="+mn-lt"/>
                <a:ea typeface="+mn-ea"/>
                <a:cs typeface="+mn-cs"/>
              </a:rPr>
              <a:t>D</a:t>
            </a:r>
            <a:r>
              <a:rPr lang="en-GB" sz="1200" kern="1200" dirty="0">
                <a:solidFill>
                  <a:schemeClr val="tx1"/>
                </a:solidFill>
                <a:effectLst/>
                <a:latin typeface="+mn-lt"/>
                <a:ea typeface="+mn-ea"/>
                <a:cs typeface="+mn-cs"/>
              </a:rPr>
              <a:t>eepening vocabulary knowledge by encountering the</a:t>
            </a:r>
            <a:r>
              <a:rPr lang="en-GB" sz="1200" kern="1200" baseline="0" dirty="0">
                <a:solidFill>
                  <a:schemeClr val="tx1"/>
                </a:solidFill>
                <a:effectLst/>
                <a:latin typeface="+mn-lt"/>
                <a:ea typeface="+mn-ea"/>
                <a:cs typeface="+mn-cs"/>
              </a:rPr>
              <a:t> taught</a:t>
            </a:r>
            <a:r>
              <a:rPr lang="en-GB" sz="1200" kern="1200" dirty="0">
                <a:solidFill>
                  <a:schemeClr val="tx1"/>
                </a:solidFill>
                <a:effectLst/>
                <a:latin typeface="+mn-lt"/>
                <a:ea typeface="+mn-ea"/>
                <a:cs typeface="+mn-cs"/>
              </a:rPr>
              <a:t> words in a different context. </a:t>
            </a:r>
            <a:r>
              <a:rPr lang="en-GB" dirty="0"/>
              <a:t/>
            </a:r>
            <a:br>
              <a:rPr lang="en-GB" dirty="0"/>
            </a:br>
            <a:r>
              <a:rPr lang="en-GB" dirty="0"/>
              <a:t/>
            </a:r>
            <a:br>
              <a:rPr lang="en-GB" dirty="0"/>
            </a:br>
            <a:r>
              <a:rPr lang="en-GB" b="1" dirty="0"/>
              <a:t>Procedure:</a:t>
            </a:r>
            <a:r>
              <a:rPr lang="en-GB" dirty="0"/>
              <a:t/>
            </a:r>
            <a:br>
              <a:rPr lang="en-GB" dirty="0"/>
            </a:br>
            <a:r>
              <a:rPr lang="en-GB" dirty="0"/>
              <a:t>1. Students read the text about the German high-speed</a:t>
            </a:r>
            <a:r>
              <a:rPr lang="en-GB" baseline="0" dirty="0"/>
              <a:t> train.</a:t>
            </a:r>
            <a:endParaRPr lang="en-GB" dirty="0"/>
          </a:p>
          <a:p>
            <a:r>
              <a:rPr lang="en-GB" dirty="0"/>
              <a:t>2. Students translate the text into English</a:t>
            </a:r>
            <a:r>
              <a:rPr lang="en-GB" baseline="0" dirty="0"/>
              <a:t> orally.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baseline="0" dirty="0"/>
              <a:t>der Zug [675] Deutschland [140] </a:t>
            </a:r>
            <a:r>
              <a:rPr lang="en-GB" baseline="0" dirty="0" err="1"/>
              <a:t>erreichen</a:t>
            </a:r>
            <a:r>
              <a:rPr lang="en-GB" baseline="0" dirty="0"/>
              <a:t> [309] </a:t>
            </a:r>
            <a:r>
              <a:rPr lang="en-GB" baseline="0" dirty="0" err="1"/>
              <a:t>Frankreich</a:t>
            </a:r>
            <a:r>
              <a:rPr lang="en-GB" baseline="0" dirty="0"/>
              <a:t> [813] schnell [203] </a:t>
            </a:r>
            <a:r>
              <a:rPr lang="en-GB" baseline="0" dirty="0" err="1"/>
              <a:t>fahren</a:t>
            </a:r>
            <a:r>
              <a:rPr lang="en-GB" baseline="0" dirty="0"/>
              <a:t> [215] </a:t>
            </a:r>
            <a:r>
              <a:rPr lang="en-GB" baseline="0" dirty="0" err="1"/>
              <a:t>nehmen</a:t>
            </a:r>
            <a:r>
              <a:rPr lang="en-GB" baseline="0" dirty="0"/>
              <a:t> [142] </a:t>
            </a:r>
            <a:r>
              <a:rPr lang="en-GB" baseline="0" dirty="0" err="1"/>
              <a:t>Bahnhof</a:t>
            </a:r>
            <a:r>
              <a:rPr lang="en-GB" baseline="0" dirty="0"/>
              <a:t> [2027] in [3] </a:t>
            </a:r>
            <a:r>
              <a:rPr lang="en-GB" baseline="0" dirty="0" err="1"/>
              <a:t>nach</a:t>
            </a:r>
            <a:r>
              <a:rPr lang="en-GB" baseline="0" dirty="0"/>
              <a:t> [34]</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096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a:r>
            <a:br>
              <a:rPr lang="en-GB" b="1" dirty="0"/>
            </a:br>
            <a:r>
              <a:rPr lang="en-GB" b="1" dirty="0"/>
              <a:t>Aim: </a:t>
            </a:r>
            <a:r>
              <a:rPr lang="en-GB" dirty="0"/>
              <a:t>Brief revision slide on question-formation (both open and closed,</a:t>
            </a:r>
            <a:r>
              <a:rPr lang="en-GB" baseline="0" dirty="0"/>
              <a:t> last revisited formally in 3.1.2)</a:t>
            </a:r>
            <a:r>
              <a:rPr lang="en-GB" dirty="0"/>
              <a:t>, to</a:t>
            </a:r>
            <a:r>
              <a:rPr lang="en-GB" baseline="0" dirty="0"/>
              <a:t> prepare students for the speaking tasks which follow.  </a:t>
            </a:r>
            <a:endParaRPr lang="en-GB" dirty="0"/>
          </a:p>
          <a:p>
            <a:endParaRPr lang="en-GB" b="0" dirty="0"/>
          </a:p>
          <a:p>
            <a:r>
              <a:rPr lang="en-GB" b="1" dirty="0"/>
              <a:t>Procedure:</a:t>
            </a:r>
            <a:r>
              <a:rPr lang="en-GB" dirty="0"/>
              <a:t/>
            </a:r>
            <a:br>
              <a:rPr lang="en-GB" dirty="0"/>
            </a:br>
            <a:r>
              <a:rPr lang="en-GB" dirty="0"/>
              <a:t>1. Click on the</a:t>
            </a:r>
            <a:r>
              <a:rPr lang="en-GB" baseline="0" dirty="0"/>
              <a:t> mouse to animate the explanation.</a:t>
            </a:r>
            <a:endParaRPr lang="en-GB" dirty="0"/>
          </a:p>
          <a:p>
            <a:r>
              <a:rPr lang="en-GB" dirty="0"/>
              <a:t>2. Elicit</a:t>
            </a:r>
            <a:r>
              <a:rPr lang="en-GB" baseline="0" dirty="0"/>
              <a:t> translations of the questions from students </a:t>
            </a:r>
            <a:r>
              <a:rPr lang="en-GB" dirty="0"/>
              <a:t>at each</a:t>
            </a:r>
            <a:r>
              <a:rPr lang="en-GB" baseline="0" dirty="0"/>
              <a:t> stage.</a:t>
            </a:r>
          </a:p>
          <a:p>
            <a:endParaRPr lang="en-GB" i="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177490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r>
              <a:rPr lang="en-GB" dirty="0"/>
              <a:t/>
            </a:r>
            <a:br>
              <a:rPr lang="en-GB" dirty="0"/>
            </a:br>
            <a:r>
              <a:rPr lang="en-GB" b="1" dirty="0"/>
              <a:t/>
            </a:r>
            <a:br>
              <a:rPr lang="en-GB" b="1" dirty="0"/>
            </a:br>
            <a:r>
              <a:rPr lang="en-GB" b="1" dirty="0"/>
              <a:t>Aim: </a:t>
            </a:r>
            <a:r>
              <a:rPr lang="en-GB" b="0" dirty="0"/>
              <a:t>To practise</a:t>
            </a:r>
            <a:r>
              <a:rPr lang="en-GB" b="0" baseline="0" dirty="0"/>
              <a:t> recognition and production (speaking </a:t>
            </a:r>
            <a:r>
              <a:rPr lang="en-GB" b="0" baseline="0" dirty="0" err="1"/>
              <a:t>modailty</a:t>
            </a:r>
            <a:r>
              <a:rPr lang="en-GB" b="0" baseline="0" dirty="0"/>
              <a:t>) of question forms (both open and closed).</a:t>
            </a:r>
            <a:r>
              <a:rPr lang="en-GB" b="0" dirty="0"/>
              <a:t/>
            </a:r>
            <a:br>
              <a:rPr lang="en-GB" b="0" dirty="0"/>
            </a:br>
            <a:r>
              <a:rPr lang="en-GB" dirty="0"/>
              <a:t/>
            </a:r>
            <a:br>
              <a:rPr lang="en-GB" dirty="0"/>
            </a:br>
            <a:r>
              <a:rPr lang="en-GB" b="1" dirty="0"/>
              <a:t>Procedure:</a:t>
            </a:r>
            <a:r>
              <a:rPr lang="en-GB" dirty="0"/>
              <a:t/>
            </a:r>
            <a:br>
              <a:rPr lang="en-GB" dirty="0"/>
            </a:br>
            <a:r>
              <a:rPr lang="en-GB" dirty="0"/>
              <a:t>1. Students read the question with the first word obscured, together with its answer.</a:t>
            </a:r>
          </a:p>
          <a:p>
            <a:r>
              <a:rPr lang="en-GB" dirty="0"/>
              <a:t>2. From the answer, students</a:t>
            </a:r>
            <a:r>
              <a:rPr lang="en-GB" baseline="0" dirty="0"/>
              <a:t> determine what the question must have been.</a:t>
            </a:r>
            <a:endParaRPr lang="en-GB" dirty="0"/>
          </a:p>
          <a:p>
            <a:r>
              <a:rPr lang="en-GB" dirty="0"/>
              <a:t>3. Students say the whole question and answer.</a:t>
            </a:r>
            <a:br>
              <a:rPr lang="en-GB" dirty="0"/>
            </a:br>
            <a:r>
              <a:rPr lang="en-GB" dirty="0"/>
              <a:t>4. Click on the mouse to reveal the obscured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926201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r>
              <a:rPr lang="en-GB" dirty="0"/>
              <a:t/>
            </a:r>
            <a:br>
              <a:rPr lang="en-GB" dirty="0"/>
            </a:br>
            <a:r>
              <a:rPr lang="en-GB" b="1" dirty="0"/>
              <a:t/>
            </a:r>
            <a:br>
              <a:rPr lang="en-GB" b="1" dirty="0"/>
            </a:br>
            <a:r>
              <a:rPr lang="en-GB" b="1" dirty="0"/>
              <a:t>Aim: </a:t>
            </a:r>
            <a:r>
              <a:rPr lang="en-US" b="0" dirty="0"/>
              <a:t>T</a:t>
            </a:r>
            <a:r>
              <a:rPr lang="en-US" dirty="0"/>
              <a:t>o model the instructions for the speaking</a:t>
            </a:r>
            <a:r>
              <a:rPr lang="en-US" baseline="0" dirty="0"/>
              <a:t> task that follows.</a:t>
            </a:r>
          </a:p>
          <a:p>
            <a:r>
              <a:rPr lang="en-GB" dirty="0"/>
              <a:t/>
            </a:r>
            <a:br>
              <a:rPr lang="en-GB" dirty="0"/>
            </a:br>
            <a:r>
              <a:rPr lang="en-GB" b="1" dirty="0"/>
              <a:t>Procedure:</a:t>
            </a:r>
            <a:r>
              <a:rPr lang="en-GB" dirty="0"/>
              <a:t/>
            </a:r>
            <a:br>
              <a:rPr lang="en-GB" dirty="0"/>
            </a:br>
            <a:r>
              <a:rPr lang="en-GB" dirty="0"/>
              <a:t>1. </a:t>
            </a:r>
            <a:r>
              <a:rPr lang="en-US" baseline="0" dirty="0"/>
              <a:t>Explain to students that they are going to be constructing questions that require either a yes/no answer, i.e. subject-verb inversion alone , or that require a question </a:t>
            </a:r>
            <a:r>
              <a:rPr lang="en-US" baseline="0" dirty="0" err="1"/>
              <a:t>word+subject</a:t>
            </a:r>
            <a:r>
              <a:rPr lang="en-US" baseline="0" dirty="0"/>
              <a:t> verb inversion.</a:t>
            </a:r>
            <a:r>
              <a:rPr lang="en-US" dirty="0"/>
              <a:t> It</a:t>
            </a:r>
            <a:r>
              <a:rPr lang="en-US" baseline="0" dirty="0"/>
              <a:t> Is the answer that indicates which question type is required. </a:t>
            </a:r>
          </a:p>
          <a:p>
            <a:r>
              <a:rPr lang="en-US" baseline="0" dirty="0"/>
              <a:t>2. M</a:t>
            </a:r>
            <a:r>
              <a:rPr lang="en-GB" baseline="0" dirty="0" err="1"/>
              <a:t>ake</a:t>
            </a:r>
            <a:r>
              <a:rPr lang="en-GB" baseline="0" dirty="0"/>
              <a:t> it clear to students that the bold ‘</a:t>
            </a:r>
            <a:r>
              <a:rPr lang="en-GB" b="1" baseline="0" dirty="0"/>
              <a:t>Yes</a:t>
            </a:r>
            <a:r>
              <a:rPr lang="en-GB" baseline="0" dirty="0"/>
              <a:t>’ indicates that a yes/no question type is required (</a:t>
            </a:r>
            <a:r>
              <a:rPr lang="en-GB" baseline="0" dirty="0" err="1"/>
              <a:t>i.e</a:t>
            </a:r>
            <a:r>
              <a:rPr lang="en-GB" baseline="0" dirty="0"/>
              <a:t> s-v inversions).  Where there is not the word ‘yes’ – a question word will be needed.</a:t>
            </a:r>
          </a:p>
          <a:p>
            <a:r>
              <a:rPr lang="en-GB" dirty="0"/>
              <a:t>3. From the answer, students</a:t>
            </a:r>
            <a:r>
              <a:rPr lang="en-GB" baseline="0" dirty="0"/>
              <a:t> determine what the question must have been and say it aloud.</a:t>
            </a:r>
            <a:endParaRPr lang="en-GB" dirty="0"/>
          </a:p>
          <a:p>
            <a:r>
              <a:rPr lang="en-GB" dirty="0"/>
              <a:t>3. </a:t>
            </a:r>
            <a:r>
              <a:rPr lang="en-US" dirty="0"/>
              <a:t>On a mouse click</a:t>
            </a:r>
            <a:r>
              <a:rPr lang="en-US" baseline="0" dirty="0"/>
              <a:t> the correct question appears, followed by the answer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271602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r>
              <a:rPr lang="en-GB" dirty="0"/>
              <a:t/>
            </a:r>
            <a:br>
              <a:rPr lang="en-GB" dirty="0"/>
            </a:br>
            <a:r>
              <a:rPr lang="en-GB" b="1" dirty="0"/>
              <a:t/>
            </a:r>
            <a:br>
              <a:rPr lang="en-GB" b="1" dirty="0"/>
            </a:br>
            <a:r>
              <a:rPr lang="en-GB" b="1" dirty="0"/>
              <a:t>Aim: </a:t>
            </a:r>
            <a:r>
              <a:rPr lang="en-US" b="0" dirty="0"/>
              <a:t>T</a:t>
            </a:r>
            <a:r>
              <a:rPr lang="en-US" dirty="0"/>
              <a:t>o </a:t>
            </a:r>
            <a:r>
              <a:rPr lang="en-US" dirty="0" err="1"/>
              <a:t>practise</a:t>
            </a:r>
            <a:r>
              <a:rPr lang="en-US" dirty="0"/>
              <a:t> question production (speaking</a:t>
            </a:r>
            <a:r>
              <a:rPr lang="en-US" baseline="0" dirty="0"/>
              <a:t> modality) based upon consideration of the answer, which is seen first – is it an open or a closed question that is required?</a:t>
            </a:r>
          </a:p>
          <a:p>
            <a:r>
              <a:rPr lang="en-GB" dirty="0"/>
              <a:t/>
            </a:r>
            <a:br>
              <a:rPr lang="en-GB" dirty="0"/>
            </a:br>
            <a:r>
              <a:rPr lang="en-GB" b="1" dirty="0"/>
              <a:t>Procedure:</a:t>
            </a:r>
            <a:r>
              <a:rPr lang="en-GB" b="0" dirty="0"/>
              <a:t/>
            </a:r>
            <a:br>
              <a:rPr lang="en-GB" b="0" dirty="0"/>
            </a:br>
            <a:r>
              <a:rPr lang="en-GB" b="0" dirty="0"/>
              <a:t>1. Display this on the</a:t>
            </a:r>
            <a:r>
              <a:rPr lang="en-GB" b="0" baseline="0" dirty="0"/>
              <a:t> IWB whilst the speaking activity is taking place </a:t>
            </a:r>
            <a:r>
              <a:rPr lang="en-GB" baseline="0" dirty="0"/>
              <a:t>(also available with answers in English  - teachers should choose which version to use with their groups.)</a:t>
            </a:r>
          </a:p>
          <a:p>
            <a:r>
              <a:rPr lang="en-US" baseline="0" dirty="0"/>
              <a:t>2. </a:t>
            </a:r>
            <a:r>
              <a:rPr lang="en-GB" baseline="0" dirty="0"/>
              <a:t>There are various ways this slide could be used in class:</a:t>
            </a:r>
          </a:p>
          <a:p>
            <a:pPr marL="0" indent="0">
              <a:buNone/>
            </a:pPr>
            <a:r>
              <a:rPr lang="en-GB" baseline="0" dirty="0"/>
              <a:t>a) the teacher puts the 16 names in a hat/bag (this can be done very roughly on scrap paper – only for teacher use), then pulls the names out of the bag one at a time.  Students can all give the question in a choral response style or</a:t>
            </a:r>
          </a:p>
          <a:p>
            <a:pPr marL="0" indent="0">
              <a:buNone/>
            </a:pPr>
            <a:r>
              <a:rPr lang="en-GB" baseline="0" dirty="0"/>
              <a:t>b) as above but in pairs – the teacher picks a name -  if it is a boy partner A says the question, or for a girl partner B says the question. (Or partners could simply just take it in turns).  The teacher gives the students time to form their questions and then reveals the answer before picking the next name.  </a:t>
            </a:r>
          </a:p>
          <a:p>
            <a:r>
              <a:rPr lang="en-GB" baseline="0" dirty="0"/>
              <a:t>3) </a:t>
            </a:r>
            <a:r>
              <a:rPr lang="en-GB" sz="1200" b="1" kern="1200" dirty="0">
                <a:solidFill>
                  <a:schemeClr val="tx1"/>
                </a:solidFill>
                <a:effectLst/>
                <a:latin typeface="+mn-lt"/>
                <a:ea typeface="+mn-ea"/>
                <a:cs typeface="+mn-cs"/>
              </a:rPr>
              <a:t>SELF-STUDY VARIANT:</a:t>
            </a:r>
            <a:r>
              <a:rPr lang="en-GB" sz="1200" kern="1200" dirty="0">
                <a:solidFill>
                  <a:schemeClr val="tx1"/>
                </a:solidFill>
                <a:effectLst/>
                <a:latin typeface="+mn-lt"/>
                <a:ea typeface="+mn-ea"/>
                <a:cs typeface="+mn-cs"/>
              </a:rPr>
              <a:t> </a:t>
            </a:r>
            <a:r>
              <a:rPr lang="en-GB" b="0" u="none" baseline="0" dirty="0"/>
              <a:t>For independent study, students can simply say the question for each name and click to check.</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u="sng" baseline="0" dirty="0"/>
          </a:p>
          <a:p>
            <a:endParaRPr lang="en-GB" u="sng" baseline="0" dirty="0"/>
          </a:p>
          <a:p>
            <a:endParaRPr lang="en-GB" u="sng"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470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Differentiated version</a:t>
            </a:r>
            <a:r>
              <a:rPr lang="en-GB" baseline="0" dirty="0"/>
              <a:t> of the speaking activity with the answers in English.  See previous slide for instructions (and options 1-2).</a:t>
            </a:r>
          </a:p>
          <a:p>
            <a:endParaRPr lang="en-GB" b="1" baseline="0" dirty="0"/>
          </a:p>
          <a:p>
            <a:r>
              <a:rPr lang="en-GB" b="1" baseline="0" dirty="0"/>
              <a:t>The differentiated version allows extension opportunities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i</a:t>
            </a:r>
            <a:r>
              <a:rPr lang="en-GB" baseline="0" dirty="0"/>
              <a:t>) in pairs – the teacher picks a name -  if it is a boy partner A says the question, or a girl partner B says the question. (Or partners could simply just take it in turns).  The teacher gives the students time to form their questions and then reveals the answer before picking the next name. Extension – the listening partner tries to give the response in German.  Teachers could ask for hands up after thinking time, for volunteers to give their answer.</a:t>
            </a:r>
          </a:p>
          <a:p>
            <a:r>
              <a:rPr lang="en-GB" baseline="0" dirty="0"/>
              <a:t>ii) as a whole class activity – the teacher has eight cards/pieces of paper in a hat/bag labelled ‘subject-verb inversion’ plus eight labelled ‘question </a:t>
            </a:r>
            <a:r>
              <a:rPr lang="en-GB" baseline="0" dirty="0" err="1"/>
              <a:t>word+subject-verb</a:t>
            </a:r>
            <a:r>
              <a:rPr lang="en-GB" baseline="0" dirty="0"/>
              <a:t> inversion’.  The teacher goes around the class asking one student at a time to pick out a card.  The student who picks the card chooses one of the questions to say in German (of the correct type).  The teacher clicks on the box to reveal the answer.  The student could nominate a classmate to give the corresponding answer in German (or the teacher could ask for volunteers).  In a class of 32 each student would receive a go.  This style would potentially get more difficult as the game goes along because the students may leave the trickier sentences until the end.  If the class was split into two teams, for every correct answer a point could be awarded.</a:t>
            </a:r>
          </a:p>
          <a:p>
            <a:r>
              <a:rPr lang="en-GB" baseline="0" dirty="0"/>
              <a:t>iii) the teacher leads the first question initially (to model) saying the question in German, then moves to asking for volunteers to give the question in German (as the students grow more confident).  The question is said in German and the listening students have to write the correct name of the person with the corresponding answer.  The teacher would then click on the person to reveal the correct answer.  Students receive a point if they give the correct name.  The teacher could also ask students to say the answer in German.  This would maximise the number of students involved in the speaking activity.  </a:t>
            </a:r>
          </a:p>
          <a:p>
            <a:endParaRPr lang="en-GB" baseline="0" dirty="0"/>
          </a:p>
          <a:p>
            <a:r>
              <a:rPr lang="en-GB" sz="1200" b="1" kern="1200" dirty="0">
                <a:solidFill>
                  <a:schemeClr val="tx1"/>
                </a:solidFill>
                <a:effectLst/>
                <a:latin typeface="+mn-lt"/>
                <a:ea typeface="+mn-ea"/>
                <a:cs typeface="+mn-cs"/>
              </a:rPr>
              <a:t>SELF-STUDY VARIANT</a:t>
            </a:r>
            <a:r>
              <a:rPr lang="en-GB" sz="1200" b="0" kern="1200" dirty="0">
                <a:solidFill>
                  <a:schemeClr val="tx1"/>
                </a:solidFill>
                <a:effectLst/>
                <a:latin typeface="+mn-lt"/>
                <a:ea typeface="+mn-ea"/>
                <a:cs typeface="+mn-cs"/>
              </a:rPr>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baseline="0" dirty="0"/>
              <a:t>For independent study, students can simply say the question for each name and click to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580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OPTIONAL – this task could be set for HW </a:t>
            </a:r>
            <a:r>
              <a:rPr lang="en-GB" b="1" dirty="0"/>
              <a:t/>
            </a:r>
            <a:br>
              <a:rPr lang="en-GB" b="1" dirty="0"/>
            </a:br>
            <a:endParaRPr lang="en-GB" b="1" dirty="0"/>
          </a:p>
          <a:p>
            <a:r>
              <a:rPr lang="en-GB" b="1" dirty="0"/>
              <a:t>Timing: </a:t>
            </a:r>
            <a:r>
              <a:rPr lang="en-GB" b="0" dirty="0"/>
              <a:t>10</a:t>
            </a:r>
            <a:r>
              <a:rPr lang="en-GB" b="0" baseline="0" dirty="0"/>
              <a:t> minutes</a:t>
            </a:r>
            <a:br>
              <a:rPr lang="en-GB" b="0" baseline="0" dirty="0"/>
            </a:br>
            <a:r>
              <a:rPr lang="en-GB" b="1" dirty="0"/>
              <a:t/>
            </a:r>
            <a:br>
              <a:rPr lang="en-GB" b="1" dirty="0"/>
            </a:br>
            <a:r>
              <a:rPr lang="en-GB" b="1" dirty="0"/>
              <a:t>Aim: </a:t>
            </a:r>
            <a:r>
              <a:rPr lang="en-GB" b="0" dirty="0"/>
              <a:t>Translation practice (writing</a:t>
            </a:r>
            <a:r>
              <a:rPr lang="en-GB" b="0" baseline="0" dirty="0"/>
              <a:t> modality) involving some of the grammar and vocabulary practised recently, using a parallel translation task.</a:t>
            </a:r>
            <a:r>
              <a:rPr lang="en-GB" b="0" dirty="0"/>
              <a:t/>
            </a:r>
            <a:br>
              <a:rPr lang="en-GB" b="0" dirty="0"/>
            </a:br>
            <a:r>
              <a:rPr lang="en-GB" b="0" dirty="0"/>
              <a:t/>
            </a:r>
            <a:br>
              <a:rPr lang="en-GB" b="0" dirty="0"/>
            </a:br>
            <a:r>
              <a:rPr lang="en-GB" b="1" dirty="0"/>
              <a:t>Procedure:</a:t>
            </a:r>
            <a:r>
              <a:rPr lang="en-GB" dirty="0"/>
              <a:t/>
            </a:r>
            <a:br>
              <a:rPr lang="en-GB" dirty="0"/>
            </a:br>
            <a:r>
              <a:rPr lang="en-GB" dirty="0"/>
              <a:t>1. Students</a:t>
            </a:r>
            <a:r>
              <a:rPr lang="en-GB" baseline="0" dirty="0"/>
              <a:t> read the pairs of sentences and complete both English and German versions, using the information present in one to determine the missing words of the other.</a:t>
            </a:r>
            <a:endParaRPr lang="en-GB" dirty="0"/>
          </a:p>
          <a:p>
            <a:r>
              <a:rPr lang="en-GB" dirty="0"/>
              <a:t>2. Click on the mouse to make the animated answers appear,</a:t>
            </a:r>
            <a:r>
              <a:rPr lang="en-GB" baseline="0" dirty="0"/>
              <a:t> word by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[v]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your hands, left in front of right, in front of your body, palms facing inward.  Quickly move the right hand over the top of the left, as you say ‘</a:t>
            </a:r>
            <a:r>
              <a:rPr lang="en-GB" baseline="0" dirty="0" err="1"/>
              <a:t>vor</a:t>
            </a:r>
            <a:r>
              <a:rPr lang="en-GB" baseline="0" dirty="0"/>
              <a:t>’, to mime ‘in front’.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[v] </a:t>
            </a:r>
            <a:r>
              <a:rPr lang="en-GB" baseline="0" dirty="0"/>
              <a:t>sound, pronouncing </a:t>
            </a:r>
            <a:r>
              <a:rPr lang="en-GB" b="0" baseline="0" dirty="0"/>
              <a:t>”</a:t>
            </a:r>
            <a:r>
              <a:rPr lang="en-GB" b="1" baseline="0" dirty="0" err="1"/>
              <a:t>vor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vor</a:t>
            </a:r>
            <a:r>
              <a:rPr lang="en-GB" baseline="0" dirty="0"/>
              <a:t> [55]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512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Answer sheet</a:t>
            </a:r>
            <a:r>
              <a:rPr lang="en-GB" sz="1200" b="0" i="0">
                <a:latin typeface="+mn-lt"/>
                <a:ea typeface="Calibri"/>
                <a:cs typeface="Calibri"/>
                <a:sym typeface="Calibri"/>
              </a:rPr>
              <a:t>: https://resources.ncelp.org/concern/resources/7s75dc97p?locale=en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3627909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r>
              <a:rPr lang="en-GB" dirty="0"/>
              <a:t/>
            </a:r>
            <a:br>
              <a:rPr lang="en-GB" dirty="0"/>
            </a:br>
            <a:r>
              <a:rPr lang="en-GB" b="1" dirty="0"/>
              <a:t/>
            </a:r>
            <a:br>
              <a:rPr lang="en-GB" b="1" dirty="0"/>
            </a:br>
            <a:r>
              <a:rPr lang="en-GB" b="1" dirty="0"/>
              <a:t>Aim: </a:t>
            </a:r>
            <a:r>
              <a:rPr lang="en-GB" b="0" dirty="0"/>
              <a:t>To practise differentiating between the two German SSC [v] and [w] in the spoken modality, which is tricky because of the pronunciation crossover between English [f] and German [v] and English [v] and German [w].</a:t>
            </a:r>
            <a:br>
              <a:rPr lang="en-GB" b="0" dirty="0"/>
            </a:br>
            <a:r>
              <a:rPr lang="en-GB" b="0" dirty="0"/>
              <a:t/>
            </a:r>
            <a:br>
              <a:rPr lang="en-GB" b="0" dirty="0"/>
            </a:br>
            <a:r>
              <a:rPr lang="en-GB" b="1" dirty="0"/>
              <a:t>Procedure:</a:t>
            </a:r>
            <a:r>
              <a:rPr lang="en-GB" dirty="0"/>
              <a:t/>
            </a:r>
            <a:br>
              <a:rPr lang="en-GB" dirty="0"/>
            </a:br>
            <a:r>
              <a:rPr lang="en-GB" dirty="0"/>
              <a:t>1. Write 1-6.</a:t>
            </a:r>
          </a:p>
          <a:p>
            <a:r>
              <a:rPr lang="en-GB" dirty="0"/>
              <a:t>2. Listen</a:t>
            </a:r>
            <a:r>
              <a:rPr lang="en-GB" baseline="0" dirty="0"/>
              <a:t> to the words (click on audio buttons) and tick the appropriate column, according to whether you hear [v], [w] or both.</a:t>
            </a:r>
            <a:endParaRPr lang="en-GB" dirty="0"/>
          </a:p>
          <a:p>
            <a:r>
              <a:rPr lang="en-GB" dirty="0"/>
              <a:t>3. Click on the mouse to</a:t>
            </a:r>
            <a:r>
              <a:rPr lang="en-GB" baseline="0" dirty="0"/>
              <a:t> reveal the correct tick and also the words themselves (together with their English meanings).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a:t>
            </a:r>
            <a:r>
              <a:rPr lang="en-GB" dirty="0" err="1"/>
              <a:t>voll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Wettbewerb</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Verantwortung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wunderbar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verweisen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relativ</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voll</a:t>
            </a:r>
            <a:r>
              <a:rPr lang="en-GB" sz="1200" kern="1200" dirty="0">
                <a:solidFill>
                  <a:schemeClr val="tx1"/>
                </a:solidFill>
                <a:effectLst/>
                <a:latin typeface="+mn-lt"/>
                <a:ea typeface="+mn-ea"/>
                <a:cs typeface="+mn-cs"/>
              </a:rPr>
              <a:t> [388] </a:t>
            </a:r>
            <a:r>
              <a:rPr lang="en-GB" sz="1200" kern="1200" dirty="0" err="1">
                <a:solidFill>
                  <a:schemeClr val="tx1"/>
                </a:solidFill>
                <a:effectLst/>
                <a:latin typeface="+mn-lt"/>
                <a:ea typeface="+mn-ea"/>
                <a:cs typeface="+mn-cs"/>
              </a:rPr>
              <a:t>Wettbewerb</a:t>
            </a:r>
            <a:r>
              <a:rPr lang="en-GB" sz="1200" kern="1200" dirty="0">
                <a:solidFill>
                  <a:schemeClr val="tx1"/>
                </a:solidFill>
                <a:effectLst/>
                <a:latin typeface="+mn-lt"/>
                <a:ea typeface="+mn-ea"/>
                <a:cs typeface="+mn-cs"/>
              </a:rPr>
              <a:t> [1493] </a:t>
            </a:r>
            <a:r>
              <a:rPr lang="en-GB" sz="1200" kern="1200" dirty="0" err="1">
                <a:solidFill>
                  <a:schemeClr val="tx1"/>
                </a:solidFill>
                <a:effectLst/>
                <a:latin typeface="+mn-lt"/>
                <a:ea typeface="+mn-ea"/>
                <a:cs typeface="+mn-cs"/>
              </a:rPr>
              <a:t>Verantwortung</a:t>
            </a:r>
            <a:r>
              <a:rPr lang="en-GB" sz="1200" kern="1200" dirty="0">
                <a:solidFill>
                  <a:schemeClr val="tx1"/>
                </a:solidFill>
                <a:effectLst/>
                <a:latin typeface="+mn-lt"/>
                <a:ea typeface="+mn-ea"/>
                <a:cs typeface="+mn-cs"/>
              </a:rPr>
              <a:t> [1104] </a:t>
            </a:r>
            <a:r>
              <a:rPr lang="en-GB" sz="1200" kern="1200" dirty="0" err="1">
                <a:solidFill>
                  <a:schemeClr val="tx1"/>
                </a:solidFill>
                <a:effectLst/>
                <a:latin typeface="+mn-lt"/>
                <a:ea typeface="+mn-ea"/>
                <a:cs typeface="+mn-cs"/>
              </a:rPr>
              <a:t>wunderbar</a:t>
            </a:r>
            <a:r>
              <a:rPr lang="en-GB" sz="1200" kern="1200" dirty="0">
                <a:solidFill>
                  <a:schemeClr val="tx1"/>
                </a:solidFill>
                <a:effectLst/>
                <a:latin typeface="+mn-lt"/>
                <a:ea typeface="+mn-ea"/>
                <a:cs typeface="+mn-cs"/>
              </a:rPr>
              <a:t> [1604] </a:t>
            </a:r>
            <a:r>
              <a:rPr lang="en-GB" sz="1200" kern="1200" dirty="0" err="1">
                <a:solidFill>
                  <a:schemeClr val="tx1"/>
                </a:solidFill>
                <a:effectLst/>
                <a:latin typeface="+mn-lt"/>
                <a:ea typeface="+mn-ea"/>
                <a:cs typeface="+mn-cs"/>
              </a:rPr>
              <a:t>verweisen</a:t>
            </a:r>
            <a:r>
              <a:rPr lang="en-GB" sz="1200" kern="1200" dirty="0">
                <a:solidFill>
                  <a:schemeClr val="tx1"/>
                </a:solidFill>
                <a:effectLst/>
                <a:latin typeface="+mn-lt"/>
                <a:ea typeface="+mn-ea"/>
                <a:cs typeface="+mn-cs"/>
              </a:rPr>
              <a:t> [1670] </a:t>
            </a:r>
            <a:r>
              <a:rPr lang="en-GB" sz="1200" kern="1200" dirty="0" err="1">
                <a:solidFill>
                  <a:schemeClr val="tx1"/>
                </a:solidFill>
                <a:effectLst/>
                <a:latin typeface="+mn-lt"/>
                <a:ea typeface="+mn-ea"/>
                <a:cs typeface="+mn-cs"/>
              </a:rPr>
              <a:t>relativ</a:t>
            </a:r>
            <a:r>
              <a:rPr lang="en-GB" sz="1200" kern="1200" dirty="0">
                <a:solidFill>
                  <a:schemeClr val="tx1"/>
                </a:solidFill>
                <a:effectLst/>
                <a:latin typeface="+mn-lt"/>
                <a:ea typeface="+mn-ea"/>
                <a:cs typeface="+mn-cs"/>
              </a:rPr>
              <a:t> [571] </a:t>
            </a:r>
            <a:br>
              <a:rPr lang="en-GB" sz="1200" kern="1200" dirty="0">
                <a:solidFill>
                  <a:schemeClr val="tx1"/>
                </a:solidFill>
                <a:effectLst/>
                <a:latin typeface="+mn-lt"/>
                <a:ea typeface="+mn-ea"/>
                <a:cs typeface="+mn-cs"/>
              </a:rPr>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10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r>
              <a:rPr lang="en-GB" dirty="0"/>
              <a:t/>
            </a:r>
            <a:br>
              <a:rPr lang="en-GB" dirty="0"/>
            </a:br>
            <a:r>
              <a:rPr lang="en-GB" b="1" dirty="0"/>
              <a:t/>
            </a:r>
            <a:br>
              <a:rPr lang="en-GB" b="1" dirty="0"/>
            </a:br>
            <a:r>
              <a:rPr lang="en-GB" b="1" dirty="0"/>
              <a:t>Aim: </a:t>
            </a:r>
            <a:r>
              <a:rPr lang="en-GB" b="0" dirty="0"/>
              <a:t>To practise</a:t>
            </a:r>
            <a:r>
              <a:rPr lang="en-GB" b="0" baseline="0" dirty="0"/>
              <a:t> recognition (listening modality) of words in this week’s new and revisited vocabulary sets.</a:t>
            </a:r>
            <a:r>
              <a:rPr lang="en-GB" b="0" dirty="0"/>
              <a:t/>
            </a:r>
            <a:br>
              <a:rPr lang="en-GB" b="0" dirty="0"/>
            </a:br>
            <a:r>
              <a:rPr lang="en-GB" dirty="0"/>
              <a:t/>
            </a:r>
            <a:br>
              <a:rPr lang="en-GB" dirty="0"/>
            </a:br>
            <a:r>
              <a:rPr lang="en-GB" b="1" dirty="0"/>
              <a:t>Procedure:</a:t>
            </a:r>
            <a:r>
              <a:rPr lang="en-GB" dirty="0"/>
              <a:t/>
            </a:r>
            <a:br>
              <a:rPr lang="en-GB" dirty="0"/>
            </a:br>
            <a:r>
              <a:rPr lang="en-GB" dirty="0"/>
              <a:t>1. Write</a:t>
            </a:r>
            <a:r>
              <a:rPr lang="en-GB" baseline="0" dirty="0"/>
              <a:t> 1-6.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Listen to the sets of</a:t>
            </a:r>
            <a:r>
              <a:rPr lang="en-GB" baseline="0" dirty="0"/>
              <a:t> four </a:t>
            </a:r>
            <a:r>
              <a:rPr lang="en-GB" dirty="0"/>
              <a:t>words</a:t>
            </a:r>
            <a:r>
              <a:rPr lang="en-GB" baseline="0" dirty="0"/>
              <a:t> (click audio buttons) and identify which word (a, b, c, or d) of each set falls into the category shown. Write the corresponding letter.</a:t>
            </a:r>
            <a:endParaRPr lang="en-GB" dirty="0"/>
          </a:p>
          <a:p>
            <a:r>
              <a:rPr lang="en-GB" dirty="0"/>
              <a:t>3. Click on the mouse</a:t>
            </a:r>
            <a:r>
              <a:rPr lang="en-GB" baseline="0" dirty="0"/>
              <a:t> to show the correct ticks and also the correct words themselves.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a:t>
            </a:r>
            <a:r>
              <a:rPr lang="en-GB" baseline="0" dirty="0"/>
              <a:t> a question word - a) </a:t>
            </a:r>
            <a:r>
              <a:rPr lang="en-GB" baseline="0" dirty="0" err="1"/>
              <a:t>weil</a:t>
            </a:r>
            <a:r>
              <a:rPr lang="en-GB" baseline="0" dirty="0"/>
              <a:t> b) </a:t>
            </a:r>
            <a:r>
              <a:rPr lang="en-GB" baseline="0" dirty="0" err="1"/>
              <a:t>denn</a:t>
            </a:r>
            <a:r>
              <a:rPr lang="en-GB" baseline="0" dirty="0"/>
              <a:t> c) </a:t>
            </a:r>
            <a:r>
              <a:rPr lang="en-GB" b="1" baseline="0" dirty="0" err="1"/>
              <a:t>warum</a:t>
            </a:r>
            <a:r>
              <a:rPr lang="en-GB" baseline="0" dirty="0"/>
              <a:t> d) </a:t>
            </a:r>
            <a:r>
              <a:rPr lang="en-GB" baseline="0" dirty="0" err="1"/>
              <a:t>viel</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 month of the year – a) Bad b) </a:t>
            </a:r>
            <a:r>
              <a:rPr lang="en-GB" baseline="0" dirty="0" err="1"/>
              <a:t>gefunden</a:t>
            </a:r>
            <a:r>
              <a:rPr lang="en-GB" baseline="0" dirty="0"/>
              <a:t> c) </a:t>
            </a:r>
            <a:r>
              <a:rPr lang="en-GB" baseline="0" dirty="0" err="1"/>
              <a:t>notwendig</a:t>
            </a:r>
            <a:r>
              <a:rPr lang="en-GB" baseline="0" dirty="0"/>
              <a:t> d) </a:t>
            </a:r>
            <a:r>
              <a:rPr lang="en-GB" b="1" baseline="0" dirty="0" err="1"/>
              <a:t>März</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 room in the house – a) </a:t>
            </a:r>
            <a:r>
              <a:rPr lang="en-GB" b="1" baseline="0" dirty="0" err="1"/>
              <a:t>Küche</a:t>
            </a:r>
            <a:r>
              <a:rPr lang="en-GB" baseline="0" dirty="0"/>
              <a:t> b) Wien c) Lust d) Schweiz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 drink – a) </a:t>
            </a:r>
            <a:r>
              <a:rPr lang="en-GB" baseline="0" dirty="0" err="1"/>
              <a:t>unten</a:t>
            </a:r>
            <a:r>
              <a:rPr lang="en-GB" baseline="0" dirty="0"/>
              <a:t> b) Hunger c) </a:t>
            </a:r>
            <a:r>
              <a:rPr lang="en-GB" baseline="0" dirty="0" err="1"/>
              <a:t>spannend</a:t>
            </a:r>
            <a:r>
              <a:rPr lang="en-GB" baseline="0" dirty="0"/>
              <a:t> d</a:t>
            </a:r>
            <a:r>
              <a:rPr lang="en-GB" b="0" baseline="0" dirty="0"/>
              <a:t>) </a:t>
            </a:r>
            <a:r>
              <a:rPr lang="en-GB" b="1" baseline="0" dirty="0" err="1"/>
              <a:t>Kaffee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something written – a) Sie b) </a:t>
            </a:r>
            <a:r>
              <a:rPr lang="en-GB" b="1" baseline="0" dirty="0"/>
              <a:t>Brief</a:t>
            </a:r>
            <a:r>
              <a:rPr lang="en-GB" baseline="0" dirty="0"/>
              <a:t> c) </a:t>
            </a:r>
            <a:r>
              <a:rPr lang="en-GB" baseline="0" dirty="0" err="1"/>
              <a:t>oben</a:t>
            </a:r>
            <a:r>
              <a:rPr lang="en-GB" baseline="0" dirty="0"/>
              <a:t> d)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 country – a) </a:t>
            </a:r>
            <a:r>
              <a:rPr lang="en-GB" baseline="0" dirty="0" err="1"/>
              <a:t>erreichen</a:t>
            </a:r>
            <a:r>
              <a:rPr lang="en-GB" baseline="0" dirty="0"/>
              <a:t>  b) </a:t>
            </a:r>
            <a:r>
              <a:rPr lang="en-GB" baseline="0" dirty="0" err="1"/>
              <a:t>wunderbar</a:t>
            </a:r>
            <a:r>
              <a:rPr lang="en-GB" baseline="0" dirty="0"/>
              <a:t> c) </a:t>
            </a:r>
            <a:r>
              <a:rPr lang="en-GB" baseline="0" dirty="0" err="1"/>
              <a:t>schaffen</a:t>
            </a:r>
            <a:r>
              <a:rPr lang="en-GB" baseline="0" dirty="0"/>
              <a:t> d) </a:t>
            </a:r>
            <a:r>
              <a:rPr lang="en-GB" b="1" baseline="0" dirty="0" err="1"/>
              <a:t>Schottland</a:t>
            </a:r>
            <a:r>
              <a:rPr lang="en-GB" dirty="0"/>
              <a:t/>
            </a:r>
            <a:br>
              <a:rPr lang="en-GB" dirty="0"/>
            </a:br>
            <a:r>
              <a:rPr lang="en-GB" dirty="0"/>
              <a:t/>
            </a:r>
            <a:br>
              <a:rPr lang="en-GB" dirty="0"/>
            </a:br>
            <a:r>
              <a:rPr lang="en-GB" baseline="0" dirty="0"/>
              <a:t/>
            </a:r>
            <a:br>
              <a:rPr lang="en-GB" baseline="0"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 (both slides)</a:t>
            </a:r>
            <a:br>
              <a:rPr lang="en-GB" b="0" dirty="0"/>
            </a:br>
            <a:r>
              <a:rPr lang="en-GB" b="1" dirty="0"/>
              <a:t/>
            </a:r>
            <a:br>
              <a:rPr lang="en-GB" b="1" dirty="0"/>
            </a:br>
            <a:r>
              <a:rPr lang="en-GB" b="1" dirty="0"/>
              <a:t>Aim: </a:t>
            </a:r>
            <a:r>
              <a:rPr lang="en-GB" b="0" dirty="0"/>
              <a:t>To practise</a:t>
            </a:r>
            <a:r>
              <a:rPr lang="en-GB" b="0" baseline="0" dirty="0"/>
              <a:t> recognition (reading modality) of words in this week’s new and revisited vocabulary sets.</a:t>
            </a:r>
            <a:r>
              <a:rPr lang="en-GB" b="0" dirty="0"/>
              <a:t/>
            </a:r>
            <a:br>
              <a:rPr lang="en-GB" b="0" dirty="0"/>
            </a:br>
            <a:r>
              <a:rPr lang="en-GB" dirty="0"/>
              <a:t/>
            </a:r>
            <a:br>
              <a:rPr lang="en-GB" dirty="0"/>
            </a:br>
            <a:r>
              <a:rPr lang="en-GB" b="1" dirty="0"/>
              <a:t>Procedure:</a:t>
            </a:r>
            <a:r>
              <a:rPr lang="en-GB" dirty="0"/>
              <a:t/>
            </a:r>
            <a:br>
              <a:rPr lang="en-GB" dirty="0"/>
            </a:br>
            <a:r>
              <a:rPr lang="en-GB" dirty="0"/>
              <a:t>1. Write</a:t>
            </a:r>
            <a:r>
              <a:rPr lang="en-GB" baseline="0" dirty="0"/>
              <a:t> 1-10 (6-10 are on next slide).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Read the sentences</a:t>
            </a:r>
            <a:r>
              <a:rPr lang="en-GB" baseline="0" dirty="0"/>
              <a:t> and decide which word is defined, or fills the gap, in each sentence as appropriate. The English for the words in the gaps is given in brackets. Write the corresponding German word.</a:t>
            </a:r>
            <a:endParaRPr lang="en-GB" dirty="0"/>
          </a:p>
          <a:p>
            <a:r>
              <a:rPr lang="en-GB" dirty="0"/>
              <a:t>3. Click on the mouse</a:t>
            </a:r>
            <a:r>
              <a:rPr lang="en-GB" baseline="0" dirty="0"/>
              <a:t> to show the correct words.</a:t>
            </a:r>
          </a:p>
          <a:p>
            <a:r>
              <a:rPr lang="en-GB" baseline="0" dirty="0"/>
              <a:t>4. Continue on next slide.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Dezember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die </a:t>
            </a:r>
            <a:r>
              <a:rPr lang="en-GB" b="0" dirty="0" err="1"/>
              <a:t>Wohnung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unmöglich</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b="0" dirty="0" err="1"/>
              <a:t>müde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dauern</a:t>
            </a:r>
            <a:r>
              <a:rPr lang="en-GB" dirty="0"/>
              <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is the continuation of the previous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lustig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t>
            </a:r>
            <a:r>
              <a:rPr lang="en-GB" b="0" dirty="0" err="1"/>
              <a:t>dort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a:t>
            </a:r>
            <a:r>
              <a:rPr lang="en-GB" b="0" dirty="0" err="1"/>
              <a:t>suchen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9) </a:t>
            </a:r>
            <a:r>
              <a:rPr lang="en-GB" b="0" dirty="0" err="1"/>
              <a:t>Schmerzen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10) </a:t>
            </a:r>
            <a:r>
              <a:rPr lang="en-GB" b="0" dirty="0" err="1"/>
              <a:t>interessant</a:t>
            </a:r>
            <a:r>
              <a:rPr lang="en-GB" b="0" dirty="0"/>
              <a:t/>
            </a:r>
            <a:br>
              <a:rPr lang="en-GB" b="0"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66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a:t>
            </a:r>
            <a:r>
              <a:rPr lang="en-GB" b="0"/>
              <a:t>2 minutes</a:t>
            </a:r>
            <a:br>
              <a:rPr lang="en-GB" b="0"/>
            </a:br>
            <a:r>
              <a:rPr lang="en-GB" b="1"/>
              <a:t/>
            </a:r>
            <a:br>
              <a:rPr lang="en-GB" b="1"/>
            </a:br>
            <a:r>
              <a:rPr lang="en-GB" b="1"/>
              <a:t>Aim: </a:t>
            </a:r>
            <a:r>
              <a:rPr lang="en-GB" b="0"/>
              <a:t>To introduce</a:t>
            </a:r>
            <a:r>
              <a:rPr lang="en-GB" b="0" baseline="0"/>
              <a:t> the conjunctions </a:t>
            </a:r>
            <a:r>
              <a:rPr lang="en-GB" b="0" i="1" baseline="0"/>
              <a:t>denn</a:t>
            </a:r>
            <a:r>
              <a:rPr lang="en-GB" b="0" i="0" baseline="0"/>
              <a:t> and </a:t>
            </a:r>
            <a:r>
              <a:rPr lang="en-GB" b="0" i="1" baseline="0"/>
              <a:t>weil</a:t>
            </a:r>
            <a:r>
              <a:rPr lang="en-GB" b="0" i="0" baseline="0"/>
              <a:t>, covering the use of the comma before each and the word order implications.</a:t>
            </a:r>
            <a:r>
              <a:rPr lang="en-GB" b="0"/>
              <a:t/>
            </a:r>
            <a:br>
              <a:rPr lang="en-GB" b="0"/>
            </a:br>
            <a:r>
              <a:rPr lang="en-GB" b="0"/>
              <a:t/>
            </a:r>
            <a:br>
              <a:rPr lang="en-GB" b="0"/>
            </a:br>
            <a:r>
              <a:rPr lang="en-GB" b="1"/>
              <a:t>Procedure:</a:t>
            </a:r>
            <a:r>
              <a:rPr lang="en-GB"/>
              <a:t/>
            </a:r>
            <a:br>
              <a:rPr lang="en-GB"/>
            </a:br>
            <a:r>
              <a:rPr lang="en-GB"/>
              <a:t>1. Click on the</a:t>
            </a:r>
            <a:r>
              <a:rPr lang="en-GB" baseline="0"/>
              <a:t> mouse to animate the explanation.</a:t>
            </a:r>
            <a:endParaRPr lang="en-GB"/>
          </a:p>
          <a:p>
            <a:r>
              <a:rPr lang="en-GB"/>
              <a:t>2. Ensure student understanding at each</a:t>
            </a:r>
            <a:r>
              <a:rPr lang="en-GB" baseline="0"/>
              <a:t> stage.</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0" dirty="0"/>
            </a:br>
            <a:r>
              <a:rPr lang="en-GB" b="1" dirty="0"/>
              <a:t/>
            </a:r>
            <a:br>
              <a:rPr lang="en-GB" b="1" dirty="0"/>
            </a:br>
            <a:r>
              <a:rPr lang="en-GB" b="1" dirty="0"/>
              <a:t>Aim: </a:t>
            </a:r>
            <a:r>
              <a:rPr lang="en-GB" b="0" dirty="0"/>
              <a:t>To practice recognising the word order used in each sentence and</a:t>
            </a:r>
            <a:r>
              <a:rPr lang="en-GB" b="0" baseline="0" dirty="0"/>
              <a:t> inferring the use of </a:t>
            </a:r>
            <a:r>
              <a:rPr lang="en-GB" b="0" i="1" baseline="0" dirty="0" err="1"/>
              <a:t>weil</a:t>
            </a:r>
            <a:r>
              <a:rPr lang="en-GB" b="0" i="1" baseline="0" dirty="0"/>
              <a:t> </a:t>
            </a:r>
            <a:r>
              <a:rPr lang="en-GB" b="0" baseline="0" dirty="0"/>
              <a:t>or </a:t>
            </a:r>
            <a:r>
              <a:rPr lang="en-GB" b="0" i="1" baseline="0" dirty="0" err="1"/>
              <a:t>denn</a:t>
            </a:r>
            <a:r>
              <a:rPr lang="en-GB" b="0" baseline="0" dirty="0"/>
              <a:t> as appropriate.</a:t>
            </a:r>
            <a:r>
              <a:rPr lang="en-GB" b="0" dirty="0"/>
              <a:t/>
            </a:r>
            <a:br>
              <a:rPr lang="en-GB" b="0" dirty="0"/>
            </a:br>
            <a:r>
              <a:rPr lang="en-GB" dirty="0"/>
              <a:t/>
            </a:r>
            <a:br>
              <a:rPr lang="en-GB" dirty="0"/>
            </a:br>
            <a:r>
              <a:rPr lang="en-GB" b="1" dirty="0"/>
              <a:t>Procedure:</a:t>
            </a:r>
            <a:r>
              <a:rPr lang="en-GB" dirty="0"/>
              <a:t/>
            </a:r>
            <a:br>
              <a:rPr lang="en-GB" dirty="0"/>
            </a:br>
            <a:r>
              <a:rPr lang="en-GB" dirty="0"/>
              <a:t>1. Write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read sentences and</a:t>
            </a:r>
            <a:r>
              <a:rPr lang="en-GB" baseline="0" dirty="0"/>
              <a:t> write </a:t>
            </a:r>
            <a:r>
              <a:rPr lang="en-GB" b="0" i="1" baseline="0" dirty="0" err="1"/>
              <a:t>weil</a:t>
            </a:r>
            <a:r>
              <a:rPr lang="en-GB" b="0" i="1" baseline="0" dirty="0"/>
              <a:t> </a:t>
            </a:r>
            <a:r>
              <a:rPr lang="en-GB" b="0" baseline="0" dirty="0"/>
              <a:t>or </a:t>
            </a:r>
            <a:r>
              <a:rPr lang="en-GB" b="0" i="1" baseline="0" dirty="0" err="1"/>
              <a:t>denn</a:t>
            </a:r>
            <a:r>
              <a:rPr lang="en-GB" b="0" baseline="0" dirty="0"/>
              <a:t> for each as appropriate.</a:t>
            </a:r>
            <a:endParaRPr lang="en-GB" dirty="0"/>
          </a:p>
          <a:p>
            <a:r>
              <a:rPr lang="en-GB" dirty="0"/>
              <a:t>3. Click on the mouse</a:t>
            </a:r>
            <a:r>
              <a:rPr lang="en-GB" baseline="0" dirty="0"/>
              <a:t> to animate the correct answers.</a:t>
            </a:r>
            <a:br>
              <a:rPr lang="en-GB" baseline="0" dirty="0"/>
            </a:br>
            <a:r>
              <a:rPr lang="en-GB" baseline="0" dirty="0"/>
              <a:t/>
            </a:r>
            <a:br>
              <a:rPr lang="en-GB" baseline="0" dirty="0"/>
            </a:br>
            <a:r>
              <a:rPr lang="en-GB" b="1" baseline="0" dirty="0"/>
              <a:t>Context: </a:t>
            </a:r>
            <a:r>
              <a:rPr lang="en-GB" baseline="0" dirty="0"/>
              <a:t>This is a </a:t>
            </a:r>
            <a:r>
              <a:rPr lang="en-GB" baseline="0" dirty="0" err="1"/>
              <a:t>padlet</a:t>
            </a:r>
            <a:r>
              <a:rPr lang="en-GB" baseline="0" dirty="0"/>
              <a:t> wall.  Wolfgang’s class is helping Alastair’s class with their German grammar by posting </a:t>
            </a:r>
            <a:r>
              <a:rPr lang="en-GB" baseline="0" dirty="0" err="1"/>
              <a:t>weil</a:t>
            </a:r>
            <a:r>
              <a:rPr lang="en-GB" baseline="0" dirty="0"/>
              <a:t> / </a:t>
            </a:r>
            <a:r>
              <a:rPr lang="en-GB" baseline="0" dirty="0" err="1"/>
              <a:t>denn</a:t>
            </a:r>
            <a:r>
              <a:rPr lang="en-GB" baseline="0" dirty="0"/>
              <a:t> sentences for them to practise. Initials are initials of Wolfgang’s classmates.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49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9684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89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732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246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633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9907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55115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61428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5597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60060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848546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438058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43092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28257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58648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67964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82501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487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2697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26907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14087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52295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680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510844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9694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04555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406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1339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19515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884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76580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300451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2647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3731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942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475830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2832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343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7474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525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418781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6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30688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504007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73157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330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820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13097695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27060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388764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78230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audio" Target="../media/audio19.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audio" Target="../media/audio22.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21.wav"/><Relationship Id="rId5" Type="http://schemas.openxmlformats.org/officeDocument/2006/relationships/image" Target="../media/image11.tiff"/><Relationship Id="rId4" Type="http://schemas.openxmlformats.org/officeDocument/2006/relationships/image" Target="../media/image10.tiff"/><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audio" Target="../media/audio25.wav"/><Relationship Id="rId12"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image" Target="../media/image17.jpeg"/><Relationship Id="rId5" Type="http://schemas.openxmlformats.org/officeDocument/2006/relationships/audio" Target="../media/audio23.wav"/><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 Id="rId1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7.png"/><Relationship Id="rId7" Type="http://schemas.openxmlformats.org/officeDocument/2006/relationships/audio" Target="../media/audio30.wav"/><Relationship Id="rId12"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image" Target="../media/image25.jpeg"/><Relationship Id="rId5" Type="http://schemas.openxmlformats.org/officeDocument/2006/relationships/audio" Target="../media/audio28.wav"/><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audio" Target="../media/audio27.wav"/><Relationship Id="rId9" Type="http://schemas.openxmlformats.org/officeDocument/2006/relationships/image" Target="../media/image23.jpeg"/><Relationship Id="rId1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audio" Target="../media/audio33.wav"/><Relationship Id="rId12"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image" Target="../media/image17.jpeg"/><Relationship Id="rId5" Type="http://schemas.openxmlformats.org/officeDocument/2006/relationships/audio" Target="../media/audio31.wav"/><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 Id="rId1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audio" Target="../media/audio33.wav"/><Relationship Id="rId12"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image" Target="../media/image17.jpeg"/><Relationship Id="rId5" Type="http://schemas.openxmlformats.org/officeDocument/2006/relationships/audio" Target="../media/audio31.wav"/><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 Id="rId1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1.jpg"/><Relationship Id="rId7" Type="http://schemas.openxmlformats.org/officeDocument/2006/relationships/audio" Target="../media/audio36.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image" Target="../media/image8.png"/><Relationship Id="rId10" Type="http://schemas.openxmlformats.org/officeDocument/2006/relationships/audio" Target="../media/audio39.wav"/><Relationship Id="rId4" Type="http://schemas.openxmlformats.org/officeDocument/2006/relationships/image" Target="../media/image7.png"/><Relationship Id="rId9" Type="http://schemas.openxmlformats.org/officeDocument/2006/relationships/audio" Target="../media/audio38.wav"/></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hyperlink" Target="https://quizlet.com/gb/514904253/year-8-german-term-11-week-3-flash-cards/" TargetMode="External"/><Relationship Id="rId3" Type="http://schemas.openxmlformats.org/officeDocument/2006/relationships/image" Target="../media/image7.png"/><Relationship Id="rId7" Type="http://schemas.openxmlformats.org/officeDocument/2006/relationships/hyperlink" Target="https://quizlet.com/gb/515026411/year-8-german-term-12-week-1-flash-cards/" TargetMode="External"/><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hyperlink" Target="https://resources.ncelp.org/concern/resources/rv042t698?locale=en" TargetMode="External"/><Relationship Id="rId11" Type="http://schemas.openxmlformats.org/officeDocument/2006/relationships/image" Target="../media/image44.png"/><Relationship Id="rId5" Type="http://schemas.openxmlformats.org/officeDocument/2006/relationships/hyperlink" Target="https://drive.google.com/file/d/1EnvM4lIhlnhzQiNMP8UpLCjKVBN-QAbu/view?usp=sharing" TargetMode="External"/><Relationship Id="rId10"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hyperlink" Target="https://quizlet.com/gb/499227956/year-7-german-term-31-week-6-flash-cards/"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audio" Target="../media/audio10.wav"/><Relationship Id="rId5" Type="http://schemas.openxmlformats.org/officeDocument/2006/relationships/audio" Target="../media/audio5.wav"/><Relationship Id="rId10" Type="http://schemas.openxmlformats.org/officeDocument/2006/relationships/audio" Target="../media/audio9.wav"/><Relationship Id="rId4" Type="http://schemas.openxmlformats.org/officeDocument/2006/relationships/image" Target="../media/image7.png"/><Relationship Id="rId9"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jp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audio" Target="../media/audio16.wav"/><Relationship Id="rId5" Type="http://schemas.openxmlformats.org/officeDocument/2006/relationships/audio" Target="../media/audio11.wav"/><Relationship Id="rId10" Type="http://schemas.openxmlformats.org/officeDocument/2006/relationships/audio" Target="../media/audio15.wav"/><Relationship Id="rId4" Type="http://schemas.openxmlformats.org/officeDocument/2006/relationships/image" Target="../media/image7.png"/><Relationship Id="rId9" Type="http://schemas.openxmlformats.org/officeDocument/2006/relationships/audio" Target="../media/audio14.wav"/></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4817" y="2396146"/>
            <a:ext cx="9302044" cy="1485422"/>
          </a:xfrm>
        </p:spPr>
        <p:txBody>
          <a:bodyPr>
            <a:normAutofit/>
          </a:bodyPr>
          <a:lstStyle/>
          <a:p>
            <a:pPr algn="l"/>
            <a:r>
              <a:rPr lang="en-GB" sz="4000" b="1" dirty="0">
                <a:solidFill>
                  <a:prstClr val="white"/>
                </a:solidFill>
              </a:rPr>
              <a:t>Explaining likes and dislikes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86702" y="3154197"/>
            <a:ext cx="7114068" cy="571756"/>
          </a:xfrm>
        </p:spPr>
        <p:txBody>
          <a:bodyPr/>
          <a:lstStyle/>
          <a:p>
            <a:pPr algn="l"/>
            <a:r>
              <a:rPr lang="en-GB" sz="3200" i="1" dirty="0" err="1">
                <a:solidFill>
                  <a:prstClr val="white"/>
                </a:solidFill>
              </a:rPr>
              <a:t>weil</a:t>
            </a:r>
            <a:r>
              <a:rPr lang="en-GB" sz="3200" dirty="0">
                <a:solidFill>
                  <a:prstClr val="white"/>
                </a:solidFill>
              </a:rPr>
              <a:t> vs </a:t>
            </a:r>
            <a:r>
              <a:rPr lang="en-GB" sz="3200" i="1" dirty="0" err="1">
                <a:solidFill>
                  <a:prstClr val="white"/>
                </a:solidFill>
              </a:rPr>
              <a:t>denn</a:t>
            </a:r>
            <a:endParaRPr lang="en-GB" sz="32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4795065"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prstClr val="white"/>
                </a:solidFill>
              </a:rPr>
              <a:t>SSC [v] vs [w]: revisited</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13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Stephen Owen / 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lvl="0">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7565" y="1368223"/>
            <a:ext cx="11487111"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Remember - </a:t>
            </a:r>
            <a:r>
              <a:rPr lang="en-GB" sz="2400" i="1" dirty="0" err="1">
                <a:solidFill>
                  <a:schemeClr val="accent1">
                    <a:lumMod val="50000"/>
                  </a:schemeClr>
                </a:solidFill>
                <a:latin typeface="Century Gothic" panose="020B0502020202020204" pitchFamily="34" charset="0"/>
              </a:rPr>
              <a:t>mögen</a:t>
            </a:r>
            <a:r>
              <a:rPr lang="en-GB" sz="2400" dirty="0">
                <a:solidFill>
                  <a:schemeClr val="accent1">
                    <a:lumMod val="50000"/>
                  </a:schemeClr>
                </a:solidFill>
                <a:latin typeface="Century Gothic" panose="020B0502020202020204" pitchFamily="34" charset="0"/>
              </a:rPr>
              <a:t> is an </a:t>
            </a:r>
            <a:r>
              <a:rPr lang="en-GB" sz="2400" b="1" dirty="0">
                <a:solidFill>
                  <a:schemeClr val="accent1">
                    <a:lumMod val="50000"/>
                  </a:schemeClr>
                </a:solidFill>
                <a:latin typeface="Century Gothic" panose="020B0502020202020204" pitchFamily="34" charset="0"/>
              </a:rPr>
              <a:t>irregular </a:t>
            </a:r>
            <a:r>
              <a:rPr lang="en-GB" sz="2400" dirty="0">
                <a:solidFill>
                  <a:schemeClr val="accent1">
                    <a:lumMod val="50000"/>
                  </a:schemeClr>
                </a:solidFill>
                <a:latin typeface="Century Gothic" panose="020B0502020202020204" pitchFamily="34" charset="0"/>
              </a:rPr>
              <a:t>verb meaning ‘to like’.</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631481" cy="707849"/>
          </a:xfrm>
        </p:spPr>
        <p:txBody>
          <a:bodyPr>
            <a:normAutofit/>
          </a:bodyPr>
          <a:lstStyle/>
          <a:p>
            <a:r>
              <a:rPr lang="en-GB" sz="3600" b="1" i="1" dirty="0" err="1">
                <a:solidFill>
                  <a:schemeClr val="bg1"/>
                </a:solidFill>
              </a:rPr>
              <a:t>mögen</a:t>
            </a:r>
            <a:r>
              <a:rPr lang="en-GB" sz="3600" b="1" dirty="0">
                <a:solidFill>
                  <a:schemeClr val="bg1"/>
                </a:solidFill>
              </a:rPr>
              <a:t> – to like, liking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1591" y="258220"/>
            <a:ext cx="15792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pic>
        <p:nvPicPr>
          <p:cNvPr id="7" name="Picture 6">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flipH="1">
            <a:off x="1517419" y="3254246"/>
            <a:ext cx="1612141" cy="1551216"/>
          </a:xfrm>
          <a:prstGeom prst="rect">
            <a:avLst/>
          </a:prstGeom>
        </p:spPr>
      </p:pic>
      <p:pic>
        <p:nvPicPr>
          <p:cNvPr id="8" name="Picture 7">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9540422" y="4356551"/>
            <a:ext cx="1522338" cy="1551338"/>
          </a:xfrm>
          <a:prstGeom prst="rect">
            <a:avLst/>
          </a:prstGeom>
        </p:spPr>
      </p:pic>
      <p:sp>
        <p:nvSpPr>
          <p:cNvPr id="10" name="Oval Callout 9">
            <a:hlinkClick r:id="" action="ppaction://noaction">
              <a:snd r:embed="rId6" name="Ja_und_du.wav"/>
            </a:hlinkClick>
          </p:cNvPr>
          <p:cNvSpPr/>
          <p:nvPr/>
        </p:nvSpPr>
        <p:spPr>
          <a:xfrm flipH="1">
            <a:off x="7320052" y="3565259"/>
            <a:ext cx="2657324" cy="1334149"/>
          </a:xfrm>
          <a:prstGeom prst="wedgeEllipseCallout">
            <a:avLst>
              <a:gd name="adj1" fmla="val -39227"/>
              <a:gd name="adj2" fmla="val 6114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1">
                    <a:lumMod val="50000"/>
                  </a:schemeClr>
                </a:solidFill>
                <a:latin typeface="Century Gothic" panose="020B0502020202020204" pitchFamily="34" charset="0"/>
              </a:rPr>
              <a:t>Ja</a:t>
            </a:r>
            <a:r>
              <a:rPr lang="en-GB" sz="2200" dirty="0">
                <a:solidFill>
                  <a:schemeClr val="accent1">
                    <a:lumMod val="50000"/>
                  </a:schemeClr>
                </a:solidFill>
                <a:latin typeface="Century Gothic" panose="020B0502020202020204" pitchFamily="34" charset="0"/>
              </a:rPr>
              <a:t>, </a:t>
            </a:r>
            <a:r>
              <a:rPr lang="en-GB" sz="2200" b="1" dirty="0">
                <a:solidFill>
                  <a:srgbClr val="115076"/>
                </a:solidFill>
                <a:latin typeface="Century Gothic" panose="020B0502020202020204" pitchFamily="34" charset="0"/>
              </a:rPr>
              <a:t>ich _____ </a:t>
            </a:r>
            <a:r>
              <a:rPr lang="en-GB" sz="2200" dirty="0" err="1">
                <a:solidFill>
                  <a:schemeClr val="accent1">
                    <a:lumMod val="50000"/>
                  </a:schemeClr>
                </a:solidFill>
                <a:latin typeface="Century Gothic" panose="020B0502020202020204" pitchFamily="34" charset="0"/>
              </a:rPr>
              <a:t>Mathe</a:t>
            </a:r>
            <a:r>
              <a:rPr lang="en-GB" sz="2200" dirty="0">
                <a:solidFill>
                  <a:schemeClr val="accent1">
                    <a:lumMod val="50000"/>
                  </a:schemeClr>
                </a:solidFill>
                <a:latin typeface="Century Gothic" panose="020B0502020202020204" pitchFamily="34" charset="0"/>
              </a:rPr>
              <a:t>! Und du?</a:t>
            </a:r>
          </a:p>
        </p:txBody>
      </p:sp>
      <p:sp>
        <p:nvSpPr>
          <p:cNvPr id="11" name="Oval Callout 10">
            <a:hlinkClick r:id="" action="ppaction://noaction">
              <a:snd r:embed="rId7" name="Magst_du_Mathe.wav"/>
            </a:hlinkClick>
          </p:cNvPr>
          <p:cNvSpPr/>
          <p:nvPr/>
        </p:nvSpPr>
        <p:spPr>
          <a:xfrm>
            <a:off x="3129561" y="2999965"/>
            <a:ext cx="2541639" cy="1334149"/>
          </a:xfrm>
          <a:prstGeom prst="wedgeEllipseCallout">
            <a:avLst>
              <a:gd name="adj1" fmla="val -62030"/>
              <a:gd name="adj2" fmla="val 22591"/>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chemeClr val="accent1">
                    <a:lumMod val="50000"/>
                  </a:schemeClr>
                </a:solidFill>
                <a:latin typeface="Century Gothic" panose="020B0502020202020204" pitchFamily="34" charset="0"/>
              </a:rPr>
              <a:t>Magst</a:t>
            </a:r>
            <a:r>
              <a:rPr lang="en-GB" sz="2200" b="1" dirty="0">
                <a:solidFill>
                  <a:schemeClr val="accent1">
                    <a:lumMod val="50000"/>
                  </a:schemeClr>
                </a:solidFill>
                <a:latin typeface="Century Gothic" panose="020B0502020202020204" pitchFamily="34" charset="0"/>
              </a:rPr>
              <a:t> ___ </a:t>
            </a:r>
            <a:r>
              <a:rPr lang="en-GB" sz="2200" dirty="0" err="1">
                <a:solidFill>
                  <a:schemeClr val="accent1">
                    <a:lumMod val="50000"/>
                  </a:schemeClr>
                </a:solidFill>
                <a:latin typeface="Century Gothic" panose="020B0502020202020204" pitchFamily="34" charset="0"/>
              </a:rPr>
              <a:t>Mathe</a:t>
            </a:r>
            <a:r>
              <a:rPr lang="en-GB" sz="2200" dirty="0">
                <a:solidFill>
                  <a:schemeClr val="accent1">
                    <a:lumMod val="50000"/>
                  </a:schemeClr>
                </a:solidFill>
                <a:latin typeface="Century Gothic" panose="020B0502020202020204" pitchFamily="34" charset="0"/>
              </a:rPr>
              <a:t>, Mia?</a:t>
            </a:r>
          </a:p>
        </p:txBody>
      </p:sp>
      <p:sp>
        <p:nvSpPr>
          <p:cNvPr id="13" name="Oval Callout 12">
            <a:hlinkClick r:id="" action="ppaction://noaction">
              <a:snd r:embed="rId8" name="Nein_ich_mag_Mathe_nicht.wav"/>
            </a:hlinkClick>
          </p:cNvPr>
          <p:cNvSpPr/>
          <p:nvPr/>
        </p:nvSpPr>
        <p:spPr>
          <a:xfrm>
            <a:off x="3129560" y="4805462"/>
            <a:ext cx="2541639" cy="1334149"/>
          </a:xfrm>
          <a:prstGeom prst="wedgeEllipseCallout">
            <a:avLst>
              <a:gd name="adj1" fmla="val -55847"/>
              <a:gd name="adj2" fmla="val -74378"/>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latin typeface="Century Gothic" panose="020B0502020202020204" pitchFamily="34" charset="0"/>
              </a:rPr>
              <a:t>Nein, </a:t>
            </a:r>
            <a:r>
              <a:rPr lang="en-GB" sz="2200" b="1" dirty="0">
                <a:solidFill>
                  <a:schemeClr val="accent1">
                    <a:lumMod val="50000"/>
                  </a:schemeClr>
                </a:solidFill>
                <a:latin typeface="Century Gothic" panose="020B0502020202020204" pitchFamily="34" charset="0"/>
              </a:rPr>
              <a:t>____ mag </a:t>
            </a:r>
            <a:r>
              <a:rPr lang="en-GB" sz="2200" dirty="0" err="1">
                <a:solidFill>
                  <a:schemeClr val="accent1">
                    <a:lumMod val="50000"/>
                  </a:schemeClr>
                </a:solidFill>
                <a:latin typeface="Century Gothic" panose="020B0502020202020204" pitchFamily="34" charset="0"/>
              </a:rPr>
              <a:t>Mathe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nicht</a:t>
            </a:r>
            <a:r>
              <a:rPr lang="en-GB" sz="2200" dirty="0">
                <a:solidFill>
                  <a:schemeClr val="accent1">
                    <a:lumMod val="50000"/>
                  </a:schemeClr>
                </a:solidFill>
                <a:latin typeface="Century Gothic" panose="020B0502020202020204" pitchFamily="34" charset="0"/>
              </a:rPr>
              <a:t>!</a:t>
            </a:r>
          </a:p>
        </p:txBody>
      </p:sp>
      <p:sp>
        <p:nvSpPr>
          <p:cNvPr id="19" name="Rectangle 18"/>
          <p:cNvSpPr/>
          <p:nvPr/>
        </p:nvSpPr>
        <p:spPr>
          <a:xfrm>
            <a:off x="4563461" y="3132155"/>
            <a:ext cx="568978"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du</a:t>
            </a:r>
          </a:p>
        </p:txBody>
      </p:sp>
      <p:sp>
        <p:nvSpPr>
          <p:cNvPr id="21" name="Rectangle 20"/>
          <p:cNvSpPr/>
          <p:nvPr/>
        </p:nvSpPr>
        <p:spPr>
          <a:xfrm>
            <a:off x="8648714" y="3667039"/>
            <a:ext cx="941242"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mag</a:t>
            </a:r>
          </a:p>
        </p:txBody>
      </p:sp>
      <p:sp>
        <p:nvSpPr>
          <p:cNvPr id="25" name="Rounded Rectangular Callout 24"/>
          <p:cNvSpPr/>
          <p:nvPr/>
        </p:nvSpPr>
        <p:spPr>
          <a:xfrm>
            <a:off x="5453545" y="4173839"/>
            <a:ext cx="2579427" cy="2000069"/>
          </a:xfrm>
          <a:prstGeom prst="wedgeRoundRectCallout">
            <a:avLst>
              <a:gd name="adj1" fmla="val -67182"/>
              <a:gd name="adj2" fmla="val 31026"/>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To say you </a:t>
            </a:r>
            <a:r>
              <a:rPr lang="en-GB" sz="2200" b="1" dirty="0">
                <a:latin typeface="Century Gothic" panose="020B0502020202020204" pitchFamily="34" charset="0"/>
              </a:rPr>
              <a:t>don’t like</a:t>
            </a:r>
            <a:r>
              <a:rPr lang="en-GB" sz="2200" dirty="0">
                <a:latin typeface="Century Gothic" panose="020B0502020202020204" pitchFamily="34" charset="0"/>
              </a:rPr>
              <a:t> something, add </a:t>
            </a:r>
            <a:r>
              <a:rPr lang="en-GB" sz="2200" i="1" dirty="0" err="1">
                <a:latin typeface="Century Gothic" panose="020B0502020202020204" pitchFamily="34" charset="0"/>
              </a:rPr>
              <a:t>nicht</a:t>
            </a:r>
            <a:r>
              <a:rPr lang="en-GB" sz="2200" dirty="0">
                <a:latin typeface="Century Gothic" panose="020B0502020202020204" pitchFamily="34" charset="0"/>
              </a:rPr>
              <a:t> to the end of your statement.</a:t>
            </a:r>
          </a:p>
        </p:txBody>
      </p:sp>
      <p:sp>
        <p:nvSpPr>
          <p:cNvPr id="20" name="Rectangle 19"/>
          <p:cNvSpPr/>
          <p:nvPr/>
        </p:nvSpPr>
        <p:spPr>
          <a:xfrm>
            <a:off x="4470232" y="4932929"/>
            <a:ext cx="641032"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chemeClr val="accent1">
                    <a:lumMod val="50000"/>
                  </a:schemeClr>
                </a:solidFill>
                <a:latin typeface="Century Gothic" panose="020B0502020202020204" pitchFamily="34" charset="0"/>
              </a:rPr>
              <a:t>ich</a:t>
            </a:r>
            <a:endParaRPr lang="en-GB" sz="2200" b="1" dirty="0">
              <a:solidFill>
                <a:schemeClr val="accent1">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id="{4580F814-65CA-413A-9B8C-78AF45EA5C85}"/>
              </a:ext>
            </a:extLst>
          </p:cNvPr>
          <p:cNvSpPr/>
          <p:nvPr/>
        </p:nvSpPr>
        <p:spPr>
          <a:xfrm>
            <a:off x="257659" y="1882104"/>
            <a:ext cx="2975495" cy="523220"/>
          </a:xfrm>
          <a:prstGeom prst="rect">
            <a:avLst/>
          </a:prstGeom>
        </p:spPr>
        <p:txBody>
          <a:bodyPr wrap="none">
            <a:spAutoFit/>
          </a:bodyPr>
          <a:lstStyle/>
          <a:p>
            <a:r>
              <a:rPr lang="en-GB" sz="2800" i="1" dirty="0">
                <a:solidFill>
                  <a:schemeClr val="accent1">
                    <a:lumMod val="50000"/>
                  </a:schemeClr>
                </a:solidFill>
                <a:latin typeface="Century Gothic" panose="020B0502020202020204" pitchFamily="34" charset="0"/>
              </a:rPr>
              <a:t>I like  </a:t>
            </a:r>
            <a:r>
              <a:rPr lang="en-GB" sz="2800" dirty="0">
                <a:solidFill>
                  <a:schemeClr val="accent1">
                    <a:lumMod val="50000"/>
                  </a:schemeClr>
                </a:solidFill>
                <a:latin typeface="Century Gothic" panose="020B0502020202020204" pitchFamily="34" charset="0"/>
              </a:rPr>
              <a:t>=  ich </a:t>
            </a:r>
            <a:r>
              <a:rPr lang="en-GB" sz="2800" b="1" dirty="0">
                <a:solidFill>
                  <a:schemeClr val="accent1">
                    <a:lumMod val="50000"/>
                  </a:schemeClr>
                </a:solidFill>
                <a:latin typeface="Century Gothic" panose="020B0502020202020204" pitchFamily="34" charset="0"/>
              </a:rPr>
              <a:t>mag</a:t>
            </a:r>
            <a:endParaRPr lang="en-GB" sz="2800" dirty="0"/>
          </a:p>
        </p:txBody>
      </p:sp>
      <p:sp>
        <p:nvSpPr>
          <p:cNvPr id="14" name="Rectangle: Rounded Corners 13">
            <a:extLst>
              <a:ext uri="{FF2B5EF4-FFF2-40B4-BE49-F238E27FC236}">
                <a16:creationId xmlns:a16="http://schemas.microsoft.com/office/drawing/2014/main" id="{D7FCEE07-3B2E-40AE-9EA0-E8B06002C457}"/>
              </a:ext>
            </a:extLst>
          </p:cNvPr>
          <p:cNvSpPr/>
          <p:nvPr/>
        </p:nvSpPr>
        <p:spPr>
          <a:xfrm>
            <a:off x="1668758" y="1941531"/>
            <a:ext cx="1564396" cy="4829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08C4402-2549-423E-ABC1-38A0791ECB40}"/>
              </a:ext>
            </a:extLst>
          </p:cNvPr>
          <p:cNvSpPr/>
          <p:nvPr/>
        </p:nvSpPr>
        <p:spPr>
          <a:xfrm>
            <a:off x="3537269" y="1882104"/>
            <a:ext cx="3744936" cy="523220"/>
          </a:xfrm>
          <a:prstGeom prst="rect">
            <a:avLst/>
          </a:prstGeom>
        </p:spPr>
        <p:txBody>
          <a:bodyPr wrap="none">
            <a:spAutoFit/>
          </a:bodyPr>
          <a:lstStyle/>
          <a:p>
            <a:r>
              <a:rPr lang="en-GB" sz="2800" i="1" dirty="0">
                <a:solidFill>
                  <a:schemeClr val="accent1">
                    <a:lumMod val="50000"/>
                  </a:schemeClr>
                </a:solidFill>
                <a:latin typeface="Century Gothic" panose="020B0502020202020204" pitchFamily="34" charset="0"/>
              </a:rPr>
              <a:t>you like  </a:t>
            </a:r>
            <a:r>
              <a:rPr lang="en-GB" sz="2800" dirty="0">
                <a:solidFill>
                  <a:schemeClr val="accent1">
                    <a:lumMod val="50000"/>
                  </a:schemeClr>
                </a:solidFill>
                <a:latin typeface="Century Gothic" panose="020B0502020202020204" pitchFamily="34" charset="0"/>
              </a:rPr>
              <a:t>=  du </a:t>
            </a:r>
            <a:r>
              <a:rPr lang="en-GB" sz="2800" b="1" dirty="0" err="1">
                <a:solidFill>
                  <a:schemeClr val="accent1">
                    <a:lumMod val="50000"/>
                  </a:schemeClr>
                </a:solidFill>
                <a:latin typeface="Century Gothic" panose="020B0502020202020204" pitchFamily="34" charset="0"/>
              </a:rPr>
              <a:t>magst</a:t>
            </a:r>
            <a:endParaRPr lang="en-GB" sz="2800" dirty="0"/>
          </a:p>
        </p:txBody>
      </p:sp>
      <p:sp>
        <p:nvSpPr>
          <p:cNvPr id="23" name="Rectangle: Rounded Corners 22">
            <a:extLst>
              <a:ext uri="{FF2B5EF4-FFF2-40B4-BE49-F238E27FC236}">
                <a16:creationId xmlns:a16="http://schemas.microsoft.com/office/drawing/2014/main" id="{FDDF9367-D80E-40A4-9487-151054A926AA}"/>
              </a:ext>
            </a:extLst>
          </p:cNvPr>
          <p:cNvSpPr/>
          <p:nvPr/>
        </p:nvSpPr>
        <p:spPr>
          <a:xfrm>
            <a:off x="5509879" y="1941531"/>
            <a:ext cx="1787166" cy="4829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A20B8CD-00F9-4E40-AFA9-DC63C62C96CD}"/>
              </a:ext>
            </a:extLst>
          </p:cNvPr>
          <p:cNvSpPr/>
          <p:nvPr/>
        </p:nvSpPr>
        <p:spPr>
          <a:xfrm>
            <a:off x="7482871" y="1870577"/>
            <a:ext cx="4203395" cy="523220"/>
          </a:xfrm>
          <a:prstGeom prst="rect">
            <a:avLst/>
          </a:prstGeom>
        </p:spPr>
        <p:txBody>
          <a:bodyPr wrap="none">
            <a:spAutoFit/>
          </a:bodyPr>
          <a:lstStyle/>
          <a:p>
            <a:r>
              <a:rPr lang="en-GB" sz="2800" i="1" dirty="0">
                <a:solidFill>
                  <a:schemeClr val="accent1">
                    <a:lumMod val="50000"/>
                  </a:schemeClr>
                </a:solidFill>
                <a:latin typeface="Century Gothic" panose="020B0502020202020204" pitchFamily="34" charset="0"/>
              </a:rPr>
              <a:t>s/he likes  </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sie</a:t>
            </a:r>
            <a:r>
              <a:rPr lang="en-GB" sz="2800" dirty="0">
                <a:solidFill>
                  <a:schemeClr val="accent1">
                    <a:lumMod val="50000"/>
                  </a:schemeClr>
                </a:solidFill>
                <a:latin typeface="Century Gothic" panose="020B0502020202020204" pitchFamily="34" charset="0"/>
              </a:rPr>
              <a:t>/</a:t>
            </a:r>
            <a:r>
              <a:rPr lang="en-GB" sz="2800" dirty="0" err="1">
                <a:solidFill>
                  <a:schemeClr val="accent1">
                    <a:lumMod val="50000"/>
                  </a:schemeClr>
                </a:solidFill>
                <a:latin typeface="Century Gothic" panose="020B0502020202020204" pitchFamily="34" charset="0"/>
              </a:rPr>
              <a:t>er</a:t>
            </a:r>
            <a:r>
              <a:rPr lang="en-GB" sz="2800" dirty="0">
                <a:solidFill>
                  <a:schemeClr val="accent1">
                    <a:lumMod val="50000"/>
                  </a:schemeClr>
                </a:solidFill>
                <a:latin typeface="Century Gothic" panose="020B0502020202020204" pitchFamily="34" charset="0"/>
              </a:rPr>
              <a:t> </a:t>
            </a:r>
            <a:r>
              <a:rPr lang="en-GB" sz="2800" b="1" dirty="0">
                <a:solidFill>
                  <a:schemeClr val="accent1">
                    <a:lumMod val="50000"/>
                  </a:schemeClr>
                </a:solidFill>
                <a:latin typeface="Century Gothic" panose="020B0502020202020204" pitchFamily="34" charset="0"/>
              </a:rPr>
              <a:t>mag</a:t>
            </a:r>
            <a:endParaRPr lang="en-GB" sz="2800" dirty="0"/>
          </a:p>
        </p:txBody>
      </p:sp>
      <p:sp>
        <p:nvSpPr>
          <p:cNvPr id="27" name="Rectangle: Rounded Corners 26">
            <a:extLst>
              <a:ext uri="{FF2B5EF4-FFF2-40B4-BE49-F238E27FC236}">
                <a16:creationId xmlns:a16="http://schemas.microsoft.com/office/drawing/2014/main" id="{700BFB5C-BDDE-4D0F-84CD-4FE79CA053E5}"/>
              </a:ext>
            </a:extLst>
          </p:cNvPr>
          <p:cNvSpPr/>
          <p:nvPr/>
        </p:nvSpPr>
        <p:spPr>
          <a:xfrm>
            <a:off x="9659454" y="1907815"/>
            <a:ext cx="1945222" cy="4829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ular Callout 23"/>
          <p:cNvSpPr/>
          <p:nvPr/>
        </p:nvSpPr>
        <p:spPr>
          <a:xfrm>
            <a:off x="5484257" y="1956471"/>
            <a:ext cx="2574756" cy="2000069"/>
          </a:xfrm>
          <a:prstGeom prst="wedgeRoundRectCallout">
            <a:avLst>
              <a:gd name="adj1" fmla="val -64300"/>
              <a:gd name="adj2" fmla="val 18267"/>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Remember! </a:t>
            </a:r>
          </a:p>
          <a:p>
            <a:pPr algn="ctr"/>
            <a:r>
              <a:rPr lang="en-GB" sz="2200" dirty="0">
                <a:latin typeface="Century Gothic" panose="020B0502020202020204" pitchFamily="34" charset="0"/>
              </a:rPr>
              <a:t>To ask a yes/no question, </a:t>
            </a:r>
            <a:r>
              <a:rPr lang="en-GB" sz="2200" b="1" dirty="0">
                <a:latin typeface="Century Gothic" panose="020B0502020202020204" pitchFamily="34" charset="0"/>
              </a:rPr>
              <a:t>swap</a:t>
            </a:r>
            <a:r>
              <a:rPr lang="en-GB" sz="2200" dirty="0">
                <a:latin typeface="Century Gothic" panose="020B0502020202020204" pitchFamily="34" charset="0"/>
              </a:rPr>
              <a:t> the verb and subject.</a:t>
            </a:r>
          </a:p>
        </p:txBody>
      </p:sp>
    </p:spTree>
    <p:extLst>
      <p:ext uri="{BB962C8B-B14F-4D97-AF65-F5344CB8AC3E}">
        <p14:creationId xmlns:p14="http://schemas.microsoft.com/office/powerpoint/2010/main" val="9061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3" grpId="0" animBg="1"/>
      <p:bldP spid="19" grpId="0" animBg="1"/>
      <p:bldP spid="21" grpId="0" animBg="1"/>
      <p:bldP spid="25" grpId="0" animBg="1"/>
      <p:bldP spid="20" grpId="0" animBg="1"/>
      <p:bldP spid="9" grpId="0"/>
      <p:bldP spid="14" grpId="0" animBg="1"/>
      <p:bldP spid="14" grpId="1" animBg="1"/>
      <p:bldP spid="22" grpId="0"/>
      <p:bldP spid="23" grpId="0" animBg="1"/>
      <p:bldP spid="23" grpId="1" animBg="1"/>
      <p:bldP spid="26" grpId="0"/>
      <p:bldP spid="27" grpId="0" animBg="1"/>
      <p:bldP spid="27" grpId="1"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2102" y="1410511"/>
            <a:ext cx="11487111" cy="830997"/>
          </a:xfrm>
          <a:prstGeom prst="rect">
            <a:avLst/>
          </a:prstGeom>
          <a:noFill/>
        </p:spPr>
        <p:txBody>
          <a:bodyPr wrap="square" rtlCol="0">
            <a:spAutoFit/>
          </a:bodyPr>
          <a:lstStyle/>
          <a:p>
            <a:r>
              <a:rPr lang="en-GB" sz="2400">
                <a:solidFill>
                  <a:schemeClr val="accent1">
                    <a:lumMod val="50000"/>
                  </a:schemeClr>
                </a:solidFill>
                <a:latin typeface="Century Gothic" panose="020B0502020202020204" pitchFamily="34" charset="0"/>
              </a:rPr>
              <a:t>Remember – the </a:t>
            </a:r>
            <a:r>
              <a:rPr lang="en-GB" sz="2400" i="1">
                <a:solidFill>
                  <a:schemeClr val="accent1">
                    <a:lumMod val="50000"/>
                  </a:schemeClr>
                </a:solidFill>
                <a:latin typeface="Century Gothic" panose="020B0502020202020204" pitchFamily="34" charset="0"/>
              </a:rPr>
              <a:t>wir </a:t>
            </a:r>
            <a:r>
              <a:rPr lang="en-GB" sz="2400">
                <a:solidFill>
                  <a:schemeClr val="accent1">
                    <a:lumMod val="50000"/>
                  </a:schemeClr>
                </a:solidFill>
                <a:latin typeface="Century Gothic" panose="020B0502020202020204" pitchFamily="34" charset="0"/>
              </a:rPr>
              <a:t>form (‘we’) of a verb is the same as the infinitive, </a:t>
            </a:r>
          </a:p>
          <a:p>
            <a:r>
              <a:rPr lang="en-GB" sz="2400">
                <a:solidFill>
                  <a:schemeClr val="accent1">
                    <a:lumMod val="50000"/>
                  </a:schemeClr>
                </a:solidFill>
                <a:latin typeface="Century Gothic" panose="020B0502020202020204" pitchFamily="34" charset="0"/>
              </a:rPr>
              <a:t>so ‘we like’ is </a:t>
            </a:r>
            <a:r>
              <a:rPr lang="en-GB" sz="2400" b="1" i="1">
                <a:solidFill>
                  <a:schemeClr val="accent1">
                    <a:lumMod val="50000"/>
                  </a:schemeClr>
                </a:solidFill>
                <a:latin typeface="Century Gothic" panose="020B0502020202020204" pitchFamily="34" charset="0"/>
              </a:rPr>
              <a:t>wir mögen</a:t>
            </a:r>
            <a:r>
              <a:rPr lang="en-GB" sz="2400">
                <a:solidFill>
                  <a:schemeClr val="accent1">
                    <a:lumMod val="50000"/>
                  </a:schemeClr>
                </a:solidFill>
                <a:latin typeface="Century Gothic" panose="020B0502020202020204" pitchFamily="34" charset="0"/>
              </a:rPr>
              <a:t>:</a:t>
            </a:r>
            <a:r>
              <a:rPr lang="en-GB" sz="2400" dirty="0">
                <a:solidFill>
                  <a:schemeClr val="accent1">
                    <a:lumMod val="50000"/>
                  </a:schemeClr>
                </a:solidFill>
                <a:latin typeface="Century Gothic" panose="020B0502020202020204" pitchFamily="34" charset="0"/>
              </a:rPr>
              <a:t>	</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631481" cy="707849"/>
          </a:xfrm>
        </p:spPr>
        <p:txBody>
          <a:bodyPr>
            <a:normAutofit/>
          </a:bodyPr>
          <a:lstStyle/>
          <a:p>
            <a:r>
              <a:rPr lang="en-GB" sz="3600" b="1" i="1" dirty="0" err="1">
                <a:solidFill>
                  <a:schemeClr val="bg1"/>
                </a:solidFill>
              </a:rPr>
              <a:t>mögen</a:t>
            </a:r>
            <a:r>
              <a:rPr lang="en-GB" sz="3600" b="1" dirty="0">
                <a:solidFill>
                  <a:schemeClr val="bg1"/>
                </a:solidFill>
              </a:rPr>
              <a:t> – to like, liking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1591" y="258220"/>
            <a:ext cx="15792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pic>
        <p:nvPicPr>
          <p:cNvPr id="7" name="Picture 6">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flipH="1">
            <a:off x="4774013" y="3924348"/>
            <a:ext cx="1612141" cy="1551216"/>
          </a:xfrm>
          <a:prstGeom prst="rect">
            <a:avLst/>
          </a:prstGeom>
        </p:spPr>
      </p:pic>
      <p:pic>
        <p:nvPicPr>
          <p:cNvPr id="8" name="Picture 7">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5892925" y="3907763"/>
            <a:ext cx="1522338" cy="1551338"/>
          </a:xfrm>
          <a:prstGeom prst="rect">
            <a:avLst/>
          </a:prstGeom>
        </p:spPr>
      </p:pic>
      <p:sp>
        <p:nvSpPr>
          <p:cNvPr id="10" name="Oval Callout 9">
            <a:hlinkClick r:id="" action="ppaction://noaction">
              <a:snd r:embed="rId6" name="JA_aber_wir.wav"/>
            </a:hlinkClick>
          </p:cNvPr>
          <p:cNvSpPr/>
          <p:nvPr/>
        </p:nvSpPr>
        <p:spPr>
          <a:xfrm flipH="1">
            <a:off x="7969377" y="2109683"/>
            <a:ext cx="3326249" cy="2011774"/>
          </a:xfrm>
          <a:prstGeom prst="wedgeEllipseCallout">
            <a:avLst>
              <a:gd name="adj1" fmla="val 67327"/>
              <a:gd name="adj2" fmla="val 75631"/>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1">
                    <a:lumMod val="50000"/>
                  </a:schemeClr>
                </a:solidFill>
                <a:latin typeface="Century Gothic" panose="020B0502020202020204" pitchFamily="34" charset="0"/>
              </a:rPr>
              <a:t>Ja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aber</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wir</a:t>
            </a:r>
            <a:r>
              <a:rPr lang="en-GB" sz="2200" b="1" dirty="0">
                <a:solidFill>
                  <a:schemeClr val="accent1">
                    <a:lumMod val="50000"/>
                  </a:schemeClr>
                </a:solidFill>
                <a:latin typeface="Century Gothic" panose="020B0502020202020204" pitchFamily="34" charset="0"/>
              </a:rPr>
              <a:t> _________  </a:t>
            </a:r>
            <a:r>
              <a:rPr lang="en-GB" sz="2200" dirty="0" err="1">
                <a:solidFill>
                  <a:schemeClr val="accent1">
                    <a:lumMod val="50000"/>
                  </a:schemeClr>
                </a:solidFill>
                <a:latin typeface="Century Gothic" panose="020B0502020202020204" pitchFamily="34" charset="0"/>
              </a:rPr>
              <a:t>Hausaufgaben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nicht</a:t>
            </a:r>
            <a:r>
              <a:rPr lang="en-GB" sz="2200" dirty="0">
                <a:solidFill>
                  <a:schemeClr val="accent1">
                    <a:lumMod val="50000"/>
                  </a:schemeClr>
                </a:solidFill>
                <a:latin typeface="Century Gothic" panose="020B0502020202020204" pitchFamily="34" charset="0"/>
              </a:rPr>
              <a:t>! </a:t>
            </a:r>
          </a:p>
        </p:txBody>
      </p:sp>
      <p:sp>
        <p:nvSpPr>
          <p:cNvPr id="13" name="Oval Callout 12">
            <a:hlinkClick r:id="" action="ppaction://noaction">
              <a:snd r:embed="rId7" name="Wir_mogen_Sport.wav"/>
            </a:hlinkClick>
          </p:cNvPr>
          <p:cNvSpPr/>
          <p:nvPr/>
        </p:nvSpPr>
        <p:spPr>
          <a:xfrm>
            <a:off x="1868258" y="2820027"/>
            <a:ext cx="2541639" cy="1334149"/>
          </a:xfrm>
          <a:prstGeom prst="wedgeEllipseCallout">
            <a:avLst>
              <a:gd name="adj1" fmla="val 80207"/>
              <a:gd name="adj2" fmla="val 8799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chemeClr val="accent1">
                    <a:lumMod val="50000"/>
                  </a:schemeClr>
                </a:solidFill>
                <a:latin typeface="Century Gothic" panose="020B0502020202020204" pitchFamily="34" charset="0"/>
              </a:rPr>
              <a:t>____ mögen </a:t>
            </a:r>
            <a:r>
              <a:rPr lang="en-GB" sz="2200">
                <a:solidFill>
                  <a:schemeClr val="accent1">
                    <a:lumMod val="50000"/>
                  </a:schemeClr>
                </a:solidFill>
                <a:latin typeface="Century Gothic" panose="020B0502020202020204" pitchFamily="34" charset="0"/>
              </a:rPr>
              <a:t>Sport!</a:t>
            </a:r>
            <a:endParaRPr lang="en-GB" sz="2200" dirty="0">
              <a:solidFill>
                <a:schemeClr val="accent1">
                  <a:lumMod val="50000"/>
                </a:schemeClr>
              </a:solidFill>
              <a:latin typeface="Century Gothic" panose="020B0502020202020204" pitchFamily="34" charset="0"/>
            </a:endParaRPr>
          </a:p>
        </p:txBody>
      </p:sp>
      <p:sp>
        <p:nvSpPr>
          <p:cNvPr id="21" name="Rectangle 20"/>
          <p:cNvSpPr/>
          <p:nvPr/>
        </p:nvSpPr>
        <p:spPr>
          <a:xfrm>
            <a:off x="8749311" y="2741389"/>
            <a:ext cx="1766380"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chemeClr val="accent1">
                    <a:lumMod val="50000"/>
                  </a:schemeClr>
                </a:solidFill>
                <a:latin typeface="Century Gothic" panose="020B0502020202020204" pitchFamily="34" charset="0"/>
              </a:rPr>
              <a:t>mögen</a:t>
            </a:r>
            <a:endParaRPr lang="en-GB" sz="2200" b="1" dirty="0">
              <a:solidFill>
                <a:schemeClr val="accent1">
                  <a:lumMod val="50000"/>
                </a:schemeClr>
              </a:solidFill>
              <a:latin typeface="Century Gothic" panose="020B0502020202020204" pitchFamily="34" charset="0"/>
            </a:endParaRPr>
          </a:p>
        </p:txBody>
      </p:sp>
      <p:sp>
        <p:nvSpPr>
          <p:cNvPr id="20" name="Rectangle 19"/>
          <p:cNvSpPr/>
          <p:nvPr/>
        </p:nvSpPr>
        <p:spPr>
          <a:xfrm>
            <a:off x="2292273" y="3115570"/>
            <a:ext cx="641032"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chemeClr val="accent1">
                    <a:lumMod val="50000"/>
                  </a:schemeClr>
                </a:solidFill>
                <a:latin typeface="Century Gothic" panose="020B0502020202020204" pitchFamily="34" charset="0"/>
              </a:rPr>
              <a:t>Wir</a:t>
            </a:r>
            <a:endParaRPr lang="en-GB" sz="2200" b="1" dirty="0">
              <a:solidFill>
                <a:schemeClr val="accent1">
                  <a:lumMod val="50000"/>
                </a:schemeClr>
              </a:solidFill>
              <a:latin typeface="Century Gothic" panose="020B050202020202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255" y="3907763"/>
            <a:ext cx="2182050" cy="227392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9570" y="4166658"/>
            <a:ext cx="1530653" cy="1779829"/>
          </a:xfrm>
          <a:prstGeom prst="rect">
            <a:avLst/>
          </a:prstGeom>
        </p:spPr>
      </p:pic>
    </p:spTree>
    <p:extLst>
      <p:ext uri="{BB962C8B-B14F-4D97-AF65-F5344CB8AC3E}">
        <p14:creationId xmlns:p14="http://schemas.microsoft.com/office/powerpoint/2010/main" val="5584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3" grpId="0" animBg="1"/>
      <p:bldP spid="21"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036057370"/>
              </p:ext>
            </p:extLst>
          </p:nvPr>
        </p:nvGraphicFramePr>
        <p:xfrm>
          <a:off x="691456" y="1742923"/>
          <a:ext cx="5404545" cy="1926834"/>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63417">
                <a:tc>
                  <a:txBody>
                    <a:bodyPr/>
                    <a:lstStyle/>
                    <a:p>
                      <a:pPr algn="ctr"/>
                      <a:r>
                        <a:rPr lang="en-GB" sz="2400" b="0" dirty="0">
                          <a:solidFill>
                            <a:schemeClr val="accent1">
                              <a:lumMod val="50000"/>
                            </a:schemeClr>
                          </a:solidFill>
                        </a:rPr>
                        <a:t>I</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err="1">
                          <a:solidFill>
                            <a:schemeClr val="accent1">
                              <a:lumMod val="50000"/>
                            </a:schemeClr>
                          </a:solidFill>
                        </a:rPr>
                        <a:t>weil</a:t>
                      </a: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a:solidFill>
                            <a:schemeClr val="accent1">
                              <a:lumMod val="50000"/>
                            </a:schemeClr>
                          </a:solidFill>
                        </a:rPr>
                        <a:t>exciting</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171492714"/>
                  </a:ext>
                </a:extLst>
              </a:tr>
              <a:tr h="963417">
                <a:tc>
                  <a:txBody>
                    <a:bodyPr/>
                    <a:lstStyle/>
                    <a:p>
                      <a:pPr algn="ctr"/>
                      <a:r>
                        <a:rPr lang="en-GB" sz="2400" b="0" dirty="0">
                          <a:solidFill>
                            <a:schemeClr val="accent1">
                              <a:lumMod val="50000"/>
                            </a:schemeClr>
                          </a:solidFill>
                        </a:rPr>
                        <a:t>she</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err="1">
                          <a:solidFill>
                            <a:schemeClr val="accent1">
                              <a:lumMod val="50000"/>
                            </a:schemeClr>
                          </a:solidFill>
                        </a:rPr>
                        <a:t>denn</a:t>
                      </a: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a:solidFill>
                            <a:schemeClr val="accent1">
                              <a:lumMod val="50000"/>
                            </a:schemeClr>
                          </a:solidFill>
                        </a:rPr>
                        <a:t>fun</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961458278"/>
                  </a:ext>
                </a:extLst>
              </a:tr>
            </a:tbl>
          </a:graphicData>
        </a:graphic>
      </p:graphicFrame>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244" y="2718223"/>
            <a:ext cx="1235694" cy="951533"/>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4158"/>
            <a:ext cx="6807200" cy="561993"/>
          </a:xfrm>
          <a:prstGeom prst="rect">
            <a:avLst/>
          </a:prstGeom>
        </p:spPr>
      </p:pic>
      <p:sp>
        <p:nvSpPr>
          <p:cNvPr id="4" name="Title 3"/>
          <p:cNvSpPr>
            <a:spLocks noGrp="1"/>
          </p:cNvSpPr>
          <p:nvPr>
            <p:ph type="title"/>
          </p:nvPr>
        </p:nvSpPr>
        <p:spPr>
          <a:xfrm>
            <a:off x="0" y="109144"/>
            <a:ext cx="6508587" cy="707849"/>
          </a:xfrm>
        </p:spPr>
        <p:txBody>
          <a:bodyPr>
            <a:normAutofit/>
          </a:bodyPr>
          <a:lstStyle/>
          <a:p>
            <a:r>
              <a:rPr lang="en-GB" sz="3200" b="1" dirty="0" err="1">
                <a:solidFill>
                  <a:schemeClr val="bg1"/>
                </a:solidFill>
              </a:rPr>
              <a:t>Magst</a:t>
            </a:r>
            <a:r>
              <a:rPr lang="en-GB" sz="3200" b="1" dirty="0">
                <a:solidFill>
                  <a:schemeClr val="bg1"/>
                </a:solidFill>
              </a:rPr>
              <a:t> du das? </a:t>
            </a:r>
            <a:r>
              <a:rPr lang="en-GB" sz="3200" b="1" dirty="0" err="1">
                <a:solidFill>
                  <a:schemeClr val="bg1"/>
                </a:solidFill>
              </a:rPr>
              <a:t>Warum</a:t>
            </a:r>
            <a:r>
              <a:rPr lang="en-GB" sz="32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0" y="785344"/>
            <a:ext cx="12356546"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Wer</a:t>
            </a:r>
            <a:r>
              <a:rPr lang="en-US" sz="2400" dirty="0">
                <a:solidFill>
                  <a:schemeClr val="accent5">
                    <a:lumMod val="50000"/>
                  </a:schemeClr>
                </a:solidFill>
              </a:rPr>
              <a:t>? Was? </a:t>
            </a:r>
            <a:r>
              <a:rPr lang="en-US" sz="2400" dirty="0" err="1">
                <a:solidFill>
                  <a:schemeClr val="accent5">
                    <a:lumMod val="50000"/>
                  </a:schemeClr>
                </a:solidFill>
              </a:rPr>
              <a:t>denn</a:t>
            </a:r>
            <a:r>
              <a:rPr lang="en-US" sz="2400" dirty="0">
                <a:solidFill>
                  <a:schemeClr val="accent5">
                    <a:lumMod val="50000"/>
                  </a:schemeClr>
                </a:solidFill>
              </a:rPr>
              <a:t>/</a:t>
            </a:r>
            <a:r>
              <a:rPr lang="en-US" sz="2400" dirty="0" err="1">
                <a:solidFill>
                  <a:schemeClr val="accent5">
                    <a:lumMod val="50000"/>
                  </a:schemeClr>
                </a:solidFill>
              </a:rPr>
              <a:t>weil</a:t>
            </a:r>
            <a:r>
              <a:rPr lang="en-US" sz="2400" dirty="0">
                <a:solidFill>
                  <a:schemeClr val="accent5">
                    <a:lumMod val="50000"/>
                  </a:schemeClr>
                </a:solidFill>
              </a:rPr>
              <a:t>? </a:t>
            </a:r>
            <a:r>
              <a:rPr lang="en-US" sz="2400" dirty="0" err="1">
                <a:solidFill>
                  <a:schemeClr val="accent5">
                    <a:lumMod val="50000"/>
                  </a:schemeClr>
                </a:solidFill>
              </a:rPr>
              <a:t>Warum</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1-4. Mach </a:t>
            </a:r>
            <a:r>
              <a:rPr lang="en-US" sz="2400" dirty="0" err="1">
                <a:solidFill>
                  <a:schemeClr val="accent5">
                    <a:lumMod val="50000"/>
                  </a:schemeClr>
                </a:solidFill>
              </a:rPr>
              <a:t>Notizen</a:t>
            </a:r>
            <a:r>
              <a:rPr lang="en-US" sz="2400" dirty="0">
                <a:solidFill>
                  <a:schemeClr val="accent5">
                    <a:lumMod val="50000"/>
                  </a:schemeClr>
                </a:solidFill>
              </a:rPr>
              <a:t>.</a:t>
            </a:r>
          </a:p>
        </p:txBody>
      </p:sp>
      <p:sp>
        <p:nvSpPr>
          <p:cNvPr id="8" name="Action Button: Custom 16">
            <a:hlinkClick r:id="" action="ppaction://noaction" highlightClick="1">
              <a:snd r:embed="rId5" name="S12_1_beep.wav"/>
            </a:hlinkClick>
            <a:extLst>
              <a:ext uri="{FF2B5EF4-FFF2-40B4-BE49-F238E27FC236}">
                <a16:creationId xmlns:a16="http://schemas.microsoft.com/office/drawing/2014/main" id="{3B418770-1E72-B240-9307-3BBF955557C6}"/>
              </a:ext>
            </a:extLst>
          </p:cNvPr>
          <p:cNvSpPr/>
          <p:nvPr/>
        </p:nvSpPr>
        <p:spPr>
          <a:xfrm>
            <a:off x="139324" y="25352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S12_2_beep.wav"/>
            </a:hlinkClick>
            <a:extLst>
              <a:ext uri="{FF2B5EF4-FFF2-40B4-BE49-F238E27FC236}">
                <a16:creationId xmlns:a16="http://schemas.microsoft.com/office/drawing/2014/main" id="{F18D09F0-0D24-5B4F-A26E-132DCCD8073A}"/>
              </a:ext>
            </a:extLst>
          </p:cNvPr>
          <p:cNvSpPr/>
          <p:nvPr/>
        </p:nvSpPr>
        <p:spPr>
          <a:xfrm>
            <a:off x="140044" y="49211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7" name="S12_3_beep.wav"/>
            </a:hlinkClick>
            <a:extLst>
              <a:ext uri="{FF2B5EF4-FFF2-40B4-BE49-F238E27FC236}">
                <a16:creationId xmlns:a16="http://schemas.microsoft.com/office/drawing/2014/main" id="{747EFDEF-0DCF-DB44-BBF0-27990DDE521B}"/>
              </a:ext>
            </a:extLst>
          </p:cNvPr>
          <p:cNvSpPr/>
          <p:nvPr/>
        </p:nvSpPr>
        <p:spPr>
          <a:xfrm>
            <a:off x="6223188" y="24844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8" name="S12_4_beep.wav"/>
            </a:hlinkClick>
            <a:extLst>
              <a:ext uri="{FF2B5EF4-FFF2-40B4-BE49-F238E27FC236}">
                <a16:creationId xmlns:a16="http://schemas.microsoft.com/office/drawing/2014/main" id="{408DED6B-8D00-7843-820C-3A35CED50594}"/>
              </a:ext>
            </a:extLst>
          </p:cNvPr>
          <p:cNvSpPr/>
          <p:nvPr/>
        </p:nvSpPr>
        <p:spPr>
          <a:xfrm>
            <a:off x="6220432" y="49701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 name="TextBox 1">
            <a:extLst>
              <a:ext uri="{FF2B5EF4-FFF2-40B4-BE49-F238E27FC236}">
                <a16:creationId xmlns:a16="http://schemas.microsoft.com/office/drawing/2014/main" id="{8F313AD1-86FD-45AA-8A5A-3B22018C9396}"/>
              </a:ext>
            </a:extLst>
          </p:cNvPr>
          <p:cNvSpPr txBox="1"/>
          <p:nvPr/>
        </p:nvSpPr>
        <p:spPr>
          <a:xfrm>
            <a:off x="2037571" y="1312332"/>
            <a:ext cx="1419240" cy="461665"/>
          </a:xfrm>
          <a:prstGeom prst="rect">
            <a:avLst/>
          </a:prstGeom>
          <a:noFill/>
        </p:spPr>
        <p:txBody>
          <a:bodyPr wrap="square" rtlCol="0">
            <a:spAutoFit/>
          </a:bodyPr>
          <a:lstStyle/>
          <a:p>
            <a:pPr algn="ctr"/>
            <a:r>
              <a:rPr lang="en-GB" sz="2400" b="1" dirty="0">
                <a:solidFill>
                  <a:schemeClr val="accent5">
                    <a:lumMod val="50000"/>
                  </a:schemeClr>
                </a:solidFill>
              </a:rPr>
              <a:t>Was?</a:t>
            </a:r>
          </a:p>
        </p:txBody>
      </p:sp>
      <p:sp>
        <p:nvSpPr>
          <p:cNvPr id="35" name="TextBox 34">
            <a:extLst>
              <a:ext uri="{FF2B5EF4-FFF2-40B4-BE49-F238E27FC236}">
                <a16:creationId xmlns:a16="http://schemas.microsoft.com/office/drawing/2014/main" id="{8C5F8D82-88B7-4952-807B-8204571D6385}"/>
              </a:ext>
            </a:extLst>
          </p:cNvPr>
          <p:cNvSpPr txBox="1"/>
          <p:nvPr/>
        </p:nvSpPr>
        <p:spPr>
          <a:xfrm>
            <a:off x="4666381" y="1285428"/>
            <a:ext cx="1419240" cy="461665"/>
          </a:xfrm>
          <a:prstGeom prst="rect">
            <a:avLst/>
          </a:prstGeom>
          <a:noFill/>
        </p:spPr>
        <p:txBody>
          <a:bodyPr wrap="square" rtlCol="0">
            <a:spAutoFit/>
          </a:bodyPr>
          <a:lstStyle/>
          <a:p>
            <a:pPr algn="ctr"/>
            <a:r>
              <a:rPr lang="en-GB" sz="2400" b="1" dirty="0" err="1">
                <a:solidFill>
                  <a:schemeClr val="accent5">
                    <a:lumMod val="50000"/>
                  </a:schemeClr>
                </a:solidFill>
              </a:rPr>
              <a:t>Warum</a:t>
            </a:r>
            <a:r>
              <a:rPr lang="en-GB" sz="2400" b="1" dirty="0">
                <a:solidFill>
                  <a:schemeClr val="accent5">
                    <a:lumMod val="50000"/>
                  </a:schemeClr>
                </a:solidFill>
              </a:rPr>
              <a:t>?</a:t>
            </a:r>
          </a:p>
        </p:txBody>
      </p:sp>
      <p:sp>
        <p:nvSpPr>
          <p:cNvPr id="46" name="TextBox 45">
            <a:extLst>
              <a:ext uri="{FF2B5EF4-FFF2-40B4-BE49-F238E27FC236}">
                <a16:creationId xmlns:a16="http://schemas.microsoft.com/office/drawing/2014/main" id="{0B142B25-EBDA-4023-8E8D-FCD12B5AE151}"/>
              </a:ext>
            </a:extLst>
          </p:cNvPr>
          <p:cNvSpPr txBox="1"/>
          <p:nvPr/>
        </p:nvSpPr>
        <p:spPr>
          <a:xfrm>
            <a:off x="3155660" y="1359233"/>
            <a:ext cx="1620746" cy="369332"/>
          </a:xfrm>
          <a:prstGeom prst="rect">
            <a:avLst/>
          </a:prstGeom>
          <a:noFill/>
        </p:spPr>
        <p:txBody>
          <a:bodyPr wrap="square" rtlCol="0">
            <a:spAutoFit/>
          </a:bodyPr>
          <a:lstStyle/>
          <a:p>
            <a:pPr algn="ctr"/>
            <a:r>
              <a:rPr lang="en-GB" b="1" dirty="0" err="1">
                <a:solidFill>
                  <a:schemeClr val="accent5">
                    <a:lumMod val="50000"/>
                  </a:schemeClr>
                </a:solidFill>
              </a:rPr>
              <a:t>denn</a:t>
            </a:r>
            <a:r>
              <a:rPr lang="en-GB" b="1" dirty="0">
                <a:solidFill>
                  <a:schemeClr val="accent5">
                    <a:lumMod val="50000"/>
                  </a:schemeClr>
                </a:solidFill>
              </a:rPr>
              <a:t> /</a:t>
            </a:r>
            <a:r>
              <a:rPr lang="en-GB" b="1" dirty="0" err="1">
                <a:solidFill>
                  <a:schemeClr val="accent5">
                    <a:lumMod val="50000"/>
                  </a:schemeClr>
                </a:solidFill>
              </a:rPr>
              <a:t>weil</a:t>
            </a:r>
            <a:endParaRPr lang="en-GB" b="1" dirty="0">
              <a:solidFill>
                <a:schemeClr val="accent5">
                  <a:lumMod val="50000"/>
                </a:schemeClr>
              </a:solidFill>
            </a:endParaRPr>
          </a:p>
        </p:txBody>
      </p:sp>
      <p:graphicFrame>
        <p:nvGraphicFramePr>
          <p:cNvPr id="48" name="Table 6">
            <a:extLst>
              <a:ext uri="{FF2B5EF4-FFF2-40B4-BE49-F238E27FC236}">
                <a16:creationId xmlns:a16="http://schemas.microsoft.com/office/drawing/2014/main" id="{2EF940A4-A1C0-47C0-8F85-4677693AA848}"/>
              </a:ext>
            </a:extLst>
          </p:cNvPr>
          <p:cNvGraphicFramePr>
            <a:graphicFrameLocks noGrp="1"/>
          </p:cNvGraphicFramePr>
          <p:nvPr>
            <p:extLst>
              <p:ext uri="{D42A27DB-BD31-4B8C-83A1-F6EECF244321}">
                <p14:modId xmlns:p14="http://schemas.microsoft.com/office/powerpoint/2010/main" val="3042100713"/>
              </p:ext>
            </p:extLst>
          </p:nvPr>
        </p:nvGraphicFramePr>
        <p:xfrm>
          <a:off x="648078" y="4027286"/>
          <a:ext cx="5404545" cy="2246500"/>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123250">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dirty="0" err="1">
                          <a:solidFill>
                            <a:schemeClr val="accent1">
                              <a:lumMod val="50000"/>
                            </a:schemeClr>
                          </a:solidFill>
                        </a:rPr>
                        <a:t>denn</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great</a:t>
                      </a:r>
                    </a:p>
                  </a:txBody>
                  <a:tcPr anchor="ctr">
                    <a:solidFill>
                      <a:srgbClr val="FFF4E7"/>
                    </a:solidFill>
                  </a:tcPr>
                </a:tc>
                <a:extLst>
                  <a:ext uri="{0D108BD9-81ED-4DB2-BD59-A6C34878D82A}">
                    <a16:rowId xmlns:a16="http://schemas.microsoft.com/office/drawing/2014/main" val="1171492714"/>
                  </a:ext>
                </a:extLst>
              </a:tr>
              <a:tr h="1123250">
                <a:tc>
                  <a:txBody>
                    <a:bodyPr/>
                    <a:lstStyle/>
                    <a:p>
                      <a:pPr algn="ctr"/>
                      <a:r>
                        <a:rPr lang="en-GB" sz="2400" b="0" dirty="0">
                          <a:solidFill>
                            <a:schemeClr val="accent1">
                              <a:lumMod val="50000"/>
                            </a:schemeClr>
                          </a:solidFill>
                        </a:rPr>
                        <a:t>she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dirty="0" err="1">
                          <a:solidFill>
                            <a:schemeClr val="accent1">
                              <a:lumMod val="50000"/>
                            </a:schemeClr>
                          </a:solidFill>
                        </a:rPr>
                        <a:t>weil</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lovely</a:t>
                      </a:r>
                    </a:p>
                  </a:txBody>
                  <a:tcPr anchor="ctr">
                    <a:solidFill>
                      <a:srgbClr val="FFF4E7"/>
                    </a:solidFill>
                  </a:tcPr>
                </a:tc>
                <a:extLst>
                  <a:ext uri="{0D108BD9-81ED-4DB2-BD59-A6C34878D82A}">
                    <a16:rowId xmlns:a16="http://schemas.microsoft.com/office/drawing/2014/main" val="1961458278"/>
                  </a:ext>
                </a:extLst>
              </a:tr>
            </a:tbl>
          </a:graphicData>
        </a:graphic>
      </p:graphicFrame>
      <p:graphicFrame>
        <p:nvGraphicFramePr>
          <p:cNvPr id="49" name="Table 6">
            <a:extLst>
              <a:ext uri="{FF2B5EF4-FFF2-40B4-BE49-F238E27FC236}">
                <a16:creationId xmlns:a16="http://schemas.microsoft.com/office/drawing/2014/main" id="{BEDB1B64-E34F-4245-B94C-7C34434CDBF5}"/>
              </a:ext>
            </a:extLst>
          </p:cNvPr>
          <p:cNvGraphicFramePr>
            <a:graphicFrameLocks noGrp="1"/>
          </p:cNvGraphicFramePr>
          <p:nvPr>
            <p:extLst>
              <p:ext uri="{D42A27DB-BD31-4B8C-83A1-F6EECF244321}">
                <p14:modId xmlns:p14="http://schemas.microsoft.com/office/powerpoint/2010/main" val="865757562"/>
              </p:ext>
            </p:extLst>
          </p:nvPr>
        </p:nvGraphicFramePr>
        <p:xfrm>
          <a:off x="6748972" y="1773997"/>
          <a:ext cx="5404545" cy="1856708"/>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28354">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denn</a:t>
                      </a:r>
                      <a:endParaRPr lang="en-GB" sz="2000" b="0" dirty="0">
                        <a:solidFill>
                          <a:schemeClr val="accent1">
                            <a:lumMod val="50000"/>
                          </a:schemeClr>
                        </a:solidFill>
                      </a:endParaRPr>
                    </a:p>
                  </a:txBody>
                  <a:tcPr anchor="ctr">
                    <a:solidFill>
                      <a:srgbClr val="FFF4E7"/>
                    </a:solidFill>
                  </a:tcPr>
                </a:tc>
                <a:tc>
                  <a:txBody>
                    <a:bodyPr/>
                    <a:lstStyle/>
                    <a:p>
                      <a:pPr algn="ctr"/>
                      <a:r>
                        <a:rPr lang="en-GB" sz="1800" b="0" i="0" dirty="0">
                          <a:solidFill>
                            <a:srgbClr val="115076"/>
                          </a:solidFill>
                        </a:rPr>
                        <a:t>interesting</a:t>
                      </a:r>
                    </a:p>
                  </a:txBody>
                  <a:tcPr anchor="ctr">
                    <a:solidFill>
                      <a:srgbClr val="FFF4E7"/>
                    </a:solidFill>
                  </a:tcPr>
                </a:tc>
                <a:extLst>
                  <a:ext uri="{0D108BD9-81ED-4DB2-BD59-A6C34878D82A}">
                    <a16:rowId xmlns:a16="http://schemas.microsoft.com/office/drawing/2014/main" val="1171492714"/>
                  </a:ext>
                </a:extLst>
              </a:tr>
              <a:tr h="928354">
                <a:tc>
                  <a:txBody>
                    <a:bodyPr/>
                    <a:lstStyle/>
                    <a:p>
                      <a:pPr algn="ctr"/>
                      <a:r>
                        <a:rPr lang="en-GB" sz="2400" b="0" dirty="0">
                          <a:solidFill>
                            <a:schemeClr val="accent1">
                              <a:lumMod val="50000"/>
                            </a:schemeClr>
                          </a:solidFill>
                        </a:rPr>
                        <a:t>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a:solidFill>
                            <a:schemeClr val="accent1">
                              <a:lumMod val="50000"/>
                            </a:schemeClr>
                          </a:solidFill>
                        </a:rPr>
                        <a:t>weil</a:t>
                      </a:r>
                      <a:endParaRPr lang="en-GB" sz="2000" dirty="0">
                        <a:solidFill>
                          <a:schemeClr val="accent1">
                            <a:lumMod val="50000"/>
                          </a:schemeClr>
                        </a:solidFill>
                      </a:endParaRPr>
                    </a:p>
                  </a:txBody>
                  <a:tcPr anchor="ctr">
                    <a:solidFill>
                      <a:srgbClr val="FFF4E7"/>
                    </a:solidFill>
                  </a:tcPr>
                </a:tc>
                <a:tc>
                  <a:txBody>
                    <a:bodyPr/>
                    <a:lstStyle/>
                    <a:p>
                      <a:pPr algn="ctr"/>
                      <a:r>
                        <a:rPr lang="en-GB" sz="1800" dirty="0">
                          <a:solidFill>
                            <a:schemeClr val="accent1">
                              <a:lumMod val="50000"/>
                            </a:schemeClr>
                          </a:solidFill>
                        </a:rPr>
                        <a:t>impossible</a:t>
                      </a:r>
                    </a:p>
                  </a:txBody>
                  <a:tcPr anchor="ctr">
                    <a:solidFill>
                      <a:srgbClr val="FFF4E7"/>
                    </a:solidFill>
                  </a:tcPr>
                </a:tc>
                <a:extLst>
                  <a:ext uri="{0D108BD9-81ED-4DB2-BD59-A6C34878D82A}">
                    <a16:rowId xmlns:a16="http://schemas.microsoft.com/office/drawing/2014/main" val="1961458278"/>
                  </a:ext>
                </a:extLst>
              </a:tr>
            </a:tbl>
          </a:graphicData>
        </a:graphic>
      </p:graphicFrame>
      <p:graphicFrame>
        <p:nvGraphicFramePr>
          <p:cNvPr id="50" name="Table 6">
            <a:extLst>
              <a:ext uri="{FF2B5EF4-FFF2-40B4-BE49-F238E27FC236}">
                <a16:creationId xmlns:a16="http://schemas.microsoft.com/office/drawing/2014/main" id="{92BD8D3D-94C3-4067-A53B-7656B48A8144}"/>
              </a:ext>
            </a:extLst>
          </p:cNvPr>
          <p:cNvGraphicFramePr>
            <a:graphicFrameLocks noGrp="1"/>
          </p:cNvGraphicFramePr>
          <p:nvPr>
            <p:extLst>
              <p:ext uri="{D42A27DB-BD31-4B8C-83A1-F6EECF244321}">
                <p14:modId xmlns:p14="http://schemas.microsoft.com/office/powerpoint/2010/main" val="904777195"/>
              </p:ext>
            </p:extLst>
          </p:nvPr>
        </p:nvGraphicFramePr>
        <p:xfrm>
          <a:off x="6709910" y="4091924"/>
          <a:ext cx="5404545" cy="2181862"/>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090931">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weil</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not ugly</a:t>
                      </a:r>
                    </a:p>
                  </a:txBody>
                  <a:tcPr anchor="ctr">
                    <a:solidFill>
                      <a:srgbClr val="FFF4E7"/>
                    </a:solidFill>
                  </a:tcPr>
                </a:tc>
                <a:extLst>
                  <a:ext uri="{0D108BD9-81ED-4DB2-BD59-A6C34878D82A}">
                    <a16:rowId xmlns:a16="http://schemas.microsoft.com/office/drawing/2014/main" val="1171492714"/>
                  </a:ext>
                </a:extLst>
              </a:tr>
              <a:tr h="1090931">
                <a:tc>
                  <a:txBody>
                    <a:bodyPr/>
                    <a:lstStyle/>
                    <a:p>
                      <a:pPr algn="ctr"/>
                      <a:r>
                        <a:rPr lang="en-GB" sz="2400" b="0" dirty="0">
                          <a:solidFill>
                            <a:schemeClr val="accent1">
                              <a:lumMod val="50000"/>
                            </a:schemeClr>
                          </a:solidFill>
                        </a:rPr>
                        <a:t>she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a:solidFill>
                            <a:schemeClr val="accent1">
                              <a:lumMod val="50000"/>
                            </a:schemeClr>
                          </a:solidFill>
                        </a:rPr>
                        <a:t>denn</a:t>
                      </a:r>
                      <a:endParaRPr lang="en-GB" sz="2000" dirty="0">
                        <a:solidFill>
                          <a:schemeClr val="accent1">
                            <a:lumMod val="50000"/>
                          </a:schemeClr>
                        </a:solidFill>
                      </a:endParaRPr>
                    </a:p>
                  </a:txBody>
                  <a:tcPr anchor="ctr">
                    <a:solidFill>
                      <a:srgbClr val="FFF4E7"/>
                    </a:solidFill>
                  </a:tcPr>
                </a:tc>
                <a:tc>
                  <a:txBody>
                    <a:bodyPr/>
                    <a:lstStyle/>
                    <a:p>
                      <a:pPr algn="ctr"/>
                      <a:r>
                        <a:rPr lang="en-GB" sz="2000" dirty="0">
                          <a:solidFill>
                            <a:schemeClr val="accent1">
                              <a:lumMod val="50000"/>
                            </a:schemeClr>
                          </a:solidFill>
                        </a:rPr>
                        <a:t>not boring</a:t>
                      </a:r>
                    </a:p>
                  </a:txBody>
                  <a:tcPr anchor="ctr">
                    <a:solidFill>
                      <a:srgbClr val="FFF4E7"/>
                    </a:solidFill>
                  </a:tcPr>
                </a:tc>
                <a:extLst>
                  <a:ext uri="{0D108BD9-81ED-4DB2-BD59-A6C34878D82A}">
                    <a16:rowId xmlns:a16="http://schemas.microsoft.com/office/drawing/2014/main" val="1961458278"/>
                  </a:ext>
                </a:extLst>
              </a:tr>
            </a:tbl>
          </a:graphicData>
        </a:graphic>
      </p:graphicFrame>
      <p:sp>
        <p:nvSpPr>
          <p:cNvPr id="58" name="Rectangle: Rounded Corners 57">
            <a:extLst>
              <a:ext uri="{FF2B5EF4-FFF2-40B4-BE49-F238E27FC236}">
                <a16:creationId xmlns:a16="http://schemas.microsoft.com/office/drawing/2014/main" id="{12A25245-879F-49C8-A792-4FFCDBD199A0}"/>
              </a:ext>
            </a:extLst>
          </p:cNvPr>
          <p:cNvSpPr/>
          <p:nvPr/>
        </p:nvSpPr>
        <p:spPr>
          <a:xfrm>
            <a:off x="691456" y="2678204"/>
            <a:ext cx="723649" cy="97998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A6CEAC23-6F39-4C6B-B877-C0910D9A9D25}"/>
              </a:ext>
            </a:extLst>
          </p:cNvPr>
          <p:cNvSpPr/>
          <p:nvPr/>
        </p:nvSpPr>
        <p:spPr>
          <a:xfrm>
            <a:off x="3452031" y="2706427"/>
            <a:ext cx="1209570"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FE12EC40-DE15-4AE7-908C-EACDEAE2EB24}"/>
              </a:ext>
            </a:extLst>
          </p:cNvPr>
          <p:cNvSpPr/>
          <p:nvPr/>
        </p:nvSpPr>
        <p:spPr>
          <a:xfrm>
            <a:off x="4690752" y="1742923"/>
            <a:ext cx="1394869"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04777E66-3645-4C05-B05E-CBE6FEF7F1F0}"/>
              </a:ext>
            </a:extLst>
          </p:cNvPr>
          <p:cNvSpPr txBox="1"/>
          <p:nvPr/>
        </p:nvSpPr>
        <p:spPr>
          <a:xfrm>
            <a:off x="8202767" y="1340716"/>
            <a:ext cx="1419240" cy="461665"/>
          </a:xfrm>
          <a:prstGeom prst="rect">
            <a:avLst/>
          </a:prstGeom>
          <a:noFill/>
        </p:spPr>
        <p:txBody>
          <a:bodyPr wrap="square" rtlCol="0">
            <a:spAutoFit/>
          </a:bodyPr>
          <a:lstStyle/>
          <a:p>
            <a:pPr algn="ctr"/>
            <a:r>
              <a:rPr lang="en-GB" sz="2400" b="1" dirty="0">
                <a:solidFill>
                  <a:schemeClr val="accent5">
                    <a:lumMod val="50000"/>
                  </a:schemeClr>
                </a:solidFill>
              </a:rPr>
              <a:t>Was?</a:t>
            </a:r>
          </a:p>
        </p:txBody>
      </p:sp>
      <p:sp>
        <p:nvSpPr>
          <p:cNvPr id="41" name="TextBox 40">
            <a:extLst>
              <a:ext uri="{FF2B5EF4-FFF2-40B4-BE49-F238E27FC236}">
                <a16:creationId xmlns:a16="http://schemas.microsoft.com/office/drawing/2014/main" id="{596BDE84-FF97-4D03-852C-7B50435C486A}"/>
              </a:ext>
            </a:extLst>
          </p:cNvPr>
          <p:cNvSpPr txBox="1"/>
          <p:nvPr/>
        </p:nvSpPr>
        <p:spPr>
          <a:xfrm>
            <a:off x="10831577" y="1313812"/>
            <a:ext cx="1419240" cy="461665"/>
          </a:xfrm>
          <a:prstGeom prst="rect">
            <a:avLst/>
          </a:prstGeom>
          <a:noFill/>
        </p:spPr>
        <p:txBody>
          <a:bodyPr wrap="square" rtlCol="0">
            <a:spAutoFit/>
          </a:bodyPr>
          <a:lstStyle/>
          <a:p>
            <a:pPr algn="ctr"/>
            <a:r>
              <a:rPr lang="en-GB" sz="2400" b="1" dirty="0" err="1">
                <a:solidFill>
                  <a:schemeClr val="accent5">
                    <a:lumMod val="50000"/>
                  </a:schemeClr>
                </a:solidFill>
              </a:rPr>
              <a:t>Warum</a:t>
            </a:r>
            <a:r>
              <a:rPr lang="en-GB" sz="2400" b="1" dirty="0">
                <a:solidFill>
                  <a:schemeClr val="accent5">
                    <a:lumMod val="50000"/>
                  </a:schemeClr>
                </a:solidFill>
              </a:rPr>
              <a:t>?</a:t>
            </a:r>
          </a:p>
        </p:txBody>
      </p:sp>
      <p:sp>
        <p:nvSpPr>
          <p:cNvPr id="42" name="TextBox 41">
            <a:extLst>
              <a:ext uri="{FF2B5EF4-FFF2-40B4-BE49-F238E27FC236}">
                <a16:creationId xmlns:a16="http://schemas.microsoft.com/office/drawing/2014/main" id="{6D4C9975-3A4A-4B93-9814-A87C07ADC30D}"/>
              </a:ext>
            </a:extLst>
          </p:cNvPr>
          <p:cNvSpPr txBox="1"/>
          <p:nvPr/>
        </p:nvSpPr>
        <p:spPr>
          <a:xfrm>
            <a:off x="9320856" y="1387617"/>
            <a:ext cx="1620746" cy="369332"/>
          </a:xfrm>
          <a:prstGeom prst="rect">
            <a:avLst/>
          </a:prstGeom>
          <a:noFill/>
        </p:spPr>
        <p:txBody>
          <a:bodyPr wrap="square" rtlCol="0">
            <a:spAutoFit/>
          </a:bodyPr>
          <a:lstStyle/>
          <a:p>
            <a:pPr algn="ctr"/>
            <a:r>
              <a:rPr lang="en-GB" b="1" dirty="0" err="1">
                <a:solidFill>
                  <a:schemeClr val="accent5">
                    <a:lumMod val="50000"/>
                  </a:schemeClr>
                </a:solidFill>
              </a:rPr>
              <a:t>denn</a:t>
            </a:r>
            <a:r>
              <a:rPr lang="en-GB" b="1" dirty="0">
                <a:solidFill>
                  <a:schemeClr val="accent5">
                    <a:lumMod val="50000"/>
                  </a:schemeClr>
                </a:solidFill>
              </a:rPr>
              <a:t> /</a:t>
            </a:r>
            <a:r>
              <a:rPr lang="en-GB" b="1" dirty="0" err="1">
                <a:solidFill>
                  <a:schemeClr val="accent5">
                    <a:lumMod val="50000"/>
                  </a:schemeClr>
                </a:solidFill>
              </a:rPr>
              <a:t>weil</a:t>
            </a:r>
            <a:endParaRPr lang="en-GB" b="1" dirty="0">
              <a:solidFill>
                <a:schemeClr val="accent5">
                  <a:lumMod val="50000"/>
                </a:schemeClr>
              </a:solidFill>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990" y="5164526"/>
            <a:ext cx="1222314" cy="109514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1278" y="1756950"/>
            <a:ext cx="1240155" cy="93766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244" y="1747093"/>
            <a:ext cx="1235694" cy="944987"/>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42343" y="4029794"/>
            <a:ext cx="1241995" cy="1120614"/>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69930" y="2740050"/>
            <a:ext cx="1207507" cy="890655"/>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0393" y="5182854"/>
            <a:ext cx="1228392" cy="1095141"/>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9661" y="4090890"/>
            <a:ext cx="1229124" cy="1068366"/>
          </a:xfrm>
          <a:prstGeom prst="rect">
            <a:avLst/>
          </a:prstGeom>
        </p:spPr>
      </p:pic>
      <p:sp>
        <p:nvSpPr>
          <p:cNvPr id="37" name="Rectangle: Rounded Corners 57">
            <a:extLst>
              <a:ext uri="{FF2B5EF4-FFF2-40B4-BE49-F238E27FC236}">
                <a16:creationId xmlns:a16="http://schemas.microsoft.com/office/drawing/2014/main" id="{12A25245-879F-49C8-A792-4FFCDBD199A0}"/>
              </a:ext>
            </a:extLst>
          </p:cNvPr>
          <p:cNvSpPr/>
          <p:nvPr/>
        </p:nvSpPr>
        <p:spPr>
          <a:xfrm>
            <a:off x="648078" y="3994764"/>
            <a:ext cx="723649" cy="115048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59">
            <a:extLst>
              <a:ext uri="{FF2B5EF4-FFF2-40B4-BE49-F238E27FC236}">
                <a16:creationId xmlns:a16="http://schemas.microsoft.com/office/drawing/2014/main" id="{A6CEAC23-6F39-4C6B-B877-C0910D9A9D25}"/>
              </a:ext>
            </a:extLst>
          </p:cNvPr>
          <p:cNvSpPr/>
          <p:nvPr/>
        </p:nvSpPr>
        <p:spPr>
          <a:xfrm>
            <a:off x="3411551" y="5162593"/>
            <a:ext cx="1209570" cy="112345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60">
            <a:extLst>
              <a:ext uri="{FF2B5EF4-FFF2-40B4-BE49-F238E27FC236}">
                <a16:creationId xmlns:a16="http://schemas.microsoft.com/office/drawing/2014/main" id="{FE12EC40-DE15-4AE7-908C-EACDEAE2EB24}"/>
              </a:ext>
            </a:extLst>
          </p:cNvPr>
          <p:cNvSpPr/>
          <p:nvPr/>
        </p:nvSpPr>
        <p:spPr>
          <a:xfrm>
            <a:off x="4657754" y="5182854"/>
            <a:ext cx="1394869" cy="108634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57">
            <a:extLst>
              <a:ext uri="{FF2B5EF4-FFF2-40B4-BE49-F238E27FC236}">
                <a16:creationId xmlns:a16="http://schemas.microsoft.com/office/drawing/2014/main" id="{12A25245-879F-49C8-A792-4FFCDBD199A0}"/>
              </a:ext>
            </a:extLst>
          </p:cNvPr>
          <p:cNvSpPr/>
          <p:nvPr/>
        </p:nvSpPr>
        <p:spPr>
          <a:xfrm>
            <a:off x="7457496" y="1742923"/>
            <a:ext cx="783283"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59">
            <a:extLst>
              <a:ext uri="{FF2B5EF4-FFF2-40B4-BE49-F238E27FC236}">
                <a16:creationId xmlns:a16="http://schemas.microsoft.com/office/drawing/2014/main" id="{A6CEAC23-6F39-4C6B-B877-C0910D9A9D25}"/>
              </a:ext>
            </a:extLst>
          </p:cNvPr>
          <p:cNvSpPr/>
          <p:nvPr/>
        </p:nvSpPr>
        <p:spPr>
          <a:xfrm>
            <a:off x="9509684" y="2706134"/>
            <a:ext cx="1209570" cy="92457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60">
            <a:extLst>
              <a:ext uri="{FF2B5EF4-FFF2-40B4-BE49-F238E27FC236}">
                <a16:creationId xmlns:a16="http://schemas.microsoft.com/office/drawing/2014/main" id="{FE12EC40-DE15-4AE7-908C-EACDEAE2EB24}"/>
              </a:ext>
            </a:extLst>
          </p:cNvPr>
          <p:cNvSpPr/>
          <p:nvPr/>
        </p:nvSpPr>
        <p:spPr>
          <a:xfrm>
            <a:off x="10750587" y="2690222"/>
            <a:ext cx="1394869" cy="92457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57">
            <a:extLst>
              <a:ext uri="{FF2B5EF4-FFF2-40B4-BE49-F238E27FC236}">
                <a16:creationId xmlns:a16="http://schemas.microsoft.com/office/drawing/2014/main" id="{12A25245-879F-49C8-A792-4FFCDBD199A0}"/>
              </a:ext>
            </a:extLst>
          </p:cNvPr>
          <p:cNvSpPr/>
          <p:nvPr/>
        </p:nvSpPr>
        <p:spPr>
          <a:xfrm>
            <a:off x="7444798" y="5169540"/>
            <a:ext cx="774863" cy="109966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59">
            <a:extLst>
              <a:ext uri="{FF2B5EF4-FFF2-40B4-BE49-F238E27FC236}">
                <a16:creationId xmlns:a16="http://schemas.microsoft.com/office/drawing/2014/main" id="{A6CEAC23-6F39-4C6B-B877-C0910D9A9D25}"/>
              </a:ext>
            </a:extLst>
          </p:cNvPr>
          <p:cNvSpPr/>
          <p:nvPr/>
        </p:nvSpPr>
        <p:spPr>
          <a:xfrm>
            <a:off x="9481433" y="5179828"/>
            <a:ext cx="1209570" cy="11042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60">
            <a:extLst>
              <a:ext uri="{FF2B5EF4-FFF2-40B4-BE49-F238E27FC236}">
                <a16:creationId xmlns:a16="http://schemas.microsoft.com/office/drawing/2014/main" id="{FE12EC40-DE15-4AE7-908C-EACDEAE2EB24}"/>
              </a:ext>
            </a:extLst>
          </p:cNvPr>
          <p:cNvSpPr/>
          <p:nvPr/>
        </p:nvSpPr>
        <p:spPr>
          <a:xfrm>
            <a:off x="10719254" y="4078613"/>
            <a:ext cx="1394869" cy="11042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845A1C0C-1F35-48E9-B8DF-F61C739629DD}"/>
              </a:ext>
            </a:extLst>
          </p:cNvPr>
          <p:cNvSpPr/>
          <p:nvPr/>
        </p:nvSpPr>
        <p:spPr>
          <a:xfrm>
            <a:off x="2211129" y="2696672"/>
            <a:ext cx="1221119"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8">
            <a:extLst>
              <a:ext uri="{FF2B5EF4-FFF2-40B4-BE49-F238E27FC236}">
                <a16:creationId xmlns:a16="http://schemas.microsoft.com/office/drawing/2014/main" id="{845A1C0C-1F35-48E9-B8DF-F61C739629DD}"/>
              </a:ext>
            </a:extLst>
          </p:cNvPr>
          <p:cNvSpPr/>
          <p:nvPr/>
        </p:nvSpPr>
        <p:spPr>
          <a:xfrm>
            <a:off x="2141349" y="4033468"/>
            <a:ext cx="1262251" cy="111796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8">
            <a:extLst>
              <a:ext uri="{FF2B5EF4-FFF2-40B4-BE49-F238E27FC236}">
                <a16:creationId xmlns:a16="http://schemas.microsoft.com/office/drawing/2014/main" id="{845A1C0C-1F35-48E9-B8DF-F61C739629DD}"/>
              </a:ext>
            </a:extLst>
          </p:cNvPr>
          <p:cNvSpPr/>
          <p:nvPr/>
        </p:nvSpPr>
        <p:spPr>
          <a:xfrm>
            <a:off x="8269931" y="2699778"/>
            <a:ext cx="1239754" cy="93321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8">
            <a:extLst>
              <a:ext uri="{FF2B5EF4-FFF2-40B4-BE49-F238E27FC236}">
                <a16:creationId xmlns:a16="http://schemas.microsoft.com/office/drawing/2014/main" id="{845A1C0C-1F35-48E9-B8DF-F61C739629DD}"/>
              </a:ext>
            </a:extLst>
          </p:cNvPr>
          <p:cNvSpPr/>
          <p:nvPr/>
        </p:nvSpPr>
        <p:spPr>
          <a:xfrm>
            <a:off x="8202858" y="5159256"/>
            <a:ext cx="1262251" cy="110994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37" grpId="0" animBg="1"/>
      <p:bldP spid="38" grpId="0" animBg="1"/>
      <p:bldP spid="39" grpId="0" animBg="1"/>
      <p:bldP spid="40" grpId="0" animBg="1"/>
      <p:bldP spid="43" grpId="0" animBg="1"/>
      <p:bldP spid="44" grpId="0" animBg="1"/>
      <p:bldP spid="45" grpId="0" animBg="1"/>
      <p:bldP spid="47" grpId="0" animBg="1"/>
      <p:bldP spid="51" grpId="0" animBg="1"/>
      <p:bldP spid="59" grpId="0" animBg="1"/>
      <p:bldP spid="55" grpId="0" animBg="1"/>
      <p:bldP spid="56"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4026235435"/>
              </p:ext>
            </p:extLst>
          </p:nvPr>
        </p:nvGraphicFramePr>
        <p:xfrm>
          <a:off x="691456" y="1541218"/>
          <a:ext cx="5404545" cy="1926834"/>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63417">
                <a:tc>
                  <a:txBody>
                    <a:bodyPr/>
                    <a:lstStyle/>
                    <a:p>
                      <a:pPr algn="ctr"/>
                      <a:r>
                        <a:rPr lang="en-GB" sz="2400" b="0" dirty="0">
                          <a:solidFill>
                            <a:schemeClr val="accent1">
                              <a:lumMod val="50000"/>
                            </a:schemeClr>
                          </a:solidFill>
                        </a:rPr>
                        <a:t>I</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err="1">
                          <a:solidFill>
                            <a:schemeClr val="accent1">
                              <a:lumMod val="50000"/>
                            </a:schemeClr>
                          </a:solidFill>
                        </a:rPr>
                        <a:t>weil</a:t>
                      </a: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1600" b="0" dirty="0">
                          <a:solidFill>
                            <a:schemeClr val="accent1">
                              <a:lumMod val="50000"/>
                            </a:schemeClr>
                          </a:solidFill>
                        </a:rPr>
                        <a:t>interesting</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171492714"/>
                  </a:ext>
                </a:extLst>
              </a:tr>
              <a:tr h="963417">
                <a:tc>
                  <a:txBody>
                    <a:bodyPr/>
                    <a:lstStyle/>
                    <a:p>
                      <a:pPr algn="ctr"/>
                      <a:r>
                        <a:rPr lang="en-GB" sz="2400" b="0">
                          <a:solidFill>
                            <a:schemeClr val="accent1">
                              <a:lumMod val="50000"/>
                            </a:schemeClr>
                          </a:solidFill>
                        </a:rPr>
                        <a:t>he</a:t>
                      </a:r>
                      <a:endParaRPr lang="en-GB" sz="24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err="1">
                          <a:solidFill>
                            <a:schemeClr val="accent1">
                              <a:lumMod val="50000"/>
                            </a:schemeClr>
                          </a:solidFill>
                        </a:rPr>
                        <a:t>denn</a:t>
                      </a: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a:solidFill>
                            <a:schemeClr val="accent1">
                              <a:lumMod val="50000"/>
                            </a:schemeClr>
                          </a:solidFill>
                        </a:rPr>
                        <a:t>necessary</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961458278"/>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158"/>
            <a:ext cx="6807200" cy="561993"/>
          </a:xfrm>
          <a:prstGeom prst="rect">
            <a:avLst/>
          </a:prstGeom>
        </p:spPr>
      </p:pic>
      <p:sp>
        <p:nvSpPr>
          <p:cNvPr id="4" name="Title 3"/>
          <p:cNvSpPr>
            <a:spLocks noGrp="1"/>
          </p:cNvSpPr>
          <p:nvPr>
            <p:ph type="title"/>
          </p:nvPr>
        </p:nvSpPr>
        <p:spPr>
          <a:xfrm>
            <a:off x="0" y="109144"/>
            <a:ext cx="6508587" cy="707849"/>
          </a:xfrm>
        </p:spPr>
        <p:txBody>
          <a:bodyPr>
            <a:normAutofit/>
          </a:bodyPr>
          <a:lstStyle/>
          <a:p>
            <a:r>
              <a:rPr lang="en-GB" sz="3200" b="1" dirty="0" err="1">
                <a:solidFill>
                  <a:schemeClr val="bg1"/>
                </a:solidFill>
              </a:rPr>
              <a:t>Magst</a:t>
            </a:r>
            <a:r>
              <a:rPr lang="en-GB" sz="3200" b="1" dirty="0">
                <a:solidFill>
                  <a:schemeClr val="bg1"/>
                </a:solidFill>
              </a:rPr>
              <a:t> du das? </a:t>
            </a:r>
            <a:r>
              <a:rPr lang="en-GB" sz="3200" b="1" dirty="0" err="1">
                <a:solidFill>
                  <a:schemeClr val="bg1"/>
                </a:solidFill>
              </a:rPr>
              <a:t>Warum</a:t>
            </a:r>
            <a:r>
              <a:rPr lang="en-GB" sz="32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4" name="S12_5_beep.wav"/>
            </a:hlinkClick>
            <a:extLst>
              <a:ext uri="{FF2B5EF4-FFF2-40B4-BE49-F238E27FC236}">
                <a16:creationId xmlns:a16="http://schemas.microsoft.com/office/drawing/2014/main" id="{CB9A62E2-E8C5-4B0A-8F1F-1D25AE7698F0}"/>
              </a:ext>
            </a:extLst>
          </p:cNvPr>
          <p:cNvSpPr/>
          <p:nvPr/>
        </p:nvSpPr>
        <p:spPr>
          <a:xfrm>
            <a:off x="168010" y="23186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5" name="S12_6_beep.wav"/>
            </a:hlinkClick>
            <a:extLst>
              <a:ext uri="{FF2B5EF4-FFF2-40B4-BE49-F238E27FC236}">
                <a16:creationId xmlns:a16="http://schemas.microsoft.com/office/drawing/2014/main" id="{BE27E535-E5A7-42E8-9159-51FD0041628C}"/>
              </a:ext>
            </a:extLst>
          </p:cNvPr>
          <p:cNvSpPr/>
          <p:nvPr/>
        </p:nvSpPr>
        <p:spPr>
          <a:xfrm>
            <a:off x="165932" y="47508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9" name="Action Button: Custom 16">
            <a:hlinkClick r:id="" action="ppaction://noaction" highlightClick="1">
              <a:snd r:embed="rId6" name="S12_7_beep.wav"/>
            </a:hlinkClick>
            <a:extLst>
              <a:ext uri="{FF2B5EF4-FFF2-40B4-BE49-F238E27FC236}">
                <a16:creationId xmlns:a16="http://schemas.microsoft.com/office/drawing/2014/main" id="{8A6D9EAC-1900-4CAC-8CCA-52E38F6FA767}"/>
              </a:ext>
            </a:extLst>
          </p:cNvPr>
          <p:cNvSpPr/>
          <p:nvPr/>
        </p:nvSpPr>
        <p:spPr>
          <a:xfrm>
            <a:off x="6224486" y="228062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0" name="Action Button: Custom 16">
            <a:hlinkClick r:id="" action="ppaction://noaction" highlightClick="1">
              <a:snd r:embed="rId7" name="S12_8_beep.wav"/>
            </a:hlinkClick>
            <a:extLst>
              <a:ext uri="{FF2B5EF4-FFF2-40B4-BE49-F238E27FC236}">
                <a16:creationId xmlns:a16="http://schemas.microsoft.com/office/drawing/2014/main" id="{E8637C6F-6B4A-4C49-922B-7EC6D9405629}"/>
              </a:ext>
            </a:extLst>
          </p:cNvPr>
          <p:cNvSpPr/>
          <p:nvPr/>
        </p:nvSpPr>
        <p:spPr>
          <a:xfrm>
            <a:off x="6224486" y="47831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2" name="TextBox 51">
            <a:extLst>
              <a:ext uri="{FF2B5EF4-FFF2-40B4-BE49-F238E27FC236}">
                <a16:creationId xmlns:a16="http://schemas.microsoft.com/office/drawing/2014/main" id="{3AEE050F-CD6F-430A-A1D6-6B62F7E1ECA2}"/>
              </a:ext>
            </a:extLst>
          </p:cNvPr>
          <p:cNvSpPr txBox="1"/>
          <p:nvPr/>
        </p:nvSpPr>
        <p:spPr>
          <a:xfrm>
            <a:off x="2191991" y="1165946"/>
            <a:ext cx="1419240" cy="461665"/>
          </a:xfrm>
          <a:prstGeom prst="rect">
            <a:avLst/>
          </a:prstGeom>
          <a:noFill/>
        </p:spPr>
        <p:txBody>
          <a:bodyPr wrap="square" rtlCol="0">
            <a:spAutoFit/>
          </a:bodyPr>
          <a:lstStyle/>
          <a:p>
            <a:pPr algn="ctr"/>
            <a:r>
              <a:rPr lang="en-GB" sz="2400" b="1" dirty="0">
                <a:solidFill>
                  <a:schemeClr val="accent5">
                    <a:lumMod val="50000"/>
                  </a:schemeClr>
                </a:solidFill>
              </a:rPr>
              <a:t>Was?</a:t>
            </a:r>
          </a:p>
        </p:txBody>
      </p:sp>
      <p:sp>
        <p:nvSpPr>
          <p:cNvPr id="53" name="TextBox 52">
            <a:extLst>
              <a:ext uri="{FF2B5EF4-FFF2-40B4-BE49-F238E27FC236}">
                <a16:creationId xmlns:a16="http://schemas.microsoft.com/office/drawing/2014/main" id="{6A29C205-9FC2-4995-978B-6124B5BA2D19}"/>
              </a:ext>
            </a:extLst>
          </p:cNvPr>
          <p:cNvSpPr txBox="1"/>
          <p:nvPr/>
        </p:nvSpPr>
        <p:spPr>
          <a:xfrm>
            <a:off x="4756256" y="1149795"/>
            <a:ext cx="1419240" cy="461665"/>
          </a:xfrm>
          <a:prstGeom prst="rect">
            <a:avLst/>
          </a:prstGeom>
          <a:noFill/>
        </p:spPr>
        <p:txBody>
          <a:bodyPr wrap="square" rtlCol="0">
            <a:spAutoFit/>
          </a:bodyPr>
          <a:lstStyle/>
          <a:p>
            <a:pPr algn="ctr"/>
            <a:r>
              <a:rPr lang="en-GB" sz="2400" b="1" dirty="0" err="1">
                <a:solidFill>
                  <a:schemeClr val="accent5">
                    <a:lumMod val="50000"/>
                  </a:schemeClr>
                </a:solidFill>
              </a:rPr>
              <a:t>Warum</a:t>
            </a:r>
            <a:r>
              <a:rPr lang="en-GB" sz="2400" b="1" dirty="0">
                <a:solidFill>
                  <a:schemeClr val="accent5">
                    <a:lumMod val="50000"/>
                  </a:schemeClr>
                </a:solidFill>
              </a:rPr>
              <a:t>?</a:t>
            </a:r>
          </a:p>
        </p:txBody>
      </p:sp>
      <p:sp>
        <p:nvSpPr>
          <p:cNvPr id="54" name="TextBox 53">
            <a:extLst>
              <a:ext uri="{FF2B5EF4-FFF2-40B4-BE49-F238E27FC236}">
                <a16:creationId xmlns:a16="http://schemas.microsoft.com/office/drawing/2014/main" id="{7782AB1C-9E6F-405E-BA75-81DEE9126FAB}"/>
              </a:ext>
            </a:extLst>
          </p:cNvPr>
          <p:cNvSpPr txBox="1"/>
          <p:nvPr/>
        </p:nvSpPr>
        <p:spPr>
          <a:xfrm>
            <a:off x="3256293" y="1202089"/>
            <a:ext cx="1620746" cy="369332"/>
          </a:xfrm>
          <a:prstGeom prst="rect">
            <a:avLst/>
          </a:prstGeom>
          <a:noFill/>
        </p:spPr>
        <p:txBody>
          <a:bodyPr wrap="square" rtlCol="0">
            <a:spAutoFit/>
          </a:bodyPr>
          <a:lstStyle/>
          <a:p>
            <a:pPr algn="ctr"/>
            <a:r>
              <a:rPr lang="en-GB" b="1" dirty="0" err="1">
                <a:solidFill>
                  <a:schemeClr val="accent5">
                    <a:lumMod val="50000"/>
                  </a:schemeClr>
                </a:solidFill>
              </a:rPr>
              <a:t>denn</a:t>
            </a:r>
            <a:r>
              <a:rPr lang="en-GB" b="1" dirty="0">
                <a:solidFill>
                  <a:schemeClr val="accent5">
                    <a:lumMod val="50000"/>
                  </a:schemeClr>
                </a:solidFill>
              </a:rPr>
              <a:t> /</a:t>
            </a:r>
            <a:r>
              <a:rPr lang="en-GB" b="1" dirty="0" err="1">
                <a:solidFill>
                  <a:schemeClr val="accent5">
                    <a:lumMod val="50000"/>
                  </a:schemeClr>
                </a:solidFill>
              </a:rPr>
              <a:t>weil</a:t>
            </a:r>
            <a:endParaRPr lang="en-GB" b="1" dirty="0">
              <a:solidFill>
                <a:schemeClr val="accent5">
                  <a:lumMod val="50000"/>
                </a:schemeClr>
              </a:solidFill>
            </a:endParaRPr>
          </a:p>
        </p:txBody>
      </p:sp>
      <p:sp>
        <p:nvSpPr>
          <p:cNvPr id="36" name="TextBox 35">
            <a:extLst>
              <a:ext uri="{FF2B5EF4-FFF2-40B4-BE49-F238E27FC236}">
                <a16:creationId xmlns:a16="http://schemas.microsoft.com/office/drawing/2014/main" id="{DF8C5D1A-27F1-40EC-B577-7F41946E826B}"/>
              </a:ext>
            </a:extLst>
          </p:cNvPr>
          <p:cNvSpPr txBox="1"/>
          <p:nvPr/>
        </p:nvSpPr>
        <p:spPr>
          <a:xfrm>
            <a:off x="8035290" y="1646626"/>
            <a:ext cx="1419240" cy="461665"/>
          </a:xfrm>
          <a:prstGeom prst="rect">
            <a:avLst/>
          </a:prstGeom>
          <a:noFill/>
        </p:spPr>
        <p:txBody>
          <a:bodyPr wrap="square" rtlCol="0">
            <a:spAutoFit/>
          </a:bodyPr>
          <a:lstStyle/>
          <a:p>
            <a:pPr algn="ctr"/>
            <a:r>
              <a:rPr lang="en-GB" sz="2400" b="1" dirty="0">
                <a:solidFill>
                  <a:schemeClr val="accent5">
                    <a:lumMod val="50000"/>
                  </a:schemeClr>
                </a:solidFill>
              </a:rPr>
              <a:t>Was?</a:t>
            </a:r>
          </a:p>
        </p:txBody>
      </p:sp>
      <p:sp>
        <p:nvSpPr>
          <p:cNvPr id="41" name="TextBox 40">
            <a:extLst>
              <a:ext uri="{FF2B5EF4-FFF2-40B4-BE49-F238E27FC236}">
                <a16:creationId xmlns:a16="http://schemas.microsoft.com/office/drawing/2014/main" id="{3D4C3B44-FCF0-442C-B7C5-C894319478ED}"/>
              </a:ext>
            </a:extLst>
          </p:cNvPr>
          <p:cNvSpPr txBox="1"/>
          <p:nvPr/>
        </p:nvSpPr>
        <p:spPr>
          <a:xfrm>
            <a:off x="10664100" y="1619722"/>
            <a:ext cx="1419240" cy="461665"/>
          </a:xfrm>
          <a:prstGeom prst="rect">
            <a:avLst/>
          </a:prstGeom>
          <a:noFill/>
        </p:spPr>
        <p:txBody>
          <a:bodyPr wrap="square" rtlCol="0">
            <a:spAutoFit/>
          </a:bodyPr>
          <a:lstStyle/>
          <a:p>
            <a:pPr algn="ctr"/>
            <a:r>
              <a:rPr lang="en-GB" sz="2400" b="1" dirty="0" err="1">
                <a:solidFill>
                  <a:schemeClr val="accent5">
                    <a:lumMod val="50000"/>
                  </a:schemeClr>
                </a:solidFill>
              </a:rPr>
              <a:t>Warum</a:t>
            </a:r>
            <a:r>
              <a:rPr lang="en-GB" sz="2400" b="1" dirty="0">
                <a:solidFill>
                  <a:schemeClr val="accent5">
                    <a:lumMod val="50000"/>
                  </a:schemeClr>
                </a:solidFill>
              </a:rPr>
              <a:t>?</a:t>
            </a:r>
          </a:p>
        </p:txBody>
      </p:sp>
      <p:sp>
        <p:nvSpPr>
          <p:cNvPr id="42" name="TextBox 41">
            <a:extLst>
              <a:ext uri="{FF2B5EF4-FFF2-40B4-BE49-F238E27FC236}">
                <a16:creationId xmlns:a16="http://schemas.microsoft.com/office/drawing/2014/main" id="{95449802-E363-4719-916F-10C743438074}"/>
              </a:ext>
            </a:extLst>
          </p:cNvPr>
          <p:cNvSpPr txBox="1"/>
          <p:nvPr/>
        </p:nvSpPr>
        <p:spPr>
          <a:xfrm>
            <a:off x="9153379" y="1693527"/>
            <a:ext cx="1620746" cy="369332"/>
          </a:xfrm>
          <a:prstGeom prst="rect">
            <a:avLst/>
          </a:prstGeom>
          <a:noFill/>
        </p:spPr>
        <p:txBody>
          <a:bodyPr wrap="square" rtlCol="0">
            <a:spAutoFit/>
          </a:bodyPr>
          <a:lstStyle/>
          <a:p>
            <a:pPr algn="ctr"/>
            <a:r>
              <a:rPr lang="en-GB" b="1" dirty="0" err="1">
                <a:solidFill>
                  <a:schemeClr val="accent5">
                    <a:lumMod val="50000"/>
                  </a:schemeClr>
                </a:solidFill>
              </a:rPr>
              <a:t>denn</a:t>
            </a:r>
            <a:r>
              <a:rPr lang="en-GB" b="1" dirty="0">
                <a:solidFill>
                  <a:schemeClr val="accent5">
                    <a:lumMod val="50000"/>
                  </a:schemeClr>
                </a:solidFill>
              </a:rPr>
              <a:t> /</a:t>
            </a:r>
            <a:r>
              <a:rPr lang="en-GB" b="1" dirty="0" err="1">
                <a:solidFill>
                  <a:schemeClr val="accent5">
                    <a:lumMod val="50000"/>
                  </a:schemeClr>
                </a:solidFill>
              </a:rPr>
              <a:t>weil</a:t>
            </a:r>
            <a:endParaRPr lang="en-GB" b="1" dirty="0">
              <a:solidFill>
                <a:schemeClr val="accent5">
                  <a:lumMod val="50000"/>
                </a:schemeClr>
              </a:solidFill>
            </a:endParaRPr>
          </a:p>
        </p:txBody>
      </p:sp>
      <p:graphicFrame>
        <p:nvGraphicFramePr>
          <p:cNvPr id="32" name="Table 6">
            <a:extLst>
              <a:ext uri="{FF2B5EF4-FFF2-40B4-BE49-F238E27FC236}">
                <a16:creationId xmlns:a16="http://schemas.microsoft.com/office/drawing/2014/main" id="{2EF940A4-A1C0-47C0-8F85-4677693AA848}"/>
              </a:ext>
            </a:extLst>
          </p:cNvPr>
          <p:cNvGraphicFramePr>
            <a:graphicFrameLocks noGrp="1"/>
          </p:cNvGraphicFramePr>
          <p:nvPr>
            <p:extLst>
              <p:ext uri="{D42A27DB-BD31-4B8C-83A1-F6EECF244321}">
                <p14:modId xmlns:p14="http://schemas.microsoft.com/office/powerpoint/2010/main" val="4118852719"/>
              </p:ext>
            </p:extLst>
          </p:nvPr>
        </p:nvGraphicFramePr>
        <p:xfrm>
          <a:off x="648078" y="3825581"/>
          <a:ext cx="5404545" cy="2246500"/>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123250">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dirty="0" err="1">
                          <a:solidFill>
                            <a:schemeClr val="accent1">
                              <a:lumMod val="50000"/>
                            </a:schemeClr>
                          </a:solidFill>
                        </a:rPr>
                        <a:t>denn</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pleasant</a:t>
                      </a:r>
                    </a:p>
                  </a:txBody>
                  <a:tcPr anchor="ctr">
                    <a:solidFill>
                      <a:srgbClr val="FFF4E7"/>
                    </a:solidFill>
                  </a:tcPr>
                </a:tc>
                <a:extLst>
                  <a:ext uri="{0D108BD9-81ED-4DB2-BD59-A6C34878D82A}">
                    <a16:rowId xmlns:a16="http://schemas.microsoft.com/office/drawing/2014/main" val="1171492714"/>
                  </a:ext>
                </a:extLst>
              </a:tr>
              <a:tr h="1123250">
                <a:tc>
                  <a:txBody>
                    <a:bodyPr/>
                    <a:lstStyle/>
                    <a:p>
                      <a:pPr algn="ctr"/>
                      <a:r>
                        <a:rPr lang="en-GB" sz="2400" b="0" dirty="0">
                          <a:solidFill>
                            <a:schemeClr val="accent1">
                              <a:lumMod val="50000"/>
                            </a:schemeClr>
                          </a:solidFill>
                        </a:rPr>
                        <a:t>she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dirty="0" err="1">
                          <a:solidFill>
                            <a:schemeClr val="accent1">
                              <a:lumMod val="50000"/>
                            </a:schemeClr>
                          </a:solidFill>
                        </a:rPr>
                        <a:t>weil</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lovely</a:t>
                      </a:r>
                    </a:p>
                  </a:txBody>
                  <a:tcPr anchor="ctr">
                    <a:solidFill>
                      <a:srgbClr val="FFF4E7"/>
                    </a:solidFill>
                  </a:tcPr>
                </a:tc>
                <a:extLst>
                  <a:ext uri="{0D108BD9-81ED-4DB2-BD59-A6C34878D82A}">
                    <a16:rowId xmlns:a16="http://schemas.microsoft.com/office/drawing/2014/main" val="1961458278"/>
                  </a:ext>
                </a:extLst>
              </a:tr>
            </a:tbl>
          </a:graphicData>
        </a:graphic>
      </p:graphicFrame>
      <p:graphicFrame>
        <p:nvGraphicFramePr>
          <p:cNvPr id="33" name="Table 6">
            <a:extLst>
              <a:ext uri="{FF2B5EF4-FFF2-40B4-BE49-F238E27FC236}">
                <a16:creationId xmlns:a16="http://schemas.microsoft.com/office/drawing/2014/main" id="{BEDB1B64-E34F-4245-B94C-7C34434CDBF5}"/>
              </a:ext>
            </a:extLst>
          </p:cNvPr>
          <p:cNvGraphicFramePr>
            <a:graphicFrameLocks noGrp="1"/>
          </p:cNvGraphicFramePr>
          <p:nvPr>
            <p:extLst>
              <p:ext uri="{D42A27DB-BD31-4B8C-83A1-F6EECF244321}">
                <p14:modId xmlns:p14="http://schemas.microsoft.com/office/powerpoint/2010/main" val="811808106"/>
              </p:ext>
            </p:extLst>
          </p:nvPr>
        </p:nvGraphicFramePr>
        <p:xfrm>
          <a:off x="6748972" y="1572292"/>
          <a:ext cx="5404545" cy="1856708"/>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28354">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denn</a:t>
                      </a:r>
                      <a:endParaRPr lang="en-GB" sz="2000" b="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boring</a:t>
                      </a:r>
                      <a:endParaRPr lang="en-GB" sz="2000" b="0" dirty="0">
                        <a:solidFill>
                          <a:schemeClr val="accent1">
                            <a:lumMod val="50000"/>
                          </a:schemeClr>
                        </a:solidFill>
                      </a:endParaRPr>
                    </a:p>
                  </a:txBody>
                  <a:tcPr anchor="ctr">
                    <a:solidFill>
                      <a:srgbClr val="FFF4E7"/>
                    </a:solidFill>
                  </a:tcPr>
                </a:tc>
                <a:extLst>
                  <a:ext uri="{0D108BD9-81ED-4DB2-BD59-A6C34878D82A}">
                    <a16:rowId xmlns:a16="http://schemas.microsoft.com/office/drawing/2014/main" val="1171492714"/>
                  </a:ext>
                </a:extLst>
              </a:tr>
              <a:tr h="928354">
                <a:tc>
                  <a:txBody>
                    <a:bodyPr/>
                    <a:lstStyle/>
                    <a:p>
                      <a:pPr algn="ctr"/>
                      <a:r>
                        <a:rPr lang="en-GB" sz="2400" b="0" dirty="0">
                          <a:solidFill>
                            <a:schemeClr val="accent1">
                              <a:lumMod val="50000"/>
                            </a:schemeClr>
                          </a:solidFill>
                        </a:rPr>
                        <a:t>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a:solidFill>
                            <a:schemeClr val="accent1">
                              <a:lumMod val="50000"/>
                            </a:schemeClr>
                          </a:solidFill>
                        </a:rPr>
                        <a:t>weil</a:t>
                      </a:r>
                      <a:endParaRPr lang="en-GB" sz="2000" dirty="0">
                        <a:solidFill>
                          <a:schemeClr val="accent1">
                            <a:lumMod val="50000"/>
                          </a:schemeClr>
                        </a:solidFill>
                      </a:endParaRPr>
                    </a:p>
                  </a:txBody>
                  <a:tcPr anchor="ctr">
                    <a:solidFill>
                      <a:srgbClr val="FFF4E7"/>
                    </a:solidFill>
                  </a:tcPr>
                </a:tc>
                <a:tc>
                  <a:txBody>
                    <a:bodyPr/>
                    <a:lstStyle/>
                    <a:p>
                      <a:pPr algn="ctr"/>
                      <a:r>
                        <a:rPr lang="en-GB" sz="1800">
                          <a:solidFill>
                            <a:schemeClr val="accent1">
                              <a:lumMod val="50000"/>
                            </a:schemeClr>
                          </a:solidFill>
                        </a:rPr>
                        <a:t>fun</a:t>
                      </a:r>
                      <a:endParaRPr lang="en-GB" sz="1800" dirty="0">
                        <a:solidFill>
                          <a:schemeClr val="accent1">
                            <a:lumMod val="50000"/>
                          </a:schemeClr>
                        </a:solidFill>
                      </a:endParaRPr>
                    </a:p>
                  </a:txBody>
                  <a:tcPr anchor="ctr">
                    <a:solidFill>
                      <a:srgbClr val="FFF4E7"/>
                    </a:solidFill>
                  </a:tcPr>
                </a:tc>
                <a:extLst>
                  <a:ext uri="{0D108BD9-81ED-4DB2-BD59-A6C34878D82A}">
                    <a16:rowId xmlns:a16="http://schemas.microsoft.com/office/drawing/2014/main" val="1961458278"/>
                  </a:ext>
                </a:extLst>
              </a:tr>
            </a:tbl>
          </a:graphicData>
        </a:graphic>
      </p:graphicFrame>
      <p:graphicFrame>
        <p:nvGraphicFramePr>
          <p:cNvPr id="34" name="Table 6">
            <a:extLst>
              <a:ext uri="{FF2B5EF4-FFF2-40B4-BE49-F238E27FC236}">
                <a16:creationId xmlns:a16="http://schemas.microsoft.com/office/drawing/2014/main" id="{92BD8D3D-94C3-4067-A53B-7656B48A8144}"/>
              </a:ext>
            </a:extLst>
          </p:cNvPr>
          <p:cNvGraphicFramePr>
            <a:graphicFrameLocks noGrp="1"/>
          </p:cNvGraphicFramePr>
          <p:nvPr>
            <p:extLst>
              <p:ext uri="{D42A27DB-BD31-4B8C-83A1-F6EECF244321}">
                <p14:modId xmlns:p14="http://schemas.microsoft.com/office/powerpoint/2010/main" val="1825490320"/>
              </p:ext>
            </p:extLst>
          </p:nvPr>
        </p:nvGraphicFramePr>
        <p:xfrm>
          <a:off x="6709910" y="3890219"/>
          <a:ext cx="5404545" cy="2181862"/>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090931">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weil</a:t>
                      </a:r>
                      <a:endParaRPr lang="en-GB" sz="2000" b="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wonderful</a:t>
                      </a:r>
                      <a:endParaRPr lang="en-GB" sz="2000" b="0" dirty="0">
                        <a:solidFill>
                          <a:schemeClr val="accent1">
                            <a:lumMod val="50000"/>
                          </a:schemeClr>
                        </a:solidFill>
                      </a:endParaRPr>
                    </a:p>
                  </a:txBody>
                  <a:tcPr anchor="ctr">
                    <a:solidFill>
                      <a:srgbClr val="FFF4E7"/>
                    </a:solidFill>
                  </a:tcPr>
                </a:tc>
                <a:extLst>
                  <a:ext uri="{0D108BD9-81ED-4DB2-BD59-A6C34878D82A}">
                    <a16:rowId xmlns:a16="http://schemas.microsoft.com/office/drawing/2014/main" val="1171492714"/>
                  </a:ext>
                </a:extLst>
              </a:tr>
              <a:tr h="1090931">
                <a:tc>
                  <a:txBody>
                    <a:bodyPr/>
                    <a:lstStyle/>
                    <a:p>
                      <a:pPr algn="ctr"/>
                      <a:r>
                        <a:rPr lang="en-GB" sz="2400" b="0" dirty="0">
                          <a:solidFill>
                            <a:schemeClr val="accent1">
                              <a:lumMod val="50000"/>
                            </a:schemeClr>
                          </a:solidFill>
                        </a:rPr>
                        <a:t>she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a:solidFill>
                            <a:schemeClr val="accent1">
                              <a:lumMod val="50000"/>
                            </a:schemeClr>
                          </a:solidFill>
                        </a:rPr>
                        <a:t>denn</a:t>
                      </a:r>
                      <a:endParaRPr lang="en-GB" sz="2000" dirty="0">
                        <a:solidFill>
                          <a:schemeClr val="accent1">
                            <a:lumMod val="50000"/>
                          </a:schemeClr>
                        </a:solidFill>
                      </a:endParaRPr>
                    </a:p>
                  </a:txBody>
                  <a:tcPr anchor="ctr">
                    <a:solidFill>
                      <a:srgbClr val="FFF4E7"/>
                    </a:solidFill>
                  </a:tcPr>
                </a:tc>
                <a:tc>
                  <a:txBody>
                    <a:bodyPr/>
                    <a:lstStyle/>
                    <a:p>
                      <a:pPr algn="ctr"/>
                      <a:r>
                        <a:rPr lang="en-GB" sz="2000" dirty="0">
                          <a:solidFill>
                            <a:schemeClr val="accent1">
                              <a:lumMod val="50000"/>
                            </a:schemeClr>
                          </a:solidFill>
                        </a:rPr>
                        <a:t>lovely</a:t>
                      </a:r>
                    </a:p>
                  </a:txBody>
                  <a:tcPr anchor="ctr">
                    <a:solidFill>
                      <a:srgbClr val="FFF4E7"/>
                    </a:solidFill>
                  </a:tcPr>
                </a:tc>
                <a:extLst>
                  <a:ext uri="{0D108BD9-81ED-4DB2-BD59-A6C34878D82A}">
                    <a16:rowId xmlns:a16="http://schemas.microsoft.com/office/drawing/2014/main" val="1961458278"/>
                  </a:ext>
                </a:extLst>
              </a:tr>
            </a:tbl>
          </a:graphicData>
        </a:graphic>
      </p:graphicFrame>
      <p:sp>
        <p:nvSpPr>
          <p:cNvPr id="43" name="TextBox 42">
            <a:extLst>
              <a:ext uri="{FF2B5EF4-FFF2-40B4-BE49-F238E27FC236}">
                <a16:creationId xmlns:a16="http://schemas.microsoft.com/office/drawing/2014/main" id="{3AEE050F-CD6F-430A-A1D6-6B62F7E1ECA2}"/>
              </a:ext>
            </a:extLst>
          </p:cNvPr>
          <p:cNvSpPr txBox="1"/>
          <p:nvPr/>
        </p:nvSpPr>
        <p:spPr>
          <a:xfrm>
            <a:off x="8216856" y="1145531"/>
            <a:ext cx="1419240" cy="461665"/>
          </a:xfrm>
          <a:prstGeom prst="rect">
            <a:avLst/>
          </a:prstGeom>
          <a:noFill/>
        </p:spPr>
        <p:txBody>
          <a:bodyPr wrap="square" rtlCol="0">
            <a:spAutoFit/>
          </a:bodyPr>
          <a:lstStyle/>
          <a:p>
            <a:pPr algn="ctr"/>
            <a:r>
              <a:rPr lang="en-GB" sz="2400" b="1" dirty="0">
                <a:solidFill>
                  <a:schemeClr val="accent5">
                    <a:lumMod val="50000"/>
                  </a:schemeClr>
                </a:solidFill>
              </a:rPr>
              <a:t>Was?</a:t>
            </a:r>
          </a:p>
        </p:txBody>
      </p:sp>
      <p:sp>
        <p:nvSpPr>
          <p:cNvPr id="44" name="TextBox 43">
            <a:extLst>
              <a:ext uri="{FF2B5EF4-FFF2-40B4-BE49-F238E27FC236}">
                <a16:creationId xmlns:a16="http://schemas.microsoft.com/office/drawing/2014/main" id="{6A29C205-9FC2-4995-978B-6124B5BA2D19}"/>
              </a:ext>
            </a:extLst>
          </p:cNvPr>
          <p:cNvSpPr txBox="1"/>
          <p:nvPr/>
        </p:nvSpPr>
        <p:spPr>
          <a:xfrm>
            <a:off x="10781121" y="1129380"/>
            <a:ext cx="1419240" cy="461665"/>
          </a:xfrm>
          <a:prstGeom prst="rect">
            <a:avLst/>
          </a:prstGeom>
          <a:noFill/>
        </p:spPr>
        <p:txBody>
          <a:bodyPr wrap="square" rtlCol="0">
            <a:spAutoFit/>
          </a:bodyPr>
          <a:lstStyle/>
          <a:p>
            <a:pPr algn="ctr"/>
            <a:r>
              <a:rPr lang="en-GB" sz="2400" b="1" dirty="0" err="1">
                <a:solidFill>
                  <a:schemeClr val="accent5">
                    <a:lumMod val="50000"/>
                  </a:schemeClr>
                </a:solidFill>
              </a:rPr>
              <a:t>Warum</a:t>
            </a:r>
            <a:r>
              <a:rPr lang="en-GB" sz="2400" b="1" dirty="0">
                <a:solidFill>
                  <a:schemeClr val="accent5">
                    <a:lumMod val="50000"/>
                  </a:schemeClr>
                </a:solidFill>
              </a:rPr>
              <a:t>?</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5426" y="2491603"/>
            <a:ext cx="1267021" cy="975392"/>
          </a:xfrm>
          <a:prstGeom prst="rect">
            <a:avLst/>
          </a:prstGeom>
          <a:ln w="28575">
            <a:noFill/>
          </a:ln>
        </p:spPr>
      </p:pic>
      <p:sp>
        <p:nvSpPr>
          <p:cNvPr id="45" name="TextBox 44">
            <a:extLst>
              <a:ext uri="{FF2B5EF4-FFF2-40B4-BE49-F238E27FC236}">
                <a16:creationId xmlns:a16="http://schemas.microsoft.com/office/drawing/2014/main" id="{7782AB1C-9E6F-405E-BA75-81DEE9126FAB}"/>
              </a:ext>
            </a:extLst>
          </p:cNvPr>
          <p:cNvSpPr txBox="1"/>
          <p:nvPr/>
        </p:nvSpPr>
        <p:spPr>
          <a:xfrm>
            <a:off x="9281158" y="1181674"/>
            <a:ext cx="1620746" cy="369332"/>
          </a:xfrm>
          <a:prstGeom prst="rect">
            <a:avLst/>
          </a:prstGeom>
          <a:noFill/>
        </p:spPr>
        <p:txBody>
          <a:bodyPr wrap="square" rtlCol="0">
            <a:spAutoFit/>
          </a:bodyPr>
          <a:lstStyle/>
          <a:p>
            <a:pPr algn="ctr"/>
            <a:r>
              <a:rPr lang="en-GB" b="1" dirty="0" err="1">
                <a:solidFill>
                  <a:schemeClr val="accent5">
                    <a:lumMod val="50000"/>
                  </a:schemeClr>
                </a:solidFill>
              </a:rPr>
              <a:t>denn</a:t>
            </a:r>
            <a:r>
              <a:rPr lang="en-GB" b="1" dirty="0">
                <a:solidFill>
                  <a:schemeClr val="accent5">
                    <a:lumMod val="50000"/>
                  </a:schemeClr>
                </a:solidFill>
              </a:rPr>
              <a:t> /</a:t>
            </a:r>
            <a:r>
              <a:rPr lang="en-GB" b="1" dirty="0" err="1">
                <a:solidFill>
                  <a:schemeClr val="accent5">
                    <a:lumMod val="50000"/>
                  </a:schemeClr>
                </a:solidFill>
              </a:rPr>
              <a:t>weil</a:t>
            </a:r>
            <a:endParaRPr lang="en-GB" b="1" dirty="0">
              <a:solidFill>
                <a:schemeClr val="accent5">
                  <a:lumMod val="50000"/>
                </a:schemeClr>
              </a:solidFill>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7991" y="3829464"/>
            <a:ext cx="1229561" cy="112630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8387" y="1586753"/>
            <a:ext cx="1228089" cy="90485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4300" y="4988572"/>
            <a:ext cx="1245038" cy="1086424"/>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5419" y="1541218"/>
            <a:ext cx="1255049" cy="982784"/>
          </a:xfrm>
          <a:prstGeom prst="rect">
            <a:avLst/>
          </a:prstGeom>
          <a:ln>
            <a:noFill/>
          </a:ln>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46150" y="4943942"/>
            <a:ext cx="1229560" cy="1120192"/>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8386" y="2520285"/>
            <a:ext cx="1228090" cy="920750"/>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89675" y="3890218"/>
            <a:ext cx="1254288" cy="1095438"/>
          </a:xfrm>
          <a:prstGeom prst="rect">
            <a:avLst/>
          </a:prstGeom>
        </p:spPr>
      </p:pic>
      <p:sp>
        <p:nvSpPr>
          <p:cNvPr id="47" name="Rectangle: Rounded Corners 57">
            <a:extLst>
              <a:ext uri="{FF2B5EF4-FFF2-40B4-BE49-F238E27FC236}">
                <a16:creationId xmlns:a16="http://schemas.microsoft.com/office/drawing/2014/main" id="{12A25245-879F-49C8-A792-4FFCDBD199A0}"/>
              </a:ext>
            </a:extLst>
          </p:cNvPr>
          <p:cNvSpPr/>
          <p:nvPr/>
        </p:nvSpPr>
        <p:spPr>
          <a:xfrm>
            <a:off x="691456" y="2506813"/>
            <a:ext cx="723649" cy="97362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59">
            <a:extLst>
              <a:ext uri="{FF2B5EF4-FFF2-40B4-BE49-F238E27FC236}">
                <a16:creationId xmlns:a16="http://schemas.microsoft.com/office/drawing/2014/main" id="{A6CEAC23-6F39-4C6B-B877-C0910D9A9D25}"/>
              </a:ext>
            </a:extLst>
          </p:cNvPr>
          <p:cNvSpPr/>
          <p:nvPr/>
        </p:nvSpPr>
        <p:spPr>
          <a:xfrm>
            <a:off x="3456811" y="2481995"/>
            <a:ext cx="1209570" cy="98651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60">
            <a:extLst>
              <a:ext uri="{FF2B5EF4-FFF2-40B4-BE49-F238E27FC236}">
                <a16:creationId xmlns:a16="http://schemas.microsoft.com/office/drawing/2014/main" id="{FE12EC40-DE15-4AE7-908C-EACDEAE2EB24}"/>
              </a:ext>
            </a:extLst>
          </p:cNvPr>
          <p:cNvSpPr/>
          <p:nvPr/>
        </p:nvSpPr>
        <p:spPr>
          <a:xfrm>
            <a:off x="4665744" y="1540764"/>
            <a:ext cx="1425774" cy="95847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57">
            <a:extLst>
              <a:ext uri="{FF2B5EF4-FFF2-40B4-BE49-F238E27FC236}">
                <a16:creationId xmlns:a16="http://schemas.microsoft.com/office/drawing/2014/main" id="{12A25245-879F-49C8-A792-4FFCDBD199A0}"/>
              </a:ext>
            </a:extLst>
          </p:cNvPr>
          <p:cNvSpPr/>
          <p:nvPr/>
        </p:nvSpPr>
        <p:spPr>
          <a:xfrm>
            <a:off x="632648" y="3825127"/>
            <a:ext cx="723649" cy="11267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9">
            <a:extLst>
              <a:ext uri="{FF2B5EF4-FFF2-40B4-BE49-F238E27FC236}">
                <a16:creationId xmlns:a16="http://schemas.microsoft.com/office/drawing/2014/main" id="{A6CEAC23-6F39-4C6B-B877-C0910D9A9D25}"/>
              </a:ext>
            </a:extLst>
          </p:cNvPr>
          <p:cNvSpPr/>
          <p:nvPr/>
        </p:nvSpPr>
        <p:spPr>
          <a:xfrm>
            <a:off x="3379486" y="4955772"/>
            <a:ext cx="1256924" cy="11083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60">
            <a:extLst>
              <a:ext uri="{FF2B5EF4-FFF2-40B4-BE49-F238E27FC236}">
                <a16:creationId xmlns:a16="http://schemas.microsoft.com/office/drawing/2014/main" id="{FE12EC40-DE15-4AE7-908C-EACDEAE2EB24}"/>
              </a:ext>
            </a:extLst>
          </p:cNvPr>
          <p:cNvSpPr/>
          <p:nvPr/>
        </p:nvSpPr>
        <p:spPr>
          <a:xfrm>
            <a:off x="4636410" y="3848205"/>
            <a:ext cx="1394869" cy="107177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7">
            <a:extLst>
              <a:ext uri="{FF2B5EF4-FFF2-40B4-BE49-F238E27FC236}">
                <a16:creationId xmlns:a16="http://schemas.microsoft.com/office/drawing/2014/main" id="{12A25245-879F-49C8-A792-4FFCDBD199A0}"/>
              </a:ext>
            </a:extLst>
          </p:cNvPr>
          <p:cNvSpPr/>
          <p:nvPr/>
        </p:nvSpPr>
        <p:spPr>
          <a:xfrm>
            <a:off x="7457605" y="1591045"/>
            <a:ext cx="773182" cy="89467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59">
            <a:extLst>
              <a:ext uri="{FF2B5EF4-FFF2-40B4-BE49-F238E27FC236}">
                <a16:creationId xmlns:a16="http://schemas.microsoft.com/office/drawing/2014/main" id="{A6CEAC23-6F39-4C6B-B877-C0910D9A9D25}"/>
              </a:ext>
            </a:extLst>
          </p:cNvPr>
          <p:cNvSpPr/>
          <p:nvPr/>
        </p:nvSpPr>
        <p:spPr>
          <a:xfrm>
            <a:off x="9479106" y="1561754"/>
            <a:ext cx="1252813" cy="93748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0">
            <a:extLst>
              <a:ext uri="{FF2B5EF4-FFF2-40B4-BE49-F238E27FC236}">
                <a16:creationId xmlns:a16="http://schemas.microsoft.com/office/drawing/2014/main" id="{FE12EC40-DE15-4AE7-908C-EACDEAE2EB24}"/>
              </a:ext>
            </a:extLst>
          </p:cNvPr>
          <p:cNvSpPr/>
          <p:nvPr/>
        </p:nvSpPr>
        <p:spPr>
          <a:xfrm>
            <a:off x="10745284" y="1550959"/>
            <a:ext cx="1394869" cy="94828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57">
            <a:extLst>
              <a:ext uri="{FF2B5EF4-FFF2-40B4-BE49-F238E27FC236}">
                <a16:creationId xmlns:a16="http://schemas.microsoft.com/office/drawing/2014/main" id="{12A25245-879F-49C8-A792-4FFCDBD199A0}"/>
              </a:ext>
            </a:extLst>
          </p:cNvPr>
          <p:cNvSpPr/>
          <p:nvPr/>
        </p:nvSpPr>
        <p:spPr>
          <a:xfrm>
            <a:off x="7444158" y="4985656"/>
            <a:ext cx="748719" cy="106551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59">
            <a:extLst>
              <a:ext uri="{FF2B5EF4-FFF2-40B4-BE49-F238E27FC236}">
                <a16:creationId xmlns:a16="http://schemas.microsoft.com/office/drawing/2014/main" id="{A6CEAC23-6F39-4C6B-B877-C0910D9A9D25}"/>
              </a:ext>
            </a:extLst>
          </p:cNvPr>
          <p:cNvSpPr/>
          <p:nvPr/>
        </p:nvSpPr>
        <p:spPr>
          <a:xfrm>
            <a:off x="9441065" y="3914193"/>
            <a:ext cx="1222482" cy="10454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0">
            <a:extLst>
              <a:ext uri="{FF2B5EF4-FFF2-40B4-BE49-F238E27FC236}">
                <a16:creationId xmlns:a16="http://schemas.microsoft.com/office/drawing/2014/main" id="{FE12EC40-DE15-4AE7-908C-EACDEAE2EB24}"/>
              </a:ext>
            </a:extLst>
          </p:cNvPr>
          <p:cNvSpPr/>
          <p:nvPr/>
        </p:nvSpPr>
        <p:spPr>
          <a:xfrm>
            <a:off x="10688677" y="3887305"/>
            <a:ext cx="1433359" cy="105663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58">
            <a:extLst>
              <a:ext uri="{FF2B5EF4-FFF2-40B4-BE49-F238E27FC236}">
                <a16:creationId xmlns:a16="http://schemas.microsoft.com/office/drawing/2014/main" id="{845A1C0C-1F35-48E9-B8DF-F61C739629DD}"/>
              </a:ext>
            </a:extLst>
          </p:cNvPr>
          <p:cNvSpPr/>
          <p:nvPr/>
        </p:nvSpPr>
        <p:spPr>
          <a:xfrm>
            <a:off x="2170040" y="2499239"/>
            <a:ext cx="1262251" cy="96775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58">
            <a:extLst>
              <a:ext uri="{FF2B5EF4-FFF2-40B4-BE49-F238E27FC236}">
                <a16:creationId xmlns:a16="http://schemas.microsoft.com/office/drawing/2014/main" id="{845A1C0C-1F35-48E9-B8DF-F61C739629DD}"/>
              </a:ext>
            </a:extLst>
          </p:cNvPr>
          <p:cNvSpPr/>
          <p:nvPr/>
        </p:nvSpPr>
        <p:spPr>
          <a:xfrm>
            <a:off x="2161722" y="3834508"/>
            <a:ext cx="1214082" cy="112514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58">
            <a:extLst>
              <a:ext uri="{FF2B5EF4-FFF2-40B4-BE49-F238E27FC236}">
                <a16:creationId xmlns:a16="http://schemas.microsoft.com/office/drawing/2014/main" id="{845A1C0C-1F35-48E9-B8DF-F61C739629DD}"/>
              </a:ext>
            </a:extLst>
          </p:cNvPr>
          <p:cNvSpPr/>
          <p:nvPr/>
        </p:nvSpPr>
        <p:spPr>
          <a:xfrm>
            <a:off x="8265949" y="1558071"/>
            <a:ext cx="1227090" cy="94308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58">
            <a:extLst>
              <a:ext uri="{FF2B5EF4-FFF2-40B4-BE49-F238E27FC236}">
                <a16:creationId xmlns:a16="http://schemas.microsoft.com/office/drawing/2014/main" id="{845A1C0C-1F35-48E9-B8DF-F61C739629DD}"/>
              </a:ext>
            </a:extLst>
          </p:cNvPr>
          <p:cNvSpPr/>
          <p:nvPr/>
        </p:nvSpPr>
        <p:spPr>
          <a:xfrm>
            <a:off x="8216857" y="4988572"/>
            <a:ext cx="1222482" cy="10755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462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674238469"/>
              </p:ext>
            </p:extLst>
          </p:nvPr>
        </p:nvGraphicFramePr>
        <p:xfrm>
          <a:off x="691456" y="1742923"/>
          <a:ext cx="5404545" cy="1926834"/>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63417">
                <a:tc>
                  <a:txBody>
                    <a:bodyPr/>
                    <a:lstStyle/>
                    <a:p>
                      <a:pPr algn="ctr"/>
                      <a:r>
                        <a:rPr lang="en-GB" sz="2400" b="0" dirty="0">
                          <a:solidFill>
                            <a:schemeClr val="accent1">
                              <a:lumMod val="50000"/>
                            </a:schemeClr>
                          </a:solidFill>
                        </a:rPr>
                        <a:t>I</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err="1">
                          <a:solidFill>
                            <a:schemeClr val="accent1">
                              <a:lumMod val="50000"/>
                            </a:schemeClr>
                          </a:solidFill>
                        </a:rPr>
                        <a:t>weil</a:t>
                      </a: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a:solidFill>
                            <a:schemeClr val="accent1">
                              <a:lumMod val="50000"/>
                            </a:schemeClr>
                          </a:solidFill>
                        </a:rPr>
                        <a:t>exciting</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171492714"/>
                  </a:ext>
                </a:extLst>
              </a:tr>
              <a:tr h="963417">
                <a:tc>
                  <a:txBody>
                    <a:bodyPr/>
                    <a:lstStyle/>
                    <a:p>
                      <a:pPr algn="ctr"/>
                      <a:r>
                        <a:rPr lang="en-GB" sz="2400" b="0" dirty="0">
                          <a:solidFill>
                            <a:schemeClr val="accent1">
                              <a:lumMod val="50000"/>
                            </a:schemeClr>
                          </a:solidFill>
                        </a:rPr>
                        <a:t>she</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err="1">
                          <a:solidFill>
                            <a:schemeClr val="accent1">
                              <a:lumMod val="50000"/>
                            </a:schemeClr>
                          </a:solidFill>
                        </a:rPr>
                        <a:t>denn</a:t>
                      </a: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a:solidFill>
                            <a:schemeClr val="accent1">
                              <a:lumMod val="50000"/>
                            </a:schemeClr>
                          </a:solidFill>
                        </a:rPr>
                        <a:t>fun</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961458278"/>
                  </a:ext>
                </a:extLst>
              </a:tr>
            </a:tbl>
          </a:graphicData>
        </a:graphic>
      </p:graphicFrame>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244" y="2718223"/>
            <a:ext cx="1235694" cy="951533"/>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4158"/>
            <a:ext cx="5283200" cy="561993"/>
          </a:xfrm>
          <a:prstGeom prst="rect">
            <a:avLst/>
          </a:prstGeom>
        </p:spPr>
      </p:pic>
      <p:sp>
        <p:nvSpPr>
          <p:cNvPr id="4" name="Title 3"/>
          <p:cNvSpPr>
            <a:spLocks noGrp="1"/>
          </p:cNvSpPr>
          <p:nvPr>
            <p:ph type="title"/>
          </p:nvPr>
        </p:nvSpPr>
        <p:spPr>
          <a:xfrm>
            <a:off x="0" y="109144"/>
            <a:ext cx="6508587" cy="707849"/>
          </a:xfrm>
        </p:spPr>
        <p:txBody>
          <a:bodyPr>
            <a:normAutofit/>
          </a:bodyPr>
          <a:lstStyle/>
          <a:p>
            <a:r>
              <a:rPr lang="en-GB" sz="3200" b="1" dirty="0">
                <a:solidFill>
                  <a:schemeClr val="bg1"/>
                </a:solidFill>
              </a:rPr>
              <a:t>Was </a:t>
            </a:r>
            <a:r>
              <a:rPr lang="en-GB" sz="3200" b="1" dirty="0" err="1">
                <a:solidFill>
                  <a:schemeClr val="bg1"/>
                </a:solidFill>
              </a:rPr>
              <a:t>magst</a:t>
            </a:r>
            <a:r>
              <a:rPr lang="en-GB" sz="3200" b="1" dirty="0">
                <a:solidFill>
                  <a:schemeClr val="bg1"/>
                </a:solidFill>
              </a:rPr>
              <a:t> du? </a:t>
            </a:r>
            <a:r>
              <a:rPr lang="en-GB" sz="3200" b="1" dirty="0" err="1">
                <a:solidFill>
                  <a:schemeClr val="bg1"/>
                </a:solidFill>
              </a:rPr>
              <a:t>Warum</a:t>
            </a:r>
            <a:endParaRPr lang="en-GB" sz="3200" b="1" dirty="0">
              <a:solidFill>
                <a:schemeClr val="bg1"/>
              </a:solidFill>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0" y="785344"/>
            <a:ext cx="12356546"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vier</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sp>
        <p:nvSpPr>
          <p:cNvPr id="8" name="Action Button: Custom 16">
            <a:hlinkClick r:id="" action="ppaction://noaction" highlightClick="1">
              <a:snd r:embed="rId5" name="1.wav"/>
            </a:hlinkClick>
            <a:extLst>
              <a:ext uri="{FF2B5EF4-FFF2-40B4-BE49-F238E27FC236}">
                <a16:creationId xmlns:a16="http://schemas.microsoft.com/office/drawing/2014/main" id="{3B418770-1E72-B240-9307-3BBF955557C6}"/>
              </a:ext>
            </a:extLst>
          </p:cNvPr>
          <p:cNvSpPr/>
          <p:nvPr/>
        </p:nvSpPr>
        <p:spPr>
          <a:xfrm>
            <a:off x="139324" y="2535299"/>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2.wav"/>
            </a:hlinkClick>
            <a:extLst>
              <a:ext uri="{FF2B5EF4-FFF2-40B4-BE49-F238E27FC236}">
                <a16:creationId xmlns:a16="http://schemas.microsoft.com/office/drawing/2014/main" id="{F18D09F0-0D24-5B4F-A26E-132DCCD8073A}"/>
              </a:ext>
            </a:extLst>
          </p:cNvPr>
          <p:cNvSpPr/>
          <p:nvPr/>
        </p:nvSpPr>
        <p:spPr>
          <a:xfrm>
            <a:off x="140044" y="4921199"/>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7" name="3.wav"/>
            </a:hlinkClick>
            <a:extLst>
              <a:ext uri="{FF2B5EF4-FFF2-40B4-BE49-F238E27FC236}">
                <a16:creationId xmlns:a16="http://schemas.microsoft.com/office/drawing/2014/main" id="{747EFDEF-0DCF-DB44-BBF0-27990DDE521B}"/>
              </a:ext>
            </a:extLst>
          </p:cNvPr>
          <p:cNvSpPr/>
          <p:nvPr/>
        </p:nvSpPr>
        <p:spPr>
          <a:xfrm>
            <a:off x="6223188" y="2484479"/>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8" name="4.wav"/>
            </a:hlinkClick>
            <a:extLst>
              <a:ext uri="{FF2B5EF4-FFF2-40B4-BE49-F238E27FC236}">
                <a16:creationId xmlns:a16="http://schemas.microsoft.com/office/drawing/2014/main" id="{408DED6B-8D00-7843-820C-3A35CED50594}"/>
              </a:ext>
            </a:extLst>
          </p:cNvPr>
          <p:cNvSpPr/>
          <p:nvPr/>
        </p:nvSpPr>
        <p:spPr>
          <a:xfrm>
            <a:off x="6220432" y="4970197"/>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 name="TextBox 1">
            <a:extLst>
              <a:ext uri="{FF2B5EF4-FFF2-40B4-BE49-F238E27FC236}">
                <a16:creationId xmlns:a16="http://schemas.microsoft.com/office/drawing/2014/main" id="{8F313AD1-86FD-45AA-8A5A-3B22018C9396}"/>
              </a:ext>
            </a:extLst>
          </p:cNvPr>
          <p:cNvSpPr txBox="1"/>
          <p:nvPr/>
        </p:nvSpPr>
        <p:spPr>
          <a:xfrm>
            <a:off x="2037571" y="1312332"/>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p>
        </p:txBody>
      </p:sp>
      <p:sp>
        <p:nvSpPr>
          <p:cNvPr id="35" name="TextBox 34">
            <a:extLst>
              <a:ext uri="{FF2B5EF4-FFF2-40B4-BE49-F238E27FC236}">
                <a16:creationId xmlns:a16="http://schemas.microsoft.com/office/drawing/2014/main" id="{8C5F8D82-88B7-4952-807B-8204571D6385}"/>
              </a:ext>
            </a:extLst>
          </p:cNvPr>
          <p:cNvSpPr txBox="1"/>
          <p:nvPr/>
        </p:nvSpPr>
        <p:spPr>
          <a:xfrm>
            <a:off x="4666381" y="1285428"/>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0B142B25-EBDA-4023-8E8D-FCD12B5AE151}"/>
              </a:ext>
            </a:extLst>
          </p:cNvPr>
          <p:cNvSpPr txBox="1"/>
          <p:nvPr/>
        </p:nvSpPr>
        <p:spPr>
          <a:xfrm>
            <a:off x="3155660" y="1359233"/>
            <a:ext cx="1620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8" name="Table 6">
            <a:extLst>
              <a:ext uri="{FF2B5EF4-FFF2-40B4-BE49-F238E27FC236}">
                <a16:creationId xmlns:a16="http://schemas.microsoft.com/office/drawing/2014/main" id="{2EF940A4-A1C0-47C0-8F85-4677693AA848}"/>
              </a:ext>
            </a:extLst>
          </p:cNvPr>
          <p:cNvGraphicFramePr>
            <a:graphicFrameLocks noGrp="1"/>
          </p:cNvGraphicFramePr>
          <p:nvPr/>
        </p:nvGraphicFramePr>
        <p:xfrm>
          <a:off x="648078" y="4027286"/>
          <a:ext cx="5404545" cy="2246500"/>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123250">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dirty="0" err="1">
                          <a:solidFill>
                            <a:schemeClr val="accent1">
                              <a:lumMod val="50000"/>
                            </a:schemeClr>
                          </a:solidFill>
                        </a:rPr>
                        <a:t>denn</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great</a:t>
                      </a:r>
                    </a:p>
                  </a:txBody>
                  <a:tcPr anchor="ctr">
                    <a:solidFill>
                      <a:srgbClr val="FFF4E7"/>
                    </a:solidFill>
                  </a:tcPr>
                </a:tc>
                <a:extLst>
                  <a:ext uri="{0D108BD9-81ED-4DB2-BD59-A6C34878D82A}">
                    <a16:rowId xmlns:a16="http://schemas.microsoft.com/office/drawing/2014/main" val="1171492714"/>
                  </a:ext>
                </a:extLst>
              </a:tr>
              <a:tr h="1123250">
                <a:tc>
                  <a:txBody>
                    <a:bodyPr/>
                    <a:lstStyle/>
                    <a:p>
                      <a:pPr algn="ctr"/>
                      <a:r>
                        <a:rPr lang="en-GB" sz="2400" b="0" dirty="0">
                          <a:solidFill>
                            <a:schemeClr val="accent1">
                              <a:lumMod val="50000"/>
                            </a:schemeClr>
                          </a:solidFill>
                        </a:rPr>
                        <a:t>she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dirty="0" err="1">
                          <a:solidFill>
                            <a:schemeClr val="accent1">
                              <a:lumMod val="50000"/>
                            </a:schemeClr>
                          </a:solidFill>
                        </a:rPr>
                        <a:t>weil</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lovely</a:t>
                      </a:r>
                    </a:p>
                  </a:txBody>
                  <a:tcPr anchor="ctr">
                    <a:solidFill>
                      <a:srgbClr val="FFF4E7"/>
                    </a:solidFill>
                  </a:tcPr>
                </a:tc>
                <a:extLst>
                  <a:ext uri="{0D108BD9-81ED-4DB2-BD59-A6C34878D82A}">
                    <a16:rowId xmlns:a16="http://schemas.microsoft.com/office/drawing/2014/main" val="1961458278"/>
                  </a:ext>
                </a:extLst>
              </a:tr>
            </a:tbl>
          </a:graphicData>
        </a:graphic>
      </p:graphicFrame>
      <p:graphicFrame>
        <p:nvGraphicFramePr>
          <p:cNvPr id="49" name="Table 6">
            <a:extLst>
              <a:ext uri="{FF2B5EF4-FFF2-40B4-BE49-F238E27FC236}">
                <a16:creationId xmlns:a16="http://schemas.microsoft.com/office/drawing/2014/main" id="{BEDB1B64-E34F-4245-B94C-7C34434CDBF5}"/>
              </a:ext>
            </a:extLst>
          </p:cNvPr>
          <p:cNvGraphicFramePr>
            <a:graphicFrameLocks noGrp="1"/>
          </p:cNvGraphicFramePr>
          <p:nvPr>
            <p:extLst>
              <p:ext uri="{D42A27DB-BD31-4B8C-83A1-F6EECF244321}">
                <p14:modId xmlns:p14="http://schemas.microsoft.com/office/powerpoint/2010/main" val="3600759870"/>
              </p:ext>
            </p:extLst>
          </p:nvPr>
        </p:nvGraphicFramePr>
        <p:xfrm>
          <a:off x="6748972" y="1773997"/>
          <a:ext cx="5404545" cy="1856708"/>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28354">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denn</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practical</a:t>
                      </a:r>
                    </a:p>
                  </a:txBody>
                  <a:tcPr anchor="ctr">
                    <a:solidFill>
                      <a:srgbClr val="FFF4E7"/>
                    </a:solidFill>
                  </a:tcPr>
                </a:tc>
                <a:extLst>
                  <a:ext uri="{0D108BD9-81ED-4DB2-BD59-A6C34878D82A}">
                    <a16:rowId xmlns:a16="http://schemas.microsoft.com/office/drawing/2014/main" val="1171492714"/>
                  </a:ext>
                </a:extLst>
              </a:tr>
              <a:tr h="928354">
                <a:tc>
                  <a:txBody>
                    <a:bodyPr/>
                    <a:lstStyle/>
                    <a:p>
                      <a:pPr algn="ctr"/>
                      <a:r>
                        <a:rPr lang="en-GB" sz="2400" b="0" dirty="0">
                          <a:solidFill>
                            <a:schemeClr val="accent1">
                              <a:lumMod val="50000"/>
                            </a:schemeClr>
                          </a:solidFill>
                        </a:rPr>
                        <a:t>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a:solidFill>
                            <a:schemeClr val="accent1">
                              <a:lumMod val="50000"/>
                            </a:schemeClr>
                          </a:solidFill>
                        </a:rPr>
                        <a:t>weil</a:t>
                      </a:r>
                      <a:endParaRPr lang="en-GB" sz="2000" dirty="0">
                        <a:solidFill>
                          <a:schemeClr val="accent1">
                            <a:lumMod val="50000"/>
                          </a:schemeClr>
                        </a:solidFill>
                      </a:endParaRPr>
                    </a:p>
                  </a:txBody>
                  <a:tcPr anchor="ctr">
                    <a:solidFill>
                      <a:srgbClr val="FFF4E7"/>
                    </a:solidFill>
                  </a:tcPr>
                </a:tc>
                <a:tc>
                  <a:txBody>
                    <a:bodyPr/>
                    <a:lstStyle/>
                    <a:p>
                      <a:pPr algn="ctr"/>
                      <a:r>
                        <a:rPr lang="en-GB" sz="1800" dirty="0">
                          <a:solidFill>
                            <a:schemeClr val="accent1">
                              <a:lumMod val="50000"/>
                            </a:schemeClr>
                          </a:solidFill>
                        </a:rPr>
                        <a:t>impossible</a:t>
                      </a:r>
                    </a:p>
                  </a:txBody>
                  <a:tcPr anchor="ctr">
                    <a:solidFill>
                      <a:srgbClr val="FFF4E7"/>
                    </a:solidFill>
                  </a:tcPr>
                </a:tc>
                <a:extLst>
                  <a:ext uri="{0D108BD9-81ED-4DB2-BD59-A6C34878D82A}">
                    <a16:rowId xmlns:a16="http://schemas.microsoft.com/office/drawing/2014/main" val="1961458278"/>
                  </a:ext>
                </a:extLst>
              </a:tr>
            </a:tbl>
          </a:graphicData>
        </a:graphic>
      </p:graphicFrame>
      <p:graphicFrame>
        <p:nvGraphicFramePr>
          <p:cNvPr id="50" name="Table 6">
            <a:extLst>
              <a:ext uri="{FF2B5EF4-FFF2-40B4-BE49-F238E27FC236}">
                <a16:creationId xmlns:a16="http://schemas.microsoft.com/office/drawing/2014/main" id="{92BD8D3D-94C3-4067-A53B-7656B48A8144}"/>
              </a:ext>
            </a:extLst>
          </p:cNvPr>
          <p:cNvGraphicFramePr>
            <a:graphicFrameLocks noGrp="1"/>
          </p:cNvGraphicFramePr>
          <p:nvPr>
            <p:extLst>
              <p:ext uri="{D42A27DB-BD31-4B8C-83A1-F6EECF244321}">
                <p14:modId xmlns:p14="http://schemas.microsoft.com/office/powerpoint/2010/main" val="3502597895"/>
              </p:ext>
            </p:extLst>
          </p:nvPr>
        </p:nvGraphicFramePr>
        <p:xfrm>
          <a:off x="6709910" y="4091924"/>
          <a:ext cx="5404545" cy="2181862"/>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090931">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weil</a:t>
                      </a:r>
                      <a:endParaRPr lang="en-GB" sz="2000" b="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not ugly</a:t>
                      </a:r>
                      <a:endParaRPr lang="en-GB" sz="2000" b="0" dirty="0">
                        <a:solidFill>
                          <a:schemeClr val="accent1">
                            <a:lumMod val="50000"/>
                          </a:schemeClr>
                        </a:solidFill>
                      </a:endParaRPr>
                    </a:p>
                  </a:txBody>
                  <a:tcPr anchor="ctr">
                    <a:solidFill>
                      <a:srgbClr val="FFF4E7"/>
                    </a:solidFill>
                  </a:tcPr>
                </a:tc>
                <a:extLst>
                  <a:ext uri="{0D108BD9-81ED-4DB2-BD59-A6C34878D82A}">
                    <a16:rowId xmlns:a16="http://schemas.microsoft.com/office/drawing/2014/main" val="1171492714"/>
                  </a:ext>
                </a:extLst>
              </a:tr>
              <a:tr h="1090931">
                <a:tc>
                  <a:txBody>
                    <a:bodyPr/>
                    <a:lstStyle/>
                    <a:p>
                      <a:pPr algn="ctr"/>
                      <a:r>
                        <a:rPr lang="en-GB" sz="2400" b="0" dirty="0">
                          <a:solidFill>
                            <a:schemeClr val="accent1">
                              <a:lumMod val="50000"/>
                            </a:schemeClr>
                          </a:solidFill>
                        </a:rPr>
                        <a:t>she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a:solidFill>
                            <a:schemeClr val="accent1">
                              <a:lumMod val="50000"/>
                            </a:schemeClr>
                          </a:solidFill>
                        </a:rPr>
                        <a:t>denn</a:t>
                      </a:r>
                      <a:endParaRPr lang="en-GB" sz="2000" dirty="0">
                        <a:solidFill>
                          <a:schemeClr val="accent1">
                            <a:lumMod val="50000"/>
                          </a:schemeClr>
                        </a:solidFill>
                      </a:endParaRPr>
                    </a:p>
                  </a:txBody>
                  <a:tcPr anchor="ctr">
                    <a:solidFill>
                      <a:srgbClr val="FFF4E7"/>
                    </a:solidFill>
                  </a:tcPr>
                </a:tc>
                <a:tc>
                  <a:txBody>
                    <a:bodyPr/>
                    <a:lstStyle/>
                    <a:p>
                      <a:pPr algn="ctr"/>
                      <a:r>
                        <a:rPr lang="en-GB" sz="2000" dirty="0">
                          <a:solidFill>
                            <a:schemeClr val="accent1">
                              <a:lumMod val="50000"/>
                            </a:schemeClr>
                          </a:solidFill>
                        </a:rPr>
                        <a:t>not boring</a:t>
                      </a:r>
                    </a:p>
                  </a:txBody>
                  <a:tcPr anchor="ctr">
                    <a:solidFill>
                      <a:srgbClr val="FFF4E7"/>
                    </a:solidFill>
                  </a:tcPr>
                </a:tc>
                <a:extLst>
                  <a:ext uri="{0D108BD9-81ED-4DB2-BD59-A6C34878D82A}">
                    <a16:rowId xmlns:a16="http://schemas.microsoft.com/office/drawing/2014/main" val="1961458278"/>
                  </a:ext>
                </a:extLst>
              </a:tr>
            </a:tbl>
          </a:graphicData>
        </a:graphic>
      </p:graphicFrame>
      <p:sp>
        <p:nvSpPr>
          <p:cNvPr id="58" name="Rectangle: Rounded Corners 57">
            <a:extLst>
              <a:ext uri="{FF2B5EF4-FFF2-40B4-BE49-F238E27FC236}">
                <a16:creationId xmlns:a16="http://schemas.microsoft.com/office/drawing/2014/main" id="{12A25245-879F-49C8-A792-4FFCDBD199A0}"/>
              </a:ext>
            </a:extLst>
          </p:cNvPr>
          <p:cNvSpPr/>
          <p:nvPr/>
        </p:nvSpPr>
        <p:spPr>
          <a:xfrm>
            <a:off x="1404978" y="2714860"/>
            <a:ext cx="783173" cy="9585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Rounded Corners 59">
            <a:extLst>
              <a:ext uri="{FF2B5EF4-FFF2-40B4-BE49-F238E27FC236}">
                <a16:creationId xmlns:a16="http://schemas.microsoft.com/office/drawing/2014/main" id="{A6CEAC23-6F39-4C6B-B877-C0910D9A9D25}"/>
              </a:ext>
            </a:extLst>
          </p:cNvPr>
          <p:cNvSpPr/>
          <p:nvPr/>
        </p:nvSpPr>
        <p:spPr>
          <a:xfrm>
            <a:off x="3465516" y="1738337"/>
            <a:ext cx="1209570"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Rounded Corners 60">
            <a:extLst>
              <a:ext uri="{FF2B5EF4-FFF2-40B4-BE49-F238E27FC236}">
                <a16:creationId xmlns:a16="http://schemas.microsoft.com/office/drawing/2014/main" id="{FE12EC40-DE15-4AE7-908C-EACDEAE2EB24}"/>
              </a:ext>
            </a:extLst>
          </p:cNvPr>
          <p:cNvSpPr/>
          <p:nvPr/>
        </p:nvSpPr>
        <p:spPr>
          <a:xfrm>
            <a:off x="4690752" y="2698615"/>
            <a:ext cx="1394869"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04777E66-3645-4C05-B05E-CBE6FEF7F1F0}"/>
              </a:ext>
            </a:extLst>
          </p:cNvPr>
          <p:cNvSpPr txBox="1"/>
          <p:nvPr/>
        </p:nvSpPr>
        <p:spPr>
          <a:xfrm>
            <a:off x="8202767" y="1340716"/>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p>
        </p:txBody>
      </p:sp>
      <p:sp>
        <p:nvSpPr>
          <p:cNvPr id="41" name="TextBox 40">
            <a:extLst>
              <a:ext uri="{FF2B5EF4-FFF2-40B4-BE49-F238E27FC236}">
                <a16:creationId xmlns:a16="http://schemas.microsoft.com/office/drawing/2014/main" id="{596BDE84-FF97-4D03-852C-7B50435C486A}"/>
              </a:ext>
            </a:extLst>
          </p:cNvPr>
          <p:cNvSpPr txBox="1"/>
          <p:nvPr/>
        </p:nvSpPr>
        <p:spPr>
          <a:xfrm>
            <a:off x="10831577" y="1313812"/>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6D4C9975-3A4A-4B93-9814-A87C07ADC30D}"/>
              </a:ext>
            </a:extLst>
          </p:cNvPr>
          <p:cNvSpPr txBox="1"/>
          <p:nvPr/>
        </p:nvSpPr>
        <p:spPr>
          <a:xfrm>
            <a:off x="9320856" y="1387617"/>
            <a:ext cx="1620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990" y="5164526"/>
            <a:ext cx="1222314" cy="109514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1278" y="1756950"/>
            <a:ext cx="1240155" cy="93766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244" y="1747093"/>
            <a:ext cx="1235694" cy="944987"/>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42343" y="4029794"/>
            <a:ext cx="1241995" cy="1120614"/>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69930" y="2740050"/>
            <a:ext cx="1207507" cy="890655"/>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0393" y="5182854"/>
            <a:ext cx="1228392" cy="1095141"/>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9661" y="4090890"/>
            <a:ext cx="1229124" cy="1068366"/>
          </a:xfrm>
          <a:prstGeom prst="rect">
            <a:avLst/>
          </a:prstGeom>
        </p:spPr>
      </p:pic>
      <p:sp>
        <p:nvSpPr>
          <p:cNvPr id="37" name="Rectangle: Rounded Corners 57">
            <a:extLst>
              <a:ext uri="{FF2B5EF4-FFF2-40B4-BE49-F238E27FC236}">
                <a16:creationId xmlns:a16="http://schemas.microsoft.com/office/drawing/2014/main" id="{12A25245-879F-49C8-A792-4FFCDBD199A0}"/>
              </a:ext>
            </a:extLst>
          </p:cNvPr>
          <p:cNvSpPr/>
          <p:nvPr/>
        </p:nvSpPr>
        <p:spPr>
          <a:xfrm>
            <a:off x="1386602" y="4047478"/>
            <a:ext cx="723649" cy="111177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59">
            <a:extLst>
              <a:ext uri="{FF2B5EF4-FFF2-40B4-BE49-F238E27FC236}">
                <a16:creationId xmlns:a16="http://schemas.microsoft.com/office/drawing/2014/main" id="{A6CEAC23-6F39-4C6B-B877-C0910D9A9D25}"/>
              </a:ext>
            </a:extLst>
          </p:cNvPr>
          <p:cNvSpPr/>
          <p:nvPr/>
        </p:nvSpPr>
        <p:spPr>
          <a:xfrm>
            <a:off x="3391939" y="4044744"/>
            <a:ext cx="1217521" cy="112345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Rounded Corners 60">
            <a:extLst>
              <a:ext uri="{FF2B5EF4-FFF2-40B4-BE49-F238E27FC236}">
                <a16:creationId xmlns:a16="http://schemas.microsoft.com/office/drawing/2014/main" id="{FE12EC40-DE15-4AE7-908C-EACDEAE2EB24}"/>
              </a:ext>
            </a:extLst>
          </p:cNvPr>
          <p:cNvSpPr/>
          <p:nvPr/>
        </p:nvSpPr>
        <p:spPr>
          <a:xfrm>
            <a:off x="4657754" y="5182854"/>
            <a:ext cx="1394869" cy="108634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57">
            <a:extLst>
              <a:ext uri="{FF2B5EF4-FFF2-40B4-BE49-F238E27FC236}">
                <a16:creationId xmlns:a16="http://schemas.microsoft.com/office/drawing/2014/main" id="{12A25245-879F-49C8-A792-4FFCDBD199A0}"/>
              </a:ext>
            </a:extLst>
          </p:cNvPr>
          <p:cNvSpPr/>
          <p:nvPr/>
        </p:nvSpPr>
        <p:spPr>
          <a:xfrm>
            <a:off x="6725593" y="2683822"/>
            <a:ext cx="723553" cy="95716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Rounded Corners 59">
            <a:extLst>
              <a:ext uri="{FF2B5EF4-FFF2-40B4-BE49-F238E27FC236}">
                <a16:creationId xmlns:a16="http://schemas.microsoft.com/office/drawing/2014/main" id="{A6CEAC23-6F39-4C6B-B877-C0910D9A9D25}"/>
              </a:ext>
            </a:extLst>
          </p:cNvPr>
          <p:cNvSpPr/>
          <p:nvPr/>
        </p:nvSpPr>
        <p:spPr>
          <a:xfrm>
            <a:off x="9509684" y="2706134"/>
            <a:ext cx="1209570" cy="92457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Rounded Corners 60">
            <a:extLst>
              <a:ext uri="{FF2B5EF4-FFF2-40B4-BE49-F238E27FC236}">
                <a16:creationId xmlns:a16="http://schemas.microsoft.com/office/drawing/2014/main" id="{FE12EC40-DE15-4AE7-908C-EACDEAE2EB24}"/>
              </a:ext>
            </a:extLst>
          </p:cNvPr>
          <p:cNvSpPr/>
          <p:nvPr/>
        </p:nvSpPr>
        <p:spPr>
          <a:xfrm>
            <a:off x="10733670" y="1796550"/>
            <a:ext cx="1394869" cy="92457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Rounded Corners 57">
            <a:extLst>
              <a:ext uri="{FF2B5EF4-FFF2-40B4-BE49-F238E27FC236}">
                <a16:creationId xmlns:a16="http://schemas.microsoft.com/office/drawing/2014/main" id="{12A25245-879F-49C8-A792-4FFCDBD199A0}"/>
              </a:ext>
            </a:extLst>
          </p:cNvPr>
          <p:cNvSpPr/>
          <p:nvPr/>
        </p:nvSpPr>
        <p:spPr>
          <a:xfrm>
            <a:off x="7444798" y="5169540"/>
            <a:ext cx="774863" cy="109966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59">
            <a:extLst>
              <a:ext uri="{FF2B5EF4-FFF2-40B4-BE49-F238E27FC236}">
                <a16:creationId xmlns:a16="http://schemas.microsoft.com/office/drawing/2014/main" id="{A6CEAC23-6F39-4C6B-B877-C0910D9A9D25}"/>
              </a:ext>
            </a:extLst>
          </p:cNvPr>
          <p:cNvSpPr/>
          <p:nvPr/>
        </p:nvSpPr>
        <p:spPr>
          <a:xfrm>
            <a:off x="9481433" y="5179828"/>
            <a:ext cx="1209570" cy="11042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60">
            <a:extLst>
              <a:ext uri="{FF2B5EF4-FFF2-40B4-BE49-F238E27FC236}">
                <a16:creationId xmlns:a16="http://schemas.microsoft.com/office/drawing/2014/main" id="{FE12EC40-DE15-4AE7-908C-EACDEAE2EB24}"/>
              </a:ext>
            </a:extLst>
          </p:cNvPr>
          <p:cNvSpPr/>
          <p:nvPr/>
        </p:nvSpPr>
        <p:spPr>
          <a:xfrm>
            <a:off x="10719254" y="5179828"/>
            <a:ext cx="1394869" cy="11042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845A1C0C-1F35-48E9-B8DF-F61C739629DD}"/>
              </a:ext>
            </a:extLst>
          </p:cNvPr>
          <p:cNvSpPr/>
          <p:nvPr/>
        </p:nvSpPr>
        <p:spPr>
          <a:xfrm>
            <a:off x="2211911" y="1714694"/>
            <a:ext cx="1221119"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8">
            <a:extLst>
              <a:ext uri="{FF2B5EF4-FFF2-40B4-BE49-F238E27FC236}">
                <a16:creationId xmlns:a16="http://schemas.microsoft.com/office/drawing/2014/main" id="{845A1C0C-1F35-48E9-B8DF-F61C739629DD}"/>
              </a:ext>
            </a:extLst>
          </p:cNvPr>
          <p:cNvSpPr/>
          <p:nvPr/>
        </p:nvSpPr>
        <p:spPr>
          <a:xfrm>
            <a:off x="2125800" y="5150408"/>
            <a:ext cx="1262251" cy="111796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8">
            <a:extLst>
              <a:ext uri="{FF2B5EF4-FFF2-40B4-BE49-F238E27FC236}">
                <a16:creationId xmlns:a16="http://schemas.microsoft.com/office/drawing/2014/main" id="{845A1C0C-1F35-48E9-B8DF-F61C739629DD}"/>
              </a:ext>
            </a:extLst>
          </p:cNvPr>
          <p:cNvSpPr/>
          <p:nvPr/>
        </p:nvSpPr>
        <p:spPr>
          <a:xfrm>
            <a:off x="8241478" y="1772915"/>
            <a:ext cx="1239754" cy="93321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8">
            <a:extLst>
              <a:ext uri="{FF2B5EF4-FFF2-40B4-BE49-F238E27FC236}">
                <a16:creationId xmlns:a16="http://schemas.microsoft.com/office/drawing/2014/main" id="{845A1C0C-1F35-48E9-B8DF-F61C739629DD}"/>
              </a:ext>
            </a:extLst>
          </p:cNvPr>
          <p:cNvSpPr/>
          <p:nvPr/>
        </p:nvSpPr>
        <p:spPr>
          <a:xfrm>
            <a:off x="8202858" y="5159256"/>
            <a:ext cx="1262251" cy="110994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BF7AC299-AD60-415C-B144-E3C8D1A147E6}"/>
              </a:ext>
            </a:extLst>
          </p:cNvPr>
          <p:cNvSpPr/>
          <p:nvPr/>
        </p:nvSpPr>
        <p:spPr>
          <a:xfrm>
            <a:off x="10472057" y="247046"/>
            <a:ext cx="1485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615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37" grpId="0" animBg="1"/>
      <p:bldP spid="38" grpId="0" animBg="1"/>
      <p:bldP spid="39" grpId="0" animBg="1"/>
      <p:bldP spid="40" grpId="0" animBg="1"/>
      <p:bldP spid="43" grpId="0" animBg="1"/>
      <p:bldP spid="44" grpId="0" animBg="1"/>
      <p:bldP spid="45" grpId="0" animBg="1"/>
      <p:bldP spid="47" grpId="0" animBg="1"/>
      <p:bldP spid="51" grpId="0" animBg="1"/>
      <p:bldP spid="59" grpId="0" animBg="1"/>
      <p:bldP spid="55" grpId="0" animBg="1"/>
      <p:bldP spid="56"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097222116"/>
              </p:ext>
            </p:extLst>
          </p:nvPr>
        </p:nvGraphicFramePr>
        <p:xfrm>
          <a:off x="691456" y="1191596"/>
          <a:ext cx="5404545" cy="1926834"/>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63417">
                <a:tc>
                  <a:txBody>
                    <a:bodyPr/>
                    <a:lstStyle/>
                    <a:p>
                      <a:pPr algn="ctr"/>
                      <a:r>
                        <a:rPr lang="en-GB" sz="2400" b="0" dirty="0">
                          <a:solidFill>
                            <a:schemeClr val="accent1">
                              <a:lumMod val="50000"/>
                            </a:schemeClr>
                          </a:solidFill>
                        </a:rPr>
                        <a:t>I</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err="1">
                          <a:solidFill>
                            <a:schemeClr val="accent1">
                              <a:lumMod val="50000"/>
                            </a:schemeClr>
                          </a:solidFill>
                        </a:rPr>
                        <a:t>weil</a:t>
                      </a: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a:solidFill>
                            <a:schemeClr val="accent1">
                              <a:lumMod val="50000"/>
                            </a:schemeClr>
                          </a:solidFill>
                        </a:rPr>
                        <a:t>exciting</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171492714"/>
                  </a:ext>
                </a:extLst>
              </a:tr>
              <a:tr h="963417">
                <a:tc>
                  <a:txBody>
                    <a:bodyPr/>
                    <a:lstStyle/>
                    <a:p>
                      <a:pPr algn="ctr"/>
                      <a:r>
                        <a:rPr lang="en-GB" sz="2400" b="0" dirty="0">
                          <a:solidFill>
                            <a:schemeClr val="accent1">
                              <a:lumMod val="50000"/>
                            </a:schemeClr>
                          </a:solidFill>
                        </a:rPr>
                        <a:t>she</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err="1">
                          <a:solidFill>
                            <a:schemeClr val="accent1">
                              <a:lumMod val="50000"/>
                            </a:schemeClr>
                          </a:solidFill>
                        </a:rPr>
                        <a:t>denn</a:t>
                      </a:r>
                      <a:endParaRPr lang="en-GB" sz="2000" b="0" dirty="0">
                        <a:solidFill>
                          <a:schemeClr val="accent1">
                            <a:lumMod val="50000"/>
                          </a:schemeClr>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tc>
                  <a:txBody>
                    <a:bodyPr/>
                    <a:lstStyle/>
                    <a:p>
                      <a:pPr algn="ctr"/>
                      <a:r>
                        <a:rPr lang="en-GB" sz="2000" b="0" dirty="0">
                          <a:solidFill>
                            <a:schemeClr val="accent1">
                              <a:lumMod val="50000"/>
                            </a:schemeClr>
                          </a:solidFill>
                        </a:rPr>
                        <a:t>fun</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961458278"/>
                  </a:ext>
                </a:extLst>
              </a:tr>
            </a:tbl>
          </a:graphicData>
        </a:graphic>
      </p:graphicFrame>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244" y="2166896"/>
            <a:ext cx="1235694" cy="951533"/>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4158"/>
            <a:ext cx="2549235" cy="561993"/>
          </a:xfrm>
          <a:prstGeom prst="rect">
            <a:avLst/>
          </a:prstGeom>
        </p:spPr>
      </p:pic>
      <p:sp>
        <p:nvSpPr>
          <p:cNvPr id="4" name="Title 3"/>
          <p:cNvSpPr>
            <a:spLocks noGrp="1"/>
          </p:cNvSpPr>
          <p:nvPr>
            <p:ph type="title"/>
          </p:nvPr>
        </p:nvSpPr>
        <p:spPr>
          <a:xfrm>
            <a:off x="0" y="109144"/>
            <a:ext cx="6508587" cy="707849"/>
          </a:xfrm>
        </p:spPr>
        <p:txBody>
          <a:bodyPr>
            <a:normAutofit/>
          </a:bodyPr>
          <a:lstStyle/>
          <a:p>
            <a:r>
              <a:rPr lang="en-GB" sz="3200" b="1" dirty="0" err="1">
                <a:solidFill>
                  <a:schemeClr val="bg1"/>
                </a:solidFill>
              </a:rPr>
              <a:t>Antworten</a:t>
            </a:r>
            <a:endParaRPr lang="en-GB" sz="3200" b="1" dirty="0">
              <a:solidFill>
                <a:schemeClr val="bg1"/>
              </a:solidFill>
            </a:endParaRPr>
          </a:p>
        </p:txBody>
      </p:sp>
      <p:sp>
        <p:nvSpPr>
          <p:cNvPr id="8" name="Action Button: Custom 16">
            <a:hlinkClick r:id="" action="ppaction://noaction" highlightClick="1">
              <a:snd r:embed="rId5" name="1.wav"/>
            </a:hlinkClick>
            <a:extLst>
              <a:ext uri="{FF2B5EF4-FFF2-40B4-BE49-F238E27FC236}">
                <a16:creationId xmlns:a16="http://schemas.microsoft.com/office/drawing/2014/main" id="{3B418770-1E72-B240-9307-3BBF955557C6}"/>
              </a:ext>
            </a:extLst>
          </p:cNvPr>
          <p:cNvSpPr/>
          <p:nvPr/>
        </p:nvSpPr>
        <p:spPr>
          <a:xfrm>
            <a:off x="139324" y="1983972"/>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2.wav"/>
            </a:hlinkClick>
            <a:extLst>
              <a:ext uri="{FF2B5EF4-FFF2-40B4-BE49-F238E27FC236}">
                <a16:creationId xmlns:a16="http://schemas.microsoft.com/office/drawing/2014/main" id="{F18D09F0-0D24-5B4F-A26E-132DCCD8073A}"/>
              </a:ext>
            </a:extLst>
          </p:cNvPr>
          <p:cNvSpPr/>
          <p:nvPr/>
        </p:nvSpPr>
        <p:spPr>
          <a:xfrm>
            <a:off x="140044" y="4571577"/>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7" name="3.wav"/>
            </a:hlinkClick>
            <a:extLst>
              <a:ext uri="{FF2B5EF4-FFF2-40B4-BE49-F238E27FC236}">
                <a16:creationId xmlns:a16="http://schemas.microsoft.com/office/drawing/2014/main" id="{747EFDEF-0DCF-DB44-BBF0-27990DDE521B}"/>
              </a:ext>
            </a:extLst>
          </p:cNvPr>
          <p:cNvSpPr/>
          <p:nvPr/>
        </p:nvSpPr>
        <p:spPr>
          <a:xfrm>
            <a:off x="6223188" y="1933152"/>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8" name="4.wav"/>
            </a:hlinkClick>
            <a:extLst>
              <a:ext uri="{FF2B5EF4-FFF2-40B4-BE49-F238E27FC236}">
                <a16:creationId xmlns:a16="http://schemas.microsoft.com/office/drawing/2014/main" id="{408DED6B-8D00-7843-820C-3A35CED50594}"/>
              </a:ext>
            </a:extLst>
          </p:cNvPr>
          <p:cNvSpPr/>
          <p:nvPr/>
        </p:nvSpPr>
        <p:spPr>
          <a:xfrm>
            <a:off x="6220432" y="4553340"/>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 name="TextBox 1">
            <a:extLst>
              <a:ext uri="{FF2B5EF4-FFF2-40B4-BE49-F238E27FC236}">
                <a16:creationId xmlns:a16="http://schemas.microsoft.com/office/drawing/2014/main" id="{8F313AD1-86FD-45AA-8A5A-3B22018C9396}"/>
              </a:ext>
            </a:extLst>
          </p:cNvPr>
          <p:cNvSpPr txBox="1"/>
          <p:nvPr/>
        </p:nvSpPr>
        <p:spPr>
          <a:xfrm>
            <a:off x="2037571" y="761005"/>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p>
        </p:txBody>
      </p:sp>
      <p:sp>
        <p:nvSpPr>
          <p:cNvPr id="35" name="TextBox 34">
            <a:extLst>
              <a:ext uri="{FF2B5EF4-FFF2-40B4-BE49-F238E27FC236}">
                <a16:creationId xmlns:a16="http://schemas.microsoft.com/office/drawing/2014/main" id="{8C5F8D82-88B7-4952-807B-8204571D6385}"/>
              </a:ext>
            </a:extLst>
          </p:cNvPr>
          <p:cNvSpPr txBox="1"/>
          <p:nvPr/>
        </p:nvSpPr>
        <p:spPr>
          <a:xfrm>
            <a:off x="4666381" y="734101"/>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0B142B25-EBDA-4023-8E8D-FCD12B5AE151}"/>
              </a:ext>
            </a:extLst>
          </p:cNvPr>
          <p:cNvSpPr txBox="1"/>
          <p:nvPr/>
        </p:nvSpPr>
        <p:spPr>
          <a:xfrm>
            <a:off x="3155660" y="807906"/>
            <a:ext cx="1620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8" name="Table 6">
            <a:extLst>
              <a:ext uri="{FF2B5EF4-FFF2-40B4-BE49-F238E27FC236}">
                <a16:creationId xmlns:a16="http://schemas.microsoft.com/office/drawing/2014/main" id="{2EF940A4-A1C0-47C0-8F85-4677693AA848}"/>
              </a:ext>
            </a:extLst>
          </p:cNvPr>
          <p:cNvGraphicFramePr>
            <a:graphicFrameLocks noGrp="1"/>
          </p:cNvGraphicFramePr>
          <p:nvPr>
            <p:extLst>
              <p:ext uri="{D42A27DB-BD31-4B8C-83A1-F6EECF244321}">
                <p14:modId xmlns:p14="http://schemas.microsoft.com/office/powerpoint/2010/main" val="780171660"/>
              </p:ext>
            </p:extLst>
          </p:nvPr>
        </p:nvGraphicFramePr>
        <p:xfrm>
          <a:off x="648078" y="3677664"/>
          <a:ext cx="5404545" cy="2246500"/>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123250">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dirty="0" err="1">
                          <a:solidFill>
                            <a:schemeClr val="accent1">
                              <a:lumMod val="50000"/>
                            </a:schemeClr>
                          </a:solidFill>
                        </a:rPr>
                        <a:t>denn</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great</a:t>
                      </a:r>
                    </a:p>
                  </a:txBody>
                  <a:tcPr anchor="ctr">
                    <a:solidFill>
                      <a:srgbClr val="FFF4E7"/>
                    </a:solidFill>
                  </a:tcPr>
                </a:tc>
                <a:extLst>
                  <a:ext uri="{0D108BD9-81ED-4DB2-BD59-A6C34878D82A}">
                    <a16:rowId xmlns:a16="http://schemas.microsoft.com/office/drawing/2014/main" val="1171492714"/>
                  </a:ext>
                </a:extLst>
              </a:tr>
              <a:tr h="1123250">
                <a:tc>
                  <a:txBody>
                    <a:bodyPr/>
                    <a:lstStyle/>
                    <a:p>
                      <a:pPr algn="ctr"/>
                      <a:r>
                        <a:rPr lang="en-GB" sz="2400" b="0" dirty="0">
                          <a:solidFill>
                            <a:schemeClr val="accent1">
                              <a:lumMod val="50000"/>
                            </a:schemeClr>
                          </a:solidFill>
                        </a:rPr>
                        <a:t>she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dirty="0" err="1">
                          <a:solidFill>
                            <a:schemeClr val="accent1">
                              <a:lumMod val="50000"/>
                            </a:schemeClr>
                          </a:solidFill>
                        </a:rPr>
                        <a:t>weil</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lovely</a:t>
                      </a:r>
                    </a:p>
                  </a:txBody>
                  <a:tcPr anchor="ctr">
                    <a:solidFill>
                      <a:srgbClr val="FFF4E7"/>
                    </a:solidFill>
                  </a:tcPr>
                </a:tc>
                <a:extLst>
                  <a:ext uri="{0D108BD9-81ED-4DB2-BD59-A6C34878D82A}">
                    <a16:rowId xmlns:a16="http://schemas.microsoft.com/office/drawing/2014/main" val="1961458278"/>
                  </a:ext>
                </a:extLst>
              </a:tr>
            </a:tbl>
          </a:graphicData>
        </a:graphic>
      </p:graphicFrame>
      <p:graphicFrame>
        <p:nvGraphicFramePr>
          <p:cNvPr id="49" name="Table 6">
            <a:extLst>
              <a:ext uri="{FF2B5EF4-FFF2-40B4-BE49-F238E27FC236}">
                <a16:creationId xmlns:a16="http://schemas.microsoft.com/office/drawing/2014/main" id="{BEDB1B64-E34F-4245-B94C-7C34434CDBF5}"/>
              </a:ext>
            </a:extLst>
          </p:cNvPr>
          <p:cNvGraphicFramePr>
            <a:graphicFrameLocks noGrp="1"/>
          </p:cNvGraphicFramePr>
          <p:nvPr>
            <p:extLst>
              <p:ext uri="{D42A27DB-BD31-4B8C-83A1-F6EECF244321}">
                <p14:modId xmlns:p14="http://schemas.microsoft.com/office/powerpoint/2010/main" val="2324345155"/>
              </p:ext>
            </p:extLst>
          </p:nvPr>
        </p:nvGraphicFramePr>
        <p:xfrm>
          <a:off x="6748972" y="1222670"/>
          <a:ext cx="5404545" cy="1856708"/>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28354">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denn</a:t>
                      </a:r>
                      <a:endParaRPr lang="en-GB" sz="2000" b="0" dirty="0">
                        <a:solidFill>
                          <a:schemeClr val="accent1">
                            <a:lumMod val="50000"/>
                          </a:schemeClr>
                        </a:solidFill>
                      </a:endParaRPr>
                    </a:p>
                  </a:txBody>
                  <a:tcPr anchor="ctr">
                    <a:solidFill>
                      <a:srgbClr val="FFF4E7"/>
                    </a:solidFill>
                  </a:tcPr>
                </a:tc>
                <a:tc>
                  <a:txBody>
                    <a:bodyPr/>
                    <a:lstStyle/>
                    <a:p>
                      <a:pPr algn="ctr"/>
                      <a:r>
                        <a:rPr lang="en-GB" sz="2000" b="0" dirty="0">
                          <a:solidFill>
                            <a:schemeClr val="accent1">
                              <a:lumMod val="50000"/>
                            </a:schemeClr>
                          </a:solidFill>
                        </a:rPr>
                        <a:t>practical</a:t>
                      </a:r>
                    </a:p>
                  </a:txBody>
                  <a:tcPr anchor="ctr">
                    <a:solidFill>
                      <a:srgbClr val="FFF4E7"/>
                    </a:solidFill>
                  </a:tcPr>
                </a:tc>
                <a:extLst>
                  <a:ext uri="{0D108BD9-81ED-4DB2-BD59-A6C34878D82A}">
                    <a16:rowId xmlns:a16="http://schemas.microsoft.com/office/drawing/2014/main" val="1171492714"/>
                  </a:ext>
                </a:extLst>
              </a:tr>
              <a:tr h="928354">
                <a:tc>
                  <a:txBody>
                    <a:bodyPr/>
                    <a:lstStyle/>
                    <a:p>
                      <a:pPr algn="ctr"/>
                      <a:r>
                        <a:rPr lang="en-GB" sz="2400" b="0" dirty="0">
                          <a:solidFill>
                            <a:schemeClr val="accent1">
                              <a:lumMod val="50000"/>
                            </a:schemeClr>
                          </a:solidFill>
                        </a:rPr>
                        <a:t>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a:solidFill>
                            <a:schemeClr val="accent1">
                              <a:lumMod val="50000"/>
                            </a:schemeClr>
                          </a:solidFill>
                        </a:rPr>
                        <a:t>weil</a:t>
                      </a:r>
                      <a:endParaRPr lang="en-GB" sz="2000" dirty="0">
                        <a:solidFill>
                          <a:schemeClr val="accent1">
                            <a:lumMod val="50000"/>
                          </a:schemeClr>
                        </a:solidFill>
                      </a:endParaRPr>
                    </a:p>
                  </a:txBody>
                  <a:tcPr anchor="ctr">
                    <a:solidFill>
                      <a:srgbClr val="FFF4E7"/>
                    </a:solidFill>
                  </a:tcPr>
                </a:tc>
                <a:tc>
                  <a:txBody>
                    <a:bodyPr/>
                    <a:lstStyle/>
                    <a:p>
                      <a:pPr algn="ctr"/>
                      <a:r>
                        <a:rPr lang="en-GB" sz="1800" dirty="0">
                          <a:solidFill>
                            <a:schemeClr val="accent1">
                              <a:lumMod val="50000"/>
                            </a:schemeClr>
                          </a:solidFill>
                        </a:rPr>
                        <a:t>impossible</a:t>
                      </a:r>
                    </a:p>
                  </a:txBody>
                  <a:tcPr anchor="ctr">
                    <a:solidFill>
                      <a:srgbClr val="FFF4E7"/>
                    </a:solidFill>
                  </a:tcPr>
                </a:tc>
                <a:extLst>
                  <a:ext uri="{0D108BD9-81ED-4DB2-BD59-A6C34878D82A}">
                    <a16:rowId xmlns:a16="http://schemas.microsoft.com/office/drawing/2014/main" val="1961458278"/>
                  </a:ext>
                </a:extLst>
              </a:tr>
            </a:tbl>
          </a:graphicData>
        </a:graphic>
      </p:graphicFrame>
      <p:graphicFrame>
        <p:nvGraphicFramePr>
          <p:cNvPr id="50" name="Table 6">
            <a:extLst>
              <a:ext uri="{FF2B5EF4-FFF2-40B4-BE49-F238E27FC236}">
                <a16:creationId xmlns:a16="http://schemas.microsoft.com/office/drawing/2014/main" id="{92BD8D3D-94C3-4067-A53B-7656B48A8144}"/>
              </a:ext>
            </a:extLst>
          </p:cNvPr>
          <p:cNvGraphicFramePr>
            <a:graphicFrameLocks noGrp="1"/>
          </p:cNvGraphicFramePr>
          <p:nvPr>
            <p:extLst>
              <p:ext uri="{D42A27DB-BD31-4B8C-83A1-F6EECF244321}">
                <p14:modId xmlns:p14="http://schemas.microsoft.com/office/powerpoint/2010/main" val="3494638608"/>
              </p:ext>
            </p:extLst>
          </p:nvPr>
        </p:nvGraphicFramePr>
        <p:xfrm>
          <a:off x="6709910" y="3675067"/>
          <a:ext cx="5404545" cy="2181862"/>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090931">
                <a:tc>
                  <a:txBody>
                    <a:bodyPr/>
                    <a:lstStyle/>
                    <a:p>
                      <a:pPr algn="ctr"/>
                      <a:r>
                        <a:rPr lang="en-GB" sz="2400" b="0" dirty="0">
                          <a:solidFill>
                            <a:schemeClr val="accent1">
                              <a:lumMod val="50000"/>
                            </a:schemeClr>
                          </a:solidFill>
                        </a:rPr>
                        <a:t>I</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you</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weil</a:t>
                      </a:r>
                      <a:endParaRPr lang="en-GB" sz="2000" b="0" dirty="0">
                        <a:solidFill>
                          <a:schemeClr val="accent1">
                            <a:lumMod val="50000"/>
                          </a:schemeClr>
                        </a:solidFill>
                      </a:endParaRPr>
                    </a:p>
                  </a:txBody>
                  <a:tcPr anchor="ctr">
                    <a:solidFill>
                      <a:srgbClr val="FFF4E7"/>
                    </a:solidFill>
                  </a:tcPr>
                </a:tc>
                <a:tc>
                  <a:txBody>
                    <a:bodyPr/>
                    <a:lstStyle/>
                    <a:p>
                      <a:pPr algn="ctr"/>
                      <a:r>
                        <a:rPr lang="en-GB" sz="2000" b="0">
                          <a:solidFill>
                            <a:schemeClr val="accent1">
                              <a:lumMod val="50000"/>
                            </a:schemeClr>
                          </a:solidFill>
                        </a:rPr>
                        <a:t>not ugly</a:t>
                      </a:r>
                      <a:endParaRPr lang="en-GB" sz="2000" b="0" dirty="0">
                        <a:solidFill>
                          <a:schemeClr val="accent1">
                            <a:lumMod val="50000"/>
                          </a:schemeClr>
                        </a:solidFill>
                      </a:endParaRPr>
                    </a:p>
                  </a:txBody>
                  <a:tcPr anchor="ctr">
                    <a:solidFill>
                      <a:srgbClr val="FFF4E7"/>
                    </a:solidFill>
                  </a:tcPr>
                </a:tc>
                <a:extLst>
                  <a:ext uri="{0D108BD9-81ED-4DB2-BD59-A6C34878D82A}">
                    <a16:rowId xmlns:a16="http://schemas.microsoft.com/office/drawing/2014/main" val="1171492714"/>
                  </a:ext>
                </a:extLst>
              </a:tr>
              <a:tr h="1090931">
                <a:tc>
                  <a:txBody>
                    <a:bodyPr/>
                    <a:lstStyle/>
                    <a:p>
                      <a:pPr algn="ctr"/>
                      <a:r>
                        <a:rPr lang="en-GB" sz="2400" b="0" dirty="0">
                          <a:solidFill>
                            <a:schemeClr val="accent1">
                              <a:lumMod val="50000"/>
                            </a:schemeClr>
                          </a:solidFill>
                        </a:rPr>
                        <a:t>she</a:t>
                      </a:r>
                    </a:p>
                  </a:txBody>
                  <a:tcPr anchor="ctr">
                    <a:solidFill>
                      <a:srgbClr val="FFF4E7"/>
                    </a:solidFill>
                  </a:tcPr>
                </a:tc>
                <a:tc>
                  <a:txBody>
                    <a:bodyPr/>
                    <a:lstStyle/>
                    <a:p>
                      <a:pPr marL="0" algn="ctr" defTabSz="914400" rtl="0" eaLnBrk="1" latinLnBrk="0" hangingPunct="1"/>
                      <a:r>
                        <a:rPr lang="en-GB" sz="2400" b="0" kern="1200" dirty="0">
                          <a:solidFill>
                            <a:schemeClr val="accent1">
                              <a:lumMod val="50000"/>
                            </a:schemeClr>
                          </a:solidFill>
                        </a:rPr>
                        <a:t>we</a:t>
                      </a:r>
                      <a:endParaRPr lang="en-GB" sz="2400" b="0" kern="1200" dirty="0">
                        <a:solidFill>
                          <a:schemeClr val="accent1">
                            <a:lumMod val="50000"/>
                          </a:schemeClr>
                        </a:solidFill>
                        <a:latin typeface="+mn-lt"/>
                        <a:ea typeface="+mn-ea"/>
                        <a:cs typeface="+mn-cs"/>
                      </a:endParaRPr>
                    </a:p>
                  </a:txBody>
                  <a:tcPr anchor="ctr">
                    <a:solidFill>
                      <a:srgbClr val="FFF4E7"/>
                    </a:solidFill>
                  </a:tcPr>
                </a:tc>
                <a:tc>
                  <a:txBody>
                    <a:bodyPr/>
                    <a:lstStyle/>
                    <a:p>
                      <a:pPr algn="ctr"/>
                      <a:endParaRPr lang="en-GB" sz="2000" dirty="0">
                        <a:solidFill>
                          <a:schemeClr val="accent1">
                            <a:lumMod val="50000"/>
                          </a:schemeClr>
                        </a:solidFill>
                      </a:endParaRPr>
                    </a:p>
                  </a:txBody>
                  <a:tcPr anchor="ctr">
                    <a:solidFill>
                      <a:srgbClr val="FFF4E7"/>
                    </a:solidFill>
                  </a:tcPr>
                </a:tc>
                <a:tc>
                  <a:txBody>
                    <a:bodyPr/>
                    <a:lstStyle/>
                    <a:p>
                      <a:pPr algn="ctr"/>
                      <a:r>
                        <a:rPr lang="en-GB" sz="2000">
                          <a:solidFill>
                            <a:schemeClr val="accent1">
                              <a:lumMod val="50000"/>
                            </a:schemeClr>
                          </a:solidFill>
                        </a:rPr>
                        <a:t>denn</a:t>
                      </a:r>
                      <a:endParaRPr lang="en-GB" sz="2000" dirty="0">
                        <a:solidFill>
                          <a:schemeClr val="accent1">
                            <a:lumMod val="50000"/>
                          </a:schemeClr>
                        </a:solidFill>
                      </a:endParaRPr>
                    </a:p>
                  </a:txBody>
                  <a:tcPr anchor="ctr">
                    <a:solidFill>
                      <a:srgbClr val="FFF4E7"/>
                    </a:solidFill>
                  </a:tcPr>
                </a:tc>
                <a:tc>
                  <a:txBody>
                    <a:bodyPr/>
                    <a:lstStyle/>
                    <a:p>
                      <a:pPr algn="ctr"/>
                      <a:r>
                        <a:rPr lang="en-GB" sz="2000" dirty="0">
                          <a:solidFill>
                            <a:schemeClr val="accent1">
                              <a:lumMod val="50000"/>
                            </a:schemeClr>
                          </a:solidFill>
                        </a:rPr>
                        <a:t>not boring</a:t>
                      </a:r>
                    </a:p>
                  </a:txBody>
                  <a:tcPr anchor="ctr">
                    <a:solidFill>
                      <a:srgbClr val="FFF4E7"/>
                    </a:solidFill>
                  </a:tcPr>
                </a:tc>
                <a:extLst>
                  <a:ext uri="{0D108BD9-81ED-4DB2-BD59-A6C34878D82A}">
                    <a16:rowId xmlns:a16="http://schemas.microsoft.com/office/drawing/2014/main" val="1961458278"/>
                  </a:ext>
                </a:extLst>
              </a:tr>
            </a:tbl>
          </a:graphicData>
        </a:graphic>
      </p:graphicFrame>
      <p:sp>
        <p:nvSpPr>
          <p:cNvPr id="58" name="Rectangle: Rounded Corners 57">
            <a:extLst>
              <a:ext uri="{FF2B5EF4-FFF2-40B4-BE49-F238E27FC236}">
                <a16:creationId xmlns:a16="http://schemas.microsoft.com/office/drawing/2014/main" id="{12A25245-879F-49C8-A792-4FFCDBD199A0}"/>
              </a:ext>
            </a:extLst>
          </p:cNvPr>
          <p:cNvSpPr/>
          <p:nvPr/>
        </p:nvSpPr>
        <p:spPr>
          <a:xfrm>
            <a:off x="1404978" y="2163533"/>
            <a:ext cx="783173" cy="9585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Rounded Corners 59">
            <a:extLst>
              <a:ext uri="{FF2B5EF4-FFF2-40B4-BE49-F238E27FC236}">
                <a16:creationId xmlns:a16="http://schemas.microsoft.com/office/drawing/2014/main" id="{A6CEAC23-6F39-4C6B-B877-C0910D9A9D25}"/>
              </a:ext>
            </a:extLst>
          </p:cNvPr>
          <p:cNvSpPr/>
          <p:nvPr/>
        </p:nvSpPr>
        <p:spPr>
          <a:xfrm>
            <a:off x="3465516" y="1187010"/>
            <a:ext cx="1209570"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Rounded Corners 60">
            <a:extLst>
              <a:ext uri="{FF2B5EF4-FFF2-40B4-BE49-F238E27FC236}">
                <a16:creationId xmlns:a16="http://schemas.microsoft.com/office/drawing/2014/main" id="{FE12EC40-DE15-4AE7-908C-EACDEAE2EB24}"/>
              </a:ext>
            </a:extLst>
          </p:cNvPr>
          <p:cNvSpPr/>
          <p:nvPr/>
        </p:nvSpPr>
        <p:spPr>
          <a:xfrm>
            <a:off x="4690752" y="2147288"/>
            <a:ext cx="1394869"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04777E66-3645-4C05-B05E-CBE6FEF7F1F0}"/>
              </a:ext>
            </a:extLst>
          </p:cNvPr>
          <p:cNvSpPr txBox="1"/>
          <p:nvPr/>
        </p:nvSpPr>
        <p:spPr>
          <a:xfrm>
            <a:off x="8202767" y="789389"/>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p>
        </p:txBody>
      </p:sp>
      <p:sp>
        <p:nvSpPr>
          <p:cNvPr id="41" name="TextBox 40">
            <a:extLst>
              <a:ext uri="{FF2B5EF4-FFF2-40B4-BE49-F238E27FC236}">
                <a16:creationId xmlns:a16="http://schemas.microsoft.com/office/drawing/2014/main" id="{596BDE84-FF97-4D03-852C-7B50435C486A}"/>
              </a:ext>
            </a:extLst>
          </p:cNvPr>
          <p:cNvSpPr txBox="1"/>
          <p:nvPr/>
        </p:nvSpPr>
        <p:spPr>
          <a:xfrm>
            <a:off x="10831577" y="762485"/>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6D4C9975-3A4A-4B93-9814-A87C07ADC30D}"/>
              </a:ext>
            </a:extLst>
          </p:cNvPr>
          <p:cNvSpPr txBox="1"/>
          <p:nvPr/>
        </p:nvSpPr>
        <p:spPr>
          <a:xfrm>
            <a:off x="9320856" y="836290"/>
            <a:ext cx="1620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990" y="4814904"/>
            <a:ext cx="1222314" cy="109514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1278" y="1205623"/>
            <a:ext cx="1240155" cy="93766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244" y="1195766"/>
            <a:ext cx="1235694" cy="944987"/>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42343" y="3680172"/>
            <a:ext cx="1241995" cy="1120614"/>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69930" y="2188723"/>
            <a:ext cx="1207507" cy="890655"/>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0393" y="4765997"/>
            <a:ext cx="1228392" cy="1095141"/>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9661" y="3674033"/>
            <a:ext cx="1229124" cy="1068366"/>
          </a:xfrm>
          <a:prstGeom prst="rect">
            <a:avLst/>
          </a:prstGeom>
        </p:spPr>
      </p:pic>
      <p:sp>
        <p:nvSpPr>
          <p:cNvPr id="37" name="Rectangle: Rounded Corners 57">
            <a:extLst>
              <a:ext uri="{FF2B5EF4-FFF2-40B4-BE49-F238E27FC236}">
                <a16:creationId xmlns:a16="http://schemas.microsoft.com/office/drawing/2014/main" id="{12A25245-879F-49C8-A792-4FFCDBD199A0}"/>
              </a:ext>
            </a:extLst>
          </p:cNvPr>
          <p:cNvSpPr/>
          <p:nvPr/>
        </p:nvSpPr>
        <p:spPr>
          <a:xfrm>
            <a:off x="1386602" y="3697856"/>
            <a:ext cx="723649" cy="111177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59">
            <a:extLst>
              <a:ext uri="{FF2B5EF4-FFF2-40B4-BE49-F238E27FC236}">
                <a16:creationId xmlns:a16="http://schemas.microsoft.com/office/drawing/2014/main" id="{A6CEAC23-6F39-4C6B-B877-C0910D9A9D25}"/>
              </a:ext>
            </a:extLst>
          </p:cNvPr>
          <p:cNvSpPr/>
          <p:nvPr/>
        </p:nvSpPr>
        <p:spPr>
          <a:xfrm>
            <a:off x="3391939" y="3695122"/>
            <a:ext cx="1217521" cy="112345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Rounded Corners 60">
            <a:extLst>
              <a:ext uri="{FF2B5EF4-FFF2-40B4-BE49-F238E27FC236}">
                <a16:creationId xmlns:a16="http://schemas.microsoft.com/office/drawing/2014/main" id="{FE12EC40-DE15-4AE7-908C-EACDEAE2EB24}"/>
              </a:ext>
            </a:extLst>
          </p:cNvPr>
          <p:cNvSpPr/>
          <p:nvPr/>
        </p:nvSpPr>
        <p:spPr>
          <a:xfrm>
            <a:off x="4657754" y="4833232"/>
            <a:ext cx="1394869" cy="108634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57">
            <a:extLst>
              <a:ext uri="{FF2B5EF4-FFF2-40B4-BE49-F238E27FC236}">
                <a16:creationId xmlns:a16="http://schemas.microsoft.com/office/drawing/2014/main" id="{12A25245-879F-49C8-A792-4FFCDBD199A0}"/>
              </a:ext>
            </a:extLst>
          </p:cNvPr>
          <p:cNvSpPr/>
          <p:nvPr/>
        </p:nvSpPr>
        <p:spPr>
          <a:xfrm>
            <a:off x="6725593" y="2132495"/>
            <a:ext cx="723553" cy="95716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Rounded Corners 59">
            <a:extLst>
              <a:ext uri="{FF2B5EF4-FFF2-40B4-BE49-F238E27FC236}">
                <a16:creationId xmlns:a16="http://schemas.microsoft.com/office/drawing/2014/main" id="{A6CEAC23-6F39-4C6B-B877-C0910D9A9D25}"/>
              </a:ext>
            </a:extLst>
          </p:cNvPr>
          <p:cNvSpPr/>
          <p:nvPr/>
        </p:nvSpPr>
        <p:spPr>
          <a:xfrm>
            <a:off x="9509684" y="2154807"/>
            <a:ext cx="1209570" cy="92457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Rounded Corners 60">
            <a:extLst>
              <a:ext uri="{FF2B5EF4-FFF2-40B4-BE49-F238E27FC236}">
                <a16:creationId xmlns:a16="http://schemas.microsoft.com/office/drawing/2014/main" id="{FE12EC40-DE15-4AE7-908C-EACDEAE2EB24}"/>
              </a:ext>
            </a:extLst>
          </p:cNvPr>
          <p:cNvSpPr/>
          <p:nvPr/>
        </p:nvSpPr>
        <p:spPr>
          <a:xfrm>
            <a:off x="10761410" y="1227192"/>
            <a:ext cx="1394869" cy="92457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Rounded Corners 57">
            <a:extLst>
              <a:ext uri="{FF2B5EF4-FFF2-40B4-BE49-F238E27FC236}">
                <a16:creationId xmlns:a16="http://schemas.microsoft.com/office/drawing/2014/main" id="{12A25245-879F-49C8-A792-4FFCDBD199A0}"/>
              </a:ext>
            </a:extLst>
          </p:cNvPr>
          <p:cNvSpPr/>
          <p:nvPr/>
        </p:nvSpPr>
        <p:spPr>
          <a:xfrm>
            <a:off x="7444798" y="4752683"/>
            <a:ext cx="774863" cy="109966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59">
            <a:extLst>
              <a:ext uri="{FF2B5EF4-FFF2-40B4-BE49-F238E27FC236}">
                <a16:creationId xmlns:a16="http://schemas.microsoft.com/office/drawing/2014/main" id="{A6CEAC23-6F39-4C6B-B877-C0910D9A9D25}"/>
              </a:ext>
            </a:extLst>
          </p:cNvPr>
          <p:cNvSpPr/>
          <p:nvPr/>
        </p:nvSpPr>
        <p:spPr>
          <a:xfrm>
            <a:off x="9481433" y="4762971"/>
            <a:ext cx="1209570" cy="11042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60">
            <a:extLst>
              <a:ext uri="{FF2B5EF4-FFF2-40B4-BE49-F238E27FC236}">
                <a16:creationId xmlns:a16="http://schemas.microsoft.com/office/drawing/2014/main" id="{FE12EC40-DE15-4AE7-908C-EACDEAE2EB24}"/>
              </a:ext>
            </a:extLst>
          </p:cNvPr>
          <p:cNvSpPr/>
          <p:nvPr/>
        </p:nvSpPr>
        <p:spPr>
          <a:xfrm>
            <a:off x="10719254" y="4762971"/>
            <a:ext cx="1394869" cy="11042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845A1C0C-1F35-48E9-B8DF-F61C739629DD}"/>
              </a:ext>
            </a:extLst>
          </p:cNvPr>
          <p:cNvSpPr/>
          <p:nvPr/>
        </p:nvSpPr>
        <p:spPr>
          <a:xfrm>
            <a:off x="2211911" y="1163367"/>
            <a:ext cx="1221119" cy="98278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8">
            <a:extLst>
              <a:ext uri="{FF2B5EF4-FFF2-40B4-BE49-F238E27FC236}">
                <a16:creationId xmlns:a16="http://schemas.microsoft.com/office/drawing/2014/main" id="{845A1C0C-1F35-48E9-B8DF-F61C739629DD}"/>
              </a:ext>
            </a:extLst>
          </p:cNvPr>
          <p:cNvSpPr/>
          <p:nvPr/>
        </p:nvSpPr>
        <p:spPr>
          <a:xfrm>
            <a:off x="2125800" y="4800786"/>
            <a:ext cx="1262251" cy="111796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8">
            <a:extLst>
              <a:ext uri="{FF2B5EF4-FFF2-40B4-BE49-F238E27FC236}">
                <a16:creationId xmlns:a16="http://schemas.microsoft.com/office/drawing/2014/main" id="{845A1C0C-1F35-48E9-B8DF-F61C739629DD}"/>
              </a:ext>
            </a:extLst>
          </p:cNvPr>
          <p:cNvSpPr/>
          <p:nvPr/>
        </p:nvSpPr>
        <p:spPr>
          <a:xfrm>
            <a:off x="8241478" y="1221588"/>
            <a:ext cx="1239754" cy="93321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8">
            <a:extLst>
              <a:ext uri="{FF2B5EF4-FFF2-40B4-BE49-F238E27FC236}">
                <a16:creationId xmlns:a16="http://schemas.microsoft.com/office/drawing/2014/main" id="{845A1C0C-1F35-48E9-B8DF-F61C739629DD}"/>
              </a:ext>
            </a:extLst>
          </p:cNvPr>
          <p:cNvSpPr/>
          <p:nvPr/>
        </p:nvSpPr>
        <p:spPr>
          <a:xfrm>
            <a:off x="8202858" y="4742399"/>
            <a:ext cx="1262251" cy="110994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BF7AC299-AD60-415C-B144-E3C8D1A147E6}"/>
              </a:ext>
            </a:extLst>
          </p:cNvPr>
          <p:cNvSpPr/>
          <p:nvPr/>
        </p:nvSpPr>
        <p:spPr>
          <a:xfrm>
            <a:off x="10472057" y="247046"/>
            <a:ext cx="1485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C864EE08-144C-444C-AB13-C99F2B6F5C5B}"/>
              </a:ext>
            </a:extLst>
          </p:cNvPr>
          <p:cNvSpPr txBox="1"/>
          <p:nvPr/>
        </p:nvSpPr>
        <p:spPr>
          <a:xfrm>
            <a:off x="680726" y="3137970"/>
            <a:ext cx="6029184" cy="400110"/>
          </a:xfrm>
          <a:prstGeom prst="rect">
            <a:avLst/>
          </a:prstGeom>
          <a:noFill/>
        </p:spPr>
        <p:txBody>
          <a:bodyPr wrap="square" rtlCol="0">
            <a:spAutoFit/>
          </a:bodyPr>
          <a:lstStyle/>
          <a:p>
            <a:r>
              <a:rPr lang="en-US" sz="2000" dirty="0" err="1">
                <a:solidFill>
                  <a:schemeClr val="accent5">
                    <a:lumMod val="50000"/>
                  </a:schemeClr>
                </a:solidFill>
              </a:rPr>
              <a:t>Wir</a:t>
            </a:r>
            <a:r>
              <a:rPr lang="en-US" sz="2000" dirty="0">
                <a:solidFill>
                  <a:schemeClr val="accent5">
                    <a:lumMod val="50000"/>
                  </a:schemeClr>
                </a:solidFill>
              </a:rPr>
              <a:t> </a:t>
            </a:r>
            <a:r>
              <a:rPr lang="en-US" sz="2000" dirty="0" err="1">
                <a:solidFill>
                  <a:schemeClr val="accent5">
                    <a:lumMod val="50000"/>
                  </a:schemeClr>
                </a:solidFill>
              </a:rPr>
              <a:t>mögen</a:t>
            </a:r>
            <a:r>
              <a:rPr lang="en-US" sz="2000" dirty="0">
                <a:solidFill>
                  <a:schemeClr val="accent5">
                    <a:lumMod val="50000"/>
                  </a:schemeClr>
                </a:solidFill>
              </a:rPr>
              <a:t> Sport, </a:t>
            </a:r>
            <a:r>
              <a:rPr lang="en-US" sz="2000" dirty="0" err="1">
                <a:solidFill>
                  <a:schemeClr val="accent5">
                    <a:lumMod val="50000"/>
                  </a:schemeClr>
                </a:solidFill>
              </a:rPr>
              <a:t>weil</a:t>
            </a:r>
            <a:r>
              <a:rPr lang="en-US" sz="2000" dirty="0">
                <a:solidFill>
                  <a:schemeClr val="accent5">
                    <a:lumMod val="50000"/>
                  </a:schemeClr>
                </a:solidFill>
              </a:rPr>
              <a:t> </a:t>
            </a:r>
            <a:r>
              <a:rPr lang="en-US" sz="2000" dirty="0" err="1">
                <a:solidFill>
                  <a:schemeClr val="accent5">
                    <a:lumMod val="50000"/>
                  </a:schemeClr>
                </a:solidFill>
              </a:rPr>
              <a:t>er</a:t>
            </a:r>
            <a:r>
              <a:rPr lang="en-US" sz="2000" dirty="0">
                <a:solidFill>
                  <a:schemeClr val="accent5">
                    <a:lumMod val="50000"/>
                  </a:schemeClr>
                </a:solidFill>
              </a:rPr>
              <a:t> </a:t>
            </a:r>
            <a:r>
              <a:rPr lang="en-US" sz="2000" dirty="0" err="1">
                <a:solidFill>
                  <a:schemeClr val="accent5">
                    <a:lumMod val="50000"/>
                  </a:schemeClr>
                </a:solidFill>
              </a:rPr>
              <a:t>lustig</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a:t>
            </a:r>
          </a:p>
        </p:txBody>
      </p:sp>
      <p:sp>
        <p:nvSpPr>
          <p:cNvPr id="54" name="TextBox 53">
            <a:extLst>
              <a:ext uri="{FF2B5EF4-FFF2-40B4-BE49-F238E27FC236}">
                <a16:creationId xmlns:a16="http://schemas.microsoft.com/office/drawing/2014/main" id="{4C62AC3D-B1D6-45B4-A97F-BF94AC7A69A3}"/>
              </a:ext>
            </a:extLst>
          </p:cNvPr>
          <p:cNvSpPr txBox="1"/>
          <p:nvPr/>
        </p:nvSpPr>
        <p:spPr>
          <a:xfrm>
            <a:off x="6701815" y="3144572"/>
            <a:ext cx="6424035" cy="400110"/>
          </a:xfrm>
          <a:prstGeom prst="rect">
            <a:avLst/>
          </a:prstGeom>
          <a:noFill/>
        </p:spPr>
        <p:txBody>
          <a:bodyPr wrap="square" rtlCol="0">
            <a:spAutoFit/>
          </a:bodyPr>
          <a:lstStyle/>
          <a:p>
            <a:r>
              <a:rPr lang="en-US" sz="2000" dirty="0" err="1">
                <a:solidFill>
                  <a:schemeClr val="accent5">
                    <a:lumMod val="50000"/>
                  </a:schemeClr>
                </a:solidFill>
              </a:rPr>
              <a:t>Er</a:t>
            </a:r>
            <a:r>
              <a:rPr lang="en-US" sz="2000" dirty="0">
                <a:solidFill>
                  <a:schemeClr val="accent5">
                    <a:lumMod val="50000"/>
                  </a:schemeClr>
                </a:solidFill>
              </a:rPr>
              <a:t> mag die </a:t>
            </a:r>
            <a:r>
              <a:rPr lang="en-US" sz="2000" dirty="0" err="1">
                <a:solidFill>
                  <a:schemeClr val="accent5">
                    <a:lumMod val="50000"/>
                  </a:schemeClr>
                </a:solidFill>
              </a:rPr>
              <a:t>Küche</a:t>
            </a:r>
            <a:r>
              <a:rPr lang="en-US" sz="2000" dirty="0">
                <a:solidFill>
                  <a:schemeClr val="accent5">
                    <a:lumMod val="50000"/>
                  </a:schemeClr>
                </a:solidFill>
              </a:rPr>
              <a:t>, </a:t>
            </a:r>
            <a:r>
              <a:rPr lang="en-US" sz="2000" dirty="0" err="1">
                <a:solidFill>
                  <a:schemeClr val="accent5">
                    <a:lumMod val="50000"/>
                  </a:schemeClr>
                </a:solidFill>
              </a:rPr>
              <a:t>weil</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a:t>
            </a:r>
            <a:r>
              <a:rPr lang="en-US" sz="2000" dirty="0" err="1">
                <a:solidFill>
                  <a:schemeClr val="accent5">
                    <a:lumMod val="50000"/>
                  </a:schemeClr>
                </a:solidFill>
              </a:rPr>
              <a:t>praktisch</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a:t>
            </a:r>
          </a:p>
        </p:txBody>
      </p:sp>
      <p:sp>
        <p:nvSpPr>
          <p:cNvPr id="62" name="TextBox 61">
            <a:extLst>
              <a:ext uri="{FF2B5EF4-FFF2-40B4-BE49-F238E27FC236}">
                <a16:creationId xmlns:a16="http://schemas.microsoft.com/office/drawing/2014/main" id="{8309FDDA-85F4-4A4A-A7B4-4C54B64B377B}"/>
              </a:ext>
            </a:extLst>
          </p:cNvPr>
          <p:cNvSpPr txBox="1"/>
          <p:nvPr/>
        </p:nvSpPr>
        <p:spPr>
          <a:xfrm>
            <a:off x="651669" y="5932756"/>
            <a:ext cx="6029184" cy="400110"/>
          </a:xfrm>
          <a:prstGeom prst="rect">
            <a:avLst/>
          </a:prstGeom>
          <a:noFill/>
        </p:spPr>
        <p:txBody>
          <a:bodyPr wrap="square" rtlCol="0">
            <a:spAutoFit/>
          </a:bodyPr>
          <a:lstStyle/>
          <a:p>
            <a:r>
              <a:rPr lang="en-US" sz="2000" dirty="0">
                <a:solidFill>
                  <a:schemeClr val="accent5">
                    <a:lumMod val="50000"/>
                  </a:schemeClr>
                </a:solidFill>
              </a:rPr>
              <a:t>Du </a:t>
            </a:r>
            <a:r>
              <a:rPr lang="en-US" sz="2000" dirty="0" err="1">
                <a:solidFill>
                  <a:schemeClr val="accent5">
                    <a:lumMod val="50000"/>
                  </a:schemeClr>
                </a:solidFill>
              </a:rPr>
              <a:t>magst</a:t>
            </a:r>
            <a:r>
              <a:rPr lang="en-US" sz="2000" dirty="0">
                <a:solidFill>
                  <a:schemeClr val="accent5">
                    <a:lumMod val="50000"/>
                  </a:schemeClr>
                </a:solidFill>
              </a:rPr>
              <a:t> das Bad, </a:t>
            </a:r>
            <a:r>
              <a:rPr lang="en-US" sz="2000" dirty="0" err="1">
                <a:solidFill>
                  <a:schemeClr val="accent5">
                    <a:lumMod val="50000"/>
                  </a:schemeClr>
                </a:solidFill>
              </a:rPr>
              <a:t>denn</a:t>
            </a:r>
            <a:r>
              <a:rPr lang="en-US" sz="2000" dirty="0">
                <a:solidFill>
                  <a:schemeClr val="accent5">
                    <a:lumMod val="50000"/>
                  </a:schemeClr>
                </a:solidFill>
              </a:rPr>
              <a:t> es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schön</a:t>
            </a:r>
            <a:r>
              <a:rPr lang="en-US" sz="2000" dirty="0">
                <a:solidFill>
                  <a:schemeClr val="accent5">
                    <a:lumMod val="50000"/>
                  </a:schemeClr>
                </a:solidFill>
              </a:rPr>
              <a:t>.</a:t>
            </a:r>
          </a:p>
        </p:txBody>
      </p:sp>
      <p:sp>
        <p:nvSpPr>
          <p:cNvPr id="63" name="TextBox 62">
            <a:extLst>
              <a:ext uri="{FF2B5EF4-FFF2-40B4-BE49-F238E27FC236}">
                <a16:creationId xmlns:a16="http://schemas.microsoft.com/office/drawing/2014/main" id="{4D34E0FB-E7AE-401A-A916-5174F85A2538}"/>
              </a:ext>
            </a:extLst>
          </p:cNvPr>
          <p:cNvSpPr txBox="1"/>
          <p:nvPr/>
        </p:nvSpPr>
        <p:spPr>
          <a:xfrm>
            <a:off x="6418432" y="5918747"/>
            <a:ext cx="6424035" cy="400110"/>
          </a:xfrm>
          <a:prstGeom prst="rect">
            <a:avLst/>
          </a:prstGeom>
          <a:noFill/>
        </p:spPr>
        <p:txBody>
          <a:bodyPr wrap="square" rtlCol="0">
            <a:spAutoFit/>
          </a:bodyPr>
          <a:lstStyle/>
          <a:p>
            <a:r>
              <a:rPr lang="en-US" sz="2000" dirty="0" err="1">
                <a:solidFill>
                  <a:schemeClr val="accent5">
                    <a:lumMod val="50000"/>
                  </a:schemeClr>
                </a:solidFill>
              </a:rPr>
              <a:t>Wir</a:t>
            </a:r>
            <a:r>
              <a:rPr lang="en-US" sz="2000" dirty="0">
                <a:solidFill>
                  <a:schemeClr val="accent5">
                    <a:lumMod val="50000"/>
                  </a:schemeClr>
                </a:solidFill>
              </a:rPr>
              <a:t> </a:t>
            </a:r>
            <a:r>
              <a:rPr lang="en-US" sz="2000" dirty="0" err="1">
                <a:solidFill>
                  <a:schemeClr val="accent5">
                    <a:lumMod val="50000"/>
                  </a:schemeClr>
                </a:solidFill>
              </a:rPr>
              <a:t>mögen</a:t>
            </a:r>
            <a:r>
              <a:rPr lang="en-US" sz="2000" dirty="0">
                <a:solidFill>
                  <a:schemeClr val="accent5">
                    <a:lumMod val="50000"/>
                  </a:schemeClr>
                </a:solidFill>
              </a:rPr>
              <a:t> Wien, </a:t>
            </a:r>
            <a:r>
              <a:rPr lang="en-US" sz="2000" dirty="0" err="1">
                <a:solidFill>
                  <a:schemeClr val="accent5">
                    <a:lumMod val="50000"/>
                  </a:schemeClr>
                </a:solidFill>
              </a:rPr>
              <a:t>denn</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langweilig</a:t>
            </a:r>
            <a:r>
              <a:rPr lang="en-US" sz="2000" dirty="0">
                <a:solidFill>
                  <a:schemeClr val="accent5">
                    <a:lumMod val="50000"/>
                  </a:schemeClr>
                </a:solidFill>
              </a:rPr>
              <a:t>.</a:t>
            </a:r>
          </a:p>
        </p:txBody>
      </p:sp>
    </p:spTree>
    <p:extLst>
      <p:ext uri="{BB962C8B-B14F-4D97-AF65-F5344CB8AC3E}">
        <p14:creationId xmlns:p14="http://schemas.microsoft.com/office/powerpoint/2010/main" val="3572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62" grpId="0"/>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657"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942028" y="877340"/>
            <a:ext cx="1928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Stefanie</a:t>
            </a:r>
          </a:p>
        </p:txBody>
      </p:sp>
      <p:sp>
        <p:nvSpPr>
          <p:cNvPr id="15" name="Rectangle 14"/>
          <p:cNvSpPr/>
          <p:nvPr/>
        </p:nvSpPr>
        <p:spPr>
          <a:xfrm>
            <a:off x="4295610" y="3669878"/>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5251435" y="3647146"/>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Moritz</a:t>
            </a:r>
          </a:p>
        </p:txBody>
      </p:sp>
      <p:sp>
        <p:nvSpPr>
          <p:cNvPr id="26" name="Rectangle 25"/>
          <p:cNvSpPr/>
          <p:nvPr/>
        </p:nvSpPr>
        <p:spPr>
          <a:xfrm>
            <a:off x="4267374"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p:cNvSpPr txBox="1"/>
          <p:nvPr/>
        </p:nvSpPr>
        <p:spPr>
          <a:xfrm>
            <a:off x="5059616" y="877340"/>
            <a:ext cx="24340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Dieter</a:t>
            </a:r>
          </a:p>
        </p:txBody>
      </p:sp>
      <p:sp>
        <p:nvSpPr>
          <p:cNvPr id="38" name="Rectangle 37"/>
          <p:cNvSpPr/>
          <p:nvPr/>
        </p:nvSpPr>
        <p:spPr>
          <a:xfrm>
            <a:off x="8286515" y="922804"/>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9242340" y="900072"/>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Jörg</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Rectangle 49"/>
          <p:cNvSpPr/>
          <p:nvPr/>
        </p:nvSpPr>
        <p:spPr>
          <a:xfrm>
            <a:off x="276469" y="3653775"/>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p:cNvSpPr txBox="1"/>
          <p:nvPr/>
        </p:nvSpPr>
        <p:spPr>
          <a:xfrm>
            <a:off x="1232294" y="3631043"/>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Leah</a:t>
            </a:r>
          </a:p>
        </p:txBody>
      </p:sp>
      <p:sp>
        <p:nvSpPr>
          <p:cNvPr id="61" name="Rectangle 60"/>
          <p:cNvSpPr/>
          <p:nvPr/>
        </p:nvSpPr>
        <p:spPr>
          <a:xfrm>
            <a:off x="8297974" y="3650010"/>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9253799" y="3627278"/>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Sabine</a:t>
            </a: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401300" y="158883"/>
            <a:ext cx="1561012" cy="38367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3" name="Picture 7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3" y="168888"/>
            <a:ext cx="6807200" cy="582270"/>
          </a:xfrm>
          <a:prstGeom prst="rect">
            <a:avLst/>
          </a:prstGeom>
        </p:spPr>
      </p:pic>
      <p:sp>
        <p:nvSpPr>
          <p:cNvPr id="74" name="Title 3"/>
          <p:cNvSpPr>
            <a:spLocks noGrp="1"/>
          </p:cNvSpPr>
          <p:nvPr>
            <p:ph type="title"/>
          </p:nvPr>
        </p:nvSpPr>
        <p:spPr>
          <a:xfrm>
            <a:off x="25043" y="68214"/>
            <a:ext cx="5895975" cy="707849"/>
          </a:xfrm>
        </p:spPr>
        <p:txBody>
          <a:bodyPr>
            <a:normAutofit/>
          </a:bodyPr>
          <a:lstStyle/>
          <a:p>
            <a:r>
              <a:rPr lang="en-GB" sz="3200" b="1" err="1">
                <a:solidFill>
                  <a:schemeClr val="bg1"/>
                </a:solidFill>
              </a:rPr>
              <a:t>Wer</a:t>
            </a:r>
            <a:r>
              <a:rPr lang="en-GB" sz="3200" b="1">
                <a:solidFill>
                  <a:schemeClr val="bg1"/>
                </a:solidFill>
              </a:rPr>
              <a:t> ist das?</a:t>
            </a:r>
            <a:endParaRPr lang="en-GB" sz="3200" b="1" dirty="0">
              <a:solidFill>
                <a:schemeClr val="bg1"/>
              </a:solidFill>
            </a:endParaRPr>
          </a:p>
        </p:txBody>
      </p:sp>
      <p:graphicFrame>
        <p:nvGraphicFramePr>
          <p:cNvPr id="75" name="Table 74"/>
          <p:cNvGraphicFramePr>
            <a:graphicFrameLocks noGrp="1"/>
          </p:cNvGraphicFramePr>
          <p:nvPr>
            <p:extLst>
              <p:ext uri="{D42A27DB-BD31-4B8C-83A1-F6EECF244321}">
                <p14:modId xmlns:p14="http://schemas.microsoft.com/office/powerpoint/2010/main" val="1526836016"/>
              </p:ext>
            </p:extLst>
          </p:nvPr>
        </p:nvGraphicFramePr>
        <p:xfrm>
          <a:off x="235720" y="1256115"/>
          <a:ext cx="3671663" cy="2212299"/>
        </p:xfrm>
        <a:graphic>
          <a:graphicData uri="http://schemas.openxmlformats.org/drawingml/2006/table">
            <a:tbl>
              <a:tblPr firstRow="1" bandRow="1">
                <a:tableStyleId>{5940675A-B579-460E-94D1-54222C63F5DA}</a:tableStyleId>
              </a:tblPr>
              <a:tblGrid>
                <a:gridCol w="1167347">
                  <a:extLst>
                    <a:ext uri="{9D8B030D-6E8A-4147-A177-3AD203B41FA5}">
                      <a16:colId xmlns:a16="http://schemas.microsoft.com/office/drawing/2014/main" val="20000"/>
                    </a:ext>
                  </a:extLst>
                </a:gridCol>
                <a:gridCol w="2504316">
                  <a:extLst>
                    <a:ext uri="{9D8B030D-6E8A-4147-A177-3AD203B41FA5}">
                      <a16:colId xmlns:a16="http://schemas.microsoft.com/office/drawing/2014/main" val="20001"/>
                    </a:ext>
                  </a:extLst>
                </a:gridCol>
              </a:tblGrid>
              <a:tr h="344685">
                <a:tc>
                  <a:txBody>
                    <a:bodyPr/>
                    <a:lstStyle/>
                    <a:p>
                      <a:r>
                        <a:rPr lang="en-GB" sz="1800" dirty="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spannend</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wunderbar</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a:solidFill>
                            <a:schemeClr val="accent5">
                              <a:lumMod val="50000"/>
                            </a:schemeClr>
                          </a:solidFill>
                        </a:rPr>
                        <a:t>Wien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schön</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accent5">
                              <a:lumMod val="50000"/>
                            </a:schemeClr>
                          </a:solidFill>
                        </a:rPr>
                        <a:t>Deutsch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lustig</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a:solidFill>
                            <a:schemeClr val="accent5">
                              <a:lumMod val="50000"/>
                            </a:schemeClr>
                          </a:solidFill>
                        </a:rPr>
                        <a:t>Kunst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interessant</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83499">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notwendig</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pic>
        <p:nvPicPr>
          <p:cNvPr id="5" name="Picture 2" descr="http://www.clker.com/cliparts/0/4/3/4/12198090302006169125female%20silhouette.svg.med.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0897" y="91019"/>
            <a:ext cx="606486" cy="6260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4667" y="142451"/>
            <a:ext cx="72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aphicFrame>
        <p:nvGraphicFramePr>
          <p:cNvPr id="22" name="Table 21"/>
          <p:cNvGraphicFramePr>
            <a:graphicFrameLocks noGrp="1"/>
          </p:cNvGraphicFramePr>
          <p:nvPr>
            <p:extLst>
              <p:ext uri="{D42A27DB-BD31-4B8C-83A1-F6EECF244321}">
                <p14:modId xmlns:p14="http://schemas.microsoft.com/office/powerpoint/2010/main" val="3840272106"/>
              </p:ext>
            </p:extLst>
          </p:nvPr>
        </p:nvGraphicFramePr>
        <p:xfrm>
          <a:off x="8314751" y="4027388"/>
          <a:ext cx="3666223" cy="2194560"/>
        </p:xfrm>
        <a:graphic>
          <a:graphicData uri="http://schemas.openxmlformats.org/drawingml/2006/table">
            <a:tbl>
              <a:tblPr firstRow="1" bandRow="1">
                <a:tableStyleId>{5940675A-B579-460E-94D1-54222C63F5DA}</a:tableStyleId>
              </a:tblPr>
              <a:tblGrid>
                <a:gridCol w="1176090">
                  <a:extLst>
                    <a:ext uri="{9D8B030D-6E8A-4147-A177-3AD203B41FA5}">
                      <a16:colId xmlns:a16="http://schemas.microsoft.com/office/drawing/2014/main" val="20000"/>
                    </a:ext>
                  </a:extLst>
                </a:gridCol>
                <a:gridCol w="2490133">
                  <a:extLst>
                    <a:ext uri="{9D8B030D-6E8A-4147-A177-3AD203B41FA5}">
                      <a16:colId xmlns:a16="http://schemas.microsoft.com/office/drawing/2014/main" val="20001"/>
                    </a:ext>
                  </a:extLst>
                </a:gridCol>
              </a:tblGrid>
              <a:tr h="344685">
                <a:tc>
                  <a:txBody>
                    <a:bodyPr/>
                    <a:lstStyle/>
                    <a:p>
                      <a:r>
                        <a:rPr lang="en-GB" sz="1800">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notwendig</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a:solidFill>
                            <a:schemeClr val="accent5">
                              <a:lumMod val="50000"/>
                            </a:schemeClr>
                          </a:solidFill>
                        </a:rPr>
                        <a:t>Kunst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interessant</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wunderbar</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spannend</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a:solidFill>
                            <a:schemeClr val="accent5">
                              <a:lumMod val="50000"/>
                            </a:schemeClr>
                          </a:solidFill>
                        </a:rPr>
                        <a:t>Wien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schön</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a:solidFill>
                            <a:schemeClr val="accent5">
                              <a:lumMod val="50000"/>
                            </a:schemeClr>
                          </a:solidFill>
                        </a:rPr>
                        <a:t>Deutsch</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lustig</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110061285"/>
              </p:ext>
            </p:extLst>
          </p:nvPr>
        </p:nvGraphicFramePr>
        <p:xfrm>
          <a:off x="307303" y="4027388"/>
          <a:ext cx="3666223" cy="2194560"/>
        </p:xfrm>
        <a:graphic>
          <a:graphicData uri="http://schemas.openxmlformats.org/drawingml/2006/table">
            <a:tbl>
              <a:tblPr firstRow="1" bandRow="1">
                <a:tableStyleId>{5940675A-B579-460E-94D1-54222C63F5DA}</a:tableStyleId>
              </a:tblPr>
              <a:tblGrid>
                <a:gridCol w="1176090">
                  <a:extLst>
                    <a:ext uri="{9D8B030D-6E8A-4147-A177-3AD203B41FA5}">
                      <a16:colId xmlns:a16="http://schemas.microsoft.com/office/drawing/2014/main" val="20000"/>
                    </a:ext>
                  </a:extLst>
                </a:gridCol>
                <a:gridCol w="2490133">
                  <a:extLst>
                    <a:ext uri="{9D8B030D-6E8A-4147-A177-3AD203B41FA5}">
                      <a16:colId xmlns:a16="http://schemas.microsoft.com/office/drawing/2014/main" val="20001"/>
                    </a:ext>
                  </a:extLst>
                </a:gridCol>
              </a:tblGrid>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accent5">
                              <a:lumMod val="50000"/>
                            </a:schemeClr>
                          </a:solidFill>
                        </a:rPr>
                        <a:t>Musik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wunderbar</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spannend</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accent5">
                              <a:lumMod val="50000"/>
                            </a:schemeClr>
                          </a:solidFill>
                        </a:rPr>
                        <a:t>Lesen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notwendig</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accent5">
                              <a:lumMod val="50000"/>
                            </a:schemeClr>
                          </a:solidFill>
                        </a:rPr>
                        <a:t>Kunst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interessant</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accent5">
                              <a:lumMod val="50000"/>
                            </a:schemeClr>
                          </a:solidFill>
                        </a:rPr>
                        <a:t>Deutsch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lustig</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accent5">
                              <a:lumMod val="50000"/>
                            </a:schemeClr>
                          </a:solidFill>
                        </a:rPr>
                        <a:t>Wien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schön</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598172419"/>
              </p:ext>
            </p:extLst>
          </p:nvPr>
        </p:nvGraphicFramePr>
        <p:xfrm>
          <a:off x="4278833" y="4027387"/>
          <a:ext cx="3671663" cy="2243028"/>
        </p:xfrm>
        <a:graphic>
          <a:graphicData uri="http://schemas.openxmlformats.org/drawingml/2006/table">
            <a:tbl>
              <a:tblPr firstRow="1" bandRow="1">
                <a:tableStyleId>{5940675A-B579-460E-94D1-54222C63F5DA}</a:tableStyleId>
              </a:tblPr>
              <a:tblGrid>
                <a:gridCol w="1167347">
                  <a:extLst>
                    <a:ext uri="{9D8B030D-6E8A-4147-A177-3AD203B41FA5}">
                      <a16:colId xmlns:a16="http://schemas.microsoft.com/office/drawing/2014/main" val="20000"/>
                    </a:ext>
                  </a:extLst>
                </a:gridCol>
                <a:gridCol w="2504316">
                  <a:extLst>
                    <a:ext uri="{9D8B030D-6E8A-4147-A177-3AD203B41FA5}">
                      <a16:colId xmlns:a16="http://schemas.microsoft.com/office/drawing/2014/main" val="20001"/>
                    </a:ext>
                  </a:extLst>
                </a:gridCol>
              </a:tblGrid>
              <a:tr h="373838">
                <a:tc>
                  <a:txBody>
                    <a:bodyPr/>
                    <a:lstStyle/>
                    <a:p>
                      <a:r>
                        <a:rPr lang="en-GB" sz="1800">
                          <a:solidFill>
                            <a:schemeClr val="accent5">
                              <a:lumMod val="50000"/>
                            </a:schemeClr>
                          </a:solidFill>
                        </a:rPr>
                        <a:t>Deutsch</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lustig</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3838">
                <a:tc>
                  <a:txBody>
                    <a:bodyPr/>
                    <a:lstStyle/>
                    <a:p>
                      <a:r>
                        <a:rPr lang="en-GB" sz="1800">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notwendig</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3838">
                <a:tc>
                  <a:txBody>
                    <a:bodyPr/>
                    <a:lstStyle/>
                    <a:p>
                      <a:r>
                        <a:rPr lang="en-GB" sz="1800">
                          <a:solidFill>
                            <a:schemeClr val="accent5">
                              <a:lumMod val="50000"/>
                            </a:schemeClr>
                          </a:solidFill>
                        </a:rPr>
                        <a:t>Wien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schön</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3838">
                <a:tc>
                  <a:txBody>
                    <a:bodyPr/>
                    <a:lstStyle/>
                    <a:p>
                      <a:r>
                        <a:rPr lang="en-GB" sz="1800">
                          <a:solidFill>
                            <a:schemeClr val="accent5">
                              <a:lumMod val="50000"/>
                            </a:schemeClr>
                          </a:solidFill>
                        </a:rPr>
                        <a:t>Sport</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spannend</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73838">
                <a:tc>
                  <a:txBody>
                    <a:bodyPr/>
                    <a:lstStyle/>
                    <a:p>
                      <a:r>
                        <a:rPr lang="en-GB" sz="1800">
                          <a:solidFill>
                            <a:schemeClr val="accent5">
                              <a:lumMod val="50000"/>
                            </a:schemeClr>
                          </a:solidFill>
                        </a:rPr>
                        <a:t>Kunst</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interessant</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73838">
                <a:tc>
                  <a:txBody>
                    <a:bodyPr/>
                    <a:lstStyle/>
                    <a:p>
                      <a:r>
                        <a:rPr lang="en-GB" sz="1800">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wunderbar</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1348064102"/>
              </p:ext>
            </p:extLst>
          </p:nvPr>
        </p:nvGraphicFramePr>
        <p:xfrm>
          <a:off x="8286749" y="1314481"/>
          <a:ext cx="3671663" cy="2194560"/>
        </p:xfrm>
        <a:graphic>
          <a:graphicData uri="http://schemas.openxmlformats.org/drawingml/2006/table">
            <a:tbl>
              <a:tblPr firstRow="1" bandRow="1">
                <a:tableStyleId>{5940675A-B579-460E-94D1-54222C63F5DA}</a:tableStyleId>
              </a:tblPr>
              <a:tblGrid>
                <a:gridCol w="1167347">
                  <a:extLst>
                    <a:ext uri="{9D8B030D-6E8A-4147-A177-3AD203B41FA5}">
                      <a16:colId xmlns:a16="http://schemas.microsoft.com/office/drawing/2014/main" val="20000"/>
                    </a:ext>
                  </a:extLst>
                </a:gridCol>
                <a:gridCol w="2504316">
                  <a:extLst>
                    <a:ext uri="{9D8B030D-6E8A-4147-A177-3AD203B41FA5}">
                      <a16:colId xmlns:a16="http://schemas.microsoft.com/office/drawing/2014/main" val="20001"/>
                    </a:ext>
                  </a:extLst>
                </a:gridCol>
              </a:tblGrid>
              <a:tr h="344685">
                <a:tc>
                  <a:txBody>
                    <a:bodyPr/>
                    <a:lstStyle/>
                    <a:p>
                      <a:r>
                        <a:rPr lang="en-GB" sz="1800">
                          <a:solidFill>
                            <a:schemeClr val="accent5">
                              <a:lumMod val="50000"/>
                            </a:schemeClr>
                          </a:solidFill>
                        </a:rPr>
                        <a:t>Wien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schön</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wunderbar</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notwendig</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accent5">
                              <a:lumMod val="50000"/>
                            </a:schemeClr>
                          </a:solidFill>
                        </a:rPr>
                        <a:t>Kunst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interessant</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spannend</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a:solidFill>
                            <a:schemeClr val="accent5">
                              <a:lumMod val="50000"/>
                            </a:schemeClr>
                          </a:solidFill>
                        </a:rPr>
                        <a:t>Deutsch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lustig</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226182144"/>
              </p:ext>
            </p:extLst>
          </p:nvPr>
        </p:nvGraphicFramePr>
        <p:xfrm>
          <a:off x="4284262" y="1284266"/>
          <a:ext cx="3671663" cy="2194560"/>
        </p:xfrm>
        <a:graphic>
          <a:graphicData uri="http://schemas.openxmlformats.org/drawingml/2006/table">
            <a:tbl>
              <a:tblPr firstRow="1" bandRow="1">
                <a:tableStyleId>{5940675A-B579-460E-94D1-54222C63F5DA}</a:tableStyleId>
              </a:tblPr>
              <a:tblGrid>
                <a:gridCol w="1167347">
                  <a:extLst>
                    <a:ext uri="{9D8B030D-6E8A-4147-A177-3AD203B41FA5}">
                      <a16:colId xmlns:a16="http://schemas.microsoft.com/office/drawing/2014/main" val="20000"/>
                    </a:ext>
                  </a:extLst>
                </a:gridCol>
                <a:gridCol w="2504316">
                  <a:extLst>
                    <a:ext uri="{9D8B030D-6E8A-4147-A177-3AD203B41FA5}">
                      <a16:colId xmlns:a16="http://schemas.microsoft.com/office/drawing/2014/main" val="20001"/>
                    </a:ext>
                  </a:extLst>
                </a:gridCol>
              </a:tblGrid>
              <a:tr h="344685">
                <a:tc>
                  <a:txBody>
                    <a:bodyPr/>
                    <a:lstStyle/>
                    <a:p>
                      <a:r>
                        <a:rPr lang="en-GB" sz="1800" dirty="0">
                          <a:solidFill>
                            <a:schemeClr val="accent5">
                              <a:lumMod val="50000"/>
                            </a:schemeClr>
                          </a:solidFill>
                        </a:rPr>
                        <a:t>Kunst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interessant</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a:solidFill>
                            <a:schemeClr val="accent5">
                              <a:lumMod val="50000"/>
                            </a:schemeClr>
                          </a:solidFill>
                        </a:rPr>
                        <a:t>Wien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schön</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a:solidFill>
                            <a:schemeClr val="accent5">
                              <a:lumMod val="50000"/>
                            </a:schemeClr>
                          </a:solidFill>
                        </a:rPr>
                        <a:t>Deutsch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lustig</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notwendig</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Musik</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wunderbar</a:t>
                      </a:r>
                      <a:r>
                        <a:rPr lang="en-GB" sz="1800" dirty="0">
                          <a:solidFill>
                            <a:schemeClr val="accent5">
                              <a:lumMod val="50000"/>
                            </a:schemeClr>
                          </a:solidFill>
                        </a:rPr>
                        <a:t> (</a:t>
                      </a:r>
                      <a:r>
                        <a:rPr lang="en-GB" sz="1800" dirty="0" err="1">
                          <a:solidFill>
                            <a:schemeClr val="accent5">
                              <a:lumMod val="50000"/>
                            </a:schemeClr>
                          </a:solidFill>
                        </a:rPr>
                        <a:t>weil</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a:solidFill>
                            <a:schemeClr val="accent5">
                              <a:lumMod val="50000"/>
                            </a:schemeClr>
                          </a:solidFill>
                        </a:rPr>
                        <a:t>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spannend</a:t>
                      </a:r>
                      <a:r>
                        <a:rPr lang="en-GB" sz="1800" dirty="0">
                          <a:solidFill>
                            <a:schemeClr val="accent5">
                              <a:lumMod val="50000"/>
                            </a:schemeClr>
                          </a:solidFill>
                        </a:rPr>
                        <a:t> (</a:t>
                      </a:r>
                      <a:r>
                        <a:rPr lang="en-GB" sz="1800" dirty="0" err="1">
                          <a:solidFill>
                            <a:schemeClr val="accent5">
                              <a:lumMod val="50000"/>
                            </a:schemeClr>
                          </a:solidFill>
                        </a:rPr>
                        <a:t>denn</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spTree>
    <p:extLst>
      <p:ext uri="{BB962C8B-B14F-4D97-AF65-F5344CB8AC3E}">
        <p14:creationId xmlns:p14="http://schemas.microsoft.com/office/powerpoint/2010/main" val="2161915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4817" y="2396146"/>
            <a:ext cx="9302044" cy="1485422"/>
          </a:xfrm>
        </p:spPr>
        <p:txBody>
          <a:bodyPr>
            <a:normAutofit/>
          </a:bodyPr>
          <a:lstStyle/>
          <a:p>
            <a:pPr algn="l"/>
            <a:r>
              <a:rPr lang="en-GB" sz="4000" b="1" dirty="0">
                <a:solidFill>
                  <a:prstClr val="white"/>
                </a:solidFill>
              </a:rPr>
              <a:t>Explaining likes and dislikes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86702" y="3154197"/>
            <a:ext cx="7114068" cy="571756"/>
          </a:xfrm>
        </p:spPr>
        <p:txBody>
          <a:bodyPr/>
          <a:lstStyle/>
          <a:p>
            <a:pPr algn="l"/>
            <a:r>
              <a:rPr lang="en-GB" sz="3200" i="1" dirty="0" err="1">
                <a:solidFill>
                  <a:prstClr val="white"/>
                </a:solidFill>
              </a:rPr>
              <a:t>weil</a:t>
            </a:r>
            <a:r>
              <a:rPr lang="en-GB" sz="3200" dirty="0">
                <a:solidFill>
                  <a:prstClr val="white"/>
                </a:solidFill>
              </a:rPr>
              <a:t> vs </a:t>
            </a:r>
            <a:r>
              <a:rPr lang="en-GB" sz="3200" i="1" dirty="0" err="1">
                <a:solidFill>
                  <a:prstClr val="white"/>
                </a:solidFill>
              </a:rPr>
              <a:t>denn</a:t>
            </a:r>
            <a:endParaRPr lang="en-GB" sz="32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4795065"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prstClr val="white"/>
                </a:solidFill>
              </a:rPr>
              <a:t>SSC [v] vs [w]: revisited</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14</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Stephen Owen / 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a:t>
            </a:r>
            <a:r>
              <a:rPr lang="en-GB" sz="1400">
                <a:solidFill>
                  <a:prstClr val="white"/>
                </a:solidFill>
                <a:latin typeface="Century Gothic" panose="020B0502020202020204" pitchFamily="34" charset="0"/>
              </a:rPr>
              <a:t>updated</a:t>
            </a:r>
            <a:r>
              <a:rPr lang="en-GB" sz="1400" smtClean="0">
                <a:solidFill>
                  <a:prstClr val="white"/>
                </a:solidFill>
                <a:latin typeface="Century Gothic" panose="020B0502020202020204" pitchFamily="34" charset="0"/>
              </a:rPr>
              <a:t>: 21/07/21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021882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6" name="Table 6">
            <a:extLst>
              <a:ext uri="{FF2B5EF4-FFF2-40B4-BE49-F238E27FC236}">
                <a16:creationId xmlns:a16="http://schemas.microsoft.com/office/drawing/2014/main" id="{41025C73-B7BE-47D4-9096-0617A6507B52}"/>
              </a:ext>
            </a:extLst>
          </p:cNvPr>
          <p:cNvGraphicFramePr>
            <a:graphicFrameLocks noGrp="1"/>
          </p:cNvGraphicFramePr>
          <p:nvPr>
            <p:extLst>
              <p:ext uri="{D42A27DB-BD31-4B8C-83A1-F6EECF244321}">
                <p14:modId xmlns:p14="http://schemas.microsoft.com/office/powerpoint/2010/main" val="3197189446"/>
              </p:ext>
            </p:extLst>
          </p:nvPr>
        </p:nvGraphicFramePr>
        <p:xfrm>
          <a:off x="1769166" y="2077346"/>
          <a:ext cx="8945218" cy="3738411"/>
        </p:xfrm>
        <a:graphic>
          <a:graphicData uri="http://schemas.openxmlformats.org/drawingml/2006/table">
            <a:tbl>
              <a:tblPr firstRow="1" bandRow="1">
                <a:tableStyleId>{00A15C55-8517-42AA-B614-E9B94910E393}</a:tableStyleId>
              </a:tblPr>
              <a:tblGrid>
                <a:gridCol w="983031">
                  <a:extLst>
                    <a:ext uri="{9D8B030D-6E8A-4147-A177-3AD203B41FA5}">
                      <a16:colId xmlns:a16="http://schemas.microsoft.com/office/drawing/2014/main" val="2607353726"/>
                    </a:ext>
                  </a:extLst>
                </a:gridCol>
                <a:gridCol w="4427536">
                  <a:extLst>
                    <a:ext uri="{9D8B030D-6E8A-4147-A177-3AD203B41FA5}">
                      <a16:colId xmlns:a16="http://schemas.microsoft.com/office/drawing/2014/main" val="1600817978"/>
                    </a:ext>
                  </a:extLst>
                </a:gridCol>
                <a:gridCol w="1693334">
                  <a:extLst>
                    <a:ext uri="{9D8B030D-6E8A-4147-A177-3AD203B41FA5}">
                      <a16:colId xmlns:a16="http://schemas.microsoft.com/office/drawing/2014/main" val="4128092149"/>
                    </a:ext>
                  </a:extLst>
                </a:gridCol>
                <a:gridCol w="1841317">
                  <a:extLst>
                    <a:ext uri="{9D8B030D-6E8A-4147-A177-3AD203B41FA5}">
                      <a16:colId xmlns:a16="http://schemas.microsoft.com/office/drawing/2014/main" val="2609792770"/>
                    </a:ext>
                  </a:extLst>
                </a:gridCol>
              </a:tblGrid>
              <a:tr h="497067">
                <a:tc>
                  <a:txBody>
                    <a:bodyPr/>
                    <a:lstStyle/>
                    <a:p>
                      <a:endParaRPr lang="en-GB" sz="2400" dirty="0"/>
                    </a:p>
                  </a:txBody>
                  <a:tcPr>
                    <a:noFill/>
                  </a:tcPr>
                </a:tc>
                <a:tc>
                  <a:txBody>
                    <a:bodyPr/>
                    <a:lstStyle/>
                    <a:p>
                      <a:endParaRPr lang="en-GB" sz="24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u="none" strike="noStrike" kern="1200" cap="none" spc="0" normalizeH="0" baseline="0" noProof="0" dirty="0">
                          <a:ln>
                            <a:noFill/>
                          </a:ln>
                          <a:solidFill>
                            <a:schemeClr val="accent5">
                              <a:lumMod val="50000"/>
                            </a:schemeClr>
                          </a:solidFill>
                          <a:effectLst/>
                          <a:uLnTx/>
                          <a:uFillTx/>
                        </a:rPr>
                        <a:t>[V]</a:t>
                      </a:r>
                      <a:endParaRPr lang="en-GB" sz="3200" b="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accent5">
                              <a:lumMod val="50000"/>
                            </a:schemeClr>
                          </a:solidFill>
                        </a:rPr>
                        <a:t>[W]</a:t>
                      </a:r>
                      <a:endParaRPr lang="en-GB" sz="3200" b="0" dirty="0">
                        <a:solidFill>
                          <a:schemeClr val="accent5">
                            <a:lumMod val="50000"/>
                          </a:schemeClr>
                        </a:solidFill>
                      </a:endParaRPr>
                    </a:p>
                  </a:txBody>
                  <a:tcP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tc>
                <a:tc>
                  <a:txBody>
                    <a:bodyPr/>
                    <a:lstStyle/>
                    <a:p>
                      <a:r>
                        <a:rPr lang="en-GB" sz="2400" b="0" dirty="0" err="1">
                          <a:solidFill>
                            <a:schemeClr val="accent5">
                              <a:lumMod val="50000"/>
                            </a:schemeClr>
                          </a:solidFill>
                        </a:rPr>
                        <a:t>verwenden</a:t>
                      </a:r>
                      <a:r>
                        <a:rPr lang="en-GB" sz="2400" b="0" dirty="0">
                          <a:solidFill>
                            <a:schemeClr val="accent5">
                              <a:lumMod val="50000"/>
                            </a:schemeClr>
                          </a:solidFill>
                        </a:rPr>
                        <a:t> [to use]</a:t>
                      </a: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aktiv [active]</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weltweit [worldwide]</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warnen [to warn]</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673956">
                <a:tc>
                  <a:txBody>
                    <a:bodyPr/>
                    <a:lstStyle/>
                    <a:p>
                      <a:pPr algn="ctr"/>
                      <a:endParaRPr lang="en-GB" sz="2400" dirty="0">
                        <a:solidFill>
                          <a:schemeClr val="accent1">
                            <a:lumMod val="50000"/>
                          </a:schemeClr>
                        </a:solidFill>
                      </a:endParaRPr>
                    </a:p>
                  </a:txBody>
                  <a:tcPr/>
                </a:tc>
                <a:tc>
                  <a:txBody>
                    <a:bodyPr/>
                    <a:lstStyle/>
                    <a:p>
                      <a:r>
                        <a:rPr lang="en-GB" sz="2200" b="0">
                          <a:solidFill>
                            <a:schemeClr val="accent5">
                              <a:lumMod val="50000"/>
                            </a:schemeClr>
                          </a:solidFill>
                        </a:rPr>
                        <a:t>verschwinden [to disappear]</a:t>
                      </a:r>
                      <a:endParaRPr lang="en-GB" sz="22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chemeClr val="accent5">
                              <a:lumMod val="50000"/>
                            </a:schemeClr>
                          </a:solidFill>
                        </a:rPr>
                        <a:t>Verwandte [relative]</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38" name="TextBox 37" descr="text box hiding answer">
            <a:extLst>
              <a:ext uri="{FF2B5EF4-FFF2-40B4-BE49-F238E27FC236}">
                <a16:creationId xmlns:a16="http://schemas.microsoft.com/office/drawing/2014/main" id="{21DAAB4C-DB11-48F6-9D7C-A622958A04F9}"/>
              </a:ext>
            </a:extLst>
          </p:cNvPr>
          <p:cNvSpPr txBox="1"/>
          <p:nvPr/>
        </p:nvSpPr>
        <p:spPr>
          <a:xfrm>
            <a:off x="2774116" y="2719831"/>
            <a:ext cx="3015170" cy="42268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4CDD652A-586B-499E-91B4-DFE9ACFCCE9F}"/>
              </a:ext>
            </a:extLst>
          </p:cNvPr>
          <p:cNvSpPr txBox="1"/>
          <p:nvPr/>
        </p:nvSpPr>
        <p:spPr>
          <a:xfrm>
            <a:off x="2602510" y="3208966"/>
            <a:ext cx="3115084" cy="40289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C9FBD3E0-77AF-45D6-8820-8DF07E222EEC}"/>
              </a:ext>
            </a:extLst>
          </p:cNvPr>
          <p:cNvSpPr txBox="1"/>
          <p:nvPr/>
        </p:nvSpPr>
        <p:spPr>
          <a:xfrm>
            <a:off x="2839084" y="3704735"/>
            <a:ext cx="3210024" cy="37612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436B5475-CD58-4716-9C1A-FA56ED5196B0}"/>
              </a:ext>
            </a:extLst>
          </p:cNvPr>
          <p:cNvSpPr txBox="1"/>
          <p:nvPr/>
        </p:nvSpPr>
        <p:spPr>
          <a:xfrm>
            <a:off x="2774116" y="4274131"/>
            <a:ext cx="2943478" cy="32705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9E3C67B4-123D-412F-A073-E15493BAF826}"/>
              </a:ext>
            </a:extLst>
          </p:cNvPr>
          <p:cNvSpPr txBox="1"/>
          <p:nvPr/>
        </p:nvSpPr>
        <p:spPr>
          <a:xfrm>
            <a:off x="2681472" y="4677091"/>
            <a:ext cx="4125728" cy="4859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30F55025-8241-4CE7-A0F1-23E1BF2549DD}"/>
              </a:ext>
            </a:extLst>
          </p:cNvPr>
          <p:cNvSpPr txBox="1"/>
          <p:nvPr/>
        </p:nvSpPr>
        <p:spPr>
          <a:xfrm>
            <a:off x="2810940" y="5388826"/>
            <a:ext cx="3238168" cy="35343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7973" y="134835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9" name="Picture 38" descr="green checkmark">
            <a:extLst>
              <a:ext uri="{FF2B5EF4-FFF2-40B4-BE49-F238E27FC236}">
                <a16:creationId xmlns:a16="http://schemas.microsoft.com/office/drawing/2014/main" id="{0D828A4C-64A9-4A0A-8D92-950D38883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5834" y="2767440"/>
            <a:ext cx="282522" cy="294294"/>
          </a:xfrm>
          <a:prstGeom prst="rect">
            <a:avLst/>
          </a:prstGeom>
        </p:spPr>
      </p:pic>
      <p:pic>
        <p:nvPicPr>
          <p:cNvPr id="42" name="Picture 41" descr="green checkmark">
            <a:extLst>
              <a:ext uri="{FF2B5EF4-FFF2-40B4-BE49-F238E27FC236}">
                <a16:creationId xmlns:a16="http://schemas.microsoft.com/office/drawing/2014/main" id="{A7125EFC-B925-4698-A057-73D63C14A7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92" y="3234636"/>
            <a:ext cx="282522" cy="294294"/>
          </a:xfrm>
          <a:prstGeom prst="rect">
            <a:avLst/>
          </a:prstGeom>
        </p:spPr>
      </p:pic>
      <p:pic>
        <p:nvPicPr>
          <p:cNvPr id="45" name="Picture 4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1188" y="3711543"/>
            <a:ext cx="282522" cy="294294"/>
          </a:xfrm>
          <a:prstGeom prst="rect">
            <a:avLst/>
          </a:prstGeom>
        </p:spPr>
      </p:pic>
      <p:pic>
        <p:nvPicPr>
          <p:cNvPr id="48" name="Picture 47" descr="green checkmark">
            <a:extLst>
              <a:ext uri="{FF2B5EF4-FFF2-40B4-BE49-F238E27FC236}">
                <a16:creationId xmlns:a16="http://schemas.microsoft.com/office/drawing/2014/main" id="{7EC953E2-BF7D-4424-AF0D-CD7B02591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8964" y="4224813"/>
            <a:ext cx="282522" cy="294294"/>
          </a:xfrm>
          <a:prstGeom prst="rect">
            <a:avLst/>
          </a:prstGeom>
        </p:spPr>
      </p:pic>
      <p:pic>
        <p:nvPicPr>
          <p:cNvPr id="51" name="Picture 50" descr="green checkmark">
            <a:extLst>
              <a:ext uri="{FF2B5EF4-FFF2-40B4-BE49-F238E27FC236}">
                <a16:creationId xmlns:a16="http://schemas.microsoft.com/office/drawing/2014/main" id="{B3674199-DE82-4187-9AC7-D5141E4C3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2449" y="4734752"/>
            <a:ext cx="282522" cy="294294"/>
          </a:xfrm>
          <a:prstGeom prst="rect">
            <a:avLst/>
          </a:prstGeom>
        </p:spPr>
      </p:pic>
      <p:pic>
        <p:nvPicPr>
          <p:cNvPr id="54" name="Picture 53" descr="green checkmark">
            <a:extLst>
              <a:ext uri="{FF2B5EF4-FFF2-40B4-BE49-F238E27FC236}">
                <a16:creationId xmlns:a16="http://schemas.microsoft.com/office/drawing/2014/main" id="{09EA5F10-49C9-4586-B40F-2E1E47790C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92" y="5398725"/>
            <a:ext cx="282522" cy="300912"/>
          </a:xfrm>
          <a:prstGeom prst="rect">
            <a:avLst/>
          </a:prstGeom>
        </p:spPr>
      </p:pic>
      <p:pic>
        <p:nvPicPr>
          <p:cNvPr id="59" name="Picture 58" descr="green checkmark">
            <a:extLst>
              <a:ext uri="{FF2B5EF4-FFF2-40B4-BE49-F238E27FC236}">
                <a16:creationId xmlns:a16="http://schemas.microsoft.com/office/drawing/2014/main" id="{A7125EFC-B925-4698-A057-73D63C14A7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786" y="2712244"/>
            <a:ext cx="271128" cy="267976"/>
          </a:xfrm>
          <a:prstGeom prst="rect">
            <a:avLst/>
          </a:prstGeom>
        </p:spPr>
      </p:pic>
      <p:pic>
        <p:nvPicPr>
          <p:cNvPr id="55" name="Picture 5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8356" y="3707136"/>
            <a:ext cx="282522" cy="294294"/>
          </a:xfrm>
          <a:prstGeom prst="rect">
            <a:avLst/>
          </a:prstGeom>
        </p:spPr>
      </p:pic>
      <p:pic>
        <p:nvPicPr>
          <p:cNvPr id="56" name="Picture 55" descr="green checkmark">
            <a:extLst>
              <a:ext uri="{FF2B5EF4-FFF2-40B4-BE49-F238E27FC236}">
                <a16:creationId xmlns:a16="http://schemas.microsoft.com/office/drawing/2014/main" id="{B3674199-DE82-4187-9AC7-D5141E4C3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92" y="4785605"/>
            <a:ext cx="282522" cy="294294"/>
          </a:xfrm>
          <a:prstGeom prst="rect">
            <a:avLst/>
          </a:prstGeom>
        </p:spPr>
      </p:pic>
      <p:pic>
        <p:nvPicPr>
          <p:cNvPr id="57" name="Picture 56" descr="green checkmark">
            <a:extLst>
              <a:ext uri="{FF2B5EF4-FFF2-40B4-BE49-F238E27FC236}">
                <a16:creationId xmlns:a16="http://schemas.microsoft.com/office/drawing/2014/main" id="{09EA5F10-49C9-4586-B40F-2E1E47790C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8317" y="5370205"/>
            <a:ext cx="282522" cy="300912"/>
          </a:xfrm>
          <a:prstGeom prst="rect">
            <a:avLst/>
          </a:prstGeom>
        </p:spPr>
      </p:pic>
      <p:sp>
        <p:nvSpPr>
          <p:cNvPr id="6" name="Rounded Rectangular Callout 5"/>
          <p:cNvSpPr/>
          <p:nvPr/>
        </p:nvSpPr>
        <p:spPr>
          <a:xfrm>
            <a:off x="3000741" y="3234636"/>
            <a:ext cx="3902539" cy="2154092"/>
          </a:xfrm>
          <a:prstGeom prst="wedgeRoundRectCallou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a:p>
            <a:pPr algn="ctr"/>
            <a:r>
              <a:rPr lang="en-GB" sz="2000" dirty="0"/>
              <a:t>The following German words, borrowed from the English, pronounce ‘v’ in the English way:</a:t>
            </a:r>
          </a:p>
          <a:p>
            <a:pPr algn="ctr"/>
            <a:r>
              <a:rPr lang="en-GB" sz="2000" dirty="0"/>
              <a:t>Inter</a:t>
            </a:r>
            <a:r>
              <a:rPr lang="en-GB" sz="2000" b="1" dirty="0"/>
              <a:t>v</a:t>
            </a:r>
            <a:r>
              <a:rPr lang="en-GB" sz="2000" dirty="0"/>
              <a:t>iew</a:t>
            </a:r>
          </a:p>
          <a:p>
            <a:pPr algn="ctr"/>
            <a:r>
              <a:rPr lang="en-GB" sz="2000" dirty="0"/>
              <a:t>Uni</a:t>
            </a:r>
            <a:r>
              <a:rPr lang="en-GB" sz="2000" b="1" dirty="0"/>
              <a:t>v</a:t>
            </a:r>
            <a:r>
              <a:rPr lang="en-GB" sz="2000" dirty="0"/>
              <a:t>ersität</a:t>
            </a:r>
          </a:p>
          <a:p>
            <a:pPr algn="ctr"/>
            <a:r>
              <a:rPr lang="en-GB" sz="2000" dirty="0" err="1"/>
              <a:t>Akti</a:t>
            </a:r>
            <a:r>
              <a:rPr lang="en-GB" sz="2000" b="1" dirty="0" err="1"/>
              <a:t>v</a:t>
            </a:r>
            <a:r>
              <a:rPr lang="en-GB" sz="2000" dirty="0" err="1"/>
              <a:t>ität</a:t>
            </a:r>
            <a:endParaRPr lang="en-GB" sz="2000" dirty="0"/>
          </a:p>
          <a:p>
            <a:pPr algn="ctr"/>
            <a:endParaRPr lang="en-GB" dirty="0"/>
          </a:p>
        </p:txBody>
      </p:sp>
      <p:sp>
        <p:nvSpPr>
          <p:cNvPr id="58" name="Action Button: Custom 16">
            <a:hlinkClick r:id="" action="ppaction://noaction" highlightClick="1">
              <a:snd r:embed="rId6" name="S18_verwenden.wav"/>
            </a:hlinkClick>
            <a:extLst>
              <a:ext uri="{FF2B5EF4-FFF2-40B4-BE49-F238E27FC236}">
                <a16:creationId xmlns:a16="http://schemas.microsoft.com/office/drawing/2014/main" id="{C00BECFD-D258-4DBE-A35E-7D8FE9567C85}"/>
              </a:ext>
            </a:extLst>
          </p:cNvPr>
          <p:cNvSpPr/>
          <p:nvPr/>
        </p:nvSpPr>
        <p:spPr>
          <a:xfrm>
            <a:off x="1999127" y="27008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0" name="Action Button: Custom 16">
            <a:hlinkClick r:id="" action="ppaction://noaction" highlightClick="1">
              <a:snd r:embed="rId7" name="S18_aktiv.wav"/>
            </a:hlinkClick>
            <a:extLst>
              <a:ext uri="{FF2B5EF4-FFF2-40B4-BE49-F238E27FC236}">
                <a16:creationId xmlns:a16="http://schemas.microsoft.com/office/drawing/2014/main" id="{E0F32214-3EC8-46A0-92D2-8EB69176A6D5}"/>
              </a:ext>
            </a:extLst>
          </p:cNvPr>
          <p:cNvSpPr/>
          <p:nvPr/>
        </p:nvSpPr>
        <p:spPr>
          <a:xfrm>
            <a:off x="1999127" y="31735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1" name="Action Button: Custom 16">
            <a:hlinkClick r:id="" action="ppaction://noaction" highlightClick="1">
              <a:snd r:embed="rId8" name="S18_weltweit.wav"/>
            </a:hlinkClick>
            <a:extLst>
              <a:ext uri="{FF2B5EF4-FFF2-40B4-BE49-F238E27FC236}">
                <a16:creationId xmlns:a16="http://schemas.microsoft.com/office/drawing/2014/main" id="{646B7CC5-8C81-4BC8-90A9-E7EF92F760D4}"/>
              </a:ext>
            </a:extLst>
          </p:cNvPr>
          <p:cNvSpPr/>
          <p:nvPr/>
        </p:nvSpPr>
        <p:spPr>
          <a:xfrm>
            <a:off x="1997049" y="36848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2" name="Action Button: Custom 16">
            <a:hlinkClick r:id="" action="ppaction://noaction" highlightClick="1">
              <a:snd r:embed="rId9" name="S18_warnen.wav"/>
            </a:hlinkClick>
            <a:extLst>
              <a:ext uri="{FF2B5EF4-FFF2-40B4-BE49-F238E27FC236}">
                <a16:creationId xmlns:a16="http://schemas.microsoft.com/office/drawing/2014/main" id="{0AB7BB6C-2588-4670-9D51-3A365F04F05F}"/>
              </a:ext>
            </a:extLst>
          </p:cNvPr>
          <p:cNvSpPr/>
          <p:nvPr/>
        </p:nvSpPr>
        <p:spPr>
          <a:xfrm>
            <a:off x="1997049" y="41920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3" name="Action Button: Custom 16">
            <a:hlinkClick r:id="" action="ppaction://noaction" highlightClick="1">
              <a:snd r:embed="rId10" name="S18_verschwinden.wav"/>
            </a:hlinkClick>
            <a:extLst>
              <a:ext uri="{FF2B5EF4-FFF2-40B4-BE49-F238E27FC236}">
                <a16:creationId xmlns:a16="http://schemas.microsoft.com/office/drawing/2014/main" id="{67E77AD9-F506-469F-A86E-EB4DCAB14C19}"/>
              </a:ext>
            </a:extLst>
          </p:cNvPr>
          <p:cNvSpPr/>
          <p:nvPr/>
        </p:nvSpPr>
        <p:spPr>
          <a:xfrm>
            <a:off x="1997049" y="47955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4" name="Action Button: Custom 16">
            <a:hlinkClick r:id="" action="ppaction://noaction" highlightClick="1">
              <a:snd r:embed="rId11" name="S18_Verwandte.wav"/>
            </a:hlinkClick>
            <a:extLst>
              <a:ext uri="{FF2B5EF4-FFF2-40B4-BE49-F238E27FC236}">
                <a16:creationId xmlns:a16="http://schemas.microsoft.com/office/drawing/2014/main" id="{42087534-5B70-4B2C-85D4-F519E6F445EF}"/>
              </a:ext>
            </a:extLst>
          </p:cNvPr>
          <p:cNvSpPr/>
          <p:nvPr/>
        </p:nvSpPr>
        <p:spPr>
          <a:xfrm>
            <a:off x="1997049" y="53708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8237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4" grpId="0" animBg="1"/>
      <p:bldP spid="47" grpId="0" animBg="1"/>
      <p:bldP spid="50" grpId="0" animBg="1"/>
      <p:bldP spid="5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20543" cy="707849"/>
          </a:xfrm>
        </p:spPr>
        <p:txBody>
          <a:bodyPr>
            <a:normAutofit/>
          </a:bodyPr>
          <a:lstStyle/>
          <a:p>
            <a:r>
              <a:rPr lang="en-GB" sz="3200">
                <a:solidFill>
                  <a:schemeClr val="bg1"/>
                </a:solidFill>
              </a:rPr>
              <a:t>Phonetik – </a:t>
            </a:r>
            <a:r>
              <a:rPr lang="en-GB" sz="3200" b="1" i="1">
                <a:solidFill>
                  <a:schemeClr val="bg1"/>
                </a:solidFill>
              </a:rPr>
              <a:t>viel(e)</a:t>
            </a:r>
            <a:r>
              <a:rPr lang="en-GB" sz="3200">
                <a:solidFill>
                  <a:schemeClr val="bg1"/>
                </a:solidFill>
              </a:rPr>
              <a:t> oder </a:t>
            </a:r>
            <a:r>
              <a:rPr lang="en-GB" sz="3200" b="1" i="1">
                <a:solidFill>
                  <a:schemeClr val="bg1"/>
                </a:solidFill>
              </a:rPr>
              <a:t>weil</a:t>
            </a:r>
            <a:r>
              <a:rPr lang="en-GB" sz="3200">
                <a:solidFill>
                  <a:schemeClr val="bg1"/>
                </a:solidFill>
              </a:rPr>
              <a:t>?</a:t>
            </a:r>
            <a:endParaRPr lang="en-GB" sz="3200"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6" name="TextBox 15">
            <a:extLst>
              <a:ext uri="{FF2B5EF4-FFF2-40B4-BE49-F238E27FC236}">
                <a16:creationId xmlns:a16="http://schemas.microsoft.com/office/drawing/2014/main" id="{A6B1F067-C389-4EFA-AACA-59031E978790}"/>
              </a:ext>
            </a:extLst>
          </p:cNvPr>
          <p:cNvSpPr txBox="1"/>
          <p:nvPr/>
        </p:nvSpPr>
        <p:spPr>
          <a:xfrm>
            <a:off x="867670" y="1539409"/>
            <a:ext cx="11709353" cy="400110"/>
          </a:xfrm>
          <a:prstGeom prst="rect">
            <a:avLst/>
          </a:prstGeom>
          <a:noFill/>
        </p:spPr>
        <p:txBody>
          <a:bodyPr wrap="square" rtlCol="0">
            <a:spAutoFit/>
          </a:bodyPr>
          <a:lstStyle/>
          <a:p>
            <a:r>
              <a:rPr lang="en-US" sz="2000">
                <a:solidFill>
                  <a:srgbClr val="115076"/>
                </a:solidFill>
              </a:rPr>
              <a:t>1) Ich mache _____ Sport, _____ ich aktiv bin.</a:t>
            </a:r>
            <a:endParaRPr lang="en-US" sz="2000" dirty="0">
              <a:solidFill>
                <a:srgbClr val="115076"/>
              </a:solidFill>
            </a:endParaRPr>
          </a:p>
        </p:txBody>
      </p:sp>
      <p:sp>
        <p:nvSpPr>
          <p:cNvPr id="18" name="TextBox 17">
            <a:extLst>
              <a:ext uri="{FF2B5EF4-FFF2-40B4-BE49-F238E27FC236}">
                <a16:creationId xmlns:a16="http://schemas.microsoft.com/office/drawing/2014/main" id="{DAFF0550-7EFE-4913-9503-EE58BBEFE5FF}"/>
              </a:ext>
            </a:extLst>
          </p:cNvPr>
          <p:cNvSpPr txBox="1"/>
          <p:nvPr/>
        </p:nvSpPr>
        <p:spPr>
          <a:xfrm>
            <a:off x="867669" y="2292421"/>
            <a:ext cx="11709353" cy="400110"/>
          </a:xfrm>
          <a:prstGeom prst="rect">
            <a:avLst/>
          </a:prstGeom>
          <a:noFill/>
        </p:spPr>
        <p:txBody>
          <a:bodyPr wrap="square" rtlCol="0">
            <a:spAutoFit/>
          </a:bodyPr>
          <a:lstStyle/>
          <a:p>
            <a:r>
              <a:rPr lang="en-US" sz="2000">
                <a:solidFill>
                  <a:srgbClr val="115076"/>
                </a:solidFill>
              </a:rPr>
              <a:t>2) Wir </a:t>
            </a:r>
            <a:r>
              <a:rPr lang="en-US" sz="2000" dirty="0" err="1">
                <a:solidFill>
                  <a:srgbClr val="115076"/>
                </a:solidFill>
              </a:rPr>
              <a:t>lesen</a:t>
            </a:r>
            <a:r>
              <a:rPr lang="en-US" sz="2000" dirty="0">
                <a:solidFill>
                  <a:srgbClr val="115076"/>
                </a:solidFill>
              </a:rPr>
              <a:t> ______ </a:t>
            </a:r>
            <a:r>
              <a:rPr lang="en-US" sz="2000" dirty="0" err="1">
                <a:solidFill>
                  <a:srgbClr val="115076"/>
                </a:solidFill>
              </a:rPr>
              <a:t>Bücher</a:t>
            </a:r>
            <a:r>
              <a:rPr lang="en-US" sz="2000" dirty="0">
                <a:solidFill>
                  <a:srgbClr val="115076"/>
                </a:solidFill>
              </a:rPr>
              <a:t>, ______ </a:t>
            </a:r>
            <a:r>
              <a:rPr lang="en-US" sz="2000" dirty="0" err="1">
                <a:solidFill>
                  <a:srgbClr val="115076"/>
                </a:solidFill>
              </a:rPr>
              <a:t>Lesen</a:t>
            </a:r>
            <a:r>
              <a:rPr lang="en-US" sz="2000" dirty="0">
                <a:solidFill>
                  <a:srgbClr val="115076"/>
                </a:solidFill>
              </a:rPr>
              <a:t> </a:t>
            </a:r>
            <a:r>
              <a:rPr lang="en-US" sz="2000" dirty="0" err="1">
                <a:solidFill>
                  <a:srgbClr val="115076"/>
                </a:solidFill>
              </a:rPr>
              <a:t>wichtig</a:t>
            </a:r>
            <a:r>
              <a:rPr lang="en-US" sz="2000" dirty="0">
                <a:solidFill>
                  <a:srgbClr val="115076"/>
                </a:solidFill>
              </a:rPr>
              <a:t> </a:t>
            </a:r>
            <a:r>
              <a:rPr lang="en-US" sz="2000" dirty="0" err="1">
                <a:solidFill>
                  <a:srgbClr val="115076"/>
                </a:solidFill>
              </a:rPr>
              <a:t>ist</a:t>
            </a:r>
            <a:r>
              <a:rPr lang="en-US" sz="2000" dirty="0">
                <a:solidFill>
                  <a:srgbClr val="115076"/>
                </a:solidFill>
              </a:rPr>
              <a:t>.</a:t>
            </a:r>
          </a:p>
        </p:txBody>
      </p:sp>
      <p:sp>
        <p:nvSpPr>
          <p:cNvPr id="19" name="TextBox 18">
            <a:extLst>
              <a:ext uri="{FF2B5EF4-FFF2-40B4-BE49-F238E27FC236}">
                <a16:creationId xmlns:a16="http://schemas.microsoft.com/office/drawing/2014/main" id="{D6BA5A44-CBF9-4BA9-8AB0-EE248EB7DFAC}"/>
              </a:ext>
            </a:extLst>
          </p:cNvPr>
          <p:cNvSpPr txBox="1"/>
          <p:nvPr/>
        </p:nvSpPr>
        <p:spPr>
          <a:xfrm>
            <a:off x="867668" y="3185596"/>
            <a:ext cx="11709353" cy="400110"/>
          </a:xfrm>
          <a:prstGeom prst="rect">
            <a:avLst/>
          </a:prstGeom>
          <a:noFill/>
        </p:spPr>
        <p:txBody>
          <a:bodyPr wrap="square" rtlCol="0">
            <a:spAutoFit/>
          </a:bodyPr>
          <a:lstStyle/>
          <a:p>
            <a:r>
              <a:rPr lang="en-US" sz="2000">
                <a:solidFill>
                  <a:srgbClr val="115076"/>
                </a:solidFill>
              </a:rPr>
              <a:t>3) Mein </a:t>
            </a:r>
            <a:r>
              <a:rPr lang="en-US" sz="2000" err="1">
                <a:solidFill>
                  <a:srgbClr val="115076"/>
                </a:solidFill>
              </a:rPr>
              <a:t>Vater</a:t>
            </a:r>
            <a:r>
              <a:rPr lang="en-US" sz="2000">
                <a:solidFill>
                  <a:srgbClr val="115076"/>
                </a:solidFill>
              </a:rPr>
              <a:t> hat </a:t>
            </a:r>
            <a:r>
              <a:rPr lang="en-US" sz="2000" dirty="0">
                <a:solidFill>
                  <a:srgbClr val="115076"/>
                </a:solidFill>
              </a:rPr>
              <a:t>_______ Volkswagen, _____ </a:t>
            </a:r>
            <a:r>
              <a:rPr lang="en-US" sz="2000" dirty="0" err="1">
                <a:solidFill>
                  <a:srgbClr val="115076"/>
                </a:solidFill>
              </a:rPr>
              <a:t>er</a:t>
            </a:r>
            <a:r>
              <a:rPr lang="en-US" sz="2000" dirty="0">
                <a:solidFill>
                  <a:srgbClr val="115076"/>
                </a:solidFill>
              </a:rPr>
              <a:t> Volkswagen mag.</a:t>
            </a:r>
          </a:p>
        </p:txBody>
      </p:sp>
      <p:sp>
        <p:nvSpPr>
          <p:cNvPr id="20" name="TextBox 19">
            <a:extLst>
              <a:ext uri="{FF2B5EF4-FFF2-40B4-BE49-F238E27FC236}">
                <a16:creationId xmlns:a16="http://schemas.microsoft.com/office/drawing/2014/main" id="{1B6022C0-5706-45A7-8ECE-02361F14686D}"/>
              </a:ext>
            </a:extLst>
          </p:cNvPr>
          <p:cNvSpPr txBox="1"/>
          <p:nvPr/>
        </p:nvSpPr>
        <p:spPr>
          <a:xfrm>
            <a:off x="839518" y="4127604"/>
            <a:ext cx="11709353" cy="400110"/>
          </a:xfrm>
          <a:prstGeom prst="rect">
            <a:avLst/>
          </a:prstGeom>
          <a:noFill/>
        </p:spPr>
        <p:txBody>
          <a:bodyPr wrap="square" rtlCol="0">
            <a:spAutoFit/>
          </a:bodyPr>
          <a:lstStyle/>
          <a:p>
            <a:r>
              <a:rPr lang="en-US" sz="2000">
                <a:solidFill>
                  <a:srgbClr val="115076"/>
                </a:solidFill>
              </a:rPr>
              <a:t>4) Ich spiele ______ Fußball, ______ ich Fußball lustig finde.</a:t>
            </a:r>
            <a:endParaRPr lang="en-US" sz="2000" dirty="0">
              <a:solidFill>
                <a:srgbClr val="115076"/>
              </a:solidFill>
            </a:endParaRPr>
          </a:p>
        </p:txBody>
      </p:sp>
      <p:sp>
        <p:nvSpPr>
          <p:cNvPr id="11" name="TextBox 10">
            <a:extLst>
              <a:ext uri="{FF2B5EF4-FFF2-40B4-BE49-F238E27FC236}">
                <a16:creationId xmlns:a16="http://schemas.microsoft.com/office/drawing/2014/main" id="{1B6022C0-5706-45A7-8ECE-02361F14686D}"/>
              </a:ext>
            </a:extLst>
          </p:cNvPr>
          <p:cNvSpPr txBox="1"/>
          <p:nvPr/>
        </p:nvSpPr>
        <p:spPr>
          <a:xfrm>
            <a:off x="867667" y="4924291"/>
            <a:ext cx="11709353" cy="400110"/>
          </a:xfrm>
          <a:prstGeom prst="rect">
            <a:avLst/>
          </a:prstGeom>
          <a:noFill/>
        </p:spPr>
        <p:txBody>
          <a:bodyPr wrap="square" rtlCol="0">
            <a:spAutoFit/>
          </a:bodyPr>
          <a:lstStyle/>
          <a:p>
            <a:r>
              <a:rPr lang="en-US" sz="2000">
                <a:solidFill>
                  <a:srgbClr val="115076"/>
                </a:solidFill>
              </a:rPr>
              <a:t>5) Meine Mutter kocht ______ Gemüse, ______ Gemüse gesund ist</a:t>
            </a:r>
            <a:r>
              <a:rPr lang="en-US" sz="2000" dirty="0">
                <a:solidFill>
                  <a:srgbClr val="115076"/>
                </a:solidFill>
              </a:rPr>
              <a:t>.</a:t>
            </a:r>
          </a:p>
        </p:txBody>
      </p:sp>
      <p:sp>
        <p:nvSpPr>
          <p:cNvPr id="12" name="TextBox 11">
            <a:extLst>
              <a:ext uri="{FF2B5EF4-FFF2-40B4-BE49-F238E27FC236}">
                <a16:creationId xmlns:a16="http://schemas.microsoft.com/office/drawing/2014/main" id="{1B6022C0-5706-45A7-8ECE-02361F14686D}"/>
              </a:ext>
            </a:extLst>
          </p:cNvPr>
          <p:cNvSpPr txBox="1"/>
          <p:nvPr/>
        </p:nvSpPr>
        <p:spPr>
          <a:xfrm>
            <a:off x="867666" y="5778418"/>
            <a:ext cx="11709353" cy="400110"/>
          </a:xfrm>
          <a:prstGeom prst="rect">
            <a:avLst/>
          </a:prstGeom>
          <a:noFill/>
        </p:spPr>
        <p:txBody>
          <a:bodyPr wrap="square" rtlCol="0">
            <a:spAutoFit/>
          </a:bodyPr>
          <a:lstStyle/>
          <a:p>
            <a:r>
              <a:rPr lang="en-US" sz="2000">
                <a:solidFill>
                  <a:srgbClr val="115076"/>
                </a:solidFill>
              </a:rPr>
              <a:t>6) Du hast ______ Tiere, ______ du Tiere sehr magst.</a:t>
            </a:r>
            <a:endParaRPr lang="en-US" sz="2000" dirty="0">
              <a:solidFill>
                <a:srgbClr val="115076"/>
              </a:solidFill>
            </a:endParaRPr>
          </a:p>
        </p:txBody>
      </p:sp>
      <p:sp>
        <p:nvSpPr>
          <p:cNvPr id="2" name="TextBox 1"/>
          <p:cNvSpPr txBox="1"/>
          <p:nvPr/>
        </p:nvSpPr>
        <p:spPr>
          <a:xfrm>
            <a:off x="2685142" y="1544036"/>
            <a:ext cx="979714" cy="400110"/>
          </a:xfrm>
          <a:prstGeom prst="rect">
            <a:avLst/>
          </a:prstGeom>
          <a:noFill/>
        </p:spPr>
        <p:txBody>
          <a:bodyPr wrap="square" rtlCol="0">
            <a:spAutoFit/>
          </a:bodyPr>
          <a:lstStyle/>
          <a:p>
            <a:pPr algn="l"/>
            <a:r>
              <a:rPr lang="en-GB" sz="2000" b="1">
                <a:solidFill>
                  <a:schemeClr val="accent5">
                    <a:lumMod val="50000"/>
                  </a:schemeClr>
                </a:solidFill>
              </a:rPr>
              <a:t>viel</a:t>
            </a:r>
            <a:endParaRPr lang="en-GB" sz="2000" b="1" dirty="0">
              <a:solidFill>
                <a:schemeClr val="accent5">
                  <a:lumMod val="50000"/>
                </a:schemeClr>
              </a:solidFill>
            </a:endParaRPr>
          </a:p>
        </p:txBody>
      </p:sp>
      <p:sp>
        <p:nvSpPr>
          <p:cNvPr id="14" name="TextBox 13"/>
          <p:cNvSpPr txBox="1"/>
          <p:nvPr/>
        </p:nvSpPr>
        <p:spPr>
          <a:xfrm>
            <a:off x="2423886" y="2292421"/>
            <a:ext cx="979714" cy="400110"/>
          </a:xfrm>
          <a:prstGeom prst="rect">
            <a:avLst/>
          </a:prstGeom>
          <a:noFill/>
        </p:spPr>
        <p:txBody>
          <a:bodyPr wrap="square" rtlCol="0">
            <a:spAutoFit/>
          </a:bodyPr>
          <a:lstStyle/>
          <a:p>
            <a:pPr algn="l"/>
            <a:r>
              <a:rPr lang="en-GB" sz="2000" b="1">
                <a:solidFill>
                  <a:schemeClr val="accent5">
                    <a:lumMod val="50000"/>
                  </a:schemeClr>
                </a:solidFill>
              </a:rPr>
              <a:t>viele</a:t>
            </a:r>
            <a:endParaRPr lang="en-GB" sz="2000" b="1" dirty="0">
              <a:solidFill>
                <a:schemeClr val="accent5">
                  <a:lumMod val="50000"/>
                </a:schemeClr>
              </a:solidFill>
            </a:endParaRPr>
          </a:p>
        </p:txBody>
      </p:sp>
      <p:sp>
        <p:nvSpPr>
          <p:cNvPr id="21" name="TextBox 20"/>
          <p:cNvSpPr txBox="1"/>
          <p:nvPr/>
        </p:nvSpPr>
        <p:spPr>
          <a:xfrm>
            <a:off x="3812011" y="4917791"/>
            <a:ext cx="979714" cy="400110"/>
          </a:xfrm>
          <a:prstGeom prst="rect">
            <a:avLst/>
          </a:prstGeom>
          <a:noFill/>
        </p:spPr>
        <p:txBody>
          <a:bodyPr wrap="square" rtlCol="0">
            <a:spAutoFit/>
          </a:bodyPr>
          <a:lstStyle/>
          <a:p>
            <a:pPr algn="l"/>
            <a:r>
              <a:rPr lang="en-GB" sz="2000" b="1">
                <a:solidFill>
                  <a:schemeClr val="accent5">
                    <a:lumMod val="50000"/>
                  </a:schemeClr>
                </a:solidFill>
              </a:rPr>
              <a:t>viel</a:t>
            </a:r>
            <a:endParaRPr lang="en-GB" sz="2000" b="1" dirty="0">
              <a:solidFill>
                <a:schemeClr val="accent5">
                  <a:lumMod val="50000"/>
                </a:schemeClr>
              </a:solidFill>
            </a:endParaRPr>
          </a:p>
        </p:txBody>
      </p:sp>
      <p:sp>
        <p:nvSpPr>
          <p:cNvPr id="22" name="TextBox 21"/>
          <p:cNvSpPr txBox="1"/>
          <p:nvPr/>
        </p:nvSpPr>
        <p:spPr>
          <a:xfrm>
            <a:off x="2563586" y="4070164"/>
            <a:ext cx="979714" cy="400110"/>
          </a:xfrm>
          <a:prstGeom prst="rect">
            <a:avLst/>
          </a:prstGeom>
          <a:noFill/>
        </p:spPr>
        <p:txBody>
          <a:bodyPr wrap="square" rtlCol="0">
            <a:spAutoFit/>
          </a:bodyPr>
          <a:lstStyle/>
          <a:p>
            <a:pPr algn="l"/>
            <a:r>
              <a:rPr lang="en-GB" sz="2000" b="1">
                <a:solidFill>
                  <a:schemeClr val="accent5">
                    <a:lumMod val="50000"/>
                  </a:schemeClr>
                </a:solidFill>
              </a:rPr>
              <a:t>viel</a:t>
            </a:r>
            <a:endParaRPr lang="en-GB" sz="2000" b="1" dirty="0">
              <a:solidFill>
                <a:schemeClr val="accent5">
                  <a:lumMod val="50000"/>
                </a:schemeClr>
              </a:solidFill>
            </a:endParaRPr>
          </a:p>
        </p:txBody>
      </p:sp>
      <p:sp>
        <p:nvSpPr>
          <p:cNvPr id="23" name="TextBox 22"/>
          <p:cNvSpPr txBox="1"/>
          <p:nvPr/>
        </p:nvSpPr>
        <p:spPr>
          <a:xfrm>
            <a:off x="3254828" y="3173009"/>
            <a:ext cx="979714" cy="400110"/>
          </a:xfrm>
          <a:prstGeom prst="rect">
            <a:avLst/>
          </a:prstGeom>
          <a:noFill/>
        </p:spPr>
        <p:txBody>
          <a:bodyPr wrap="square" rtlCol="0">
            <a:spAutoFit/>
          </a:bodyPr>
          <a:lstStyle/>
          <a:p>
            <a:pPr algn="l"/>
            <a:r>
              <a:rPr lang="en-GB" sz="2000" b="1">
                <a:solidFill>
                  <a:schemeClr val="accent5">
                    <a:lumMod val="50000"/>
                  </a:schemeClr>
                </a:solidFill>
              </a:rPr>
              <a:t>viele</a:t>
            </a:r>
            <a:endParaRPr lang="en-GB" sz="2000" b="1" dirty="0">
              <a:solidFill>
                <a:schemeClr val="accent5">
                  <a:lumMod val="50000"/>
                </a:schemeClr>
              </a:solidFill>
            </a:endParaRPr>
          </a:p>
        </p:txBody>
      </p:sp>
      <p:sp>
        <p:nvSpPr>
          <p:cNvPr id="24" name="TextBox 23"/>
          <p:cNvSpPr txBox="1"/>
          <p:nvPr/>
        </p:nvSpPr>
        <p:spPr>
          <a:xfrm>
            <a:off x="2282371" y="5765831"/>
            <a:ext cx="979714" cy="400110"/>
          </a:xfrm>
          <a:prstGeom prst="rect">
            <a:avLst/>
          </a:prstGeom>
          <a:noFill/>
        </p:spPr>
        <p:txBody>
          <a:bodyPr wrap="square" rtlCol="0">
            <a:spAutoFit/>
          </a:bodyPr>
          <a:lstStyle/>
          <a:p>
            <a:pPr algn="l"/>
            <a:r>
              <a:rPr lang="en-GB" sz="2000" b="1">
                <a:solidFill>
                  <a:schemeClr val="accent5">
                    <a:lumMod val="50000"/>
                  </a:schemeClr>
                </a:solidFill>
              </a:rPr>
              <a:t>viele</a:t>
            </a:r>
            <a:endParaRPr lang="en-GB" sz="2000" b="1" dirty="0">
              <a:solidFill>
                <a:schemeClr val="accent5">
                  <a:lumMod val="50000"/>
                </a:schemeClr>
              </a:solidFill>
            </a:endParaRPr>
          </a:p>
        </p:txBody>
      </p:sp>
      <p:sp>
        <p:nvSpPr>
          <p:cNvPr id="25" name="TextBox 24"/>
          <p:cNvSpPr txBox="1"/>
          <p:nvPr/>
        </p:nvSpPr>
        <p:spPr>
          <a:xfrm>
            <a:off x="4124423" y="1534782"/>
            <a:ext cx="979714" cy="400110"/>
          </a:xfrm>
          <a:prstGeom prst="rect">
            <a:avLst/>
          </a:prstGeom>
          <a:noFill/>
        </p:spPr>
        <p:txBody>
          <a:bodyPr wrap="square" rtlCol="0">
            <a:spAutoFit/>
          </a:bodyPr>
          <a:lstStyle/>
          <a:p>
            <a:pPr algn="l"/>
            <a:r>
              <a:rPr lang="en-GB" sz="2000" b="1">
                <a:solidFill>
                  <a:schemeClr val="accent5">
                    <a:lumMod val="50000"/>
                  </a:schemeClr>
                </a:solidFill>
              </a:rPr>
              <a:t>weil</a:t>
            </a:r>
            <a:endParaRPr lang="en-GB" sz="2000" b="1" dirty="0">
              <a:solidFill>
                <a:schemeClr val="accent5">
                  <a:lumMod val="50000"/>
                </a:schemeClr>
              </a:solidFill>
            </a:endParaRPr>
          </a:p>
        </p:txBody>
      </p:sp>
      <p:sp>
        <p:nvSpPr>
          <p:cNvPr id="26" name="TextBox 25"/>
          <p:cNvSpPr txBox="1"/>
          <p:nvPr/>
        </p:nvSpPr>
        <p:spPr>
          <a:xfrm>
            <a:off x="4301868" y="2281685"/>
            <a:ext cx="979714" cy="400110"/>
          </a:xfrm>
          <a:prstGeom prst="rect">
            <a:avLst/>
          </a:prstGeom>
          <a:noFill/>
        </p:spPr>
        <p:txBody>
          <a:bodyPr wrap="square" rtlCol="0">
            <a:spAutoFit/>
          </a:bodyPr>
          <a:lstStyle/>
          <a:p>
            <a:pPr algn="l"/>
            <a:r>
              <a:rPr lang="en-GB" sz="2000" b="1">
                <a:solidFill>
                  <a:schemeClr val="accent5">
                    <a:lumMod val="50000"/>
                  </a:schemeClr>
                </a:solidFill>
              </a:rPr>
              <a:t>weil</a:t>
            </a:r>
            <a:endParaRPr lang="en-GB" sz="2000" b="1" dirty="0">
              <a:solidFill>
                <a:schemeClr val="accent5">
                  <a:lumMod val="50000"/>
                </a:schemeClr>
              </a:solidFill>
            </a:endParaRPr>
          </a:p>
        </p:txBody>
      </p:sp>
      <p:sp>
        <p:nvSpPr>
          <p:cNvPr id="27" name="TextBox 26"/>
          <p:cNvSpPr txBox="1"/>
          <p:nvPr/>
        </p:nvSpPr>
        <p:spPr>
          <a:xfrm>
            <a:off x="5742628" y="3185596"/>
            <a:ext cx="979714" cy="400110"/>
          </a:xfrm>
          <a:prstGeom prst="rect">
            <a:avLst/>
          </a:prstGeom>
          <a:noFill/>
        </p:spPr>
        <p:txBody>
          <a:bodyPr wrap="square" rtlCol="0">
            <a:spAutoFit/>
          </a:bodyPr>
          <a:lstStyle/>
          <a:p>
            <a:pPr algn="l"/>
            <a:r>
              <a:rPr lang="en-GB" sz="2000" b="1">
                <a:solidFill>
                  <a:schemeClr val="accent5">
                    <a:lumMod val="50000"/>
                  </a:schemeClr>
                </a:solidFill>
              </a:rPr>
              <a:t>weil</a:t>
            </a:r>
            <a:endParaRPr lang="en-GB" sz="2000" b="1" dirty="0">
              <a:solidFill>
                <a:schemeClr val="accent5">
                  <a:lumMod val="50000"/>
                </a:schemeClr>
              </a:solidFill>
            </a:endParaRPr>
          </a:p>
        </p:txBody>
      </p:sp>
      <p:sp>
        <p:nvSpPr>
          <p:cNvPr id="28" name="TextBox 27"/>
          <p:cNvSpPr txBox="1"/>
          <p:nvPr/>
        </p:nvSpPr>
        <p:spPr>
          <a:xfrm>
            <a:off x="4337957" y="4055816"/>
            <a:ext cx="979714" cy="400110"/>
          </a:xfrm>
          <a:prstGeom prst="rect">
            <a:avLst/>
          </a:prstGeom>
          <a:noFill/>
        </p:spPr>
        <p:txBody>
          <a:bodyPr wrap="square" rtlCol="0">
            <a:spAutoFit/>
          </a:bodyPr>
          <a:lstStyle/>
          <a:p>
            <a:pPr algn="l"/>
            <a:r>
              <a:rPr lang="en-GB" sz="2000" b="1">
                <a:solidFill>
                  <a:schemeClr val="accent5">
                    <a:lumMod val="50000"/>
                  </a:schemeClr>
                </a:solidFill>
              </a:rPr>
              <a:t>weil</a:t>
            </a:r>
            <a:endParaRPr lang="en-GB" sz="2000" b="1" dirty="0">
              <a:solidFill>
                <a:schemeClr val="accent5">
                  <a:lumMod val="50000"/>
                </a:schemeClr>
              </a:solidFill>
            </a:endParaRPr>
          </a:p>
        </p:txBody>
      </p:sp>
      <p:sp>
        <p:nvSpPr>
          <p:cNvPr id="29" name="TextBox 28"/>
          <p:cNvSpPr txBox="1"/>
          <p:nvPr/>
        </p:nvSpPr>
        <p:spPr>
          <a:xfrm>
            <a:off x="5827486" y="4913071"/>
            <a:ext cx="979714" cy="400110"/>
          </a:xfrm>
          <a:prstGeom prst="rect">
            <a:avLst/>
          </a:prstGeom>
          <a:noFill/>
        </p:spPr>
        <p:txBody>
          <a:bodyPr wrap="square" rtlCol="0">
            <a:spAutoFit/>
          </a:bodyPr>
          <a:lstStyle/>
          <a:p>
            <a:pPr algn="l"/>
            <a:r>
              <a:rPr lang="en-GB" sz="2000" b="1">
                <a:solidFill>
                  <a:schemeClr val="accent5">
                    <a:lumMod val="50000"/>
                  </a:schemeClr>
                </a:solidFill>
              </a:rPr>
              <a:t>weil</a:t>
            </a:r>
            <a:endParaRPr lang="en-GB" sz="2000" b="1" dirty="0">
              <a:solidFill>
                <a:schemeClr val="accent5">
                  <a:lumMod val="50000"/>
                </a:schemeClr>
              </a:solidFill>
            </a:endParaRPr>
          </a:p>
        </p:txBody>
      </p:sp>
      <p:sp>
        <p:nvSpPr>
          <p:cNvPr id="30" name="TextBox 29"/>
          <p:cNvSpPr txBox="1"/>
          <p:nvPr/>
        </p:nvSpPr>
        <p:spPr>
          <a:xfrm>
            <a:off x="3848100" y="5755463"/>
            <a:ext cx="979714" cy="400110"/>
          </a:xfrm>
          <a:prstGeom prst="rect">
            <a:avLst/>
          </a:prstGeom>
          <a:noFill/>
        </p:spPr>
        <p:txBody>
          <a:bodyPr wrap="square" rtlCol="0">
            <a:spAutoFit/>
          </a:bodyPr>
          <a:lstStyle/>
          <a:p>
            <a:pPr algn="l"/>
            <a:r>
              <a:rPr lang="en-GB" sz="2000" b="1" dirty="0" err="1">
                <a:solidFill>
                  <a:schemeClr val="accent5">
                    <a:lumMod val="50000"/>
                  </a:schemeClr>
                </a:solidFill>
              </a:rPr>
              <a:t>weil</a:t>
            </a:r>
            <a:endParaRPr lang="en-GB" sz="2000" b="1" dirty="0">
              <a:solidFill>
                <a:schemeClr val="accent5">
                  <a:lumMod val="50000"/>
                </a:schemeClr>
              </a:solidFill>
            </a:endParaRPr>
          </a:p>
        </p:txBody>
      </p:sp>
      <p:sp>
        <p:nvSpPr>
          <p:cNvPr id="6" name="Rounded Rectangular Callout 5"/>
          <p:cNvSpPr/>
          <p:nvPr/>
        </p:nvSpPr>
        <p:spPr>
          <a:xfrm>
            <a:off x="9147012" y="696093"/>
            <a:ext cx="2881521" cy="5671341"/>
          </a:xfrm>
          <a:prstGeom prst="wedgeRoundRectCallout">
            <a:avLst>
              <a:gd name="adj1" fmla="val -49226"/>
              <a:gd name="adj2" fmla="val -21298"/>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GB">
              <a:solidFill>
                <a:schemeClr val="bg1"/>
              </a:solidFill>
            </a:endParaRPr>
          </a:p>
          <a:p>
            <a:pPr lvl="0">
              <a:defRPr/>
            </a:pPr>
            <a:r>
              <a:rPr lang="en-GB">
                <a:solidFill>
                  <a:schemeClr val="bg1"/>
                </a:solidFill>
              </a:rPr>
              <a:t>Remember - </a:t>
            </a:r>
            <a:r>
              <a:rPr lang="en-GB" i="1">
                <a:solidFill>
                  <a:schemeClr val="bg1"/>
                </a:solidFill>
              </a:rPr>
              <a:t>viel</a:t>
            </a:r>
            <a:r>
              <a:rPr lang="en-GB">
                <a:solidFill>
                  <a:schemeClr val="bg1"/>
                </a:solidFill>
              </a:rPr>
              <a:t> and </a:t>
            </a:r>
            <a:r>
              <a:rPr lang="en-GB" i="1">
                <a:solidFill>
                  <a:schemeClr val="bg1"/>
                </a:solidFill>
              </a:rPr>
              <a:t>viele </a:t>
            </a:r>
            <a:r>
              <a:rPr lang="en-GB">
                <a:solidFill>
                  <a:schemeClr val="bg1"/>
                </a:solidFill>
              </a:rPr>
              <a:t>both mean ‘lots of’.</a:t>
            </a:r>
          </a:p>
          <a:p>
            <a:pPr lvl="0">
              <a:defRPr/>
            </a:pPr>
            <a:endParaRPr lang="en-GB" i="1">
              <a:solidFill>
                <a:schemeClr val="bg1"/>
              </a:solidFill>
            </a:endParaRPr>
          </a:p>
          <a:p>
            <a:pPr lvl="0">
              <a:defRPr/>
            </a:pPr>
            <a:r>
              <a:rPr lang="en-GB" i="1">
                <a:solidFill>
                  <a:schemeClr val="bg1"/>
                </a:solidFill>
              </a:rPr>
              <a:t>Viel</a:t>
            </a:r>
            <a:r>
              <a:rPr lang="en-GB">
                <a:solidFill>
                  <a:schemeClr val="bg1"/>
                </a:solidFill>
              </a:rPr>
              <a:t> is used with </a:t>
            </a:r>
            <a:r>
              <a:rPr lang="en-GB" b="1">
                <a:solidFill>
                  <a:schemeClr val="bg1"/>
                </a:solidFill>
              </a:rPr>
              <a:t>uncountable </a:t>
            </a:r>
            <a:r>
              <a:rPr lang="en-GB">
                <a:solidFill>
                  <a:schemeClr val="bg1"/>
                </a:solidFill>
              </a:rPr>
              <a:t>nouns. </a:t>
            </a:r>
            <a:r>
              <a:rPr lang="en-GB" b="1">
                <a:solidFill>
                  <a:schemeClr val="bg1"/>
                </a:solidFill>
              </a:rPr>
              <a:t>Uncountable</a:t>
            </a:r>
            <a:r>
              <a:rPr lang="en-GB">
                <a:solidFill>
                  <a:schemeClr val="bg1"/>
                </a:solidFill>
              </a:rPr>
              <a:t> means you</a:t>
            </a:r>
            <a:r>
              <a:rPr lang="en-GB" b="1">
                <a:solidFill>
                  <a:schemeClr val="bg1"/>
                </a:solidFill>
              </a:rPr>
              <a:t> can’t put a number </a:t>
            </a:r>
            <a:r>
              <a:rPr lang="en-GB">
                <a:solidFill>
                  <a:schemeClr val="bg1"/>
                </a:solidFill>
              </a:rPr>
              <a:t>in front of it to make it </a:t>
            </a:r>
            <a:r>
              <a:rPr lang="en-GB" b="1">
                <a:solidFill>
                  <a:schemeClr val="bg1"/>
                </a:solidFill>
              </a:rPr>
              <a:t>plural</a:t>
            </a:r>
            <a:r>
              <a:rPr lang="en-GB">
                <a:solidFill>
                  <a:schemeClr val="bg1"/>
                </a:solidFill>
              </a:rPr>
              <a:t> (food, time, love …)</a:t>
            </a:r>
          </a:p>
          <a:p>
            <a:pPr lvl="0">
              <a:defRPr/>
            </a:pPr>
            <a:endParaRPr lang="en-GB" i="1">
              <a:solidFill>
                <a:schemeClr val="bg1"/>
              </a:solidFill>
            </a:endParaRPr>
          </a:p>
          <a:p>
            <a:pPr>
              <a:defRPr/>
            </a:pPr>
            <a:r>
              <a:rPr lang="en-GB" i="1">
                <a:solidFill>
                  <a:schemeClr val="bg1"/>
                </a:solidFill>
              </a:rPr>
              <a:t>Viele</a:t>
            </a:r>
            <a:r>
              <a:rPr lang="en-GB">
                <a:solidFill>
                  <a:schemeClr val="bg1"/>
                </a:solidFill>
              </a:rPr>
              <a:t> is used with </a:t>
            </a:r>
            <a:r>
              <a:rPr lang="en-GB" b="1">
                <a:solidFill>
                  <a:schemeClr val="bg1"/>
                </a:solidFill>
              </a:rPr>
              <a:t>countable </a:t>
            </a:r>
            <a:r>
              <a:rPr lang="en-GB">
                <a:solidFill>
                  <a:schemeClr val="bg1"/>
                </a:solidFill>
              </a:rPr>
              <a:t>nouns. </a:t>
            </a:r>
            <a:r>
              <a:rPr lang="en-GB" b="1">
                <a:solidFill>
                  <a:schemeClr val="bg1"/>
                </a:solidFill>
              </a:rPr>
              <a:t>Countable</a:t>
            </a:r>
            <a:r>
              <a:rPr lang="en-GB">
                <a:solidFill>
                  <a:schemeClr val="bg1"/>
                </a:solidFill>
              </a:rPr>
              <a:t> means you</a:t>
            </a:r>
            <a:r>
              <a:rPr lang="en-GB" b="1">
                <a:solidFill>
                  <a:schemeClr val="bg1"/>
                </a:solidFill>
              </a:rPr>
              <a:t> can put a number </a:t>
            </a:r>
            <a:r>
              <a:rPr lang="en-GB">
                <a:solidFill>
                  <a:schemeClr val="bg1"/>
                </a:solidFill>
              </a:rPr>
              <a:t>in front of it to make it plural</a:t>
            </a:r>
            <a:r>
              <a:rPr lang="en-GB" b="1">
                <a:solidFill>
                  <a:schemeClr val="bg1"/>
                </a:solidFill>
              </a:rPr>
              <a:t> </a:t>
            </a:r>
            <a:r>
              <a:rPr lang="en-GB">
                <a:solidFill>
                  <a:schemeClr val="bg1"/>
                </a:solidFill>
              </a:rPr>
              <a:t>(</a:t>
            </a:r>
            <a:r>
              <a:rPr lang="en-GB" b="1">
                <a:solidFill>
                  <a:schemeClr val="bg1"/>
                </a:solidFill>
              </a:rPr>
              <a:t>two </a:t>
            </a:r>
            <a:r>
              <a:rPr lang="en-GB">
                <a:solidFill>
                  <a:schemeClr val="bg1"/>
                </a:solidFill>
              </a:rPr>
              <a:t>cat</a:t>
            </a:r>
            <a:r>
              <a:rPr lang="en-GB" b="1">
                <a:solidFill>
                  <a:schemeClr val="bg1"/>
                </a:solidFill>
              </a:rPr>
              <a:t>s</a:t>
            </a:r>
            <a:r>
              <a:rPr lang="en-GB">
                <a:solidFill>
                  <a:schemeClr val="bg1"/>
                </a:solidFill>
              </a:rPr>
              <a:t>, </a:t>
            </a:r>
            <a:r>
              <a:rPr lang="en-GB" b="1">
                <a:solidFill>
                  <a:schemeClr val="bg1"/>
                </a:solidFill>
              </a:rPr>
              <a:t>three </a:t>
            </a:r>
            <a:r>
              <a:rPr lang="en-GB">
                <a:solidFill>
                  <a:schemeClr val="bg1"/>
                </a:solidFill>
              </a:rPr>
              <a:t>table</a:t>
            </a:r>
            <a:r>
              <a:rPr lang="en-GB" b="1">
                <a:solidFill>
                  <a:schemeClr val="bg1"/>
                </a:solidFill>
              </a:rPr>
              <a:t>s, four</a:t>
            </a:r>
            <a:r>
              <a:rPr lang="en-GB">
                <a:solidFill>
                  <a:schemeClr val="bg1"/>
                </a:solidFill>
              </a:rPr>
              <a:t> carrot</a:t>
            </a:r>
            <a:r>
              <a:rPr lang="en-GB" b="1">
                <a:solidFill>
                  <a:schemeClr val="bg1"/>
                </a:solidFill>
              </a:rPr>
              <a:t>s </a:t>
            </a:r>
            <a:r>
              <a:rPr lang="en-GB">
                <a:solidFill>
                  <a:schemeClr val="bg1"/>
                </a:solidFill>
              </a:rPr>
              <a:t>…)</a:t>
            </a:r>
            <a:endParaRPr lang="en-GB" i="1">
              <a:solidFill>
                <a:schemeClr val="bg1"/>
              </a:solidFill>
            </a:endParaRPr>
          </a:p>
          <a:p>
            <a:pPr algn="ctr"/>
            <a:endParaRPr lang="en-GB"/>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P spid="24" grpId="0"/>
      <p:bldP spid="25" grpId="0"/>
      <p:bldP spid="26" grpId="0"/>
      <p:bldP spid="27" grpId="0"/>
      <p:bldP spid="28"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r>
              <a:rPr lang="en-GB" sz="9600" b="1" dirty="0"/>
              <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65673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r>
              <a:rPr lang="en-GB" sz="2800" b="1" dirty="0">
                <a:solidFill>
                  <a:srgbClr val="4472C4">
                    <a:lumMod val="50000"/>
                  </a:srgbClr>
                </a:solidFill>
                <a:ea typeface="+mn-ea"/>
                <a:cs typeface="+mn-cs"/>
              </a:rPr>
              <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1" y="1580861"/>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is </a:t>
            </a:r>
            <a:r>
              <a:rPr kumimoji="0" lang="en-GB" sz="2800" b="1" i="0" u="sng" strike="noStrike" kern="1200" cap="none" spc="0" normalizeH="0" baseline="0" noProof="0" dirty="0">
                <a:ln>
                  <a:noFill/>
                </a:ln>
                <a:solidFill>
                  <a:srgbClr val="EA5F00"/>
                </a:solidFill>
                <a:effectLst/>
                <a:uLnTx/>
                <a:uFillTx/>
                <a:latin typeface="Century Gothic" panose="020F0302020204030204"/>
                <a:ea typeface="+mn-ea"/>
                <a:cs typeface="+mn-cs"/>
              </a:rPr>
              <a:t>im</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possible!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6"/>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1" i="0" u="sng" strike="noStrike" kern="1200" cap="none" spc="0" normalizeH="0" baseline="0" noProof="0" dirty="0" err="1">
                <a:ln>
                  <a:noFill/>
                </a:ln>
                <a:solidFill>
                  <a:srgbClr val="EA5F00"/>
                </a:solidFill>
                <a:effectLst/>
                <a:uLnTx/>
                <a:uFillTx/>
                <a:latin typeface="Century Gothic" panose="020F0302020204030204"/>
                <a:ea typeface="+mn-ea"/>
                <a:cs typeface="+mn-cs"/>
              </a:rPr>
              <a:t>un</a:t>
            </a:r>
            <a:r>
              <a:rPr kumimoji="0" lang="en-GB" sz="3600" b="1" i="0" u="none" strike="noStrike" kern="1200" cap="none" spc="0" normalizeH="0" baseline="0" noProof="0" dirty="0" err="1">
                <a:ln>
                  <a:noFill/>
                </a:ln>
                <a:solidFill>
                  <a:srgbClr val="EA5F00"/>
                </a:solidFill>
                <a:effectLst/>
                <a:uLnTx/>
                <a:uFillTx/>
                <a:latin typeface="Century Gothic" panose="020F0302020204030204"/>
                <a:ea typeface="+mn-ea"/>
                <a:cs typeface="+mn-cs"/>
              </a:rPr>
              <a:t>möglich</a:t>
            </a:r>
            <a:r>
              <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135335"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Stadt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unfreundlich </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unangenehm</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He is </a:t>
            </a: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still rather </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unhappy.</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uninteresting</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unhealthy</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uncomfortable</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640066"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500" b="0" i="0" u="none" strike="noStrike" kern="1200" cap="none" spc="0" normalizeH="0" baseline="0" noProof="0" dirty="0">
                <a:ln>
                  <a:noFill/>
                </a:ln>
                <a:solidFill>
                  <a:prstClr val="white"/>
                </a:solidFill>
                <a:effectLst/>
                <a:uLnTx/>
                <a:uFillTx/>
                <a:latin typeface="Century Gothic" panose="020F0302020204030204"/>
                <a:ea typeface="+mj-ea"/>
                <a:cs typeface="+mj-cs"/>
              </a:rPr>
              <a:t>Add </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j-ea"/>
                <a:cs typeface="+mj-cs"/>
              </a:rPr>
              <a:t>un-</a:t>
            </a:r>
            <a:r>
              <a:rPr kumimoji="0" lang="en-GB" sz="2500" b="0" i="0" u="none" strike="noStrike" kern="1200" cap="none" spc="0" normalizeH="0" baseline="0" noProof="0" dirty="0">
                <a:ln>
                  <a:noFill/>
                </a:ln>
                <a:solidFill>
                  <a:prstClr val="white"/>
                </a:solidFill>
                <a:effectLst/>
                <a:uLnTx/>
                <a:uFillTx/>
                <a:latin typeface="Century Gothic" panose="020F0302020204030204"/>
                <a:ea typeface="+mj-ea"/>
                <a:cs typeface="+mj-cs"/>
              </a:rPr>
              <a:t> to make some German adjectives negative, as in English un-/</a:t>
            </a:r>
            <a:r>
              <a:rPr kumimoji="0" lang="en-GB" sz="2500" b="0" i="0" u="none" strike="noStrike" kern="1200" cap="none" spc="0" normalizeH="0" baseline="0" noProof="0" dirty="0" err="1">
                <a:ln>
                  <a:noFill/>
                </a:ln>
                <a:solidFill>
                  <a:prstClr val="white"/>
                </a:solidFill>
                <a:effectLst/>
                <a:uLnTx/>
                <a:uFillTx/>
                <a:latin typeface="Century Gothic" panose="020F0302020204030204"/>
                <a:ea typeface="+mj-ea"/>
                <a:cs typeface="+mj-cs"/>
              </a:rPr>
              <a:t>im</a:t>
            </a:r>
            <a:r>
              <a:rPr kumimoji="0" lang="en-GB" sz="2500" b="0" i="0" u="none" strike="noStrike" kern="1200" cap="none" spc="0" normalizeH="0" baseline="0" noProof="0" dirty="0">
                <a:ln>
                  <a:noFill/>
                </a:ln>
                <a:solidFill>
                  <a:prstClr val="white"/>
                </a:solidFill>
                <a:effectLst/>
                <a:uLnTx/>
                <a:uFillTx/>
                <a:latin typeface="Century Gothic" panose="020F0302020204030204"/>
                <a:ea typeface="+mj-ea"/>
                <a:cs typeface="+mj-cs"/>
              </a:rPr>
              <a:t>-.</a:t>
            </a:r>
          </a:p>
        </p:txBody>
      </p:sp>
      <p:pic>
        <p:nvPicPr>
          <p:cNvPr id="5" name="Picture 4" descr="A picture containing scissors, tool&#10;&#10;Description automatically generated">
            <a:extLst>
              <a:ext uri="{FF2B5EF4-FFF2-40B4-BE49-F238E27FC236}">
                <a16:creationId xmlns:a16="http://schemas.microsoft.com/office/drawing/2014/main" id="{23A36F26-B3EE-4D73-9456-AFB3553084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78" t="19862" r="9575" b="5965"/>
          <a:stretch/>
        </p:blipFill>
        <p:spPr>
          <a:xfrm>
            <a:off x="4875599" y="2260367"/>
            <a:ext cx="1455666" cy="1238302"/>
          </a:xfrm>
          <a:prstGeom prst="rect">
            <a:avLst/>
          </a:prstGeom>
        </p:spPr>
      </p:pic>
    </p:spTree>
    <p:extLst>
      <p:ext uri="{BB962C8B-B14F-4D97-AF65-F5344CB8AC3E}">
        <p14:creationId xmlns:p14="http://schemas.microsoft.com/office/powerpoint/2010/main" val="283623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Stadt ist unfreundlich und unangenehm.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is still rather unhappy.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uninteresting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unhealthy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a:solidFill>
                  <a:srgbClr val="4472C4">
                    <a:lumMod val="50000"/>
                  </a:srgbClr>
                </a:solidFill>
              </a:rPr>
              <a:t>uncomfortable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60960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town is unfriendly</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unpleasant.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immer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noch</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ziemlich</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unglücklich</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uninteressant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ungesund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err="1">
                <a:solidFill>
                  <a:srgbClr val="4472C4">
                    <a:lumMod val="50000"/>
                  </a:srgbClr>
                </a:solidFill>
              </a:rPr>
              <a:t>unbequem</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516336" y="4837253"/>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sp>
        <p:nvSpPr>
          <p:cNvPr id="3" name="Speech Bubble: Rectangle with Corners Rounded 2">
            <a:extLst>
              <a:ext uri="{FF2B5EF4-FFF2-40B4-BE49-F238E27FC236}">
                <a16:creationId xmlns:a16="http://schemas.microsoft.com/office/drawing/2014/main" id="{0D624C10-790E-4BBD-BDF7-4C0414EA64C7}"/>
              </a:ext>
            </a:extLst>
          </p:cNvPr>
          <p:cNvSpPr/>
          <p:nvPr/>
        </p:nvSpPr>
        <p:spPr>
          <a:xfrm>
            <a:off x="9144000" y="3225902"/>
            <a:ext cx="2832409" cy="1611351"/>
          </a:xfrm>
          <a:prstGeom prst="wedgeRoundRectCallout">
            <a:avLst>
              <a:gd name="adj1" fmla="val -31857"/>
              <a:gd name="adj2" fmla="val -75908"/>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Note: </a:t>
            </a:r>
            <a:r>
              <a:rPr lang="en-GB" sz="2400" b="1" dirty="0" err="1"/>
              <a:t>immer</a:t>
            </a:r>
            <a:r>
              <a:rPr lang="en-GB" sz="2400" dirty="0"/>
              <a:t> is often added to </a:t>
            </a:r>
            <a:r>
              <a:rPr lang="en-GB" sz="2400" b="1" dirty="0"/>
              <a:t>‘</a:t>
            </a:r>
            <a:r>
              <a:rPr lang="en-GB" sz="2400" b="1" dirty="0" err="1"/>
              <a:t>noch</a:t>
            </a:r>
            <a:r>
              <a:rPr lang="en-GB" sz="2400" dirty="0"/>
              <a:t>’ to emphasise ‘</a:t>
            </a:r>
            <a:r>
              <a:rPr lang="en-GB" sz="2400" b="1" dirty="0"/>
              <a:t>still</a:t>
            </a:r>
            <a:r>
              <a:rPr lang="en-GB" sz="2400" dirty="0"/>
              <a:t>’.</a:t>
            </a:r>
          </a:p>
        </p:txBody>
      </p:sp>
    </p:spTree>
    <p:extLst>
      <p:ext uri="{BB962C8B-B14F-4D97-AF65-F5344CB8AC3E}">
        <p14:creationId xmlns:p14="http://schemas.microsoft.com/office/powerpoint/2010/main" val="339482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2853">
            <a:off x="4248618" y="-416131"/>
            <a:ext cx="4084477" cy="3700700"/>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456835" y="-97040"/>
            <a:ext cx="1792406" cy="769039"/>
          </a:xfrm>
        </p:spPr>
        <p:txBody>
          <a:bodyPr>
            <a:normAutofit/>
          </a:bodyPr>
          <a:lstStyle/>
          <a:p>
            <a:r>
              <a:rPr lang="en-GB" sz="1800" b="1" dirty="0">
                <a:solidFill>
                  <a:prstClr val="white"/>
                </a:solidFill>
              </a:rPr>
              <a:t>vocabulario</a:t>
            </a:r>
            <a:endParaRPr lang="en-US" sz="1800" dirty="0"/>
          </a:p>
        </p:txBody>
      </p:sp>
      <p:sp>
        <p:nvSpPr>
          <p:cNvPr id="6" name="Rounded Rectangle 5"/>
          <p:cNvSpPr/>
          <p:nvPr/>
        </p:nvSpPr>
        <p:spPr>
          <a:xfrm>
            <a:off x="1048359" y="5586218"/>
            <a:ext cx="293477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300" normalizeH="0" noProof="0">
                <a:ln>
                  <a:noFill/>
                </a:ln>
                <a:solidFill>
                  <a:srgbClr val="4472C4">
                    <a:lumMod val="50000"/>
                  </a:srgbClr>
                </a:solidFill>
                <a:effectLst/>
                <a:uLnTx/>
                <a:uFillTx/>
                <a:latin typeface="Century Gothic" panose="020F0302020204030204"/>
              </a:rPr>
              <a:t>s_______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8" name="Rounded Rectangle 7"/>
          <p:cNvSpPr/>
          <p:nvPr/>
        </p:nvSpPr>
        <p:spPr>
          <a:xfrm>
            <a:off x="7809963" y="5586217"/>
            <a:ext cx="364113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rgbClr val="4472C4">
                    <a:lumMod val="50000"/>
                  </a:srgbClr>
                </a:solidFill>
                <a:latin typeface="Century Gothic" panose="020F0302020204030204"/>
              </a:rPr>
              <a:t>d__ _______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11"/>
          <p:cNvSpPr/>
          <p:nvPr/>
        </p:nvSpPr>
        <p:spPr>
          <a:xfrm>
            <a:off x="1048358" y="2961276"/>
            <a:ext cx="293477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dirty="0">
                <a:solidFill>
                  <a:srgbClr val="4472C4">
                    <a:lumMod val="50000"/>
                  </a:srgbClr>
                </a:solidFill>
                <a:latin typeface="Century Gothic" panose="020F0302020204030204"/>
              </a:rPr>
              <a:t>n________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13" name="Rounded Rectangle 12"/>
          <p:cNvSpPr/>
          <p:nvPr/>
        </p:nvSpPr>
        <p:spPr>
          <a:xfrm>
            <a:off x="4115648" y="2961276"/>
            <a:ext cx="3594355"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rgbClr val="4472C4">
                    <a:lumMod val="50000"/>
                  </a:srgbClr>
                </a:solidFill>
                <a:latin typeface="Century Gothic" panose="020F0302020204030204"/>
              </a:rPr>
              <a:t>u________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14" name="Rounded Rectangle 13"/>
          <p:cNvSpPr/>
          <p:nvPr/>
        </p:nvSpPr>
        <p:spPr>
          <a:xfrm>
            <a:off x="7824046" y="2961276"/>
            <a:ext cx="3609083"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rgbClr val="4472C4">
                    <a:lumMod val="50000"/>
                  </a:srgbClr>
                </a:solidFill>
                <a:latin typeface="Century Gothic" panose="020F0302020204030204"/>
              </a:rPr>
              <a:t>d__ _____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16" name="Rounded Rectangle 15"/>
          <p:cNvSpPr/>
          <p:nvPr/>
        </p:nvSpPr>
        <p:spPr>
          <a:xfrm>
            <a:off x="1048359" y="4709351"/>
            <a:ext cx="2950382"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noProof="0">
                <a:solidFill>
                  <a:srgbClr val="4472C4">
                    <a:lumMod val="50000"/>
                  </a:srgbClr>
                </a:solidFill>
                <a:latin typeface="Century Gothic" panose="020F0302020204030204"/>
              </a:rPr>
              <a:t>d__ 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17" name="Rounded Rectangle 16"/>
          <p:cNvSpPr/>
          <p:nvPr/>
        </p:nvSpPr>
        <p:spPr>
          <a:xfrm>
            <a:off x="1048358" y="3831546"/>
            <a:ext cx="293477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rgbClr val="4472C4">
                    <a:lumMod val="50000"/>
                  </a:srgbClr>
                </a:solidFill>
                <a:latin typeface="Century Gothic" panose="020F0302020204030204"/>
              </a:rPr>
              <a:t>g_______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18" name="Rounded Rectangle 17"/>
          <p:cNvSpPr/>
          <p:nvPr/>
        </p:nvSpPr>
        <p:spPr>
          <a:xfrm>
            <a:off x="7824046" y="3831978"/>
            <a:ext cx="3609083"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rgbClr val="4472C4">
                    <a:lumMod val="50000"/>
                  </a:srgbClr>
                </a:solidFill>
                <a:latin typeface="Century Gothic" panose="020F0302020204030204"/>
              </a:rPr>
              <a:t>w________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20" name="Rounded Rectangle 19"/>
          <p:cNvSpPr/>
          <p:nvPr/>
        </p:nvSpPr>
        <p:spPr>
          <a:xfrm>
            <a:off x="4115005" y="4709351"/>
            <a:ext cx="3594998"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noProof="0">
                <a:solidFill>
                  <a:srgbClr val="4472C4">
                    <a:lumMod val="50000"/>
                  </a:srgbClr>
                </a:solidFill>
                <a:latin typeface="Century Gothic" panose="020F0302020204030204"/>
              </a:rPr>
              <a:t>l_____ </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21" name="Rounded Rectangle 20"/>
          <p:cNvSpPr/>
          <p:nvPr/>
        </p:nvSpPr>
        <p:spPr>
          <a:xfrm>
            <a:off x="7824046" y="4698981"/>
            <a:ext cx="359499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noProof="0" dirty="0" err="1">
                <a:solidFill>
                  <a:srgbClr val="4472C4">
                    <a:lumMod val="50000"/>
                  </a:srgbClr>
                </a:solidFill>
                <a:latin typeface="Century Gothic" panose="020F0302020204030204"/>
              </a:rPr>
              <a:t>i</a:t>
            </a:r>
            <a:r>
              <a:rPr lang="en-GB" sz="3000" b="1" spc="300" noProof="0" dirty="0">
                <a:solidFill>
                  <a:srgbClr val="4472C4">
                    <a:lumMod val="50000"/>
                  </a:srgbClr>
                </a:solidFill>
                <a:latin typeface="Century Gothic" panose="020F0302020204030204"/>
              </a:rPr>
              <a:t>__________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23" name="Rounded Rectangle 22"/>
          <p:cNvSpPr/>
          <p:nvPr/>
        </p:nvSpPr>
        <p:spPr>
          <a:xfrm>
            <a:off x="4115005" y="3831546"/>
            <a:ext cx="3594998"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noProof="0">
                <a:solidFill>
                  <a:srgbClr val="4472C4">
                    <a:lumMod val="50000"/>
                  </a:srgbClr>
                </a:solidFill>
                <a:latin typeface="Century Gothic" panose="020F0302020204030204"/>
              </a:rPr>
              <a:t>S__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126" name="TextBox 125"/>
          <p:cNvSpPr txBox="1"/>
          <p:nvPr/>
        </p:nvSpPr>
        <p:spPr>
          <a:xfrm rot="20824098">
            <a:off x="4520217" y="705459"/>
            <a:ext cx="3258956" cy="1323439"/>
          </a:xfrm>
          <a:prstGeom prst="rect">
            <a:avLst/>
          </a:prstGeom>
          <a:noFill/>
        </p:spPr>
        <p:txBody>
          <a:bodyPr wrap="square" rtlCol="0">
            <a:spAutoFit/>
          </a:bodyPr>
          <a:lstStyle/>
          <a:p>
            <a:pPr algn="ctr"/>
            <a:r>
              <a:rPr lang="en-GB" sz="4000">
                <a:solidFill>
                  <a:schemeClr val="accent5">
                    <a:lumMod val="50000"/>
                  </a:schemeClr>
                </a:solidFill>
              </a:rPr>
              <a:t>funny, enjoyable</a:t>
            </a:r>
            <a:endParaRPr lang="en-GB" sz="4000" dirty="0">
              <a:solidFill>
                <a:schemeClr val="accent5">
                  <a:lumMod val="50000"/>
                </a:schemeClr>
              </a:solidFill>
            </a:endParaRPr>
          </a:p>
        </p:txBody>
      </p:sp>
      <p:sp>
        <p:nvSpPr>
          <p:cNvPr id="127" name="Rounded Rectangle 126"/>
          <p:cNvSpPr/>
          <p:nvPr/>
        </p:nvSpPr>
        <p:spPr>
          <a:xfrm>
            <a:off x="7820325" y="5583694"/>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rgbClr val="4472C4">
                    <a:lumMod val="50000"/>
                  </a:srgbClr>
                </a:solidFill>
                <a:latin typeface="Century Gothic" panose="020F0302020204030204"/>
              </a:rPr>
              <a:t>der Schmerz</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8" name="Rounded Rectangle 127"/>
          <p:cNvSpPr/>
          <p:nvPr/>
        </p:nvSpPr>
        <p:spPr>
          <a:xfrm>
            <a:off x="7834769" y="3832069"/>
            <a:ext cx="358427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rgbClr val="4472C4">
                    <a:lumMod val="50000"/>
                  </a:srgbClr>
                </a:solidFill>
                <a:latin typeface="Century Gothic" panose="020F0302020204030204"/>
              </a:rPr>
              <a:t>wunderbar</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9" name="Rounded Rectangle 128"/>
          <p:cNvSpPr/>
          <p:nvPr/>
        </p:nvSpPr>
        <p:spPr>
          <a:xfrm>
            <a:off x="1062833" y="4720319"/>
            <a:ext cx="2920304"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rgbClr val="4472C4">
                    <a:lumMod val="50000"/>
                  </a:srgbClr>
                </a:solidFill>
                <a:latin typeface="Century Gothic" panose="020F0302020204030204"/>
              </a:rPr>
              <a:t>die Lust</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31" name="Rounded Rectangle 130"/>
          <p:cNvSpPr/>
          <p:nvPr/>
        </p:nvSpPr>
        <p:spPr>
          <a:xfrm>
            <a:off x="4094878" y="3820618"/>
            <a:ext cx="360908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rgbClr val="4472C4">
                    <a:lumMod val="50000"/>
                  </a:srgbClr>
                </a:solidFill>
                <a:latin typeface="Century Gothic" panose="020F0302020204030204"/>
              </a:rPr>
              <a:t>Sie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34" name="Rounded Rectangle 133"/>
          <p:cNvSpPr/>
          <p:nvPr/>
        </p:nvSpPr>
        <p:spPr>
          <a:xfrm>
            <a:off x="1043940" y="3827911"/>
            <a:ext cx="2939197"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rgbClr val="4472C4">
                    <a:lumMod val="50000"/>
                  </a:srgbClr>
                </a:solidFill>
                <a:latin typeface="Century Gothic" panose="020F0302020204030204"/>
              </a:rPr>
              <a:t>gefunden</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35" name="Rounded Rectangle 134"/>
          <p:cNvSpPr/>
          <p:nvPr/>
        </p:nvSpPr>
        <p:spPr>
          <a:xfrm>
            <a:off x="1048358" y="5586216"/>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a:solidFill>
                  <a:srgbClr val="4472C4">
                    <a:lumMod val="50000"/>
                  </a:srgbClr>
                </a:solidFill>
                <a:latin typeface="Century Gothic" panose="020F0302020204030204"/>
              </a:rPr>
              <a:t>spannend</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37" name="Rounded Rectangle 136"/>
          <p:cNvSpPr/>
          <p:nvPr/>
        </p:nvSpPr>
        <p:spPr>
          <a:xfrm>
            <a:off x="7832956" y="4686153"/>
            <a:ext cx="3586088"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rgbClr val="4472C4">
                    <a:lumMod val="50000"/>
                  </a:srgbClr>
                </a:solidFill>
                <a:latin typeface="Century Gothic" panose="020F0302020204030204"/>
              </a:rPr>
              <a:t>interessant</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38" name="Rounded Rectangle 137"/>
          <p:cNvSpPr/>
          <p:nvPr/>
        </p:nvSpPr>
        <p:spPr>
          <a:xfrm>
            <a:off x="7824045" y="2942027"/>
            <a:ext cx="360908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rgbClr val="4472C4">
                    <a:lumMod val="50000"/>
                  </a:srgbClr>
                </a:solidFill>
                <a:latin typeface="Century Gothic" panose="020F0302020204030204"/>
              </a:rPr>
              <a:t>der Brief</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39" name="Rounded Rectangle 138"/>
          <p:cNvSpPr/>
          <p:nvPr/>
        </p:nvSpPr>
        <p:spPr>
          <a:xfrm>
            <a:off x="4106738" y="4709866"/>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rgbClr val="4472C4">
                    <a:lumMod val="50000"/>
                  </a:srgbClr>
                </a:solidFill>
                <a:latin typeface="Century Gothic" panose="020F0302020204030204"/>
              </a:rPr>
              <a:t>lustig</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0" name="Rounded Rectangle 139"/>
          <p:cNvSpPr/>
          <p:nvPr/>
        </p:nvSpPr>
        <p:spPr>
          <a:xfrm>
            <a:off x="4106738" y="2954128"/>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rgbClr val="4472C4">
                    <a:lumMod val="50000"/>
                  </a:srgbClr>
                </a:solidFill>
                <a:latin typeface="Century Gothic" panose="020F0302020204030204"/>
              </a:rPr>
              <a:t>unmöglich</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1" name="Rounded Rectangle 140"/>
          <p:cNvSpPr/>
          <p:nvPr/>
        </p:nvSpPr>
        <p:spPr>
          <a:xfrm>
            <a:off x="1052813" y="2968892"/>
            <a:ext cx="2934779"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rgbClr val="4472C4">
                    <a:lumMod val="50000"/>
                  </a:srgbClr>
                </a:solidFill>
                <a:latin typeface="Century Gothic" panose="020F0302020204030204"/>
              </a:rPr>
              <a:t>notwendig</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1" name="TextBox 40"/>
          <p:cNvSpPr txBox="1"/>
          <p:nvPr/>
        </p:nvSpPr>
        <p:spPr>
          <a:xfrm rot="20824098">
            <a:off x="4589095" y="940456"/>
            <a:ext cx="3258956" cy="707886"/>
          </a:xfrm>
          <a:prstGeom prst="rect">
            <a:avLst/>
          </a:prstGeom>
          <a:noFill/>
        </p:spPr>
        <p:txBody>
          <a:bodyPr wrap="square" rtlCol="0">
            <a:spAutoFit/>
          </a:bodyPr>
          <a:lstStyle/>
          <a:p>
            <a:pPr algn="ctr"/>
            <a:r>
              <a:rPr lang="en-GB" sz="4000" dirty="0">
                <a:solidFill>
                  <a:schemeClr val="accent5">
                    <a:lumMod val="50000"/>
                  </a:schemeClr>
                </a:solidFill>
              </a:rPr>
              <a:t>necessary</a:t>
            </a:r>
          </a:p>
        </p:txBody>
      </p:sp>
      <p:sp>
        <p:nvSpPr>
          <p:cNvPr id="42" name="TextBox 41"/>
          <p:cNvSpPr txBox="1"/>
          <p:nvPr/>
        </p:nvSpPr>
        <p:spPr>
          <a:xfrm rot="20824098">
            <a:off x="4586031" y="1047166"/>
            <a:ext cx="3258956" cy="707886"/>
          </a:xfrm>
          <a:prstGeom prst="rect">
            <a:avLst/>
          </a:prstGeom>
          <a:noFill/>
        </p:spPr>
        <p:txBody>
          <a:bodyPr wrap="square" rtlCol="0">
            <a:spAutoFit/>
          </a:bodyPr>
          <a:lstStyle/>
          <a:p>
            <a:pPr algn="ctr"/>
            <a:r>
              <a:rPr lang="en-GB" sz="4000" dirty="0">
                <a:solidFill>
                  <a:schemeClr val="accent5">
                    <a:lumMod val="50000"/>
                  </a:schemeClr>
                </a:solidFill>
              </a:rPr>
              <a:t>wonderful</a:t>
            </a:r>
          </a:p>
        </p:txBody>
      </p:sp>
      <p:sp>
        <p:nvSpPr>
          <p:cNvPr id="43" name="TextBox 42"/>
          <p:cNvSpPr txBox="1"/>
          <p:nvPr/>
        </p:nvSpPr>
        <p:spPr>
          <a:xfrm rot="20824098">
            <a:off x="4715308" y="665276"/>
            <a:ext cx="3258956" cy="1323439"/>
          </a:xfrm>
          <a:prstGeom prst="rect">
            <a:avLst/>
          </a:prstGeom>
          <a:noFill/>
        </p:spPr>
        <p:txBody>
          <a:bodyPr wrap="square" rtlCol="0">
            <a:spAutoFit/>
          </a:bodyPr>
          <a:lstStyle/>
          <a:p>
            <a:pPr algn="ctr"/>
            <a:r>
              <a:rPr lang="en-GB" sz="4000" dirty="0">
                <a:solidFill>
                  <a:schemeClr val="accent5">
                    <a:lumMod val="50000"/>
                  </a:schemeClr>
                </a:solidFill>
              </a:rPr>
              <a:t>exciting, thrilling</a:t>
            </a:r>
          </a:p>
        </p:txBody>
      </p:sp>
      <p:sp>
        <p:nvSpPr>
          <p:cNvPr id="44" name="TextBox 43"/>
          <p:cNvSpPr txBox="1"/>
          <p:nvPr/>
        </p:nvSpPr>
        <p:spPr>
          <a:xfrm rot="20824098">
            <a:off x="4582967" y="872759"/>
            <a:ext cx="3258956" cy="707886"/>
          </a:xfrm>
          <a:prstGeom prst="rect">
            <a:avLst/>
          </a:prstGeom>
          <a:noFill/>
        </p:spPr>
        <p:txBody>
          <a:bodyPr wrap="square" rtlCol="0">
            <a:spAutoFit/>
          </a:bodyPr>
          <a:lstStyle/>
          <a:p>
            <a:pPr algn="ctr"/>
            <a:r>
              <a:rPr lang="en-GB" sz="4000" dirty="0">
                <a:solidFill>
                  <a:schemeClr val="accent5">
                    <a:lumMod val="50000"/>
                  </a:schemeClr>
                </a:solidFill>
              </a:rPr>
              <a:t>interesting</a:t>
            </a:r>
          </a:p>
        </p:txBody>
      </p:sp>
      <p:sp>
        <p:nvSpPr>
          <p:cNvPr id="45" name="TextBox 44"/>
          <p:cNvSpPr txBox="1"/>
          <p:nvPr/>
        </p:nvSpPr>
        <p:spPr>
          <a:xfrm rot="20824098">
            <a:off x="4750106" y="904859"/>
            <a:ext cx="3258956" cy="707886"/>
          </a:xfrm>
          <a:prstGeom prst="rect">
            <a:avLst/>
          </a:prstGeom>
          <a:noFill/>
        </p:spPr>
        <p:txBody>
          <a:bodyPr wrap="square" rtlCol="0">
            <a:spAutoFit/>
          </a:bodyPr>
          <a:lstStyle/>
          <a:p>
            <a:pPr algn="ctr"/>
            <a:r>
              <a:rPr lang="en-GB" sz="4000" dirty="0">
                <a:solidFill>
                  <a:schemeClr val="accent5">
                    <a:lumMod val="50000"/>
                  </a:schemeClr>
                </a:solidFill>
              </a:rPr>
              <a:t>impossible</a:t>
            </a:r>
          </a:p>
        </p:txBody>
      </p:sp>
      <p:sp>
        <p:nvSpPr>
          <p:cNvPr id="51" name="TextBox 50"/>
          <p:cNvSpPr txBox="1"/>
          <p:nvPr/>
        </p:nvSpPr>
        <p:spPr>
          <a:xfrm rot="20824098">
            <a:off x="4723786" y="1047536"/>
            <a:ext cx="3258956" cy="707886"/>
          </a:xfrm>
          <a:prstGeom prst="rect">
            <a:avLst/>
          </a:prstGeom>
          <a:noFill/>
        </p:spPr>
        <p:txBody>
          <a:bodyPr wrap="square" rtlCol="0">
            <a:spAutoFit/>
          </a:bodyPr>
          <a:lstStyle/>
          <a:p>
            <a:pPr algn="ctr"/>
            <a:r>
              <a:rPr lang="en-GB" sz="4000" dirty="0">
                <a:solidFill>
                  <a:schemeClr val="accent5">
                    <a:lumMod val="50000"/>
                  </a:schemeClr>
                </a:solidFill>
              </a:rPr>
              <a:t>why</a:t>
            </a:r>
          </a:p>
        </p:txBody>
      </p:sp>
      <p:sp>
        <p:nvSpPr>
          <p:cNvPr id="52" name="TextBox 51"/>
          <p:cNvSpPr txBox="1"/>
          <p:nvPr/>
        </p:nvSpPr>
        <p:spPr>
          <a:xfrm rot="20824098">
            <a:off x="4671969" y="1231719"/>
            <a:ext cx="3258956" cy="707886"/>
          </a:xfrm>
          <a:prstGeom prst="rect">
            <a:avLst/>
          </a:prstGeom>
          <a:noFill/>
        </p:spPr>
        <p:txBody>
          <a:bodyPr wrap="square" rtlCol="0">
            <a:spAutoFit/>
          </a:bodyPr>
          <a:lstStyle/>
          <a:p>
            <a:pPr algn="ctr"/>
            <a:r>
              <a:rPr lang="en-GB" sz="4000" dirty="0">
                <a:solidFill>
                  <a:schemeClr val="accent5">
                    <a:lumMod val="50000"/>
                  </a:schemeClr>
                </a:solidFill>
              </a:rPr>
              <a:t>found (pp)</a:t>
            </a:r>
          </a:p>
        </p:txBody>
      </p:sp>
      <p:sp>
        <p:nvSpPr>
          <p:cNvPr id="53" name="TextBox 52"/>
          <p:cNvSpPr txBox="1"/>
          <p:nvPr/>
        </p:nvSpPr>
        <p:spPr>
          <a:xfrm rot="20824098">
            <a:off x="4619786" y="915868"/>
            <a:ext cx="3258956" cy="707886"/>
          </a:xfrm>
          <a:prstGeom prst="rect">
            <a:avLst/>
          </a:prstGeom>
          <a:noFill/>
        </p:spPr>
        <p:txBody>
          <a:bodyPr wrap="square" rtlCol="0">
            <a:spAutoFit/>
          </a:bodyPr>
          <a:lstStyle/>
          <a:p>
            <a:pPr algn="ctr"/>
            <a:r>
              <a:rPr lang="en-GB" sz="4000" dirty="0">
                <a:solidFill>
                  <a:schemeClr val="accent5">
                    <a:lumMod val="50000"/>
                  </a:schemeClr>
                </a:solidFill>
              </a:rPr>
              <a:t>you (formal)</a:t>
            </a:r>
          </a:p>
        </p:txBody>
      </p:sp>
      <p:sp>
        <p:nvSpPr>
          <p:cNvPr id="55" name="TextBox 54"/>
          <p:cNvSpPr txBox="1"/>
          <p:nvPr/>
        </p:nvSpPr>
        <p:spPr>
          <a:xfrm rot="20824098">
            <a:off x="4665254" y="938646"/>
            <a:ext cx="3258956" cy="707886"/>
          </a:xfrm>
          <a:prstGeom prst="rect">
            <a:avLst/>
          </a:prstGeom>
          <a:noFill/>
        </p:spPr>
        <p:txBody>
          <a:bodyPr wrap="square" rtlCol="0">
            <a:spAutoFit/>
          </a:bodyPr>
          <a:lstStyle/>
          <a:p>
            <a:pPr algn="ctr"/>
            <a:r>
              <a:rPr lang="en-GB" sz="4000" dirty="0">
                <a:solidFill>
                  <a:schemeClr val="accent5">
                    <a:lumMod val="50000"/>
                  </a:schemeClr>
                </a:solidFill>
              </a:rPr>
              <a:t>letter</a:t>
            </a:r>
          </a:p>
        </p:txBody>
      </p:sp>
      <p:sp>
        <p:nvSpPr>
          <p:cNvPr id="56" name="TextBox 55"/>
          <p:cNvSpPr txBox="1"/>
          <p:nvPr/>
        </p:nvSpPr>
        <p:spPr>
          <a:xfrm rot="20824098">
            <a:off x="4942207" y="836766"/>
            <a:ext cx="3258956" cy="707886"/>
          </a:xfrm>
          <a:prstGeom prst="rect">
            <a:avLst/>
          </a:prstGeom>
          <a:noFill/>
        </p:spPr>
        <p:txBody>
          <a:bodyPr wrap="square" rtlCol="0">
            <a:spAutoFit/>
          </a:bodyPr>
          <a:lstStyle/>
          <a:p>
            <a:pPr algn="ctr"/>
            <a:r>
              <a:rPr lang="en-GB" sz="4000" dirty="0">
                <a:solidFill>
                  <a:schemeClr val="accent5">
                    <a:lumMod val="50000"/>
                  </a:schemeClr>
                </a:solidFill>
              </a:rPr>
              <a:t>desire</a:t>
            </a:r>
          </a:p>
        </p:txBody>
      </p:sp>
      <p:sp>
        <p:nvSpPr>
          <p:cNvPr id="57" name="TextBox 56"/>
          <p:cNvSpPr txBox="1"/>
          <p:nvPr/>
        </p:nvSpPr>
        <p:spPr>
          <a:xfrm rot="20824098">
            <a:off x="4412777" y="977524"/>
            <a:ext cx="3258956" cy="707886"/>
          </a:xfrm>
          <a:prstGeom prst="rect">
            <a:avLst/>
          </a:prstGeom>
          <a:noFill/>
        </p:spPr>
        <p:txBody>
          <a:bodyPr wrap="square" rtlCol="0">
            <a:spAutoFit/>
          </a:bodyPr>
          <a:lstStyle/>
          <a:p>
            <a:pPr algn="ctr"/>
            <a:r>
              <a:rPr lang="en-GB" sz="4000" dirty="0">
                <a:solidFill>
                  <a:schemeClr val="accent5">
                    <a:lumMod val="50000"/>
                  </a:schemeClr>
                </a:solidFill>
              </a:rPr>
              <a:t>pain</a:t>
            </a:r>
          </a:p>
        </p:txBody>
      </p:sp>
      <p:sp>
        <p:nvSpPr>
          <p:cNvPr id="61" name="Rounded Rectangle 60"/>
          <p:cNvSpPr/>
          <p:nvPr/>
        </p:nvSpPr>
        <p:spPr>
          <a:xfrm>
            <a:off x="4106738" y="5553622"/>
            <a:ext cx="3603265"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rgbClr val="4472C4">
                    <a:lumMod val="50000"/>
                  </a:srgbClr>
                </a:solidFill>
                <a:latin typeface="Century Gothic" panose="020F0302020204030204"/>
              </a:rPr>
              <a:t>w____</a:t>
            </a:r>
            <a:endParaRPr kumimoji="0" lang="en-GB" sz="3000" b="1" i="0" u="none" strike="noStrike" kern="1200" cap="none" spc="300" normalizeH="0" noProof="0" dirty="0">
              <a:ln>
                <a:noFill/>
              </a:ln>
              <a:solidFill>
                <a:srgbClr val="4472C4">
                  <a:lumMod val="50000"/>
                </a:srgbClr>
              </a:solidFill>
              <a:effectLst/>
              <a:uLnTx/>
              <a:uFillTx/>
              <a:latin typeface="Century Gothic" panose="020F0302020204030204"/>
            </a:endParaRPr>
          </a:p>
        </p:txBody>
      </p:sp>
      <p:sp>
        <p:nvSpPr>
          <p:cNvPr id="133" name="Rounded Rectangle 132"/>
          <p:cNvSpPr/>
          <p:nvPr/>
        </p:nvSpPr>
        <p:spPr>
          <a:xfrm>
            <a:off x="4115005" y="5555052"/>
            <a:ext cx="3586088"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rgbClr val="4472C4">
                    <a:lumMod val="50000"/>
                  </a:srgbClr>
                </a:solidFill>
                <a:latin typeface="Century Gothic" panose="020F0302020204030204"/>
              </a:rPr>
              <a:t>warum</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2"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048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5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5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3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5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3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5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2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5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2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6" grpId="1"/>
      <p:bldP spid="127" grpId="0" animBg="1"/>
      <p:bldP spid="128" grpId="0" animBg="1"/>
      <p:bldP spid="129" grpId="0" animBg="1"/>
      <p:bldP spid="131" grpId="0" animBg="1"/>
      <p:bldP spid="134" grpId="0" animBg="1"/>
      <p:bldP spid="135" grpId="0" animBg="1"/>
      <p:bldP spid="137" grpId="0" animBg="1"/>
      <p:bldP spid="138" grpId="0" animBg="1"/>
      <p:bldP spid="139" grpId="0" animBg="1"/>
      <p:bldP spid="140" grpId="0" animBg="1"/>
      <p:bldP spid="141" grpId="0" animBg="1"/>
      <p:bldP spid="41" grpId="0"/>
      <p:bldP spid="41" grpId="1"/>
      <p:bldP spid="42" grpId="0"/>
      <p:bldP spid="42" grpId="1"/>
      <p:bldP spid="43" grpId="0"/>
      <p:bldP spid="43" grpId="1"/>
      <p:bldP spid="44" grpId="0"/>
      <p:bldP spid="44" grpId="1"/>
      <p:bldP spid="45" grpId="0"/>
      <p:bldP spid="45" grpId="1"/>
      <p:bldP spid="51" grpId="0"/>
      <p:bldP spid="51" grpId="1"/>
      <p:bldP spid="52" grpId="0"/>
      <p:bldP spid="52" grpId="1"/>
      <p:bldP spid="53" grpId="0"/>
      <p:bldP spid="53" grpId="1"/>
      <p:bldP spid="55" grpId="0"/>
      <p:bldP spid="55" grpId="1"/>
      <p:bldP spid="56" grpId="0"/>
      <p:bldP spid="56" grpId="1"/>
      <p:bldP spid="57" grpId="0"/>
      <p:bldP spid="57" grpId="1"/>
      <p:bldP spid="1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4178" y="1316456"/>
            <a:ext cx="6418642" cy="4524315"/>
          </a:xfrm>
          <a:prstGeom prst="rect">
            <a:avLst/>
          </a:prstGeom>
          <a:noFill/>
        </p:spPr>
        <p:txBody>
          <a:bodyPr wrap="square" rtlCol="0">
            <a:spAutoFit/>
          </a:bodyPr>
          <a:lstStyle/>
          <a:p>
            <a:pPr lvl="0">
              <a:defRPr/>
            </a:pPr>
            <a:r>
              <a:rPr lang="de-DE" sz="2400" dirty="0">
                <a:solidFill>
                  <a:srgbClr val="115076"/>
                </a:solidFill>
              </a:rPr>
              <a:t>Der </a:t>
            </a:r>
            <a:r>
              <a:rPr lang="de-DE" sz="2400" b="1" dirty="0">
                <a:solidFill>
                  <a:srgbClr val="115076"/>
                </a:solidFill>
              </a:rPr>
              <a:t>Intercity-Express</a:t>
            </a:r>
            <a:r>
              <a:rPr lang="de-DE" sz="2400" dirty="0">
                <a:solidFill>
                  <a:srgbClr val="115076"/>
                </a:solidFill>
              </a:rPr>
              <a:t> (</a:t>
            </a:r>
            <a:r>
              <a:rPr lang="de-DE" sz="2400" b="1" dirty="0">
                <a:solidFill>
                  <a:srgbClr val="115076"/>
                </a:solidFill>
              </a:rPr>
              <a:t>ICE</a:t>
            </a:r>
            <a:r>
              <a:rPr lang="de-DE" sz="2400" dirty="0">
                <a:solidFill>
                  <a:srgbClr val="115076"/>
                </a:solidFill>
              </a:rPr>
              <a:t>) ist der schnellste* Zug in Deutschland, und erreicht 200-300 km/h (in Frankreich 320 km/h). Mit dem ICE kann man sehr schnell von Frankfurt nach London fahren. Die schnellste Reise dauert nur 6 Stunden und 36 Minuten (mit dem Eurostar)! Man kann 10:29 von Frankfurt fahren und 16:05 London erreichen! Zuerst fährt der Zug nach Brüssel. Dort nimmt man den Eurostar und fährt durch den Eurotunnel zum Bahnhof St Pancras in London.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7200" y="2003753"/>
            <a:ext cx="4876800" cy="2743200"/>
          </a:xfrm>
          <a:prstGeom prst="rect">
            <a:avLst/>
          </a:prstGeom>
        </p:spPr>
      </p:pic>
      <p:sp>
        <p:nvSpPr>
          <p:cNvPr id="7" name="TextBox 6"/>
          <p:cNvSpPr txBox="1"/>
          <p:nvPr/>
        </p:nvSpPr>
        <p:spPr>
          <a:xfrm>
            <a:off x="3170403" y="6396335"/>
            <a:ext cx="3234726" cy="461665"/>
          </a:xfrm>
          <a:prstGeom prst="rect">
            <a:avLst/>
          </a:prstGeom>
          <a:noFill/>
        </p:spPr>
        <p:txBody>
          <a:bodyPr wrap="square" rtlCol="0">
            <a:spAutoFit/>
          </a:bodyPr>
          <a:lstStyle/>
          <a:p>
            <a:pPr algn="l"/>
            <a:r>
              <a:rPr lang="en-GB" sz="2400" i="1" dirty="0">
                <a:solidFill>
                  <a:schemeClr val="bg1"/>
                </a:solidFill>
              </a:rPr>
              <a:t>*</a:t>
            </a:r>
            <a:r>
              <a:rPr lang="en-GB" sz="2400" i="1" dirty="0" err="1">
                <a:solidFill>
                  <a:schemeClr val="bg1"/>
                </a:solidFill>
              </a:rPr>
              <a:t>schnellste</a:t>
            </a:r>
            <a:r>
              <a:rPr lang="en-GB" sz="2400" i="1" dirty="0">
                <a:solidFill>
                  <a:schemeClr val="bg1"/>
                </a:solidFill>
              </a:rPr>
              <a:t> – fastest</a:t>
            </a:r>
          </a:p>
        </p:txBody>
      </p:sp>
      <p:sp>
        <p:nvSpPr>
          <p:cNvPr id="10" name="TextBox 9">
            <a:extLst>
              <a:ext uri="{FF2B5EF4-FFF2-40B4-BE49-F238E27FC236}">
                <a16:creationId xmlns:a16="http://schemas.microsoft.com/office/drawing/2014/main" id="{6A60EDA1-8710-4A5E-BEB5-0A2C92072BA3}"/>
              </a:ext>
            </a:extLst>
          </p:cNvPr>
          <p:cNvSpPr txBox="1"/>
          <p:nvPr/>
        </p:nvSpPr>
        <p:spPr>
          <a:xfrm>
            <a:off x="6405129" y="6396335"/>
            <a:ext cx="3234726" cy="461665"/>
          </a:xfrm>
          <a:prstGeom prst="rect">
            <a:avLst/>
          </a:prstGeom>
          <a:noFill/>
        </p:spPr>
        <p:txBody>
          <a:bodyPr wrap="square" rtlCol="0">
            <a:spAutoFit/>
          </a:bodyPr>
          <a:lstStyle/>
          <a:p>
            <a:pPr algn="l"/>
            <a:r>
              <a:rPr lang="en-GB" sz="2400" i="1" dirty="0">
                <a:solidFill>
                  <a:schemeClr val="bg1"/>
                </a:solidFill>
              </a:rPr>
              <a:t>*</a:t>
            </a:r>
            <a:r>
              <a:rPr lang="en-GB" sz="2400" i="1" dirty="0" err="1">
                <a:solidFill>
                  <a:schemeClr val="bg1"/>
                </a:solidFill>
              </a:rPr>
              <a:t>durch</a:t>
            </a:r>
            <a:r>
              <a:rPr lang="en-GB" sz="2400" i="1" dirty="0">
                <a:solidFill>
                  <a:schemeClr val="bg1"/>
                </a:solidFill>
              </a:rPr>
              <a:t> – through</a:t>
            </a:r>
          </a:p>
        </p:txBody>
      </p:sp>
      <p:sp>
        <p:nvSpPr>
          <p:cNvPr id="11" name="Rounded Rectangular Callout 5">
            <a:extLst>
              <a:ext uri="{FF2B5EF4-FFF2-40B4-BE49-F238E27FC236}">
                <a16:creationId xmlns:a16="http://schemas.microsoft.com/office/drawing/2014/main" id="{56DAC2DB-D565-45BA-A73C-1A7EB2619DC5}"/>
              </a:ext>
            </a:extLst>
          </p:cNvPr>
          <p:cNvSpPr/>
          <p:nvPr/>
        </p:nvSpPr>
        <p:spPr>
          <a:xfrm>
            <a:off x="6499411" y="551226"/>
            <a:ext cx="3895004" cy="1530459"/>
          </a:xfrm>
          <a:prstGeom prst="wedgeRoundRectCallout">
            <a:avLst>
              <a:gd name="adj1" fmla="val -69762"/>
              <a:gd name="adj2" fmla="val 30663"/>
              <a:gd name="adj3" fmla="val 16667"/>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Reading numbers aloud:</a:t>
            </a:r>
            <a:br>
              <a:rPr lang="en-GB" dirty="0"/>
            </a:br>
            <a:r>
              <a:rPr lang="en-GB" dirty="0"/>
              <a:t>200 – 300 = </a:t>
            </a:r>
            <a:r>
              <a:rPr lang="en-GB" dirty="0" err="1"/>
              <a:t>zwei</a:t>
            </a:r>
            <a:r>
              <a:rPr lang="en-GB" dirty="0"/>
              <a:t> </a:t>
            </a:r>
            <a:r>
              <a:rPr lang="en-GB" b="1" dirty="0"/>
              <a:t>bis</a:t>
            </a:r>
            <a:r>
              <a:rPr lang="en-GB" dirty="0"/>
              <a:t> </a:t>
            </a:r>
            <a:r>
              <a:rPr lang="en-GB" dirty="0" err="1"/>
              <a:t>drei</a:t>
            </a:r>
            <a:r>
              <a:rPr lang="en-GB" dirty="0"/>
              <a:t> </a:t>
            </a:r>
            <a:r>
              <a:rPr lang="en-GB" dirty="0" err="1"/>
              <a:t>hundert</a:t>
            </a:r>
            <a:r>
              <a:rPr lang="en-GB" dirty="0"/>
              <a:t/>
            </a:r>
            <a:br>
              <a:rPr lang="en-GB" dirty="0"/>
            </a:br>
            <a:r>
              <a:rPr lang="en-GB" dirty="0"/>
              <a:t>(two </a:t>
            </a:r>
            <a:r>
              <a:rPr lang="en-GB" b="1" dirty="0"/>
              <a:t>to</a:t>
            </a:r>
            <a:r>
              <a:rPr lang="en-GB" dirty="0"/>
              <a:t> three hundred)</a:t>
            </a:r>
            <a:br>
              <a:rPr lang="en-GB" dirty="0"/>
            </a:br>
            <a:r>
              <a:rPr lang="en-GB" dirty="0"/>
              <a:t>km/h = </a:t>
            </a:r>
            <a:r>
              <a:rPr lang="en-GB" dirty="0" err="1"/>
              <a:t>Kilometer</a:t>
            </a:r>
            <a:r>
              <a:rPr lang="en-GB" dirty="0"/>
              <a:t> </a:t>
            </a:r>
            <a:r>
              <a:rPr lang="en-GB" b="1" dirty="0"/>
              <a:t>pro</a:t>
            </a:r>
            <a:r>
              <a:rPr lang="en-GB" dirty="0"/>
              <a:t> </a:t>
            </a:r>
            <a:r>
              <a:rPr lang="en-GB" dirty="0" err="1"/>
              <a:t>Stunde</a:t>
            </a:r>
            <a:r>
              <a:rPr lang="en-GB" dirty="0"/>
              <a:t/>
            </a:r>
            <a:br>
              <a:rPr lang="en-GB" dirty="0"/>
            </a:br>
            <a:r>
              <a:rPr lang="en-GB" dirty="0"/>
              <a:t>(kilometres </a:t>
            </a:r>
            <a:r>
              <a:rPr lang="en-GB" b="1" dirty="0"/>
              <a:t>per</a:t>
            </a:r>
            <a:r>
              <a:rPr lang="en-GB" dirty="0"/>
              <a:t> hour)</a:t>
            </a:r>
          </a:p>
        </p:txBody>
      </p:sp>
      <p:sp>
        <p:nvSpPr>
          <p:cNvPr id="12" name="Rounded Rectangular Callout 5">
            <a:extLst>
              <a:ext uri="{FF2B5EF4-FFF2-40B4-BE49-F238E27FC236}">
                <a16:creationId xmlns:a16="http://schemas.microsoft.com/office/drawing/2014/main" id="{F6C2E0B6-8FF2-4E3C-BF61-4846623DECCA}"/>
              </a:ext>
            </a:extLst>
          </p:cNvPr>
          <p:cNvSpPr/>
          <p:nvPr/>
        </p:nvSpPr>
        <p:spPr>
          <a:xfrm>
            <a:off x="6602820" y="4326635"/>
            <a:ext cx="5405002" cy="1415260"/>
          </a:xfrm>
          <a:prstGeom prst="wedgeRoundRectCallout">
            <a:avLst>
              <a:gd name="adj1" fmla="val -58318"/>
              <a:gd name="adj2" fmla="val -50100"/>
              <a:gd name="adj3" fmla="val 16667"/>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Reading 24 hr clock times aloud:</a:t>
            </a:r>
            <a:br>
              <a:rPr lang="en-GB" dirty="0"/>
            </a:br>
            <a:r>
              <a:rPr lang="en-GB" dirty="0"/>
              <a:t>16:05  = </a:t>
            </a:r>
            <a:r>
              <a:rPr lang="en-GB" dirty="0" err="1"/>
              <a:t>sechzehn</a:t>
            </a:r>
            <a:r>
              <a:rPr lang="en-GB" dirty="0"/>
              <a:t> </a:t>
            </a:r>
            <a:r>
              <a:rPr lang="en-GB" b="1" dirty="0" err="1"/>
              <a:t>Uhr</a:t>
            </a:r>
            <a:r>
              <a:rPr lang="en-GB" b="1" dirty="0"/>
              <a:t> </a:t>
            </a:r>
            <a:r>
              <a:rPr lang="en-GB" dirty="0" err="1"/>
              <a:t>fünf</a:t>
            </a:r>
            <a:r>
              <a:rPr lang="en-GB" dirty="0"/>
              <a:t/>
            </a:r>
            <a:br>
              <a:rPr lang="en-GB" dirty="0"/>
            </a:br>
            <a:r>
              <a:rPr lang="en-GB" dirty="0"/>
              <a:t>(</a:t>
            </a:r>
            <a:r>
              <a:rPr lang="en-GB" dirty="0" err="1"/>
              <a:t>Uhr</a:t>
            </a:r>
            <a:r>
              <a:rPr lang="en-GB" dirty="0"/>
              <a:t> = o’clock)</a:t>
            </a:r>
            <a:br>
              <a:rPr lang="en-GB" dirty="0"/>
            </a:br>
            <a:r>
              <a:rPr lang="en-GB" dirty="0"/>
              <a:t>Note: in English, we just say ‘sixteen o five.’</a:t>
            </a:r>
          </a:p>
        </p:txBody>
      </p:sp>
    </p:spTree>
    <p:extLst>
      <p:ext uri="{BB962C8B-B14F-4D97-AF65-F5344CB8AC3E}">
        <p14:creationId xmlns:p14="http://schemas.microsoft.com/office/powerpoint/2010/main" val="156797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481"/>
            <a:ext cx="6807200" cy="869950"/>
          </a:xfrm>
          <a:prstGeom prst="rect">
            <a:avLst/>
          </a:prstGeom>
        </p:spPr>
      </p:pic>
      <p:sp>
        <p:nvSpPr>
          <p:cNvPr id="4" name="Title 3"/>
          <p:cNvSpPr>
            <a:spLocks noGrp="1"/>
          </p:cNvSpPr>
          <p:nvPr>
            <p:ph type="title"/>
          </p:nvPr>
        </p:nvSpPr>
        <p:spPr>
          <a:xfrm>
            <a:off x="0" y="-185455"/>
            <a:ext cx="10515600" cy="1325563"/>
          </a:xfrm>
        </p:spPr>
        <p:txBody>
          <a:bodyPr/>
          <a:lstStyle/>
          <a:p>
            <a:r>
              <a:rPr lang="en-GB" b="1" dirty="0" err="1">
                <a:solidFill>
                  <a:schemeClr val="bg1"/>
                </a:solidFill>
              </a:rPr>
              <a:t>Fragen</a:t>
            </a:r>
            <a:endParaRPr lang="en-GB" b="1" dirty="0">
              <a:solidFill>
                <a:schemeClr val="bg1"/>
              </a:solidFill>
            </a:endParaRPr>
          </a:p>
        </p:txBody>
      </p:sp>
      <p:sp>
        <p:nvSpPr>
          <p:cNvPr id="9" name="Rectangle 8"/>
          <p:cNvSpPr/>
          <p:nvPr/>
        </p:nvSpPr>
        <p:spPr>
          <a:xfrm>
            <a:off x="124320" y="1253606"/>
            <a:ext cx="13253223" cy="461665"/>
          </a:xfrm>
          <a:prstGeom prst="rect">
            <a:avLst/>
          </a:prstGeom>
        </p:spPr>
        <p:txBody>
          <a:bodyPr wrap="square">
            <a:spAutoFit/>
          </a:bodyPr>
          <a:lstStyle/>
          <a:p>
            <a:pPr lvl="0" fontAlgn="auto">
              <a:spcBef>
                <a:spcPts val="0"/>
              </a:spcBef>
              <a:spcAft>
                <a:spcPts val="0"/>
              </a:spcAft>
              <a:defRPr/>
            </a:pPr>
            <a:r>
              <a:rPr lang="en-US" sz="2400">
                <a:solidFill>
                  <a:srgbClr val="115076"/>
                </a:solidFill>
                <a:latin typeface="Century Gothic" panose="020B0502020202020204" pitchFamily="34" charset="0"/>
                <a:ea typeface="SimSun" panose="02010600030101010101" pitchFamily="2" charset="-122"/>
                <a:cs typeface="Times New Roman" panose="02020603050405020304" pitchFamily="18" charset="0"/>
              </a:rPr>
              <a:t>Remember - For </a:t>
            </a:r>
            <a:r>
              <a:rPr lang="en-US"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 closed (yes/no) question, swap the verb and subject:</a:t>
            </a:r>
            <a:endParaRPr lang="en-US"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8" name="Rectangle 17"/>
          <p:cNvSpPr/>
          <p:nvPr/>
        </p:nvSpPr>
        <p:spPr>
          <a:xfrm>
            <a:off x="180588" y="3349408"/>
            <a:ext cx="12011412" cy="461665"/>
          </a:xfrm>
          <a:prstGeom prst="rect">
            <a:avLst/>
          </a:prstGeom>
        </p:spPr>
        <p:txBody>
          <a:bodyPr wrap="square">
            <a:spAutoFit/>
          </a:bodyPr>
          <a:lstStyle/>
          <a:p>
            <a:pPr lvl="0" fontAlgn="auto">
              <a:spcBef>
                <a:spcPts val="0"/>
              </a:spcBef>
              <a:spcAft>
                <a:spcPts val="0"/>
              </a:spcAft>
              <a:defRPr/>
            </a:pPr>
            <a:r>
              <a:rPr lang="en-US"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For an open (information) question, also add a question word:</a:t>
            </a:r>
            <a:endParaRPr lang="en-US"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9" name="TextBox 18"/>
          <p:cNvSpPr txBox="1"/>
          <p:nvPr/>
        </p:nvSpPr>
        <p:spPr>
          <a:xfrm>
            <a:off x="6750931" y="2044854"/>
            <a:ext cx="6188286" cy="461665"/>
          </a:xfrm>
          <a:prstGeom prst="rect">
            <a:avLst/>
          </a:prstGeom>
          <a:noFill/>
        </p:spPr>
        <p:txBody>
          <a:bodyPr wrap="square" rtlCol="0">
            <a:spAutoFit/>
          </a:bodyPr>
          <a:lstStyle/>
          <a:p>
            <a:pPr fontAlgn="auto">
              <a:spcBef>
                <a:spcPts val="0"/>
              </a:spcBef>
              <a:spcAft>
                <a:spcPts val="0"/>
              </a:spcAft>
              <a:defRPr/>
            </a:pPr>
            <a:r>
              <a:rPr lang="en-GB" sz="2400" b="1" i="1" dirty="0">
                <a:solidFill>
                  <a:srgbClr val="115076"/>
                </a:solidFill>
                <a:latin typeface="Century Gothic" panose="020F0302020204030204"/>
              </a:rPr>
              <a:t>Is your mum </a:t>
            </a:r>
            <a:r>
              <a:rPr lang="en-GB" sz="2400" i="1" dirty="0">
                <a:solidFill>
                  <a:srgbClr val="115076"/>
                </a:solidFill>
                <a:latin typeface="Century Gothic" panose="020F0302020204030204"/>
              </a:rPr>
              <a:t>at home now?</a:t>
            </a:r>
          </a:p>
        </p:txBody>
      </p:sp>
      <p:sp>
        <p:nvSpPr>
          <p:cNvPr id="20" name="TextBox 19">
            <a:extLst>
              <a:ext uri="{FF2B5EF4-FFF2-40B4-BE49-F238E27FC236}">
                <a16:creationId xmlns:a16="http://schemas.microsoft.com/office/drawing/2014/main" id="{D32B9685-F851-4C97-85B4-F542452C5B00}"/>
              </a:ext>
            </a:extLst>
          </p:cNvPr>
          <p:cNvSpPr txBox="1"/>
          <p:nvPr/>
        </p:nvSpPr>
        <p:spPr>
          <a:xfrm>
            <a:off x="1992543" y="2044854"/>
            <a:ext cx="4840722" cy="461665"/>
          </a:xfrm>
          <a:prstGeom prst="rect">
            <a:avLst/>
          </a:prstGeom>
          <a:noFill/>
        </p:spPr>
        <p:txBody>
          <a:bodyPr wrap="square" rtlCol="0">
            <a:spAutoFit/>
          </a:bodyPr>
          <a:lstStyle/>
          <a:p>
            <a:pPr fontAlgn="auto">
              <a:spcBef>
                <a:spcPts val="0"/>
              </a:spcBef>
              <a:spcAft>
                <a:spcPts val="0"/>
              </a:spcAft>
              <a:defRPr/>
            </a:pPr>
            <a:r>
              <a:rPr lang="en-GB" sz="2400" b="1" dirty="0" err="1">
                <a:solidFill>
                  <a:srgbClr val="115076"/>
                </a:solidFill>
                <a:latin typeface="Century Gothic" panose="020F0302020204030204"/>
              </a:rPr>
              <a:t>Ist</a:t>
            </a:r>
            <a:r>
              <a:rPr lang="en-GB" sz="2400" b="1" dirty="0">
                <a:solidFill>
                  <a:srgbClr val="115076"/>
                </a:solidFill>
                <a:latin typeface="Century Gothic" panose="020F0302020204030204"/>
              </a:rPr>
              <a:t> </a:t>
            </a:r>
            <a:r>
              <a:rPr lang="en-GB" sz="2400" b="1" dirty="0" err="1">
                <a:solidFill>
                  <a:srgbClr val="115076"/>
                </a:solidFill>
                <a:latin typeface="Century Gothic" panose="020F0302020204030204"/>
              </a:rPr>
              <a:t>deine</a:t>
            </a:r>
            <a:r>
              <a:rPr lang="en-GB" sz="2400" b="1" dirty="0">
                <a:solidFill>
                  <a:srgbClr val="115076"/>
                </a:solidFill>
                <a:latin typeface="Century Gothic" panose="020F0302020204030204"/>
              </a:rPr>
              <a:t> Mutter </a:t>
            </a:r>
            <a:r>
              <a:rPr lang="en-GB" sz="2400" dirty="0" err="1">
                <a:solidFill>
                  <a:srgbClr val="115076"/>
                </a:solidFill>
                <a:latin typeface="Century Gothic" panose="020F0302020204030204"/>
              </a:rPr>
              <a:t>jetzt</a:t>
            </a:r>
            <a:r>
              <a:rPr lang="en-GB" sz="2400" dirty="0">
                <a:solidFill>
                  <a:srgbClr val="115076"/>
                </a:solidFill>
                <a:latin typeface="Century Gothic" panose="020F0302020204030204"/>
              </a:rPr>
              <a:t> </a:t>
            </a:r>
            <a:r>
              <a:rPr lang="en-GB" sz="2400" dirty="0" err="1">
                <a:solidFill>
                  <a:srgbClr val="115076"/>
                </a:solidFill>
                <a:latin typeface="Century Gothic" panose="020F0302020204030204"/>
              </a:rPr>
              <a:t>zu</a:t>
            </a:r>
            <a:r>
              <a:rPr lang="en-GB" sz="2400" dirty="0">
                <a:solidFill>
                  <a:srgbClr val="115076"/>
                </a:solidFill>
                <a:latin typeface="Century Gothic" panose="020F0302020204030204"/>
              </a:rPr>
              <a:t> </a:t>
            </a:r>
            <a:r>
              <a:rPr lang="en-GB" sz="2400" dirty="0" err="1">
                <a:solidFill>
                  <a:srgbClr val="115076"/>
                </a:solidFill>
                <a:latin typeface="Century Gothic" panose="020F0302020204030204"/>
              </a:rPr>
              <a:t>Hause</a:t>
            </a:r>
            <a:r>
              <a:rPr lang="en-GB" sz="2400" dirty="0">
                <a:solidFill>
                  <a:srgbClr val="115076"/>
                </a:solidFill>
                <a:latin typeface="Century Gothic" panose="020F0302020204030204"/>
              </a:rPr>
              <a:t>?</a:t>
            </a:r>
          </a:p>
        </p:txBody>
      </p:sp>
      <p:sp>
        <p:nvSpPr>
          <p:cNvPr id="21" name="TextBox 20">
            <a:extLst>
              <a:ext uri="{FF2B5EF4-FFF2-40B4-BE49-F238E27FC236}">
                <a16:creationId xmlns:a16="http://schemas.microsoft.com/office/drawing/2014/main" id="{D32B9685-F851-4C97-85B4-F542452C5B00}"/>
              </a:ext>
            </a:extLst>
          </p:cNvPr>
          <p:cNvSpPr txBox="1"/>
          <p:nvPr/>
        </p:nvSpPr>
        <p:spPr>
          <a:xfrm>
            <a:off x="853466" y="4423129"/>
            <a:ext cx="4840722" cy="461665"/>
          </a:xfrm>
          <a:prstGeom prst="rect">
            <a:avLst/>
          </a:prstGeom>
          <a:noFill/>
        </p:spPr>
        <p:txBody>
          <a:bodyPr wrap="square" rtlCol="0">
            <a:spAutoFit/>
          </a:bodyPr>
          <a:lstStyle/>
          <a:p>
            <a:pPr algn="r" fontAlgn="auto">
              <a:spcBef>
                <a:spcPts val="0"/>
              </a:spcBef>
              <a:spcAft>
                <a:spcPts val="0"/>
              </a:spcAft>
              <a:defRPr/>
            </a:pPr>
            <a:r>
              <a:rPr lang="en-GB" sz="2400" b="1" dirty="0" err="1">
                <a:solidFill>
                  <a:srgbClr val="115076"/>
                </a:solidFill>
                <a:latin typeface="Century Gothic" panose="020F0302020204030204"/>
              </a:rPr>
              <a:t>Warum</a:t>
            </a:r>
            <a:r>
              <a:rPr lang="en-GB" sz="2400" b="1" dirty="0">
                <a:solidFill>
                  <a:srgbClr val="115076"/>
                </a:solidFill>
                <a:latin typeface="Century Gothic" panose="020F0302020204030204"/>
              </a:rPr>
              <a:t> </a:t>
            </a:r>
            <a:r>
              <a:rPr lang="en-GB" sz="2400" b="1" dirty="0" err="1">
                <a:solidFill>
                  <a:srgbClr val="115076"/>
                </a:solidFill>
                <a:latin typeface="Century Gothic" panose="020F0302020204030204"/>
              </a:rPr>
              <a:t>ist</a:t>
            </a:r>
            <a:r>
              <a:rPr lang="en-GB" sz="2400" b="1" dirty="0">
                <a:solidFill>
                  <a:srgbClr val="115076"/>
                </a:solidFill>
                <a:latin typeface="Century Gothic" panose="020F0302020204030204"/>
              </a:rPr>
              <a:t> </a:t>
            </a:r>
            <a:r>
              <a:rPr lang="en-GB" sz="2400" dirty="0" err="1">
                <a:solidFill>
                  <a:srgbClr val="115076"/>
                </a:solidFill>
                <a:latin typeface="Century Gothic" panose="020F0302020204030204"/>
              </a:rPr>
              <a:t>sie</a:t>
            </a:r>
            <a:r>
              <a:rPr lang="en-GB" sz="2400" dirty="0">
                <a:solidFill>
                  <a:srgbClr val="115076"/>
                </a:solidFill>
                <a:latin typeface="Century Gothic" panose="020F0302020204030204"/>
              </a:rPr>
              <a:t> </a:t>
            </a:r>
            <a:r>
              <a:rPr lang="en-GB" sz="2400" dirty="0" err="1">
                <a:solidFill>
                  <a:srgbClr val="115076"/>
                </a:solidFill>
                <a:latin typeface="Century Gothic" panose="020F0302020204030204"/>
              </a:rPr>
              <a:t>zu</a:t>
            </a:r>
            <a:r>
              <a:rPr lang="en-GB" sz="2400" dirty="0">
                <a:solidFill>
                  <a:srgbClr val="115076"/>
                </a:solidFill>
                <a:latin typeface="Century Gothic" panose="020F0302020204030204"/>
              </a:rPr>
              <a:t> </a:t>
            </a:r>
            <a:r>
              <a:rPr lang="en-GB" sz="2400" dirty="0" err="1">
                <a:solidFill>
                  <a:srgbClr val="115076"/>
                </a:solidFill>
                <a:latin typeface="Century Gothic" panose="020F0302020204030204"/>
              </a:rPr>
              <a:t>Hause</a:t>
            </a:r>
            <a:r>
              <a:rPr lang="en-GB" sz="2400" dirty="0">
                <a:solidFill>
                  <a:srgbClr val="115076"/>
                </a:solidFill>
                <a:latin typeface="Century Gothic" panose="020F0302020204030204"/>
              </a:rPr>
              <a:t>?</a:t>
            </a:r>
          </a:p>
        </p:txBody>
      </p:sp>
      <p:sp>
        <p:nvSpPr>
          <p:cNvPr id="22" name="TextBox 21"/>
          <p:cNvSpPr txBox="1"/>
          <p:nvPr/>
        </p:nvSpPr>
        <p:spPr>
          <a:xfrm>
            <a:off x="5925191" y="4423129"/>
            <a:ext cx="6188286" cy="461665"/>
          </a:xfrm>
          <a:prstGeom prst="rect">
            <a:avLst/>
          </a:prstGeom>
          <a:noFill/>
        </p:spPr>
        <p:txBody>
          <a:bodyPr wrap="square" rtlCol="0">
            <a:spAutoFit/>
          </a:bodyPr>
          <a:lstStyle/>
          <a:p>
            <a:pPr fontAlgn="auto">
              <a:spcBef>
                <a:spcPts val="0"/>
              </a:spcBef>
              <a:spcAft>
                <a:spcPts val="0"/>
              </a:spcAft>
              <a:defRPr/>
            </a:pPr>
            <a:r>
              <a:rPr lang="en-GB" sz="2400" b="1" i="1" dirty="0">
                <a:solidFill>
                  <a:srgbClr val="115076"/>
                </a:solidFill>
                <a:latin typeface="Century Gothic" panose="020F0302020204030204"/>
              </a:rPr>
              <a:t>Why is </a:t>
            </a:r>
            <a:r>
              <a:rPr lang="en-GB" sz="2400" i="1" dirty="0">
                <a:solidFill>
                  <a:srgbClr val="115076"/>
                </a:solidFill>
                <a:latin typeface="Century Gothic" panose="020F0302020204030204"/>
              </a:rPr>
              <a:t>she at home?</a:t>
            </a:r>
          </a:p>
        </p:txBody>
      </p:sp>
      <p:sp>
        <p:nvSpPr>
          <p:cNvPr id="23" name="TextBox 22">
            <a:extLst>
              <a:ext uri="{FF2B5EF4-FFF2-40B4-BE49-F238E27FC236}">
                <a16:creationId xmlns:a16="http://schemas.microsoft.com/office/drawing/2014/main" id="{B2D4345B-69EA-418E-9538-BBF2AA23A9CF}"/>
              </a:ext>
            </a:extLst>
          </p:cNvPr>
          <p:cNvSpPr txBox="1"/>
          <p:nvPr/>
        </p:nvSpPr>
        <p:spPr>
          <a:xfrm>
            <a:off x="237770" y="2044854"/>
            <a:ext cx="1231392" cy="461665"/>
          </a:xfrm>
          <a:prstGeom prst="rect">
            <a:avLst/>
          </a:prstGeom>
          <a:solidFill>
            <a:srgbClr val="DAA520"/>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rPr>
              <a:t>closed</a:t>
            </a:r>
          </a:p>
        </p:txBody>
      </p:sp>
      <p:sp>
        <p:nvSpPr>
          <p:cNvPr id="24" name="TextBox 23">
            <a:extLst>
              <a:ext uri="{FF2B5EF4-FFF2-40B4-BE49-F238E27FC236}">
                <a16:creationId xmlns:a16="http://schemas.microsoft.com/office/drawing/2014/main" id="{B2D4345B-69EA-418E-9538-BBF2AA23A9CF}"/>
              </a:ext>
            </a:extLst>
          </p:cNvPr>
          <p:cNvSpPr txBox="1"/>
          <p:nvPr/>
        </p:nvSpPr>
        <p:spPr>
          <a:xfrm>
            <a:off x="237770" y="4423129"/>
            <a:ext cx="1231392" cy="461665"/>
          </a:xfrm>
          <a:prstGeom prst="rect">
            <a:avLst/>
          </a:prstGeom>
          <a:solidFill>
            <a:srgbClr val="DAA520"/>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rPr>
              <a:t>open</a:t>
            </a:r>
          </a:p>
        </p:txBody>
      </p:sp>
      <p:cxnSp>
        <p:nvCxnSpPr>
          <p:cNvPr id="25" name="Straight Arrow Connector 24"/>
          <p:cNvCxnSpPr>
            <a:cxnSpLocks/>
          </p:cNvCxnSpPr>
          <p:nvPr/>
        </p:nvCxnSpPr>
        <p:spPr>
          <a:xfrm>
            <a:off x="1469162" y="2275685"/>
            <a:ext cx="523381" cy="0"/>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11">
            <a:extLst>
              <a:ext uri="{FF2B5EF4-FFF2-40B4-BE49-F238E27FC236}">
                <a16:creationId xmlns:a16="http://schemas.microsoft.com/office/drawing/2014/main" id="{483D7EB9-C2AA-4190-98DE-925F861600E9}"/>
              </a:ext>
            </a:extLst>
          </p:cNvPr>
          <p:cNvSpPr/>
          <p:nvPr/>
        </p:nvSpPr>
        <p:spPr>
          <a:xfrm>
            <a:off x="9762161" y="247047"/>
            <a:ext cx="2195166" cy="33568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cxnSp>
        <p:nvCxnSpPr>
          <p:cNvPr id="26" name="Straight Arrow Connector 25">
            <a:extLst>
              <a:ext uri="{FF2B5EF4-FFF2-40B4-BE49-F238E27FC236}">
                <a16:creationId xmlns:a16="http://schemas.microsoft.com/office/drawing/2014/main" id="{0F286733-C96B-4E8C-9897-BD6CA64A8460}"/>
              </a:ext>
            </a:extLst>
          </p:cNvPr>
          <p:cNvCxnSpPr>
            <a:cxnSpLocks/>
          </p:cNvCxnSpPr>
          <p:nvPr/>
        </p:nvCxnSpPr>
        <p:spPr>
          <a:xfrm>
            <a:off x="1469826" y="4653961"/>
            <a:ext cx="523381" cy="0"/>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2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21" grpId="0"/>
      <p:bldP spid="22" grpId="0"/>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20543" cy="707849"/>
          </a:xfrm>
        </p:spPr>
        <p:txBody>
          <a:bodyPr>
            <a:normAutofit/>
          </a:bodyPr>
          <a:lstStyle/>
          <a:p>
            <a:r>
              <a:rPr lang="en-GB" sz="3200" b="1">
                <a:solidFill>
                  <a:schemeClr val="bg1"/>
                </a:solidFill>
              </a:rPr>
              <a:t>Wie heißt die Frage? [1]</a:t>
            </a:r>
            <a:endParaRPr lang="en-GB" sz="3200"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lesen / sprechen</a:t>
            </a:r>
            <a:endParaRPr lang="en-GB" b="1" dirty="0">
              <a:solidFill>
                <a:prstClr val="white"/>
              </a:solidFill>
              <a:latin typeface="Century Gothic" panose="020B0502020202020204" pitchFamily="34" charset="0"/>
            </a:endParaRPr>
          </a:p>
        </p:txBody>
      </p:sp>
      <p:sp>
        <p:nvSpPr>
          <p:cNvPr id="16" name="TextBox 15">
            <a:extLst>
              <a:ext uri="{FF2B5EF4-FFF2-40B4-BE49-F238E27FC236}">
                <a16:creationId xmlns:a16="http://schemas.microsoft.com/office/drawing/2014/main" id="{A6B1F067-C389-4EFA-AACA-59031E978790}"/>
              </a:ext>
            </a:extLst>
          </p:cNvPr>
          <p:cNvSpPr txBox="1"/>
          <p:nvPr/>
        </p:nvSpPr>
        <p:spPr>
          <a:xfrm>
            <a:off x="867670" y="1539409"/>
            <a:ext cx="11709353" cy="400110"/>
          </a:xfrm>
          <a:prstGeom prst="rect">
            <a:avLst/>
          </a:prstGeom>
          <a:noFill/>
        </p:spPr>
        <p:txBody>
          <a:bodyPr wrap="square" rtlCol="0">
            <a:spAutoFit/>
          </a:bodyPr>
          <a:lstStyle/>
          <a:p>
            <a:r>
              <a:rPr lang="en-US" sz="2000">
                <a:solidFill>
                  <a:srgbClr val="115076"/>
                </a:solidFill>
              </a:rPr>
              <a:t>1) Magst    du das Bad? – Ja. Ich mag es sehr!</a:t>
            </a:r>
            <a:endParaRPr lang="en-US" sz="2000" dirty="0">
              <a:solidFill>
                <a:srgbClr val="115076"/>
              </a:solidFill>
            </a:endParaRPr>
          </a:p>
        </p:txBody>
      </p:sp>
      <p:sp>
        <p:nvSpPr>
          <p:cNvPr id="18" name="TextBox 17">
            <a:extLst>
              <a:ext uri="{FF2B5EF4-FFF2-40B4-BE49-F238E27FC236}">
                <a16:creationId xmlns:a16="http://schemas.microsoft.com/office/drawing/2014/main" id="{DAFF0550-7EFE-4913-9503-EE58BBEFE5FF}"/>
              </a:ext>
            </a:extLst>
          </p:cNvPr>
          <p:cNvSpPr txBox="1"/>
          <p:nvPr/>
        </p:nvSpPr>
        <p:spPr>
          <a:xfrm>
            <a:off x="867669" y="2292421"/>
            <a:ext cx="11709353" cy="400110"/>
          </a:xfrm>
          <a:prstGeom prst="rect">
            <a:avLst/>
          </a:prstGeom>
          <a:noFill/>
        </p:spPr>
        <p:txBody>
          <a:bodyPr wrap="square" rtlCol="0">
            <a:spAutoFit/>
          </a:bodyPr>
          <a:lstStyle/>
          <a:p>
            <a:r>
              <a:rPr lang="en-US" sz="2000">
                <a:solidFill>
                  <a:srgbClr val="115076"/>
                </a:solidFill>
              </a:rPr>
              <a:t>2) Warum  trinkst du Kaffee? – Weil ich müde bin! </a:t>
            </a:r>
            <a:endParaRPr lang="en-US" sz="2000" dirty="0">
              <a:solidFill>
                <a:srgbClr val="115076"/>
              </a:solidFill>
            </a:endParaRPr>
          </a:p>
        </p:txBody>
      </p:sp>
      <p:sp>
        <p:nvSpPr>
          <p:cNvPr id="19" name="TextBox 18">
            <a:extLst>
              <a:ext uri="{FF2B5EF4-FFF2-40B4-BE49-F238E27FC236}">
                <a16:creationId xmlns:a16="http://schemas.microsoft.com/office/drawing/2014/main" id="{D6BA5A44-CBF9-4BA9-8AB0-EE248EB7DFAC}"/>
              </a:ext>
            </a:extLst>
          </p:cNvPr>
          <p:cNvSpPr txBox="1"/>
          <p:nvPr/>
        </p:nvSpPr>
        <p:spPr>
          <a:xfrm>
            <a:off x="867668" y="3185596"/>
            <a:ext cx="11709353" cy="400110"/>
          </a:xfrm>
          <a:prstGeom prst="rect">
            <a:avLst/>
          </a:prstGeom>
          <a:noFill/>
        </p:spPr>
        <p:txBody>
          <a:bodyPr wrap="square" rtlCol="0">
            <a:spAutoFit/>
          </a:bodyPr>
          <a:lstStyle/>
          <a:p>
            <a:r>
              <a:rPr lang="en-US" sz="2000">
                <a:solidFill>
                  <a:srgbClr val="115076"/>
                </a:solidFill>
              </a:rPr>
              <a:t>3) Was       sucht er in der Wohnung? – Er sucht die Küche!</a:t>
            </a:r>
            <a:endParaRPr lang="en-US" sz="2000" dirty="0">
              <a:solidFill>
                <a:srgbClr val="115076"/>
              </a:solidFill>
            </a:endParaRPr>
          </a:p>
        </p:txBody>
      </p:sp>
      <p:sp>
        <p:nvSpPr>
          <p:cNvPr id="20" name="TextBox 19">
            <a:extLst>
              <a:ext uri="{FF2B5EF4-FFF2-40B4-BE49-F238E27FC236}">
                <a16:creationId xmlns:a16="http://schemas.microsoft.com/office/drawing/2014/main" id="{1B6022C0-5706-45A7-8ECE-02361F14686D}"/>
              </a:ext>
            </a:extLst>
          </p:cNvPr>
          <p:cNvSpPr txBox="1"/>
          <p:nvPr/>
        </p:nvSpPr>
        <p:spPr>
          <a:xfrm>
            <a:off x="867668" y="4078771"/>
            <a:ext cx="11709353" cy="400110"/>
          </a:xfrm>
          <a:prstGeom prst="rect">
            <a:avLst/>
          </a:prstGeom>
          <a:noFill/>
        </p:spPr>
        <p:txBody>
          <a:bodyPr wrap="square" rtlCol="0">
            <a:spAutoFit/>
          </a:bodyPr>
          <a:lstStyle/>
          <a:p>
            <a:r>
              <a:rPr lang="en-US" sz="2000">
                <a:solidFill>
                  <a:srgbClr val="115076"/>
                </a:solidFill>
              </a:rPr>
              <a:t>4) Wann    fährt sie nach Schottland? – Am Montag.</a:t>
            </a:r>
            <a:endParaRPr lang="en-US" sz="2000" dirty="0">
              <a:solidFill>
                <a:srgbClr val="115076"/>
              </a:solidFill>
            </a:endParaRPr>
          </a:p>
        </p:txBody>
      </p:sp>
      <p:sp>
        <p:nvSpPr>
          <p:cNvPr id="11" name="TextBox 10">
            <a:extLst>
              <a:ext uri="{FF2B5EF4-FFF2-40B4-BE49-F238E27FC236}">
                <a16:creationId xmlns:a16="http://schemas.microsoft.com/office/drawing/2014/main" id="{1B6022C0-5706-45A7-8ECE-02361F14686D}"/>
              </a:ext>
            </a:extLst>
          </p:cNvPr>
          <p:cNvSpPr txBox="1"/>
          <p:nvPr/>
        </p:nvSpPr>
        <p:spPr>
          <a:xfrm>
            <a:off x="867667" y="4924291"/>
            <a:ext cx="11709353" cy="400110"/>
          </a:xfrm>
          <a:prstGeom prst="rect">
            <a:avLst/>
          </a:prstGeom>
          <a:noFill/>
        </p:spPr>
        <p:txBody>
          <a:bodyPr wrap="square" rtlCol="0">
            <a:spAutoFit/>
          </a:bodyPr>
          <a:lstStyle/>
          <a:p>
            <a:r>
              <a:rPr lang="en-US" sz="2000">
                <a:solidFill>
                  <a:srgbClr val="115076"/>
                </a:solidFill>
              </a:rPr>
              <a:t>5) Hast       du den Brief gefunden? – Nein. Ich habe ihn noch nicht gefunden!</a:t>
            </a:r>
            <a:endParaRPr lang="en-US" sz="2000" dirty="0">
              <a:solidFill>
                <a:srgbClr val="115076"/>
              </a:solidFill>
            </a:endParaRPr>
          </a:p>
        </p:txBody>
      </p:sp>
      <p:sp>
        <p:nvSpPr>
          <p:cNvPr id="12" name="TextBox 11">
            <a:extLst>
              <a:ext uri="{FF2B5EF4-FFF2-40B4-BE49-F238E27FC236}">
                <a16:creationId xmlns:a16="http://schemas.microsoft.com/office/drawing/2014/main" id="{1B6022C0-5706-45A7-8ECE-02361F14686D}"/>
              </a:ext>
            </a:extLst>
          </p:cNvPr>
          <p:cNvSpPr txBox="1"/>
          <p:nvPr/>
        </p:nvSpPr>
        <p:spPr>
          <a:xfrm>
            <a:off x="867666" y="5778418"/>
            <a:ext cx="11709353" cy="400110"/>
          </a:xfrm>
          <a:prstGeom prst="rect">
            <a:avLst/>
          </a:prstGeom>
          <a:noFill/>
        </p:spPr>
        <p:txBody>
          <a:bodyPr wrap="square" rtlCol="0">
            <a:spAutoFit/>
          </a:bodyPr>
          <a:lstStyle/>
          <a:p>
            <a:r>
              <a:rPr lang="en-US" sz="2000">
                <a:solidFill>
                  <a:srgbClr val="115076"/>
                </a:solidFill>
              </a:rPr>
              <a:t>6) Wann    erreichen wir Wien? – In zwei Stunden.</a:t>
            </a:r>
            <a:endParaRPr lang="en-US" sz="2000" dirty="0">
              <a:solidFill>
                <a:srgbClr val="115076"/>
              </a:solidFill>
            </a:endParaRPr>
          </a:p>
        </p:txBody>
      </p:sp>
      <p:sp>
        <p:nvSpPr>
          <p:cNvPr id="6" name="Cloud 5"/>
          <p:cNvSpPr/>
          <p:nvPr/>
        </p:nvSpPr>
        <p:spPr>
          <a:xfrm>
            <a:off x="1164773" y="1560400"/>
            <a:ext cx="1045028" cy="400110"/>
          </a:xfrm>
          <a:prstGeom prst="clou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loud 30"/>
          <p:cNvSpPr/>
          <p:nvPr/>
        </p:nvSpPr>
        <p:spPr>
          <a:xfrm>
            <a:off x="1164773" y="2315360"/>
            <a:ext cx="1045028" cy="421101"/>
          </a:xfrm>
          <a:prstGeom prst="clou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loud 31"/>
          <p:cNvSpPr/>
          <p:nvPr/>
        </p:nvSpPr>
        <p:spPr>
          <a:xfrm>
            <a:off x="1164773" y="3193544"/>
            <a:ext cx="1045028" cy="404413"/>
          </a:xfrm>
          <a:prstGeom prst="clou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loud 32"/>
          <p:cNvSpPr/>
          <p:nvPr/>
        </p:nvSpPr>
        <p:spPr>
          <a:xfrm>
            <a:off x="1164773" y="4021480"/>
            <a:ext cx="1045028" cy="404413"/>
          </a:xfrm>
          <a:prstGeom prst="clou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loud 33"/>
          <p:cNvSpPr/>
          <p:nvPr/>
        </p:nvSpPr>
        <p:spPr>
          <a:xfrm>
            <a:off x="1164773" y="4889788"/>
            <a:ext cx="1045028" cy="404413"/>
          </a:xfrm>
          <a:prstGeom prst="clou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loud 34"/>
          <p:cNvSpPr/>
          <p:nvPr/>
        </p:nvSpPr>
        <p:spPr>
          <a:xfrm>
            <a:off x="1164773" y="5764478"/>
            <a:ext cx="1045028" cy="404413"/>
          </a:xfrm>
          <a:prstGeom prst="cloud">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47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2" grpId="0" animBg="1"/>
      <p:bldP spid="33" grpId="0" animBg="1"/>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84064" y="2840501"/>
            <a:ext cx="4798094" cy="1015663"/>
          </a:xfrm>
          <a:prstGeom prst="rect">
            <a:avLst/>
          </a:prstGeom>
          <a:noFill/>
        </p:spPr>
        <p:txBody>
          <a:bodyPr wrap="square" rtlCol="0">
            <a:spAutoFit/>
          </a:bodyPr>
          <a:lstStyle/>
          <a:p>
            <a:r>
              <a:rPr lang="en-GB" sz="3000" dirty="0" err="1">
                <a:solidFill>
                  <a:schemeClr val="accent5">
                    <a:lumMod val="50000"/>
                  </a:schemeClr>
                </a:solidFill>
              </a:rPr>
              <a:t>Fais-tu</a:t>
            </a:r>
            <a:r>
              <a:rPr lang="en-GB" sz="3000" dirty="0">
                <a:solidFill>
                  <a:schemeClr val="accent5">
                    <a:lumMod val="50000"/>
                  </a:schemeClr>
                </a:solidFill>
              </a:rPr>
              <a:t> </a:t>
            </a:r>
            <a:r>
              <a:rPr lang="en-GB" sz="3000" dirty="0" err="1">
                <a:solidFill>
                  <a:schemeClr val="accent5">
                    <a:lumMod val="50000"/>
                  </a:schemeClr>
                </a:solidFill>
              </a:rPr>
              <a:t>numéro</a:t>
            </a:r>
            <a:r>
              <a:rPr lang="en-GB" sz="3000" dirty="0">
                <a:solidFill>
                  <a:schemeClr val="accent5">
                    <a:lumMod val="50000"/>
                  </a:schemeClr>
                </a:solidFill>
              </a:rPr>
              <a:t> </a:t>
            </a:r>
          </a:p>
          <a:p>
            <a:r>
              <a:rPr lang="en-GB" sz="3000" dirty="0" err="1">
                <a:solidFill>
                  <a:schemeClr val="accent5">
                    <a:lumMod val="50000"/>
                  </a:schemeClr>
                </a:solidFill>
              </a:rPr>
              <a:t>quatre</a:t>
            </a:r>
            <a:r>
              <a:rPr lang="en-GB" sz="3000" dirty="0">
                <a:solidFill>
                  <a:schemeClr val="accent5">
                    <a:lumMod val="50000"/>
                  </a:schemeClr>
                </a:solidFill>
              </a:rPr>
              <a:t>?</a:t>
            </a:r>
          </a:p>
        </p:txBody>
      </p:sp>
      <p:sp>
        <p:nvSpPr>
          <p:cNvPr id="16" name="TextBox 15"/>
          <p:cNvSpPr txBox="1"/>
          <p:nvPr/>
        </p:nvSpPr>
        <p:spPr>
          <a:xfrm>
            <a:off x="1171975" y="2833804"/>
            <a:ext cx="4798094" cy="1015663"/>
          </a:xfrm>
          <a:prstGeom prst="rect">
            <a:avLst/>
          </a:prstGeom>
          <a:noFill/>
        </p:spPr>
        <p:txBody>
          <a:bodyPr wrap="square" rtlCol="0">
            <a:spAutoFit/>
          </a:bodyPr>
          <a:lstStyle/>
          <a:p>
            <a:r>
              <a:rPr lang="en-GB" sz="3000" b="1" u="sng" dirty="0" err="1">
                <a:solidFill>
                  <a:schemeClr val="accent5">
                    <a:lumMod val="50000"/>
                  </a:schemeClr>
                </a:solidFill>
              </a:rPr>
              <a:t>Quel</a:t>
            </a:r>
            <a:r>
              <a:rPr lang="en-GB" sz="3000" dirty="0">
                <a:solidFill>
                  <a:schemeClr val="accent5">
                    <a:lumMod val="50000"/>
                  </a:schemeClr>
                </a:solidFill>
              </a:rPr>
              <a:t> </a:t>
            </a:r>
            <a:r>
              <a:rPr lang="en-GB" sz="3000" dirty="0" err="1">
                <a:solidFill>
                  <a:schemeClr val="accent5">
                    <a:lumMod val="50000"/>
                  </a:schemeClr>
                </a:solidFill>
              </a:rPr>
              <a:t>numéro</a:t>
            </a:r>
            <a:r>
              <a:rPr lang="en-GB" sz="3000" dirty="0">
                <a:solidFill>
                  <a:schemeClr val="accent5">
                    <a:lumMod val="50000"/>
                  </a:schemeClr>
                </a:solidFill>
              </a:rPr>
              <a:t> </a:t>
            </a:r>
          </a:p>
          <a:p>
            <a:r>
              <a:rPr lang="en-GB" sz="3000" dirty="0" err="1">
                <a:solidFill>
                  <a:schemeClr val="accent5">
                    <a:lumMod val="50000"/>
                  </a:schemeClr>
                </a:solidFill>
              </a:rPr>
              <a:t>fais-tu</a:t>
            </a:r>
            <a:r>
              <a:rPr lang="en-GB" sz="3000" dirty="0">
                <a:solidFill>
                  <a:schemeClr val="accent5">
                    <a:lumMod val="50000"/>
                  </a:schemeClr>
                </a:solidFill>
              </a:rPr>
              <a:t> ?</a:t>
            </a:r>
          </a:p>
        </p:txBody>
      </p:sp>
      <p:sp>
        <p:nvSpPr>
          <p:cNvPr id="4" name="Title 3"/>
          <p:cNvSpPr>
            <a:spLocks noGrp="1"/>
          </p:cNvSpPr>
          <p:nvPr>
            <p:ph type="title"/>
          </p:nvPr>
        </p:nvSpPr>
        <p:spPr>
          <a:xfrm>
            <a:off x="188942" y="296864"/>
            <a:ext cx="5265384" cy="707849"/>
          </a:xfrm>
        </p:spPr>
        <p:txBody>
          <a:bodyPr>
            <a:normAutofit/>
          </a:bodyPr>
          <a:lstStyle/>
          <a:p>
            <a:r>
              <a:rPr lang="en-GB" sz="3600" b="1">
                <a:solidFill>
                  <a:schemeClr val="bg1"/>
                </a:solidFill>
              </a:rPr>
              <a:t>Wie</a:t>
            </a:r>
            <a:r>
              <a:rPr lang="en-GB" sz="3600" b="1" baseline="0">
                <a:solidFill>
                  <a:schemeClr val="bg1"/>
                </a:solidFill>
              </a:rPr>
              <a:t> heißt die Frage?</a:t>
            </a:r>
            <a:endParaRPr lang="en-GB" sz="3600" b="1" dirty="0">
              <a:solidFill>
                <a:schemeClr val="bg1"/>
              </a:solidFill>
            </a:endParaRPr>
          </a:p>
        </p:txBody>
      </p:sp>
      <p:sp>
        <p:nvSpPr>
          <p:cNvPr id="7" name="Rectangle 6"/>
          <p:cNvSpPr/>
          <p:nvPr/>
        </p:nvSpPr>
        <p:spPr>
          <a:xfrm>
            <a:off x="7573389" y="1852286"/>
            <a:ext cx="1135247" cy="646331"/>
          </a:xfrm>
          <a:prstGeom prst="rect">
            <a:avLst/>
          </a:prstGeom>
          <a:noFill/>
        </p:spPr>
        <p:txBody>
          <a:bodyPr wrap="none" lIns="91440" tIns="45720" rIns="91440" bIns="45720">
            <a:spAutoFit/>
          </a:bodyPr>
          <a:lstStyle/>
          <a:p>
            <a:pPr algn="ctr"/>
            <a:r>
              <a:rPr lang="en-US" sz="3600" b="1">
                <a:ln w="22225">
                  <a:solidFill>
                    <a:srgbClr val="ED7D31"/>
                  </a:solidFill>
                  <a:prstDash val="solid"/>
                </a:ln>
                <a:solidFill>
                  <a:srgbClr val="ED7D31">
                    <a:lumMod val="40000"/>
                    <a:lumOff val="60000"/>
                  </a:srgbClr>
                </a:solidFill>
                <a:latin typeface="Century Gothic" panose="020B0502020202020204" pitchFamily="34" charset="0"/>
              </a:rPr>
              <a:t>Paul</a:t>
            </a:r>
            <a:endParaRPr lang="en-US" sz="36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3571022" y="1226555"/>
            <a:ext cx="1507299" cy="2115081"/>
          </a:xfrm>
          <a:prstGeom prst="rect">
            <a:avLst/>
          </a:prstGeom>
        </p:spPr>
      </p:pic>
      <p:pic>
        <p:nvPicPr>
          <p:cNvPr id="11" name="Picture 10"/>
          <p:cNvPicPr>
            <a:picLocks noChangeAspect="1"/>
          </p:cNvPicPr>
          <p:nvPr/>
        </p:nvPicPr>
        <p:blipFill rotWithShape="1">
          <a:blip r:embed="rId4"/>
          <a:srcRect l="49237" t="14899" r="17129" b="11582"/>
          <a:stretch/>
        </p:blipFill>
        <p:spPr>
          <a:xfrm>
            <a:off x="8430375" y="1053909"/>
            <a:ext cx="1686322" cy="2460371"/>
          </a:xfrm>
          <a:prstGeom prst="rect">
            <a:avLst/>
          </a:prstGeom>
        </p:spPr>
      </p:pic>
      <p:sp>
        <p:nvSpPr>
          <p:cNvPr id="14" name="Rectangle 13"/>
          <p:cNvSpPr/>
          <p:nvPr/>
        </p:nvSpPr>
        <p:spPr>
          <a:xfrm>
            <a:off x="1627703" y="1829751"/>
            <a:ext cx="1467068" cy="646331"/>
          </a:xfrm>
          <a:prstGeom prst="rect">
            <a:avLst/>
          </a:prstGeom>
          <a:noFill/>
        </p:spPr>
        <p:txBody>
          <a:bodyPr wrap="none" lIns="91440" tIns="45720" rIns="91440" bIns="45720">
            <a:spAutoFit/>
          </a:bodyPr>
          <a:lstStyle/>
          <a:p>
            <a:pPr algn="ctr"/>
            <a:r>
              <a:rPr lang="en-US" sz="3600" b="1">
                <a:ln w="22225">
                  <a:solidFill>
                    <a:srgbClr val="ED7D31"/>
                  </a:solidFill>
                  <a:prstDash val="solid"/>
                </a:ln>
                <a:solidFill>
                  <a:srgbClr val="ED7D31">
                    <a:lumMod val="40000"/>
                    <a:lumOff val="60000"/>
                  </a:srgbClr>
                </a:solidFill>
                <a:latin typeface="Century Gothic" panose="020B0502020202020204" pitchFamily="34" charset="0"/>
              </a:rPr>
              <a:t>Maria</a:t>
            </a:r>
            <a:endParaRPr lang="en-US" sz="36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5" name="Rounded Rectangle 14"/>
          <p:cNvSpPr/>
          <p:nvPr/>
        </p:nvSpPr>
        <p:spPr>
          <a:xfrm>
            <a:off x="1043106"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a:t>Warum magst du Tiere?</a:t>
            </a:r>
            <a:endParaRPr lang="en-GB" sz="3000" dirty="0"/>
          </a:p>
        </p:txBody>
      </p:sp>
      <p:sp>
        <p:nvSpPr>
          <p:cNvPr id="12" name="Rounded Rectangle 11"/>
          <p:cNvSpPr/>
          <p:nvPr/>
        </p:nvSpPr>
        <p:spPr>
          <a:xfrm>
            <a:off x="6051707" y="2659319"/>
            <a:ext cx="3748868" cy="137802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a:t>Yes</a:t>
            </a:r>
            <a:r>
              <a:rPr lang="en-GB" sz="3000"/>
              <a:t>,I like animals.</a:t>
            </a:r>
            <a:endParaRPr lang="en-GB" sz="3600" dirty="0"/>
          </a:p>
        </p:txBody>
      </p:sp>
      <p:sp>
        <p:nvSpPr>
          <p:cNvPr id="13" name="Rounded Rectangle 12"/>
          <p:cNvSpPr/>
          <p:nvPr/>
        </p:nvSpPr>
        <p:spPr>
          <a:xfrm>
            <a:off x="1133742" y="2627929"/>
            <a:ext cx="3744810" cy="1409416"/>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a:t>I like animals, because they are interesting.</a:t>
            </a:r>
            <a:endParaRPr lang="en-GB" sz="3000" dirty="0"/>
          </a:p>
        </p:txBody>
      </p:sp>
      <p:sp>
        <p:nvSpPr>
          <p:cNvPr id="17" name="Rounded Rectangle 16"/>
          <p:cNvSpPr/>
          <p:nvPr/>
        </p:nvSpPr>
        <p:spPr>
          <a:xfrm>
            <a:off x="1043106"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a:t>Ich mag Tiere, denn sie sind interessant</a:t>
            </a:r>
            <a:r>
              <a:rPr lang="en-GB" sz="3600"/>
              <a:t>.</a:t>
            </a:r>
            <a:endParaRPr lang="en-GB" sz="3000" dirty="0"/>
          </a:p>
        </p:txBody>
      </p:sp>
      <p:sp>
        <p:nvSpPr>
          <p:cNvPr id="18" name="Rounded Rectangle 17"/>
          <p:cNvSpPr/>
          <p:nvPr/>
        </p:nvSpPr>
        <p:spPr>
          <a:xfrm>
            <a:off x="6051707"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a:t>Magst du Tiere?</a:t>
            </a:r>
            <a:endParaRPr lang="en-GB" sz="3000" dirty="0"/>
          </a:p>
        </p:txBody>
      </p:sp>
      <p:sp>
        <p:nvSpPr>
          <p:cNvPr id="19" name="Rounded Rectangle 18"/>
          <p:cNvSpPr/>
          <p:nvPr/>
        </p:nvSpPr>
        <p:spPr>
          <a:xfrm>
            <a:off x="6051707"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a:t>Ja, </a:t>
            </a:r>
            <a:r>
              <a:rPr lang="en-GB" sz="3000"/>
              <a:t>ich mag Tiere</a:t>
            </a:r>
            <a:r>
              <a:rPr lang="en-GB" sz="3600"/>
              <a:t>.</a:t>
            </a:r>
            <a:endParaRPr lang="en-GB" sz="3600" dirty="0"/>
          </a:p>
        </p:txBody>
      </p:sp>
      <p:pic>
        <p:nvPicPr>
          <p:cNvPr id="20" name="Picture 19"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1" name="Title 3"/>
          <p:cNvSpPr txBox="1">
            <a:spLocks/>
          </p:cNvSpPr>
          <p:nvPr/>
        </p:nvSpPr>
        <p:spPr>
          <a:xfrm>
            <a:off x="0" y="294041"/>
            <a:ext cx="652054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Wie heißt die Frage? [2]</a:t>
            </a:r>
            <a:endParaRPr lang="en-GB" sz="3200" dirty="0">
              <a:solidFill>
                <a:schemeClr val="bg1"/>
              </a:solidFill>
            </a:endParaRPr>
          </a:p>
        </p:txBody>
      </p:sp>
      <p:sp>
        <p:nvSpPr>
          <p:cNvPr id="22"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ular Callout 22"/>
          <p:cNvSpPr/>
          <p:nvPr/>
        </p:nvSpPr>
        <p:spPr>
          <a:xfrm>
            <a:off x="6471157" y="372040"/>
            <a:ext cx="2075114" cy="2436711"/>
          </a:xfrm>
          <a:prstGeom prst="wedgeRoundRectCallout">
            <a:avLst>
              <a:gd name="adj1" fmla="val -34409"/>
              <a:gd name="adj2" fmla="val 65132"/>
              <a:gd name="adj3" fmla="val 16667"/>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Look out for the word </a:t>
            </a:r>
            <a:r>
              <a:rPr lang="en-GB" sz="2000" b="1"/>
              <a:t>‘Yes’ - this </a:t>
            </a:r>
            <a:r>
              <a:rPr lang="en-GB" sz="2000" b="1" dirty="0"/>
              <a:t>tells you what type of question is needed.</a:t>
            </a:r>
          </a:p>
        </p:txBody>
      </p:sp>
    </p:spTree>
    <p:extLst>
      <p:ext uri="{BB962C8B-B14F-4D97-AF65-F5344CB8AC3E}">
        <p14:creationId xmlns:p14="http://schemas.microsoft.com/office/powerpoint/2010/main" val="28724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5" grpId="0" animBg="1"/>
      <p:bldP spid="12" grpId="0" animBg="1"/>
      <p:bldP spid="13" grpId="0" animBg="1"/>
      <p:bldP spid="17" grpId="0" animBg="1"/>
      <p:bldP spid="18" grpId="0" animBg="1"/>
      <p:bldP spid="19"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6282656" y="5623904"/>
            <a:ext cx="2640413"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die Aufgabe nicht?</a:t>
            </a:r>
            <a:endParaRPr lang="en-GB" sz="2000" dirty="0">
              <a:solidFill>
                <a:schemeClr val="accent5">
                  <a:lumMod val="50000"/>
                </a:schemeClr>
              </a:solidFill>
              <a:latin typeface="Century Gothic" panose="020B0502020202020204" pitchFamily="34" charset="0"/>
            </a:endParaRPr>
          </a:p>
        </p:txBody>
      </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47386" y="4985195"/>
            <a:ext cx="487203" cy="683656"/>
          </a:xfrm>
          <a:prstGeom prst="rect">
            <a:avLst/>
          </a:prstGeom>
        </p:spPr>
      </p:pic>
      <p:sp>
        <p:nvSpPr>
          <p:cNvPr id="64" name="Rounded Rectangle 63"/>
          <p:cNvSpPr/>
          <p:nvPr/>
        </p:nvSpPr>
        <p:spPr>
          <a:xfrm>
            <a:off x="6124029" y="5562396"/>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die Aufgabe nicht, denn sie ist unmöglich!</a:t>
            </a:r>
            <a:endParaRPr lang="en-GB" sz="2000" dirty="0"/>
          </a:p>
        </p:txBody>
      </p:sp>
      <p:sp>
        <p:nvSpPr>
          <p:cNvPr id="4" name="TextBox 3"/>
          <p:cNvSpPr txBox="1"/>
          <p:nvPr/>
        </p:nvSpPr>
        <p:spPr>
          <a:xfrm>
            <a:off x="9446501" y="5559503"/>
            <a:ext cx="2376068" cy="707886"/>
          </a:xfrm>
          <a:prstGeom prst="rect">
            <a:avLst/>
          </a:prstGeom>
          <a:noFill/>
        </p:spPr>
        <p:txBody>
          <a:bodyPr wrap="square" rtlCol="0">
            <a:spAutoFit/>
          </a:bodyPr>
          <a:lstStyle/>
          <a:p>
            <a:pPr algn="l"/>
            <a:r>
              <a:rPr lang="en-GB" sz="2000">
                <a:solidFill>
                  <a:schemeClr val="accent5">
                    <a:lumMod val="50000"/>
                  </a:schemeClr>
                </a:solidFill>
              </a:rPr>
              <a:t>Warum magst du das Buch?</a:t>
            </a:r>
            <a:endParaRPr lang="en-GB" sz="2000" dirty="0">
              <a:solidFill>
                <a:schemeClr val="accent5">
                  <a:lumMod val="50000"/>
                </a:schemeClr>
              </a:solidFill>
            </a:endParaRPr>
          </a:p>
        </p:txBody>
      </p:sp>
      <p:sp>
        <p:nvSpPr>
          <p:cNvPr id="48" name="TextBox 47"/>
          <p:cNvSpPr txBox="1"/>
          <p:nvPr/>
        </p:nvSpPr>
        <p:spPr>
          <a:xfrm>
            <a:off x="3318108" y="5607459"/>
            <a:ext cx="2376068" cy="707886"/>
          </a:xfrm>
          <a:prstGeom prst="rect">
            <a:avLst/>
          </a:prstGeom>
          <a:noFill/>
        </p:spPr>
        <p:txBody>
          <a:bodyPr wrap="square" rtlCol="0">
            <a:spAutoFit/>
          </a:bodyPr>
          <a:lstStyle/>
          <a:p>
            <a:r>
              <a:rPr lang="en-GB" sz="2000">
                <a:solidFill>
                  <a:srgbClr val="115076"/>
                </a:solidFill>
                <a:latin typeface="Century Gothic" panose="020B0502020202020204" pitchFamily="34" charset="0"/>
              </a:rPr>
              <a:t>Warum magst du die K</a:t>
            </a:r>
            <a:r>
              <a:rPr lang="en-GB" sz="2000">
                <a:solidFill>
                  <a:srgbClr val="115076"/>
                </a:solidFill>
              </a:rPr>
              <a:t>üche nicht</a:t>
            </a:r>
            <a:r>
              <a:rPr lang="en-GB" sz="200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p:txBody>
      </p:sp>
      <p:sp>
        <p:nvSpPr>
          <p:cNvPr id="42" name="TextBox 41"/>
          <p:cNvSpPr txBox="1"/>
          <p:nvPr/>
        </p:nvSpPr>
        <p:spPr>
          <a:xfrm>
            <a:off x="6290347" y="2690408"/>
            <a:ext cx="2376068"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Kaffee?</a:t>
            </a:r>
            <a:endParaRPr lang="en-GB" sz="2000" dirty="0">
              <a:solidFill>
                <a:schemeClr val="accent5">
                  <a:lumMod val="50000"/>
                </a:schemeClr>
              </a:solidFill>
              <a:latin typeface="Century Gothic" panose="020B0502020202020204" pitchFamily="34" charset="0"/>
            </a:endParaRPr>
          </a:p>
        </p:txBody>
      </p:sp>
      <p:sp>
        <p:nvSpPr>
          <p:cNvPr id="9" name="Rectangle 8"/>
          <p:cNvSpPr/>
          <p:nvPr/>
        </p:nvSpPr>
        <p:spPr>
          <a:xfrm>
            <a:off x="2971368" y="3687281"/>
            <a:ext cx="1745991"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Manfred</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 name="Rectangle 9"/>
          <p:cNvSpPr/>
          <p:nvPr/>
        </p:nvSpPr>
        <p:spPr>
          <a:xfrm>
            <a:off x="12588" y="3602431"/>
            <a:ext cx="1455848"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Sophie</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1" name="Rectangle 10"/>
          <p:cNvSpPr/>
          <p:nvPr/>
        </p:nvSpPr>
        <p:spPr>
          <a:xfrm>
            <a:off x="2971445" y="5017494"/>
            <a:ext cx="1184941"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Anna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2" name="Rectangle 11"/>
          <p:cNvSpPr/>
          <p:nvPr/>
        </p:nvSpPr>
        <p:spPr>
          <a:xfrm>
            <a:off x="234891" y="5017494"/>
            <a:ext cx="1063113"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Liam</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3" name="Rectangle 12"/>
          <p:cNvSpPr/>
          <p:nvPr/>
        </p:nvSpPr>
        <p:spPr>
          <a:xfrm>
            <a:off x="69876" y="650850"/>
            <a:ext cx="88517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Ben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4" name="Rectangle 13"/>
          <p:cNvSpPr/>
          <p:nvPr/>
        </p:nvSpPr>
        <p:spPr>
          <a:xfrm>
            <a:off x="3123087" y="700226"/>
            <a:ext cx="1362874"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Emma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5" name="Rectangle 14"/>
          <p:cNvSpPr/>
          <p:nvPr/>
        </p:nvSpPr>
        <p:spPr>
          <a:xfrm>
            <a:off x="122992" y="2120365"/>
            <a:ext cx="1207382"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Clara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6" name="Rectangle 15"/>
          <p:cNvSpPr/>
          <p:nvPr/>
        </p:nvSpPr>
        <p:spPr>
          <a:xfrm>
            <a:off x="3194436" y="2126896"/>
            <a:ext cx="97654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Paul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7" name="Rectangle 16"/>
          <p:cNvSpPr/>
          <p:nvPr/>
        </p:nvSpPr>
        <p:spPr>
          <a:xfrm>
            <a:off x="6161781" y="716166"/>
            <a:ext cx="1892122"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Christina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8" name="Rectangle 17"/>
          <p:cNvSpPr/>
          <p:nvPr/>
        </p:nvSpPr>
        <p:spPr>
          <a:xfrm>
            <a:off x="5841131" y="5060772"/>
            <a:ext cx="2550725"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Sofia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9" name="Rectangle 18"/>
          <p:cNvSpPr/>
          <p:nvPr/>
        </p:nvSpPr>
        <p:spPr>
          <a:xfrm>
            <a:off x="6266282" y="3704296"/>
            <a:ext cx="1708167"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Oskar</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0" name="Rectangle 19"/>
          <p:cNvSpPr/>
          <p:nvPr/>
        </p:nvSpPr>
        <p:spPr>
          <a:xfrm>
            <a:off x="6385603" y="2108545"/>
            <a:ext cx="1461783"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Emil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1" name="Rectangle 20"/>
          <p:cNvSpPr/>
          <p:nvPr/>
        </p:nvSpPr>
        <p:spPr>
          <a:xfrm>
            <a:off x="9773088" y="5005505"/>
            <a:ext cx="99257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Jörg</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2" name="Rectangle 21"/>
          <p:cNvSpPr/>
          <p:nvPr/>
        </p:nvSpPr>
        <p:spPr>
          <a:xfrm>
            <a:off x="9486953" y="3750757"/>
            <a:ext cx="1279517"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Emilia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3" name="Rectangle 22"/>
          <p:cNvSpPr/>
          <p:nvPr/>
        </p:nvSpPr>
        <p:spPr>
          <a:xfrm>
            <a:off x="9218806" y="2074960"/>
            <a:ext cx="1728489"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Hannah</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5" name="TextBox 24"/>
          <p:cNvSpPr txBox="1"/>
          <p:nvPr/>
        </p:nvSpPr>
        <p:spPr>
          <a:xfrm>
            <a:off x="483944" y="1197036"/>
            <a:ext cx="3031542"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a:t>
            </a:r>
          </a:p>
          <a:p>
            <a:r>
              <a:rPr lang="en-GB" sz="2000">
                <a:solidFill>
                  <a:schemeClr val="accent5">
                    <a:lumMod val="50000"/>
                  </a:schemeClr>
                </a:solidFill>
                <a:latin typeface="Century Gothic" panose="020B0502020202020204" pitchFamily="34" charset="0"/>
              </a:rPr>
              <a:t>die Stadt?</a:t>
            </a:r>
            <a:endParaRPr lang="en-GB" sz="2000" dirty="0">
              <a:solidFill>
                <a:schemeClr val="accent5">
                  <a:lumMod val="50000"/>
                </a:schemeClr>
              </a:solidFill>
              <a:latin typeface="Century Gothic" panose="020B0502020202020204" pitchFamily="34" charset="0"/>
            </a:endParaRP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1648" y="624271"/>
            <a:ext cx="487203" cy="683656"/>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59925" y="2101035"/>
            <a:ext cx="487203" cy="683656"/>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91239" y="3479942"/>
            <a:ext cx="487203" cy="683656"/>
          </a:xfrm>
          <a:prstGeom prst="rect">
            <a:avLst/>
          </a:prstGeom>
        </p:spPr>
      </p:pic>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639951" y="5066134"/>
            <a:ext cx="487203" cy="683656"/>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904653" y="658907"/>
            <a:ext cx="487203" cy="683656"/>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5" y="1998725"/>
            <a:ext cx="487203" cy="683656"/>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4" y="3609165"/>
            <a:ext cx="487203" cy="683656"/>
          </a:xfrm>
          <a:prstGeom prst="rect">
            <a:avLst/>
          </a:prstGeom>
        </p:spPr>
      </p:pic>
      <p:pic>
        <p:nvPicPr>
          <p:cNvPr id="34" name="Picture 33"/>
          <p:cNvPicPr>
            <a:picLocks noChangeAspect="1"/>
          </p:cNvPicPr>
          <p:nvPr/>
        </p:nvPicPr>
        <p:blipFill rotWithShape="1">
          <a:blip r:embed="rId4"/>
          <a:srcRect l="49237" t="14899" r="17129" b="11582"/>
          <a:stretch/>
        </p:blipFill>
        <p:spPr>
          <a:xfrm>
            <a:off x="4591648" y="3495611"/>
            <a:ext cx="530755" cy="774380"/>
          </a:xfrm>
          <a:prstGeom prst="rect">
            <a:avLst/>
          </a:prstGeom>
        </p:spPr>
      </p:pic>
      <p:pic>
        <p:nvPicPr>
          <p:cNvPr id="35" name="Picture 34"/>
          <p:cNvPicPr>
            <a:picLocks noChangeAspect="1"/>
          </p:cNvPicPr>
          <p:nvPr/>
        </p:nvPicPr>
        <p:blipFill rotWithShape="1">
          <a:blip r:embed="rId4"/>
          <a:srcRect l="49237" t="14899" r="17129" b="11582"/>
          <a:stretch/>
        </p:blipFill>
        <p:spPr>
          <a:xfrm>
            <a:off x="1552399" y="619542"/>
            <a:ext cx="530755" cy="774380"/>
          </a:xfrm>
          <a:prstGeom prst="rect">
            <a:avLst/>
          </a:prstGeom>
        </p:spPr>
      </p:pic>
      <p:pic>
        <p:nvPicPr>
          <p:cNvPr id="36" name="Picture 35"/>
          <p:cNvPicPr>
            <a:picLocks noChangeAspect="1"/>
          </p:cNvPicPr>
          <p:nvPr/>
        </p:nvPicPr>
        <p:blipFill rotWithShape="1">
          <a:blip r:embed="rId4"/>
          <a:srcRect l="49237" t="14899" r="17129" b="11582"/>
          <a:stretch/>
        </p:blipFill>
        <p:spPr>
          <a:xfrm>
            <a:off x="4567250" y="2028401"/>
            <a:ext cx="530755" cy="774380"/>
          </a:xfrm>
          <a:prstGeom prst="rect">
            <a:avLst/>
          </a:prstGeom>
        </p:spPr>
      </p:pic>
      <p:pic>
        <p:nvPicPr>
          <p:cNvPr id="37" name="Picture 36"/>
          <p:cNvPicPr>
            <a:picLocks noChangeAspect="1"/>
          </p:cNvPicPr>
          <p:nvPr/>
        </p:nvPicPr>
        <p:blipFill rotWithShape="1">
          <a:blip r:embed="rId4"/>
          <a:srcRect l="49237" t="14899" r="17129" b="11582"/>
          <a:stretch/>
        </p:blipFill>
        <p:spPr>
          <a:xfrm>
            <a:off x="1541529" y="4960188"/>
            <a:ext cx="530755" cy="774380"/>
          </a:xfrm>
          <a:prstGeom prst="rect">
            <a:avLst/>
          </a:prstGeom>
        </p:spPr>
      </p:pic>
      <p:pic>
        <p:nvPicPr>
          <p:cNvPr id="38" name="Picture 37"/>
          <p:cNvPicPr>
            <a:picLocks noChangeAspect="1"/>
          </p:cNvPicPr>
          <p:nvPr/>
        </p:nvPicPr>
        <p:blipFill rotWithShape="1">
          <a:blip r:embed="rId4"/>
          <a:srcRect l="49237" t="14899" r="17129" b="11582"/>
          <a:stretch/>
        </p:blipFill>
        <p:spPr>
          <a:xfrm>
            <a:off x="7882876" y="3446767"/>
            <a:ext cx="530755" cy="774380"/>
          </a:xfrm>
          <a:prstGeom prst="rect">
            <a:avLst/>
          </a:prstGeom>
        </p:spPr>
      </p:pic>
      <p:pic>
        <p:nvPicPr>
          <p:cNvPr id="39" name="Picture 38"/>
          <p:cNvPicPr>
            <a:picLocks noChangeAspect="1"/>
          </p:cNvPicPr>
          <p:nvPr/>
        </p:nvPicPr>
        <p:blipFill rotWithShape="1">
          <a:blip r:embed="rId4"/>
          <a:srcRect l="49237" t="14899" r="17129" b="11582"/>
          <a:stretch/>
        </p:blipFill>
        <p:spPr>
          <a:xfrm>
            <a:off x="7880727" y="2006245"/>
            <a:ext cx="530755" cy="774380"/>
          </a:xfrm>
          <a:prstGeom prst="rect">
            <a:avLst/>
          </a:prstGeom>
        </p:spPr>
      </p:pic>
      <p:pic>
        <p:nvPicPr>
          <p:cNvPr id="40" name="Picture 39"/>
          <p:cNvPicPr>
            <a:picLocks noChangeAspect="1"/>
          </p:cNvPicPr>
          <p:nvPr/>
        </p:nvPicPr>
        <p:blipFill rotWithShape="1">
          <a:blip r:embed="rId4"/>
          <a:srcRect l="49237" t="14899" r="17129" b="11582"/>
          <a:stretch/>
        </p:blipFill>
        <p:spPr>
          <a:xfrm>
            <a:off x="10903742" y="5020772"/>
            <a:ext cx="530755" cy="774380"/>
          </a:xfrm>
          <a:prstGeom prst="rect">
            <a:avLst/>
          </a:prstGeom>
        </p:spPr>
      </p:pic>
      <p:sp>
        <p:nvSpPr>
          <p:cNvPr id="41" name="TextBox 40"/>
          <p:cNvSpPr txBox="1"/>
          <p:nvPr/>
        </p:nvSpPr>
        <p:spPr>
          <a:xfrm>
            <a:off x="6442835" y="1210548"/>
            <a:ext cx="2612174"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Schottland?</a:t>
            </a:r>
            <a:endParaRPr lang="en-GB" sz="2000" dirty="0">
              <a:solidFill>
                <a:schemeClr val="accent5">
                  <a:lumMod val="50000"/>
                </a:schemeClr>
              </a:solidFill>
              <a:latin typeface="Century Gothic" panose="020B0502020202020204" pitchFamily="34" charset="0"/>
            </a:endParaRPr>
          </a:p>
        </p:txBody>
      </p:sp>
      <p:sp>
        <p:nvSpPr>
          <p:cNvPr id="43" name="TextBox 42"/>
          <p:cNvSpPr txBox="1"/>
          <p:nvPr/>
        </p:nvSpPr>
        <p:spPr>
          <a:xfrm>
            <a:off x="9446501" y="2662543"/>
            <a:ext cx="2376068"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Sport?</a:t>
            </a:r>
            <a:endParaRPr lang="en-GB" sz="2000" dirty="0">
              <a:solidFill>
                <a:schemeClr val="accent5">
                  <a:lumMod val="50000"/>
                </a:schemeClr>
              </a:solidFill>
              <a:latin typeface="Century Gothic" panose="020B0502020202020204" pitchFamily="34" charset="0"/>
            </a:endParaRPr>
          </a:p>
        </p:txBody>
      </p:sp>
      <p:sp>
        <p:nvSpPr>
          <p:cNvPr id="44" name="TextBox 43"/>
          <p:cNvSpPr txBox="1"/>
          <p:nvPr/>
        </p:nvSpPr>
        <p:spPr>
          <a:xfrm>
            <a:off x="347339" y="2656202"/>
            <a:ext cx="2669375"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die Schweiz?</a:t>
            </a:r>
            <a:endParaRPr lang="en-GB" sz="2000" dirty="0">
              <a:solidFill>
                <a:schemeClr val="accent5">
                  <a:lumMod val="50000"/>
                </a:schemeClr>
              </a:solidFill>
              <a:latin typeface="Century Gothic" panose="020B0502020202020204" pitchFamily="34" charset="0"/>
            </a:endParaRPr>
          </a:p>
        </p:txBody>
      </p:sp>
      <p:sp>
        <p:nvSpPr>
          <p:cNvPr id="45" name="TextBox 44"/>
          <p:cNvSpPr txBox="1"/>
          <p:nvPr/>
        </p:nvSpPr>
        <p:spPr>
          <a:xfrm>
            <a:off x="3443400" y="4248875"/>
            <a:ext cx="2735308"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das Bad?</a:t>
            </a:r>
            <a:endParaRPr lang="en-GB" sz="2000" dirty="0">
              <a:solidFill>
                <a:schemeClr val="accent5">
                  <a:lumMod val="50000"/>
                </a:schemeClr>
              </a:solidFill>
              <a:latin typeface="Century Gothic" panose="020B0502020202020204" pitchFamily="34" charset="0"/>
            </a:endParaRPr>
          </a:p>
        </p:txBody>
      </p:sp>
      <p:sp>
        <p:nvSpPr>
          <p:cNvPr id="46" name="TextBox 45"/>
          <p:cNvSpPr txBox="1"/>
          <p:nvPr/>
        </p:nvSpPr>
        <p:spPr>
          <a:xfrm>
            <a:off x="6468032" y="4184899"/>
            <a:ext cx="2376068"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dein Zimmer?</a:t>
            </a:r>
            <a:endParaRPr lang="en-GB" sz="2000" dirty="0">
              <a:solidFill>
                <a:schemeClr val="accent5">
                  <a:lumMod val="50000"/>
                </a:schemeClr>
              </a:solidFill>
              <a:latin typeface="Century Gothic" panose="020B0502020202020204" pitchFamily="34" charset="0"/>
            </a:endParaRPr>
          </a:p>
        </p:txBody>
      </p:sp>
      <p:sp>
        <p:nvSpPr>
          <p:cNvPr id="47" name="TextBox 46"/>
          <p:cNvSpPr txBox="1"/>
          <p:nvPr/>
        </p:nvSpPr>
        <p:spPr>
          <a:xfrm>
            <a:off x="273257" y="5673076"/>
            <a:ext cx="2727406"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Deutsch?</a:t>
            </a:r>
            <a:endParaRPr lang="en-GB" sz="2000" dirty="0">
              <a:solidFill>
                <a:prstClr val="black"/>
              </a:solidFill>
              <a:latin typeface="Century Gothic" panose="020B0502020202020204" pitchFamily="34" charset="0"/>
            </a:endParaRPr>
          </a:p>
        </p:txBody>
      </p:sp>
      <p:sp>
        <p:nvSpPr>
          <p:cNvPr id="51" name="TextBox 50"/>
          <p:cNvSpPr txBox="1"/>
          <p:nvPr/>
        </p:nvSpPr>
        <p:spPr>
          <a:xfrm>
            <a:off x="3556332" y="2707394"/>
            <a:ext cx="2376068"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den Zug?</a:t>
            </a:r>
            <a:endParaRPr lang="en-GB" sz="2000" dirty="0">
              <a:solidFill>
                <a:schemeClr val="accent5">
                  <a:lumMod val="50000"/>
                </a:schemeClr>
              </a:solidFill>
              <a:latin typeface="Century Gothic" panose="020B0502020202020204" pitchFamily="34" charset="0"/>
            </a:endParaRPr>
          </a:p>
        </p:txBody>
      </p:sp>
      <p:sp>
        <p:nvSpPr>
          <p:cNvPr id="53" name="TextBox 52"/>
          <p:cNvSpPr txBox="1"/>
          <p:nvPr/>
        </p:nvSpPr>
        <p:spPr>
          <a:xfrm>
            <a:off x="3341254" y="1193339"/>
            <a:ext cx="3031542"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Dezember?</a:t>
            </a:r>
            <a:endParaRPr lang="en-GB" sz="2000" dirty="0">
              <a:solidFill>
                <a:schemeClr val="accent5">
                  <a:lumMod val="50000"/>
                </a:schemeClr>
              </a:solidFill>
              <a:latin typeface="Century Gothic" panose="020B0502020202020204" pitchFamily="34" charset="0"/>
            </a:endParaRPr>
          </a:p>
        </p:txBody>
      </p:sp>
      <p:sp>
        <p:nvSpPr>
          <p:cNvPr id="66" name="Rectangle 65"/>
          <p:cNvSpPr/>
          <p:nvPr/>
        </p:nvSpPr>
        <p:spPr>
          <a:xfrm>
            <a:off x="9506837" y="727643"/>
            <a:ext cx="1927659"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Max</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67" name="Picture 66"/>
          <p:cNvPicPr>
            <a:picLocks noChangeAspect="1"/>
          </p:cNvPicPr>
          <p:nvPr/>
        </p:nvPicPr>
        <p:blipFill rotWithShape="1">
          <a:blip r:embed="rId4"/>
          <a:srcRect l="49237" t="14899" r="17129" b="11582"/>
          <a:stretch/>
        </p:blipFill>
        <p:spPr>
          <a:xfrm>
            <a:off x="11117370" y="674746"/>
            <a:ext cx="530755" cy="774380"/>
          </a:xfrm>
          <a:prstGeom prst="rect">
            <a:avLst/>
          </a:prstGeom>
        </p:spPr>
      </p:pic>
      <p:sp>
        <p:nvSpPr>
          <p:cNvPr id="68" name="TextBox 67"/>
          <p:cNvSpPr txBox="1"/>
          <p:nvPr/>
        </p:nvSpPr>
        <p:spPr>
          <a:xfrm>
            <a:off x="9537671" y="1233782"/>
            <a:ext cx="2472381"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die Reise nicht?</a:t>
            </a:r>
            <a:endParaRPr lang="en-GB" sz="2000" dirty="0">
              <a:solidFill>
                <a:schemeClr val="accent5">
                  <a:lumMod val="50000"/>
                </a:schemeClr>
              </a:solidFill>
              <a:latin typeface="Century Gothic" panose="020B0502020202020204" pitchFamily="34" charset="0"/>
            </a:endParaRPr>
          </a:p>
        </p:txBody>
      </p:sp>
      <p:sp>
        <p:nvSpPr>
          <p:cNvPr id="70" name="TextBox 69"/>
          <p:cNvSpPr txBox="1"/>
          <p:nvPr/>
        </p:nvSpPr>
        <p:spPr>
          <a:xfrm>
            <a:off x="175655" y="4215431"/>
            <a:ext cx="2472381"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die Wohnung?</a:t>
            </a:r>
            <a:endParaRPr lang="en-GB" sz="2000" dirty="0">
              <a:solidFill>
                <a:schemeClr val="accent5">
                  <a:lumMod val="50000"/>
                </a:schemeClr>
              </a:solidFill>
              <a:latin typeface="Century Gothic" panose="020B0502020202020204" pitchFamily="34" charset="0"/>
            </a:endParaRPr>
          </a:p>
        </p:txBody>
      </p:sp>
      <p:sp>
        <p:nvSpPr>
          <p:cNvPr id="71" name="TextBox 70"/>
          <p:cNvSpPr txBox="1"/>
          <p:nvPr/>
        </p:nvSpPr>
        <p:spPr>
          <a:xfrm>
            <a:off x="9711103" y="4152168"/>
            <a:ext cx="2472381"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Wien?</a:t>
            </a:r>
            <a:endParaRPr lang="en-GB" sz="2000" dirty="0">
              <a:solidFill>
                <a:schemeClr val="accent5">
                  <a:lumMod val="50000"/>
                </a:schemeClr>
              </a:solidFill>
              <a:latin typeface="Century Gothic" panose="020B0502020202020204" pitchFamily="34" charset="0"/>
            </a:endParaRPr>
          </a:p>
        </p:txBody>
      </p:sp>
      <p:sp>
        <p:nvSpPr>
          <p:cNvPr id="74" name="Rounded Rectangle 11">
            <a:extLst>
              <a:ext uri="{FF2B5EF4-FFF2-40B4-BE49-F238E27FC236}">
                <a16:creationId xmlns:a16="http://schemas.microsoft.com/office/drawing/2014/main" id="{483D7EB9-C2AA-4190-98DE-925F861600E9}"/>
              </a:ext>
            </a:extLst>
          </p:cNvPr>
          <p:cNvSpPr/>
          <p:nvPr/>
        </p:nvSpPr>
        <p:spPr>
          <a:xfrm>
            <a:off x="10575235" y="126731"/>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ounded Rectangle 53"/>
          <p:cNvSpPr/>
          <p:nvPr/>
        </p:nvSpPr>
        <p:spPr>
          <a:xfrm>
            <a:off x="3055764" y="124019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Dezember, weil es Winter ist.</a:t>
            </a:r>
            <a:endParaRPr lang="en-GB" sz="2000" dirty="0"/>
          </a:p>
        </p:txBody>
      </p:sp>
      <p:sp>
        <p:nvSpPr>
          <p:cNvPr id="55" name="Rounded Rectangle 54"/>
          <p:cNvSpPr/>
          <p:nvPr/>
        </p:nvSpPr>
        <p:spPr>
          <a:xfrm>
            <a:off x="6169443" y="1257037"/>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Schottland.</a:t>
            </a:r>
            <a:endParaRPr lang="en-GB" sz="2000" dirty="0"/>
          </a:p>
        </p:txBody>
      </p:sp>
      <p:sp>
        <p:nvSpPr>
          <p:cNvPr id="57" name="Rounded Rectangle 56"/>
          <p:cNvSpPr/>
          <p:nvPr/>
        </p:nvSpPr>
        <p:spPr>
          <a:xfrm>
            <a:off x="50721" y="2655384"/>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die Schweiz.</a:t>
            </a:r>
          </a:p>
        </p:txBody>
      </p:sp>
      <p:sp>
        <p:nvSpPr>
          <p:cNvPr id="58" name="Rounded Rectangle 57"/>
          <p:cNvSpPr/>
          <p:nvPr/>
        </p:nvSpPr>
        <p:spPr>
          <a:xfrm>
            <a:off x="3076721" y="2647949"/>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den Zug, denn er ist schnell.</a:t>
            </a:r>
            <a:endParaRPr lang="en-GB" sz="2000" dirty="0"/>
          </a:p>
        </p:txBody>
      </p:sp>
      <p:sp>
        <p:nvSpPr>
          <p:cNvPr id="59" name="Rounded Rectangle 58"/>
          <p:cNvSpPr/>
          <p:nvPr/>
        </p:nvSpPr>
        <p:spPr>
          <a:xfrm>
            <a:off x="9136884" y="2655384"/>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 </a:t>
            </a:r>
            <a:r>
              <a:rPr lang="en-GB" sz="2000"/>
              <a:t>ich mag Sport.</a:t>
            </a:r>
            <a:endParaRPr lang="en-GB" sz="2000" dirty="0"/>
          </a:p>
        </p:txBody>
      </p:sp>
      <p:sp>
        <p:nvSpPr>
          <p:cNvPr id="60" name="Rounded Rectangle 59"/>
          <p:cNvSpPr/>
          <p:nvPr/>
        </p:nvSpPr>
        <p:spPr>
          <a:xfrm>
            <a:off x="3124189" y="422926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das Bad, weil es unten im Haus ist.</a:t>
            </a:r>
            <a:endParaRPr lang="en-GB" sz="2000" dirty="0"/>
          </a:p>
        </p:txBody>
      </p:sp>
      <p:sp>
        <p:nvSpPr>
          <p:cNvPr id="61" name="Rounded Rectangle 60"/>
          <p:cNvSpPr/>
          <p:nvPr/>
        </p:nvSpPr>
        <p:spPr>
          <a:xfrm>
            <a:off x="6116145" y="4244068"/>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mein Zimmer.</a:t>
            </a:r>
            <a:endParaRPr lang="en-GB" sz="2000" dirty="0"/>
          </a:p>
        </p:txBody>
      </p:sp>
      <p:sp>
        <p:nvSpPr>
          <p:cNvPr id="62" name="Rounded Rectangle 61"/>
          <p:cNvSpPr/>
          <p:nvPr/>
        </p:nvSpPr>
        <p:spPr>
          <a:xfrm>
            <a:off x="69876" y="5511362"/>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Deutsch.</a:t>
            </a:r>
            <a:endParaRPr lang="en-GB" sz="2000" dirty="0"/>
          </a:p>
        </p:txBody>
      </p:sp>
      <p:sp>
        <p:nvSpPr>
          <p:cNvPr id="69" name="Rounded Rectangle 68"/>
          <p:cNvSpPr/>
          <p:nvPr/>
        </p:nvSpPr>
        <p:spPr>
          <a:xfrm>
            <a:off x="9164801" y="1266674"/>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die Reise nicht, weil sie drei Stunden dauert.</a:t>
            </a:r>
            <a:endParaRPr lang="en-GB" sz="2000" dirty="0"/>
          </a:p>
        </p:txBody>
      </p:sp>
      <p:sp>
        <p:nvSpPr>
          <p:cNvPr id="73" name="Rounded Rectangle 72"/>
          <p:cNvSpPr/>
          <p:nvPr/>
        </p:nvSpPr>
        <p:spPr>
          <a:xfrm>
            <a:off x="9164801" y="426420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Wien.</a:t>
            </a:r>
            <a:endParaRPr lang="en-GB" sz="2000" dirty="0"/>
          </a:p>
        </p:txBody>
      </p:sp>
      <p:sp>
        <p:nvSpPr>
          <p:cNvPr id="56" name="Rounded Rectangle 55"/>
          <p:cNvSpPr/>
          <p:nvPr/>
        </p:nvSpPr>
        <p:spPr>
          <a:xfrm>
            <a:off x="6127521" y="2636656"/>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Kaffee, weil er lecker ist.</a:t>
            </a:r>
            <a:endParaRPr lang="en-GB" sz="2000" dirty="0"/>
          </a:p>
        </p:txBody>
      </p:sp>
      <p:sp>
        <p:nvSpPr>
          <p:cNvPr id="63" name="Rounded Rectangle 62"/>
          <p:cNvSpPr/>
          <p:nvPr/>
        </p:nvSpPr>
        <p:spPr>
          <a:xfrm>
            <a:off x="3086753" y="5532221"/>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die Küche nicht, weil sie oben im Haus ist.</a:t>
            </a:r>
            <a:endParaRPr lang="en-GB" sz="2000" dirty="0"/>
          </a:p>
        </p:txBody>
      </p:sp>
      <p:sp>
        <p:nvSpPr>
          <p:cNvPr id="72" name="Rounded Rectangle 71"/>
          <p:cNvSpPr/>
          <p:nvPr/>
        </p:nvSpPr>
        <p:spPr>
          <a:xfrm>
            <a:off x="41504" y="4162688"/>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 </a:t>
            </a:r>
            <a:r>
              <a:rPr lang="en-GB" sz="2000"/>
              <a:t>ich mag die Wohnung.</a:t>
            </a:r>
            <a:endParaRPr lang="en-GB" sz="2000" dirty="0"/>
          </a:p>
        </p:txBody>
      </p:sp>
      <p:sp>
        <p:nvSpPr>
          <p:cNvPr id="52" name="Rounded Rectangle 51"/>
          <p:cNvSpPr/>
          <p:nvPr/>
        </p:nvSpPr>
        <p:spPr>
          <a:xfrm>
            <a:off x="89532" y="124019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die Stadt, denn sie ist wunderbar.</a:t>
            </a:r>
            <a:endParaRPr lang="en-GB" sz="2000" dirty="0"/>
          </a:p>
        </p:txBody>
      </p:sp>
      <p:sp>
        <p:nvSpPr>
          <p:cNvPr id="65" name="Rounded Rectangle 64"/>
          <p:cNvSpPr/>
          <p:nvPr/>
        </p:nvSpPr>
        <p:spPr>
          <a:xfrm>
            <a:off x="9218806" y="552568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das Buch, denn es ist spannend.</a:t>
            </a:r>
            <a:endParaRPr lang="en-GB" sz="2000" dirty="0"/>
          </a:p>
        </p:txBody>
      </p:sp>
      <p:sp>
        <p:nvSpPr>
          <p:cNvPr id="3" name="Title 2"/>
          <p:cNvSpPr>
            <a:spLocks noGrp="1"/>
          </p:cNvSpPr>
          <p:nvPr>
            <p:ph type="title"/>
          </p:nvPr>
        </p:nvSpPr>
        <p:spPr>
          <a:xfrm>
            <a:off x="10634535" y="-26153"/>
            <a:ext cx="1375517" cy="1334080"/>
          </a:xfrm>
        </p:spPr>
        <p:txBody>
          <a:bodyPr/>
          <a:lstStyle/>
          <a:p>
            <a:r>
              <a:rPr lang="en-GB" sz="2000" b="1">
                <a:solidFill>
                  <a:prstClr val="white"/>
                </a:solidFill>
              </a:rPr>
              <a:t>sprechen</a:t>
            </a:r>
            <a:r>
              <a:rPr lang="en-GB" b="1">
                <a:solidFill>
                  <a:prstClr val="white"/>
                </a:solidFill>
              </a:rPr>
              <a:t/>
            </a:r>
            <a:br>
              <a:rPr lang="en-GB" b="1">
                <a:solidFill>
                  <a:prstClr val="white"/>
                </a:solidFill>
              </a:rPr>
            </a:br>
            <a:endParaRPr lang="en-GB"/>
          </a:p>
        </p:txBody>
      </p:sp>
    </p:spTree>
    <p:extLst>
      <p:ext uri="{BB962C8B-B14F-4D97-AF65-F5344CB8AC3E}">
        <p14:creationId xmlns:p14="http://schemas.microsoft.com/office/powerpoint/2010/main" val="3220645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64" grpId="0" animBg="1"/>
      <p:bldP spid="54" grpId="0" animBg="1"/>
      <p:bldP spid="55" grpId="0" animBg="1"/>
      <p:bldP spid="57" grpId="0" animBg="1"/>
      <p:bldP spid="58" grpId="0" animBg="1"/>
      <p:bldP spid="59" grpId="0" animBg="1"/>
      <p:bldP spid="60" grpId="0" animBg="1"/>
      <p:bldP spid="61" grpId="0" animBg="1"/>
      <p:bldP spid="62" grpId="0" animBg="1"/>
      <p:bldP spid="69" grpId="0" animBg="1"/>
      <p:bldP spid="73" grpId="0" animBg="1"/>
      <p:bldP spid="56" grpId="0" animBg="1"/>
      <p:bldP spid="63" grpId="0" animBg="1"/>
      <p:bldP spid="72" grpId="0" animBg="1"/>
      <p:bldP spid="52" grpId="0" animBg="1"/>
      <p:bldP spid="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6282076" y="5532221"/>
            <a:ext cx="2640413"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die Aufgabe nicht?</a:t>
            </a:r>
            <a:endParaRPr lang="en-GB" sz="2000" dirty="0">
              <a:solidFill>
                <a:schemeClr val="accent5">
                  <a:lumMod val="50000"/>
                </a:schemeClr>
              </a:solidFill>
              <a:latin typeface="Century Gothic" panose="020B0502020202020204" pitchFamily="34" charset="0"/>
            </a:endParaRPr>
          </a:p>
        </p:txBody>
      </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47386" y="4985195"/>
            <a:ext cx="487203" cy="683656"/>
          </a:xfrm>
          <a:prstGeom prst="rect">
            <a:avLst/>
          </a:prstGeom>
        </p:spPr>
      </p:pic>
      <p:sp>
        <p:nvSpPr>
          <p:cNvPr id="4" name="TextBox 3"/>
          <p:cNvSpPr txBox="1"/>
          <p:nvPr/>
        </p:nvSpPr>
        <p:spPr>
          <a:xfrm>
            <a:off x="9446501" y="5559503"/>
            <a:ext cx="2376068" cy="707886"/>
          </a:xfrm>
          <a:prstGeom prst="rect">
            <a:avLst/>
          </a:prstGeom>
          <a:noFill/>
        </p:spPr>
        <p:txBody>
          <a:bodyPr wrap="square" rtlCol="0">
            <a:spAutoFit/>
          </a:bodyPr>
          <a:lstStyle/>
          <a:p>
            <a:pPr algn="l"/>
            <a:r>
              <a:rPr lang="en-GB" sz="2000">
                <a:solidFill>
                  <a:schemeClr val="accent5">
                    <a:lumMod val="50000"/>
                  </a:schemeClr>
                </a:solidFill>
              </a:rPr>
              <a:t>Warum magst du das Buch?</a:t>
            </a:r>
            <a:endParaRPr lang="en-GB" sz="2000" dirty="0">
              <a:solidFill>
                <a:schemeClr val="accent5">
                  <a:lumMod val="50000"/>
                </a:schemeClr>
              </a:solidFill>
            </a:endParaRPr>
          </a:p>
        </p:txBody>
      </p:sp>
      <p:sp>
        <p:nvSpPr>
          <p:cNvPr id="48" name="TextBox 47"/>
          <p:cNvSpPr txBox="1"/>
          <p:nvPr/>
        </p:nvSpPr>
        <p:spPr>
          <a:xfrm>
            <a:off x="3318108" y="5607459"/>
            <a:ext cx="2376068" cy="707886"/>
          </a:xfrm>
          <a:prstGeom prst="rect">
            <a:avLst/>
          </a:prstGeom>
          <a:noFill/>
        </p:spPr>
        <p:txBody>
          <a:bodyPr wrap="square" rtlCol="0">
            <a:spAutoFit/>
          </a:bodyPr>
          <a:lstStyle/>
          <a:p>
            <a:r>
              <a:rPr lang="en-GB" sz="2000">
                <a:solidFill>
                  <a:srgbClr val="115076"/>
                </a:solidFill>
                <a:latin typeface="Century Gothic" panose="020B0502020202020204" pitchFamily="34" charset="0"/>
              </a:rPr>
              <a:t>Warum magst du die K</a:t>
            </a:r>
            <a:r>
              <a:rPr lang="en-GB" sz="2000">
                <a:solidFill>
                  <a:srgbClr val="115076"/>
                </a:solidFill>
              </a:rPr>
              <a:t>üche nicht</a:t>
            </a:r>
            <a:r>
              <a:rPr lang="en-GB" sz="200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p:txBody>
      </p:sp>
      <p:sp>
        <p:nvSpPr>
          <p:cNvPr id="64" name="Rounded Rectangle 63"/>
          <p:cNvSpPr/>
          <p:nvPr/>
        </p:nvSpPr>
        <p:spPr>
          <a:xfrm>
            <a:off x="6125323" y="552568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 don’t like the task, because it is impossible.</a:t>
            </a:r>
            <a:endParaRPr lang="en-GB" sz="2000" dirty="0"/>
          </a:p>
        </p:txBody>
      </p:sp>
      <p:sp>
        <p:nvSpPr>
          <p:cNvPr id="42" name="TextBox 41"/>
          <p:cNvSpPr txBox="1"/>
          <p:nvPr/>
        </p:nvSpPr>
        <p:spPr>
          <a:xfrm>
            <a:off x="6290347" y="2690408"/>
            <a:ext cx="2376068"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Kaffee?</a:t>
            </a:r>
            <a:endParaRPr lang="en-GB" sz="2000" dirty="0">
              <a:solidFill>
                <a:schemeClr val="accent5">
                  <a:lumMod val="50000"/>
                </a:schemeClr>
              </a:solidFill>
              <a:latin typeface="Century Gothic" panose="020B0502020202020204" pitchFamily="34" charset="0"/>
            </a:endParaRPr>
          </a:p>
        </p:txBody>
      </p:sp>
      <p:sp>
        <p:nvSpPr>
          <p:cNvPr id="9" name="Rectangle 8"/>
          <p:cNvSpPr/>
          <p:nvPr/>
        </p:nvSpPr>
        <p:spPr>
          <a:xfrm>
            <a:off x="2971368" y="3687281"/>
            <a:ext cx="1745991"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Manfred</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 name="Rectangle 9"/>
          <p:cNvSpPr/>
          <p:nvPr/>
        </p:nvSpPr>
        <p:spPr>
          <a:xfrm>
            <a:off x="12588" y="3602431"/>
            <a:ext cx="1455848"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Sophie</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1" name="Rectangle 10"/>
          <p:cNvSpPr/>
          <p:nvPr/>
        </p:nvSpPr>
        <p:spPr>
          <a:xfrm>
            <a:off x="2971445" y="5017494"/>
            <a:ext cx="1184941"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Anna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2" name="Rectangle 11"/>
          <p:cNvSpPr/>
          <p:nvPr/>
        </p:nvSpPr>
        <p:spPr>
          <a:xfrm>
            <a:off x="234891" y="5017494"/>
            <a:ext cx="1063113"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Liam</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3" name="Rectangle 12"/>
          <p:cNvSpPr/>
          <p:nvPr/>
        </p:nvSpPr>
        <p:spPr>
          <a:xfrm>
            <a:off x="69876" y="650850"/>
            <a:ext cx="88517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Ben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4" name="Rectangle 13"/>
          <p:cNvSpPr/>
          <p:nvPr/>
        </p:nvSpPr>
        <p:spPr>
          <a:xfrm>
            <a:off x="3123087" y="700226"/>
            <a:ext cx="1362874"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Emma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5" name="Rectangle 14"/>
          <p:cNvSpPr/>
          <p:nvPr/>
        </p:nvSpPr>
        <p:spPr>
          <a:xfrm>
            <a:off x="122992" y="2120365"/>
            <a:ext cx="1207382"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Clara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6" name="Rectangle 15"/>
          <p:cNvSpPr/>
          <p:nvPr/>
        </p:nvSpPr>
        <p:spPr>
          <a:xfrm>
            <a:off x="3194436" y="2126896"/>
            <a:ext cx="97654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Paul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7" name="Rectangle 16"/>
          <p:cNvSpPr/>
          <p:nvPr/>
        </p:nvSpPr>
        <p:spPr>
          <a:xfrm>
            <a:off x="6161781" y="716166"/>
            <a:ext cx="1892122"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Christina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8" name="Rectangle 17"/>
          <p:cNvSpPr/>
          <p:nvPr/>
        </p:nvSpPr>
        <p:spPr>
          <a:xfrm>
            <a:off x="5841131" y="5060772"/>
            <a:ext cx="2550725"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Sofia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9" name="Rectangle 18"/>
          <p:cNvSpPr/>
          <p:nvPr/>
        </p:nvSpPr>
        <p:spPr>
          <a:xfrm>
            <a:off x="6266282" y="3704296"/>
            <a:ext cx="1708167"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Oskar</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0" name="Rectangle 19"/>
          <p:cNvSpPr/>
          <p:nvPr/>
        </p:nvSpPr>
        <p:spPr>
          <a:xfrm>
            <a:off x="6385603" y="2108545"/>
            <a:ext cx="1461783"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Emil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1" name="Rectangle 20"/>
          <p:cNvSpPr/>
          <p:nvPr/>
        </p:nvSpPr>
        <p:spPr>
          <a:xfrm>
            <a:off x="9773088" y="5005505"/>
            <a:ext cx="99257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Jörg</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2" name="Rectangle 21"/>
          <p:cNvSpPr/>
          <p:nvPr/>
        </p:nvSpPr>
        <p:spPr>
          <a:xfrm>
            <a:off x="9486953" y="3750757"/>
            <a:ext cx="1279517"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Emilia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3" name="Rectangle 22"/>
          <p:cNvSpPr/>
          <p:nvPr/>
        </p:nvSpPr>
        <p:spPr>
          <a:xfrm>
            <a:off x="9218806" y="2074960"/>
            <a:ext cx="1728489"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Hannah</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5" name="TextBox 24"/>
          <p:cNvSpPr txBox="1"/>
          <p:nvPr/>
        </p:nvSpPr>
        <p:spPr>
          <a:xfrm>
            <a:off x="483944" y="1197036"/>
            <a:ext cx="3031542"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a:t>
            </a:r>
          </a:p>
          <a:p>
            <a:r>
              <a:rPr lang="en-GB" sz="2000">
                <a:solidFill>
                  <a:schemeClr val="accent5">
                    <a:lumMod val="50000"/>
                  </a:schemeClr>
                </a:solidFill>
                <a:latin typeface="Century Gothic" panose="020B0502020202020204" pitchFamily="34" charset="0"/>
              </a:rPr>
              <a:t>die Stadt?</a:t>
            </a:r>
            <a:endParaRPr lang="en-GB" sz="2000" dirty="0">
              <a:solidFill>
                <a:schemeClr val="accent5">
                  <a:lumMod val="50000"/>
                </a:schemeClr>
              </a:solidFill>
              <a:latin typeface="Century Gothic" panose="020B0502020202020204" pitchFamily="34" charset="0"/>
            </a:endParaRP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1648" y="624271"/>
            <a:ext cx="487203" cy="683656"/>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59925" y="2101035"/>
            <a:ext cx="487203" cy="683656"/>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91239" y="3479942"/>
            <a:ext cx="487203" cy="683656"/>
          </a:xfrm>
          <a:prstGeom prst="rect">
            <a:avLst/>
          </a:prstGeom>
        </p:spPr>
      </p:pic>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639951" y="5066134"/>
            <a:ext cx="487203" cy="683656"/>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904653" y="658907"/>
            <a:ext cx="487203" cy="683656"/>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5" y="1998725"/>
            <a:ext cx="487203" cy="683656"/>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47294" y="3609165"/>
            <a:ext cx="487203" cy="683656"/>
          </a:xfrm>
          <a:prstGeom prst="rect">
            <a:avLst/>
          </a:prstGeom>
        </p:spPr>
      </p:pic>
      <p:pic>
        <p:nvPicPr>
          <p:cNvPr id="34" name="Picture 33"/>
          <p:cNvPicPr>
            <a:picLocks noChangeAspect="1"/>
          </p:cNvPicPr>
          <p:nvPr/>
        </p:nvPicPr>
        <p:blipFill rotWithShape="1">
          <a:blip r:embed="rId4"/>
          <a:srcRect l="49237" t="14899" r="17129" b="11582"/>
          <a:stretch/>
        </p:blipFill>
        <p:spPr>
          <a:xfrm>
            <a:off x="4591648" y="3495611"/>
            <a:ext cx="530755" cy="774380"/>
          </a:xfrm>
          <a:prstGeom prst="rect">
            <a:avLst/>
          </a:prstGeom>
        </p:spPr>
      </p:pic>
      <p:pic>
        <p:nvPicPr>
          <p:cNvPr id="35" name="Picture 34"/>
          <p:cNvPicPr>
            <a:picLocks noChangeAspect="1"/>
          </p:cNvPicPr>
          <p:nvPr/>
        </p:nvPicPr>
        <p:blipFill rotWithShape="1">
          <a:blip r:embed="rId4"/>
          <a:srcRect l="49237" t="14899" r="17129" b="11582"/>
          <a:stretch/>
        </p:blipFill>
        <p:spPr>
          <a:xfrm>
            <a:off x="1552399" y="619542"/>
            <a:ext cx="530755" cy="774380"/>
          </a:xfrm>
          <a:prstGeom prst="rect">
            <a:avLst/>
          </a:prstGeom>
        </p:spPr>
      </p:pic>
      <p:pic>
        <p:nvPicPr>
          <p:cNvPr id="36" name="Picture 35"/>
          <p:cNvPicPr>
            <a:picLocks noChangeAspect="1"/>
          </p:cNvPicPr>
          <p:nvPr/>
        </p:nvPicPr>
        <p:blipFill rotWithShape="1">
          <a:blip r:embed="rId4"/>
          <a:srcRect l="49237" t="14899" r="17129" b="11582"/>
          <a:stretch/>
        </p:blipFill>
        <p:spPr>
          <a:xfrm>
            <a:off x="4567250" y="2028401"/>
            <a:ext cx="530755" cy="774380"/>
          </a:xfrm>
          <a:prstGeom prst="rect">
            <a:avLst/>
          </a:prstGeom>
        </p:spPr>
      </p:pic>
      <p:pic>
        <p:nvPicPr>
          <p:cNvPr id="37" name="Picture 36"/>
          <p:cNvPicPr>
            <a:picLocks noChangeAspect="1"/>
          </p:cNvPicPr>
          <p:nvPr/>
        </p:nvPicPr>
        <p:blipFill rotWithShape="1">
          <a:blip r:embed="rId4"/>
          <a:srcRect l="49237" t="14899" r="17129" b="11582"/>
          <a:stretch/>
        </p:blipFill>
        <p:spPr>
          <a:xfrm>
            <a:off x="1541529" y="4960188"/>
            <a:ext cx="530755" cy="774380"/>
          </a:xfrm>
          <a:prstGeom prst="rect">
            <a:avLst/>
          </a:prstGeom>
        </p:spPr>
      </p:pic>
      <p:pic>
        <p:nvPicPr>
          <p:cNvPr id="38" name="Picture 37"/>
          <p:cNvPicPr>
            <a:picLocks noChangeAspect="1"/>
          </p:cNvPicPr>
          <p:nvPr/>
        </p:nvPicPr>
        <p:blipFill rotWithShape="1">
          <a:blip r:embed="rId4"/>
          <a:srcRect l="49237" t="14899" r="17129" b="11582"/>
          <a:stretch/>
        </p:blipFill>
        <p:spPr>
          <a:xfrm>
            <a:off x="7882876" y="3446767"/>
            <a:ext cx="530755" cy="774380"/>
          </a:xfrm>
          <a:prstGeom prst="rect">
            <a:avLst/>
          </a:prstGeom>
        </p:spPr>
      </p:pic>
      <p:pic>
        <p:nvPicPr>
          <p:cNvPr id="39" name="Picture 38"/>
          <p:cNvPicPr>
            <a:picLocks noChangeAspect="1"/>
          </p:cNvPicPr>
          <p:nvPr/>
        </p:nvPicPr>
        <p:blipFill rotWithShape="1">
          <a:blip r:embed="rId4"/>
          <a:srcRect l="49237" t="14899" r="17129" b="11582"/>
          <a:stretch/>
        </p:blipFill>
        <p:spPr>
          <a:xfrm>
            <a:off x="7880727" y="2006245"/>
            <a:ext cx="530755" cy="774380"/>
          </a:xfrm>
          <a:prstGeom prst="rect">
            <a:avLst/>
          </a:prstGeom>
        </p:spPr>
      </p:pic>
      <p:pic>
        <p:nvPicPr>
          <p:cNvPr id="40" name="Picture 39"/>
          <p:cNvPicPr>
            <a:picLocks noChangeAspect="1"/>
          </p:cNvPicPr>
          <p:nvPr/>
        </p:nvPicPr>
        <p:blipFill rotWithShape="1">
          <a:blip r:embed="rId4"/>
          <a:srcRect l="49237" t="14899" r="17129" b="11582"/>
          <a:stretch/>
        </p:blipFill>
        <p:spPr>
          <a:xfrm>
            <a:off x="10903742" y="5020772"/>
            <a:ext cx="530755" cy="774380"/>
          </a:xfrm>
          <a:prstGeom prst="rect">
            <a:avLst/>
          </a:prstGeom>
        </p:spPr>
      </p:pic>
      <p:sp>
        <p:nvSpPr>
          <p:cNvPr id="41" name="TextBox 40"/>
          <p:cNvSpPr txBox="1"/>
          <p:nvPr/>
        </p:nvSpPr>
        <p:spPr>
          <a:xfrm>
            <a:off x="6442835" y="1210548"/>
            <a:ext cx="2612174"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Schottland?</a:t>
            </a:r>
            <a:endParaRPr lang="en-GB" sz="2000" dirty="0">
              <a:solidFill>
                <a:schemeClr val="accent5">
                  <a:lumMod val="50000"/>
                </a:schemeClr>
              </a:solidFill>
              <a:latin typeface="Century Gothic" panose="020B0502020202020204" pitchFamily="34" charset="0"/>
            </a:endParaRPr>
          </a:p>
        </p:txBody>
      </p:sp>
      <p:sp>
        <p:nvSpPr>
          <p:cNvPr id="43" name="TextBox 42"/>
          <p:cNvSpPr txBox="1"/>
          <p:nvPr/>
        </p:nvSpPr>
        <p:spPr>
          <a:xfrm>
            <a:off x="9446501" y="2662543"/>
            <a:ext cx="2376068"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Sport?</a:t>
            </a:r>
            <a:endParaRPr lang="en-GB" sz="2000" dirty="0">
              <a:solidFill>
                <a:schemeClr val="accent5">
                  <a:lumMod val="50000"/>
                </a:schemeClr>
              </a:solidFill>
              <a:latin typeface="Century Gothic" panose="020B0502020202020204" pitchFamily="34" charset="0"/>
            </a:endParaRPr>
          </a:p>
        </p:txBody>
      </p:sp>
      <p:sp>
        <p:nvSpPr>
          <p:cNvPr id="44" name="TextBox 43"/>
          <p:cNvSpPr txBox="1"/>
          <p:nvPr/>
        </p:nvSpPr>
        <p:spPr>
          <a:xfrm>
            <a:off x="347339" y="2656202"/>
            <a:ext cx="2669375"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die Schweiz?</a:t>
            </a:r>
            <a:endParaRPr lang="en-GB" sz="2000" dirty="0">
              <a:solidFill>
                <a:schemeClr val="accent5">
                  <a:lumMod val="50000"/>
                </a:schemeClr>
              </a:solidFill>
              <a:latin typeface="Century Gothic" panose="020B0502020202020204" pitchFamily="34" charset="0"/>
            </a:endParaRPr>
          </a:p>
        </p:txBody>
      </p:sp>
      <p:sp>
        <p:nvSpPr>
          <p:cNvPr id="45" name="TextBox 44"/>
          <p:cNvSpPr txBox="1"/>
          <p:nvPr/>
        </p:nvSpPr>
        <p:spPr>
          <a:xfrm>
            <a:off x="3443400" y="4248875"/>
            <a:ext cx="2735308"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das Bad?</a:t>
            </a:r>
            <a:endParaRPr lang="en-GB" sz="2000" dirty="0">
              <a:solidFill>
                <a:schemeClr val="accent5">
                  <a:lumMod val="50000"/>
                </a:schemeClr>
              </a:solidFill>
              <a:latin typeface="Century Gothic" panose="020B0502020202020204" pitchFamily="34" charset="0"/>
            </a:endParaRPr>
          </a:p>
        </p:txBody>
      </p:sp>
      <p:sp>
        <p:nvSpPr>
          <p:cNvPr id="46" name="TextBox 45"/>
          <p:cNvSpPr txBox="1"/>
          <p:nvPr/>
        </p:nvSpPr>
        <p:spPr>
          <a:xfrm>
            <a:off x="6468032" y="4184899"/>
            <a:ext cx="2376068"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dein Zimmer?</a:t>
            </a:r>
            <a:endParaRPr lang="en-GB" sz="2000" dirty="0">
              <a:solidFill>
                <a:schemeClr val="accent5">
                  <a:lumMod val="50000"/>
                </a:schemeClr>
              </a:solidFill>
              <a:latin typeface="Century Gothic" panose="020B0502020202020204" pitchFamily="34" charset="0"/>
            </a:endParaRPr>
          </a:p>
        </p:txBody>
      </p:sp>
      <p:sp>
        <p:nvSpPr>
          <p:cNvPr id="47" name="TextBox 46"/>
          <p:cNvSpPr txBox="1"/>
          <p:nvPr/>
        </p:nvSpPr>
        <p:spPr>
          <a:xfrm>
            <a:off x="273257" y="5673076"/>
            <a:ext cx="2727406"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Deutsch?</a:t>
            </a:r>
            <a:endParaRPr lang="en-GB" sz="2000" dirty="0">
              <a:solidFill>
                <a:prstClr val="black"/>
              </a:solidFill>
              <a:latin typeface="Century Gothic" panose="020B0502020202020204" pitchFamily="34" charset="0"/>
            </a:endParaRPr>
          </a:p>
        </p:txBody>
      </p:sp>
      <p:sp>
        <p:nvSpPr>
          <p:cNvPr id="51" name="TextBox 50"/>
          <p:cNvSpPr txBox="1"/>
          <p:nvPr/>
        </p:nvSpPr>
        <p:spPr>
          <a:xfrm>
            <a:off x="3556332" y="2707394"/>
            <a:ext cx="2376068"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den Zug?</a:t>
            </a:r>
            <a:endParaRPr lang="en-GB" sz="2000" dirty="0">
              <a:solidFill>
                <a:schemeClr val="accent5">
                  <a:lumMod val="50000"/>
                </a:schemeClr>
              </a:solidFill>
              <a:latin typeface="Century Gothic" panose="020B0502020202020204" pitchFamily="34" charset="0"/>
            </a:endParaRPr>
          </a:p>
        </p:txBody>
      </p:sp>
      <p:sp>
        <p:nvSpPr>
          <p:cNvPr id="53" name="TextBox 52"/>
          <p:cNvSpPr txBox="1"/>
          <p:nvPr/>
        </p:nvSpPr>
        <p:spPr>
          <a:xfrm>
            <a:off x="3341254" y="1193339"/>
            <a:ext cx="3031542"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Dezember?</a:t>
            </a:r>
            <a:endParaRPr lang="en-GB" sz="2000" dirty="0">
              <a:solidFill>
                <a:schemeClr val="accent5">
                  <a:lumMod val="50000"/>
                </a:schemeClr>
              </a:solidFill>
              <a:latin typeface="Century Gothic" panose="020B0502020202020204" pitchFamily="34" charset="0"/>
            </a:endParaRPr>
          </a:p>
        </p:txBody>
      </p:sp>
      <p:sp>
        <p:nvSpPr>
          <p:cNvPr id="66" name="Rectangle 65"/>
          <p:cNvSpPr/>
          <p:nvPr/>
        </p:nvSpPr>
        <p:spPr>
          <a:xfrm>
            <a:off x="9506837" y="727643"/>
            <a:ext cx="1927659"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Max</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67" name="Picture 66"/>
          <p:cNvPicPr>
            <a:picLocks noChangeAspect="1"/>
          </p:cNvPicPr>
          <p:nvPr/>
        </p:nvPicPr>
        <p:blipFill rotWithShape="1">
          <a:blip r:embed="rId4"/>
          <a:srcRect l="49237" t="14899" r="17129" b="11582"/>
          <a:stretch/>
        </p:blipFill>
        <p:spPr>
          <a:xfrm>
            <a:off x="11117370" y="674746"/>
            <a:ext cx="530755" cy="774380"/>
          </a:xfrm>
          <a:prstGeom prst="rect">
            <a:avLst/>
          </a:prstGeom>
        </p:spPr>
      </p:pic>
      <p:sp>
        <p:nvSpPr>
          <p:cNvPr id="68" name="TextBox 67"/>
          <p:cNvSpPr txBox="1"/>
          <p:nvPr/>
        </p:nvSpPr>
        <p:spPr>
          <a:xfrm>
            <a:off x="9537671" y="1233782"/>
            <a:ext cx="2472381"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Warum magst du die Reise nicht?</a:t>
            </a:r>
            <a:endParaRPr lang="en-GB" sz="2000" dirty="0">
              <a:solidFill>
                <a:schemeClr val="accent5">
                  <a:lumMod val="50000"/>
                </a:schemeClr>
              </a:solidFill>
              <a:latin typeface="Century Gothic" panose="020B0502020202020204" pitchFamily="34" charset="0"/>
            </a:endParaRPr>
          </a:p>
        </p:txBody>
      </p:sp>
      <p:sp>
        <p:nvSpPr>
          <p:cNvPr id="70" name="TextBox 69"/>
          <p:cNvSpPr txBox="1"/>
          <p:nvPr/>
        </p:nvSpPr>
        <p:spPr>
          <a:xfrm>
            <a:off x="175655" y="4215431"/>
            <a:ext cx="2472381" cy="707886"/>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die Wohnung?</a:t>
            </a:r>
            <a:endParaRPr lang="en-GB" sz="2000" dirty="0">
              <a:solidFill>
                <a:schemeClr val="accent5">
                  <a:lumMod val="50000"/>
                </a:schemeClr>
              </a:solidFill>
              <a:latin typeface="Century Gothic" panose="020B0502020202020204" pitchFamily="34" charset="0"/>
            </a:endParaRPr>
          </a:p>
        </p:txBody>
      </p:sp>
      <p:sp>
        <p:nvSpPr>
          <p:cNvPr id="71" name="TextBox 70"/>
          <p:cNvSpPr txBox="1"/>
          <p:nvPr/>
        </p:nvSpPr>
        <p:spPr>
          <a:xfrm>
            <a:off x="9711103" y="4152168"/>
            <a:ext cx="2472381"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Magst du Wien?</a:t>
            </a:r>
            <a:endParaRPr lang="en-GB" sz="2000" dirty="0">
              <a:solidFill>
                <a:schemeClr val="accent5">
                  <a:lumMod val="50000"/>
                </a:schemeClr>
              </a:solidFill>
              <a:latin typeface="Century Gothic" panose="020B0502020202020204" pitchFamily="34" charset="0"/>
            </a:endParaRPr>
          </a:p>
        </p:txBody>
      </p:sp>
      <p:sp>
        <p:nvSpPr>
          <p:cNvPr id="74" name="Rounded Rectangle 11">
            <a:extLst>
              <a:ext uri="{FF2B5EF4-FFF2-40B4-BE49-F238E27FC236}">
                <a16:creationId xmlns:a16="http://schemas.microsoft.com/office/drawing/2014/main" id="{483D7EB9-C2AA-4190-98DE-925F861600E9}"/>
              </a:ext>
            </a:extLst>
          </p:cNvPr>
          <p:cNvSpPr/>
          <p:nvPr/>
        </p:nvSpPr>
        <p:spPr>
          <a:xfrm>
            <a:off x="10575235" y="126731"/>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ounded Rectangle 53"/>
          <p:cNvSpPr/>
          <p:nvPr/>
        </p:nvSpPr>
        <p:spPr>
          <a:xfrm>
            <a:off x="3055764" y="124019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 like December because it is winter.</a:t>
            </a:r>
            <a:endParaRPr lang="en-GB" sz="2000" dirty="0"/>
          </a:p>
        </p:txBody>
      </p:sp>
      <p:sp>
        <p:nvSpPr>
          <p:cNvPr id="55" name="Rounded Rectangle 54"/>
          <p:cNvSpPr/>
          <p:nvPr/>
        </p:nvSpPr>
        <p:spPr>
          <a:xfrm>
            <a:off x="6169443" y="1257037"/>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Yes, I like Scotland.</a:t>
            </a:r>
            <a:endParaRPr lang="en-GB" sz="2000" dirty="0"/>
          </a:p>
        </p:txBody>
      </p:sp>
      <p:sp>
        <p:nvSpPr>
          <p:cNvPr id="57" name="Rounded Rectangle 56"/>
          <p:cNvSpPr/>
          <p:nvPr/>
        </p:nvSpPr>
        <p:spPr>
          <a:xfrm>
            <a:off x="50721" y="2655384"/>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Yes, I like Switzerland.</a:t>
            </a:r>
          </a:p>
        </p:txBody>
      </p:sp>
      <p:sp>
        <p:nvSpPr>
          <p:cNvPr id="58" name="Rounded Rectangle 57"/>
          <p:cNvSpPr/>
          <p:nvPr/>
        </p:nvSpPr>
        <p:spPr>
          <a:xfrm>
            <a:off x="3076721" y="2647949"/>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 like the train because it is fast.</a:t>
            </a:r>
            <a:endParaRPr lang="en-GB" sz="2000" dirty="0"/>
          </a:p>
        </p:txBody>
      </p:sp>
      <p:sp>
        <p:nvSpPr>
          <p:cNvPr id="59" name="Rounded Rectangle 58"/>
          <p:cNvSpPr/>
          <p:nvPr/>
        </p:nvSpPr>
        <p:spPr>
          <a:xfrm>
            <a:off x="9136884" y="2655384"/>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Yes, I like sport.</a:t>
            </a:r>
            <a:endParaRPr lang="en-GB" sz="2000" dirty="0"/>
          </a:p>
        </p:txBody>
      </p:sp>
      <p:sp>
        <p:nvSpPr>
          <p:cNvPr id="60" name="Rounded Rectangle 59"/>
          <p:cNvSpPr/>
          <p:nvPr/>
        </p:nvSpPr>
        <p:spPr>
          <a:xfrm>
            <a:off x="3124189" y="422926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 like the bathroom because it is downstairs.</a:t>
            </a:r>
            <a:endParaRPr lang="en-GB" sz="2000" dirty="0"/>
          </a:p>
        </p:txBody>
      </p:sp>
      <p:sp>
        <p:nvSpPr>
          <p:cNvPr id="61" name="Rounded Rectangle 60"/>
          <p:cNvSpPr/>
          <p:nvPr/>
        </p:nvSpPr>
        <p:spPr>
          <a:xfrm>
            <a:off x="6116145" y="4244068"/>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Yes, I like my room.</a:t>
            </a:r>
            <a:endParaRPr lang="en-GB" sz="2000" dirty="0"/>
          </a:p>
        </p:txBody>
      </p:sp>
      <p:sp>
        <p:nvSpPr>
          <p:cNvPr id="62" name="Rounded Rectangle 61"/>
          <p:cNvSpPr/>
          <p:nvPr/>
        </p:nvSpPr>
        <p:spPr>
          <a:xfrm>
            <a:off x="69876" y="5511362"/>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Yes, I like German.</a:t>
            </a:r>
            <a:endParaRPr lang="en-GB" sz="2000" dirty="0"/>
          </a:p>
        </p:txBody>
      </p:sp>
      <p:sp>
        <p:nvSpPr>
          <p:cNvPr id="69" name="Rounded Rectangle 68"/>
          <p:cNvSpPr/>
          <p:nvPr/>
        </p:nvSpPr>
        <p:spPr>
          <a:xfrm>
            <a:off x="9164801" y="1266674"/>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 don’t like the journey, because it lasts three hours.</a:t>
            </a:r>
            <a:endParaRPr lang="en-GB" sz="2000" dirty="0"/>
          </a:p>
        </p:txBody>
      </p:sp>
      <p:sp>
        <p:nvSpPr>
          <p:cNvPr id="73" name="Rounded Rectangle 72"/>
          <p:cNvSpPr/>
          <p:nvPr/>
        </p:nvSpPr>
        <p:spPr>
          <a:xfrm>
            <a:off x="9164801" y="426420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Yes, I like Vienna.</a:t>
            </a:r>
            <a:endParaRPr lang="en-GB" sz="2000" dirty="0"/>
          </a:p>
        </p:txBody>
      </p:sp>
      <p:sp>
        <p:nvSpPr>
          <p:cNvPr id="56" name="Rounded Rectangle 55"/>
          <p:cNvSpPr/>
          <p:nvPr/>
        </p:nvSpPr>
        <p:spPr>
          <a:xfrm>
            <a:off x="6127521" y="2636656"/>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 like coffee because it is delicious.</a:t>
            </a:r>
            <a:endParaRPr lang="en-GB" sz="2000" dirty="0"/>
          </a:p>
        </p:txBody>
      </p:sp>
      <p:sp>
        <p:nvSpPr>
          <p:cNvPr id="63" name="Rounded Rectangle 62"/>
          <p:cNvSpPr/>
          <p:nvPr/>
        </p:nvSpPr>
        <p:spPr>
          <a:xfrm>
            <a:off x="3086753" y="5532221"/>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 don’t like the kitchen, because it is upstairs.</a:t>
            </a:r>
            <a:endParaRPr lang="en-GB" sz="2000" dirty="0"/>
          </a:p>
        </p:txBody>
      </p:sp>
      <p:sp>
        <p:nvSpPr>
          <p:cNvPr id="72" name="Rounded Rectangle 71"/>
          <p:cNvSpPr/>
          <p:nvPr/>
        </p:nvSpPr>
        <p:spPr>
          <a:xfrm>
            <a:off x="41504" y="4162688"/>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Yes, I like the flat.</a:t>
            </a:r>
            <a:endParaRPr lang="en-GB" sz="2000" dirty="0"/>
          </a:p>
        </p:txBody>
      </p:sp>
      <p:sp>
        <p:nvSpPr>
          <p:cNvPr id="52" name="Rounded Rectangle 51"/>
          <p:cNvSpPr/>
          <p:nvPr/>
        </p:nvSpPr>
        <p:spPr>
          <a:xfrm>
            <a:off x="89532" y="1240193"/>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 like the town because it is wonderful.</a:t>
            </a:r>
            <a:endParaRPr lang="en-GB" sz="2000" dirty="0"/>
          </a:p>
        </p:txBody>
      </p:sp>
      <p:sp>
        <p:nvSpPr>
          <p:cNvPr id="65" name="Rounded Rectangle 64"/>
          <p:cNvSpPr/>
          <p:nvPr/>
        </p:nvSpPr>
        <p:spPr>
          <a:xfrm>
            <a:off x="9218806" y="5525680"/>
            <a:ext cx="2911131" cy="854852"/>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 like the book, because it is exciting.</a:t>
            </a:r>
            <a:endParaRPr lang="en-GB" sz="2000" dirty="0"/>
          </a:p>
        </p:txBody>
      </p:sp>
      <p:sp>
        <p:nvSpPr>
          <p:cNvPr id="3" name="Title 2"/>
          <p:cNvSpPr>
            <a:spLocks noGrp="1"/>
          </p:cNvSpPr>
          <p:nvPr>
            <p:ph type="title"/>
          </p:nvPr>
        </p:nvSpPr>
        <p:spPr>
          <a:xfrm>
            <a:off x="10634535" y="-26153"/>
            <a:ext cx="1375517" cy="1334080"/>
          </a:xfrm>
        </p:spPr>
        <p:txBody>
          <a:bodyPr/>
          <a:lstStyle/>
          <a:p>
            <a:r>
              <a:rPr lang="en-GB" sz="2000" b="1">
                <a:solidFill>
                  <a:prstClr val="white"/>
                </a:solidFill>
              </a:rPr>
              <a:t>sprechen</a:t>
            </a:r>
            <a:r>
              <a:rPr lang="en-GB" b="1">
                <a:solidFill>
                  <a:prstClr val="white"/>
                </a:solidFill>
              </a:rPr>
              <a:t/>
            </a:r>
            <a:br>
              <a:rPr lang="en-GB" b="1">
                <a:solidFill>
                  <a:prstClr val="white"/>
                </a:solidFill>
              </a:rPr>
            </a:br>
            <a:endParaRPr lang="en-GB"/>
          </a:p>
        </p:txBody>
      </p:sp>
    </p:spTree>
    <p:extLst>
      <p:ext uri="{BB962C8B-B14F-4D97-AF65-F5344CB8AC3E}">
        <p14:creationId xmlns:p14="http://schemas.microsoft.com/office/powerpoint/2010/main" val="3637246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64" grpId="0" animBg="1"/>
      <p:bldP spid="54" grpId="0" animBg="1"/>
      <p:bldP spid="55" grpId="0" animBg="1"/>
      <p:bldP spid="57" grpId="0" animBg="1"/>
      <p:bldP spid="58" grpId="0" animBg="1"/>
      <p:bldP spid="59" grpId="0" animBg="1"/>
      <p:bldP spid="60" grpId="0" animBg="1"/>
      <p:bldP spid="61" grpId="0" animBg="1"/>
      <p:bldP spid="62" grpId="0" animBg="1"/>
      <p:bldP spid="69" grpId="0" animBg="1"/>
      <p:bldP spid="73" grpId="0" animBg="1"/>
      <p:bldP spid="56" grpId="0" animBg="1"/>
      <p:bldP spid="63" grpId="0" animBg="1"/>
      <p:bldP spid="72" grpId="0" animBg="1"/>
      <p:bldP spid="52" grpId="0" animBg="1"/>
      <p:bldP spid="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1163" cy="707849"/>
          </a:xfrm>
        </p:spPr>
        <p:txBody>
          <a:bodyPr>
            <a:normAutofit/>
          </a:bodyPr>
          <a:lstStyle/>
          <a:p>
            <a:r>
              <a:rPr lang="en-GB" sz="3600" b="1" dirty="0">
                <a:solidFill>
                  <a:schemeClr val="bg1"/>
                </a:solidFill>
              </a:rPr>
              <a:t>Der ICE – Intercity Express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247973" y="1686533"/>
            <a:ext cx="11709354" cy="707886"/>
          </a:xfrm>
          <a:prstGeom prst="rect">
            <a:avLst/>
          </a:prstGeom>
          <a:noFill/>
        </p:spPr>
        <p:txBody>
          <a:bodyPr wrap="square" rtlCol="0">
            <a:spAutoFit/>
          </a:bodyPr>
          <a:lstStyle/>
          <a:p>
            <a:r>
              <a:rPr lang="en-GB" sz="2000">
                <a:solidFill>
                  <a:srgbClr val="115076"/>
                </a:solidFill>
              </a:rPr>
              <a:t>1. This _________ ____ read ___ ___________ about ___________.  </a:t>
            </a:r>
            <a:br>
              <a:rPr lang="en-GB" sz="2000">
                <a:solidFill>
                  <a:srgbClr val="115076"/>
                </a:solidFill>
              </a:rPr>
            </a:br>
            <a:r>
              <a:rPr lang="en-GB" sz="2000">
                <a:solidFill>
                  <a:srgbClr val="115076"/>
                </a:solidFill>
              </a:rPr>
              <a:t>1.  ________ Morgen ______ ich einen Artikel _______ Reisen _________.</a:t>
            </a:r>
            <a:endParaRPr lang="en-US" sz="2800" dirty="0">
              <a:solidFill>
                <a:srgbClr val="115076"/>
              </a:solidFill>
            </a:endParaRPr>
          </a:p>
        </p:txBody>
      </p:sp>
      <p:sp>
        <p:nvSpPr>
          <p:cNvPr id="6" name="TextBox 5">
            <a:extLst>
              <a:ext uri="{FF2B5EF4-FFF2-40B4-BE49-F238E27FC236}">
                <a16:creationId xmlns:a16="http://schemas.microsoft.com/office/drawing/2014/main" id="{0059922B-7BB8-6A4C-A3D8-5E83A76F38CE}"/>
              </a:ext>
            </a:extLst>
          </p:cNvPr>
          <p:cNvSpPr txBox="1"/>
          <p:nvPr/>
        </p:nvSpPr>
        <p:spPr>
          <a:xfrm>
            <a:off x="247973" y="2412166"/>
            <a:ext cx="11709354" cy="707886"/>
          </a:xfrm>
          <a:prstGeom prst="rect">
            <a:avLst/>
          </a:prstGeom>
          <a:noFill/>
        </p:spPr>
        <p:txBody>
          <a:bodyPr wrap="square" rtlCol="0">
            <a:spAutoFit/>
          </a:bodyPr>
          <a:lstStyle/>
          <a:p>
            <a:r>
              <a:rPr lang="en-GB" sz="2000">
                <a:solidFill>
                  <a:srgbClr val="115076"/>
                </a:solidFill>
              </a:rPr>
              <a:t>2. The ________-________ is the ___________ train in Germany.  </a:t>
            </a:r>
            <a:br>
              <a:rPr lang="en-GB" sz="2000">
                <a:solidFill>
                  <a:srgbClr val="115076"/>
                </a:solidFill>
              </a:rPr>
            </a:br>
            <a:r>
              <a:rPr lang="en-GB" sz="2000">
                <a:solidFill>
                  <a:srgbClr val="115076"/>
                </a:solidFill>
              </a:rPr>
              <a:t>2. ___ </a:t>
            </a:r>
            <a:r>
              <a:rPr lang="de-DE" sz="2000">
                <a:solidFill>
                  <a:srgbClr val="115076"/>
                </a:solidFill>
              </a:rPr>
              <a:t>Intercity-Express</a:t>
            </a:r>
            <a:r>
              <a:rPr lang="en-GB" sz="2000">
                <a:solidFill>
                  <a:srgbClr val="115076"/>
                </a:solidFill>
              </a:rPr>
              <a:t> ____ ____ schnellste ____ ___ ________________.</a:t>
            </a:r>
            <a:endParaRPr lang="en-US" sz="2800" dirty="0">
              <a:solidFill>
                <a:srgbClr val="115076"/>
              </a:solidFill>
            </a:endParaRPr>
          </a:p>
        </p:txBody>
      </p:sp>
      <p:sp>
        <p:nvSpPr>
          <p:cNvPr id="8" name="TextBox 7">
            <a:extLst>
              <a:ext uri="{FF2B5EF4-FFF2-40B4-BE49-F238E27FC236}">
                <a16:creationId xmlns:a16="http://schemas.microsoft.com/office/drawing/2014/main" id="{0059922B-7BB8-6A4C-A3D8-5E83A76F38CE}"/>
              </a:ext>
            </a:extLst>
          </p:cNvPr>
          <p:cNvSpPr txBox="1"/>
          <p:nvPr/>
        </p:nvSpPr>
        <p:spPr>
          <a:xfrm>
            <a:off x="247973" y="3153435"/>
            <a:ext cx="11709354" cy="707886"/>
          </a:xfrm>
          <a:prstGeom prst="rect">
            <a:avLst/>
          </a:prstGeom>
          <a:noFill/>
        </p:spPr>
        <p:txBody>
          <a:bodyPr wrap="square" rtlCol="0">
            <a:spAutoFit/>
          </a:bodyPr>
          <a:lstStyle/>
          <a:p>
            <a:r>
              <a:rPr lang="en-GB" sz="2000">
                <a:solidFill>
                  <a:srgbClr val="115076"/>
                </a:solidFill>
              </a:rPr>
              <a:t>3. _____ _____________ you can _______ London in ______ hours and ______-_____ minutes!  </a:t>
            </a:r>
            <a:br>
              <a:rPr lang="en-GB" sz="2000">
                <a:solidFill>
                  <a:srgbClr val="115076"/>
                </a:solidFill>
              </a:rPr>
            </a:br>
            <a:r>
              <a:rPr lang="en-GB" sz="2000">
                <a:solidFill>
                  <a:srgbClr val="115076"/>
                </a:solidFill>
              </a:rPr>
              <a:t>3. Von Frankfurt _____ ____ _______ ___ sechs ________ _____ sechunddreißig ________ erreichen!</a:t>
            </a:r>
            <a:endParaRPr lang="en-US" sz="2800" dirty="0">
              <a:solidFill>
                <a:srgbClr val="115076"/>
              </a:solidFill>
            </a:endParaRPr>
          </a:p>
        </p:txBody>
      </p:sp>
      <p:sp>
        <p:nvSpPr>
          <p:cNvPr id="9" name="TextBox 8">
            <a:extLst>
              <a:ext uri="{FF2B5EF4-FFF2-40B4-BE49-F238E27FC236}">
                <a16:creationId xmlns:a16="http://schemas.microsoft.com/office/drawing/2014/main" id="{0059922B-7BB8-6A4C-A3D8-5E83A76F38CE}"/>
              </a:ext>
            </a:extLst>
          </p:cNvPr>
          <p:cNvSpPr txBox="1"/>
          <p:nvPr/>
        </p:nvSpPr>
        <p:spPr>
          <a:xfrm>
            <a:off x="247973" y="3940846"/>
            <a:ext cx="11709354" cy="707886"/>
          </a:xfrm>
          <a:prstGeom prst="rect">
            <a:avLst/>
          </a:prstGeom>
          <a:noFill/>
        </p:spPr>
        <p:txBody>
          <a:bodyPr wrap="square" rtlCol="0">
            <a:spAutoFit/>
          </a:bodyPr>
          <a:lstStyle/>
          <a:p>
            <a:r>
              <a:rPr lang="en-GB" sz="2000" dirty="0">
                <a:solidFill>
                  <a:srgbClr val="115076"/>
                </a:solidFill>
              </a:rPr>
              <a:t>4. ___ ____ train it is ____________ very ____________.</a:t>
            </a:r>
          </a:p>
          <a:p>
            <a:r>
              <a:rPr lang="en-GB" sz="2000" dirty="0">
                <a:solidFill>
                  <a:srgbClr val="115076"/>
                </a:solidFill>
              </a:rPr>
              <a:t>4. </a:t>
            </a:r>
            <a:r>
              <a:rPr lang="en-GB" sz="2000" dirty="0" err="1">
                <a:solidFill>
                  <a:srgbClr val="115076"/>
                </a:solidFill>
              </a:rPr>
              <a:t>Im</a:t>
            </a:r>
            <a:r>
              <a:rPr lang="en-GB" sz="2000" dirty="0">
                <a:solidFill>
                  <a:srgbClr val="115076"/>
                </a:solidFill>
              </a:rPr>
              <a:t> ______ ____ ___ </a:t>
            </a:r>
            <a:r>
              <a:rPr lang="en-GB" sz="2000" dirty="0" err="1">
                <a:solidFill>
                  <a:srgbClr val="115076"/>
                </a:solidFill>
              </a:rPr>
              <a:t>normalerweise</a:t>
            </a:r>
            <a:r>
              <a:rPr lang="en-GB" sz="2000" dirty="0">
                <a:solidFill>
                  <a:srgbClr val="115076"/>
                </a:solidFill>
              </a:rPr>
              <a:t> ______ </a:t>
            </a:r>
            <a:r>
              <a:rPr lang="en-GB" sz="2000" dirty="0" err="1">
                <a:solidFill>
                  <a:srgbClr val="115076"/>
                </a:solidFill>
              </a:rPr>
              <a:t>bequem</a:t>
            </a:r>
            <a:r>
              <a:rPr lang="en-GB" sz="2000" dirty="0">
                <a:solidFill>
                  <a:srgbClr val="115076"/>
                </a:solidFill>
              </a:rPr>
              <a:t>.</a:t>
            </a:r>
            <a:endParaRPr lang="en-US" sz="2800" dirty="0">
              <a:solidFill>
                <a:srgbClr val="115076"/>
              </a:solidFill>
            </a:endParaRPr>
          </a:p>
        </p:txBody>
      </p:sp>
      <p:sp>
        <p:nvSpPr>
          <p:cNvPr id="10" name="TextBox 9">
            <a:extLst>
              <a:ext uri="{FF2B5EF4-FFF2-40B4-BE49-F238E27FC236}">
                <a16:creationId xmlns:a16="http://schemas.microsoft.com/office/drawing/2014/main" id="{0059922B-7BB8-6A4C-A3D8-5E83A76F38CE}"/>
              </a:ext>
            </a:extLst>
          </p:cNvPr>
          <p:cNvSpPr txBox="1"/>
          <p:nvPr/>
        </p:nvSpPr>
        <p:spPr>
          <a:xfrm>
            <a:off x="247973" y="4698534"/>
            <a:ext cx="11709354" cy="707886"/>
          </a:xfrm>
          <a:prstGeom prst="rect">
            <a:avLst/>
          </a:prstGeom>
          <a:noFill/>
        </p:spPr>
        <p:txBody>
          <a:bodyPr wrap="square" rtlCol="0">
            <a:spAutoFit/>
          </a:bodyPr>
          <a:lstStyle/>
          <a:p>
            <a:r>
              <a:rPr lang="en-GB" sz="2000">
                <a:solidFill>
                  <a:srgbClr val="115076"/>
                </a:solidFill>
              </a:rPr>
              <a:t>5. ______ the train travels to ___________.</a:t>
            </a:r>
          </a:p>
          <a:p>
            <a:r>
              <a:rPr lang="en-GB" sz="2000">
                <a:solidFill>
                  <a:srgbClr val="115076"/>
                </a:solidFill>
              </a:rPr>
              <a:t>5. Zuerst _____ _____ _____ ______ </a:t>
            </a:r>
            <a:r>
              <a:rPr lang="de-DE" sz="2000">
                <a:solidFill>
                  <a:srgbClr val="115076"/>
                </a:solidFill>
              </a:rPr>
              <a:t>Brüssel.</a:t>
            </a:r>
            <a:r>
              <a:rPr lang="en-GB" sz="2000">
                <a:solidFill>
                  <a:srgbClr val="115076"/>
                </a:solidFill>
              </a:rPr>
              <a:t> </a:t>
            </a:r>
            <a:endParaRPr lang="en-US" sz="2800" dirty="0">
              <a:solidFill>
                <a:srgbClr val="115076"/>
              </a:solidFill>
            </a:endParaRPr>
          </a:p>
        </p:txBody>
      </p:sp>
      <p:sp>
        <p:nvSpPr>
          <p:cNvPr id="12" name="TextBox 11">
            <a:extLst>
              <a:ext uri="{FF2B5EF4-FFF2-40B4-BE49-F238E27FC236}">
                <a16:creationId xmlns:a16="http://schemas.microsoft.com/office/drawing/2014/main" id="{0059922B-7BB8-6A4C-A3D8-5E83A76F38CE}"/>
              </a:ext>
            </a:extLst>
          </p:cNvPr>
          <p:cNvSpPr txBox="1"/>
          <p:nvPr/>
        </p:nvSpPr>
        <p:spPr>
          <a:xfrm>
            <a:off x="247973" y="5506431"/>
            <a:ext cx="11709354" cy="707886"/>
          </a:xfrm>
          <a:prstGeom prst="rect">
            <a:avLst/>
          </a:prstGeom>
          <a:noFill/>
        </p:spPr>
        <p:txBody>
          <a:bodyPr wrap="square" rtlCol="0">
            <a:spAutoFit/>
          </a:bodyPr>
          <a:lstStyle/>
          <a:p>
            <a:r>
              <a:rPr lang="en-GB" sz="2000">
                <a:solidFill>
                  <a:srgbClr val="115076"/>
                </a:solidFill>
              </a:rPr>
              <a:t>6. _______ you take ____ ____________ to ___________.</a:t>
            </a:r>
            <a:br>
              <a:rPr lang="en-GB" sz="2000">
                <a:solidFill>
                  <a:srgbClr val="115076"/>
                </a:solidFill>
              </a:rPr>
            </a:br>
            <a:r>
              <a:rPr lang="en-GB" sz="2000">
                <a:solidFill>
                  <a:srgbClr val="115076"/>
                </a:solidFill>
              </a:rPr>
              <a:t>6. Dort _________ _____ den Eurostar ______ London.</a:t>
            </a:r>
            <a:endParaRPr lang="en-US" sz="2800" dirty="0">
              <a:solidFill>
                <a:srgbClr val="115076"/>
              </a:solidFill>
            </a:endParaRPr>
          </a:p>
        </p:txBody>
      </p:sp>
      <p:sp>
        <p:nvSpPr>
          <p:cNvPr id="13" name="TextBox 12">
            <a:extLst>
              <a:ext uri="{FF2B5EF4-FFF2-40B4-BE49-F238E27FC236}">
                <a16:creationId xmlns:a16="http://schemas.microsoft.com/office/drawing/2014/main" id="{0059922B-7BB8-6A4C-A3D8-5E83A76F38CE}"/>
              </a:ext>
            </a:extLst>
          </p:cNvPr>
          <p:cNvSpPr txBox="1"/>
          <p:nvPr/>
        </p:nvSpPr>
        <p:spPr>
          <a:xfrm>
            <a:off x="145071" y="1268676"/>
            <a:ext cx="11709354" cy="400110"/>
          </a:xfrm>
          <a:prstGeom prst="rect">
            <a:avLst/>
          </a:prstGeom>
          <a:noFill/>
        </p:spPr>
        <p:txBody>
          <a:bodyPr wrap="square" rtlCol="0">
            <a:spAutoFit/>
          </a:bodyPr>
          <a:lstStyle/>
          <a:p>
            <a:r>
              <a:rPr lang="en-GB" sz="2000">
                <a:solidFill>
                  <a:srgbClr val="115076"/>
                </a:solidFill>
              </a:rPr>
              <a:t>Schreib die Sätze auf Deutsch und auf Englisch!</a:t>
            </a:r>
            <a:endParaRPr lang="en-US" sz="2800" dirty="0">
              <a:solidFill>
                <a:srgbClr val="115076"/>
              </a:solidFill>
            </a:endParaRPr>
          </a:p>
        </p:txBody>
      </p:sp>
      <p:sp>
        <p:nvSpPr>
          <p:cNvPr id="2" name="TextBox 1"/>
          <p:cNvSpPr txBox="1"/>
          <p:nvPr/>
        </p:nvSpPr>
        <p:spPr>
          <a:xfrm>
            <a:off x="2457690" y="1678184"/>
            <a:ext cx="304800" cy="400110"/>
          </a:xfrm>
          <a:prstGeom prst="rect">
            <a:avLst/>
          </a:prstGeom>
          <a:noFill/>
        </p:spPr>
        <p:txBody>
          <a:bodyPr wrap="square" rtlCol="0">
            <a:spAutoFit/>
          </a:bodyPr>
          <a:lstStyle/>
          <a:p>
            <a:pPr algn="l"/>
            <a:r>
              <a:rPr lang="en-GB" sz="2000" b="1">
                <a:solidFill>
                  <a:srgbClr val="E87D1E"/>
                </a:solidFill>
              </a:rPr>
              <a:t>I</a:t>
            </a:r>
            <a:endParaRPr lang="en-GB" sz="2000" b="1" dirty="0">
              <a:solidFill>
                <a:srgbClr val="E87D1E"/>
              </a:solidFill>
            </a:endParaRPr>
          </a:p>
        </p:txBody>
      </p:sp>
      <p:sp>
        <p:nvSpPr>
          <p:cNvPr id="15" name="TextBox 14"/>
          <p:cNvSpPr txBox="1"/>
          <p:nvPr/>
        </p:nvSpPr>
        <p:spPr>
          <a:xfrm>
            <a:off x="1089950" y="1654332"/>
            <a:ext cx="1215341" cy="400110"/>
          </a:xfrm>
          <a:prstGeom prst="rect">
            <a:avLst/>
          </a:prstGeom>
          <a:noFill/>
        </p:spPr>
        <p:txBody>
          <a:bodyPr wrap="square" rtlCol="0">
            <a:spAutoFit/>
          </a:bodyPr>
          <a:lstStyle/>
          <a:p>
            <a:pPr algn="l"/>
            <a:r>
              <a:rPr lang="en-GB" sz="2000" b="1">
                <a:solidFill>
                  <a:srgbClr val="E87D1E"/>
                </a:solidFill>
              </a:rPr>
              <a:t>morning</a:t>
            </a:r>
            <a:endParaRPr lang="en-GB" sz="2000" b="1" dirty="0">
              <a:solidFill>
                <a:srgbClr val="E87D1E"/>
              </a:solidFill>
            </a:endParaRPr>
          </a:p>
        </p:txBody>
      </p:sp>
      <p:sp>
        <p:nvSpPr>
          <p:cNvPr id="16" name="TextBox 15"/>
          <p:cNvSpPr txBox="1"/>
          <p:nvPr/>
        </p:nvSpPr>
        <p:spPr>
          <a:xfrm>
            <a:off x="3504245" y="1671073"/>
            <a:ext cx="609600" cy="400110"/>
          </a:xfrm>
          <a:prstGeom prst="rect">
            <a:avLst/>
          </a:prstGeom>
          <a:noFill/>
        </p:spPr>
        <p:txBody>
          <a:bodyPr wrap="square" rtlCol="0">
            <a:spAutoFit/>
          </a:bodyPr>
          <a:lstStyle/>
          <a:p>
            <a:pPr algn="l"/>
            <a:r>
              <a:rPr lang="en-GB" sz="2000" b="1">
                <a:solidFill>
                  <a:srgbClr val="E87D1E"/>
                </a:solidFill>
              </a:rPr>
              <a:t>an</a:t>
            </a:r>
            <a:endParaRPr lang="en-GB" sz="2000" b="1" dirty="0">
              <a:solidFill>
                <a:srgbClr val="E87D1E"/>
              </a:solidFill>
            </a:endParaRPr>
          </a:p>
        </p:txBody>
      </p:sp>
      <p:sp>
        <p:nvSpPr>
          <p:cNvPr id="17" name="TextBox 16"/>
          <p:cNvSpPr txBox="1"/>
          <p:nvPr/>
        </p:nvSpPr>
        <p:spPr>
          <a:xfrm>
            <a:off x="4198240" y="1672392"/>
            <a:ext cx="1215341" cy="400110"/>
          </a:xfrm>
          <a:prstGeom prst="rect">
            <a:avLst/>
          </a:prstGeom>
          <a:noFill/>
        </p:spPr>
        <p:txBody>
          <a:bodyPr wrap="square" rtlCol="0">
            <a:spAutoFit/>
          </a:bodyPr>
          <a:lstStyle/>
          <a:p>
            <a:pPr algn="l"/>
            <a:r>
              <a:rPr lang="en-GB" sz="2000" b="1">
                <a:solidFill>
                  <a:srgbClr val="E87D1E"/>
                </a:solidFill>
              </a:rPr>
              <a:t>article</a:t>
            </a:r>
            <a:endParaRPr lang="en-GB" sz="2000" b="1" dirty="0">
              <a:solidFill>
                <a:srgbClr val="E87D1E"/>
              </a:solidFill>
            </a:endParaRPr>
          </a:p>
        </p:txBody>
      </p:sp>
      <p:sp>
        <p:nvSpPr>
          <p:cNvPr id="18" name="TextBox 17"/>
          <p:cNvSpPr txBox="1"/>
          <p:nvPr/>
        </p:nvSpPr>
        <p:spPr>
          <a:xfrm>
            <a:off x="6395808" y="1640366"/>
            <a:ext cx="1371600" cy="400110"/>
          </a:xfrm>
          <a:prstGeom prst="rect">
            <a:avLst/>
          </a:prstGeom>
          <a:noFill/>
        </p:spPr>
        <p:txBody>
          <a:bodyPr wrap="square" rtlCol="0">
            <a:spAutoFit/>
          </a:bodyPr>
          <a:lstStyle/>
          <a:p>
            <a:pPr algn="l"/>
            <a:r>
              <a:rPr lang="en-GB" sz="2000" b="1">
                <a:solidFill>
                  <a:srgbClr val="E87D1E"/>
                </a:solidFill>
              </a:rPr>
              <a:t>journeys</a:t>
            </a:r>
            <a:endParaRPr lang="en-GB" sz="2000" b="1" dirty="0">
              <a:solidFill>
                <a:srgbClr val="E87D1E"/>
              </a:solidFill>
            </a:endParaRPr>
          </a:p>
        </p:txBody>
      </p:sp>
      <p:sp>
        <p:nvSpPr>
          <p:cNvPr id="19" name="TextBox 18"/>
          <p:cNvSpPr txBox="1"/>
          <p:nvPr/>
        </p:nvSpPr>
        <p:spPr>
          <a:xfrm>
            <a:off x="7456441" y="1964350"/>
            <a:ext cx="1215341" cy="400110"/>
          </a:xfrm>
          <a:prstGeom prst="rect">
            <a:avLst/>
          </a:prstGeom>
          <a:noFill/>
        </p:spPr>
        <p:txBody>
          <a:bodyPr wrap="square" rtlCol="0">
            <a:spAutoFit/>
          </a:bodyPr>
          <a:lstStyle/>
          <a:p>
            <a:pPr algn="l"/>
            <a:r>
              <a:rPr lang="en-GB" sz="2000" b="1">
                <a:solidFill>
                  <a:srgbClr val="E87D1E"/>
                </a:solidFill>
              </a:rPr>
              <a:t>gelesen</a:t>
            </a:r>
            <a:endParaRPr lang="en-GB" sz="2000" b="1" dirty="0">
              <a:solidFill>
                <a:srgbClr val="E87D1E"/>
              </a:solidFill>
            </a:endParaRPr>
          </a:p>
        </p:txBody>
      </p:sp>
      <p:sp>
        <p:nvSpPr>
          <p:cNvPr id="20" name="TextBox 19"/>
          <p:cNvSpPr txBox="1"/>
          <p:nvPr/>
        </p:nvSpPr>
        <p:spPr>
          <a:xfrm>
            <a:off x="756710" y="1968852"/>
            <a:ext cx="1215341" cy="400110"/>
          </a:xfrm>
          <a:prstGeom prst="rect">
            <a:avLst/>
          </a:prstGeom>
          <a:noFill/>
        </p:spPr>
        <p:txBody>
          <a:bodyPr wrap="square" rtlCol="0">
            <a:spAutoFit/>
          </a:bodyPr>
          <a:lstStyle/>
          <a:p>
            <a:pPr algn="l"/>
            <a:r>
              <a:rPr lang="en-GB" sz="2000" b="1">
                <a:solidFill>
                  <a:srgbClr val="E87D1E"/>
                </a:solidFill>
              </a:rPr>
              <a:t>Heute</a:t>
            </a:r>
            <a:endParaRPr lang="en-GB" sz="2000" b="1" dirty="0">
              <a:solidFill>
                <a:srgbClr val="E87D1E"/>
              </a:solidFill>
            </a:endParaRPr>
          </a:p>
        </p:txBody>
      </p:sp>
      <p:sp>
        <p:nvSpPr>
          <p:cNvPr id="21" name="TextBox 20"/>
          <p:cNvSpPr txBox="1"/>
          <p:nvPr/>
        </p:nvSpPr>
        <p:spPr>
          <a:xfrm>
            <a:off x="5744223" y="1968852"/>
            <a:ext cx="1215341" cy="400110"/>
          </a:xfrm>
          <a:prstGeom prst="rect">
            <a:avLst/>
          </a:prstGeom>
          <a:noFill/>
        </p:spPr>
        <p:txBody>
          <a:bodyPr wrap="square" rtlCol="0">
            <a:spAutoFit/>
          </a:bodyPr>
          <a:lstStyle/>
          <a:p>
            <a:pPr algn="l"/>
            <a:r>
              <a:rPr lang="en-GB" sz="2000" b="1">
                <a:solidFill>
                  <a:srgbClr val="E87D1E"/>
                </a:solidFill>
              </a:rPr>
              <a:t>über</a:t>
            </a:r>
            <a:endParaRPr lang="en-GB" sz="2000" b="1" dirty="0">
              <a:solidFill>
                <a:srgbClr val="E87D1E"/>
              </a:solidFill>
            </a:endParaRPr>
          </a:p>
        </p:txBody>
      </p:sp>
      <p:sp>
        <p:nvSpPr>
          <p:cNvPr id="22" name="TextBox 21"/>
          <p:cNvSpPr txBox="1"/>
          <p:nvPr/>
        </p:nvSpPr>
        <p:spPr>
          <a:xfrm>
            <a:off x="2803807" y="1979952"/>
            <a:ext cx="1215341" cy="400110"/>
          </a:xfrm>
          <a:prstGeom prst="rect">
            <a:avLst/>
          </a:prstGeom>
          <a:noFill/>
        </p:spPr>
        <p:txBody>
          <a:bodyPr wrap="square" rtlCol="0">
            <a:spAutoFit/>
          </a:bodyPr>
          <a:lstStyle/>
          <a:p>
            <a:pPr algn="l"/>
            <a:r>
              <a:rPr lang="en-GB" sz="2000" b="1">
                <a:solidFill>
                  <a:srgbClr val="E87D1E"/>
                </a:solidFill>
              </a:rPr>
              <a:t>habe</a:t>
            </a:r>
            <a:endParaRPr lang="en-GB" sz="2000" b="1" dirty="0">
              <a:solidFill>
                <a:srgbClr val="E87D1E"/>
              </a:solidFill>
            </a:endParaRPr>
          </a:p>
        </p:txBody>
      </p:sp>
      <p:sp>
        <p:nvSpPr>
          <p:cNvPr id="23" name="TextBox 22"/>
          <p:cNvSpPr txBox="1"/>
          <p:nvPr/>
        </p:nvSpPr>
        <p:spPr>
          <a:xfrm>
            <a:off x="2154820" y="2389460"/>
            <a:ext cx="1215341" cy="400110"/>
          </a:xfrm>
          <a:prstGeom prst="rect">
            <a:avLst/>
          </a:prstGeom>
          <a:noFill/>
        </p:spPr>
        <p:txBody>
          <a:bodyPr wrap="square" rtlCol="0">
            <a:spAutoFit/>
          </a:bodyPr>
          <a:lstStyle/>
          <a:p>
            <a:pPr algn="l"/>
            <a:r>
              <a:rPr lang="en-GB" sz="2000" b="1">
                <a:solidFill>
                  <a:srgbClr val="E87D1E"/>
                </a:solidFill>
              </a:rPr>
              <a:t>Express</a:t>
            </a:r>
            <a:endParaRPr lang="en-GB" sz="2000" b="1" dirty="0">
              <a:solidFill>
                <a:srgbClr val="E87D1E"/>
              </a:solidFill>
            </a:endParaRPr>
          </a:p>
        </p:txBody>
      </p:sp>
      <p:sp>
        <p:nvSpPr>
          <p:cNvPr id="24" name="TextBox 23"/>
          <p:cNvSpPr txBox="1"/>
          <p:nvPr/>
        </p:nvSpPr>
        <p:spPr>
          <a:xfrm>
            <a:off x="1064996" y="2381635"/>
            <a:ext cx="1215341" cy="400110"/>
          </a:xfrm>
          <a:prstGeom prst="rect">
            <a:avLst/>
          </a:prstGeom>
          <a:noFill/>
        </p:spPr>
        <p:txBody>
          <a:bodyPr wrap="square" rtlCol="0">
            <a:spAutoFit/>
          </a:bodyPr>
          <a:lstStyle/>
          <a:p>
            <a:pPr algn="l"/>
            <a:r>
              <a:rPr lang="en-GB" sz="2000" b="1">
                <a:solidFill>
                  <a:srgbClr val="E87D1E"/>
                </a:solidFill>
              </a:rPr>
              <a:t>Intercity</a:t>
            </a:r>
            <a:endParaRPr lang="en-GB" sz="2000" b="1" dirty="0">
              <a:solidFill>
                <a:srgbClr val="E87D1E"/>
              </a:solidFill>
            </a:endParaRPr>
          </a:p>
        </p:txBody>
      </p:sp>
      <p:sp>
        <p:nvSpPr>
          <p:cNvPr id="25" name="TextBox 24"/>
          <p:cNvSpPr txBox="1"/>
          <p:nvPr/>
        </p:nvSpPr>
        <p:spPr>
          <a:xfrm>
            <a:off x="4198240" y="2361690"/>
            <a:ext cx="1215341" cy="400110"/>
          </a:xfrm>
          <a:prstGeom prst="rect">
            <a:avLst/>
          </a:prstGeom>
          <a:noFill/>
        </p:spPr>
        <p:txBody>
          <a:bodyPr wrap="square" rtlCol="0">
            <a:spAutoFit/>
          </a:bodyPr>
          <a:lstStyle/>
          <a:p>
            <a:pPr algn="l"/>
            <a:r>
              <a:rPr lang="en-GB" sz="2000" b="1">
                <a:solidFill>
                  <a:srgbClr val="E87D1E"/>
                </a:solidFill>
              </a:rPr>
              <a:t>fastest</a:t>
            </a:r>
            <a:endParaRPr lang="en-GB" sz="2000" b="1" dirty="0">
              <a:solidFill>
                <a:srgbClr val="E87D1E"/>
              </a:solidFill>
            </a:endParaRPr>
          </a:p>
        </p:txBody>
      </p:sp>
      <p:sp>
        <p:nvSpPr>
          <p:cNvPr id="26" name="TextBox 25"/>
          <p:cNvSpPr txBox="1"/>
          <p:nvPr/>
        </p:nvSpPr>
        <p:spPr>
          <a:xfrm>
            <a:off x="3168326" y="2673481"/>
            <a:ext cx="578575" cy="400110"/>
          </a:xfrm>
          <a:prstGeom prst="rect">
            <a:avLst/>
          </a:prstGeom>
          <a:noFill/>
        </p:spPr>
        <p:txBody>
          <a:bodyPr wrap="square" rtlCol="0">
            <a:spAutoFit/>
          </a:bodyPr>
          <a:lstStyle/>
          <a:p>
            <a:pPr algn="l"/>
            <a:r>
              <a:rPr lang="en-GB" sz="2000" b="1">
                <a:solidFill>
                  <a:srgbClr val="E87D1E"/>
                </a:solidFill>
              </a:rPr>
              <a:t>ist</a:t>
            </a:r>
            <a:endParaRPr lang="en-GB" sz="2000" b="1" dirty="0">
              <a:solidFill>
                <a:srgbClr val="E87D1E"/>
              </a:solidFill>
            </a:endParaRPr>
          </a:p>
        </p:txBody>
      </p:sp>
      <p:sp>
        <p:nvSpPr>
          <p:cNvPr id="27" name="TextBox 26"/>
          <p:cNvSpPr txBox="1"/>
          <p:nvPr/>
        </p:nvSpPr>
        <p:spPr>
          <a:xfrm>
            <a:off x="482280" y="2699585"/>
            <a:ext cx="607670" cy="400110"/>
          </a:xfrm>
          <a:prstGeom prst="rect">
            <a:avLst/>
          </a:prstGeom>
          <a:noFill/>
        </p:spPr>
        <p:txBody>
          <a:bodyPr wrap="square" rtlCol="0">
            <a:spAutoFit/>
          </a:bodyPr>
          <a:lstStyle/>
          <a:p>
            <a:pPr algn="l"/>
            <a:r>
              <a:rPr lang="en-GB" sz="2000" b="1">
                <a:solidFill>
                  <a:srgbClr val="E87D1E"/>
                </a:solidFill>
              </a:rPr>
              <a:t>Der</a:t>
            </a:r>
            <a:endParaRPr lang="en-GB" sz="2000" b="1" dirty="0">
              <a:solidFill>
                <a:srgbClr val="E87D1E"/>
              </a:solidFill>
            </a:endParaRPr>
          </a:p>
        </p:txBody>
      </p:sp>
      <p:sp>
        <p:nvSpPr>
          <p:cNvPr id="28" name="TextBox 27"/>
          <p:cNvSpPr txBox="1"/>
          <p:nvPr/>
        </p:nvSpPr>
        <p:spPr>
          <a:xfrm>
            <a:off x="5448537" y="2673481"/>
            <a:ext cx="1215341" cy="400110"/>
          </a:xfrm>
          <a:prstGeom prst="rect">
            <a:avLst/>
          </a:prstGeom>
          <a:noFill/>
        </p:spPr>
        <p:txBody>
          <a:bodyPr wrap="square" rtlCol="0">
            <a:spAutoFit/>
          </a:bodyPr>
          <a:lstStyle/>
          <a:p>
            <a:pPr algn="l"/>
            <a:r>
              <a:rPr lang="en-GB" sz="2000" b="1">
                <a:solidFill>
                  <a:srgbClr val="E87D1E"/>
                </a:solidFill>
              </a:rPr>
              <a:t>Zug</a:t>
            </a:r>
            <a:endParaRPr lang="en-GB" sz="2000" b="1" dirty="0">
              <a:solidFill>
                <a:srgbClr val="E87D1E"/>
              </a:solidFill>
            </a:endParaRPr>
          </a:p>
        </p:txBody>
      </p:sp>
      <p:sp>
        <p:nvSpPr>
          <p:cNvPr id="29" name="TextBox 28"/>
          <p:cNvSpPr txBox="1"/>
          <p:nvPr/>
        </p:nvSpPr>
        <p:spPr>
          <a:xfrm>
            <a:off x="3520658" y="2679781"/>
            <a:ext cx="609599" cy="400110"/>
          </a:xfrm>
          <a:prstGeom prst="rect">
            <a:avLst/>
          </a:prstGeom>
          <a:noFill/>
        </p:spPr>
        <p:txBody>
          <a:bodyPr wrap="square" rtlCol="0">
            <a:spAutoFit/>
          </a:bodyPr>
          <a:lstStyle/>
          <a:p>
            <a:pPr algn="l"/>
            <a:r>
              <a:rPr lang="en-GB" sz="2000" b="1">
                <a:solidFill>
                  <a:srgbClr val="E87D1E"/>
                </a:solidFill>
              </a:rPr>
              <a:t>der</a:t>
            </a:r>
            <a:endParaRPr lang="en-GB" sz="2000" b="1" dirty="0">
              <a:solidFill>
                <a:srgbClr val="E87D1E"/>
              </a:solidFill>
            </a:endParaRPr>
          </a:p>
        </p:txBody>
      </p:sp>
      <p:sp>
        <p:nvSpPr>
          <p:cNvPr id="30" name="TextBox 29"/>
          <p:cNvSpPr txBox="1"/>
          <p:nvPr/>
        </p:nvSpPr>
        <p:spPr>
          <a:xfrm>
            <a:off x="1274347" y="3122442"/>
            <a:ext cx="1488144" cy="400110"/>
          </a:xfrm>
          <a:prstGeom prst="rect">
            <a:avLst/>
          </a:prstGeom>
          <a:noFill/>
        </p:spPr>
        <p:txBody>
          <a:bodyPr wrap="square" rtlCol="0">
            <a:spAutoFit/>
          </a:bodyPr>
          <a:lstStyle/>
          <a:p>
            <a:pPr algn="l"/>
            <a:r>
              <a:rPr lang="en-GB" sz="2000" b="1">
                <a:solidFill>
                  <a:srgbClr val="E87D1E"/>
                </a:solidFill>
              </a:rPr>
              <a:t>Frankfurt</a:t>
            </a:r>
            <a:endParaRPr lang="en-GB" sz="2000" b="1" dirty="0">
              <a:solidFill>
                <a:srgbClr val="E87D1E"/>
              </a:solidFill>
            </a:endParaRPr>
          </a:p>
        </p:txBody>
      </p:sp>
      <p:sp>
        <p:nvSpPr>
          <p:cNvPr id="31" name="TextBox 30"/>
          <p:cNvSpPr txBox="1"/>
          <p:nvPr/>
        </p:nvSpPr>
        <p:spPr>
          <a:xfrm>
            <a:off x="6091163" y="2673481"/>
            <a:ext cx="1215341" cy="400110"/>
          </a:xfrm>
          <a:prstGeom prst="rect">
            <a:avLst/>
          </a:prstGeom>
          <a:noFill/>
        </p:spPr>
        <p:txBody>
          <a:bodyPr wrap="square" rtlCol="0">
            <a:spAutoFit/>
          </a:bodyPr>
          <a:lstStyle/>
          <a:p>
            <a:pPr algn="l"/>
            <a:r>
              <a:rPr lang="en-GB" sz="2000" b="1">
                <a:solidFill>
                  <a:srgbClr val="E87D1E"/>
                </a:solidFill>
              </a:rPr>
              <a:t>in</a:t>
            </a:r>
            <a:endParaRPr lang="en-GB" sz="2000" b="1" dirty="0">
              <a:solidFill>
                <a:srgbClr val="E87D1E"/>
              </a:solidFill>
            </a:endParaRPr>
          </a:p>
        </p:txBody>
      </p:sp>
      <p:sp>
        <p:nvSpPr>
          <p:cNvPr id="32" name="TextBox 31"/>
          <p:cNvSpPr txBox="1"/>
          <p:nvPr/>
        </p:nvSpPr>
        <p:spPr>
          <a:xfrm>
            <a:off x="6631326" y="2687537"/>
            <a:ext cx="1841213" cy="400110"/>
          </a:xfrm>
          <a:prstGeom prst="rect">
            <a:avLst/>
          </a:prstGeom>
          <a:noFill/>
        </p:spPr>
        <p:txBody>
          <a:bodyPr wrap="square" rtlCol="0">
            <a:spAutoFit/>
          </a:bodyPr>
          <a:lstStyle/>
          <a:p>
            <a:pPr algn="l"/>
            <a:r>
              <a:rPr lang="en-GB" sz="2000" b="1">
                <a:solidFill>
                  <a:srgbClr val="E87D1E"/>
                </a:solidFill>
              </a:rPr>
              <a:t>Deutschland</a:t>
            </a:r>
            <a:endParaRPr lang="en-GB" sz="2000" b="1" dirty="0">
              <a:solidFill>
                <a:srgbClr val="E87D1E"/>
              </a:solidFill>
            </a:endParaRPr>
          </a:p>
        </p:txBody>
      </p:sp>
      <p:sp>
        <p:nvSpPr>
          <p:cNvPr id="33" name="TextBox 32"/>
          <p:cNvSpPr txBox="1"/>
          <p:nvPr/>
        </p:nvSpPr>
        <p:spPr>
          <a:xfrm>
            <a:off x="529710" y="3122442"/>
            <a:ext cx="1215341" cy="400110"/>
          </a:xfrm>
          <a:prstGeom prst="rect">
            <a:avLst/>
          </a:prstGeom>
          <a:noFill/>
        </p:spPr>
        <p:txBody>
          <a:bodyPr wrap="square" rtlCol="0">
            <a:spAutoFit/>
          </a:bodyPr>
          <a:lstStyle/>
          <a:p>
            <a:pPr algn="l"/>
            <a:r>
              <a:rPr lang="en-GB" sz="2000" b="1">
                <a:solidFill>
                  <a:srgbClr val="E87D1E"/>
                </a:solidFill>
              </a:rPr>
              <a:t>From</a:t>
            </a:r>
            <a:endParaRPr lang="en-GB" sz="2000" b="1" dirty="0">
              <a:solidFill>
                <a:srgbClr val="E87D1E"/>
              </a:solidFill>
            </a:endParaRPr>
          </a:p>
        </p:txBody>
      </p:sp>
      <p:sp>
        <p:nvSpPr>
          <p:cNvPr id="34" name="TextBox 33"/>
          <p:cNvSpPr txBox="1"/>
          <p:nvPr/>
        </p:nvSpPr>
        <p:spPr>
          <a:xfrm>
            <a:off x="4130257" y="3099695"/>
            <a:ext cx="1215341" cy="400110"/>
          </a:xfrm>
          <a:prstGeom prst="rect">
            <a:avLst/>
          </a:prstGeom>
          <a:noFill/>
        </p:spPr>
        <p:txBody>
          <a:bodyPr wrap="square" rtlCol="0">
            <a:spAutoFit/>
          </a:bodyPr>
          <a:lstStyle/>
          <a:p>
            <a:pPr algn="l"/>
            <a:r>
              <a:rPr lang="en-GB" sz="2000" b="1">
                <a:solidFill>
                  <a:srgbClr val="E87D1E"/>
                </a:solidFill>
              </a:rPr>
              <a:t>reach</a:t>
            </a:r>
            <a:endParaRPr lang="en-GB" sz="2000" b="1" dirty="0">
              <a:solidFill>
                <a:srgbClr val="E87D1E"/>
              </a:solidFill>
            </a:endParaRPr>
          </a:p>
        </p:txBody>
      </p:sp>
      <p:sp>
        <p:nvSpPr>
          <p:cNvPr id="35" name="TextBox 34"/>
          <p:cNvSpPr txBox="1"/>
          <p:nvPr/>
        </p:nvSpPr>
        <p:spPr>
          <a:xfrm>
            <a:off x="6515463" y="3118640"/>
            <a:ext cx="1215341" cy="400110"/>
          </a:xfrm>
          <a:prstGeom prst="rect">
            <a:avLst/>
          </a:prstGeom>
          <a:noFill/>
        </p:spPr>
        <p:txBody>
          <a:bodyPr wrap="square" rtlCol="0">
            <a:spAutoFit/>
          </a:bodyPr>
          <a:lstStyle/>
          <a:p>
            <a:pPr algn="l"/>
            <a:r>
              <a:rPr lang="en-GB" sz="2000" b="1">
                <a:solidFill>
                  <a:srgbClr val="E87D1E"/>
                </a:solidFill>
              </a:rPr>
              <a:t>six</a:t>
            </a:r>
            <a:endParaRPr lang="en-GB" sz="2000" b="1" dirty="0">
              <a:solidFill>
                <a:srgbClr val="E87D1E"/>
              </a:solidFill>
            </a:endParaRPr>
          </a:p>
        </p:txBody>
      </p:sp>
      <p:sp>
        <p:nvSpPr>
          <p:cNvPr id="36" name="TextBox 35"/>
          <p:cNvSpPr txBox="1"/>
          <p:nvPr/>
        </p:nvSpPr>
        <p:spPr>
          <a:xfrm>
            <a:off x="8490899" y="3134108"/>
            <a:ext cx="1215341" cy="400110"/>
          </a:xfrm>
          <a:prstGeom prst="rect">
            <a:avLst/>
          </a:prstGeom>
          <a:noFill/>
        </p:spPr>
        <p:txBody>
          <a:bodyPr wrap="square" rtlCol="0">
            <a:spAutoFit/>
          </a:bodyPr>
          <a:lstStyle/>
          <a:p>
            <a:pPr algn="l"/>
            <a:r>
              <a:rPr lang="en-GB" sz="2000" b="1">
                <a:solidFill>
                  <a:srgbClr val="E87D1E"/>
                </a:solidFill>
              </a:rPr>
              <a:t>thirty</a:t>
            </a:r>
            <a:endParaRPr lang="en-GB" sz="2000" b="1" dirty="0">
              <a:solidFill>
                <a:srgbClr val="E87D1E"/>
              </a:solidFill>
            </a:endParaRPr>
          </a:p>
        </p:txBody>
      </p:sp>
      <p:sp>
        <p:nvSpPr>
          <p:cNvPr id="37" name="TextBox 36"/>
          <p:cNvSpPr txBox="1"/>
          <p:nvPr/>
        </p:nvSpPr>
        <p:spPr>
          <a:xfrm>
            <a:off x="2242272" y="3439803"/>
            <a:ext cx="1215341" cy="400110"/>
          </a:xfrm>
          <a:prstGeom prst="rect">
            <a:avLst/>
          </a:prstGeom>
          <a:noFill/>
        </p:spPr>
        <p:txBody>
          <a:bodyPr wrap="square" rtlCol="0">
            <a:spAutoFit/>
          </a:bodyPr>
          <a:lstStyle/>
          <a:p>
            <a:pPr algn="l"/>
            <a:r>
              <a:rPr lang="en-GB" sz="2000" b="1" dirty="0" err="1">
                <a:solidFill>
                  <a:srgbClr val="E87D1E"/>
                </a:solidFill>
              </a:rPr>
              <a:t>kann</a:t>
            </a:r>
            <a:endParaRPr lang="en-GB" sz="2000" b="1" dirty="0">
              <a:solidFill>
                <a:srgbClr val="E87D1E"/>
              </a:solidFill>
            </a:endParaRPr>
          </a:p>
        </p:txBody>
      </p:sp>
      <p:sp>
        <p:nvSpPr>
          <p:cNvPr id="38" name="TextBox 37"/>
          <p:cNvSpPr txBox="1"/>
          <p:nvPr/>
        </p:nvSpPr>
        <p:spPr>
          <a:xfrm>
            <a:off x="9438723" y="3142197"/>
            <a:ext cx="1215341" cy="400110"/>
          </a:xfrm>
          <a:prstGeom prst="rect">
            <a:avLst/>
          </a:prstGeom>
          <a:noFill/>
        </p:spPr>
        <p:txBody>
          <a:bodyPr wrap="square" rtlCol="0">
            <a:spAutoFit/>
          </a:bodyPr>
          <a:lstStyle/>
          <a:p>
            <a:pPr algn="l"/>
            <a:r>
              <a:rPr lang="en-GB" sz="2000" b="1">
                <a:solidFill>
                  <a:srgbClr val="E87D1E"/>
                </a:solidFill>
              </a:rPr>
              <a:t>six</a:t>
            </a:r>
            <a:endParaRPr lang="en-GB" sz="2000" b="1" dirty="0">
              <a:solidFill>
                <a:srgbClr val="E87D1E"/>
              </a:solidFill>
            </a:endParaRPr>
          </a:p>
        </p:txBody>
      </p:sp>
      <p:sp>
        <p:nvSpPr>
          <p:cNvPr id="42" name="TextBox 41"/>
          <p:cNvSpPr txBox="1"/>
          <p:nvPr/>
        </p:nvSpPr>
        <p:spPr>
          <a:xfrm>
            <a:off x="2795929" y="5004280"/>
            <a:ext cx="1215341" cy="400110"/>
          </a:xfrm>
          <a:prstGeom prst="rect">
            <a:avLst/>
          </a:prstGeom>
          <a:noFill/>
        </p:spPr>
        <p:txBody>
          <a:bodyPr wrap="square" rtlCol="0">
            <a:spAutoFit/>
          </a:bodyPr>
          <a:lstStyle/>
          <a:p>
            <a:pPr algn="l"/>
            <a:r>
              <a:rPr lang="en-GB" sz="2000" b="1">
                <a:solidFill>
                  <a:srgbClr val="E87D1E"/>
                </a:solidFill>
              </a:rPr>
              <a:t>Zug</a:t>
            </a:r>
            <a:endParaRPr lang="en-GB" sz="2000" b="1" dirty="0">
              <a:solidFill>
                <a:srgbClr val="E87D1E"/>
              </a:solidFill>
            </a:endParaRPr>
          </a:p>
        </p:txBody>
      </p:sp>
      <p:sp>
        <p:nvSpPr>
          <p:cNvPr id="43" name="TextBox 42"/>
          <p:cNvSpPr txBox="1"/>
          <p:nvPr/>
        </p:nvSpPr>
        <p:spPr>
          <a:xfrm>
            <a:off x="2147103" y="5004280"/>
            <a:ext cx="706409" cy="400110"/>
          </a:xfrm>
          <a:prstGeom prst="rect">
            <a:avLst/>
          </a:prstGeom>
          <a:noFill/>
        </p:spPr>
        <p:txBody>
          <a:bodyPr wrap="square" rtlCol="0">
            <a:spAutoFit/>
          </a:bodyPr>
          <a:lstStyle/>
          <a:p>
            <a:pPr algn="l"/>
            <a:r>
              <a:rPr lang="en-GB" sz="2000" b="1">
                <a:solidFill>
                  <a:srgbClr val="E87D1E"/>
                </a:solidFill>
              </a:rPr>
              <a:t>der</a:t>
            </a:r>
            <a:endParaRPr lang="en-GB" sz="2000" b="1" dirty="0">
              <a:solidFill>
                <a:srgbClr val="E87D1E"/>
              </a:solidFill>
            </a:endParaRPr>
          </a:p>
        </p:txBody>
      </p:sp>
      <p:sp>
        <p:nvSpPr>
          <p:cNvPr id="44" name="TextBox 43"/>
          <p:cNvSpPr txBox="1"/>
          <p:nvPr/>
        </p:nvSpPr>
        <p:spPr>
          <a:xfrm>
            <a:off x="1364381" y="5006310"/>
            <a:ext cx="877892" cy="400110"/>
          </a:xfrm>
          <a:prstGeom prst="rect">
            <a:avLst/>
          </a:prstGeom>
          <a:noFill/>
        </p:spPr>
        <p:txBody>
          <a:bodyPr wrap="square" rtlCol="0">
            <a:spAutoFit/>
          </a:bodyPr>
          <a:lstStyle/>
          <a:p>
            <a:pPr algn="l"/>
            <a:r>
              <a:rPr lang="en-GB" sz="2000" b="1">
                <a:solidFill>
                  <a:srgbClr val="E87D1E"/>
                </a:solidFill>
              </a:rPr>
              <a:t>fährt</a:t>
            </a:r>
            <a:endParaRPr lang="en-GB" sz="2000" b="1" dirty="0">
              <a:solidFill>
                <a:srgbClr val="E87D1E"/>
              </a:solidFill>
            </a:endParaRPr>
          </a:p>
        </p:txBody>
      </p:sp>
      <p:sp>
        <p:nvSpPr>
          <p:cNvPr id="45" name="TextBox 44"/>
          <p:cNvSpPr txBox="1"/>
          <p:nvPr/>
        </p:nvSpPr>
        <p:spPr>
          <a:xfrm>
            <a:off x="3777384" y="4661582"/>
            <a:ext cx="1215341" cy="400110"/>
          </a:xfrm>
          <a:prstGeom prst="rect">
            <a:avLst/>
          </a:prstGeom>
          <a:noFill/>
        </p:spPr>
        <p:txBody>
          <a:bodyPr wrap="square" rtlCol="0">
            <a:spAutoFit/>
          </a:bodyPr>
          <a:lstStyle/>
          <a:p>
            <a:pPr algn="l"/>
            <a:r>
              <a:rPr lang="en-GB" sz="2000" b="1">
                <a:solidFill>
                  <a:srgbClr val="E87D1E"/>
                </a:solidFill>
              </a:rPr>
              <a:t>Brussels</a:t>
            </a:r>
            <a:endParaRPr lang="en-GB" sz="2000" b="1" dirty="0">
              <a:solidFill>
                <a:srgbClr val="E87D1E"/>
              </a:solidFill>
            </a:endParaRPr>
          </a:p>
        </p:txBody>
      </p:sp>
      <p:sp>
        <p:nvSpPr>
          <p:cNvPr id="46" name="TextBox 45"/>
          <p:cNvSpPr txBox="1"/>
          <p:nvPr/>
        </p:nvSpPr>
        <p:spPr>
          <a:xfrm>
            <a:off x="666676" y="4661582"/>
            <a:ext cx="1215341" cy="400110"/>
          </a:xfrm>
          <a:prstGeom prst="rect">
            <a:avLst/>
          </a:prstGeom>
          <a:noFill/>
        </p:spPr>
        <p:txBody>
          <a:bodyPr wrap="square" rtlCol="0">
            <a:spAutoFit/>
          </a:bodyPr>
          <a:lstStyle/>
          <a:p>
            <a:pPr algn="l"/>
            <a:r>
              <a:rPr lang="en-GB" sz="2000" b="1">
                <a:solidFill>
                  <a:srgbClr val="E87D1E"/>
                </a:solidFill>
              </a:rPr>
              <a:t>First</a:t>
            </a:r>
            <a:endParaRPr lang="en-GB" sz="2000" b="1" dirty="0">
              <a:solidFill>
                <a:srgbClr val="E87D1E"/>
              </a:solidFill>
            </a:endParaRPr>
          </a:p>
        </p:txBody>
      </p:sp>
      <p:sp>
        <p:nvSpPr>
          <p:cNvPr id="47" name="TextBox 46"/>
          <p:cNvSpPr txBox="1"/>
          <p:nvPr/>
        </p:nvSpPr>
        <p:spPr>
          <a:xfrm>
            <a:off x="4732489" y="4211467"/>
            <a:ext cx="1215341" cy="400110"/>
          </a:xfrm>
          <a:prstGeom prst="rect">
            <a:avLst/>
          </a:prstGeom>
          <a:noFill/>
        </p:spPr>
        <p:txBody>
          <a:bodyPr wrap="square" rtlCol="0">
            <a:spAutoFit/>
          </a:bodyPr>
          <a:lstStyle/>
          <a:p>
            <a:pPr algn="l"/>
            <a:r>
              <a:rPr lang="en-GB" sz="2000" b="1">
                <a:solidFill>
                  <a:srgbClr val="E87D1E"/>
                </a:solidFill>
              </a:rPr>
              <a:t>sehr</a:t>
            </a:r>
            <a:endParaRPr lang="en-GB" sz="2000" b="1" dirty="0">
              <a:solidFill>
                <a:srgbClr val="E87D1E"/>
              </a:solidFill>
            </a:endParaRPr>
          </a:p>
        </p:txBody>
      </p:sp>
      <p:sp>
        <p:nvSpPr>
          <p:cNvPr id="48" name="TextBox 47"/>
          <p:cNvSpPr txBox="1"/>
          <p:nvPr/>
        </p:nvSpPr>
        <p:spPr>
          <a:xfrm>
            <a:off x="2340551" y="4226056"/>
            <a:ext cx="1215341" cy="400110"/>
          </a:xfrm>
          <a:prstGeom prst="rect">
            <a:avLst/>
          </a:prstGeom>
          <a:noFill/>
        </p:spPr>
        <p:txBody>
          <a:bodyPr wrap="square" rtlCol="0">
            <a:spAutoFit/>
          </a:bodyPr>
          <a:lstStyle/>
          <a:p>
            <a:pPr algn="l"/>
            <a:r>
              <a:rPr lang="en-GB" sz="2000" b="1">
                <a:solidFill>
                  <a:srgbClr val="E87D1E"/>
                </a:solidFill>
              </a:rPr>
              <a:t>es</a:t>
            </a:r>
            <a:endParaRPr lang="en-GB" sz="2000" b="1" dirty="0">
              <a:solidFill>
                <a:srgbClr val="E87D1E"/>
              </a:solidFill>
            </a:endParaRPr>
          </a:p>
        </p:txBody>
      </p:sp>
      <p:sp>
        <p:nvSpPr>
          <p:cNvPr id="49" name="TextBox 48"/>
          <p:cNvSpPr txBox="1"/>
          <p:nvPr/>
        </p:nvSpPr>
        <p:spPr>
          <a:xfrm>
            <a:off x="1803062" y="4232481"/>
            <a:ext cx="547457" cy="400110"/>
          </a:xfrm>
          <a:prstGeom prst="rect">
            <a:avLst/>
          </a:prstGeom>
          <a:noFill/>
        </p:spPr>
        <p:txBody>
          <a:bodyPr wrap="square" rtlCol="0">
            <a:spAutoFit/>
          </a:bodyPr>
          <a:lstStyle/>
          <a:p>
            <a:pPr algn="l"/>
            <a:r>
              <a:rPr lang="en-GB" sz="2000" b="1">
                <a:solidFill>
                  <a:srgbClr val="E87D1E"/>
                </a:solidFill>
              </a:rPr>
              <a:t>ist</a:t>
            </a:r>
            <a:endParaRPr lang="en-GB" sz="2000" b="1" dirty="0">
              <a:solidFill>
                <a:srgbClr val="E87D1E"/>
              </a:solidFill>
            </a:endParaRPr>
          </a:p>
        </p:txBody>
      </p:sp>
      <p:sp>
        <p:nvSpPr>
          <p:cNvPr id="50" name="TextBox 49"/>
          <p:cNvSpPr txBox="1"/>
          <p:nvPr/>
        </p:nvSpPr>
        <p:spPr>
          <a:xfrm>
            <a:off x="1098060" y="4220931"/>
            <a:ext cx="688425" cy="400110"/>
          </a:xfrm>
          <a:prstGeom prst="rect">
            <a:avLst/>
          </a:prstGeom>
          <a:noFill/>
        </p:spPr>
        <p:txBody>
          <a:bodyPr wrap="square" rtlCol="0">
            <a:spAutoFit/>
          </a:bodyPr>
          <a:lstStyle/>
          <a:p>
            <a:pPr algn="l"/>
            <a:r>
              <a:rPr lang="en-GB" sz="2000" b="1">
                <a:solidFill>
                  <a:srgbClr val="E87D1E"/>
                </a:solidFill>
              </a:rPr>
              <a:t>Zug</a:t>
            </a:r>
            <a:endParaRPr lang="en-GB" sz="2000" b="1" dirty="0">
              <a:solidFill>
                <a:srgbClr val="E87D1E"/>
              </a:solidFill>
            </a:endParaRPr>
          </a:p>
        </p:txBody>
      </p:sp>
      <p:sp>
        <p:nvSpPr>
          <p:cNvPr id="51" name="TextBox 50"/>
          <p:cNvSpPr txBox="1"/>
          <p:nvPr/>
        </p:nvSpPr>
        <p:spPr>
          <a:xfrm>
            <a:off x="4849726" y="3894161"/>
            <a:ext cx="1740523" cy="400110"/>
          </a:xfrm>
          <a:prstGeom prst="rect">
            <a:avLst/>
          </a:prstGeom>
          <a:noFill/>
        </p:spPr>
        <p:txBody>
          <a:bodyPr wrap="square" rtlCol="0">
            <a:spAutoFit/>
          </a:bodyPr>
          <a:lstStyle/>
          <a:p>
            <a:pPr algn="l"/>
            <a:r>
              <a:rPr lang="en-GB" sz="2000" b="1" dirty="0" err="1">
                <a:solidFill>
                  <a:srgbClr val="E87D1E"/>
                </a:solidFill>
              </a:rPr>
              <a:t>comfotable</a:t>
            </a:r>
            <a:endParaRPr lang="en-GB" sz="2000" b="1" dirty="0">
              <a:solidFill>
                <a:srgbClr val="E87D1E"/>
              </a:solidFill>
            </a:endParaRPr>
          </a:p>
        </p:txBody>
      </p:sp>
      <p:sp>
        <p:nvSpPr>
          <p:cNvPr id="52" name="TextBox 51"/>
          <p:cNvSpPr txBox="1"/>
          <p:nvPr/>
        </p:nvSpPr>
        <p:spPr>
          <a:xfrm>
            <a:off x="2868235" y="3903798"/>
            <a:ext cx="1415705" cy="400110"/>
          </a:xfrm>
          <a:prstGeom prst="rect">
            <a:avLst/>
          </a:prstGeom>
          <a:noFill/>
        </p:spPr>
        <p:txBody>
          <a:bodyPr wrap="square" rtlCol="0">
            <a:spAutoFit/>
          </a:bodyPr>
          <a:lstStyle/>
          <a:p>
            <a:pPr algn="l"/>
            <a:r>
              <a:rPr lang="en-GB" sz="2000" b="1">
                <a:solidFill>
                  <a:srgbClr val="E87D1E"/>
                </a:solidFill>
              </a:rPr>
              <a:t>normally</a:t>
            </a:r>
            <a:endParaRPr lang="en-GB" sz="2000" b="1" dirty="0">
              <a:solidFill>
                <a:srgbClr val="E87D1E"/>
              </a:solidFill>
            </a:endParaRPr>
          </a:p>
        </p:txBody>
      </p:sp>
      <p:sp>
        <p:nvSpPr>
          <p:cNvPr id="53" name="TextBox 52"/>
          <p:cNvSpPr txBox="1"/>
          <p:nvPr/>
        </p:nvSpPr>
        <p:spPr>
          <a:xfrm>
            <a:off x="1064996" y="3868614"/>
            <a:ext cx="1215341" cy="400110"/>
          </a:xfrm>
          <a:prstGeom prst="rect">
            <a:avLst/>
          </a:prstGeom>
          <a:noFill/>
        </p:spPr>
        <p:txBody>
          <a:bodyPr wrap="square" rtlCol="0">
            <a:spAutoFit/>
          </a:bodyPr>
          <a:lstStyle/>
          <a:p>
            <a:pPr algn="l"/>
            <a:r>
              <a:rPr lang="en-GB" sz="2000" b="1">
                <a:solidFill>
                  <a:srgbClr val="E87D1E"/>
                </a:solidFill>
              </a:rPr>
              <a:t>the</a:t>
            </a:r>
            <a:endParaRPr lang="en-GB" sz="2000" b="1" dirty="0">
              <a:solidFill>
                <a:srgbClr val="E87D1E"/>
              </a:solidFill>
            </a:endParaRPr>
          </a:p>
        </p:txBody>
      </p:sp>
      <p:sp>
        <p:nvSpPr>
          <p:cNvPr id="54" name="TextBox 53"/>
          <p:cNvSpPr txBox="1"/>
          <p:nvPr/>
        </p:nvSpPr>
        <p:spPr>
          <a:xfrm>
            <a:off x="657203" y="3869220"/>
            <a:ext cx="482239" cy="400110"/>
          </a:xfrm>
          <a:prstGeom prst="rect">
            <a:avLst/>
          </a:prstGeom>
          <a:noFill/>
        </p:spPr>
        <p:txBody>
          <a:bodyPr wrap="square" rtlCol="0">
            <a:spAutoFit/>
          </a:bodyPr>
          <a:lstStyle/>
          <a:p>
            <a:pPr algn="l"/>
            <a:r>
              <a:rPr lang="en-GB" sz="2000" b="1">
                <a:solidFill>
                  <a:srgbClr val="E87D1E"/>
                </a:solidFill>
              </a:rPr>
              <a:t>In</a:t>
            </a:r>
            <a:endParaRPr lang="en-GB" sz="2000" b="1" dirty="0">
              <a:solidFill>
                <a:srgbClr val="E87D1E"/>
              </a:solidFill>
            </a:endParaRPr>
          </a:p>
        </p:txBody>
      </p:sp>
      <p:sp>
        <p:nvSpPr>
          <p:cNvPr id="55" name="TextBox 54"/>
          <p:cNvSpPr txBox="1"/>
          <p:nvPr/>
        </p:nvSpPr>
        <p:spPr>
          <a:xfrm>
            <a:off x="9438723" y="3434174"/>
            <a:ext cx="1215341" cy="400110"/>
          </a:xfrm>
          <a:prstGeom prst="rect">
            <a:avLst/>
          </a:prstGeom>
          <a:noFill/>
        </p:spPr>
        <p:txBody>
          <a:bodyPr wrap="square" rtlCol="0">
            <a:spAutoFit/>
          </a:bodyPr>
          <a:lstStyle/>
          <a:p>
            <a:pPr algn="l"/>
            <a:r>
              <a:rPr lang="en-GB" sz="2000" b="1">
                <a:solidFill>
                  <a:srgbClr val="E87D1E"/>
                </a:solidFill>
              </a:rPr>
              <a:t>Minuten</a:t>
            </a:r>
            <a:endParaRPr lang="en-GB" sz="2000" b="1" dirty="0">
              <a:solidFill>
                <a:srgbClr val="E87D1E"/>
              </a:solidFill>
            </a:endParaRPr>
          </a:p>
        </p:txBody>
      </p:sp>
      <p:sp>
        <p:nvSpPr>
          <p:cNvPr id="56" name="TextBox 55"/>
          <p:cNvSpPr txBox="1"/>
          <p:nvPr/>
        </p:nvSpPr>
        <p:spPr>
          <a:xfrm>
            <a:off x="6837362" y="3435441"/>
            <a:ext cx="1215341" cy="400110"/>
          </a:xfrm>
          <a:prstGeom prst="rect">
            <a:avLst/>
          </a:prstGeom>
          <a:noFill/>
        </p:spPr>
        <p:txBody>
          <a:bodyPr wrap="square" rtlCol="0">
            <a:spAutoFit/>
          </a:bodyPr>
          <a:lstStyle/>
          <a:p>
            <a:pPr algn="l"/>
            <a:r>
              <a:rPr lang="en-GB" sz="2000" b="1">
                <a:solidFill>
                  <a:srgbClr val="E87D1E"/>
                </a:solidFill>
              </a:rPr>
              <a:t>und</a:t>
            </a:r>
            <a:endParaRPr lang="en-GB" sz="2000" b="1" dirty="0">
              <a:solidFill>
                <a:srgbClr val="E87D1E"/>
              </a:solidFill>
            </a:endParaRPr>
          </a:p>
        </p:txBody>
      </p:sp>
      <p:sp>
        <p:nvSpPr>
          <p:cNvPr id="57" name="TextBox 56"/>
          <p:cNvSpPr txBox="1"/>
          <p:nvPr/>
        </p:nvSpPr>
        <p:spPr>
          <a:xfrm>
            <a:off x="5699566" y="3447231"/>
            <a:ext cx="1215341" cy="400110"/>
          </a:xfrm>
          <a:prstGeom prst="rect">
            <a:avLst/>
          </a:prstGeom>
          <a:noFill/>
        </p:spPr>
        <p:txBody>
          <a:bodyPr wrap="square" rtlCol="0">
            <a:spAutoFit/>
          </a:bodyPr>
          <a:lstStyle/>
          <a:p>
            <a:pPr algn="l"/>
            <a:r>
              <a:rPr lang="en-GB" sz="2000" b="1">
                <a:solidFill>
                  <a:srgbClr val="E87D1E"/>
                </a:solidFill>
              </a:rPr>
              <a:t>Stunden</a:t>
            </a:r>
            <a:endParaRPr lang="en-GB" sz="2000" b="1" dirty="0">
              <a:solidFill>
                <a:srgbClr val="E87D1E"/>
              </a:solidFill>
            </a:endParaRPr>
          </a:p>
        </p:txBody>
      </p:sp>
      <p:sp>
        <p:nvSpPr>
          <p:cNvPr id="58" name="TextBox 57"/>
          <p:cNvSpPr txBox="1"/>
          <p:nvPr/>
        </p:nvSpPr>
        <p:spPr>
          <a:xfrm>
            <a:off x="4578311" y="3439803"/>
            <a:ext cx="1215341" cy="400110"/>
          </a:xfrm>
          <a:prstGeom prst="rect">
            <a:avLst/>
          </a:prstGeom>
          <a:noFill/>
        </p:spPr>
        <p:txBody>
          <a:bodyPr wrap="square" rtlCol="0">
            <a:spAutoFit/>
          </a:bodyPr>
          <a:lstStyle/>
          <a:p>
            <a:pPr algn="l"/>
            <a:r>
              <a:rPr lang="en-GB" sz="2000" b="1">
                <a:solidFill>
                  <a:srgbClr val="E87D1E"/>
                </a:solidFill>
              </a:rPr>
              <a:t>in</a:t>
            </a:r>
            <a:endParaRPr lang="en-GB" sz="2000" b="1" dirty="0">
              <a:solidFill>
                <a:srgbClr val="E87D1E"/>
              </a:solidFill>
            </a:endParaRPr>
          </a:p>
        </p:txBody>
      </p:sp>
      <p:sp>
        <p:nvSpPr>
          <p:cNvPr id="59" name="TextBox 58"/>
          <p:cNvSpPr txBox="1"/>
          <p:nvPr/>
        </p:nvSpPr>
        <p:spPr>
          <a:xfrm>
            <a:off x="3507500" y="3437590"/>
            <a:ext cx="1215341" cy="400110"/>
          </a:xfrm>
          <a:prstGeom prst="rect">
            <a:avLst/>
          </a:prstGeom>
          <a:noFill/>
        </p:spPr>
        <p:txBody>
          <a:bodyPr wrap="square" rtlCol="0">
            <a:spAutoFit/>
          </a:bodyPr>
          <a:lstStyle/>
          <a:p>
            <a:pPr algn="l"/>
            <a:r>
              <a:rPr lang="en-GB" sz="2000" b="1">
                <a:solidFill>
                  <a:srgbClr val="E87D1E"/>
                </a:solidFill>
              </a:rPr>
              <a:t>London</a:t>
            </a:r>
            <a:endParaRPr lang="en-GB" sz="2000" b="1" dirty="0">
              <a:solidFill>
                <a:srgbClr val="E87D1E"/>
              </a:solidFill>
            </a:endParaRPr>
          </a:p>
        </p:txBody>
      </p:sp>
      <p:sp>
        <p:nvSpPr>
          <p:cNvPr id="60" name="TextBox 59"/>
          <p:cNvSpPr txBox="1"/>
          <p:nvPr/>
        </p:nvSpPr>
        <p:spPr>
          <a:xfrm>
            <a:off x="2897796" y="3439803"/>
            <a:ext cx="1215341" cy="400110"/>
          </a:xfrm>
          <a:prstGeom prst="rect">
            <a:avLst/>
          </a:prstGeom>
          <a:noFill/>
        </p:spPr>
        <p:txBody>
          <a:bodyPr wrap="square" rtlCol="0">
            <a:spAutoFit/>
          </a:bodyPr>
          <a:lstStyle/>
          <a:p>
            <a:pPr algn="l"/>
            <a:r>
              <a:rPr lang="en-GB" sz="2000" b="1">
                <a:solidFill>
                  <a:srgbClr val="E87D1E"/>
                </a:solidFill>
              </a:rPr>
              <a:t>man</a:t>
            </a:r>
            <a:endParaRPr lang="en-GB" sz="2000" b="1" dirty="0">
              <a:solidFill>
                <a:srgbClr val="E87D1E"/>
              </a:solidFill>
            </a:endParaRPr>
          </a:p>
        </p:txBody>
      </p:sp>
      <p:sp>
        <p:nvSpPr>
          <p:cNvPr id="64" name="TextBox 63"/>
          <p:cNvSpPr txBox="1"/>
          <p:nvPr/>
        </p:nvSpPr>
        <p:spPr>
          <a:xfrm>
            <a:off x="4713194" y="5814207"/>
            <a:ext cx="1215341" cy="400110"/>
          </a:xfrm>
          <a:prstGeom prst="rect">
            <a:avLst/>
          </a:prstGeom>
          <a:noFill/>
        </p:spPr>
        <p:txBody>
          <a:bodyPr wrap="square" rtlCol="0">
            <a:spAutoFit/>
          </a:bodyPr>
          <a:lstStyle/>
          <a:p>
            <a:pPr algn="l"/>
            <a:r>
              <a:rPr lang="en-GB" sz="2000" b="1">
                <a:solidFill>
                  <a:srgbClr val="E87D1E"/>
                </a:solidFill>
              </a:rPr>
              <a:t>nach</a:t>
            </a:r>
            <a:endParaRPr lang="en-GB" sz="2000" b="1" dirty="0">
              <a:solidFill>
                <a:srgbClr val="E87D1E"/>
              </a:solidFill>
            </a:endParaRPr>
          </a:p>
        </p:txBody>
      </p:sp>
      <p:sp>
        <p:nvSpPr>
          <p:cNvPr id="65" name="TextBox 64"/>
          <p:cNvSpPr txBox="1"/>
          <p:nvPr/>
        </p:nvSpPr>
        <p:spPr>
          <a:xfrm>
            <a:off x="2365906" y="5783377"/>
            <a:ext cx="1215341" cy="400110"/>
          </a:xfrm>
          <a:prstGeom prst="rect">
            <a:avLst/>
          </a:prstGeom>
          <a:noFill/>
        </p:spPr>
        <p:txBody>
          <a:bodyPr wrap="square" rtlCol="0">
            <a:spAutoFit/>
          </a:bodyPr>
          <a:lstStyle/>
          <a:p>
            <a:pPr algn="l"/>
            <a:r>
              <a:rPr lang="en-GB" sz="2000" b="1">
                <a:solidFill>
                  <a:srgbClr val="E87D1E"/>
                </a:solidFill>
              </a:rPr>
              <a:t>man</a:t>
            </a:r>
            <a:endParaRPr lang="en-GB" sz="2000" b="1" dirty="0">
              <a:solidFill>
                <a:srgbClr val="E87D1E"/>
              </a:solidFill>
            </a:endParaRPr>
          </a:p>
        </p:txBody>
      </p:sp>
      <p:sp>
        <p:nvSpPr>
          <p:cNvPr id="66" name="TextBox 65"/>
          <p:cNvSpPr txBox="1"/>
          <p:nvPr/>
        </p:nvSpPr>
        <p:spPr>
          <a:xfrm>
            <a:off x="1293409" y="5798792"/>
            <a:ext cx="1215341" cy="400110"/>
          </a:xfrm>
          <a:prstGeom prst="rect">
            <a:avLst/>
          </a:prstGeom>
          <a:noFill/>
        </p:spPr>
        <p:txBody>
          <a:bodyPr wrap="square" rtlCol="0">
            <a:spAutoFit/>
          </a:bodyPr>
          <a:lstStyle/>
          <a:p>
            <a:pPr algn="l"/>
            <a:r>
              <a:rPr lang="en-GB" sz="2000" b="1">
                <a:solidFill>
                  <a:srgbClr val="E87D1E"/>
                </a:solidFill>
              </a:rPr>
              <a:t>nimmt</a:t>
            </a:r>
            <a:endParaRPr lang="en-GB" sz="2000" b="1" dirty="0">
              <a:solidFill>
                <a:srgbClr val="E87D1E"/>
              </a:solidFill>
            </a:endParaRPr>
          </a:p>
        </p:txBody>
      </p:sp>
      <p:sp>
        <p:nvSpPr>
          <p:cNvPr id="69" name="TextBox 68"/>
          <p:cNvSpPr txBox="1"/>
          <p:nvPr/>
        </p:nvSpPr>
        <p:spPr>
          <a:xfrm>
            <a:off x="5392077" y="5498342"/>
            <a:ext cx="1215341" cy="400110"/>
          </a:xfrm>
          <a:prstGeom prst="rect">
            <a:avLst/>
          </a:prstGeom>
          <a:noFill/>
        </p:spPr>
        <p:txBody>
          <a:bodyPr wrap="square" rtlCol="0">
            <a:spAutoFit/>
          </a:bodyPr>
          <a:lstStyle/>
          <a:p>
            <a:pPr algn="l"/>
            <a:r>
              <a:rPr lang="en-GB" sz="2000" b="1" dirty="0">
                <a:solidFill>
                  <a:srgbClr val="E87D1E"/>
                </a:solidFill>
              </a:rPr>
              <a:t>London</a:t>
            </a:r>
          </a:p>
        </p:txBody>
      </p:sp>
      <p:sp>
        <p:nvSpPr>
          <p:cNvPr id="70" name="TextBox 69"/>
          <p:cNvSpPr txBox="1"/>
          <p:nvPr/>
        </p:nvSpPr>
        <p:spPr>
          <a:xfrm>
            <a:off x="3466198" y="5482129"/>
            <a:ext cx="1215341" cy="400110"/>
          </a:xfrm>
          <a:prstGeom prst="rect">
            <a:avLst/>
          </a:prstGeom>
          <a:noFill/>
        </p:spPr>
        <p:txBody>
          <a:bodyPr wrap="square" rtlCol="0">
            <a:spAutoFit/>
          </a:bodyPr>
          <a:lstStyle/>
          <a:p>
            <a:pPr algn="l"/>
            <a:r>
              <a:rPr lang="en-GB" sz="2000" b="1">
                <a:solidFill>
                  <a:srgbClr val="E87D1E"/>
                </a:solidFill>
              </a:rPr>
              <a:t>Eurostar</a:t>
            </a:r>
            <a:endParaRPr lang="en-GB" sz="2000" b="1" dirty="0">
              <a:solidFill>
                <a:srgbClr val="E87D1E"/>
              </a:solidFill>
            </a:endParaRPr>
          </a:p>
        </p:txBody>
      </p:sp>
      <p:sp>
        <p:nvSpPr>
          <p:cNvPr id="71" name="TextBox 70"/>
          <p:cNvSpPr txBox="1"/>
          <p:nvPr/>
        </p:nvSpPr>
        <p:spPr>
          <a:xfrm>
            <a:off x="2754773" y="5481281"/>
            <a:ext cx="1215341" cy="400110"/>
          </a:xfrm>
          <a:prstGeom prst="rect">
            <a:avLst/>
          </a:prstGeom>
          <a:noFill/>
        </p:spPr>
        <p:txBody>
          <a:bodyPr wrap="square" rtlCol="0">
            <a:spAutoFit/>
          </a:bodyPr>
          <a:lstStyle/>
          <a:p>
            <a:pPr algn="l"/>
            <a:r>
              <a:rPr lang="en-GB" sz="2000" b="1">
                <a:solidFill>
                  <a:srgbClr val="E87D1E"/>
                </a:solidFill>
              </a:rPr>
              <a:t>the</a:t>
            </a:r>
            <a:endParaRPr lang="en-GB" sz="2000" b="1" dirty="0">
              <a:solidFill>
                <a:srgbClr val="E87D1E"/>
              </a:solidFill>
            </a:endParaRPr>
          </a:p>
        </p:txBody>
      </p:sp>
      <p:sp>
        <p:nvSpPr>
          <p:cNvPr id="72" name="TextBox 71"/>
          <p:cNvSpPr txBox="1"/>
          <p:nvPr/>
        </p:nvSpPr>
        <p:spPr>
          <a:xfrm>
            <a:off x="654084" y="5498342"/>
            <a:ext cx="1215341" cy="400110"/>
          </a:xfrm>
          <a:prstGeom prst="rect">
            <a:avLst/>
          </a:prstGeom>
          <a:noFill/>
        </p:spPr>
        <p:txBody>
          <a:bodyPr wrap="square" rtlCol="0">
            <a:spAutoFit/>
          </a:bodyPr>
          <a:lstStyle/>
          <a:p>
            <a:pPr algn="l"/>
            <a:r>
              <a:rPr lang="en-GB" sz="2000" b="1">
                <a:solidFill>
                  <a:srgbClr val="E87D1E"/>
                </a:solidFill>
              </a:rPr>
              <a:t>There</a:t>
            </a:r>
            <a:endParaRPr lang="en-GB" sz="2000" b="1" dirty="0">
              <a:solidFill>
                <a:srgbClr val="E87D1E"/>
              </a:solidFill>
            </a:endParaRPr>
          </a:p>
        </p:txBody>
      </p:sp>
      <p:pic>
        <p:nvPicPr>
          <p:cNvPr id="11" name="Picture 10"/>
          <p:cNvPicPr>
            <a:picLocks noChangeAspect="1"/>
          </p:cNvPicPr>
          <p:nvPr/>
        </p:nvPicPr>
        <p:blipFill>
          <a:blip r:embed="rId5"/>
          <a:stretch>
            <a:fillRect/>
          </a:stretch>
        </p:blipFill>
        <p:spPr>
          <a:xfrm>
            <a:off x="3407168" y="4962992"/>
            <a:ext cx="1280271" cy="542591"/>
          </a:xfrm>
          <a:prstGeom prst="rect">
            <a:avLst/>
          </a:prstGeom>
        </p:spPr>
      </p:pic>
      <p:sp>
        <p:nvSpPr>
          <p:cNvPr id="67" name="TextBox 66">
            <a:extLst>
              <a:ext uri="{FF2B5EF4-FFF2-40B4-BE49-F238E27FC236}">
                <a16:creationId xmlns:a16="http://schemas.microsoft.com/office/drawing/2014/main" id="{428E06FD-377B-48B6-B94A-37A510A40AC3}"/>
              </a:ext>
            </a:extLst>
          </p:cNvPr>
          <p:cNvSpPr txBox="1"/>
          <p:nvPr/>
        </p:nvSpPr>
        <p:spPr>
          <a:xfrm>
            <a:off x="3170403" y="6396335"/>
            <a:ext cx="3234726" cy="461665"/>
          </a:xfrm>
          <a:prstGeom prst="rect">
            <a:avLst/>
          </a:prstGeom>
          <a:noFill/>
        </p:spPr>
        <p:txBody>
          <a:bodyPr wrap="square" rtlCol="0">
            <a:spAutoFit/>
          </a:bodyPr>
          <a:lstStyle/>
          <a:p>
            <a:pPr algn="l"/>
            <a:r>
              <a:rPr lang="en-GB" sz="2400" i="1" dirty="0">
                <a:solidFill>
                  <a:schemeClr val="bg1"/>
                </a:solidFill>
              </a:rPr>
              <a:t>*</a:t>
            </a:r>
            <a:r>
              <a:rPr lang="en-GB" sz="2400" i="1" dirty="0" err="1">
                <a:solidFill>
                  <a:schemeClr val="bg1"/>
                </a:solidFill>
              </a:rPr>
              <a:t>schnellste</a:t>
            </a:r>
            <a:r>
              <a:rPr lang="en-GB" sz="2400" i="1" dirty="0">
                <a:solidFill>
                  <a:schemeClr val="bg1"/>
                </a:solidFill>
              </a:rPr>
              <a:t> – fastest</a:t>
            </a:r>
          </a:p>
        </p:txBody>
      </p:sp>
      <p:sp>
        <p:nvSpPr>
          <p:cNvPr id="68" name="Rounded Rectangular Callout 5">
            <a:extLst>
              <a:ext uri="{FF2B5EF4-FFF2-40B4-BE49-F238E27FC236}">
                <a16:creationId xmlns:a16="http://schemas.microsoft.com/office/drawing/2014/main" id="{11B19ABB-DCF8-4549-88C4-DBD53B51243D}"/>
              </a:ext>
            </a:extLst>
          </p:cNvPr>
          <p:cNvSpPr/>
          <p:nvPr/>
        </p:nvSpPr>
        <p:spPr>
          <a:xfrm>
            <a:off x="7683879" y="4412561"/>
            <a:ext cx="4176619" cy="1530459"/>
          </a:xfrm>
          <a:prstGeom prst="wedgeRoundRectCallout">
            <a:avLst>
              <a:gd name="adj1" fmla="val -151475"/>
              <a:gd name="adj2" fmla="val -111674"/>
              <a:gd name="adj3" fmla="val 16667"/>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Does this mean ‘you’ or ‘people in general / one’?</a:t>
            </a:r>
            <a:br>
              <a:rPr lang="en-GB" sz="2000" dirty="0"/>
            </a:br>
            <a:r>
              <a:rPr lang="en-GB" sz="2000" b="1" dirty="0"/>
              <a:t>du</a:t>
            </a:r>
            <a:r>
              <a:rPr lang="en-GB" sz="2000" dirty="0"/>
              <a:t> = you</a:t>
            </a:r>
            <a:br>
              <a:rPr lang="en-GB" sz="2000" dirty="0"/>
            </a:br>
            <a:r>
              <a:rPr lang="en-GB" sz="2000" b="1" dirty="0"/>
              <a:t>man</a:t>
            </a:r>
            <a:r>
              <a:rPr lang="en-GB" sz="2000" dirty="0"/>
              <a:t> = you (people in general)</a:t>
            </a:r>
          </a:p>
        </p:txBody>
      </p:sp>
      <p:sp>
        <p:nvSpPr>
          <p:cNvPr id="73" name="Rounded Rectangular Callout 5">
            <a:extLst>
              <a:ext uri="{FF2B5EF4-FFF2-40B4-BE49-F238E27FC236}">
                <a16:creationId xmlns:a16="http://schemas.microsoft.com/office/drawing/2014/main" id="{D18D3613-E4AF-4B20-9DD3-9E2718F2F4A7}"/>
              </a:ext>
            </a:extLst>
          </p:cNvPr>
          <p:cNvSpPr/>
          <p:nvPr/>
        </p:nvSpPr>
        <p:spPr>
          <a:xfrm>
            <a:off x="7677806" y="4406237"/>
            <a:ext cx="4176619" cy="1530459"/>
          </a:xfrm>
          <a:prstGeom prst="wedgeRoundRectCallout">
            <a:avLst>
              <a:gd name="adj1" fmla="val -179164"/>
              <a:gd name="adj2" fmla="val 26271"/>
              <a:gd name="adj3" fmla="val 16667"/>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Does this mean ‘you’ or ‘people in general / one’?</a:t>
            </a:r>
            <a:br>
              <a:rPr lang="en-GB" sz="2000" dirty="0"/>
            </a:br>
            <a:r>
              <a:rPr lang="en-GB" sz="2000" b="1" dirty="0"/>
              <a:t>du</a:t>
            </a:r>
            <a:r>
              <a:rPr lang="en-GB" sz="2000" dirty="0"/>
              <a:t> = you</a:t>
            </a:r>
            <a:br>
              <a:rPr lang="en-GB" sz="2000" dirty="0"/>
            </a:br>
            <a:r>
              <a:rPr lang="en-GB" sz="2000" b="1" dirty="0"/>
              <a:t>man</a:t>
            </a:r>
            <a:r>
              <a:rPr lang="en-GB" sz="2000" dirty="0"/>
              <a:t> = you (people in general)</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1673" y="876486"/>
            <a:ext cx="3048000" cy="2033016"/>
          </a:xfrm>
          <a:prstGeom prst="rect">
            <a:avLst/>
          </a:prstGeom>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6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9"/>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4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45"/>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44"/>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43"/>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42"/>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11"/>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72"/>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71"/>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70"/>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73"/>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1" nodeType="clickEffect">
                                  <p:stCondLst>
                                    <p:cond delay="0"/>
                                  </p:stCondLst>
                                  <p:childTnLst>
                                    <p:set>
                                      <p:cBhvr>
                                        <p:cTn id="214" dur="1" fill="hold">
                                          <p:stCondLst>
                                            <p:cond delay="0"/>
                                          </p:stCondLst>
                                        </p:cTn>
                                        <p:tgtEl>
                                          <p:spTgt spid="73"/>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66"/>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65"/>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P spid="20" grpId="0"/>
      <p:bldP spid="22"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42" grpId="0"/>
      <p:bldP spid="43" grpId="0"/>
      <p:bldP spid="44" grpId="0"/>
      <p:bldP spid="45" grpId="0"/>
      <p:bldP spid="46" grpId="0"/>
      <p:bldP spid="47" grpId="0"/>
      <p:bldP spid="48" grpId="0"/>
      <p:bldP spid="49" grpId="0"/>
      <p:bldP spid="50" grpId="0"/>
      <p:bldP spid="51" grpId="0"/>
      <p:bldP spid="53" grpId="0"/>
      <p:bldP spid="54" grpId="0"/>
      <p:bldP spid="57" grpId="0"/>
      <p:bldP spid="58" grpId="0"/>
      <p:bldP spid="59" grpId="0"/>
      <p:bldP spid="60" grpId="0"/>
      <p:bldP spid="65" grpId="0"/>
      <p:bldP spid="66" grpId="0"/>
      <p:bldP spid="70" grpId="0"/>
      <p:bldP spid="71" grpId="0"/>
      <p:bldP spid="72" grpId="0"/>
      <p:bldP spid="68" grpId="0" animBg="1"/>
      <p:bldP spid="68" grpId="1" animBg="1"/>
      <p:bldP spid="73" grpId="0" animBg="1"/>
      <p:bldP spid="7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r>
              <a:rPr lang="en-GB" sz="1400" b="1" dirty="0"/>
              <a:t/>
            </a:r>
            <a:br>
              <a:rPr lang="en-GB" sz="1400" b="1" dirty="0"/>
            </a:br>
            <a:endParaRPr lang="en-GB" dirty="0"/>
          </a:p>
        </p:txBody>
      </p:sp>
      <p:pic>
        <p:nvPicPr>
          <p:cNvPr id="4" name="Picture 3" descr="man in front of wal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7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4" name="TextBox 13">
            <a:extLst>
              <a:ext uri="{FF2B5EF4-FFF2-40B4-BE49-F238E27FC236}">
                <a16:creationId xmlns:a16="http://schemas.microsoft.com/office/drawing/2014/main" id="{AA92EF1F-61A7-475B-BFA5-6A198F510302}"/>
              </a:ext>
            </a:extLst>
          </p:cNvPr>
          <p:cNvSpPr txBox="1"/>
          <p:nvPr/>
        </p:nvSpPr>
        <p:spPr>
          <a:xfrm>
            <a:off x="175149" y="1395715"/>
            <a:ext cx="9750706" cy="523220"/>
          </a:xfrm>
          <a:prstGeom prst="rect">
            <a:avLst/>
          </a:prstGeom>
          <a:noFill/>
        </p:spPr>
        <p:txBody>
          <a:bodyPr wrap="square" rtlCol="0">
            <a:spAutoFit/>
          </a:bodyPr>
          <a:lstStyle/>
          <a:p>
            <a:pPr>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lang="en-GB" sz="2800" b="1" dirty="0">
                <a:solidFill>
                  <a:srgbClr val="FF6600"/>
                </a:solidFill>
                <a:latin typeface="Century Gothic" panose="020B0502020202020204" pitchFamily="34" charset="0"/>
              </a:rPr>
              <a:t>Year 8 German Term 1.2 Week 1</a:t>
            </a:r>
          </a:p>
        </p:txBody>
      </p:sp>
      <p:sp>
        <p:nvSpPr>
          <p:cNvPr id="16" name="TextBox 15">
            <a:extLst>
              <a:ext uri="{FF2B5EF4-FFF2-40B4-BE49-F238E27FC236}">
                <a16:creationId xmlns:a16="http://schemas.microsoft.com/office/drawing/2014/main" id="{13C66FF3-4987-47B6-AD7A-1E6A2814E5E1}"/>
              </a:ext>
            </a:extLst>
          </p:cNvPr>
          <p:cNvSpPr txBox="1"/>
          <p:nvPr/>
        </p:nvSpPr>
        <p:spPr>
          <a:xfrm>
            <a:off x="175149" y="2745243"/>
            <a:ext cx="10113605" cy="523220"/>
          </a:xfrm>
          <a:prstGeom prst="rect">
            <a:avLst/>
          </a:prstGeom>
          <a:noFill/>
        </p:spPr>
        <p:txBody>
          <a:bodyPr wrap="square" rtlCol="0">
            <a:spAutoFit/>
          </a:bodyPr>
          <a:lstStyle/>
          <a:p>
            <a:pPr lvl="0">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lang="en-GB" sz="2800" b="1" dirty="0">
                <a:solidFill>
                  <a:srgbClr val="FF6600"/>
                </a:solidFill>
                <a:latin typeface="Century Gothic" panose="020B0502020202020204" pitchFamily="34" charset="0"/>
              </a:rPr>
              <a:t>Year 8 German Term 1.1 Week 5</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81402AD-C51B-4419-82CC-797D86605C9B}"/>
              </a:ext>
            </a:extLst>
          </p:cNvPr>
          <p:cNvSpPr txBox="1"/>
          <p:nvPr/>
        </p:nvSpPr>
        <p:spPr>
          <a:xfrm>
            <a:off x="175149" y="4230328"/>
            <a:ext cx="9750706" cy="523220"/>
          </a:xfrm>
          <a:prstGeom prst="rect">
            <a:avLst/>
          </a:prstGeom>
          <a:noFill/>
        </p:spPr>
        <p:txBody>
          <a:bodyPr wrap="square" rtlCol="0">
            <a:spAutoFit/>
          </a:bodyPr>
          <a:lstStyle/>
          <a:p>
            <a:pPr lvl="0">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lang="en-GB" sz="2800" b="1" dirty="0">
                <a:solidFill>
                  <a:srgbClr val="FF6600"/>
                </a:solidFill>
                <a:latin typeface="Century Gothic" panose="020B0502020202020204" pitchFamily="34" charset="0"/>
              </a:rPr>
              <a:t>Year 7 German Term 3.2 Week 4</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descr="A picture containing clock&#10;&#10;Description automatically generated">
            <a:extLst>
              <a:ext uri="{FF2B5EF4-FFF2-40B4-BE49-F238E27FC236}">
                <a16:creationId xmlns:a16="http://schemas.microsoft.com/office/drawing/2014/main" id="{B64D7626-3E2F-4813-B76C-2B9FB6229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356" y="3656734"/>
            <a:ext cx="1454572" cy="145457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31A65C24-3B2F-4882-B425-5E113A1B8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356" y="2202162"/>
            <a:ext cx="1454572" cy="1454572"/>
          </a:xfrm>
          <a:prstGeom prst="rect">
            <a:avLst/>
          </a:prstGeom>
        </p:spPr>
      </p:pic>
      <p:pic>
        <p:nvPicPr>
          <p:cNvPr id="22" name="Picture 21" descr="A close up of a logo&#10;&#10;Description automatically generated">
            <a:extLst>
              <a:ext uri="{FF2B5EF4-FFF2-40B4-BE49-F238E27FC236}">
                <a16:creationId xmlns:a16="http://schemas.microsoft.com/office/drawing/2014/main" id="{C4C3E6C3-9CFF-4A8D-B048-B6889BE679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855" y="840168"/>
            <a:ext cx="1454572" cy="1454572"/>
          </a:xfrm>
          <a:prstGeom prst="rect">
            <a:avLst/>
          </a:prstGeom>
        </p:spPr>
      </p:pic>
    </p:spTree>
    <p:extLst>
      <p:ext uri="{BB962C8B-B14F-4D97-AF65-F5344CB8AC3E}">
        <p14:creationId xmlns:p14="http://schemas.microsoft.com/office/powerpoint/2010/main" val="12965446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1.2, Week 1)</a:t>
            </a:r>
            <a:endParaRPr lang="en-GB" sz="2800" dirty="0">
              <a:solidFill>
                <a:srgbClr val="115076"/>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a:defRPr/>
            </a:pPr>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a:defRPr/>
            </a:pPr>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a:defRPr/>
            </a:pPr>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a:defRPr/>
            </a:pPr>
            <a:r>
              <a:rPr lang="en-GB" sz="2400" dirty="0">
                <a:solidFill>
                  <a:srgbClr val="115076"/>
                </a:solidFill>
                <a:hlinkClick r:id="rId7"/>
              </a:rPr>
              <a:t>Quizlet link</a:t>
            </a:r>
            <a:r>
              <a:rPr lang="en-GB" sz="2400" dirty="0">
                <a:solidFill>
                  <a:prstClr val="black"/>
                </a:solidFill>
              </a:rPr>
              <a:t/>
            </a:r>
            <a:br>
              <a:rPr lang="en-GB" sz="2400" dirty="0">
                <a:solidFill>
                  <a:prstClr val="black"/>
                </a:solidFill>
              </a:rPr>
            </a:br>
            <a:endParaRPr lang="en-GB" sz="2400" dirty="0">
              <a:solidFill>
                <a:srgbClr val="115076"/>
              </a:solidFill>
            </a:endParaRPr>
          </a:p>
        </p:txBody>
      </p:sp>
      <p:sp>
        <p:nvSpPr>
          <p:cNvPr id="2" name="Rectangle 1"/>
          <p:cNvSpPr/>
          <p:nvPr/>
        </p:nvSpPr>
        <p:spPr>
          <a:xfrm>
            <a:off x="175149" y="5457594"/>
            <a:ext cx="11066804" cy="1138773"/>
          </a:xfrm>
          <a:prstGeom prst="rect">
            <a:avLst/>
          </a:prstGeom>
        </p:spPr>
        <p:txBody>
          <a:bodyPr wrap="square">
            <a:spAutoFit/>
          </a:body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8"/>
              </a:rPr>
              <a:t>Year 8 Term 1.1 Week 5</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9"/>
              </a:rPr>
              <a:t>Year 7 Term 3.1 Week 4</a:t>
            </a:r>
            <a:r>
              <a:rPr lang="en-GB" sz="2400" dirty="0">
                <a:solidFill>
                  <a:srgbClr val="5B9BD5">
                    <a:lumMod val="50000"/>
                  </a:srgbClr>
                </a:solidFill>
              </a:rPr>
              <a:t/>
            </a:r>
            <a:br>
              <a:rPr lang="en-GB" sz="2400" dirty="0">
                <a:solidFill>
                  <a:srgbClr val="5B9BD5">
                    <a:lumMod val="50000"/>
                  </a:srgbClr>
                </a:solidFill>
              </a:rPr>
            </a:br>
            <a:endParaRPr lang="en-GB" sz="2000"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396" y="2419275"/>
            <a:ext cx="1430554" cy="1430554"/>
          </a:xfrm>
          <a:prstGeom prst="rect">
            <a:avLst/>
          </a:prstGeom>
        </p:spPr>
      </p:pic>
    </p:spTree>
    <p:extLst>
      <p:ext uri="{BB962C8B-B14F-4D97-AF65-F5344CB8AC3E}">
        <p14:creationId xmlns:p14="http://schemas.microsoft.com/office/powerpoint/2010/main" val="2598380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6" name="Table 6">
            <a:extLst>
              <a:ext uri="{FF2B5EF4-FFF2-40B4-BE49-F238E27FC236}">
                <a16:creationId xmlns:a16="http://schemas.microsoft.com/office/drawing/2014/main" id="{41025C73-B7BE-47D4-9096-0617A6507B52}"/>
              </a:ext>
            </a:extLst>
          </p:cNvPr>
          <p:cNvGraphicFramePr>
            <a:graphicFrameLocks noGrp="1"/>
          </p:cNvGraphicFramePr>
          <p:nvPr>
            <p:extLst>
              <p:ext uri="{D42A27DB-BD31-4B8C-83A1-F6EECF244321}">
                <p14:modId xmlns:p14="http://schemas.microsoft.com/office/powerpoint/2010/main" val="2999103769"/>
              </p:ext>
            </p:extLst>
          </p:nvPr>
        </p:nvGraphicFramePr>
        <p:xfrm>
          <a:off x="1769166" y="2064434"/>
          <a:ext cx="9293701" cy="3561522"/>
        </p:xfrm>
        <a:graphic>
          <a:graphicData uri="http://schemas.openxmlformats.org/drawingml/2006/table">
            <a:tbl>
              <a:tblPr firstRow="1" bandRow="1">
                <a:tableStyleId>{00A15C55-8517-42AA-B614-E9B94910E393}</a:tableStyleId>
              </a:tblPr>
              <a:tblGrid>
                <a:gridCol w="983031">
                  <a:extLst>
                    <a:ext uri="{9D8B030D-6E8A-4147-A177-3AD203B41FA5}">
                      <a16:colId xmlns:a16="http://schemas.microsoft.com/office/drawing/2014/main" val="2607353726"/>
                    </a:ext>
                  </a:extLst>
                </a:gridCol>
                <a:gridCol w="4867803">
                  <a:extLst>
                    <a:ext uri="{9D8B030D-6E8A-4147-A177-3AD203B41FA5}">
                      <a16:colId xmlns:a16="http://schemas.microsoft.com/office/drawing/2014/main" val="1600817978"/>
                    </a:ext>
                  </a:extLst>
                </a:gridCol>
                <a:gridCol w="1680572">
                  <a:extLst>
                    <a:ext uri="{9D8B030D-6E8A-4147-A177-3AD203B41FA5}">
                      <a16:colId xmlns:a16="http://schemas.microsoft.com/office/drawing/2014/main" val="4128092149"/>
                    </a:ext>
                  </a:extLst>
                </a:gridCol>
                <a:gridCol w="1762295">
                  <a:extLst>
                    <a:ext uri="{9D8B030D-6E8A-4147-A177-3AD203B41FA5}">
                      <a16:colId xmlns:a16="http://schemas.microsoft.com/office/drawing/2014/main" val="2609792770"/>
                    </a:ext>
                  </a:extLst>
                </a:gridCol>
              </a:tblGrid>
              <a:tr h="497067">
                <a:tc>
                  <a:txBody>
                    <a:bodyPr/>
                    <a:lstStyle/>
                    <a:p>
                      <a:endParaRPr lang="en-GB" sz="2400" dirty="0"/>
                    </a:p>
                  </a:txBody>
                  <a:tcPr>
                    <a:noFill/>
                  </a:tcPr>
                </a:tc>
                <a:tc>
                  <a:txBody>
                    <a:bodyPr/>
                    <a:lstStyle/>
                    <a:p>
                      <a:endParaRPr lang="en-GB" sz="24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u="none" strike="noStrike" kern="1200" cap="none" spc="0" normalizeH="0" baseline="0" noProof="0" dirty="0">
                          <a:ln>
                            <a:noFill/>
                          </a:ln>
                          <a:solidFill>
                            <a:schemeClr val="accent5">
                              <a:lumMod val="50000"/>
                            </a:schemeClr>
                          </a:solidFill>
                          <a:effectLst/>
                          <a:uLnTx/>
                          <a:uFillTx/>
                        </a:rPr>
                        <a:t>[V]</a:t>
                      </a:r>
                      <a:endParaRPr lang="en-GB" sz="3200" b="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accent5">
                              <a:lumMod val="50000"/>
                            </a:schemeClr>
                          </a:solidFill>
                        </a:rPr>
                        <a:t>[W]</a:t>
                      </a:r>
                      <a:endParaRPr lang="en-GB" sz="3200" b="0" dirty="0">
                        <a:solidFill>
                          <a:schemeClr val="accent5">
                            <a:lumMod val="50000"/>
                          </a:schemeClr>
                        </a:solidFill>
                      </a:endParaRPr>
                    </a:p>
                  </a:txBody>
                  <a:tcP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tc>
                <a:tc>
                  <a:txBody>
                    <a:bodyPr/>
                    <a:lstStyle/>
                    <a:p>
                      <a:r>
                        <a:rPr lang="en-GB" sz="2400" b="0" dirty="0" err="1">
                          <a:solidFill>
                            <a:schemeClr val="accent5">
                              <a:lumMod val="50000"/>
                            </a:schemeClr>
                          </a:solidFill>
                        </a:rPr>
                        <a:t>voll</a:t>
                      </a:r>
                      <a:r>
                        <a:rPr lang="en-GB" sz="2400" b="0" dirty="0">
                          <a:solidFill>
                            <a:schemeClr val="accent5">
                              <a:lumMod val="50000"/>
                            </a:schemeClr>
                          </a:solidFill>
                        </a:rPr>
                        <a:t> [full]</a:t>
                      </a: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Wettbewerb</a:t>
                      </a:r>
                      <a:r>
                        <a:rPr lang="en-GB" sz="2400" b="0" baseline="0">
                          <a:solidFill>
                            <a:schemeClr val="accent5">
                              <a:lumMod val="50000"/>
                            </a:schemeClr>
                          </a:solidFill>
                        </a:rPr>
                        <a:t> [</a:t>
                      </a:r>
                      <a:r>
                        <a:rPr lang="en-GB" sz="2400" b="0">
                          <a:solidFill>
                            <a:schemeClr val="accent5">
                              <a:lumMod val="50000"/>
                            </a:schemeClr>
                          </a:solidFill>
                        </a:rPr>
                        <a:t>competition]</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Ver</a:t>
                      </a:r>
                      <a:r>
                        <a:rPr lang="en-GB" sz="2400" b="0" baseline="0">
                          <a:solidFill>
                            <a:schemeClr val="accent5">
                              <a:lumMod val="50000"/>
                            </a:schemeClr>
                          </a:solidFill>
                        </a:rPr>
                        <a:t>antwortung [responsibility]</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wunderbar [wonderful]</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verweisen [to refer, expel]</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chemeClr val="accent5">
                              <a:lumMod val="50000"/>
                            </a:schemeClr>
                          </a:solidFill>
                        </a:rPr>
                        <a:t>relativ [relative]</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7973" y="134835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Action Button: Custom 16">
            <a:hlinkClick r:id="" action="ppaction://noaction" highlightClick="1">
              <a:snd r:embed="rId5" name="S4_voll.wav"/>
            </a:hlinkClick>
            <a:extLst>
              <a:ext uri="{FF2B5EF4-FFF2-40B4-BE49-F238E27FC236}">
                <a16:creationId xmlns:a16="http://schemas.microsoft.com/office/drawing/2014/main" id="{C00BECFD-D258-4DBE-A35E-7D8FE9567C85}"/>
              </a:ext>
            </a:extLst>
          </p:cNvPr>
          <p:cNvSpPr/>
          <p:nvPr/>
        </p:nvSpPr>
        <p:spPr>
          <a:xfrm>
            <a:off x="1999127" y="27008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TextBox 37" descr="text box hiding answer">
            <a:extLst>
              <a:ext uri="{FF2B5EF4-FFF2-40B4-BE49-F238E27FC236}">
                <a16:creationId xmlns:a16="http://schemas.microsoft.com/office/drawing/2014/main" id="{21DAAB4C-DB11-48F6-9D7C-A622958A04F9}"/>
              </a:ext>
            </a:extLst>
          </p:cNvPr>
          <p:cNvSpPr txBox="1"/>
          <p:nvPr/>
        </p:nvSpPr>
        <p:spPr>
          <a:xfrm>
            <a:off x="2780905" y="2783642"/>
            <a:ext cx="2496809" cy="30466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Action Button: Custom 16">
            <a:hlinkClick r:id="" action="ppaction://noaction" highlightClick="1">
              <a:snd r:embed="rId6" name="S4_Wettbewerb.wav"/>
            </a:hlinkClick>
            <a:extLst>
              <a:ext uri="{FF2B5EF4-FFF2-40B4-BE49-F238E27FC236}">
                <a16:creationId xmlns:a16="http://schemas.microsoft.com/office/drawing/2014/main" id="{E0F32214-3EC8-46A0-92D2-8EB69176A6D5}"/>
              </a:ext>
            </a:extLst>
          </p:cNvPr>
          <p:cNvSpPr/>
          <p:nvPr/>
        </p:nvSpPr>
        <p:spPr>
          <a:xfrm>
            <a:off x="1999127" y="31735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TextBox 40" descr="text box hiding answer">
            <a:extLst>
              <a:ext uri="{FF2B5EF4-FFF2-40B4-BE49-F238E27FC236}">
                <a16:creationId xmlns:a16="http://schemas.microsoft.com/office/drawing/2014/main" id="{4CDD652A-586B-499E-91B4-DFE9ACFCCE9F}"/>
              </a:ext>
            </a:extLst>
          </p:cNvPr>
          <p:cNvSpPr txBox="1"/>
          <p:nvPr/>
        </p:nvSpPr>
        <p:spPr>
          <a:xfrm>
            <a:off x="2782706" y="3218144"/>
            <a:ext cx="4024493" cy="36072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2" name="Picture 41" descr="green checkmark">
            <a:extLst>
              <a:ext uri="{FF2B5EF4-FFF2-40B4-BE49-F238E27FC236}">
                <a16:creationId xmlns:a16="http://schemas.microsoft.com/office/drawing/2014/main" id="{A7125EFC-B925-4698-A057-73D63C14A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4220" y="3287078"/>
            <a:ext cx="271128" cy="282425"/>
          </a:xfrm>
          <a:prstGeom prst="rect">
            <a:avLst/>
          </a:prstGeom>
        </p:spPr>
      </p:pic>
      <p:sp>
        <p:nvSpPr>
          <p:cNvPr id="43" name="Action Button: Custom 16">
            <a:hlinkClick r:id="" action="ppaction://noaction" highlightClick="1">
              <a:snd r:embed="rId8" name="S4_Verantwortung.wav"/>
            </a:hlinkClick>
            <a:extLst>
              <a:ext uri="{FF2B5EF4-FFF2-40B4-BE49-F238E27FC236}">
                <a16:creationId xmlns:a16="http://schemas.microsoft.com/office/drawing/2014/main" id="{646B7CC5-8C81-4BC8-90A9-E7EF92F760D4}"/>
              </a:ext>
            </a:extLst>
          </p:cNvPr>
          <p:cNvSpPr/>
          <p:nvPr/>
        </p:nvSpPr>
        <p:spPr>
          <a:xfrm>
            <a:off x="1997049" y="36841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TextBox 43" descr="text box hiding answer">
            <a:extLst>
              <a:ext uri="{FF2B5EF4-FFF2-40B4-BE49-F238E27FC236}">
                <a16:creationId xmlns:a16="http://schemas.microsoft.com/office/drawing/2014/main" id="{C9FBD3E0-77AF-45D6-8820-8DF07E222EEC}"/>
              </a:ext>
            </a:extLst>
          </p:cNvPr>
          <p:cNvSpPr txBox="1"/>
          <p:nvPr/>
        </p:nvSpPr>
        <p:spPr>
          <a:xfrm>
            <a:off x="2838329" y="3757959"/>
            <a:ext cx="4370790" cy="3222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5" name="Picture 4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9911" y="3773123"/>
            <a:ext cx="347726" cy="294294"/>
          </a:xfrm>
          <a:prstGeom prst="rect">
            <a:avLst/>
          </a:prstGeom>
        </p:spPr>
      </p:pic>
      <p:sp>
        <p:nvSpPr>
          <p:cNvPr id="46" name="Action Button: Custom 16">
            <a:hlinkClick r:id="" action="ppaction://noaction" highlightClick="1">
              <a:snd r:embed="rId9" name="S4_wunderbar.wav"/>
            </a:hlinkClick>
            <a:extLst>
              <a:ext uri="{FF2B5EF4-FFF2-40B4-BE49-F238E27FC236}">
                <a16:creationId xmlns:a16="http://schemas.microsoft.com/office/drawing/2014/main" id="{0AB7BB6C-2588-4670-9D51-3A365F04F05F}"/>
              </a:ext>
            </a:extLst>
          </p:cNvPr>
          <p:cNvSpPr/>
          <p:nvPr/>
        </p:nvSpPr>
        <p:spPr>
          <a:xfrm>
            <a:off x="1997049" y="41663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7" name="TextBox 46" descr="text box hiding answer">
            <a:extLst>
              <a:ext uri="{FF2B5EF4-FFF2-40B4-BE49-F238E27FC236}">
                <a16:creationId xmlns:a16="http://schemas.microsoft.com/office/drawing/2014/main" id="{436B5475-CD58-4716-9C1A-FA56ED5196B0}"/>
              </a:ext>
            </a:extLst>
          </p:cNvPr>
          <p:cNvSpPr txBox="1"/>
          <p:nvPr/>
        </p:nvSpPr>
        <p:spPr>
          <a:xfrm>
            <a:off x="2782707" y="4239937"/>
            <a:ext cx="3516493" cy="32242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8" name="Picture 47" descr="green checkmark">
            <a:extLst>
              <a:ext uri="{FF2B5EF4-FFF2-40B4-BE49-F238E27FC236}">
                <a16:creationId xmlns:a16="http://schemas.microsoft.com/office/drawing/2014/main" id="{7EC953E2-BF7D-4424-AF0D-CD7B02591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03468" y="4248712"/>
            <a:ext cx="282522" cy="294294"/>
          </a:xfrm>
          <a:prstGeom prst="rect">
            <a:avLst/>
          </a:prstGeom>
        </p:spPr>
      </p:pic>
      <p:sp>
        <p:nvSpPr>
          <p:cNvPr id="49" name="Action Button: Custom 16">
            <a:hlinkClick r:id="" action="ppaction://noaction" highlightClick="1">
              <a:snd r:embed="rId10" name="S4_verweisen.wav"/>
            </a:hlinkClick>
            <a:extLst>
              <a:ext uri="{FF2B5EF4-FFF2-40B4-BE49-F238E27FC236}">
                <a16:creationId xmlns:a16="http://schemas.microsoft.com/office/drawing/2014/main" id="{67E77AD9-F506-469F-A86E-EB4DCAB14C19}"/>
              </a:ext>
            </a:extLst>
          </p:cNvPr>
          <p:cNvSpPr/>
          <p:nvPr/>
        </p:nvSpPr>
        <p:spPr>
          <a:xfrm>
            <a:off x="1997049" y="46838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TextBox 49" descr="text box hiding answer">
            <a:extLst>
              <a:ext uri="{FF2B5EF4-FFF2-40B4-BE49-F238E27FC236}">
                <a16:creationId xmlns:a16="http://schemas.microsoft.com/office/drawing/2014/main" id="{9E3C67B4-123D-412F-A073-E15493BAF826}"/>
              </a:ext>
            </a:extLst>
          </p:cNvPr>
          <p:cNvSpPr txBox="1"/>
          <p:nvPr/>
        </p:nvSpPr>
        <p:spPr>
          <a:xfrm>
            <a:off x="2780905" y="4749855"/>
            <a:ext cx="3977395" cy="35983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1" name="Picture 50" descr="green checkmark">
            <a:extLst>
              <a:ext uri="{FF2B5EF4-FFF2-40B4-BE49-F238E27FC236}">
                <a16:creationId xmlns:a16="http://schemas.microsoft.com/office/drawing/2014/main" id="{B3674199-DE82-4187-9AC7-D5141E4C3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2358" y="4668988"/>
            <a:ext cx="282522" cy="294294"/>
          </a:xfrm>
          <a:prstGeom prst="rect">
            <a:avLst/>
          </a:prstGeom>
        </p:spPr>
      </p:pic>
      <p:sp>
        <p:nvSpPr>
          <p:cNvPr id="52" name="Action Button: Custom 16">
            <a:hlinkClick r:id="" action="ppaction://noaction" highlightClick="1">
              <a:snd r:embed="rId11" name="S4_relativ.wav"/>
            </a:hlinkClick>
            <a:extLst>
              <a:ext uri="{FF2B5EF4-FFF2-40B4-BE49-F238E27FC236}">
                <a16:creationId xmlns:a16="http://schemas.microsoft.com/office/drawing/2014/main" id="{42087534-5B70-4B2C-85D4-F519E6F445EF}"/>
              </a:ext>
            </a:extLst>
          </p:cNvPr>
          <p:cNvSpPr/>
          <p:nvPr/>
        </p:nvSpPr>
        <p:spPr>
          <a:xfrm>
            <a:off x="1981965" y="51698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3" name="TextBox 52" descr="text box hiding answer">
            <a:extLst>
              <a:ext uri="{FF2B5EF4-FFF2-40B4-BE49-F238E27FC236}">
                <a16:creationId xmlns:a16="http://schemas.microsoft.com/office/drawing/2014/main" id="{30F55025-8241-4CE7-A0F1-23E1BF2549DD}"/>
              </a:ext>
            </a:extLst>
          </p:cNvPr>
          <p:cNvSpPr txBox="1"/>
          <p:nvPr/>
        </p:nvSpPr>
        <p:spPr>
          <a:xfrm>
            <a:off x="2848478" y="5266477"/>
            <a:ext cx="2581292" cy="32765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4" name="Picture 53" descr="green checkmark">
            <a:extLst>
              <a:ext uri="{FF2B5EF4-FFF2-40B4-BE49-F238E27FC236}">
                <a16:creationId xmlns:a16="http://schemas.microsoft.com/office/drawing/2014/main" id="{09EA5F10-49C9-4586-B40F-2E1E47790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2358" y="5176269"/>
            <a:ext cx="282522" cy="242398"/>
          </a:xfrm>
          <a:prstGeom prst="rect">
            <a:avLst/>
          </a:prstGeom>
        </p:spPr>
      </p:pic>
      <p:pic>
        <p:nvPicPr>
          <p:cNvPr id="64" name="Picture 63" descr="green checkmark">
            <a:extLst>
              <a:ext uri="{FF2B5EF4-FFF2-40B4-BE49-F238E27FC236}">
                <a16:creationId xmlns:a16="http://schemas.microsoft.com/office/drawing/2014/main" id="{A7125EFC-B925-4698-A057-73D63C14A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5677" y="3285442"/>
            <a:ext cx="271128" cy="282425"/>
          </a:xfrm>
          <a:prstGeom prst="rect">
            <a:avLst/>
          </a:prstGeom>
        </p:spPr>
      </p:pic>
      <p:pic>
        <p:nvPicPr>
          <p:cNvPr id="66" name="Picture 65" descr="green checkmark">
            <a:extLst>
              <a:ext uri="{FF2B5EF4-FFF2-40B4-BE49-F238E27FC236}">
                <a16:creationId xmlns:a16="http://schemas.microsoft.com/office/drawing/2014/main" id="{B3674199-DE82-4187-9AC7-D5141E4C3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2940" y="4719787"/>
            <a:ext cx="282522" cy="294294"/>
          </a:xfrm>
          <a:prstGeom prst="rect">
            <a:avLst/>
          </a:prstGeom>
        </p:spPr>
      </p:pic>
      <p:pic>
        <p:nvPicPr>
          <p:cNvPr id="67" name="Picture 66" descr="green checkmark">
            <a:extLst>
              <a:ext uri="{FF2B5EF4-FFF2-40B4-BE49-F238E27FC236}">
                <a16:creationId xmlns:a16="http://schemas.microsoft.com/office/drawing/2014/main" id="{A7125EFC-B925-4698-A057-73D63C14A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8341" y="2726639"/>
            <a:ext cx="271128" cy="282425"/>
          </a:xfrm>
          <a:prstGeom prst="rect">
            <a:avLst/>
          </a:prstGeom>
        </p:spPr>
      </p:pic>
      <p:pic>
        <p:nvPicPr>
          <p:cNvPr id="68" name="Picture 67" descr="green checkmark">
            <a:extLst>
              <a:ext uri="{FF2B5EF4-FFF2-40B4-BE49-F238E27FC236}">
                <a16:creationId xmlns:a16="http://schemas.microsoft.com/office/drawing/2014/main" id="{8651316D-5DB3-447F-A769-0815C4E73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6625" y="3744899"/>
            <a:ext cx="347726" cy="294294"/>
          </a:xfrm>
          <a:prstGeom prst="rect">
            <a:avLst/>
          </a:prstGeom>
        </p:spPr>
      </p:pic>
    </p:spTree>
    <p:extLst>
      <p:ext uri="{BB962C8B-B14F-4D97-AF65-F5344CB8AC3E}">
        <p14:creationId xmlns:p14="http://schemas.microsoft.com/office/powerpoint/2010/main" val="5913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4" grpId="0" animBg="1"/>
      <p:bldP spid="47" grpId="0" animBg="1"/>
      <p:bldP spid="50"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975318632"/>
              </p:ext>
            </p:extLst>
          </p:nvPr>
        </p:nvGraphicFramePr>
        <p:xfrm>
          <a:off x="233685" y="1457171"/>
          <a:ext cx="10515600" cy="391351"/>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1373635266"/>
                    </a:ext>
                  </a:extLst>
                </a:gridCol>
              </a:tblGrid>
              <a:tr h="0">
                <a:tc>
                  <a:txBody>
                    <a:bodyPr/>
                    <a:lstStyle/>
                    <a:p>
                      <a:pPr algn="l">
                        <a:lnSpc>
                          <a:spcPct val="107000"/>
                        </a:lnSpc>
                        <a:spcAft>
                          <a:spcPts val="800"/>
                        </a:spcAft>
                      </a:pPr>
                      <a:r>
                        <a:rPr lang="en-GB" sz="2400">
                          <a:solidFill>
                            <a:srgbClr val="115076"/>
                          </a:solidFill>
                          <a:effectLst/>
                        </a:rPr>
                        <a:t>Hör die Wörter an... Welches Wort auf Deutsch ist...</a:t>
                      </a:r>
                      <a:endParaRPr lang="en-GB" sz="2400">
                        <a:solidFill>
                          <a:srgbClr val="11507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814952025"/>
                  </a:ext>
                </a:extLst>
              </a:tr>
            </a:tbl>
          </a:graphicData>
        </a:graphic>
      </p:graphicFrame>
      <p:sp>
        <p:nvSpPr>
          <p:cNvPr id="16" name="Action Button: Custom 16">
            <a:hlinkClick r:id="" action="ppaction://noaction" highlightClick="1">
              <a:snd r:embed="rId5" name="6.wav"/>
            </a:hlinkClick>
            <a:extLst>
              <a:ext uri="{FF2B5EF4-FFF2-40B4-BE49-F238E27FC236}">
                <a16:creationId xmlns:a16="http://schemas.microsoft.com/office/drawing/2014/main" id="{42087534-5B70-4B2C-85D4-F519E6F445EF}"/>
              </a:ext>
            </a:extLst>
          </p:cNvPr>
          <p:cNvSpPr/>
          <p:nvPr/>
        </p:nvSpPr>
        <p:spPr>
          <a:xfrm>
            <a:off x="1981965" y="51698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7" name="Table 6">
            <a:extLst>
              <a:ext uri="{FF2B5EF4-FFF2-40B4-BE49-F238E27FC236}">
                <a16:creationId xmlns:a16="http://schemas.microsoft.com/office/drawing/2014/main" id="{41025C73-B7BE-47D4-9096-0617A6507B52}"/>
              </a:ext>
            </a:extLst>
          </p:cNvPr>
          <p:cNvGraphicFramePr>
            <a:graphicFrameLocks noGrp="1"/>
          </p:cNvGraphicFramePr>
          <p:nvPr>
            <p:extLst>
              <p:ext uri="{D42A27DB-BD31-4B8C-83A1-F6EECF244321}">
                <p14:modId xmlns:p14="http://schemas.microsoft.com/office/powerpoint/2010/main" val="1016646713"/>
              </p:ext>
            </p:extLst>
          </p:nvPr>
        </p:nvGraphicFramePr>
        <p:xfrm>
          <a:off x="382137" y="2173251"/>
          <a:ext cx="10435627" cy="3656358"/>
        </p:xfrm>
        <a:graphic>
          <a:graphicData uri="http://schemas.openxmlformats.org/drawingml/2006/table">
            <a:tbl>
              <a:tblPr firstRow="1" bandRow="1">
                <a:tableStyleId>{00A15C55-8517-42AA-B614-E9B94910E393}</a:tableStyleId>
              </a:tblPr>
              <a:tblGrid>
                <a:gridCol w="1146819">
                  <a:extLst>
                    <a:ext uri="{9D8B030D-6E8A-4147-A177-3AD203B41FA5}">
                      <a16:colId xmlns:a16="http://schemas.microsoft.com/office/drawing/2014/main" val="2607353726"/>
                    </a:ext>
                  </a:extLst>
                </a:gridCol>
                <a:gridCol w="5165230">
                  <a:extLst>
                    <a:ext uri="{9D8B030D-6E8A-4147-A177-3AD203B41FA5}">
                      <a16:colId xmlns:a16="http://schemas.microsoft.com/office/drawing/2014/main" val="1600817978"/>
                    </a:ext>
                  </a:extLst>
                </a:gridCol>
                <a:gridCol w="987734">
                  <a:extLst>
                    <a:ext uri="{9D8B030D-6E8A-4147-A177-3AD203B41FA5}">
                      <a16:colId xmlns:a16="http://schemas.microsoft.com/office/drawing/2014/main" val="4128092149"/>
                    </a:ext>
                  </a:extLst>
                </a:gridCol>
                <a:gridCol w="987734">
                  <a:extLst>
                    <a:ext uri="{9D8B030D-6E8A-4147-A177-3AD203B41FA5}">
                      <a16:colId xmlns:a16="http://schemas.microsoft.com/office/drawing/2014/main" val="4136005371"/>
                    </a:ext>
                  </a:extLst>
                </a:gridCol>
                <a:gridCol w="1074055">
                  <a:extLst>
                    <a:ext uri="{9D8B030D-6E8A-4147-A177-3AD203B41FA5}">
                      <a16:colId xmlns:a16="http://schemas.microsoft.com/office/drawing/2014/main" val="2609792770"/>
                    </a:ext>
                  </a:extLst>
                </a:gridCol>
                <a:gridCol w="1074055">
                  <a:extLst>
                    <a:ext uri="{9D8B030D-6E8A-4147-A177-3AD203B41FA5}">
                      <a16:colId xmlns:a16="http://schemas.microsoft.com/office/drawing/2014/main" val="420928769"/>
                    </a:ext>
                  </a:extLst>
                </a:gridCol>
              </a:tblGrid>
              <a:tr h="497067">
                <a:tc>
                  <a:txBody>
                    <a:bodyPr/>
                    <a:lstStyle/>
                    <a:p>
                      <a:endParaRPr lang="en-GB" sz="2400" dirty="0"/>
                    </a:p>
                  </a:txBody>
                  <a:tcPr>
                    <a:noFill/>
                  </a:tcPr>
                </a:tc>
                <a:tc>
                  <a:txBody>
                    <a:bodyPr/>
                    <a:lstStyle/>
                    <a:p>
                      <a:endParaRPr lang="en-GB"/>
                    </a:p>
                  </a:txBody>
                  <a:tcPr>
                    <a:noFill/>
                  </a:tcPr>
                </a:tc>
                <a:tc>
                  <a:txBody>
                    <a:bodyPr/>
                    <a:lstStyle/>
                    <a:p>
                      <a:pPr algn="ctr"/>
                      <a:r>
                        <a:rPr lang="en-GB" sz="2000" b="1">
                          <a:solidFill>
                            <a:schemeClr val="bg1"/>
                          </a:solidFill>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bg1"/>
                          </a:solidFill>
                        </a:rPr>
                        <a:t>(b)</a:t>
                      </a:r>
                      <a:endParaRPr lang="en-GB" sz="2000" b="1"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bg1"/>
                          </a:solidFill>
                        </a:rPr>
                        <a:t>(c)</a:t>
                      </a:r>
                      <a:endParaRPr lang="en-GB" sz="2000" b="1"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bg1"/>
                          </a:solidFill>
                        </a:rPr>
                        <a:t>(d)</a:t>
                      </a:r>
                      <a:endParaRPr lang="en-GB" sz="2000" b="1" dirty="0">
                        <a:solidFill>
                          <a:schemeClr val="bg1"/>
                        </a:solidFill>
                      </a:endParaRPr>
                    </a:p>
                  </a:txBody>
                  <a:tcPr anchor="ct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a question word</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a month of the year</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a room in the house</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a drink</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673956">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something written</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rPr>
                        <a:t>a country</a:t>
                      </a: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pic>
        <p:nvPicPr>
          <p:cNvPr id="24" name="Picture 23" descr="green checkmark">
            <a:extLst>
              <a:ext uri="{FF2B5EF4-FFF2-40B4-BE49-F238E27FC236}">
                <a16:creationId xmlns:a16="http://schemas.microsoft.com/office/drawing/2014/main" id="{A7125EFC-B925-4698-A057-73D63C14A7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3339" y="3273303"/>
            <a:ext cx="282522" cy="294294"/>
          </a:xfrm>
          <a:prstGeom prst="rect">
            <a:avLst/>
          </a:prstGeom>
        </p:spPr>
      </p:pic>
      <p:pic>
        <p:nvPicPr>
          <p:cNvPr id="27" name="Picture 26" descr="green checkmark">
            <a:extLst>
              <a:ext uri="{FF2B5EF4-FFF2-40B4-BE49-F238E27FC236}">
                <a16:creationId xmlns:a16="http://schemas.microsoft.com/office/drawing/2014/main" id="{8651316D-5DB3-447F-A769-0815C4E73E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8597" y="3723657"/>
            <a:ext cx="333419" cy="347312"/>
          </a:xfrm>
          <a:prstGeom prst="rect">
            <a:avLst/>
          </a:prstGeom>
        </p:spPr>
      </p:pic>
      <p:pic>
        <p:nvPicPr>
          <p:cNvPr id="35" name="Picture 34" descr="green checkmark">
            <a:extLst>
              <a:ext uri="{FF2B5EF4-FFF2-40B4-BE49-F238E27FC236}">
                <a16:creationId xmlns:a16="http://schemas.microsoft.com/office/drawing/2014/main" id="{09EA5F10-49C9-4586-B40F-2E1E47790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2587" y="5367825"/>
            <a:ext cx="353753" cy="376780"/>
          </a:xfrm>
          <a:prstGeom prst="rect">
            <a:avLst/>
          </a:prstGeom>
        </p:spPr>
      </p:pic>
      <p:pic>
        <p:nvPicPr>
          <p:cNvPr id="41" name="Picture 40" descr="green checkmark">
            <a:extLst>
              <a:ext uri="{FF2B5EF4-FFF2-40B4-BE49-F238E27FC236}">
                <a16:creationId xmlns:a16="http://schemas.microsoft.com/office/drawing/2014/main" id="{A7125EFC-B925-4698-A057-73D63C14A7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3402" y="2783989"/>
            <a:ext cx="271128" cy="267976"/>
          </a:xfrm>
          <a:prstGeom prst="rect">
            <a:avLst/>
          </a:prstGeom>
        </p:spPr>
      </p:pic>
      <p:pic>
        <p:nvPicPr>
          <p:cNvPr id="43" name="Picture 42" descr="green checkmark">
            <a:extLst>
              <a:ext uri="{FF2B5EF4-FFF2-40B4-BE49-F238E27FC236}">
                <a16:creationId xmlns:a16="http://schemas.microsoft.com/office/drawing/2014/main" id="{B3674199-DE82-4187-9AC7-D5141E4C31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8144" y="4875531"/>
            <a:ext cx="282522" cy="294294"/>
          </a:xfrm>
          <a:prstGeom prst="rect">
            <a:avLst/>
          </a:prstGeom>
        </p:spPr>
      </p:pic>
      <p:pic>
        <p:nvPicPr>
          <p:cNvPr id="45" name="Picture 4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5409" y="4252201"/>
            <a:ext cx="317875" cy="331120"/>
          </a:xfrm>
          <a:prstGeom prst="rect">
            <a:avLst/>
          </a:prstGeom>
        </p:spPr>
      </p:pic>
      <p:sp>
        <p:nvSpPr>
          <p:cNvPr id="47" name="TextBox 46"/>
          <p:cNvSpPr txBox="1"/>
          <p:nvPr/>
        </p:nvSpPr>
        <p:spPr>
          <a:xfrm>
            <a:off x="4856147" y="2674513"/>
            <a:ext cx="1487606" cy="461665"/>
          </a:xfrm>
          <a:prstGeom prst="rect">
            <a:avLst/>
          </a:prstGeom>
          <a:noFill/>
        </p:spPr>
        <p:txBody>
          <a:bodyPr wrap="square" rtlCol="0">
            <a:spAutoFit/>
          </a:bodyPr>
          <a:lstStyle/>
          <a:p>
            <a:pPr algn="l"/>
            <a:r>
              <a:rPr lang="en-GB" sz="2400" b="1">
                <a:solidFill>
                  <a:srgbClr val="DAA520"/>
                </a:solidFill>
              </a:rPr>
              <a:t>warum?</a:t>
            </a:r>
            <a:endParaRPr lang="en-GB" sz="2400" b="1" dirty="0">
              <a:solidFill>
                <a:srgbClr val="DAA520"/>
              </a:solidFill>
            </a:endParaRPr>
          </a:p>
        </p:txBody>
      </p:sp>
      <p:sp>
        <p:nvSpPr>
          <p:cNvPr id="48" name="TextBox 47"/>
          <p:cNvSpPr txBox="1"/>
          <p:nvPr/>
        </p:nvSpPr>
        <p:spPr>
          <a:xfrm>
            <a:off x="4900952" y="3198167"/>
            <a:ext cx="1487606" cy="461665"/>
          </a:xfrm>
          <a:prstGeom prst="rect">
            <a:avLst/>
          </a:prstGeom>
          <a:noFill/>
        </p:spPr>
        <p:txBody>
          <a:bodyPr wrap="square" rtlCol="0">
            <a:spAutoFit/>
          </a:bodyPr>
          <a:lstStyle/>
          <a:p>
            <a:pPr algn="l"/>
            <a:r>
              <a:rPr lang="en-GB" sz="2400" b="1" dirty="0" err="1">
                <a:solidFill>
                  <a:srgbClr val="DAA520"/>
                </a:solidFill>
              </a:rPr>
              <a:t>März</a:t>
            </a:r>
            <a:endParaRPr lang="en-GB" sz="2400" b="1" dirty="0">
              <a:solidFill>
                <a:srgbClr val="DAA520"/>
              </a:solidFill>
            </a:endParaRPr>
          </a:p>
        </p:txBody>
      </p:sp>
      <p:sp>
        <p:nvSpPr>
          <p:cNvPr id="49" name="TextBox 48"/>
          <p:cNvSpPr txBox="1"/>
          <p:nvPr/>
        </p:nvSpPr>
        <p:spPr>
          <a:xfrm>
            <a:off x="4900952" y="3693923"/>
            <a:ext cx="1487606" cy="461665"/>
          </a:xfrm>
          <a:prstGeom prst="rect">
            <a:avLst/>
          </a:prstGeom>
          <a:noFill/>
        </p:spPr>
        <p:txBody>
          <a:bodyPr wrap="square" rtlCol="0">
            <a:spAutoFit/>
          </a:bodyPr>
          <a:lstStyle/>
          <a:p>
            <a:pPr algn="l"/>
            <a:r>
              <a:rPr lang="en-GB" sz="2400" b="1">
                <a:solidFill>
                  <a:srgbClr val="DAA520"/>
                </a:solidFill>
              </a:rPr>
              <a:t>Küche</a:t>
            </a:r>
            <a:endParaRPr lang="en-GB" sz="2400" b="1" dirty="0">
              <a:solidFill>
                <a:srgbClr val="DAA520"/>
              </a:solidFill>
            </a:endParaRPr>
          </a:p>
        </p:txBody>
      </p:sp>
      <p:sp>
        <p:nvSpPr>
          <p:cNvPr id="50" name="TextBox 49"/>
          <p:cNvSpPr txBox="1"/>
          <p:nvPr/>
        </p:nvSpPr>
        <p:spPr>
          <a:xfrm>
            <a:off x="4900952" y="4231788"/>
            <a:ext cx="1487606" cy="461665"/>
          </a:xfrm>
          <a:prstGeom prst="rect">
            <a:avLst/>
          </a:prstGeom>
          <a:noFill/>
        </p:spPr>
        <p:txBody>
          <a:bodyPr wrap="square" rtlCol="0">
            <a:spAutoFit/>
          </a:bodyPr>
          <a:lstStyle/>
          <a:p>
            <a:pPr algn="l"/>
            <a:r>
              <a:rPr lang="en-GB" sz="2400" b="1">
                <a:solidFill>
                  <a:srgbClr val="DAA520"/>
                </a:solidFill>
              </a:rPr>
              <a:t>Kaffee</a:t>
            </a:r>
            <a:endParaRPr lang="en-GB" sz="2400" b="1" dirty="0">
              <a:solidFill>
                <a:srgbClr val="DAA520"/>
              </a:solidFill>
            </a:endParaRPr>
          </a:p>
        </p:txBody>
      </p:sp>
      <p:sp>
        <p:nvSpPr>
          <p:cNvPr id="51" name="TextBox 50"/>
          <p:cNvSpPr txBox="1"/>
          <p:nvPr/>
        </p:nvSpPr>
        <p:spPr>
          <a:xfrm>
            <a:off x="4900952" y="4757946"/>
            <a:ext cx="1487606" cy="461665"/>
          </a:xfrm>
          <a:prstGeom prst="rect">
            <a:avLst/>
          </a:prstGeom>
          <a:noFill/>
        </p:spPr>
        <p:txBody>
          <a:bodyPr wrap="square" rtlCol="0">
            <a:spAutoFit/>
          </a:bodyPr>
          <a:lstStyle/>
          <a:p>
            <a:pPr algn="l"/>
            <a:r>
              <a:rPr lang="en-GB" sz="2400" b="1">
                <a:solidFill>
                  <a:srgbClr val="DAA520"/>
                </a:solidFill>
              </a:rPr>
              <a:t>Brief</a:t>
            </a:r>
            <a:endParaRPr lang="en-GB" sz="2400" b="1" dirty="0">
              <a:solidFill>
                <a:srgbClr val="DAA520"/>
              </a:solidFill>
            </a:endParaRPr>
          </a:p>
        </p:txBody>
      </p:sp>
      <p:sp>
        <p:nvSpPr>
          <p:cNvPr id="52" name="TextBox 51"/>
          <p:cNvSpPr txBox="1"/>
          <p:nvPr/>
        </p:nvSpPr>
        <p:spPr>
          <a:xfrm>
            <a:off x="4900952" y="5367944"/>
            <a:ext cx="1906248" cy="461665"/>
          </a:xfrm>
          <a:prstGeom prst="rect">
            <a:avLst/>
          </a:prstGeom>
          <a:noFill/>
        </p:spPr>
        <p:txBody>
          <a:bodyPr wrap="square" rtlCol="0">
            <a:spAutoFit/>
          </a:bodyPr>
          <a:lstStyle/>
          <a:p>
            <a:pPr algn="l"/>
            <a:r>
              <a:rPr lang="en-GB" sz="2400" b="1">
                <a:solidFill>
                  <a:srgbClr val="DAA520"/>
                </a:solidFill>
              </a:rPr>
              <a:t>Schottland</a:t>
            </a:r>
            <a:endParaRPr lang="en-GB" sz="2400" b="1" dirty="0">
              <a:solidFill>
                <a:srgbClr val="DAA520"/>
              </a:solidFill>
            </a:endParaRPr>
          </a:p>
        </p:txBody>
      </p:sp>
      <p:sp>
        <p:nvSpPr>
          <p:cNvPr id="26" name="Action Button: Custom 16">
            <a:hlinkClick r:id="" action="ppaction://noaction" highlightClick="1">
              <a:snd r:embed="rId7" name="S5_1.wav"/>
            </a:hlinkClick>
            <a:extLst>
              <a:ext uri="{FF2B5EF4-FFF2-40B4-BE49-F238E27FC236}">
                <a16:creationId xmlns:a16="http://schemas.microsoft.com/office/drawing/2014/main" id="{A5BBD681-230A-48A3-BDF6-6C1FAB8FDBEB}"/>
              </a:ext>
            </a:extLst>
          </p:cNvPr>
          <p:cNvSpPr/>
          <p:nvPr/>
        </p:nvSpPr>
        <p:spPr>
          <a:xfrm>
            <a:off x="751043" y="27440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8" name="S5_2.wav"/>
            </a:hlinkClick>
            <a:extLst>
              <a:ext uri="{FF2B5EF4-FFF2-40B4-BE49-F238E27FC236}">
                <a16:creationId xmlns:a16="http://schemas.microsoft.com/office/drawing/2014/main" id="{26A11804-8DB2-480D-9B54-C4449C340D01}"/>
              </a:ext>
            </a:extLst>
          </p:cNvPr>
          <p:cNvSpPr/>
          <p:nvPr/>
        </p:nvSpPr>
        <p:spPr>
          <a:xfrm>
            <a:off x="748965" y="31960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16">
            <a:hlinkClick r:id="" action="ppaction://noaction" highlightClick="1">
              <a:snd r:embed="rId9" name="S5_3.wav"/>
            </a:hlinkClick>
            <a:extLst>
              <a:ext uri="{FF2B5EF4-FFF2-40B4-BE49-F238E27FC236}">
                <a16:creationId xmlns:a16="http://schemas.microsoft.com/office/drawing/2014/main" id="{92B6CF32-FF64-40AF-9D29-81B3C8FC342A}"/>
              </a:ext>
            </a:extLst>
          </p:cNvPr>
          <p:cNvSpPr/>
          <p:nvPr/>
        </p:nvSpPr>
        <p:spPr>
          <a:xfrm>
            <a:off x="755110" y="372675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16">
            <a:hlinkClick r:id="" action="ppaction://noaction" highlightClick="1">
              <a:snd r:embed="rId10" name="S5_4.wav"/>
            </a:hlinkClick>
            <a:extLst>
              <a:ext uri="{FF2B5EF4-FFF2-40B4-BE49-F238E27FC236}">
                <a16:creationId xmlns:a16="http://schemas.microsoft.com/office/drawing/2014/main" id="{66904A66-E0BA-4D43-AD36-CFB373A04B02}"/>
              </a:ext>
            </a:extLst>
          </p:cNvPr>
          <p:cNvSpPr/>
          <p:nvPr/>
        </p:nvSpPr>
        <p:spPr>
          <a:xfrm>
            <a:off x="755110" y="423898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Action Button: Custom 16">
            <a:hlinkClick r:id="" action="ppaction://noaction" highlightClick="1">
              <a:snd r:embed="rId11" name="S5_5.wav"/>
            </a:hlinkClick>
            <a:extLst>
              <a:ext uri="{FF2B5EF4-FFF2-40B4-BE49-F238E27FC236}">
                <a16:creationId xmlns:a16="http://schemas.microsoft.com/office/drawing/2014/main" id="{95A961BE-4E17-4FD8-9B6A-8CE29D38AEB0}"/>
              </a:ext>
            </a:extLst>
          </p:cNvPr>
          <p:cNvSpPr/>
          <p:nvPr/>
        </p:nvSpPr>
        <p:spPr>
          <a:xfrm>
            <a:off x="748965" y="47989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Action Button: Custom 16">
            <a:hlinkClick r:id="" action="ppaction://noaction" highlightClick="1">
              <a:snd r:embed="rId12" name="S5_6.wav"/>
            </a:hlinkClick>
            <a:extLst>
              <a:ext uri="{FF2B5EF4-FFF2-40B4-BE49-F238E27FC236}">
                <a16:creationId xmlns:a16="http://schemas.microsoft.com/office/drawing/2014/main" id="{D69F6294-B2DF-415F-833A-BDE00E256F33}"/>
              </a:ext>
            </a:extLst>
          </p:cNvPr>
          <p:cNvSpPr/>
          <p:nvPr/>
        </p:nvSpPr>
        <p:spPr>
          <a:xfrm>
            <a:off x="748965" y="53678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e 6">
            <a:extLst>
              <a:ext uri="{FF2B5EF4-FFF2-40B4-BE49-F238E27FC236}">
                <a16:creationId xmlns:a16="http://schemas.microsoft.com/office/drawing/2014/main" id="{41025C73-B7BE-47D4-9096-0617A6507B52}"/>
              </a:ext>
            </a:extLst>
          </p:cNvPr>
          <p:cNvGraphicFramePr>
            <a:graphicFrameLocks noGrp="1"/>
          </p:cNvGraphicFramePr>
          <p:nvPr>
            <p:extLst>
              <p:ext uri="{D42A27DB-BD31-4B8C-83A1-F6EECF244321}">
                <p14:modId xmlns:p14="http://schemas.microsoft.com/office/powerpoint/2010/main" val="2868724080"/>
              </p:ext>
            </p:extLst>
          </p:nvPr>
        </p:nvGraphicFramePr>
        <p:xfrm>
          <a:off x="126271" y="1929872"/>
          <a:ext cx="11804264" cy="3104836"/>
        </p:xfrm>
        <a:graphic>
          <a:graphicData uri="http://schemas.openxmlformats.org/drawingml/2006/table">
            <a:tbl>
              <a:tblPr firstRow="1" bandRow="1">
                <a:tableStyleId>{00A15C55-8517-42AA-B614-E9B94910E393}</a:tableStyleId>
              </a:tblPr>
              <a:tblGrid>
                <a:gridCol w="660690">
                  <a:extLst>
                    <a:ext uri="{9D8B030D-6E8A-4147-A177-3AD203B41FA5}">
                      <a16:colId xmlns:a16="http://schemas.microsoft.com/office/drawing/2014/main" val="2607353726"/>
                    </a:ext>
                  </a:extLst>
                </a:gridCol>
                <a:gridCol w="9197709">
                  <a:extLst>
                    <a:ext uri="{9D8B030D-6E8A-4147-A177-3AD203B41FA5}">
                      <a16:colId xmlns:a16="http://schemas.microsoft.com/office/drawing/2014/main" val="1600817978"/>
                    </a:ext>
                  </a:extLst>
                </a:gridCol>
                <a:gridCol w="1945865">
                  <a:extLst>
                    <a:ext uri="{9D8B030D-6E8A-4147-A177-3AD203B41FA5}">
                      <a16:colId xmlns:a16="http://schemas.microsoft.com/office/drawing/2014/main" val="4128092149"/>
                    </a:ext>
                  </a:extLst>
                </a:gridCol>
              </a:tblGrid>
              <a:tr h="512373">
                <a:tc>
                  <a:txBody>
                    <a:bodyPr/>
                    <a:lstStyle/>
                    <a:p>
                      <a:endParaRPr lang="en-GB" sz="2400" dirty="0"/>
                    </a:p>
                  </a:txBody>
                  <a:tcPr>
                    <a:noFill/>
                  </a:tcPr>
                </a:tc>
                <a:tc>
                  <a:txBody>
                    <a:bodyPr/>
                    <a:lstStyle/>
                    <a:p>
                      <a:endParaRPr lang="en-GB"/>
                    </a:p>
                  </a:txBody>
                  <a:tcPr>
                    <a:noFill/>
                  </a:tcPr>
                </a:tc>
                <a:tc>
                  <a:txBody>
                    <a:bodyPr/>
                    <a:lstStyle/>
                    <a:p>
                      <a:pPr algn="ctr"/>
                      <a:r>
                        <a:rPr lang="en-GB" sz="2000" b="1">
                          <a:solidFill>
                            <a:schemeClr val="bg1"/>
                          </a:solidFill>
                        </a:rPr>
                        <a:t>Antwort</a:t>
                      </a:r>
                      <a:endParaRPr lang="en-GB" sz="2000" b="1" dirty="0">
                        <a:solidFill>
                          <a:schemeClr val="bg1"/>
                        </a:solidFill>
                      </a:endParaRPr>
                    </a:p>
                  </a:txBody>
                  <a:tcPr anchor="ctr"/>
                </a:tc>
                <a:extLst>
                  <a:ext uri="{0D108BD9-81ED-4DB2-BD59-A6C34878D82A}">
                    <a16:rowId xmlns:a16="http://schemas.microsoft.com/office/drawing/2014/main" val="1153431983"/>
                  </a:ext>
                </a:extLst>
              </a:tr>
              <a:tr h="512373">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512373">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512373">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512373">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542971">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23910" y="1232327"/>
            <a:ext cx="5563891" cy="461665"/>
          </a:xfrm>
          <a:prstGeom prst="rect">
            <a:avLst/>
          </a:prstGeom>
          <a:noFill/>
        </p:spPr>
        <p:txBody>
          <a:bodyPr wrap="square" rtlCol="0">
            <a:spAutoFit/>
          </a:bodyPr>
          <a:lstStyle/>
          <a:p>
            <a:r>
              <a:rPr lang="en-US" sz="2400" dirty="0">
                <a:solidFill>
                  <a:schemeClr val="accent5">
                    <a:lumMod val="50000"/>
                  </a:schemeClr>
                </a:solidFill>
              </a:rPr>
              <a:t>Welches Wort </a:t>
            </a:r>
            <a:r>
              <a:rPr lang="en-US" sz="2400" dirty="0" err="1">
                <a:solidFill>
                  <a:schemeClr val="accent5">
                    <a:lumMod val="50000"/>
                  </a:schemeClr>
                </a:solidFill>
              </a:rPr>
              <a:t>ist</a:t>
            </a:r>
            <a:r>
              <a:rPr lang="en-US" sz="2400" dirty="0">
                <a:solidFill>
                  <a:schemeClr val="accent5">
                    <a:lumMod val="50000"/>
                  </a:schemeClr>
                </a:solidFill>
              </a:rPr>
              <a:t> das?</a:t>
            </a:r>
          </a:p>
        </p:txBody>
      </p:sp>
      <p:sp>
        <p:nvSpPr>
          <p:cNvPr id="7" name="TextBox 6">
            <a:extLst>
              <a:ext uri="{FF2B5EF4-FFF2-40B4-BE49-F238E27FC236}">
                <a16:creationId xmlns:a16="http://schemas.microsoft.com/office/drawing/2014/main" id="{7B2326E1-A87B-2D46-8B7D-5F8E8817AFDA}"/>
              </a:ext>
            </a:extLst>
          </p:cNvPr>
          <p:cNvSpPr txBox="1"/>
          <p:nvPr/>
        </p:nvSpPr>
        <p:spPr>
          <a:xfrm>
            <a:off x="691248" y="2525318"/>
            <a:ext cx="7972497" cy="461665"/>
          </a:xfrm>
          <a:prstGeom prst="rect">
            <a:avLst/>
          </a:prstGeom>
          <a:noFill/>
        </p:spPr>
        <p:txBody>
          <a:bodyPr wrap="square" rtlCol="0">
            <a:spAutoFit/>
          </a:bodyPr>
          <a:lstStyle/>
          <a:p>
            <a:r>
              <a:rPr lang="en-US" sz="2400" dirty="0">
                <a:solidFill>
                  <a:schemeClr val="accent5">
                    <a:lumMod val="50000"/>
                  </a:schemeClr>
                </a:solidFill>
              </a:rPr>
              <a:t>Der </a:t>
            </a:r>
            <a:r>
              <a:rPr lang="en-US" sz="2400" dirty="0" err="1">
                <a:solidFill>
                  <a:schemeClr val="accent5">
                    <a:lumMod val="50000"/>
                  </a:schemeClr>
                </a:solidFill>
              </a:rPr>
              <a:t>letzte</a:t>
            </a:r>
            <a:r>
              <a:rPr lang="en-US" sz="2400" dirty="0">
                <a:solidFill>
                  <a:schemeClr val="accent5">
                    <a:lumMod val="50000"/>
                  </a:schemeClr>
                </a:solidFill>
              </a:rPr>
              <a:t> Monat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Jahr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______________ .</a:t>
            </a:r>
          </a:p>
        </p:txBody>
      </p:sp>
      <p:sp>
        <p:nvSpPr>
          <p:cNvPr id="8" name="TextBox 7">
            <a:extLst>
              <a:ext uri="{FF2B5EF4-FFF2-40B4-BE49-F238E27FC236}">
                <a16:creationId xmlns:a16="http://schemas.microsoft.com/office/drawing/2014/main" id="{7B2326E1-A87B-2D46-8B7D-5F8E8817AFDA}"/>
              </a:ext>
            </a:extLst>
          </p:cNvPr>
          <p:cNvSpPr txBox="1"/>
          <p:nvPr/>
        </p:nvSpPr>
        <p:spPr>
          <a:xfrm>
            <a:off x="723831" y="2986588"/>
            <a:ext cx="9393974" cy="461665"/>
          </a:xfrm>
          <a:prstGeom prst="rect">
            <a:avLst/>
          </a:prstGeom>
          <a:noFill/>
        </p:spPr>
        <p:txBody>
          <a:bodyPr wrap="square" rtlCol="0">
            <a:spAutoFit/>
          </a:bodyPr>
          <a:lstStyle/>
          <a:p>
            <a:r>
              <a:rPr lang="en-US" sz="2400" dirty="0">
                <a:solidFill>
                  <a:schemeClr val="accent5">
                    <a:lumMod val="50000"/>
                  </a:schemeClr>
                </a:solidFill>
              </a:rPr>
              <a:t>Dort </a:t>
            </a:r>
            <a:r>
              <a:rPr lang="en-US" sz="2400" dirty="0" err="1">
                <a:solidFill>
                  <a:schemeClr val="accent5">
                    <a:lumMod val="50000"/>
                  </a:schemeClr>
                </a:solidFill>
              </a:rPr>
              <a:t>kann</a:t>
            </a:r>
            <a:r>
              <a:rPr lang="en-US" sz="2400" dirty="0">
                <a:solidFill>
                  <a:schemeClr val="accent5">
                    <a:lumMod val="50000"/>
                  </a:schemeClr>
                </a:solidFill>
              </a:rPr>
              <a:t> man in </a:t>
            </a:r>
            <a:r>
              <a:rPr lang="en-US" sz="2400" dirty="0" err="1">
                <a:solidFill>
                  <a:schemeClr val="accent5">
                    <a:lumMod val="50000"/>
                  </a:schemeClr>
                </a:solidFill>
              </a:rPr>
              <a:t>einer</a:t>
            </a:r>
            <a:r>
              <a:rPr lang="en-US" sz="2400" dirty="0">
                <a:solidFill>
                  <a:schemeClr val="accent5">
                    <a:lumMod val="50000"/>
                  </a:schemeClr>
                </a:solidFill>
              </a:rPr>
              <a:t> ________ </a:t>
            </a:r>
            <a:r>
              <a:rPr lang="en-US" sz="2400" dirty="0" err="1">
                <a:solidFill>
                  <a:schemeClr val="accent5">
                    <a:lumMod val="50000"/>
                  </a:schemeClr>
                </a:solidFill>
              </a:rPr>
              <a:t>wohnen</a:t>
            </a:r>
            <a:r>
              <a:rPr lang="en-US" sz="2400" dirty="0">
                <a:solidFill>
                  <a:schemeClr val="accent5">
                    <a:lumMod val="50000"/>
                  </a:schemeClr>
                </a:solidFill>
              </a:rPr>
              <a:t>. (flat)</a:t>
            </a:r>
          </a:p>
        </p:txBody>
      </p:sp>
      <p:sp>
        <p:nvSpPr>
          <p:cNvPr id="9" name="TextBox 8">
            <a:extLst>
              <a:ext uri="{FF2B5EF4-FFF2-40B4-BE49-F238E27FC236}">
                <a16:creationId xmlns:a16="http://schemas.microsoft.com/office/drawing/2014/main" id="{7B2326E1-A87B-2D46-8B7D-5F8E8817AFDA}"/>
              </a:ext>
            </a:extLst>
          </p:cNvPr>
          <p:cNvSpPr txBox="1"/>
          <p:nvPr/>
        </p:nvSpPr>
        <p:spPr>
          <a:xfrm>
            <a:off x="691248" y="3528587"/>
            <a:ext cx="8973960" cy="461665"/>
          </a:xfrm>
          <a:prstGeom prst="rect">
            <a:avLst/>
          </a:prstGeom>
          <a:noFill/>
        </p:spPr>
        <p:txBody>
          <a:bodyPr wrap="square" rtlCol="0">
            <a:spAutoFit/>
          </a:bodyPr>
          <a:lstStyle/>
          <a:p>
            <a:r>
              <a:rPr lang="en-US" sz="2400" dirty="0">
                <a:solidFill>
                  <a:schemeClr val="accent5">
                    <a:lumMod val="50000"/>
                  </a:schemeClr>
                </a:solidFill>
              </a:rPr>
              <a:t>Das </a:t>
            </a:r>
            <a:r>
              <a:rPr lang="en-US" sz="2400" dirty="0" err="1">
                <a:solidFill>
                  <a:schemeClr val="accent5">
                    <a:lumMod val="50000"/>
                  </a:schemeClr>
                </a:solidFill>
              </a:rPr>
              <a:t>kann</a:t>
            </a:r>
            <a:r>
              <a:rPr lang="en-US" sz="2400" dirty="0">
                <a:solidFill>
                  <a:schemeClr val="accent5">
                    <a:lumMod val="50000"/>
                  </a:schemeClr>
                </a:solidFill>
              </a:rPr>
              <a:t> man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 Es </a:t>
            </a:r>
            <a:r>
              <a:rPr lang="en-US" sz="2400" dirty="0" err="1">
                <a:solidFill>
                  <a:schemeClr val="accent5">
                    <a:lumMod val="50000"/>
                  </a:schemeClr>
                </a:solidFill>
              </a:rPr>
              <a:t>ist</a:t>
            </a:r>
            <a:r>
              <a:rPr lang="en-US" sz="2400" dirty="0">
                <a:solidFill>
                  <a:schemeClr val="accent5">
                    <a:lumMod val="50000"/>
                  </a:schemeClr>
                </a:solidFill>
              </a:rPr>
              <a:t> ___________ (impossible).</a:t>
            </a:r>
          </a:p>
        </p:txBody>
      </p:sp>
      <p:sp>
        <p:nvSpPr>
          <p:cNvPr id="10" name="TextBox 9">
            <a:extLst>
              <a:ext uri="{FF2B5EF4-FFF2-40B4-BE49-F238E27FC236}">
                <a16:creationId xmlns:a16="http://schemas.microsoft.com/office/drawing/2014/main" id="{7B2326E1-A87B-2D46-8B7D-5F8E8817AFDA}"/>
              </a:ext>
            </a:extLst>
          </p:cNvPr>
          <p:cNvSpPr txBox="1"/>
          <p:nvPr/>
        </p:nvSpPr>
        <p:spPr>
          <a:xfrm>
            <a:off x="721344" y="4024479"/>
            <a:ext cx="8728300" cy="461665"/>
          </a:xfrm>
          <a:prstGeom prst="rect">
            <a:avLst/>
          </a:prstGeom>
          <a:noFill/>
        </p:spPr>
        <p:txBody>
          <a:bodyPr wrap="square" rtlCol="0">
            <a:spAutoFit/>
          </a:bodyPr>
          <a:lstStyle/>
          <a:p>
            <a:r>
              <a:rPr lang="en-US" sz="2400">
                <a:solidFill>
                  <a:schemeClr val="accent5">
                    <a:lumMod val="50000"/>
                  </a:schemeClr>
                </a:solidFill>
              </a:rPr>
              <a:t>Du hast nicht geschlafen. Du bist noch __________  (tired).</a:t>
            </a:r>
            <a:endParaRPr lang="en-US" sz="2400" dirty="0">
              <a:solidFill>
                <a:schemeClr val="accent5">
                  <a:lumMod val="50000"/>
                </a:schemeClr>
              </a:solidFill>
            </a:endParaRPr>
          </a:p>
        </p:txBody>
      </p:sp>
      <p:sp>
        <p:nvSpPr>
          <p:cNvPr id="11" name="TextBox 10">
            <a:extLst>
              <a:ext uri="{FF2B5EF4-FFF2-40B4-BE49-F238E27FC236}">
                <a16:creationId xmlns:a16="http://schemas.microsoft.com/office/drawing/2014/main" id="{7B2326E1-A87B-2D46-8B7D-5F8E8817AFDA}"/>
              </a:ext>
            </a:extLst>
          </p:cNvPr>
          <p:cNvSpPr txBox="1"/>
          <p:nvPr/>
        </p:nvSpPr>
        <p:spPr>
          <a:xfrm>
            <a:off x="723980" y="4572148"/>
            <a:ext cx="8973961" cy="461665"/>
          </a:xfrm>
          <a:prstGeom prst="rect">
            <a:avLst/>
          </a:prstGeom>
          <a:noFill/>
        </p:spPr>
        <p:txBody>
          <a:bodyPr wrap="square" rtlCol="0">
            <a:spAutoFit/>
          </a:bodyPr>
          <a:lstStyle/>
          <a:p>
            <a:r>
              <a:rPr lang="en-US" sz="2400">
                <a:solidFill>
                  <a:schemeClr val="accent5">
                    <a:lumMod val="50000"/>
                  </a:schemeClr>
                </a:solidFill>
              </a:rPr>
              <a:t>Normalerweise kann die Reise eine Stunde __________ (last).</a:t>
            </a:r>
            <a:endParaRPr lang="en-US" sz="2400" dirty="0">
              <a:solidFill>
                <a:schemeClr val="accent5">
                  <a:lumMod val="50000"/>
                </a:schemeClr>
              </a:solidFill>
            </a:endParaRPr>
          </a:p>
        </p:txBody>
      </p:sp>
      <p:sp>
        <p:nvSpPr>
          <p:cNvPr id="14" name="Action Button: Custom 13">
            <a:hlinkClick r:id="" action="ppaction://noaction" highlightClick="1"/>
          </p:cNvPr>
          <p:cNvSpPr/>
          <p:nvPr/>
        </p:nvSpPr>
        <p:spPr>
          <a:xfrm>
            <a:off x="245456" y="2542707"/>
            <a:ext cx="387388" cy="365322"/>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a:t>
            </a:r>
          </a:p>
        </p:txBody>
      </p:sp>
      <p:sp>
        <p:nvSpPr>
          <p:cNvPr id="15" name="Action Button: Custom 14">
            <a:hlinkClick r:id="" action="ppaction://noaction" highlightClick="1"/>
          </p:cNvPr>
          <p:cNvSpPr/>
          <p:nvPr/>
        </p:nvSpPr>
        <p:spPr>
          <a:xfrm>
            <a:off x="245456" y="3022609"/>
            <a:ext cx="387388" cy="365322"/>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prstClr val="white"/>
                </a:solidFill>
                <a:latin typeface="Century Gothic" panose="020B0502020202020204" pitchFamily="34" charset="0"/>
              </a:rPr>
              <a:t>2</a:t>
            </a:r>
            <a:endParaRPr lang="en-GB" sz="1600" b="1" dirty="0">
              <a:solidFill>
                <a:prstClr val="white"/>
              </a:solidFill>
              <a:latin typeface="Century Gothic" panose="020B0502020202020204" pitchFamily="34" charset="0"/>
            </a:endParaRPr>
          </a:p>
        </p:txBody>
      </p:sp>
      <p:sp>
        <p:nvSpPr>
          <p:cNvPr id="16" name="Action Button: Custom 15">
            <a:hlinkClick r:id="" action="ppaction://noaction" highlightClick="1"/>
          </p:cNvPr>
          <p:cNvSpPr/>
          <p:nvPr/>
        </p:nvSpPr>
        <p:spPr>
          <a:xfrm>
            <a:off x="256473" y="3530668"/>
            <a:ext cx="387388" cy="365322"/>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prstClr val="white"/>
                </a:solidFill>
                <a:latin typeface="Century Gothic" panose="020B0502020202020204" pitchFamily="34" charset="0"/>
              </a:rPr>
              <a:t>3</a:t>
            </a:r>
            <a:endParaRPr lang="en-GB" sz="1600" b="1" dirty="0">
              <a:solidFill>
                <a:prstClr val="white"/>
              </a:solidFill>
              <a:latin typeface="Century Gothic" panose="020B0502020202020204" pitchFamily="34" charset="0"/>
            </a:endParaRPr>
          </a:p>
        </p:txBody>
      </p:sp>
      <p:sp>
        <p:nvSpPr>
          <p:cNvPr id="17" name="Action Button: Custom 16">
            <a:hlinkClick r:id="" action="ppaction://noaction" highlightClick="1"/>
          </p:cNvPr>
          <p:cNvSpPr/>
          <p:nvPr/>
        </p:nvSpPr>
        <p:spPr>
          <a:xfrm>
            <a:off x="261356" y="4057979"/>
            <a:ext cx="387388" cy="365322"/>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prstClr val="white"/>
                </a:solidFill>
                <a:latin typeface="Century Gothic" panose="020B0502020202020204" pitchFamily="34" charset="0"/>
              </a:rPr>
              <a:t>4</a:t>
            </a:r>
            <a:endParaRPr lang="en-GB" sz="1600" b="1" dirty="0">
              <a:solidFill>
                <a:prstClr val="white"/>
              </a:solidFill>
              <a:latin typeface="Century Gothic" panose="020B0502020202020204" pitchFamily="34" charset="0"/>
            </a:endParaRPr>
          </a:p>
        </p:txBody>
      </p:sp>
      <p:sp>
        <p:nvSpPr>
          <p:cNvPr id="18" name="Action Button: Custom 17">
            <a:hlinkClick r:id="" action="ppaction://noaction" highlightClick="1"/>
          </p:cNvPr>
          <p:cNvSpPr/>
          <p:nvPr/>
        </p:nvSpPr>
        <p:spPr>
          <a:xfrm>
            <a:off x="268061" y="4578727"/>
            <a:ext cx="380002" cy="365322"/>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prstClr val="white"/>
                </a:solidFill>
                <a:latin typeface="Century Gothic" panose="020B0502020202020204" pitchFamily="34" charset="0"/>
              </a:rPr>
              <a:t>5</a:t>
            </a:r>
            <a:endParaRPr lang="en-GB" sz="1600" b="1" dirty="0">
              <a:solidFill>
                <a:prstClr val="white"/>
              </a:solidFill>
              <a:latin typeface="Century Gothic" panose="020B0502020202020204" pitchFamily="34" charset="0"/>
            </a:endParaRPr>
          </a:p>
        </p:txBody>
      </p:sp>
      <p:sp>
        <p:nvSpPr>
          <p:cNvPr id="24" name="TextBox 23"/>
          <p:cNvSpPr txBox="1"/>
          <p:nvPr/>
        </p:nvSpPr>
        <p:spPr>
          <a:xfrm>
            <a:off x="10050912" y="2525318"/>
            <a:ext cx="1789328" cy="461665"/>
          </a:xfrm>
          <a:prstGeom prst="rect">
            <a:avLst/>
          </a:prstGeom>
          <a:noFill/>
        </p:spPr>
        <p:txBody>
          <a:bodyPr wrap="square" rtlCol="0">
            <a:spAutoFit/>
          </a:bodyPr>
          <a:lstStyle/>
          <a:p>
            <a:pPr algn="ctr"/>
            <a:r>
              <a:rPr lang="en-GB" sz="2400" b="1">
                <a:solidFill>
                  <a:srgbClr val="DAA520"/>
                </a:solidFill>
              </a:rPr>
              <a:t>Dezember</a:t>
            </a:r>
            <a:endParaRPr lang="en-GB" sz="2400" b="1" dirty="0">
              <a:solidFill>
                <a:srgbClr val="DAA520"/>
              </a:solidFill>
            </a:endParaRPr>
          </a:p>
        </p:txBody>
      </p:sp>
      <p:sp>
        <p:nvSpPr>
          <p:cNvPr id="25" name="TextBox 24"/>
          <p:cNvSpPr txBox="1"/>
          <p:nvPr/>
        </p:nvSpPr>
        <p:spPr>
          <a:xfrm>
            <a:off x="10050912" y="2986983"/>
            <a:ext cx="1789328" cy="461665"/>
          </a:xfrm>
          <a:prstGeom prst="rect">
            <a:avLst/>
          </a:prstGeom>
          <a:noFill/>
        </p:spPr>
        <p:txBody>
          <a:bodyPr wrap="square" rtlCol="0">
            <a:spAutoFit/>
          </a:bodyPr>
          <a:lstStyle/>
          <a:p>
            <a:pPr algn="ctr"/>
            <a:r>
              <a:rPr lang="en-GB" sz="2400" b="1">
                <a:solidFill>
                  <a:srgbClr val="DAA520"/>
                </a:solidFill>
              </a:rPr>
              <a:t>Wohnung</a:t>
            </a:r>
            <a:endParaRPr lang="en-GB" sz="2400" b="1" dirty="0">
              <a:solidFill>
                <a:srgbClr val="DAA520"/>
              </a:solidFill>
            </a:endParaRPr>
          </a:p>
        </p:txBody>
      </p:sp>
      <p:sp>
        <p:nvSpPr>
          <p:cNvPr id="26" name="TextBox 25"/>
          <p:cNvSpPr txBox="1"/>
          <p:nvPr/>
        </p:nvSpPr>
        <p:spPr>
          <a:xfrm>
            <a:off x="10143005" y="3518770"/>
            <a:ext cx="1914614" cy="461665"/>
          </a:xfrm>
          <a:prstGeom prst="rect">
            <a:avLst/>
          </a:prstGeom>
          <a:noFill/>
        </p:spPr>
        <p:txBody>
          <a:bodyPr wrap="square" rtlCol="0">
            <a:spAutoFit/>
          </a:bodyPr>
          <a:lstStyle/>
          <a:p>
            <a:pPr algn="l"/>
            <a:r>
              <a:rPr lang="en-GB" sz="2400" b="1">
                <a:solidFill>
                  <a:srgbClr val="DAA520"/>
                </a:solidFill>
              </a:rPr>
              <a:t>unmöglich</a:t>
            </a:r>
            <a:endParaRPr lang="en-GB" sz="2400" b="1" dirty="0">
              <a:solidFill>
                <a:srgbClr val="DAA520"/>
              </a:solidFill>
            </a:endParaRPr>
          </a:p>
        </p:txBody>
      </p:sp>
      <p:sp>
        <p:nvSpPr>
          <p:cNvPr id="27" name="TextBox 26"/>
          <p:cNvSpPr txBox="1"/>
          <p:nvPr/>
        </p:nvSpPr>
        <p:spPr>
          <a:xfrm>
            <a:off x="10229777" y="4036692"/>
            <a:ext cx="1487606" cy="461665"/>
          </a:xfrm>
          <a:prstGeom prst="rect">
            <a:avLst/>
          </a:prstGeom>
          <a:noFill/>
        </p:spPr>
        <p:txBody>
          <a:bodyPr wrap="square" rtlCol="0">
            <a:spAutoFit/>
          </a:bodyPr>
          <a:lstStyle/>
          <a:p>
            <a:pPr algn="ctr"/>
            <a:r>
              <a:rPr lang="en-GB" sz="2400" b="1">
                <a:solidFill>
                  <a:srgbClr val="DAA520"/>
                </a:solidFill>
              </a:rPr>
              <a:t>müde</a:t>
            </a:r>
            <a:endParaRPr lang="en-GB" sz="2400" b="1" dirty="0">
              <a:solidFill>
                <a:srgbClr val="DAA520"/>
              </a:solidFill>
            </a:endParaRPr>
          </a:p>
        </p:txBody>
      </p:sp>
      <p:sp>
        <p:nvSpPr>
          <p:cNvPr id="28" name="TextBox 27"/>
          <p:cNvSpPr txBox="1"/>
          <p:nvPr/>
        </p:nvSpPr>
        <p:spPr>
          <a:xfrm>
            <a:off x="10229777" y="4644696"/>
            <a:ext cx="1487606" cy="461665"/>
          </a:xfrm>
          <a:prstGeom prst="rect">
            <a:avLst/>
          </a:prstGeom>
          <a:noFill/>
        </p:spPr>
        <p:txBody>
          <a:bodyPr wrap="square" rtlCol="0">
            <a:spAutoFit/>
          </a:bodyPr>
          <a:lstStyle/>
          <a:p>
            <a:pPr algn="ctr"/>
            <a:r>
              <a:rPr lang="en-GB" sz="2400" b="1">
                <a:solidFill>
                  <a:srgbClr val="DAA520"/>
                </a:solidFill>
              </a:rPr>
              <a:t>dauern</a:t>
            </a:r>
            <a:endParaRPr lang="en-GB" sz="2400" b="1" dirty="0">
              <a:solidFill>
                <a:srgbClr val="DAA520"/>
              </a:solidFill>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0" name="Table 6">
            <a:extLst>
              <a:ext uri="{FF2B5EF4-FFF2-40B4-BE49-F238E27FC236}">
                <a16:creationId xmlns:a16="http://schemas.microsoft.com/office/drawing/2014/main" id="{41025C73-B7BE-47D4-9096-0617A6507B52}"/>
              </a:ext>
            </a:extLst>
          </p:cNvPr>
          <p:cNvGraphicFramePr>
            <a:graphicFrameLocks noGrp="1"/>
          </p:cNvGraphicFramePr>
          <p:nvPr>
            <p:extLst>
              <p:ext uri="{D42A27DB-BD31-4B8C-83A1-F6EECF244321}">
                <p14:modId xmlns:p14="http://schemas.microsoft.com/office/powerpoint/2010/main" val="3810682958"/>
              </p:ext>
            </p:extLst>
          </p:nvPr>
        </p:nvGraphicFramePr>
        <p:xfrm>
          <a:off x="245294" y="2047164"/>
          <a:ext cx="11323058" cy="3256574"/>
        </p:xfrm>
        <a:graphic>
          <a:graphicData uri="http://schemas.openxmlformats.org/drawingml/2006/table">
            <a:tbl>
              <a:tblPr firstRow="1" bandRow="1">
                <a:tableStyleId>{00A15C55-8517-42AA-B614-E9B94910E393}</a:tableStyleId>
              </a:tblPr>
              <a:tblGrid>
                <a:gridCol w="633757">
                  <a:extLst>
                    <a:ext uri="{9D8B030D-6E8A-4147-A177-3AD203B41FA5}">
                      <a16:colId xmlns:a16="http://schemas.microsoft.com/office/drawing/2014/main" val="2607353726"/>
                    </a:ext>
                  </a:extLst>
                </a:gridCol>
                <a:gridCol w="8822760">
                  <a:extLst>
                    <a:ext uri="{9D8B030D-6E8A-4147-A177-3AD203B41FA5}">
                      <a16:colId xmlns:a16="http://schemas.microsoft.com/office/drawing/2014/main" val="1600817978"/>
                    </a:ext>
                  </a:extLst>
                </a:gridCol>
                <a:gridCol w="1866541">
                  <a:extLst>
                    <a:ext uri="{9D8B030D-6E8A-4147-A177-3AD203B41FA5}">
                      <a16:colId xmlns:a16="http://schemas.microsoft.com/office/drawing/2014/main" val="4128092149"/>
                    </a:ext>
                  </a:extLst>
                </a:gridCol>
              </a:tblGrid>
              <a:tr h="512373">
                <a:tc>
                  <a:txBody>
                    <a:bodyPr/>
                    <a:lstStyle/>
                    <a:p>
                      <a:endParaRPr lang="en-GB" sz="2400" dirty="0"/>
                    </a:p>
                  </a:txBody>
                  <a:tcPr>
                    <a:noFill/>
                  </a:tcPr>
                </a:tc>
                <a:tc>
                  <a:txBody>
                    <a:bodyPr/>
                    <a:lstStyle/>
                    <a:p>
                      <a:endParaRPr lang="en-GB"/>
                    </a:p>
                  </a:txBody>
                  <a:tcPr>
                    <a:noFill/>
                  </a:tcPr>
                </a:tc>
                <a:tc>
                  <a:txBody>
                    <a:bodyPr/>
                    <a:lstStyle/>
                    <a:p>
                      <a:pPr algn="ctr"/>
                      <a:r>
                        <a:rPr lang="en-GB" sz="2000" b="1">
                          <a:solidFill>
                            <a:schemeClr val="bg1"/>
                          </a:solidFill>
                        </a:rPr>
                        <a:t>Antwort</a:t>
                      </a:r>
                      <a:endParaRPr lang="en-GB" sz="2000" b="1" dirty="0">
                        <a:solidFill>
                          <a:schemeClr val="bg1"/>
                        </a:solidFill>
                      </a:endParaRPr>
                    </a:p>
                  </a:txBody>
                  <a:tcPr anchor="ctr"/>
                </a:tc>
                <a:extLst>
                  <a:ext uri="{0D108BD9-81ED-4DB2-BD59-A6C34878D82A}">
                    <a16:rowId xmlns:a16="http://schemas.microsoft.com/office/drawing/2014/main" val="1153431983"/>
                  </a:ext>
                </a:extLst>
              </a:tr>
              <a:tr h="512373">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512373">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512373">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extLst>
                  <a:ext uri="{0D108BD9-81ED-4DB2-BD59-A6C34878D82A}">
                    <a16:rowId xmlns:a16="http://schemas.microsoft.com/office/drawing/2014/main" val="2189313960"/>
                  </a:ext>
                </a:extLst>
              </a:tr>
              <a:tr h="512373">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694709">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extLst>
                  <a:ext uri="{0D108BD9-81ED-4DB2-BD59-A6C34878D82A}">
                    <a16:rowId xmlns:a16="http://schemas.microsoft.com/office/drawing/2014/main" val="1972389626"/>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45294" y="1537103"/>
            <a:ext cx="5563891" cy="461665"/>
          </a:xfrm>
          <a:prstGeom prst="rect">
            <a:avLst/>
          </a:prstGeom>
          <a:noFill/>
        </p:spPr>
        <p:txBody>
          <a:bodyPr wrap="square" rtlCol="0">
            <a:spAutoFit/>
          </a:bodyPr>
          <a:lstStyle/>
          <a:p>
            <a:r>
              <a:rPr lang="en-US" sz="2400">
                <a:solidFill>
                  <a:schemeClr val="accent5">
                    <a:lumMod val="50000"/>
                  </a:schemeClr>
                </a:solidFill>
              </a:rPr>
              <a:t>Was ist das?</a:t>
            </a:r>
            <a:endParaRPr lang="en-US" sz="2400" dirty="0">
              <a:solidFill>
                <a:schemeClr val="accent5">
                  <a:lumMod val="50000"/>
                </a:schemeClr>
              </a:solidFill>
            </a:endParaRPr>
          </a:p>
        </p:txBody>
      </p:sp>
      <p:sp>
        <p:nvSpPr>
          <p:cNvPr id="7" name="TextBox 6">
            <a:extLst>
              <a:ext uri="{FF2B5EF4-FFF2-40B4-BE49-F238E27FC236}">
                <a16:creationId xmlns:a16="http://schemas.microsoft.com/office/drawing/2014/main" id="{7B2326E1-A87B-2D46-8B7D-5F8E8817AFDA}"/>
              </a:ext>
            </a:extLst>
          </p:cNvPr>
          <p:cNvSpPr txBox="1"/>
          <p:nvPr/>
        </p:nvSpPr>
        <p:spPr>
          <a:xfrm>
            <a:off x="826017" y="2582377"/>
            <a:ext cx="7997672" cy="461665"/>
          </a:xfrm>
          <a:prstGeom prst="rect">
            <a:avLst/>
          </a:prstGeom>
          <a:noFill/>
        </p:spPr>
        <p:txBody>
          <a:bodyPr wrap="square" rtlCol="0">
            <a:spAutoFit/>
          </a:bodyPr>
          <a:lstStyle/>
          <a:p>
            <a:r>
              <a:rPr lang="en-US" sz="2400">
                <a:solidFill>
                  <a:schemeClr val="accent5">
                    <a:lumMod val="50000"/>
                  </a:schemeClr>
                </a:solidFill>
              </a:rPr>
              <a:t>Der Film ist sehr __________ (funny).</a:t>
            </a:r>
            <a:endParaRPr lang="en-US" sz="2400" dirty="0">
              <a:solidFill>
                <a:schemeClr val="accent5">
                  <a:lumMod val="50000"/>
                </a:schemeClr>
              </a:solidFill>
            </a:endParaRPr>
          </a:p>
        </p:txBody>
      </p:sp>
      <p:sp>
        <p:nvSpPr>
          <p:cNvPr id="8" name="TextBox 7">
            <a:extLst>
              <a:ext uri="{FF2B5EF4-FFF2-40B4-BE49-F238E27FC236}">
                <a16:creationId xmlns:a16="http://schemas.microsoft.com/office/drawing/2014/main" id="{7B2326E1-A87B-2D46-8B7D-5F8E8817AFDA}"/>
              </a:ext>
            </a:extLst>
          </p:cNvPr>
          <p:cNvSpPr txBox="1"/>
          <p:nvPr/>
        </p:nvSpPr>
        <p:spPr>
          <a:xfrm>
            <a:off x="915698" y="3051965"/>
            <a:ext cx="8454872" cy="461665"/>
          </a:xfrm>
          <a:prstGeom prst="rect">
            <a:avLst/>
          </a:prstGeom>
          <a:noFill/>
        </p:spPr>
        <p:txBody>
          <a:bodyPr wrap="square" rtlCol="0">
            <a:spAutoFit/>
          </a:bodyPr>
          <a:lstStyle/>
          <a:p>
            <a:r>
              <a:rPr lang="en-US" sz="2400">
                <a:solidFill>
                  <a:schemeClr val="accent5">
                    <a:lumMod val="50000"/>
                  </a:schemeClr>
                </a:solidFill>
              </a:rPr>
              <a:t>______ kann man viele Autos fahren (there).</a:t>
            </a:r>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7B2326E1-A87B-2D46-8B7D-5F8E8817AFDA}"/>
              </a:ext>
            </a:extLst>
          </p:cNvPr>
          <p:cNvSpPr txBox="1"/>
          <p:nvPr/>
        </p:nvSpPr>
        <p:spPr>
          <a:xfrm>
            <a:off x="826018" y="3644491"/>
            <a:ext cx="8386222" cy="461665"/>
          </a:xfrm>
          <a:prstGeom prst="rect">
            <a:avLst/>
          </a:prstGeom>
          <a:noFill/>
        </p:spPr>
        <p:txBody>
          <a:bodyPr wrap="square" rtlCol="0">
            <a:spAutoFit/>
          </a:bodyPr>
          <a:lstStyle/>
          <a:p>
            <a:r>
              <a:rPr lang="en-US" sz="2400">
                <a:solidFill>
                  <a:schemeClr val="accent5">
                    <a:lumMod val="50000"/>
                  </a:schemeClr>
                </a:solidFill>
              </a:rPr>
              <a:t>Was ____________ Sie? (looking for).</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7B2326E1-A87B-2D46-8B7D-5F8E8817AFDA}"/>
              </a:ext>
            </a:extLst>
          </p:cNvPr>
          <p:cNvSpPr txBox="1"/>
          <p:nvPr/>
        </p:nvSpPr>
        <p:spPr>
          <a:xfrm>
            <a:off x="800045" y="4122001"/>
            <a:ext cx="9102062"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schreibe</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Ich </a:t>
            </a:r>
            <a:r>
              <a:rPr lang="en-US" sz="2400" dirty="0" err="1">
                <a:solidFill>
                  <a:schemeClr val="accent5">
                    <a:lumMod val="50000"/>
                  </a:schemeClr>
                </a:solidFill>
              </a:rPr>
              <a:t>habe</a:t>
            </a:r>
            <a:r>
              <a:rPr lang="en-US" sz="2400" dirty="0">
                <a:solidFill>
                  <a:schemeClr val="accent5">
                    <a:lumMod val="50000"/>
                  </a:schemeClr>
                </a:solidFill>
              </a:rPr>
              <a:t> __________ in der Hand (pain).</a:t>
            </a:r>
          </a:p>
        </p:txBody>
      </p:sp>
      <p:sp>
        <p:nvSpPr>
          <p:cNvPr id="12" name="TextBox 11">
            <a:extLst>
              <a:ext uri="{FF2B5EF4-FFF2-40B4-BE49-F238E27FC236}">
                <a16:creationId xmlns:a16="http://schemas.microsoft.com/office/drawing/2014/main" id="{7B2326E1-A87B-2D46-8B7D-5F8E8817AFDA}"/>
              </a:ext>
            </a:extLst>
          </p:cNvPr>
          <p:cNvSpPr txBox="1"/>
          <p:nvPr/>
        </p:nvSpPr>
        <p:spPr>
          <a:xfrm>
            <a:off x="816170" y="4736553"/>
            <a:ext cx="8396070" cy="461665"/>
          </a:xfrm>
          <a:prstGeom prst="rect">
            <a:avLst/>
          </a:prstGeom>
          <a:noFill/>
        </p:spPr>
        <p:txBody>
          <a:bodyPr wrap="square" rtlCol="0">
            <a:spAutoFit/>
          </a:bodyPr>
          <a:lstStyle/>
          <a:p>
            <a:r>
              <a:rPr lang="en-US" sz="2400" dirty="0" err="1">
                <a:solidFill>
                  <a:schemeClr val="accent5">
                    <a:lumMod val="50000"/>
                  </a:schemeClr>
                </a:solidFill>
              </a:rPr>
              <a:t>Deine</a:t>
            </a:r>
            <a:r>
              <a:rPr lang="en-US" sz="2400" dirty="0">
                <a:solidFill>
                  <a:schemeClr val="accent5">
                    <a:lumMod val="50000"/>
                  </a:schemeClr>
                </a:solidFill>
              </a:rPr>
              <a:t> </a:t>
            </a:r>
            <a:r>
              <a:rPr lang="en-US" sz="2400" dirty="0" err="1">
                <a:solidFill>
                  <a:schemeClr val="accent5">
                    <a:lumMod val="50000"/>
                  </a:schemeClr>
                </a:solidFill>
              </a:rPr>
              <a:t>Idee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______________ (interesting).  </a:t>
            </a:r>
          </a:p>
        </p:txBody>
      </p:sp>
      <p:sp>
        <p:nvSpPr>
          <p:cNvPr id="15" name="Action Button: Custom 14">
            <a:hlinkClick r:id="" action="ppaction://noaction" highlightClick="1"/>
          </p:cNvPr>
          <p:cNvSpPr/>
          <p:nvPr/>
        </p:nvSpPr>
        <p:spPr>
          <a:xfrm>
            <a:off x="386802" y="2652736"/>
            <a:ext cx="387388" cy="365322"/>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prstClr val="white"/>
                </a:solidFill>
                <a:latin typeface="Century Gothic" panose="020B0502020202020204" pitchFamily="34" charset="0"/>
              </a:rPr>
              <a:t>6</a:t>
            </a:r>
            <a:endParaRPr lang="en-GB" sz="1600" b="1" dirty="0">
              <a:solidFill>
                <a:prstClr val="white"/>
              </a:solidFill>
              <a:latin typeface="Century Gothic" panose="020B0502020202020204" pitchFamily="34" charset="0"/>
            </a:endParaRPr>
          </a:p>
        </p:txBody>
      </p:sp>
      <p:sp>
        <p:nvSpPr>
          <p:cNvPr id="16" name="Action Button: Custom 15">
            <a:hlinkClick r:id="" action="ppaction://noaction" highlightClick="1"/>
          </p:cNvPr>
          <p:cNvSpPr/>
          <p:nvPr/>
        </p:nvSpPr>
        <p:spPr>
          <a:xfrm>
            <a:off x="386802" y="3158200"/>
            <a:ext cx="387388" cy="365322"/>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prstClr val="white"/>
                </a:solidFill>
                <a:latin typeface="Century Gothic" panose="020B0502020202020204" pitchFamily="34" charset="0"/>
              </a:rPr>
              <a:t>7</a:t>
            </a:r>
            <a:endParaRPr lang="en-GB" sz="1600" b="1" dirty="0">
              <a:solidFill>
                <a:prstClr val="white"/>
              </a:solidFill>
              <a:latin typeface="Century Gothic" panose="020B0502020202020204" pitchFamily="34" charset="0"/>
            </a:endParaRPr>
          </a:p>
        </p:txBody>
      </p:sp>
      <p:sp>
        <p:nvSpPr>
          <p:cNvPr id="17" name="Action Button: Custom 16">
            <a:hlinkClick r:id="" action="ppaction://noaction" highlightClick="1"/>
          </p:cNvPr>
          <p:cNvSpPr/>
          <p:nvPr/>
        </p:nvSpPr>
        <p:spPr>
          <a:xfrm>
            <a:off x="380927" y="3672216"/>
            <a:ext cx="387388" cy="365322"/>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prstClr val="white"/>
                </a:solidFill>
                <a:latin typeface="Century Gothic" panose="020B0502020202020204" pitchFamily="34" charset="0"/>
              </a:rPr>
              <a:t>8</a:t>
            </a:r>
            <a:endParaRPr lang="en-GB" sz="1600" b="1" dirty="0">
              <a:solidFill>
                <a:prstClr val="white"/>
              </a:solidFill>
              <a:latin typeface="Century Gothic" panose="020B0502020202020204" pitchFamily="34" charset="0"/>
            </a:endParaRPr>
          </a:p>
        </p:txBody>
      </p:sp>
      <p:sp>
        <p:nvSpPr>
          <p:cNvPr id="18" name="Action Button: Custom 17">
            <a:hlinkClick r:id="" action="ppaction://noaction" highlightClick="1"/>
          </p:cNvPr>
          <p:cNvSpPr/>
          <p:nvPr/>
        </p:nvSpPr>
        <p:spPr>
          <a:xfrm>
            <a:off x="380927" y="4163001"/>
            <a:ext cx="398559" cy="379664"/>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prstClr val="white"/>
                </a:solidFill>
                <a:latin typeface="Century Gothic" panose="020B0502020202020204" pitchFamily="34" charset="0"/>
              </a:rPr>
              <a:t>9</a:t>
            </a:r>
            <a:endParaRPr lang="en-GB" sz="1600" b="1" dirty="0">
              <a:solidFill>
                <a:prstClr val="white"/>
              </a:solidFill>
              <a:latin typeface="Century Gothic" panose="020B0502020202020204" pitchFamily="34" charset="0"/>
            </a:endParaRPr>
          </a:p>
        </p:txBody>
      </p:sp>
      <p:sp>
        <p:nvSpPr>
          <p:cNvPr id="21" name="Action Button: Custom 20">
            <a:hlinkClick r:id="" action="ppaction://noaction" highlightClick="1"/>
          </p:cNvPr>
          <p:cNvSpPr/>
          <p:nvPr/>
        </p:nvSpPr>
        <p:spPr>
          <a:xfrm>
            <a:off x="381849" y="4754231"/>
            <a:ext cx="398560" cy="379664"/>
          </a:xfrm>
          <a:prstGeom prst="actionButtonBlank">
            <a:avLst/>
          </a:prstGeom>
          <a:solidFill>
            <a:srgbClr val="EABD00"/>
          </a:solidFill>
          <a:ln w="19050">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prstClr val="white"/>
                </a:solidFill>
                <a:latin typeface="Century Gothic" panose="020B0502020202020204" pitchFamily="34" charset="0"/>
              </a:rPr>
              <a:t>10</a:t>
            </a:r>
          </a:p>
        </p:txBody>
      </p:sp>
      <p:sp>
        <p:nvSpPr>
          <p:cNvPr id="22" name="TextBox 21"/>
          <p:cNvSpPr txBox="1"/>
          <p:nvPr/>
        </p:nvSpPr>
        <p:spPr>
          <a:xfrm>
            <a:off x="9902107" y="2582376"/>
            <a:ext cx="1487606" cy="461665"/>
          </a:xfrm>
          <a:prstGeom prst="rect">
            <a:avLst/>
          </a:prstGeom>
          <a:noFill/>
        </p:spPr>
        <p:txBody>
          <a:bodyPr wrap="square" rtlCol="0">
            <a:spAutoFit/>
          </a:bodyPr>
          <a:lstStyle/>
          <a:p>
            <a:pPr algn="ctr"/>
            <a:r>
              <a:rPr lang="en-GB" sz="2400" b="1">
                <a:solidFill>
                  <a:srgbClr val="DAA520"/>
                </a:solidFill>
              </a:rPr>
              <a:t>lustig</a:t>
            </a:r>
            <a:endParaRPr lang="en-GB" sz="2400" b="1" dirty="0">
              <a:solidFill>
                <a:srgbClr val="DAA520"/>
              </a:solidFill>
            </a:endParaRPr>
          </a:p>
        </p:txBody>
      </p:sp>
      <p:sp>
        <p:nvSpPr>
          <p:cNvPr id="23" name="TextBox 22"/>
          <p:cNvSpPr txBox="1"/>
          <p:nvPr/>
        </p:nvSpPr>
        <p:spPr>
          <a:xfrm>
            <a:off x="9902107" y="3075582"/>
            <a:ext cx="1487606" cy="461665"/>
          </a:xfrm>
          <a:prstGeom prst="rect">
            <a:avLst/>
          </a:prstGeom>
          <a:noFill/>
        </p:spPr>
        <p:txBody>
          <a:bodyPr wrap="square" rtlCol="0">
            <a:spAutoFit/>
          </a:bodyPr>
          <a:lstStyle/>
          <a:p>
            <a:pPr algn="ctr"/>
            <a:r>
              <a:rPr lang="en-GB" sz="2400" b="1">
                <a:solidFill>
                  <a:srgbClr val="DAA520"/>
                </a:solidFill>
              </a:rPr>
              <a:t>dort</a:t>
            </a:r>
            <a:endParaRPr lang="en-GB" sz="2400" b="1" dirty="0">
              <a:solidFill>
                <a:srgbClr val="DAA520"/>
              </a:solidFill>
            </a:endParaRPr>
          </a:p>
        </p:txBody>
      </p:sp>
      <p:sp>
        <p:nvSpPr>
          <p:cNvPr id="24" name="TextBox 23"/>
          <p:cNvSpPr txBox="1"/>
          <p:nvPr/>
        </p:nvSpPr>
        <p:spPr>
          <a:xfrm>
            <a:off x="9902107" y="3594408"/>
            <a:ext cx="1487606" cy="461665"/>
          </a:xfrm>
          <a:prstGeom prst="rect">
            <a:avLst/>
          </a:prstGeom>
          <a:noFill/>
        </p:spPr>
        <p:txBody>
          <a:bodyPr wrap="square" rtlCol="0">
            <a:spAutoFit/>
          </a:bodyPr>
          <a:lstStyle/>
          <a:p>
            <a:pPr algn="ctr"/>
            <a:r>
              <a:rPr lang="en-GB" sz="2400" b="1">
                <a:solidFill>
                  <a:srgbClr val="DAA520"/>
                </a:solidFill>
              </a:rPr>
              <a:t>suchen</a:t>
            </a:r>
            <a:endParaRPr lang="en-GB" sz="2400" b="1" dirty="0">
              <a:solidFill>
                <a:srgbClr val="DAA520"/>
              </a:solidFill>
            </a:endParaRPr>
          </a:p>
        </p:txBody>
      </p:sp>
      <p:sp>
        <p:nvSpPr>
          <p:cNvPr id="25" name="TextBox 24"/>
          <p:cNvSpPr txBox="1"/>
          <p:nvPr/>
        </p:nvSpPr>
        <p:spPr>
          <a:xfrm>
            <a:off x="9723469" y="4133285"/>
            <a:ext cx="1844883" cy="461665"/>
          </a:xfrm>
          <a:prstGeom prst="rect">
            <a:avLst/>
          </a:prstGeom>
          <a:noFill/>
        </p:spPr>
        <p:txBody>
          <a:bodyPr wrap="square" rtlCol="0">
            <a:spAutoFit/>
          </a:bodyPr>
          <a:lstStyle/>
          <a:p>
            <a:pPr algn="ctr"/>
            <a:r>
              <a:rPr lang="en-GB" sz="2400" b="1">
                <a:solidFill>
                  <a:srgbClr val="DAA520"/>
                </a:solidFill>
              </a:rPr>
              <a:t>Schmerzen</a:t>
            </a:r>
            <a:endParaRPr lang="en-GB" sz="2400" b="1" dirty="0">
              <a:solidFill>
                <a:srgbClr val="DAA520"/>
              </a:solidFill>
            </a:endParaRPr>
          </a:p>
        </p:txBody>
      </p:sp>
      <p:sp>
        <p:nvSpPr>
          <p:cNvPr id="26" name="TextBox 25"/>
          <p:cNvSpPr txBox="1"/>
          <p:nvPr/>
        </p:nvSpPr>
        <p:spPr>
          <a:xfrm>
            <a:off x="9765552" y="4683652"/>
            <a:ext cx="1802800" cy="461665"/>
          </a:xfrm>
          <a:prstGeom prst="rect">
            <a:avLst/>
          </a:prstGeom>
          <a:noFill/>
        </p:spPr>
        <p:txBody>
          <a:bodyPr wrap="square" rtlCol="0">
            <a:spAutoFit/>
          </a:bodyPr>
          <a:lstStyle/>
          <a:p>
            <a:pPr algn="ctr"/>
            <a:r>
              <a:rPr lang="en-GB" sz="2400" b="1" dirty="0" err="1">
                <a:solidFill>
                  <a:srgbClr val="DAA520"/>
                </a:solidFill>
              </a:rPr>
              <a:t>interessant</a:t>
            </a:r>
            <a:endParaRPr lang="en-GB" sz="2400" b="1" dirty="0">
              <a:solidFill>
                <a:srgbClr val="DAA520"/>
              </a:solidFill>
            </a:endParaRPr>
          </a:p>
        </p:txBody>
      </p:sp>
    </p:spTree>
    <p:extLst>
      <p:ext uri="{BB962C8B-B14F-4D97-AF65-F5344CB8AC3E}">
        <p14:creationId xmlns:p14="http://schemas.microsoft.com/office/powerpoint/2010/main" val="29419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D76F78-96CE-0B43-AB66-B64A1E76CA07}"/>
              </a:ext>
            </a:extLst>
          </p:cNvPr>
          <p:cNvSpPr txBox="1"/>
          <p:nvPr/>
        </p:nvSpPr>
        <p:spPr>
          <a:xfrm>
            <a:off x="326799" y="2735003"/>
            <a:ext cx="7902799" cy="461665"/>
          </a:xfrm>
          <a:prstGeom prst="rect">
            <a:avLst/>
          </a:prstGeom>
          <a:noFill/>
        </p:spPr>
        <p:txBody>
          <a:bodyPr wrap="square" rtlCol="0">
            <a:spAutoFit/>
          </a:bodyPr>
          <a:lstStyle/>
          <a:p>
            <a:r>
              <a:rPr lang="en-US" sz="2400">
                <a:solidFill>
                  <a:schemeClr val="accent5">
                    <a:lumMod val="50000"/>
                  </a:schemeClr>
                </a:solidFill>
              </a:rPr>
              <a:t>Ich mag Sport, </a:t>
            </a:r>
            <a:r>
              <a:rPr lang="en-US" sz="2400" b="1" i="1">
                <a:solidFill>
                  <a:schemeClr val="accent5">
                    <a:lumMod val="50000"/>
                  </a:schemeClr>
                </a:solidFill>
              </a:rPr>
              <a:t>denn</a:t>
            </a:r>
            <a:r>
              <a:rPr lang="en-US" sz="2400">
                <a:solidFill>
                  <a:schemeClr val="accent5">
                    <a:lumMod val="50000"/>
                  </a:schemeClr>
                </a:solidFill>
              </a:rPr>
              <a:t> es </a:t>
            </a:r>
            <a:r>
              <a:rPr lang="en-US" sz="2400" b="1">
                <a:solidFill>
                  <a:srgbClr val="DAA520"/>
                </a:solidFill>
              </a:rPr>
              <a:t>ist</a:t>
            </a:r>
            <a:r>
              <a:rPr lang="en-US" sz="2400">
                <a:solidFill>
                  <a:schemeClr val="accent5">
                    <a:lumMod val="50000"/>
                  </a:schemeClr>
                </a:solidFill>
              </a:rPr>
              <a:t> lustig.</a:t>
            </a:r>
            <a:endParaRPr lang="en-US" sz="2400" dirty="0">
              <a:solidFill>
                <a:schemeClr val="accent5">
                  <a:lumMod val="50000"/>
                </a:schemeClr>
              </a:solidFill>
            </a:endParaRPr>
          </a:p>
        </p:txBody>
      </p:sp>
      <p:sp>
        <p:nvSpPr>
          <p:cNvPr id="15" name="Oval 14"/>
          <p:cNvSpPr/>
          <p:nvPr/>
        </p:nvSpPr>
        <p:spPr>
          <a:xfrm>
            <a:off x="2369101" y="2885880"/>
            <a:ext cx="331567" cy="34504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101255" cy="707849"/>
          </a:xfrm>
        </p:spPr>
        <p:txBody>
          <a:bodyPr>
            <a:normAutofit/>
          </a:bodyPr>
          <a:lstStyle/>
          <a:p>
            <a:r>
              <a:rPr lang="en-GB" sz="3600" b="1" i="1">
                <a:solidFill>
                  <a:schemeClr val="bg1"/>
                </a:solidFill>
              </a:rPr>
              <a:t>Weil</a:t>
            </a:r>
            <a:r>
              <a:rPr lang="en-GB" sz="3600" b="1">
                <a:solidFill>
                  <a:schemeClr val="bg1"/>
                </a:solidFill>
              </a:rPr>
              <a:t> und </a:t>
            </a:r>
            <a:r>
              <a:rPr lang="en-GB" sz="3600" b="1" i="1">
                <a:solidFill>
                  <a:schemeClr val="bg1"/>
                </a:solidFill>
              </a:rPr>
              <a:t>denn </a:t>
            </a:r>
            <a:r>
              <a:rPr lang="en-GB" sz="3600" b="1">
                <a:solidFill>
                  <a:schemeClr val="bg1"/>
                </a:solidFill>
              </a:rPr>
              <a:t>- because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6801" y="1348353"/>
            <a:ext cx="7902799" cy="461665"/>
          </a:xfrm>
          <a:prstGeom prst="rect">
            <a:avLst/>
          </a:prstGeom>
          <a:noFill/>
        </p:spPr>
        <p:txBody>
          <a:bodyPr wrap="square" rtlCol="0">
            <a:spAutoFit/>
          </a:bodyPr>
          <a:lstStyle/>
          <a:p>
            <a:r>
              <a:rPr lang="en-US" sz="2400" b="1" i="1">
                <a:solidFill>
                  <a:schemeClr val="accent5">
                    <a:lumMod val="50000"/>
                  </a:schemeClr>
                </a:solidFill>
              </a:rPr>
              <a:t>Weil</a:t>
            </a:r>
            <a:r>
              <a:rPr lang="en-US" sz="2400">
                <a:solidFill>
                  <a:schemeClr val="accent5">
                    <a:lumMod val="50000"/>
                  </a:schemeClr>
                </a:solidFill>
              </a:rPr>
              <a:t> and </a:t>
            </a:r>
            <a:r>
              <a:rPr lang="en-US" sz="2400" b="1" i="1">
                <a:solidFill>
                  <a:schemeClr val="accent5">
                    <a:lumMod val="50000"/>
                  </a:schemeClr>
                </a:solidFill>
              </a:rPr>
              <a:t>denn</a:t>
            </a:r>
            <a:r>
              <a:rPr lang="en-US" sz="2400">
                <a:solidFill>
                  <a:schemeClr val="accent5">
                    <a:lumMod val="50000"/>
                  </a:schemeClr>
                </a:solidFill>
              </a:rPr>
              <a:t> both mean ‘</a:t>
            </a:r>
            <a:r>
              <a:rPr lang="en-US" sz="2400" b="1">
                <a:solidFill>
                  <a:schemeClr val="accent5">
                    <a:lumMod val="50000"/>
                  </a:schemeClr>
                </a:solidFill>
              </a:rPr>
              <a:t>because</a:t>
            </a:r>
            <a:r>
              <a:rPr lang="en-US" sz="2400">
                <a:solidFill>
                  <a:schemeClr val="accent5">
                    <a:lumMod val="50000"/>
                  </a:schemeClr>
                </a:solidFill>
              </a:rPr>
              <a:t>’ in German.</a:t>
            </a:r>
            <a:endParaRPr lang="en-US" sz="2400" dirty="0">
              <a:solidFill>
                <a:schemeClr val="accent5">
                  <a:lumMod val="50000"/>
                </a:schemeClr>
              </a:solidFill>
            </a:endParaRPr>
          </a:p>
        </p:txBody>
      </p:sp>
      <p:sp>
        <p:nvSpPr>
          <p:cNvPr id="6" name="TextBox 5">
            <a:extLst>
              <a:ext uri="{FF2B5EF4-FFF2-40B4-BE49-F238E27FC236}">
                <a16:creationId xmlns:a16="http://schemas.microsoft.com/office/drawing/2014/main" id="{E7D76F78-96CE-0B43-AB66-B64A1E76CA07}"/>
              </a:ext>
            </a:extLst>
          </p:cNvPr>
          <p:cNvSpPr txBox="1"/>
          <p:nvPr/>
        </p:nvSpPr>
        <p:spPr>
          <a:xfrm>
            <a:off x="326800" y="1994380"/>
            <a:ext cx="7902799" cy="461665"/>
          </a:xfrm>
          <a:prstGeom prst="rect">
            <a:avLst/>
          </a:prstGeom>
          <a:noFill/>
        </p:spPr>
        <p:txBody>
          <a:bodyPr wrap="square" rtlCol="0">
            <a:spAutoFit/>
          </a:bodyPr>
          <a:lstStyle/>
          <a:p>
            <a:r>
              <a:rPr lang="en-US" sz="2400" b="1" i="1">
                <a:solidFill>
                  <a:schemeClr val="accent5">
                    <a:lumMod val="50000"/>
                  </a:schemeClr>
                </a:solidFill>
              </a:rPr>
              <a:t>Denn</a:t>
            </a:r>
            <a:r>
              <a:rPr lang="en-US" sz="2400">
                <a:solidFill>
                  <a:schemeClr val="accent5">
                    <a:lumMod val="50000"/>
                  </a:schemeClr>
                </a:solidFill>
              </a:rPr>
              <a:t> is followed by Word Order 1:</a:t>
            </a:r>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E7D76F78-96CE-0B43-AB66-B64A1E76CA07}"/>
              </a:ext>
            </a:extLst>
          </p:cNvPr>
          <p:cNvSpPr txBox="1"/>
          <p:nvPr/>
        </p:nvSpPr>
        <p:spPr>
          <a:xfrm>
            <a:off x="326799" y="3588723"/>
            <a:ext cx="7902799" cy="461665"/>
          </a:xfrm>
          <a:prstGeom prst="rect">
            <a:avLst/>
          </a:prstGeom>
          <a:noFill/>
        </p:spPr>
        <p:txBody>
          <a:bodyPr wrap="square" rtlCol="0">
            <a:spAutoFit/>
          </a:bodyPr>
          <a:lstStyle/>
          <a:p>
            <a:r>
              <a:rPr lang="en-US" sz="2400" b="1" i="1">
                <a:solidFill>
                  <a:schemeClr val="accent5">
                    <a:lumMod val="50000"/>
                  </a:schemeClr>
                </a:solidFill>
              </a:rPr>
              <a:t>Weil</a:t>
            </a:r>
            <a:r>
              <a:rPr lang="en-US" sz="2400">
                <a:solidFill>
                  <a:schemeClr val="accent5">
                    <a:lumMod val="50000"/>
                  </a:schemeClr>
                </a:solidFill>
              </a:rPr>
              <a:t> is followed by Word Order 3:</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E7D76F78-96CE-0B43-AB66-B64A1E76CA07}"/>
              </a:ext>
            </a:extLst>
          </p:cNvPr>
          <p:cNvSpPr txBox="1"/>
          <p:nvPr/>
        </p:nvSpPr>
        <p:spPr>
          <a:xfrm>
            <a:off x="326799" y="4442443"/>
            <a:ext cx="7902799" cy="461665"/>
          </a:xfrm>
          <a:prstGeom prst="rect">
            <a:avLst/>
          </a:prstGeom>
          <a:noFill/>
        </p:spPr>
        <p:txBody>
          <a:bodyPr wrap="square" rtlCol="0">
            <a:spAutoFit/>
          </a:bodyPr>
          <a:lstStyle/>
          <a:p>
            <a:r>
              <a:rPr lang="en-US" sz="2400">
                <a:solidFill>
                  <a:schemeClr val="accent5">
                    <a:lumMod val="50000"/>
                  </a:schemeClr>
                </a:solidFill>
              </a:rPr>
              <a:t>Ich mag Sport, </a:t>
            </a:r>
            <a:r>
              <a:rPr lang="en-US" sz="2400" b="1" i="1">
                <a:solidFill>
                  <a:schemeClr val="accent5">
                    <a:lumMod val="50000"/>
                  </a:schemeClr>
                </a:solidFill>
              </a:rPr>
              <a:t>weil</a:t>
            </a:r>
            <a:r>
              <a:rPr lang="en-US" sz="2400">
                <a:solidFill>
                  <a:schemeClr val="accent5">
                    <a:lumMod val="50000"/>
                  </a:schemeClr>
                </a:solidFill>
              </a:rPr>
              <a:t> es lustig</a:t>
            </a:r>
            <a:r>
              <a:rPr lang="en-US" sz="2400" b="1">
                <a:solidFill>
                  <a:schemeClr val="accent5">
                    <a:lumMod val="50000"/>
                  </a:schemeClr>
                </a:solidFill>
              </a:rPr>
              <a:t> </a:t>
            </a:r>
            <a:r>
              <a:rPr lang="en-US" sz="2400" b="1">
                <a:solidFill>
                  <a:srgbClr val="DAA520"/>
                </a:solidFill>
              </a:rPr>
              <a:t>ist</a:t>
            </a:r>
            <a:r>
              <a:rPr lang="en-US" sz="2400">
                <a:solidFill>
                  <a:schemeClr val="accent5">
                    <a:lumMod val="50000"/>
                  </a:schemeClr>
                </a:solidFill>
              </a:rPr>
              <a:t>.</a:t>
            </a:r>
            <a:endParaRPr lang="en-US" sz="2400" dirty="0">
              <a:solidFill>
                <a:schemeClr val="accent5">
                  <a:lumMod val="50000"/>
                </a:schemeClr>
              </a:solidFill>
            </a:endParaRPr>
          </a:p>
        </p:txBody>
      </p:sp>
      <p:sp>
        <p:nvSpPr>
          <p:cNvPr id="11" name="TextBox 10">
            <a:extLst>
              <a:ext uri="{FF2B5EF4-FFF2-40B4-BE49-F238E27FC236}">
                <a16:creationId xmlns:a16="http://schemas.microsoft.com/office/drawing/2014/main" id="{E7D76F78-96CE-0B43-AB66-B64A1E76CA07}"/>
              </a:ext>
            </a:extLst>
          </p:cNvPr>
          <p:cNvSpPr txBox="1"/>
          <p:nvPr/>
        </p:nvSpPr>
        <p:spPr>
          <a:xfrm>
            <a:off x="6463862" y="3636379"/>
            <a:ext cx="5493466" cy="461665"/>
          </a:xfrm>
          <a:prstGeom prst="rect">
            <a:avLst/>
          </a:prstGeom>
          <a:noFill/>
        </p:spPr>
        <p:txBody>
          <a:bodyPr wrap="square" rtlCol="0">
            <a:spAutoFit/>
          </a:bodyPr>
          <a:lstStyle/>
          <a:p>
            <a:r>
              <a:rPr lang="en-US" sz="2400">
                <a:solidFill>
                  <a:schemeClr val="accent5">
                    <a:lumMod val="50000"/>
                  </a:schemeClr>
                </a:solidFill>
              </a:rPr>
              <a:t>I like sport </a:t>
            </a:r>
            <a:r>
              <a:rPr lang="en-US" sz="2400" b="1">
                <a:solidFill>
                  <a:schemeClr val="accent5">
                    <a:lumMod val="50000"/>
                  </a:schemeClr>
                </a:solidFill>
              </a:rPr>
              <a:t>because</a:t>
            </a:r>
            <a:r>
              <a:rPr lang="en-US" sz="2400">
                <a:solidFill>
                  <a:schemeClr val="accent5">
                    <a:lumMod val="50000"/>
                  </a:schemeClr>
                </a:solidFill>
              </a:rPr>
              <a:t> it is enjoyable.</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E7D76F78-96CE-0B43-AB66-B64A1E76CA07}"/>
              </a:ext>
            </a:extLst>
          </p:cNvPr>
          <p:cNvSpPr txBox="1"/>
          <p:nvPr/>
        </p:nvSpPr>
        <p:spPr>
          <a:xfrm>
            <a:off x="326799" y="5248507"/>
            <a:ext cx="9983394" cy="461665"/>
          </a:xfrm>
          <a:prstGeom prst="rect">
            <a:avLst/>
          </a:prstGeom>
          <a:noFill/>
        </p:spPr>
        <p:txBody>
          <a:bodyPr wrap="square" rtlCol="0">
            <a:spAutoFit/>
          </a:bodyPr>
          <a:lstStyle/>
          <a:p>
            <a:r>
              <a:rPr lang="en-US" sz="2400" b="1" i="1" dirty="0">
                <a:solidFill>
                  <a:schemeClr val="accent5">
                    <a:lumMod val="50000"/>
                  </a:schemeClr>
                </a:solidFill>
              </a:rPr>
              <a:t>Weil</a:t>
            </a:r>
            <a:r>
              <a:rPr lang="en-US" sz="2400" dirty="0">
                <a:solidFill>
                  <a:schemeClr val="accent5">
                    <a:lumMod val="50000"/>
                  </a:schemeClr>
                </a:solidFill>
              </a:rPr>
              <a:t> and </a:t>
            </a:r>
            <a:r>
              <a:rPr lang="en-US" sz="2400" b="1" i="1" dirty="0" err="1">
                <a:solidFill>
                  <a:schemeClr val="accent5">
                    <a:lumMod val="50000"/>
                  </a:schemeClr>
                </a:solidFill>
              </a:rPr>
              <a:t>denn</a:t>
            </a:r>
            <a:r>
              <a:rPr lang="en-US" sz="2400" dirty="0">
                <a:solidFill>
                  <a:schemeClr val="accent5">
                    <a:lumMod val="50000"/>
                  </a:schemeClr>
                </a:solidFill>
              </a:rPr>
              <a:t> are a type of word called </a:t>
            </a:r>
            <a:r>
              <a:rPr lang="en-US" sz="2400" b="1" dirty="0">
                <a:solidFill>
                  <a:schemeClr val="accent5">
                    <a:lumMod val="50000"/>
                  </a:schemeClr>
                </a:solidFill>
              </a:rPr>
              <a:t>conjunctions</a:t>
            </a:r>
            <a:r>
              <a:rPr lang="en-US" sz="2400" dirty="0">
                <a:solidFill>
                  <a:schemeClr val="accent5">
                    <a:lumMod val="50000"/>
                  </a:schemeClr>
                </a:solidFill>
              </a:rPr>
              <a:t>. </a:t>
            </a:r>
          </a:p>
        </p:txBody>
      </p:sp>
      <p:cxnSp>
        <p:nvCxnSpPr>
          <p:cNvPr id="13" name="Straight Arrow Connector 12"/>
          <p:cNvCxnSpPr/>
          <p:nvPr/>
        </p:nvCxnSpPr>
        <p:spPr>
          <a:xfrm>
            <a:off x="5186855" y="3126179"/>
            <a:ext cx="1185042" cy="58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064542" y="4061181"/>
            <a:ext cx="1307355" cy="60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ounded Rectangular Callout 1"/>
          <p:cNvSpPr/>
          <p:nvPr/>
        </p:nvSpPr>
        <p:spPr>
          <a:xfrm>
            <a:off x="8763154" y="1684724"/>
            <a:ext cx="3094075" cy="1779456"/>
          </a:xfrm>
          <a:prstGeom prst="wedgeRoundRectCallout">
            <a:avLst>
              <a:gd name="adj1" fmla="val -36642"/>
              <a:gd name="adj2" fmla="val 64120"/>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Unlike the English example here, in German there is always a </a:t>
            </a:r>
            <a:r>
              <a:rPr lang="en-GB" sz="2000" b="1"/>
              <a:t>comma </a:t>
            </a:r>
            <a:r>
              <a:rPr lang="en-GB" sz="2000"/>
              <a:t>before </a:t>
            </a:r>
            <a:r>
              <a:rPr lang="en-GB" sz="2000" b="1" i="1"/>
              <a:t>weil</a:t>
            </a:r>
            <a:r>
              <a:rPr lang="en-GB" sz="2000" b="1"/>
              <a:t> </a:t>
            </a:r>
            <a:r>
              <a:rPr lang="en-GB" sz="2000"/>
              <a:t>or </a:t>
            </a:r>
            <a:r>
              <a:rPr lang="en-GB" sz="2000" b="1" i="1"/>
              <a:t>denn</a:t>
            </a:r>
            <a:r>
              <a:rPr lang="en-GB" sz="2000"/>
              <a:t>.</a:t>
            </a:r>
          </a:p>
        </p:txBody>
      </p:sp>
      <p:sp>
        <p:nvSpPr>
          <p:cNvPr id="16" name="Oval 15"/>
          <p:cNvSpPr/>
          <p:nvPr/>
        </p:nvSpPr>
        <p:spPr>
          <a:xfrm>
            <a:off x="2364103" y="4569893"/>
            <a:ext cx="331567" cy="34504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C00E3C8-C571-418E-A388-8A1495F12034}"/>
              </a:ext>
            </a:extLst>
          </p:cNvPr>
          <p:cNvSpPr/>
          <p:nvPr/>
        </p:nvSpPr>
        <p:spPr>
          <a:xfrm>
            <a:off x="326799" y="5710172"/>
            <a:ext cx="5485797" cy="461665"/>
          </a:xfrm>
          <a:prstGeom prst="rect">
            <a:avLst/>
          </a:prstGeom>
        </p:spPr>
        <p:txBody>
          <a:bodyPr wrap="none">
            <a:spAutoFit/>
          </a:bodyPr>
          <a:lstStyle/>
          <a:p>
            <a:r>
              <a:rPr lang="en-GB" sz="2400" dirty="0">
                <a:solidFill>
                  <a:srgbClr val="115076"/>
                </a:solidFill>
              </a:rPr>
              <a:t>They connect clauses or sentences.</a:t>
            </a:r>
          </a:p>
        </p:txBody>
      </p:sp>
      <p:sp>
        <p:nvSpPr>
          <p:cNvPr id="18" name="Rounded Rectangular Callout 1">
            <a:extLst>
              <a:ext uri="{FF2B5EF4-FFF2-40B4-BE49-F238E27FC236}">
                <a16:creationId xmlns:a16="http://schemas.microsoft.com/office/drawing/2014/main" id="{8CBB90D1-4F03-4427-B2F1-C6BBC14E0C37}"/>
              </a:ext>
            </a:extLst>
          </p:cNvPr>
          <p:cNvSpPr/>
          <p:nvPr/>
        </p:nvSpPr>
        <p:spPr>
          <a:xfrm>
            <a:off x="5994139" y="575141"/>
            <a:ext cx="3094075" cy="1779456"/>
          </a:xfrm>
          <a:prstGeom prst="wedgeRoundRectCallout">
            <a:avLst>
              <a:gd name="adj1" fmla="val -72248"/>
              <a:gd name="adj2" fmla="val 12479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Three, Yes! The word ‘</a:t>
            </a:r>
            <a:r>
              <a:rPr lang="en-GB" sz="2000" b="1" dirty="0" err="1"/>
              <a:t>weil</a:t>
            </a:r>
            <a:r>
              <a:rPr lang="en-GB" sz="2000" dirty="0"/>
              <a:t>’ kicks the </a:t>
            </a:r>
            <a:r>
              <a:rPr lang="en-GB" sz="2000" u="sng" dirty="0"/>
              <a:t>verb to the end</a:t>
            </a:r>
            <a:r>
              <a:rPr lang="en-GB" sz="2000" dirty="0"/>
              <a:t> of the clause. But the meaning is the same as </a:t>
            </a:r>
            <a:r>
              <a:rPr lang="en-GB" sz="2000" b="1" dirty="0" err="1"/>
              <a:t>denn</a:t>
            </a:r>
            <a:r>
              <a:rPr lang="en-GB" sz="2000" dirty="0"/>
              <a:t> + Word Order 1.</a:t>
            </a:r>
          </a:p>
        </p:txBody>
      </p:sp>
      <p:sp>
        <p:nvSpPr>
          <p:cNvPr id="19" name="Oval 18">
            <a:extLst>
              <a:ext uri="{FF2B5EF4-FFF2-40B4-BE49-F238E27FC236}">
                <a16:creationId xmlns:a16="http://schemas.microsoft.com/office/drawing/2014/main" id="{9C2C874F-EC7C-4991-A583-F9A3FAD446B1}"/>
              </a:ext>
            </a:extLst>
          </p:cNvPr>
          <p:cNvSpPr/>
          <p:nvPr/>
        </p:nvSpPr>
        <p:spPr>
          <a:xfrm>
            <a:off x="4472848" y="4442443"/>
            <a:ext cx="499729" cy="433539"/>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7" grpId="0"/>
      <p:bldP spid="6" grpId="0"/>
      <p:bldP spid="9" grpId="0"/>
      <p:bldP spid="10" grpId="0"/>
      <p:bldP spid="11" grpId="0"/>
      <p:bldP spid="12" grpId="0"/>
      <p:bldP spid="2" grpId="0" animBg="1"/>
      <p:bldP spid="16" grpId="0" animBg="1"/>
      <p:bldP spid="17" grpId="0"/>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12069" cy="707849"/>
          </a:xfrm>
        </p:spPr>
        <p:txBody>
          <a:bodyPr>
            <a:normAutofit/>
          </a:bodyPr>
          <a:lstStyle/>
          <a:p>
            <a:r>
              <a:rPr lang="en-GB" sz="3600" b="1" i="1" dirty="0" err="1">
                <a:solidFill>
                  <a:schemeClr val="bg1"/>
                </a:solidFill>
              </a:rPr>
              <a:t>Virtueller</a:t>
            </a:r>
            <a:r>
              <a:rPr lang="en-GB" sz="3600" b="1" i="1" dirty="0">
                <a:solidFill>
                  <a:schemeClr val="bg1"/>
                </a:solidFill>
              </a:rPr>
              <a:t> </a:t>
            </a:r>
            <a:r>
              <a:rPr lang="en-GB" sz="3600" b="1" i="1" dirty="0" err="1">
                <a:solidFill>
                  <a:schemeClr val="bg1"/>
                </a:solidFill>
              </a:rPr>
              <a:t>Austausch</a:t>
            </a:r>
            <a:r>
              <a:rPr lang="en-GB" sz="3600" b="1" i="1" dirty="0">
                <a:solidFill>
                  <a:schemeClr val="bg1"/>
                </a:solidFill>
              </a:rPr>
              <a: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29589" y="1218776"/>
            <a:ext cx="12162411" cy="461665"/>
          </a:xfrm>
          <a:prstGeom prst="rect">
            <a:avLst/>
          </a:prstGeom>
          <a:noFill/>
        </p:spPr>
        <p:txBody>
          <a:bodyPr wrap="square" rtlCol="0">
            <a:spAutoFit/>
          </a:bodyPr>
          <a:lstStyle/>
          <a:p>
            <a:r>
              <a:rPr lang="en-US" sz="2400" dirty="0" err="1">
                <a:solidFill>
                  <a:schemeClr val="accent5">
                    <a:lumMod val="50000"/>
                  </a:schemeClr>
                </a:solidFill>
              </a:rPr>
              <a:t>Wolfgangs</a:t>
            </a:r>
            <a:r>
              <a:rPr lang="en-US" sz="2400" dirty="0">
                <a:solidFill>
                  <a:schemeClr val="accent5">
                    <a:lumMod val="50000"/>
                  </a:schemeClr>
                </a:solidFill>
              </a:rPr>
              <a:t> </a:t>
            </a:r>
            <a:r>
              <a:rPr lang="en-US" sz="2400" dirty="0" err="1">
                <a:solidFill>
                  <a:schemeClr val="accent5">
                    <a:lumMod val="50000"/>
                  </a:schemeClr>
                </a:solidFill>
              </a:rPr>
              <a:t>Klasse</a:t>
            </a:r>
            <a:r>
              <a:rPr lang="en-US" sz="2400" dirty="0">
                <a:solidFill>
                  <a:schemeClr val="accent5">
                    <a:lumMod val="50000"/>
                  </a:schemeClr>
                </a:solidFill>
              </a:rPr>
              <a:t> </a:t>
            </a:r>
            <a:r>
              <a:rPr lang="en-US" sz="2400" dirty="0" err="1">
                <a:solidFill>
                  <a:schemeClr val="accent5">
                    <a:lumMod val="50000"/>
                  </a:schemeClr>
                </a:solidFill>
              </a:rPr>
              <a:t>hilft</a:t>
            </a:r>
            <a:r>
              <a:rPr lang="en-US" sz="2400" dirty="0">
                <a:solidFill>
                  <a:schemeClr val="accent5">
                    <a:lumMod val="50000"/>
                  </a:schemeClr>
                </a:solidFill>
              </a:rPr>
              <a:t> </a:t>
            </a:r>
            <a:r>
              <a:rPr lang="en-US" sz="2400" dirty="0" err="1">
                <a:solidFill>
                  <a:schemeClr val="accent5">
                    <a:lumMod val="50000"/>
                  </a:schemeClr>
                </a:solidFill>
              </a:rPr>
              <a:t>Alastairs</a:t>
            </a:r>
            <a:r>
              <a:rPr lang="en-US" sz="2400" dirty="0">
                <a:solidFill>
                  <a:schemeClr val="accent5">
                    <a:lumMod val="50000"/>
                  </a:schemeClr>
                </a:solidFill>
              </a:rPr>
              <a:t> </a:t>
            </a:r>
            <a:r>
              <a:rPr lang="en-US" sz="2400" dirty="0" err="1">
                <a:solidFill>
                  <a:schemeClr val="accent5">
                    <a:lumMod val="50000"/>
                  </a:schemeClr>
                </a:solidFill>
              </a:rPr>
              <a:t>Klasse</a:t>
            </a:r>
            <a:r>
              <a:rPr lang="en-US" sz="2400" dirty="0">
                <a:solidFill>
                  <a:schemeClr val="accent5">
                    <a:lumMod val="50000"/>
                  </a:schemeClr>
                </a:solidFill>
              </a:rPr>
              <a:t> online.  </a:t>
            </a:r>
            <a:r>
              <a:rPr lang="en-US" sz="2400" dirty="0" err="1">
                <a:solidFill>
                  <a:schemeClr val="accent5">
                    <a:lumMod val="50000"/>
                  </a:schemeClr>
                </a:solidFill>
              </a:rPr>
              <a:t>Schreib</a:t>
            </a:r>
            <a:r>
              <a:rPr lang="en-US" sz="2400" dirty="0">
                <a:solidFill>
                  <a:schemeClr val="accent5">
                    <a:lumMod val="50000"/>
                  </a:schemeClr>
                </a:solidFill>
              </a:rPr>
              <a:t> 1-8 und ‘</a:t>
            </a:r>
            <a:r>
              <a:rPr lang="en-US" sz="2400" b="1" dirty="0" err="1">
                <a:solidFill>
                  <a:schemeClr val="accent5">
                    <a:lumMod val="50000"/>
                  </a:schemeClr>
                </a:solidFill>
              </a:rPr>
              <a:t>denn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err="1">
                <a:solidFill>
                  <a:schemeClr val="accent5">
                    <a:lumMod val="50000"/>
                  </a:schemeClr>
                </a:solidFill>
              </a:rPr>
              <a:t>weil</a:t>
            </a:r>
            <a:r>
              <a:rPr lang="en-US" sz="2400" dirty="0">
                <a:solidFill>
                  <a:schemeClr val="accent5">
                    <a:lumMod val="50000"/>
                  </a:schemeClr>
                </a:solidFill>
              </a:rPr>
              <a:t>’</a:t>
            </a:r>
          </a:p>
        </p:txBody>
      </p:sp>
      <p:sp>
        <p:nvSpPr>
          <p:cNvPr id="2" name="Rounded Rectangular Callout 1"/>
          <p:cNvSpPr/>
          <p:nvPr/>
        </p:nvSpPr>
        <p:spPr>
          <a:xfrm>
            <a:off x="204442" y="3507170"/>
            <a:ext cx="2781300" cy="1168400"/>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3) Ich mag Sport, ______ es </a:t>
            </a:r>
            <a:r>
              <a:rPr lang="en-GB" sz="2000" dirty="0" err="1"/>
              <a:t>ist</a:t>
            </a:r>
            <a:r>
              <a:rPr lang="en-GB" sz="2000" dirty="0"/>
              <a:t> </a:t>
            </a:r>
            <a:r>
              <a:rPr lang="en-GB" sz="2000" dirty="0" err="1"/>
              <a:t>lustig</a:t>
            </a:r>
            <a:r>
              <a:rPr lang="en-GB" sz="2000" dirty="0"/>
              <a:t>. (</a:t>
            </a:r>
            <a:r>
              <a:rPr lang="en-GB" sz="2000" dirty="0" err="1"/>
              <a:t>weil</a:t>
            </a:r>
            <a:r>
              <a:rPr lang="en-GB" sz="2000" dirty="0"/>
              <a:t>/</a:t>
            </a:r>
            <a:r>
              <a:rPr lang="en-GB" sz="2000" dirty="0" err="1"/>
              <a:t>denn</a:t>
            </a:r>
            <a:r>
              <a:rPr lang="en-GB" sz="2000" dirty="0"/>
              <a:t>) </a:t>
            </a:r>
            <a:r>
              <a:rPr lang="en-GB" sz="2000" b="1" i="1" dirty="0"/>
              <a:t>SW </a:t>
            </a:r>
            <a:r>
              <a:rPr lang="en-GB" sz="2000" dirty="0"/>
              <a:t> </a:t>
            </a:r>
          </a:p>
        </p:txBody>
      </p:sp>
      <p:sp>
        <p:nvSpPr>
          <p:cNvPr id="8" name="Rounded Rectangular Callout 7"/>
          <p:cNvSpPr/>
          <p:nvPr/>
        </p:nvSpPr>
        <p:spPr>
          <a:xfrm>
            <a:off x="360080" y="4953000"/>
            <a:ext cx="2781300" cy="1168400"/>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6) Ich mag </a:t>
            </a:r>
            <a:r>
              <a:rPr lang="en-GB" sz="2000" dirty="0" err="1"/>
              <a:t>Kaffee</a:t>
            </a:r>
            <a:r>
              <a:rPr lang="en-GB" sz="2000" dirty="0"/>
              <a:t>, ______ </a:t>
            </a:r>
            <a:r>
              <a:rPr lang="en-GB" sz="2000" dirty="0" err="1"/>
              <a:t>er</a:t>
            </a:r>
            <a:r>
              <a:rPr lang="en-GB" sz="2000" dirty="0"/>
              <a:t> </a:t>
            </a:r>
            <a:r>
              <a:rPr lang="en-GB" sz="2000" dirty="0" err="1"/>
              <a:t>lecker</a:t>
            </a:r>
            <a:r>
              <a:rPr lang="en-GB" sz="2000" dirty="0"/>
              <a:t> </a:t>
            </a:r>
            <a:r>
              <a:rPr lang="en-GB" sz="2000" dirty="0" err="1"/>
              <a:t>ist</a:t>
            </a:r>
            <a:r>
              <a:rPr lang="en-GB" sz="2000" dirty="0"/>
              <a:t>! (</a:t>
            </a:r>
            <a:r>
              <a:rPr lang="en-GB" sz="2000" dirty="0" err="1"/>
              <a:t>weil</a:t>
            </a:r>
            <a:r>
              <a:rPr lang="en-GB" sz="2000" dirty="0"/>
              <a:t>/</a:t>
            </a:r>
            <a:r>
              <a:rPr lang="en-GB" sz="2000" dirty="0" err="1"/>
              <a:t>denn</a:t>
            </a:r>
            <a:r>
              <a:rPr lang="en-GB" sz="2000" dirty="0"/>
              <a:t>)  </a:t>
            </a:r>
            <a:r>
              <a:rPr lang="en-GB" sz="2000" b="1" i="1" dirty="0"/>
              <a:t>SG</a:t>
            </a:r>
          </a:p>
        </p:txBody>
      </p:sp>
      <p:sp>
        <p:nvSpPr>
          <p:cNvPr id="9" name="Rounded Rectangular Callout 8"/>
          <p:cNvSpPr/>
          <p:nvPr/>
        </p:nvSpPr>
        <p:spPr>
          <a:xfrm>
            <a:off x="3224590" y="3263221"/>
            <a:ext cx="3378826" cy="1363447"/>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4) Mein Freund Mehmet mag </a:t>
            </a:r>
            <a:r>
              <a:rPr lang="en-GB" sz="2000" dirty="0" err="1"/>
              <a:t>Schottland</a:t>
            </a:r>
            <a:r>
              <a:rPr lang="en-GB" sz="2000" dirty="0"/>
              <a:t>, ______ es </a:t>
            </a:r>
            <a:r>
              <a:rPr lang="en-GB" sz="2000" dirty="0" err="1"/>
              <a:t>ist</a:t>
            </a:r>
            <a:r>
              <a:rPr lang="en-GB" sz="2000" dirty="0"/>
              <a:t> </a:t>
            </a:r>
            <a:r>
              <a:rPr lang="en-GB" sz="2000" dirty="0" err="1"/>
              <a:t>wunderbar</a:t>
            </a:r>
            <a:r>
              <a:rPr lang="en-GB" sz="2000" dirty="0"/>
              <a:t>! (</a:t>
            </a:r>
            <a:r>
              <a:rPr lang="en-GB" sz="2000" dirty="0" err="1"/>
              <a:t>denn</a:t>
            </a:r>
            <a:r>
              <a:rPr lang="en-GB" sz="2000" dirty="0"/>
              <a:t>/</a:t>
            </a:r>
            <a:r>
              <a:rPr lang="en-GB" sz="2000" dirty="0" err="1"/>
              <a:t>weil</a:t>
            </a:r>
            <a:r>
              <a:rPr lang="en-GB" sz="2000" dirty="0"/>
              <a:t>) </a:t>
            </a:r>
            <a:r>
              <a:rPr lang="en-GB" sz="2000" b="1" i="1" dirty="0"/>
              <a:t>WB</a:t>
            </a:r>
          </a:p>
        </p:txBody>
      </p:sp>
      <p:sp>
        <p:nvSpPr>
          <p:cNvPr id="10" name="Rounded Rectangular Callout 9"/>
          <p:cNvSpPr/>
          <p:nvPr/>
        </p:nvSpPr>
        <p:spPr>
          <a:xfrm>
            <a:off x="4410991" y="4787900"/>
            <a:ext cx="3210472" cy="1498600"/>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7) Mein </a:t>
            </a:r>
            <a:r>
              <a:rPr lang="en-GB" sz="2000" dirty="0" err="1"/>
              <a:t>Vater</a:t>
            </a:r>
            <a:r>
              <a:rPr lang="en-GB" sz="2000" dirty="0"/>
              <a:t> mag die Zeitung </a:t>
            </a:r>
            <a:r>
              <a:rPr lang="en-GB" sz="2000" dirty="0" err="1"/>
              <a:t>nicht</a:t>
            </a:r>
            <a:r>
              <a:rPr lang="en-GB" sz="2000" dirty="0"/>
              <a:t>, ______ </a:t>
            </a:r>
            <a:r>
              <a:rPr lang="en-GB" sz="2000" dirty="0" err="1"/>
              <a:t>sie</a:t>
            </a:r>
            <a:r>
              <a:rPr lang="en-GB" sz="2000" dirty="0"/>
              <a:t> </a:t>
            </a:r>
            <a:r>
              <a:rPr lang="en-GB" sz="2000" dirty="0" err="1"/>
              <a:t>ganz</a:t>
            </a:r>
            <a:r>
              <a:rPr lang="en-GB" sz="2000" dirty="0"/>
              <a:t> </a:t>
            </a:r>
            <a:r>
              <a:rPr lang="en-GB" sz="2000" dirty="0" err="1"/>
              <a:t>langweilig</a:t>
            </a:r>
            <a:r>
              <a:rPr lang="en-GB" sz="2000" dirty="0"/>
              <a:t> </a:t>
            </a:r>
            <a:r>
              <a:rPr lang="en-GB" sz="2000" dirty="0" err="1"/>
              <a:t>ist</a:t>
            </a:r>
            <a:r>
              <a:rPr lang="en-GB" sz="2000" dirty="0"/>
              <a:t>! (</a:t>
            </a:r>
            <a:r>
              <a:rPr lang="en-GB" sz="2000" dirty="0" err="1"/>
              <a:t>denn</a:t>
            </a:r>
            <a:r>
              <a:rPr lang="en-GB" sz="2000" dirty="0"/>
              <a:t>/</a:t>
            </a:r>
            <a:r>
              <a:rPr lang="en-GB" sz="2000" dirty="0" err="1"/>
              <a:t>weil</a:t>
            </a:r>
            <a:r>
              <a:rPr lang="en-GB" sz="2000" dirty="0"/>
              <a:t>) </a:t>
            </a:r>
            <a:r>
              <a:rPr lang="en-GB" sz="2000" b="1" i="1" dirty="0"/>
              <a:t>KL</a:t>
            </a:r>
          </a:p>
        </p:txBody>
      </p:sp>
      <p:sp>
        <p:nvSpPr>
          <p:cNvPr id="11" name="Rounded Rectangular Callout 10"/>
          <p:cNvSpPr/>
          <p:nvPr/>
        </p:nvSpPr>
        <p:spPr>
          <a:xfrm>
            <a:off x="101072" y="1769615"/>
            <a:ext cx="2968734" cy="1463371"/>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1) Ich mag die Aufgabe </a:t>
            </a:r>
            <a:r>
              <a:rPr lang="en-GB" sz="2000" dirty="0" err="1"/>
              <a:t>nicht</a:t>
            </a:r>
            <a:r>
              <a:rPr lang="en-GB" sz="2000" dirty="0"/>
              <a:t>, ______ </a:t>
            </a:r>
            <a:r>
              <a:rPr lang="en-GB" sz="2000" dirty="0" err="1"/>
              <a:t>sie</a:t>
            </a:r>
            <a:r>
              <a:rPr lang="en-GB" sz="2000" dirty="0"/>
              <a:t> </a:t>
            </a:r>
            <a:r>
              <a:rPr lang="en-GB" sz="2000" dirty="0" err="1"/>
              <a:t>unmöglich</a:t>
            </a:r>
            <a:r>
              <a:rPr lang="en-GB" sz="2000" dirty="0"/>
              <a:t> </a:t>
            </a:r>
            <a:r>
              <a:rPr lang="en-GB" sz="2000" dirty="0" err="1"/>
              <a:t>ist</a:t>
            </a:r>
            <a:r>
              <a:rPr lang="en-GB" sz="2000" dirty="0"/>
              <a:t>! (</a:t>
            </a:r>
            <a:r>
              <a:rPr lang="en-GB" sz="2000" dirty="0" err="1"/>
              <a:t>weil</a:t>
            </a:r>
            <a:r>
              <a:rPr lang="en-GB" sz="2000" dirty="0"/>
              <a:t>/</a:t>
            </a:r>
            <a:r>
              <a:rPr lang="en-GB" sz="2000" dirty="0" err="1"/>
              <a:t>denn</a:t>
            </a:r>
            <a:r>
              <a:rPr lang="en-GB" sz="2000" dirty="0"/>
              <a:t>) </a:t>
            </a:r>
            <a:r>
              <a:rPr lang="en-GB" sz="2000" b="1" i="1" dirty="0"/>
              <a:t>DH</a:t>
            </a:r>
            <a:r>
              <a:rPr lang="en-GB" sz="2000" dirty="0"/>
              <a:t> </a:t>
            </a:r>
          </a:p>
        </p:txBody>
      </p:sp>
      <p:sp>
        <p:nvSpPr>
          <p:cNvPr id="12" name="Rounded Rectangular Callout 11"/>
          <p:cNvSpPr/>
          <p:nvPr/>
        </p:nvSpPr>
        <p:spPr>
          <a:xfrm>
            <a:off x="3612002" y="1751505"/>
            <a:ext cx="3195198" cy="1236322"/>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2) Meine Freundin Sophie mag Tennis, ______ es spannend ist. </a:t>
            </a:r>
            <a:r>
              <a:rPr lang="en-GB" sz="2000" dirty="0"/>
              <a:t>(</a:t>
            </a:r>
            <a:r>
              <a:rPr lang="en-GB" sz="2000" dirty="0" err="1"/>
              <a:t>denn</a:t>
            </a:r>
            <a:r>
              <a:rPr lang="en-GB" sz="2000" dirty="0"/>
              <a:t>/</a:t>
            </a:r>
            <a:r>
              <a:rPr lang="en-GB" sz="2000" dirty="0" err="1"/>
              <a:t>weil</a:t>
            </a:r>
            <a:r>
              <a:rPr lang="en-GB" sz="2000" dirty="0"/>
              <a:t>) </a:t>
            </a:r>
            <a:r>
              <a:rPr lang="en-GB" sz="2000" b="1" i="1" dirty="0"/>
              <a:t>JS</a:t>
            </a:r>
            <a:endParaRPr lang="en-GB" sz="2000" dirty="0"/>
          </a:p>
        </p:txBody>
      </p:sp>
      <p:sp>
        <p:nvSpPr>
          <p:cNvPr id="13" name="Rounded Rectangular Callout 12"/>
          <p:cNvSpPr/>
          <p:nvPr/>
        </p:nvSpPr>
        <p:spPr>
          <a:xfrm>
            <a:off x="6842264" y="3150826"/>
            <a:ext cx="3020392" cy="1363446"/>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5) </a:t>
            </a:r>
            <a:r>
              <a:rPr lang="en-GB" sz="2000" dirty="0" err="1"/>
              <a:t>Meine</a:t>
            </a:r>
            <a:r>
              <a:rPr lang="en-GB" sz="2000" dirty="0"/>
              <a:t> Mutter mag die </a:t>
            </a:r>
            <a:r>
              <a:rPr lang="en-GB" sz="2000" dirty="0" err="1"/>
              <a:t>Küche</a:t>
            </a:r>
            <a:r>
              <a:rPr lang="en-GB" sz="2000" dirty="0"/>
              <a:t>, ______ </a:t>
            </a:r>
            <a:r>
              <a:rPr lang="en-GB" sz="2000" dirty="0" err="1"/>
              <a:t>sie</a:t>
            </a:r>
            <a:r>
              <a:rPr lang="en-GB" sz="2000" dirty="0"/>
              <a:t> </a:t>
            </a:r>
            <a:r>
              <a:rPr lang="en-GB" sz="2000" dirty="0" err="1"/>
              <a:t>ist</a:t>
            </a:r>
            <a:r>
              <a:rPr lang="en-GB" sz="2000" dirty="0"/>
              <a:t> </a:t>
            </a:r>
            <a:r>
              <a:rPr lang="en-GB" sz="2000" dirty="0" err="1"/>
              <a:t>ziemlich</a:t>
            </a:r>
            <a:r>
              <a:rPr lang="en-GB" sz="2000" dirty="0"/>
              <a:t> </a:t>
            </a:r>
            <a:r>
              <a:rPr lang="en-GB" sz="2000" dirty="0" err="1"/>
              <a:t>praktisch</a:t>
            </a:r>
            <a:r>
              <a:rPr lang="en-GB" sz="2000" dirty="0"/>
              <a:t>. (</a:t>
            </a:r>
            <a:r>
              <a:rPr lang="en-GB" sz="2000" dirty="0" err="1"/>
              <a:t>weil</a:t>
            </a:r>
            <a:r>
              <a:rPr lang="en-GB" sz="2000" dirty="0"/>
              <a:t>/</a:t>
            </a:r>
            <a:r>
              <a:rPr lang="en-GB" sz="2000" dirty="0" err="1"/>
              <a:t>denn</a:t>
            </a:r>
            <a:r>
              <a:rPr lang="en-GB" sz="2000" dirty="0"/>
              <a:t>) </a:t>
            </a:r>
            <a:r>
              <a:rPr lang="en-GB" sz="2000" b="1" i="1" dirty="0"/>
              <a:t>MB</a:t>
            </a:r>
          </a:p>
        </p:txBody>
      </p:sp>
      <p:sp>
        <p:nvSpPr>
          <p:cNvPr id="14" name="Rounded Rectangular Callout 13"/>
          <p:cNvSpPr/>
          <p:nvPr/>
        </p:nvSpPr>
        <p:spPr>
          <a:xfrm>
            <a:off x="8352460" y="4834278"/>
            <a:ext cx="2988640" cy="1387366"/>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8) Ich mag die </a:t>
            </a:r>
            <a:r>
              <a:rPr lang="en-GB" sz="2000" dirty="0" err="1"/>
              <a:t>Wohnung</a:t>
            </a:r>
            <a:r>
              <a:rPr lang="en-GB" sz="2000" dirty="0"/>
              <a:t>, ______ </a:t>
            </a:r>
            <a:r>
              <a:rPr lang="en-GB" sz="2000" dirty="0" err="1"/>
              <a:t>sie</a:t>
            </a:r>
            <a:r>
              <a:rPr lang="en-GB" sz="2000" dirty="0"/>
              <a:t> </a:t>
            </a:r>
            <a:r>
              <a:rPr lang="en-GB" sz="2000" dirty="0" err="1"/>
              <a:t>ist</a:t>
            </a:r>
            <a:r>
              <a:rPr lang="en-GB" sz="2000" dirty="0"/>
              <a:t> total </a:t>
            </a:r>
            <a:r>
              <a:rPr lang="en-GB" sz="2000" dirty="0" err="1"/>
              <a:t>angenehm</a:t>
            </a:r>
            <a:r>
              <a:rPr lang="en-GB" sz="2000" dirty="0"/>
              <a:t>. (</a:t>
            </a:r>
            <a:r>
              <a:rPr lang="en-GB" sz="2000" dirty="0" err="1"/>
              <a:t>weil</a:t>
            </a:r>
            <a:r>
              <a:rPr lang="en-GB" sz="2000" dirty="0"/>
              <a:t>/</a:t>
            </a:r>
            <a:r>
              <a:rPr lang="en-GB" sz="2000" dirty="0" err="1"/>
              <a:t>denn</a:t>
            </a:r>
            <a:r>
              <a:rPr lang="en-GB" sz="2000" dirty="0"/>
              <a:t>) </a:t>
            </a:r>
            <a:r>
              <a:rPr lang="en-GB" sz="2000" b="1" i="1" dirty="0"/>
              <a:t>HZ</a:t>
            </a:r>
          </a:p>
        </p:txBody>
      </p:sp>
      <p:sp>
        <p:nvSpPr>
          <p:cNvPr id="15" name="TextBox 14"/>
          <p:cNvSpPr txBox="1"/>
          <p:nvPr/>
        </p:nvSpPr>
        <p:spPr>
          <a:xfrm>
            <a:off x="3773693" y="2272055"/>
            <a:ext cx="922173" cy="461665"/>
          </a:xfrm>
          <a:prstGeom prst="rect">
            <a:avLst/>
          </a:prstGeom>
          <a:noFill/>
        </p:spPr>
        <p:txBody>
          <a:bodyPr wrap="square" rtlCol="0">
            <a:spAutoFit/>
          </a:bodyPr>
          <a:lstStyle/>
          <a:p>
            <a:pPr algn="l"/>
            <a:r>
              <a:rPr lang="en-GB" sz="2400" b="1">
                <a:solidFill>
                  <a:srgbClr val="DAA520"/>
                </a:solidFill>
              </a:rPr>
              <a:t>weil</a:t>
            </a:r>
            <a:endParaRPr lang="en-GB" sz="2400" b="1" dirty="0">
              <a:solidFill>
                <a:srgbClr val="DAA520"/>
              </a:solidFill>
            </a:endParaRPr>
          </a:p>
        </p:txBody>
      </p:sp>
      <p:sp>
        <p:nvSpPr>
          <p:cNvPr id="6" name="TextBox 5"/>
          <p:cNvSpPr txBox="1"/>
          <p:nvPr/>
        </p:nvSpPr>
        <p:spPr>
          <a:xfrm>
            <a:off x="406609" y="3819433"/>
            <a:ext cx="991476" cy="461665"/>
          </a:xfrm>
          <a:prstGeom prst="rect">
            <a:avLst/>
          </a:prstGeom>
          <a:noFill/>
        </p:spPr>
        <p:txBody>
          <a:bodyPr wrap="square" rtlCol="0">
            <a:spAutoFit/>
          </a:bodyPr>
          <a:lstStyle/>
          <a:p>
            <a:pPr algn="l"/>
            <a:r>
              <a:rPr lang="en-GB" sz="2400" b="1">
                <a:solidFill>
                  <a:srgbClr val="DAA520"/>
                </a:solidFill>
              </a:rPr>
              <a:t>denn</a:t>
            </a:r>
            <a:endParaRPr lang="en-GB" sz="2400" b="1" dirty="0">
              <a:solidFill>
                <a:srgbClr val="DAA520"/>
              </a:solidFill>
            </a:endParaRPr>
          </a:p>
        </p:txBody>
      </p:sp>
      <p:sp>
        <p:nvSpPr>
          <p:cNvPr id="16" name="TextBox 15"/>
          <p:cNvSpPr txBox="1"/>
          <p:nvPr/>
        </p:nvSpPr>
        <p:spPr>
          <a:xfrm>
            <a:off x="8402163" y="3370884"/>
            <a:ext cx="991476" cy="461665"/>
          </a:xfrm>
          <a:prstGeom prst="rect">
            <a:avLst/>
          </a:prstGeom>
          <a:noFill/>
        </p:spPr>
        <p:txBody>
          <a:bodyPr wrap="square" rtlCol="0">
            <a:spAutoFit/>
          </a:bodyPr>
          <a:lstStyle/>
          <a:p>
            <a:pPr algn="l"/>
            <a:r>
              <a:rPr lang="en-GB" sz="2400" b="1" dirty="0" err="1">
                <a:solidFill>
                  <a:srgbClr val="DAA520"/>
                </a:solidFill>
              </a:rPr>
              <a:t>denn</a:t>
            </a:r>
            <a:endParaRPr lang="en-GB" sz="2400" b="1" dirty="0">
              <a:solidFill>
                <a:srgbClr val="DAA520"/>
              </a:solidFill>
            </a:endParaRPr>
          </a:p>
        </p:txBody>
      </p:sp>
      <p:sp>
        <p:nvSpPr>
          <p:cNvPr id="17" name="TextBox 16"/>
          <p:cNvSpPr txBox="1"/>
          <p:nvPr/>
        </p:nvSpPr>
        <p:spPr>
          <a:xfrm>
            <a:off x="5487051" y="3522979"/>
            <a:ext cx="991476" cy="461665"/>
          </a:xfrm>
          <a:prstGeom prst="rect">
            <a:avLst/>
          </a:prstGeom>
          <a:noFill/>
        </p:spPr>
        <p:txBody>
          <a:bodyPr wrap="square" rtlCol="0">
            <a:spAutoFit/>
          </a:bodyPr>
          <a:lstStyle/>
          <a:p>
            <a:pPr algn="l"/>
            <a:r>
              <a:rPr lang="en-GB" sz="2400" b="1" dirty="0" err="1">
                <a:solidFill>
                  <a:srgbClr val="DAA520"/>
                </a:solidFill>
              </a:rPr>
              <a:t>denn</a:t>
            </a:r>
            <a:endParaRPr lang="en-GB" sz="2400" b="1" dirty="0">
              <a:solidFill>
                <a:srgbClr val="DAA520"/>
              </a:solidFill>
            </a:endParaRPr>
          </a:p>
        </p:txBody>
      </p:sp>
      <p:sp>
        <p:nvSpPr>
          <p:cNvPr id="18" name="TextBox 17"/>
          <p:cNvSpPr txBox="1"/>
          <p:nvPr/>
        </p:nvSpPr>
        <p:spPr>
          <a:xfrm>
            <a:off x="9814454" y="5110364"/>
            <a:ext cx="991476" cy="461665"/>
          </a:xfrm>
          <a:prstGeom prst="rect">
            <a:avLst/>
          </a:prstGeom>
          <a:noFill/>
        </p:spPr>
        <p:txBody>
          <a:bodyPr wrap="square" rtlCol="0">
            <a:spAutoFit/>
          </a:bodyPr>
          <a:lstStyle/>
          <a:p>
            <a:pPr algn="l"/>
            <a:r>
              <a:rPr lang="en-GB" sz="2400" b="1" dirty="0" err="1">
                <a:solidFill>
                  <a:srgbClr val="DAA520"/>
                </a:solidFill>
              </a:rPr>
              <a:t>denn</a:t>
            </a:r>
            <a:endParaRPr lang="en-GB" sz="2400" b="1" dirty="0">
              <a:solidFill>
                <a:srgbClr val="DAA520"/>
              </a:solidFill>
            </a:endParaRPr>
          </a:p>
        </p:txBody>
      </p:sp>
      <p:sp>
        <p:nvSpPr>
          <p:cNvPr id="22" name="TextBox 21"/>
          <p:cNvSpPr txBox="1"/>
          <p:nvPr/>
        </p:nvSpPr>
        <p:spPr>
          <a:xfrm>
            <a:off x="304742" y="2410622"/>
            <a:ext cx="922173" cy="461665"/>
          </a:xfrm>
          <a:prstGeom prst="rect">
            <a:avLst/>
          </a:prstGeom>
          <a:noFill/>
        </p:spPr>
        <p:txBody>
          <a:bodyPr wrap="square" rtlCol="0">
            <a:spAutoFit/>
          </a:bodyPr>
          <a:lstStyle/>
          <a:p>
            <a:pPr algn="l"/>
            <a:r>
              <a:rPr lang="en-GB" sz="2400" b="1" dirty="0" err="1">
                <a:solidFill>
                  <a:srgbClr val="DAA520"/>
                </a:solidFill>
              </a:rPr>
              <a:t>weil</a:t>
            </a:r>
            <a:endParaRPr lang="en-GB" sz="2400" b="1" dirty="0">
              <a:solidFill>
                <a:srgbClr val="DAA520"/>
              </a:solidFill>
            </a:endParaRPr>
          </a:p>
        </p:txBody>
      </p:sp>
      <p:sp>
        <p:nvSpPr>
          <p:cNvPr id="23" name="TextBox 22"/>
          <p:cNvSpPr txBox="1"/>
          <p:nvPr/>
        </p:nvSpPr>
        <p:spPr>
          <a:xfrm>
            <a:off x="614410" y="5250395"/>
            <a:ext cx="922173" cy="461665"/>
          </a:xfrm>
          <a:prstGeom prst="rect">
            <a:avLst/>
          </a:prstGeom>
          <a:noFill/>
        </p:spPr>
        <p:txBody>
          <a:bodyPr wrap="square" rtlCol="0">
            <a:spAutoFit/>
          </a:bodyPr>
          <a:lstStyle/>
          <a:p>
            <a:pPr algn="l"/>
            <a:r>
              <a:rPr lang="en-GB" sz="2400" b="1">
                <a:solidFill>
                  <a:srgbClr val="DAA520"/>
                </a:solidFill>
              </a:rPr>
              <a:t>weil</a:t>
            </a:r>
            <a:endParaRPr lang="en-GB" sz="2400" b="1" dirty="0">
              <a:solidFill>
                <a:srgbClr val="DAA520"/>
              </a:solidFill>
            </a:endParaRPr>
          </a:p>
        </p:txBody>
      </p:sp>
      <p:sp>
        <p:nvSpPr>
          <p:cNvPr id="24" name="TextBox 23"/>
          <p:cNvSpPr txBox="1"/>
          <p:nvPr/>
        </p:nvSpPr>
        <p:spPr>
          <a:xfrm>
            <a:off x="6268380" y="5110364"/>
            <a:ext cx="922173" cy="461665"/>
          </a:xfrm>
          <a:prstGeom prst="rect">
            <a:avLst/>
          </a:prstGeom>
          <a:noFill/>
        </p:spPr>
        <p:txBody>
          <a:bodyPr wrap="square" rtlCol="0">
            <a:spAutoFit/>
          </a:bodyPr>
          <a:lstStyle/>
          <a:p>
            <a:pPr algn="l"/>
            <a:r>
              <a:rPr lang="en-GB" sz="2400" b="1" dirty="0" err="1">
                <a:solidFill>
                  <a:srgbClr val="DAA520"/>
                </a:solidFill>
              </a:rPr>
              <a:t>weil</a:t>
            </a:r>
            <a:endParaRPr lang="en-GB" sz="2400" b="1" dirty="0">
              <a:solidFill>
                <a:srgbClr val="DAA520"/>
              </a:solidFill>
            </a:endParaRPr>
          </a:p>
        </p:txBody>
      </p:sp>
      <p:sp>
        <p:nvSpPr>
          <p:cNvPr id="25" name="TextBox 24">
            <a:extLst>
              <a:ext uri="{FF2B5EF4-FFF2-40B4-BE49-F238E27FC236}">
                <a16:creationId xmlns:a16="http://schemas.microsoft.com/office/drawing/2014/main" id="{517ECA49-A0D9-4482-8358-FF0D9DC675BC}"/>
              </a:ext>
            </a:extLst>
          </p:cNvPr>
          <p:cNvSpPr txBox="1"/>
          <p:nvPr/>
        </p:nvSpPr>
        <p:spPr>
          <a:xfrm>
            <a:off x="3314054" y="6413779"/>
            <a:ext cx="5563891" cy="461665"/>
          </a:xfrm>
          <a:prstGeom prst="rect">
            <a:avLst/>
          </a:prstGeom>
          <a:noFill/>
        </p:spPr>
        <p:txBody>
          <a:bodyPr wrap="square" rtlCol="0">
            <a:spAutoFit/>
          </a:bodyPr>
          <a:lstStyle/>
          <a:p>
            <a:r>
              <a:rPr lang="en-US" sz="2400" dirty="0">
                <a:solidFill>
                  <a:schemeClr val="bg1"/>
                </a:solidFill>
              </a:rPr>
              <a:t>*der </a:t>
            </a:r>
            <a:r>
              <a:rPr lang="en-US" sz="2400" dirty="0" err="1">
                <a:solidFill>
                  <a:schemeClr val="bg1"/>
                </a:solidFill>
              </a:rPr>
              <a:t>Austausch</a:t>
            </a:r>
            <a:r>
              <a:rPr lang="en-US" sz="2400" dirty="0">
                <a:solidFill>
                  <a:schemeClr val="bg1"/>
                </a:solidFill>
              </a:rPr>
              <a:t> - exchange</a:t>
            </a:r>
          </a:p>
        </p:txBody>
      </p:sp>
      <p:pic>
        <p:nvPicPr>
          <p:cNvPr id="20" name="Picture 19" descr="A close up of a mans face&#10;&#10;Description automatically generated">
            <a:extLst>
              <a:ext uri="{FF2B5EF4-FFF2-40B4-BE49-F238E27FC236}">
                <a16:creationId xmlns:a16="http://schemas.microsoft.com/office/drawing/2014/main" id="{74E43415-88ED-499D-9D19-9CD5748BF4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2966" y="68206"/>
            <a:ext cx="840773" cy="1217765"/>
          </a:xfrm>
          <a:prstGeom prst="rect">
            <a:avLst/>
          </a:prstGeom>
        </p:spPr>
      </p:pic>
      <p:pic>
        <p:nvPicPr>
          <p:cNvPr id="26" name="Picture 25">
            <a:extLst>
              <a:ext uri="{FF2B5EF4-FFF2-40B4-BE49-F238E27FC236}">
                <a16:creationId xmlns:a16="http://schemas.microsoft.com/office/drawing/2014/main" id="{256D46FD-AE46-4170-B32C-1788C2AA041D}"/>
              </a:ext>
            </a:extLst>
          </p:cNvPr>
          <p:cNvPicPr>
            <a:picLocks noChangeAspect="1"/>
          </p:cNvPicPr>
          <p:nvPr/>
        </p:nvPicPr>
        <p:blipFill rotWithShape="1">
          <a:blip r:embed="rId6"/>
          <a:srcRect b="11998"/>
          <a:stretch/>
        </p:blipFill>
        <p:spPr>
          <a:xfrm flipH="1">
            <a:off x="6436656" y="269272"/>
            <a:ext cx="1159762" cy="982047"/>
          </a:xfrm>
          <a:prstGeom prst="rect">
            <a:avLst/>
          </a:prstGeom>
        </p:spPr>
      </p:pic>
    </p:spTree>
    <p:extLst>
      <p:ext uri="{BB962C8B-B14F-4D97-AF65-F5344CB8AC3E}">
        <p14:creationId xmlns:p14="http://schemas.microsoft.com/office/powerpoint/2010/main" val="5027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6" grpId="0"/>
      <p:bldP spid="17" grpId="0"/>
      <p:bldP spid="18" grpId="0"/>
      <p:bldP spid="22" grpId="0"/>
      <p:bldP spid="23" grpId="0"/>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3891</TotalTime>
  <Words>9990</Words>
  <Application>Microsoft Office PowerPoint</Application>
  <PresentationFormat>Widescreen</PresentationFormat>
  <Paragraphs>1033</Paragraphs>
  <Slides>31</Slides>
  <Notes>31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31</vt:i4>
      </vt:variant>
    </vt:vector>
  </HeadingPairs>
  <TitlesOfParts>
    <vt:vector size="42" baseType="lpstr">
      <vt:lpstr>SimSun</vt:lpstr>
      <vt:lpstr>Arial</vt:lpstr>
      <vt:lpstr>Calibri</vt:lpstr>
      <vt:lpstr>Century Gothic</vt:lpstr>
      <vt:lpstr>Times New Roman</vt:lpstr>
      <vt:lpstr>Wingdings</vt:lpstr>
      <vt:lpstr>1_Office Theme</vt:lpstr>
      <vt:lpstr>Office Theme</vt:lpstr>
      <vt:lpstr>9_Office Theme</vt:lpstr>
      <vt:lpstr>2_Office Theme</vt:lpstr>
      <vt:lpstr>5_Office Theme</vt:lpstr>
      <vt:lpstr>Explaining likes and dislikes </vt:lpstr>
      <vt:lpstr>w </vt:lpstr>
      <vt:lpstr>v </vt:lpstr>
      <vt:lpstr>Phonetik</vt:lpstr>
      <vt:lpstr>Vokabeln</vt:lpstr>
      <vt:lpstr>Vokabeln</vt:lpstr>
      <vt:lpstr>Vokabeln</vt:lpstr>
      <vt:lpstr>Weil und denn - because</vt:lpstr>
      <vt:lpstr>Virtueller Austausch*</vt:lpstr>
      <vt:lpstr>mögen – to like, liking  </vt:lpstr>
      <vt:lpstr>mögen – to like, liking  </vt:lpstr>
      <vt:lpstr>Magst du das? Warum? [1/2]</vt:lpstr>
      <vt:lpstr>Magst du das? Warum? [2/2]</vt:lpstr>
      <vt:lpstr>Was magst du? Warum</vt:lpstr>
      <vt:lpstr>Antworten</vt:lpstr>
      <vt:lpstr>Wer ist das?</vt:lpstr>
      <vt:lpstr>Explaining likes and dislikes </vt:lpstr>
      <vt:lpstr>Phonetik</vt:lpstr>
      <vt:lpstr>Phonetik – viel(e) oder weil?</vt:lpstr>
      <vt:lpstr>English  German  English </vt:lpstr>
      <vt:lpstr>ANTWORTEN</vt:lpstr>
      <vt:lpstr>vocabulario</vt:lpstr>
      <vt:lpstr>Vokabeln</vt:lpstr>
      <vt:lpstr>Fragen</vt:lpstr>
      <vt:lpstr>Wie heißt die Frage? [1]</vt:lpstr>
      <vt:lpstr>Wie heißt die Frage?</vt:lpstr>
      <vt:lpstr>sprechen </vt:lpstr>
      <vt:lpstr>sprechen </vt:lpstr>
      <vt:lpstr>Der ICE – Intercity Express</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795</cp:revision>
  <dcterms:created xsi:type="dcterms:W3CDTF">2020-06-03T16:44:05Z</dcterms:created>
  <dcterms:modified xsi:type="dcterms:W3CDTF">2021-07-21T08:48:03Z</dcterms:modified>
</cp:coreProperties>
</file>