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44"/>
  </p:notesMasterIdLst>
  <p:sldIdLst>
    <p:sldId id="271" r:id="rId3"/>
    <p:sldId id="328" r:id="rId4"/>
    <p:sldId id="329" r:id="rId5"/>
    <p:sldId id="318" r:id="rId6"/>
    <p:sldId id="319" r:id="rId7"/>
    <p:sldId id="320" r:id="rId8"/>
    <p:sldId id="321" r:id="rId9"/>
    <p:sldId id="322" r:id="rId10"/>
    <p:sldId id="323" r:id="rId11"/>
    <p:sldId id="324" r:id="rId12"/>
    <p:sldId id="325" r:id="rId13"/>
    <p:sldId id="326" r:id="rId14"/>
    <p:sldId id="445" r:id="rId15"/>
    <p:sldId id="457" r:id="rId16"/>
    <p:sldId id="458" r:id="rId17"/>
    <p:sldId id="459" r:id="rId18"/>
    <p:sldId id="460" r:id="rId19"/>
    <p:sldId id="461" r:id="rId20"/>
    <p:sldId id="462" r:id="rId21"/>
    <p:sldId id="463" r:id="rId22"/>
    <p:sldId id="464" r:id="rId23"/>
    <p:sldId id="465" r:id="rId24"/>
    <p:sldId id="466" r:id="rId25"/>
    <p:sldId id="467" r:id="rId26"/>
    <p:sldId id="468" r:id="rId27"/>
    <p:sldId id="469" r:id="rId28"/>
    <p:sldId id="470" r:id="rId29"/>
    <p:sldId id="471" r:id="rId30"/>
    <p:sldId id="472" r:id="rId31"/>
    <p:sldId id="473" r:id="rId32"/>
    <p:sldId id="474" r:id="rId33"/>
    <p:sldId id="475" r:id="rId34"/>
    <p:sldId id="476" r:id="rId35"/>
    <p:sldId id="477" r:id="rId36"/>
    <p:sldId id="478" r:id="rId37"/>
    <p:sldId id="479" r:id="rId38"/>
    <p:sldId id="480" r:id="rId39"/>
    <p:sldId id="481" r:id="rId40"/>
    <p:sldId id="482" r:id="rId41"/>
    <p:sldId id="483" r:id="rId42"/>
    <p:sldId id="484" r:id="rId4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66851" autoAdjust="0"/>
  </p:normalViewPr>
  <p:slideViewPr>
    <p:cSldViewPr snapToGrid="0">
      <p:cViewPr varScale="1">
        <p:scale>
          <a:sx n="49" d="100"/>
          <a:sy n="49" d="100"/>
        </p:scale>
        <p:origin x="1536"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8BB492-8945-4107-94A8-3EFD7FA46505}" type="datetimeFigureOut">
              <a:rPr lang="en-GB" smtClean="0"/>
              <a:t>29/03/2020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4B1B39-AFC8-4101-8863-A8C557CBDC20}" type="slidenum">
              <a:rPr lang="en-GB" smtClean="0"/>
              <a:t>‹#›</a:t>
            </a:fld>
            <a:endParaRPr lang="en-GB"/>
          </a:p>
        </p:txBody>
      </p:sp>
    </p:spTree>
    <p:extLst>
      <p:ext uri="{BB962C8B-B14F-4D97-AF65-F5344CB8AC3E}">
        <p14:creationId xmlns:p14="http://schemas.microsoft.com/office/powerpoint/2010/main" val="40977504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2843D9-4757-4631-B0CD-BAA271821DF5}"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401745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b="0" i="0" baseline="0" dirty="0"/>
              <a:t>One of the items of new </a:t>
            </a:r>
            <a:r>
              <a:rPr lang="fr-FR" b="0" i="0" baseline="0" dirty="0" err="1"/>
              <a:t>vocabulary</a:t>
            </a:r>
            <a:r>
              <a:rPr lang="fr-FR" b="0" i="0" baseline="0" dirty="0"/>
              <a:t> </a:t>
            </a:r>
            <a:r>
              <a:rPr lang="fr-FR" b="0" i="0" baseline="0" dirty="0" err="1"/>
              <a:t>is</a:t>
            </a:r>
            <a:r>
              <a:rPr lang="fr-FR" b="0" i="0" baseline="0" dirty="0"/>
              <a:t> </a:t>
            </a:r>
            <a:r>
              <a:rPr lang="fr-FR" b="0" i="0" baseline="0" dirty="0" err="1"/>
              <a:t>missing</a:t>
            </a:r>
            <a:r>
              <a:rPr lang="fr-FR" b="0" i="0" baseline="0" dirty="0"/>
              <a:t> </a:t>
            </a:r>
            <a:r>
              <a:rPr lang="fr-FR" b="0" i="0" baseline="0" dirty="0" err="1"/>
              <a:t>initially</a:t>
            </a:r>
            <a:r>
              <a:rPr lang="fr-FR" b="0" i="0" baseline="0" dirty="0"/>
              <a:t>; the </a:t>
            </a:r>
            <a:r>
              <a:rPr lang="fr-FR" b="0" i="0" baseline="0" dirty="0" err="1"/>
              <a:t>students</a:t>
            </a:r>
            <a:r>
              <a:rPr lang="fr-FR" b="0" i="0" baseline="0" dirty="0"/>
              <a:t> must </a:t>
            </a:r>
            <a:r>
              <a:rPr lang="fr-FR" b="0" i="0" baseline="0" dirty="0" err="1"/>
              <a:t>say</a:t>
            </a:r>
            <a:r>
              <a:rPr lang="fr-FR" b="0" i="0" baseline="0" dirty="0"/>
              <a:t> </a:t>
            </a:r>
            <a:r>
              <a:rPr lang="fr-FR" b="0" i="0" baseline="0" dirty="0" err="1"/>
              <a:t>which</a:t>
            </a:r>
            <a:r>
              <a:rPr lang="fr-FR" b="0" i="0" baseline="0" dirty="0"/>
              <a:t> item (in French). The </a:t>
            </a:r>
            <a:r>
              <a:rPr lang="fr-FR" b="0" i="0" baseline="0" dirty="0" err="1"/>
              <a:t>missing</a:t>
            </a:r>
            <a:r>
              <a:rPr lang="fr-FR" b="0" i="0" baseline="0" dirty="0"/>
              <a:t> item </a:t>
            </a:r>
            <a:r>
              <a:rPr lang="fr-FR" b="0" i="0" baseline="0" dirty="0" err="1"/>
              <a:t>then</a:t>
            </a:r>
            <a:r>
              <a:rPr lang="fr-FR" b="0" i="0" baseline="0" dirty="0"/>
              <a:t> </a:t>
            </a:r>
            <a:r>
              <a:rPr lang="fr-FR" b="0" i="0" baseline="0" dirty="0" err="1"/>
              <a:t>appears</a:t>
            </a:r>
            <a:r>
              <a:rPr lang="fr-FR" b="0" i="0" baseline="0" dirty="0"/>
              <a:t> </a:t>
            </a:r>
            <a:r>
              <a:rPr lang="fr-FR" b="0" i="0" baseline="0" dirty="0" err="1"/>
              <a:t>upon</a:t>
            </a:r>
            <a:r>
              <a:rPr lang="fr-FR" b="0" i="0" baseline="0" dirty="0"/>
              <a:t> </a:t>
            </a:r>
            <a:r>
              <a:rPr lang="fr-FR" b="0" i="0" baseline="0" dirty="0" err="1"/>
              <a:t>clicking</a:t>
            </a:r>
            <a:r>
              <a:rPr lang="fr-FR" b="0" i="0" baseline="0" dirty="0"/>
              <a:t> the mouse.</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b="0" i="0"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fr-FR" b="0" i="0" baseline="0" dirty="0"/>
              <a:t>Note the </a:t>
            </a:r>
            <a:r>
              <a:rPr lang="fr-FR" b="0" i="0" baseline="0" dirty="0" err="1"/>
              <a:t>pronunciation</a:t>
            </a:r>
            <a:r>
              <a:rPr lang="fr-FR" b="0" i="0" baseline="0" dirty="0"/>
              <a:t> of </a:t>
            </a:r>
            <a:r>
              <a:rPr lang="fr-FR" b="1" i="1" baseline="0" dirty="0"/>
              <a:t>an</a:t>
            </a:r>
            <a:r>
              <a:rPr lang="fr-FR" sz="1200" i="1" dirty="0">
                <a:solidFill>
                  <a:schemeClr val="accent5">
                    <a:lumMod val="50000"/>
                  </a:schemeClr>
                </a:solidFill>
              </a:rPr>
              <a:t>née</a:t>
            </a:r>
            <a:r>
              <a:rPr lang="fr-FR" b="0" i="0" baseline="0" dirty="0"/>
              <a:t> – </a:t>
            </a:r>
            <a:r>
              <a:rPr lang="fr-FR" b="0" i="0" baseline="0" dirty="0" err="1"/>
              <a:t>here</a:t>
            </a:r>
            <a:r>
              <a:rPr lang="fr-FR" b="0" i="0" baseline="0" dirty="0"/>
              <a:t>, </a:t>
            </a:r>
            <a:r>
              <a:rPr lang="fr-FR" b="0" i="0" baseline="0" dirty="0" err="1"/>
              <a:t>exceptionally</a:t>
            </a:r>
            <a:r>
              <a:rPr lang="fr-FR" b="0" i="0" baseline="0" dirty="0"/>
              <a:t>, the </a:t>
            </a:r>
            <a:r>
              <a:rPr lang="fr-FR" b="1" i="1" baseline="0" dirty="0"/>
              <a:t>an </a:t>
            </a:r>
            <a:r>
              <a:rPr lang="fr-FR" b="0" i="0" baseline="0" dirty="0"/>
              <a:t>combination</a:t>
            </a:r>
            <a:r>
              <a:rPr lang="fr-FR" b="1" i="0" baseline="0" dirty="0"/>
              <a:t> </a:t>
            </a:r>
            <a:r>
              <a:rPr lang="fr-FR" b="1" i="0" baseline="0" dirty="0" err="1"/>
              <a:t>does</a:t>
            </a:r>
            <a:r>
              <a:rPr lang="fr-FR" b="1" i="0" baseline="0" dirty="0"/>
              <a:t> not</a:t>
            </a:r>
            <a:r>
              <a:rPr lang="fr-FR" b="0" i="0" baseline="0" dirty="0"/>
              <a:t> correspond to the SSC </a:t>
            </a:r>
            <a:r>
              <a:rPr lang="fr-FR" b="0" i="0" baseline="0" dirty="0" err="1"/>
              <a:t>practised</a:t>
            </a:r>
            <a:r>
              <a:rPr lang="fr-FR" b="0" i="0" baseline="0" dirty="0"/>
              <a:t> </a:t>
            </a:r>
            <a:r>
              <a:rPr lang="fr-FR" b="0" i="0" baseline="0" dirty="0" err="1"/>
              <a:t>this</a:t>
            </a:r>
            <a:r>
              <a:rPr lang="fr-FR" b="0" i="0" baseline="0" dirty="0"/>
              <a:t> </a:t>
            </a:r>
            <a:r>
              <a:rPr lang="fr-FR" b="0" i="0" baseline="0" dirty="0" err="1"/>
              <a:t>week</a:t>
            </a:r>
            <a:r>
              <a:rPr lang="fr-FR" b="0" i="0" baseline="0" dirty="0"/>
              <a:t>.</a:t>
            </a:r>
            <a:endParaRPr lang="fr-FR"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fr-FR" b="1" dirty="0"/>
          </a:p>
          <a:p>
            <a:endParaRPr lang="fr-FR" b="1" dirty="0"/>
          </a:p>
          <a:p>
            <a:r>
              <a:rPr lang="fr-FR" b="1" dirty="0"/>
              <a:t>Frequency</a:t>
            </a:r>
          </a:p>
          <a:p>
            <a:r>
              <a:rPr lang="fr-FR" dirty="0"/>
              <a:t>année [102], mois [178], vacances [1726], ville [260], Écosse [n/a], Angleterre [n/a], Londres [n/a], chez [206]</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cap="none" dirty="0">
                <a:solidFill>
                  <a:schemeClr val="tx1"/>
                </a:solidFill>
                <a:effectLst/>
                <a:latin typeface="+mn-lt"/>
                <a:ea typeface="Calibri"/>
                <a:cs typeface="Calibri"/>
                <a:sym typeface="Calibri"/>
              </a:rPr>
              <a:t>Source: </a:t>
            </a:r>
            <a:r>
              <a:rPr lang="en-GB" sz="1200" b="0" i="0" u="none" strike="noStrike" kern="1200" cap="none" dirty="0" err="1">
                <a:solidFill>
                  <a:schemeClr val="tx1"/>
                </a:solidFill>
                <a:effectLst/>
                <a:latin typeface="+mn-lt"/>
                <a:ea typeface="Calibri"/>
                <a:cs typeface="Calibri"/>
                <a:sym typeface="Calibri"/>
              </a:rPr>
              <a:t>Londsale</a:t>
            </a:r>
            <a:r>
              <a:rPr lang="en-GB" sz="1200" b="0" i="0" u="none" strike="noStrike" kern="1200" cap="none" dirty="0">
                <a:solidFill>
                  <a:schemeClr val="tx1"/>
                </a:solidFill>
                <a:effectLst/>
                <a:latin typeface="+mn-lt"/>
                <a:ea typeface="Calibri"/>
                <a:cs typeface="Calibri"/>
                <a:sym typeface="Calibri"/>
              </a:rPr>
              <a:t>, D., &amp; Le Bras, Y.  (2009). </a:t>
            </a:r>
            <a:r>
              <a:rPr lang="en-GB" sz="1200" b="0" i="1" u="none" strike="noStrike" kern="1200" cap="none" dirty="0">
                <a:solidFill>
                  <a:schemeClr val="tx1"/>
                </a:solidFill>
                <a:effectLst/>
                <a:latin typeface="+mn-lt"/>
                <a:ea typeface="Calibri"/>
                <a:cs typeface="Calibri"/>
                <a:sym typeface="Calibri"/>
              </a:rPr>
              <a:t>A Frequency Dictionary of French: Core vocabulary for learners </a:t>
            </a:r>
            <a:r>
              <a:rPr lang="en-GB" sz="1200" b="0" i="0" u="none" strike="noStrike" kern="1200" cap="none" dirty="0">
                <a:solidFill>
                  <a:schemeClr val="tx1"/>
                </a:solidFill>
                <a:effectLst/>
                <a:latin typeface="+mn-lt"/>
                <a:ea typeface="Calibri"/>
                <a:cs typeface="Calibri"/>
                <a:sym typeface="Calibri"/>
              </a:rPr>
              <a:t>London: Routledge.</a:t>
            </a:r>
            <a:endParaRPr lang="en-GB" sz="1200" b="0" i="0" dirty="0">
              <a:solidFill>
                <a:schemeClr val="dk1"/>
              </a:solidFill>
              <a:latin typeface="+mn-lt"/>
              <a:ea typeface="Calibri"/>
              <a:cs typeface="Calibri"/>
              <a:sym typeface="Calibri"/>
            </a:endParaRP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51212F4-EB5A-464B-92EC-DACFCB1CC2C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37727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b="0" i="0" baseline="0" dirty="0"/>
              <a:t>One of the items of new </a:t>
            </a:r>
            <a:r>
              <a:rPr lang="fr-FR" b="0" i="0" baseline="0" dirty="0" err="1"/>
              <a:t>vocabulary</a:t>
            </a:r>
            <a:r>
              <a:rPr lang="fr-FR" b="0" i="0" baseline="0" dirty="0"/>
              <a:t> </a:t>
            </a:r>
            <a:r>
              <a:rPr lang="fr-FR" b="0" i="0" baseline="0" dirty="0" err="1"/>
              <a:t>is</a:t>
            </a:r>
            <a:r>
              <a:rPr lang="fr-FR" b="0" i="0" baseline="0" dirty="0"/>
              <a:t> </a:t>
            </a:r>
            <a:r>
              <a:rPr lang="fr-FR" b="0" i="0" baseline="0" dirty="0" err="1"/>
              <a:t>missing</a:t>
            </a:r>
            <a:r>
              <a:rPr lang="fr-FR" b="0" i="0" baseline="0" dirty="0"/>
              <a:t> </a:t>
            </a:r>
            <a:r>
              <a:rPr lang="fr-FR" b="0" i="0" baseline="0" dirty="0" err="1"/>
              <a:t>initially</a:t>
            </a:r>
            <a:r>
              <a:rPr lang="fr-FR" b="0" i="0" baseline="0" dirty="0"/>
              <a:t>; the </a:t>
            </a:r>
            <a:r>
              <a:rPr lang="fr-FR" b="0" i="0" baseline="0" dirty="0" err="1"/>
              <a:t>students</a:t>
            </a:r>
            <a:r>
              <a:rPr lang="fr-FR" b="0" i="0" baseline="0" dirty="0"/>
              <a:t> must </a:t>
            </a:r>
            <a:r>
              <a:rPr lang="fr-FR" b="0" i="0" baseline="0" dirty="0" err="1"/>
              <a:t>say</a:t>
            </a:r>
            <a:r>
              <a:rPr lang="fr-FR" b="0" i="0" baseline="0" dirty="0"/>
              <a:t> </a:t>
            </a:r>
            <a:r>
              <a:rPr lang="fr-FR" b="0" i="0" baseline="0" dirty="0" err="1"/>
              <a:t>which</a:t>
            </a:r>
            <a:r>
              <a:rPr lang="fr-FR" b="0" i="0" baseline="0" dirty="0"/>
              <a:t> item (in French). The </a:t>
            </a:r>
            <a:r>
              <a:rPr lang="fr-FR" b="0" i="0" baseline="0" dirty="0" err="1"/>
              <a:t>missing</a:t>
            </a:r>
            <a:r>
              <a:rPr lang="fr-FR" b="0" i="0" baseline="0" dirty="0"/>
              <a:t> item </a:t>
            </a:r>
            <a:r>
              <a:rPr lang="fr-FR" b="0" i="0" baseline="0" dirty="0" err="1"/>
              <a:t>then</a:t>
            </a:r>
            <a:r>
              <a:rPr lang="fr-FR" b="0" i="0" baseline="0" dirty="0"/>
              <a:t> </a:t>
            </a:r>
            <a:r>
              <a:rPr lang="fr-FR" b="0" i="0" baseline="0" dirty="0" err="1"/>
              <a:t>appears</a:t>
            </a:r>
            <a:r>
              <a:rPr lang="fr-FR" b="0" i="0" baseline="0" dirty="0"/>
              <a:t> </a:t>
            </a:r>
            <a:r>
              <a:rPr lang="fr-FR" b="0" i="0" baseline="0" dirty="0" err="1"/>
              <a:t>upon</a:t>
            </a:r>
            <a:r>
              <a:rPr lang="fr-FR" b="0" i="0" baseline="0" dirty="0"/>
              <a:t> </a:t>
            </a:r>
            <a:r>
              <a:rPr lang="fr-FR" b="0" i="0" baseline="0" dirty="0" err="1"/>
              <a:t>clicking</a:t>
            </a:r>
            <a:r>
              <a:rPr lang="fr-FR" b="0" i="0" baseline="0" dirty="0"/>
              <a:t> the mouse.</a:t>
            </a:r>
            <a:endParaRPr lang="fr-FR" b="1" dirty="0"/>
          </a:p>
          <a:p>
            <a:endParaRPr lang="fr-FR" b="1" dirty="0"/>
          </a:p>
          <a:p>
            <a:r>
              <a:rPr lang="fr-FR" b="1" dirty="0"/>
              <a:t>Frequency</a:t>
            </a:r>
          </a:p>
          <a:p>
            <a:r>
              <a:rPr lang="fr-FR" dirty="0"/>
              <a:t>année [102], mois [178], vacances [1726], ville [260], Écosse [n/a], Angleterre [n/a], Londres [n/a], chez [206]</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cap="none" dirty="0">
                <a:solidFill>
                  <a:schemeClr val="tx1"/>
                </a:solidFill>
                <a:effectLst/>
                <a:latin typeface="+mn-lt"/>
                <a:ea typeface="Calibri"/>
                <a:cs typeface="Calibri"/>
                <a:sym typeface="Calibri"/>
              </a:rPr>
              <a:t>Source: </a:t>
            </a:r>
            <a:r>
              <a:rPr lang="en-GB" sz="1200" b="0" i="0" u="none" strike="noStrike" kern="1200" cap="none" dirty="0" err="1">
                <a:solidFill>
                  <a:schemeClr val="tx1"/>
                </a:solidFill>
                <a:effectLst/>
                <a:latin typeface="+mn-lt"/>
                <a:ea typeface="Calibri"/>
                <a:cs typeface="Calibri"/>
                <a:sym typeface="Calibri"/>
              </a:rPr>
              <a:t>Londsale</a:t>
            </a:r>
            <a:r>
              <a:rPr lang="en-GB" sz="1200" b="0" i="0" u="none" strike="noStrike" kern="1200" cap="none" dirty="0">
                <a:solidFill>
                  <a:schemeClr val="tx1"/>
                </a:solidFill>
                <a:effectLst/>
                <a:latin typeface="+mn-lt"/>
                <a:ea typeface="Calibri"/>
                <a:cs typeface="Calibri"/>
                <a:sym typeface="Calibri"/>
              </a:rPr>
              <a:t>, D., &amp; Le Bras, Y.  (2009). </a:t>
            </a:r>
            <a:r>
              <a:rPr lang="en-GB" sz="1200" b="0" i="1" u="none" strike="noStrike" kern="1200" cap="none" dirty="0">
                <a:solidFill>
                  <a:schemeClr val="tx1"/>
                </a:solidFill>
                <a:effectLst/>
                <a:latin typeface="+mn-lt"/>
                <a:ea typeface="Calibri"/>
                <a:cs typeface="Calibri"/>
                <a:sym typeface="Calibri"/>
              </a:rPr>
              <a:t>A Frequency Dictionary of French: Core vocabulary for learners </a:t>
            </a:r>
            <a:r>
              <a:rPr lang="en-GB" sz="1200" b="0" i="0" u="none" strike="noStrike" kern="1200" cap="none" dirty="0">
                <a:solidFill>
                  <a:schemeClr val="tx1"/>
                </a:solidFill>
                <a:effectLst/>
                <a:latin typeface="+mn-lt"/>
                <a:ea typeface="Calibri"/>
                <a:cs typeface="Calibri"/>
                <a:sym typeface="Calibri"/>
              </a:rPr>
              <a:t>London: Routledge.</a:t>
            </a:r>
            <a:endParaRPr lang="en-GB" sz="1200" b="0" i="0" dirty="0">
              <a:solidFill>
                <a:schemeClr val="dk1"/>
              </a:solidFill>
              <a:latin typeface="+mn-lt"/>
              <a:ea typeface="Calibri"/>
              <a:cs typeface="Calibri"/>
              <a:sym typeface="Calibri"/>
            </a:endParaRP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51212F4-EB5A-464B-92EC-DACFCB1CC2C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025759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b="0" i="0" baseline="0" dirty="0"/>
              <a:t>One of the items of new </a:t>
            </a:r>
            <a:r>
              <a:rPr lang="fr-FR" b="0" i="0" baseline="0" dirty="0" err="1"/>
              <a:t>vocabulary</a:t>
            </a:r>
            <a:r>
              <a:rPr lang="fr-FR" b="0" i="0" baseline="0" dirty="0"/>
              <a:t> </a:t>
            </a:r>
            <a:r>
              <a:rPr lang="fr-FR" b="0" i="0" baseline="0" dirty="0" err="1"/>
              <a:t>is</a:t>
            </a:r>
            <a:r>
              <a:rPr lang="fr-FR" b="0" i="0" baseline="0" dirty="0"/>
              <a:t> </a:t>
            </a:r>
            <a:r>
              <a:rPr lang="fr-FR" b="0" i="0" baseline="0" dirty="0" err="1"/>
              <a:t>missing</a:t>
            </a:r>
            <a:r>
              <a:rPr lang="fr-FR" b="0" i="0" baseline="0" dirty="0"/>
              <a:t> </a:t>
            </a:r>
            <a:r>
              <a:rPr lang="fr-FR" b="0" i="0" baseline="0" dirty="0" err="1"/>
              <a:t>initially</a:t>
            </a:r>
            <a:r>
              <a:rPr lang="fr-FR" b="0" i="0" baseline="0" dirty="0"/>
              <a:t>; the </a:t>
            </a:r>
            <a:r>
              <a:rPr lang="fr-FR" b="0" i="0" baseline="0" dirty="0" err="1"/>
              <a:t>students</a:t>
            </a:r>
            <a:r>
              <a:rPr lang="fr-FR" b="0" i="0" baseline="0" dirty="0"/>
              <a:t> must </a:t>
            </a:r>
            <a:r>
              <a:rPr lang="fr-FR" b="0" i="0" baseline="0" dirty="0" err="1"/>
              <a:t>say</a:t>
            </a:r>
            <a:r>
              <a:rPr lang="fr-FR" b="0" i="0" baseline="0" dirty="0"/>
              <a:t> </a:t>
            </a:r>
            <a:r>
              <a:rPr lang="fr-FR" b="0" i="0" baseline="0" dirty="0" err="1"/>
              <a:t>which</a:t>
            </a:r>
            <a:r>
              <a:rPr lang="fr-FR" b="0" i="0" baseline="0" dirty="0"/>
              <a:t> item (in French). The </a:t>
            </a:r>
            <a:r>
              <a:rPr lang="fr-FR" b="0" i="0" baseline="0" dirty="0" err="1"/>
              <a:t>missing</a:t>
            </a:r>
            <a:r>
              <a:rPr lang="fr-FR" b="0" i="0" baseline="0" dirty="0"/>
              <a:t> item </a:t>
            </a:r>
            <a:r>
              <a:rPr lang="fr-FR" b="0" i="0" baseline="0" dirty="0" err="1"/>
              <a:t>then</a:t>
            </a:r>
            <a:r>
              <a:rPr lang="fr-FR" b="0" i="0" baseline="0" dirty="0"/>
              <a:t> </a:t>
            </a:r>
            <a:r>
              <a:rPr lang="fr-FR" b="0" i="0" baseline="0" dirty="0" err="1"/>
              <a:t>appears</a:t>
            </a:r>
            <a:r>
              <a:rPr lang="fr-FR" b="0" i="0" baseline="0" dirty="0"/>
              <a:t> </a:t>
            </a:r>
            <a:r>
              <a:rPr lang="fr-FR" b="0" i="0" baseline="0" dirty="0" err="1"/>
              <a:t>upon</a:t>
            </a:r>
            <a:r>
              <a:rPr lang="fr-FR" b="0" i="0" baseline="0" dirty="0"/>
              <a:t> </a:t>
            </a:r>
            <a:r>
              <a:rPr lang="fr-FR" b="0" i="0" baseline="0" dirty="0" err="1"/>
              <a:t>clicking</a:t>
            </a:r>
            <a:r>
              <a:rPr lang="fr-FR" b="0" i="0" baseline="0" dirty="0"/>
              <a:t> the mouse.</a:t>
            </a:r>
            <a:endParaRPr lang="fr-FR" b="1" dirty="0"/>
          </a:p>
          <a:p>
            <a:endParaRPr lang="fr-FR" b="1" dirty="0"/>
          </a:p>
          <a:p>
            <a:r>
              <a:rPr lang="fr-FR" b="1" dirty="0"/>
              <a:t>Frequency</a:t>
            </a:r>
          </a:p>
          <a:p>
            <a:r>
              <a:rPr lang="fr-FR" dirty="0"/>
              <a:t>année [102], mois [178], vacances [1726], ville [260], Écosse [n/a], Angleterre [n/a], Londres [n/a], chez [206]</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cap="none" dirty="0">
                <a:solidFill>
                  <a:schemeClr val="tx1"/>
                </a:solidFill>
                <a:effectLst/>
                <a:latin typeface="+mn-lt"/>
                <a:ea typeface="Calibri"/>
                <a:cs typeface="Calibri"/>
                <a:sym typeface="Calibri"/>
              </a:rPr>
              <a:t>Source: </a:t>
            </a:r>
            <a:r>
              <a:rPr lang="en-GB" sz="1200" b="0" i="0" u="none" strike="noStrike" kern="1200" cap="none" dirty="0" err="1">
                <a:solidFill>
                  <a:schemeClr val="tx1"/>
                </a:solidFill>
                <a:effectLst/>
                <a:latin typeface="+mn-lt"/>
                <a:ea typeface="Calibri"/>
                <a:cs typeface="Calibri"/>
                <a:sym typeface="Calibri"/>
              </a:rPr>
              <a:t>Londsale</a:t>
            </a:r>
            <a:r>
              <a:rPr lang="en-GB" sz="1200" b="0" i="0" u="none" strike="noStrike" kern="1200" cap="none" dirty="0">
                <a:solidFill>
                  <a:schemeClr val="tx1"/>
                </a:solidFill>
                <a:effectLst/>
                <a:latin typeface="+mn-lt"/>
                <a:ea typeface="Calibri"/>
                <a:cs typeface="Calibri"/>
                <a:sym typeface="Calibri"/>
              </a:rPr>
              <a:t>, D., &amp; Le Bras, Y.  (2009). </a:t>
            </a:r>
            <a:r>
              <a:rPr lang="en-GB" sz="1200" b="0" i="1" u="none" strike="noStrike" kern="1200" cap="none" dirty="0">
                <a:solidFill>
                  <a:schemeClr val="tx1"/>
                </a:solidFill>
                <a:effectLst/>
                <a:latin typeface="+mn-lt"/>
                <a:ea typeface="Calibri"/>
                <a:cs typeface="Calibri"/>
                <a:sym typeface="Calibri"/>
              </a:rPr>
              <a:t>A Frequency Dictionary of French: Core vocabulary for learners </a:t>
            </a:r>
            <a:r>
              <a:rPr lang="en-GB" sz="1200" b="0" i="0" u="none" strike="noStrike" kern="1200" cap="none" dirty="0">
                <a:solidFill>
                  <a:schemeClr val="tx1"/>
                </a:solidFill>
                <a:effectLst/>
                <a:latin typeface="+mn-lt"/>
                <a:ea typeface="Calibri"/>
                <a:cs typeface="Calibri"/>
                <a:sym typeface="Calibri"/>
              </a:rPr>
              <a:t>London: Routledge.</a:t>
            </a:r>
            <a:endParaRPr lang="en-GB" sz="1200" b="0" i="0" dirty="0">
              <a:solidFill>
                <a:schemeClr val="dk1"/>
              </a:solidFill>
              <a:latin typeface="+mn-lt"/>
              <a:ea typeface="Calibri"/>
              <a:cs typeface="Calibri"/>
              <a:sym typeface="Calibri"/>
            </a:endParaRP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51212F4-EB5A-464B-92EC-DACFCB1CC2C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989722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b="0" i="0" baseline="0" dirty="0"/>
              <a:t>One of the items of new </a:t>
            </a:r>
            <a:r>
              <a:rPr lang="fr-FR" b="0" i="0" baseline="0" dirty="0" err="1"/>
              <a:t>vocabulary</a:t>
            </a:r>
            <a:r>
              <a:rPr lang="fr-FR" b="0" i="0" baseline="0" dirty="0"/>
              <a:t> </a:t>
            </a:r>
            <a:r>
              <a:rPr lang="fr-FR" b="0" i="0" baseline="0" dirty="0" err="1"/>
              <a:t>is</a:t>
            </a:r>
            <a:r>
              <a:rPr lang="fr-FR" b="0" i="0" baseline="0" dirty="0"/>
              <a:t> </a:t>
            </a:r>
            <a:r>
              <a:rPr lang="fr-FR" b="0" i="0" baseline="0" dirty="0" err="1"/>
              <a:t>missing</a:t>
            </a:r>
            <a:r>
              <a:rPr lang="fr-FR" b="0" i="0" baseline="0" dirty="0"/>
              <a:t> </a:t>
            </a:r>
            <a:r>
              <a:rPr lang="fr-FR" b="0" i="0" baseline="0" dirty="0" err="1"/>
              <a:t>initially</a:t>
            </a:r>
            <a:r>
              <a:rPr lang="fr-FR" b="0" i="0" baseline="0" dirty="0"/>
              <a:t>; the </a:t>
            </a:r>
            <a:r>
              <a:rPr lang="fr-FR" b="0" i="0" baseline="0" dirty="0" err="1"/>
              <a:t>students</a:t>
            </a:r>
            <a:r>
              <a:rPr lang="fr-FR" b="0" i="0" baseline="0" dirty="0"/>
              <a:t> must </a:t>
            </a:r>
            <a:r>
              <a:rPr lang="fr-FR" b="0" i="0" baseline="0" dirty="0" err="1"/>
              <a:t>say</a:t>
            </a:r>
            <a:r>
              <a:rPr lang="fr-FR" b="0" i="0" baseline="0" dirty="0"/>
              <a:t> </a:t>
            </a:r>
            <a:r>
              <a:rPr lang="fr-FR" b="0" i="0" baseline="0" dirty="0" err="1"/>
              <a:t>which</a:t>
            </a:r>
            <a:r>
              <a:rPr lang="fr-FR" b="0" i="0" baseline="0" dirty="0"/>
              <a:t> item (in French). The </a:t>
            </a:r>
            <a:r>
              <a:rPr lang="fr-FR" b="0" i="0" baseline="0" dirty="0" err="1"/>
              <a:t>missing</a:t>
            </a:r>
            <a:r>
              <a:rPr lang="fr-FR" b="0" i="0" baseline="0" dirty="0"/>
              <a:t> item </a:t>
            </a:r>
            <a:r>
              <a:rPr lang="fr-FR" b="0" i="0" baseline="0" dirty="0" err="1"/>
              <a:t>then</a:t>
            </a:r>
            <a:r>
              <a:rPr lang="fr-FR" b="0" i="0" baseline="0" dirty="0"/>
              <a:t> </a:t>
            </a:r>
            <a:r>
              <a:rPr lang="fr-FR" b="0" i="0" baseline="0" dirty="0" err="1"/>
              <a:t>appears</a:t>
            </a:r>
            <a:r>
              <a:rPr lang="fr-FR" b="0" i="0" baseline="0" dirty="0"/>
              <a:t> </a:t>
            </a:r>
            <a:r>
              <a:rPr lang="fr-FR" b="0" i="0" baseline="0" dirty="0" err="1"/>
              <a:t>upon</a:t>
            </a:r>
            <a:r>
              <a:rPr lang="fr-FR" b="0" i="0" baseline="0" dirty="0"/>
              <a:t> </a:t>
            </a:r>
            <a:r>
              <a:rPr lang="fr-FR" b="0" i="0" baseline="0" dirty="0" err="1"/>
              <a:t>clicking</a:t>
            </a:r>
            <a:r>
              <a:rPr lang="fr-FR" b="0" i="0" baseline="0" dirty="0"/>
              <a:t> the mouse.</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b="0" i="0"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fr-FR" b="0" i="0" baseline="0" dirty="0"/>
              <a:t>Note the </a:t>
            </a:r>
            <a:r>
              <a:rPr lang="fr-FR" b="0" i="0" baseline="0" dirty="0" err="1"/>
              <a:t>pronunciation</a:t>
            </a:r>
            <a:r>
              <a:rPr lang="fr-FR" b="0" i="0" baseline="0" dirty="0"/>
              <a:t> of </a:t>
            </a:r>
            <a:r>
              <a:rPr lang="fr-FR" b="0" i="1" baseline="0" dirty="0"/>
              <a:t>vac</a:t>
            </a:r>
            <a:r>
              <a:rPr lang="fr-FR" b="1" i="1" baseline="0" dirty="0"/>
              <a:t>a</a:t>
            </a:r>
            <a:r>
              <a:rPr lang="fr-FR" b="0" i="1" baseline="0" dirty="0"/>
              <a:t>nces</a:t>
            </a:r>
            <a:r>
              <a:rPr lang="fr-FR" b="0" i="0" baseline="0" dirty="0"/>
              <a:t>, </a:t>
            </a:r>
            <a:r>
              <a:rPr lang="fr-FR" b="0" i="0" baseline="0" dirty="0" err="1"/>
              <a:t>which</a:t>
            </a:r>
            <a:r>
              <a:rPr lang="fr-FR" b="0" i="0" baseline="0" dirty="0"/>
              <a:t> </a:t>
            </a:r>
            <a:r>
              <a:rPr lang="fr-FR" b="0" i="0" baseline="0" dirty="0" err="1"/>
              <a:t>contains</a:t>
            </a:r>
            <a:r>
              <a:rPr lang="fr-FR" b="0" i="0" baseline="0" dirty="0"/>
              <a:t> </a:t>
            </a:r>
            <a:r>
              <a:rPr lang="fr-FR" b="0" i="0" baseline="0" dirty="0" err="1"/>
              <a:t>this</a:t>
            </a:r>
            <a:r>
              <a:rPr lang="fr-FR" b="0" i="0" baseline="0" dirty="0"/>
              <a:t> </a:t>
            </a:r>
            <a:r>
              <a:rPr lang="fr-FR" b="0" i="0" baseline="0" dirty="0" err="1"/>
              <a:t>week’s</a:t>
            </a:r>
            <a:r>
              <a:rPr lang="fr-FR" b="0" i="0" baseline="0" dirty="0"/>
              <a:t> </a:t>
            </a:r>
            <a:r>
              <a:rPr lang="fr-FR" b="0" i="0" baseline="0" dirty="0" err="1"/>
              <a:t>revisited</a:t>
            </a:r>
            <a:r>
              <a:rPr lang="fr-FR" b="0" i="0" baseline="0" dirty="0"/>
              <a:t> SSC.</a:t>
            </a:r>
            <a:endParaRPr lang="fr-FR"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fr-FR" b="1" dirty="0"/>
          </a:p>
          <a:p>
            <a:endParaRPr lang="fr-FR" b="1" dirty="0"/>
          </a:p>
          <a:p>
            <a:r>
              <a:rPr lang="fr-FR" b="1" dirty="0"/>
              <a:t>Frequency</a:t>
            </a:r>
          </a:p>
          <a:p>
            <a:r>
              <a:rPr lang="fr-FR" dirty="0"/>
              <a:t>année [102], mois [178], vacances [1726], ville [260], Écosse [n/a], Angleterre [n/a], Londres [n/a], chez [206]</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cap="none" dirty="0">
                <a:solidFill>
                  <a:schemeClr val="tx1"/>
                </a:solidFill>
                <a:effectLst/>
                <a:latin typeface="+mn-lt"/>
                <a:ea typeface="Calibri"/>
                <a:cs typeface="Calibri"/>
                <a:sym typeface="Calibri"/>
              </a:rPr>
              <a:t>Source: </a:t>
            </a:r>
            <a:r>
              <a:rPr lang="en-GB" sz="1200" b="0" i="0" u="none" strike="noStrike" kern="1200" cap="none" dirty="0" err="1">
                <a:solidFill>
                  <a:schemeClr val="tx1"/>
                </a:solidFill>
                <a:effectLst/>
                <a:latin typeface="+mn-lt"/>
                <a:ea typeface="Calibri"/>
                <a:cs typeface="Calibri"/>
                <a:sym typeface="Calibri"/>
              </a:rPr>
              <a:t>Londsale</a:t>
            </a:r>
            <a:r>
              <a:rPr lang="en-GB" sz="1200" b="0" i="0" u="none" strike="noStrike" kern="1200" cap="none" dirty="0">
                <a:solidFill>
                  <a:schemeClr val="tx1"/>
                </a:solidFill>
                <a:effectLst/>
                <a:latin typeface="+mn-lt"/>
                <a:ea typeface="Calibri"/>
                <a:cs typeface="Calibri"/>
                <a:sym typeface="Calibri"/>
              </a:rPr>
              <a:t>, D., &amp; Le Bras, Y.  (2009). </a:t>
            </a:r>
            <a:r>
              <a:rPr lang="en-GB" sz="1200" b="0" i="1" u="none" strike="noStrike" kern="1200" cap="none" dirty="0">
                <a:solidFill>
                  <a:schemeClr val="tx1"/>
                </a:solidFill>
                <a:effectLst/>
                <a:latin typeface="+mn-lt"/>
                <a:ea typeface="Calibri"/>
                <a:cs typeface="Calibri"/>
                <a:sym typeface="Calibri"/>
              </a:rPr>
              <a:t>A Frequency Dictionary of French: Core vocabulary for learners </a:t>
            </a:r>
            <a:r>
              <a:rPr lang="en-GB" sz="1200" b="0" i="0" u="none" strike="noStrike" kern="1200" cap="none" dirty="0">
                <a:solidFill>
                  <a:schemeClr val="tx1"/>
                </a:solidFill>
                <a:effectLst/>
                <a:latin typeface="+mn-lt"/>
                <a:ea typeface="Calibri"/>
                <a:cs typeface="Calibri"/>
                <a:sym typeface="Calibri"/>
              </a:rPr>
              <a:t>London: Routledge.</a:t>
            </a:r>
            <a:endParaRPr lang="en-GB" sz="1200" b="0" i="0" dirty="0">
              <a:solidFill>
                <a:schemeClr val="dk1"/>
              </a:solidFill>
              <a:latin typeface="+mn-lt"/>
              <a:ea typeface="Calibri"/>
              <a:cs typeface="Calibri"/>
              <a:sym typeface="Calibri"/>
            </a:endParaRP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51212F4-EB5A-464B-92EC-DACFCB1CC2C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032172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baseline="0" dirty="0"/>
              <a:t>Revisited vocabulary: 1.2.7</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a:t>Students have to identify which word on the slide corresponds in meaning to the word in the centre. The correct answer is then highlighted upon clicking the mouse. Try to elicit the word using the target language: “</a:t>
            </a:r>
            <a:r>
              <a:rPr lang="en-GB" baseline="0" dirty="0" err="1"/>
              <a:t>C'est</a:t>
            </a:r>
            <a:r>
              <a:rPr lang="en-GB" baseline="0" dirty="0"/>
              <a:t> quoi </a:t>
            </a:r>
            <a:r>
              <a:rPr lang="en-GB" baseline="0" dirty="0" err="1"/>
              <a:t>en</a:t>
            </a:r>
            <a:r>
              <a:rPr lang="en-GB" baseline="0" dirty="0"/>
              <a:t> </a:t>
            </a:r>
            <a:r>
              <a:rPr lang="en-GB" baseline="0" dirty="0" err="1"/>
              <a:t>anglais</a:t>
            </a:r>
            <a:r>
              <a:rPr lang="en-GB" baseline="0" dirty="0"/>
              <a:t> ?” – “</a:t>
            </a:r>
            <a:r>
              <a:rPr lang="en-GB" baseline="0" dirty="0" err="1"/>
              <a:t>oui</a:t>
            </a:r>
            <a:r>
              <a:rPr lang="en-GB" baseline="0" dirty="0"/>
              <a:t>” – “non” – “bien!”, etc.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Vocabulary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cap="none" dirty="0">
                <a:solidFill>
                  <a:schemeClr val="tx1"/>
                </a:solidFill>
                <a:effectLst/>
                <a:latin typeface="+mn-lt"/>
                <a:ea typeface="Calibri"/>
                <a:cs typeface="Calibri"/>
                <a:sym typeface="Calibri"/>
              </a:rPr>
              <a:t>1.2.7 -</a:t>
            </a:r>
            <a:r>
              <a:rPr lang="en-GB" sz="1200" b="0" i="0" u="none" strike="noStrike" kern="1200" cap="none" baseline="0" dirty="0">
                <a:solidFill>
                  <a:schemeClr val="tx1"/>
                </a:solidFill>
                <a:effectLst/>
                <a:latin typeface="+mn-lt"/>
                <a:ea typeface="Calibri"/>
                <a:cs typeface="Calibri"/>
                <a:sym typeface="Calibri"/>
              </a:rPr>
              <a:t> </a:t>
            </a:r>
            <a:r>
              <a:rPr lang="fr-FR" sz="1200" b="0" i="0" u="none" strike="noStrike" kern="1200" cap="none" dirty="0">
                <a:solidFill>
                  <a:schemeClr val="tx1"/>
                </a:solidFill>
                <a:effectLst/>
                <a:latin typeface="+mn-lt"/>
                <a:ea typeface="Calibri"/>
                <a:cs typeface="Calibri"/>
                <a:sym typeface="Calibri"/>
              </a:rPr>
              <a:t>écrire [382], fermer [757], lire [278], mettre [27], ouvrir [257], vous [50], chemise [3892], classe [778], fenêtre [1604], porte [696], salle [812], silence [1281], tableau [1456], bien [47]</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i="0" u="none" strike="noStrike" kern="1200" cap="none" dirty="0">
              <a:solidFill>
                <a:schemeClr val="tx1"/>
              </a:solidFill>
              <a:effectLst/>
              <a:latin typeface="+mn-lt"/>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cap="none" dirty="0">
                <a:solidFill>
                  <a:schemeClr val="tx1"/>
                </a:solidFill>
                <a:effectLst/>
                <a:latin typeface="+mn-lt"/>
                <a:ea typeface="Calibri"/>
                <a:cs typeface="Calibri"/>
                <a:sym typeface="Calibri"/>
              </a:rPr>
              <a:t>Source: </a:t>
            </a:r>
            <a:r>
              <a:rPr lang="en-GB" sz="1200" b="0" i="0" u="none" strike="noStrike" kern="1200" cap="none" dirty="0" err="1">
                <a:solidFill>
                  <a:schemeClr val="tx1"/>
                </a:solidFill>
                <a:effectLst/>
                <a:latin typeface="+mn-lt"/>
                <a:ea typeface="Calibri"/>
                <a:cs typeface="Calibri"/>
                <a:sym typeface="Calibri"/>
              </a:rPr>
              <a:t>Londsale</a:t>
            </a:r>
            <a:r>
              <a:rPr lang="en-GB" sz="1200" b="0" i="0" u="none" strike="noStrike" kern="1200" cap="none" dirty="0">
                <a:solidFill>
                  <a:schemeClr val="tx1"/>
                </a:solidFill>
                <a:effectLst/>
                <a:latin typeface="+mn-lt"/>
                <a:ea typeface="Calibri"/>
                <a:cs typeface="Calibri"/>
                <a:sym typeface="Calibri"/>
              </a:rPr>
              <a:t>, D., &amp; Le Bras, Y.  (2009). </a:t>
            </a:r>
            <a:r>
              <a:rPr lang="en-GB" sz="1200" b="0" i="1" u="none" strike="noStrike" kern="1200" cap="none" dirty="0">
                <a:solidFill>
                  <a:schemeClr val="tx1"/>
                </a:solidFill>
                <a:effectLst/>
                <a:latin typeface="+mn-lt"/>
                <a:ea typeface="Calibri"/>
                <a:cs typeface="Calibri"/>
                <a:sym typeface="Calibri"/>
              </a:rPr>
              <a:t>A Frequency Dictionary of French: Core vocabulary for learners </a:t>
            </a:r>
            <a:r>
              <a:rPr lang="en-GB" sz="1200" b="0" i="0" u="none" strike="noStrike" kern="1200" cap="none" dirty="0">
                <a:solidFill>
                  <a:schemeClr val="tx1"/>
                </a:solidFill>
                <a:effectLst/>
                <a:latin typeface="+mn-lt"/>
                <a:ea typeface="Calibri"/>
                <a:cs typeface="Calibri"/>
                <a:sym typeface="Calibri"/>
              </a:rPr>
              <a:t>London: Routledge.</a:t>
            </a:r>
            <a:endParaRPr lang="en-GB" sz="1200" b="0" i="0" dirty="0">
              <a:solidFill>
                <a:schemeClr val="dk1"/>
              </a:solidFill>
              <a:latin typeface="+mn-lt"/>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51212F4-EB5A-464B-92EC-DACFCB1CC2C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699534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baseline="0"/>
              <a:t>Revisited vocabulary: 1.2.7</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a:t>Students have to identify which word on the slide corresponds in meaning to the word in the centre. The correct answer is then highlighted upon clicking the mouse. Try to elicit the word using the target language: “</a:t>
            </a:r>
            <a:r>
              <a:rPr lang="en-GB" baseline="0" err="1"/>
              <a:t>C'est</a:t>
            </a:r>
            <a:r>
              <a:rPr lang="en-GB" baseline="0"/>
              <a:t> quoi </a:t>
            </a:r>
            <a:r>
              <a:rPr lang="en-GB" baseline="0" err="1"/>
              <a:t>en</a:t>
            </a:r>
            <a:r>
              <a:rPr lang="en-GB" baseline="0"/>
              <a:t> </a:t>
            </a:r>
            <a:r>
              <a:rPr lang="en-GB" baseline="0" err="1"/>
              <a:t>anglais</a:t>
            </a:r>
            <a:r>
              <a:rPr lang="en-GB" baseline="0"/>
              <a:t> ?” – “</a:t>
            </a:r>
            <a:r>
              <a:rPr lang="en-GB" baseline="0" err="1"/>
              <a:t>oui</a:t>
            </a:r>
            <a:r>
              <a:rPr lang="en-GB" baseline="0"/>
              <a:t>” – “non” – “</a:t>
            </a:r>
            <a:r>
              <a:rPr lang="en-GB" baseline="0" err="1"/>
              <a:t>bien</a:t>
            </a:r>
            <a:r>
              <a:rPr lang="en-GB" baseline="0"/>
              <a:t>!”, etc.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a:p>
          <a:p>
            <a:pPr marL="0" marR="0" lvl="0" indent="0" algn="l" defTabSz="914400" rtl="0" eaLnBrk="1" fontAlgn="auto" latinLnBrk="0" hangingPunct="1">
              <a:lnSpc>
                <a:spcPct val="100000"/>
              </a:lnSpc>
              <a:spcBef>
                <a:spcPts val="0"/>
              </a:spcBef>
              <a:spcAft>
                <a:spcPts val="0"/>
              </a:spcAft>
              <a:buClrTx/>
              <a:buSzTx/>
              <a:buFontTx/>
              <a:buNone/>
              <a:tabLst/>
              <a:defRPr/>
            </a:pPr>
            <a:r>
              <a:rPr lang="en-GB" b="1"/>
              <a:t>Vocabulary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cap="none">
                <a:solidFill>
                  <a:schemeClr val="tx1"/>
                </a:solidFill>
                <a:effectLst/>
                <a:latin typeface="+mn-lt"/>
                <a:ea typeface="Calibri"/>
                <a:cs typeface="Calibri"/>
                <a:sym typeface="Calibri"/>
              </a:rPr>
              <a:t>1.2.7 -</a:t>
            </a:r>
            <a:r>
              <a:rPr lang="en-GB" sz="1200" b="0" i="0" u="none" strike="noStrike" kern="1200" cap="none" baseline="0">
                <a:solidFill>
                  <a:schemeClr val="tx1"/>
                </a:solidFill>
                <a:effectLst/>
                <a:latin typeface="+mn-lt"/>
                <a:ea typeface="Calibri"/>
                <a:cs typeface="Calibri"/>
                <a:sym typeface="Calibri"/>
              </a:rPr>
              <a:t> </a:t>
            </a:r>
            <a:r>
              <a:rPr lang="fr-FR" sz="1200" b="0" i="0" u="none" strike="noStrike" kern="1200" cap="none">
                <a:solidFill>
                  <a:schemeClr val="tx1"/>
                </a:solidFill>
                <a:effectLst/>
                <a:latin typeface="+mn-lt"/>
                <a:ea typeface="Calibri"/>
                <a:cs typeface="Calibri"/>
                <a:sym typeface="Calibri"/>
              </a:rPr>
              <a:t>écrire [382], fermer [757], lire [278], mettre [27], ouvrir [257], vous [50], chemise [3892], classe [778], fenêtre [1604], porte [696], salle [812], silence [1281], tableau [1456], bien [47]</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i="0" u="none" strike="noStrike" kern="1200" cap="none">
              <a:solidFill>
                <a:schemeClr val="tx1"/>
              </a:solidFill>
              <a:effectLst/>
              <a:latin typeface="+mn-lt"/>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cap="none">
                <a:solidFill>
                  <a:schemeClr val="tx1"/>
                </a:solidFill>
                <a:effectLst/>
                <a:latin typeface="+mn-lt"/>
                <a:ea typeface="Calibri"/>
                <a:cs typeface="Calibri"/>
                <a:sym typeface="Calibri"/>
              </a:rPr>
              <a:t>Source: </a:t>
            </a:r>
            <a:r>
              <a:rPr lang="en-GB" sz="1200" b="0" i="0" u="none" strike="noStrike" kern="1200" cap="none" err="1">
                <a:solidFill>
                  <a:schemeClr val="tx1"/>
                </a:solidFill>
                <a:effectLst/>
                <a:latin typeface="+mn-lt"/>
                <a:ea typeface="Calibri"/>
                <a:cs typeface="Calibri"/>
                <a:sym typeface="Calibri"/>
              </a:rPr>
              <a:t>Londsale</a:t>
            </a:r>
            <a:r>
              <a:rPr lang="en-GB" sz="1200" b="0" i="0" u="none" strike="noStrike" kern="1200" cap="none">
                <a:solidFill>
                  <a:schemeClr val="tx1"/>
                </a:solidFill>
                <a:effectLst/>
                <a:latin typeface="+mn-lt"/>
                <a:ea typeface="Calibri"/>
                <a:cs typeface="Calibri"/>
                <a:sym typeface="Calibri"/>
              </a:rPr>
              <a:t>, D., &amp; Le Bras, Y.  (2009). </a:t>
            </a:r>
            <a:r>
              <a:rPr lang="en-GB" sz="1200" b="0" i="1" u="none" strike="noStrike" kern="1200" cap="none">
                <a:solidFill>
                  <a:schemeClr val="tx1"/>
                </a:solidFill>
                <a:effectLst/>
                <a:latin typeface="+mn-lt"/>
                <a:ea typeface="Calibri"/>
                <a:cs typeface="Calibri"/>
                <a:sym typeface="Calibri"/>
              </a:rPr>
              <a:t>A Frequency Dictionary of French: Core vocabulary for learners </a:t>
            </a:r>
            <a:r>
              <a:rPr lang="en-GB" sz="1200" b="0" i="0" u="none" strike="noStrike" kern="1200" cap="none">
                <a:solidFill>
                  <a:schemeClr val="tx1"/>
                </a:solidFill>
                <a:effectLst/>
                <a:latin typeface="+mn-lt"/>
                <a:ea typeface="Calibri"/>
                <a:cs typeface="Calibri"/>
                <a:sym typeface="Calibri"/>
              </a:rPr>
              <a:t>London: Routledge.</a:t>
            </a:r>
            <a:endParaRPr lang="en-GB" sz="1200" b="0" i="0">
              <a:solidFill>
                <a:schemeClr val="dk1"/>
              </a:solidFill>
              <a:latin typeface="+mn-lt"/>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51212F4-EB5A-464B-92EC-DACFCB1CC2C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451566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baseline="0"/>
              <a:t>Revisited vocabulary: 1.2.7</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a:t>Students have to identify which word on the slide corresponds in meaning to the word in the centre. The correct answer is then highlighted upon clicking the mouse. Try to elicit the word using the target language: “</a:t>
            </a:r>
            <a:r>
              <a:rPr lang="en-GB" baseline="0" err="1"/>
              <a:t>C'est</a:t>
            </a:r>
            <a:r>
              <a:rPr lang="en-GB" baseline="0"/>
              <a:t> quoi </a:t>
            </a:r>
            <a:r>
              <a:rPr lang="en-GB" baseline="0" err="1"/>
              <a:t>en</a:t>
            </a:r>
            <a:r>
              <a:rPr lang="en-GB" baseline="0"/>
              <a:t> </a:t>
            </a:r>
            <a:r>
              <a:rPr lang="en-GB" baseline="0" err="1"/>
              <a:t>anglais</a:t>
            </a:r>
            <a:r>
              <a:rPr lang="en-GB" baseline="0"/>
              <a:t> ?” – “</a:t>
            </a:r>
            <a:r>
              <a:rPr lang="en-GB" baseline="0" err="1"/>
              <a:t>oui</a:t>
            </a:r>
            <a:r>
              <a:rPr lang="en-GB" baseline="0"/>
              <a:t>” – “non” – “</a:t>
            </a:r>
            <a:r>
              <a:rPr lang="en-GB" baseline="0" err="1"/>
              <a:t>bien</a:t>
            </a:r>
            <a:r>
              <a:rPr lang="en-GB" baseline="0"/>
              <a:t>!”, etc.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a:p>
          <a:p>
            <a:pPr marL="0" marR="0" lvl="0" indent="0" algn="l" defTabSz="914400" rtl="0" eaLnBrk="1" fontAlgn="auto" latinLnBrk="0" hangingPunct="1">
              <a:lnSpc>
                <a:spcPct val="100000"/>
              </a:lnSpc>
              <a:spcBef>
                <a:spcPts val="0"/>
              </a:spcBef>
              <a:spcAft>
                <a:spcPts val="0"/>
              </a:spcAft>
              <a:buClrTx/>
              <a:buSzTx/>
              <a:buFontTx/>
              <a:buNone/>
              <a:tabLst/>
              <a:defRPr/>
            </a:pPr>
            <a:r>
              <a:rPr lang="en-GB" b="1"/>
              <a:t>Vocabulary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cap="none">
                <a:solidFill>
                  <a:schemeClr val="tx1"/>
                </a:solidFill>
                <a:effectLst/>
                <a:latin typeface="+mn-lt"/>
                <a:ea typeface="Calibri"/>
                <a:cs typeface="Calibri"/>
                <a:sym typeface="Calibri"/>
              </a:rPr>
              <a:t>1.2.7 -</a:t>
            </a:r>
            <a:r>
              <a:rPr lang="en-GB" sz="1200" b="0" i="0" u="none" strike="noStrike" kern="1200" cap="none" baseline="0">
                <a:solidFill>
                  <a:schemeClr val="tx1"/>
                </a:solidFill>
                <a:effectLst/>
                <a:latin typeface="+mn-lt"/>
                <a:ea typeface="Calibri"/>
                <a:cs typeface="Calibri"/>
                <a:sym typeface="Calibri"/>
              </a:rPr>
              <a:t> </a:t>
            </a:r>
            <a:r>
              <a:rPr lang="fr-FR" sz="1200" b="0" i="0" u="none" strike="noStrike" kern="1200" cap="none">
                <a:solidFill>
                  <a:schemeClr val="tx1"/>
                </a:solidFill>
                <a:effectLst/>
                <a:latin typeface="+mn-lt"/>
                <a:ea typeface="Calibri"/>
                <a:cs typeface="Calibri"/>
                <a:sym typeface="Calibri"/>
              </a:rPr>
              <a:t>écrire [382], fermer [757], lire [278], mettre [27], ouvrir [257], vous [50], chemise [3892], classe [778], fenêtre [1604], porte [696], salle [812], silence [1281], tableau [1456], bien [47]</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i="0" u="none" strike="noStrike" kern="1200" cap="none">
              <a:solidFill>
                <a:schemeClr val="tx1"/>
              </a:solidFill>
              <a:effectLst/>
              <a:latin typeface="+mn-lt"/>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cap="none">
                <a:solidFill>
                  <a:schemeClr val="tx1"/>
                </a:solidFill>
                <a:effectLst/>
                <a:latin typeface="+mn-lt"/>
                <a:ea typeface="Calibri"/>
                <a:cs typeface="Calibri"/>
                <a:sym typeface="Calibri"/>
              </a:rPr>
              <a:t>Source: </a:t>
            </a:r>
            <a:r>
              <a:rPr lang="en-GB" sz="1200" b="0" i="0" u="none" strike="noStrike" kern="1200" cap="none" err="1">
                <a:solidFill>
                  <a:schemeClr val="tx1"/>
                </a:solidFill>
                <a:effectLst/>
                <a:latin typeface="+mn-lt"/>
                <a:ea typeface="Calibri"/>
                <a:cs typeface="Calibri"/>
                <a:sym typeface="Calibri"/>
              </a:rPr>
              <a:t>Londsale</a:t>
            </a:r>
            <a:r>
              <a:rPr lang="en-GB" sz="1200" b="0" i="0" u="none" strike="noStrike" kern="1200" cap="none">
                <a:solidFill>
                  <a:schemeClr val="tx1"/>
                </a:solidFill>
                <a:effectLst/>
                <a:latin typeface="+mn-lt"/>
                <a:ea typeface="Calibri"/>
                <a:cs typeface="Calibri"/>
                <a:sym typeface="Calibri"/>
              </a:rPr>
              <a:t>, D., &amp; Le Bras, Y.  (2009). </a:t>
            </a:r>
            <a:r>
              <a:rPr lang="en-GB" sz="1200" b="0" i="1" u="none" strike="noStrike" kern="1200" cap="none">
                <a:solidFill>
                  <a:schemeClr val="tx1"/>
                </a:solidFill>
                <a:effectLst/>
                <a:latin typeface="+mn-lt"/>
                <a:ea typeface="Calibri"/>
                <a:cs typeface="Calibri"/>
                <a:sym typeface="Calibri"/>
              </a:rPr>
              <a:t>A Frequency Dictionary of French: Core vocabulary for learners </a:t>
            </a:r>
            <a:r>
              <a:rPr lang="en-GB" sz="1200" b="0" i="0" u="none" strike="noStrike" kern="1200" cap="none">
                <a:solidFill>
                  <a:schemeClr val="tx1"/>
                </a:solidFill>
                <a:effectLst/>
                <a:latin typeface="+mn-lt"/>
                <a:ea typeface="Calibri"/>
                <a:cs typeface="Calibri"/>
                <a:sym typeface="Calibri"/>
              </a:rPr>
              <a:t>London: Routledge.</a:t>
            </a:r>
            <a:endParaRPr lang="en-GB" sz="1200" b="0" i="0">
              <a:solidFill>
                <a:schemeClr val="dk1"/>
              </a:solidFill>
              <a:latin typeface="+mn-lt"/>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51212F4-EB5A-464B-92EC-DACFCB1CC2C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788809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baseline="0"/>
              <a:t>Revisited vocabulary: 1.2.7</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a:t>Students have to identify which word on the slide corresponds in meaning to the word in the centre. The correct answer is then highlighted upon clicking the mouse. Try to elicit the word using the target language: “</a:t>
            </a:r>
            <a:r>
              <a:rPr lang="en-GB" baseline="0" err="1"/>
              <a:t>C'est</a:t>
            </a:r>
            <a:r>
              <a:rPr lang="en-GB" baseline="0"/>
              <a:t> quoi </a:t>
            </a:r>
            <a:r>
              <a:rPr lang="en-GB" baseline="0" err="1"/>
              <a:t>en</a:t>
            </a:r>
            <a:r>
              <a:rPr lang="en-GB" baseline="0"/>
              <a:t> </a:t>
            </a:r>
            <a:r>
              <a:rPr lang="en-GB" baseline="0" err="1"/>
              <a:t>anglais</a:t>
            </a:r>
            <a:r>
              <a:rPr lang="en-GB" baseline="0"/>
              <a:t> ?” – “</a:t>
            </a:r>
            <a:r>
              <a:rPr lang="en-GB" baseline="0" err="1"/>
              <a:t>oui</a:t>
            </a:r>
            <a:r>
              <a:rPr lang="en-GB" baseline="0"/>
              <a:t>” – “non” – “</a:t>
            </a:r>
            <a:r>
              <a:rPr lang="en-GB" baseline="0" err="1"/>
              <a:t>bien</a:t>
            </a:r>
            <a:r>
              <a:rPr lang="en-GB" baseline="0"/>
              <a:t>!”, etc.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a:p>
          <a:p>
            <a:pPr marL="0" marR="0" lvl="0" indent="0" algn="l" defTabSz="914400" rtl="0" eaLnBrk="1" fontAlgn="auto" latinLnBrk="0" hangingPunct="1">
              <a:lnSpc>
                <a:spcPct val="100000"/>
              </a:lnSpc>
              <a:spcBef>
                <a:spcPts val="0"/>
              </a:spcBef>
              <a:spcAft>
                <a:spcPts val="0"/>
              </a:spcAft>
              <a:buClrTx/>
              <a:buSzTx/>
              <a:buFontTx/>
              <a:buNone/>
              <a:tabLst/>
              <a:defRPr/>
            </a:pPr>
            <a:r>
              <a:rPr lang="en-GB" b="1"/>
              <a:t>Vocabulary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cap="none">
                <a:solidFill>
                  <a:schemeClr val="tx1"/>
                </a:solidFill>
                <a:effectLst/>
                <a:latin typeface="+mn-lt"/>
                <a:ea typeface="Calibri"/>
                <a:cs typeface="Calibri"/>
                <a:sym typeface="Calibri"/>
              </a:rPr>
              <a:t>1.2.7 -</a:t>
            </a:r>
            <a:r>
              <a:rPr lang="en-GB" sz="1200" b="0" i="0" u="none" strike="noStrike" kern="1200" cap="none" baseline="0">
                <a:solidFill>
                  <a:schemeClr val="tx1"/>
                </a:solidFill>
                <a:effectLst/>
                <a:latin typeface="+mn-lt"/>
                <a:ea typeface="Calibri"/>
                <a:cs typeface="Calibri"/>
                <a:sym typeface="Calibri"/>
              </a:rPr>
              <a:t> </a:t>
            </a:r>
            <a:r>
              <a:rPr lang="fr-FR" sz="1200" b="0" i="0" u="none" strike="noStrike" kern="1200" cap="none">
                <a:solidFill>
                  <a:schemeClr val="tx1"/>
                </a:solidFill>
                <a:effectLst/>
                <a:latin typeface="+mn-lt"/>
                <a:ea typeface="Calibri"/>
                <a:cs typeface="Calibri"/>
                <a:sym typeface="Calibri"/>
              </a:rPr>
              <a:t>écrire [382], fermer [757], lire [278], mettre [27], ouvrir [257], vous [50], chemise [3892], classe [778], fenêtre [1604], porte [696], salle [812], silence [1281], tableau [1456], bien [47]</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i="0" u="none" strike="noStrike" kern="1200" cap="none">
              <a:solidFill>
                <a:schemeClr val="tx1"/>
              </a:solidFill>
              <a:effectLst/>
              <a:latin typeface="+mn-lt"/>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cap="none">
                <a:solidFill>
                  <a:schemeClr val="tx1"/>
                </a:solidFill>
                <a:effectLst/>
                <a:latin typeface="+mn-lt"/>
                <a:ea typeface="Calibri"/>
                <a:cs typeface="Calibri"/>
                <a:sym typeface="Calibri"/>
              </a:rPr>
              <a:t>Source: </a:t>
            </a:r>
            <a:r>
              <a:rPr lang="en-GB" sz="1200" b="0" i="0" u="none" strike="noStrike" kern="1200" cap="none" err="1">
                <a:solidFill>
                  <a:schemeClr val="tx1"/>
                </a:solidFill>
                <a:effectLst/>
                <a:latin typeface="+mn-lt"/>
                <a:ea typeface="Calibri"/>
                <a:cs typeface="Calibri"/>
                <a:sym typeface="Calibri"/>
              </a:rPr>
              <a:t>Londsale</a:t>
            </a:r>
            <a:r>
              <a:rPr lang="en-GB" sz="1200" b="0" i="0" u="none" strike="noStrike" kern="1200" cap="none">
                <a:solidFill>
                  <a:schemeClr val="tx1"/>
                </a:solidFill>
                <a:effectLst/>
                <a:latin typeface="+mn-lt"/>
                <a:ea typeface="Calibri"/>
                <a:cs typeface="Calibri"/>
                <a:sym typeface="Calibri"/>
              </a:rPr>
              <a:t>, D., &amp; Le Bras, Y.  (2009). </a:t>
            </a:r>
            <a:r>
              <a:rPr lang="en-GB" sz="1200" b="0" i="1" u="none" strike="noStrike" kern="1200" cap="none">
                <a:solidFill>
                  <a:schemeClr val="tx1"/>
                </a:solidFill>
                <a:effectLst/>
                <a:latin typeface="+mn-lt"/>
                <a:ea typeface="Calibri"/>
                <a:cs typeface="Calibri"/>
                <a:sym typeface="Calibri"/>
              </a:rPr>
              <a:t>A Frequency Dictionary of French: Core vocabulary for learners </a:t>
            </a:r>
            <a:r>
              <a:rPr lang="en-GB" sz="1200" b="0" i="0" u="none" strike="noStrike" kern="1200" cap="none">
                <a:solidFill>
                  <a:schemeClr val="tx1"/>
                </a:solidFill>
                <a:effectLst/>
                <a:latin typeface="+mn-lt"/>
                <a:ea typeface="Calibri"/>
                <a:cs typeface="Calibri"/>
                <a:sym typeface="Calibri"/>
              </a:rPr>
              <a:t>London: Routledge.</a:t>
            </a:r>
            <a:endParaRPr lang="en-GB" sz="1200" b="0" i="0">
              <a:solidFill>
                <a:schemeClr val="dk1"/>
              </a:solidFill>
              <a:latin typeface="+mn-lt"/>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51212F4-EB5A-464B-92EC-DACFCB1CC2C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283165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baseline="0"/>
              <a:t>Revisited vocabulary: 1.2.7</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a:t>Students have to identify which word on the slide corresponds in meaning to the word in the centre. The correct answer is then highlighted upon clicking the mouse. Try to elicit the word using the target language: “</a:t>
            </a:r>
            <a:r>
              <a:rPr lang="en-GB" baseline="0" err="1"/>
              <a:t>C'est</a:t>
            </a:r>
            <a:r>
              <a:rPr lang="en-GB" baseline="0"/>
              <a:t> quoi </a:t>
            </a:r>
            <a:r>
              <a:rPr lang="en-GB" baseline="0" err="1"/>
              <a:t>en</a:t>
            </a:r>
            <a:r>
              <a:rPr lang="en-GB" baseline="0"/>
              <a:t> </a:t>
            </a:r>
            <a:r>
              <a:rPr lang="en-GB" baseline="0" err="1"/>
              <a:t>anglais</a:t>
            </a:r>
            <a:r>
              <a:rPr lang="en-GB" baseline="0"/>
              <a:t> ?” – “</a:t>
            </a:r>
            <a:r>
              <a:rPr lang="en-GB" baseline="0" err="1"/>
              <a:t>oui</a:t>
            </a:r>
            <a:r>
              <a:rPr lang="en-GB" baseline="0"/>
              <a:t>” – “non” – “</a:t>
            </a:r>
            <a:r>
              <a:rPr lang="en-GB" baseline="0" err="1"/>
              <a:t>bien</a:t>
            </a:r>
            <a:r>
              <a:rPr lang="en-GB" baseline="0"/>
              <a:t>!”, etc.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a:p>
          <a:p>
            <a:pPr marL="0" marR="0" lvl="0" indent="0" algn="l" defTabSz="914400" rtl="0" eaLnBrk="1" fontAlgn="auto" latinLnBrk="0" hangingPunct="1">
              <a:lnSpc>
                <a:spcPct val="100000"/>
              </a:lnSpc>
              <a:spcBef>
                <a:spcPts val="0"/>
              </a:spcBef>
              <a:spcAft>
                <a:spcPts val="0"/>
              </a:spcAft>
              <a:buClrTx/>
              <a:buSzTx/>
              <a:buFontTx/>
              <a:buNone/>
              <a:tabLst/>
              <a:defRPr/>
            </a:pPr>
            <a:r>
              <a:rPr lang="en-GB" b="1"/>
              <a:t>Vocabulary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cap="none">
                <a:solidFill>
                  <a:schemeClr val="tx1"/>
                </a:solidFill>
                <a:effectLst/>
                <a:latin typeface="+mn-lt"/>
                <a:ea typeface="Calibri"/>
                <a:cs typeface="Calibri"/>
                <a:sym typeface="Calibri"/>
              </a:rPr>
              <a:t>1.2.7 -</a:t>
            </a:r>
            <a:r>
              <a:rPr lang="en-GB" sz="1200" b="0" i="0" u="none" strike="noStrike" kern="1200" cap="none" baseline="0">
                <a:solidFill>
                  <a:schemeClr val="tx1"/>
                </a:solidFill>
                <a:effectLst/>
                <a:latin typeface="+mn-lt"/>
                <a:ea typeface="Calibri"/>
                <a:cs typeface="Calibri"/>
                <a:sym typeface="Calibri"/>
              </a:rPr>
              <a:t> </a:t>
            </a:r>
            <a:r>
              <a:rPr lang="fr-FR" sz="1200" b="0" i="0" u="none" strike="noStrike" kern="1200" cap="none">
                <a:solidFill>
                  <a:schemeClr val="tx1"/>
                </a:solidFill>
                <a:effectLst/>
                <a:latin typeface="+mn-lt"/>
                <a:ea typeface="Calibri"/>
                <a:cs typeface="Calibri"/>
                <a:sym typeface="Calibri"/>
              </a:rPr>
              <a:t>écrire [382], fermer [757], lire [278], mettre [27], ouvrir [257], vous [50], chemise [3892], classe [778], fenêtre [1604], porte [696], salle [812], silence [1281], tableau [1456], bien [47]</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i="0" u="none" strike="noStrike" kern="1200" cap="none">
              <a:solidFill>
                <a:schemeClr val="tx1"/>
              </a:solidFill>
              <a:effectLst/>
              <a:latin typeface="+mn-lt"/>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cap="none">
                <a:solidFill>
                  <a:schemeClr val="tx1"/>
                </a:solidFill>
                <a:effectLst/>
                <a:latin typeface="+mn-lt"/>
                <a:ea typeface="Calibri"/>
                <a:cs typeface="Calibri"/>
                <a:sym typeface="Calibri"/>
              </a:rPr>
              <a:t>Source: </a:t>
            </a:r>
            <a:r>
              <a:rPr lang="en-GB" sz="1200" b="0" i="0" u="none" strike="noStrike" kern="1200" cap="none" err="1">
                <a:solidFill>
                  <a:schemeClr val="tx1"/>
                </a:solidFill>
                <a:effectLst/>
                <a:latin typeface="+mn-lt"/>
                <a:ea typeface="Calibri"/>
                <a:cs typeface="Calibri"/>
                <a:sym typeface="Calibri"/>
              </a:rPr>
              <a:t>Londsale</a:t>
            </a:r>
            <a:r>
              <a:rPr lang="en-GB" sz="1200" b="0" i="0" u="none" strike="noStrike" kern="1200" cap="none">
                <a:solidFill>
                  <a:schemeClr val="tx1"/>
                </a:solidFill>
                <a:effectLst/>
                <a:latin typeface="+mn-lt"/>
                <a:ea typeface="Calibri"/>
                <a:cs typeface="Calibri"/>
                <a:sym typeface="Calibri"/>
              </a:rPr>
              <a:t>, D., &amp; Le Bras, Y.  (2009). </a:t>
            </a:r>
            <a:r>
              <a:rPr lang="en-GB" sz="1200" b="0" i="1" u="none" strike="noStrike" kern="1200" cap="none">
                <a:solidFill>
                  <a:schemeClr val="tx1"/>
                </a:solidFill>
                <a:effectLst/>
                <a:latin typeface="+mn-lt"/>
                <a:ea typeface="Calibri"/>
                <a:cs typeface="Calibri"/>
                <a:sym typeface="Calibri"/>
              </a:rPr>
              <a:t>A Frequency Dictionary of French: Core vocabulary for learners </a:t>
            </a:r>
            <a:r>
              <a:rPr lang="en-GB" sz="1200" b="0" i="0" u="none" strike="noStrike" kern="1200" cap="none">
                <a:solidFill>
                  <a:schemeClr val="tx1"/>
                </a:solidFill>
                <a:effectLst/>
                <a:latin typeface="+mn-lt"/>
                <a:ea typeface="Calibri"/>
                <a:cs typeface="Calibri"/>
                <a:sym typeface="Calibri"/>
              </a:rPr>
              <a:t>London: Routledge.</a:t>
            </a:r>
            <a:endParaRPr lang="en-GB" sz="1200" b="0" i="0">
              <a:solidFill>
                <a:schemeClr val="dk1"/>
              </a:solidFill>
              <a:latin typeface="+mn-lt"/>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51212F4-EB5A-464B-92EC-DACFCB1CC2C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240281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baseline="0"/>
              <a:t>Revisited vocabulary: 1.2.7</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a:t>Students have to identify which word on the slide corresponds in meaning to the word in the centre. The correct answer is then highlighted upon clicking the mouse. Try to elicit the word using the target language: “</a:t>
            </a:r>
            <a:r>
              <a:rPr lang="en-GB" baseline="0" err="1"/>
              <a:t>C'est</a:t>
            </a:r>
            <a:r>
              <a:rPr lang="en-GB" baseline="0"/>
              <a:t> quoi </a:t>
            </a:r>
            <a:r>
              <a:rPr lang="en-GB" baseline="0" err="1"/>
              <a:t>en</a:t>
            </a:r>
            <a:r>
              <a:rPr lang="en-GB" baseline="0"/>
              <a:t> </a:t>
            </a:r>
            <a:r>
              <a:rPr lang="en-GB" baseline="0" err="1"/>
              <a:t>anglais</a:t>
            </a:r>
            <a:r>
              <a:rPr lang="en-GB" baseline="0"/>
              <a:t> ?” – “</a:t>
            </a:r>
            <a:r>
              <a:rPr lang="en-GB" baseline="0" err="1"/>
              <a:t>oui</a:t>
            </a:r>
            <a:r>
              <a:rPr lang="en-GB" baseline="0"/>
              <a:t>” – “non” – “</a:t>
            </a:r>
            <a:r>
              <a:rPr lang="en-GB" baseline="0" err="1"/>
              <a:t>bien</a:t>
            </a:r>
            <a:r>
              <a:rPr lang="en-GB" baseline="0"/>
              <a:t>!”, etc.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a:p>
          <a:p>
            <a:pPr marL="0" marR="0" lvl="0" indent="0" algn="l" defTabSz="914400" rtl="0" eaLnBrk="1" fontAlgn="auto" latinLnBrk="0" hangingPunct="1">
              <a:lnSpc>
                <a:spcPct val="100000"/>
              </a:lnSpc>
              <a:spcBef>
                <a:spcPts val="0"/>
              </a:spcBef>
              <a:spcAft>
                <a:spcPts val="0"/>
              </a:spcAft>
              <a:buClrTx/>
              <a:buSzTx/>
              <a:buFontTx/>
              <a:buNone/>
              <a:tabLst/>
              <a:defRPr/>
            </a:pPr>
            <a:r>
              <a:rPr lang="en-GB" b="1"/>
              <a:t>Vocabulary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cap="none">
                <a:solidFill>
                  <a:schemeClr val="tx1"/>
                </a:solidFill>
                <a:effectLst/>
                <a:latin typeface="+mn-lt"/>
                <a:ea typeface="Calibri"/>
                <a:cs typeface="Calibri"/>
                <a:sym typeface="Calibri"/>
              </a:rPr>
              <a:t>1.2.7 -</a:t>
            </a:r>
            <a:r>
              <a:rPr lang="en-GB" sz="1200" b="0" i="0" u="none" strike="noStrike" kern="1200" cap="none" baseline="0">
                <a:solidFill>
                  <a:schemeClr val="tx1"/>
                </a:solidFill>
                <a:effectLst/>
                <a:latin typeface="+mn-lt"/>
                <a:ea typeface="Calibri"/>
                <a:cs typeface="Calibri"/>
                <a:sym typeface="Calibri"/>
              </a:rPr>
              <a:t> </a:t>
            </a:r>
            <a:r>
              <a:rPr lang="fr-FR" sz="1200" b="0" i="0" u="none" strike="noStrike" kern="1200" cap="none">
                <a:solidFill>
                  <a:schemeClr val="tx1"/>
                </a:solidFill>
                <a:effectLst/>
                <a:latin typeface="+mn-lt"/>
                <a:ea typeface="Calibri"/>
                <a:cs typeface="Calibri"/>
                <a:sym typeface="Calibri"/>
              </a:rPr>
              <a:t>écrire [382], fermer [757], lire [278], mettre [27], ouvrir [257], vous [50], chemise [3892], classe [778], fenêtre [1604], porte [696], salle [812], silence [1281], tableau [1456], bien [47]</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i="0" u="none" strike="noStrike" kern="1200" cap="none">
              <a:solidFill>
                <a:schemeClr val="tx1"/>
              </a:solidFill>
              <a:effectLst/>
              <a:latin typeface="+mn-lt"/>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cap="none">
                <a:solidFill>
                  <a:schemeClr val="tx1"/>
                </a:solidFill>
                <a:effectLst/>
                <a:latin typeface="+mn-lt"/>
                <a:ea typeface="Calibri"/>
                <a:cs typeface="Calibri"/>
                <a:sym typeface="Calibri"/>
              </a:rPr>
              <a:t>Source: </a:t>
            </a:r>
            <a:r>
              <a:rPr lang="en-GB" sz="1200" b="0" i="0" u="none" strike="noStrike" kern="1200" cap="none" err="1">
                <a:solidFill>
                  <a:schemeClr val="tx1"/>
                </a:solidFill>
                <a:effectLst/>
                <a:latin typeface="+mn-lt"/>
                <a:ea typeface="Calibri"/>
                <a:cs typeface="Calibri"/>
                <a:sym typeface="Calibri"/>
              </a:rPr>
              <a:t>Londsale</a:t>
            </a:r>
            <a:r>
              <a:rPr lang="en-GB" sz="1200" b="0" i="0" u="none" strike="noStrike" kern="1200" cap="none">
                <a:solidFill>
                  <a:schemeClr val="tx1"/>
                </a:solidFill>
                <a:effectLst/>
                <a:latin typeface="+mn-lt"/>
                <a:ea typeface="Calibri"/>
                <a:cs typeface="Calibri"/>
                <a:sym typeface="Calibri"/>
              </a:rPr>
              <a:t>, D., &amp; Le Bras, Y.  (2009). </a:t>
            </a:r>
            <a:r>
              <a:rPr lang="en-GB" sz="1200" b="0" i="1" u="none" strike="noStrike" kern="1200" cap="none">
                <a:solidFill>
                  <a:schemeClr val="tx1"/>
                </a:solidFill>
                <a:effectLst/>
                <a:latin typeface="+mn-lt"/>
                <a:ea typeface="Calibri"/>
                <a:cs typeface="Calibri"/>
                <a:sym typeface="Calibri"/>
              </a:rPr>
              <a:t>A Frequency Dictionary of French: Core vocabulary for learners </a:t>
            </a:r>
            <a:r>
              <a:rPr lang="en-GB" sz="1200" b="0" i="0" u="none" strike="noStrike" kern="1200" cap="none">
                <a:solidFill>
                  <a:schemeClr val="tx1"/>
                </a:solidFill>
                <a:effectLst/>
                <a:latin typeface="+mn-lt"/>
                <a:ea typeface="Calibri"/>
                <a:cs typeface="Calibri"/>
                <a:sym typeface="Calibri"/>
              </a:rPr>
              <a:t>London: Routledge.</a:t>
            </a:r>
            <a:endParaRPr lang="en-GB" sz="1200" b="0" i="0">
              <a:solidFill>
                <a:schemeClr val="dk1"/>
              </a:solidFill>
              <a:latin typeface="+mn-lt"/>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51212F4-EB5A-464B-92EC-DACFCB1CC2C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231321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2" name="Google Shape;142;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GB" b="1" i="0" dirty="0"/>
              <a:t>Revisited vocabulary: 2.1.5</a:t>
            </a:r>
            <a:r>
              <a:rPr lang="en-GB" b="0" i="0" dirty="0"/>
              <a:t/>
            </a:r>
            <a:br>
              <a:rPr lang="en-GB" b="0" i="0" dirty="0"/>
            </a:br>
            <a:endParaRPr lang="en-GB" b="0" i="0" dirty="0"/>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GB" b="0" i="0" dirty="0"/>
              <a:t>The ten words from 2.1.5 which are revised this week (not including the three irregular verb forms) are practised again in this activity, which continues on the following slide. This could be done as a full-class activity on the board, or sets</a:t>
            </a:r>
            <a:r>
              <a:rPr lang="en-GB" b="0" i="0" baseline="0" dirty="0"/>
              <a:t> of cards made and printed for pair work.</a:t>
            </a:r>
            <a:endParaRPr lang="en-GB" b="0" i="0" dirty="0"/>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en-GB" b="0" i="0" dirty="0"/>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GB" b="0" i="0" dirty="0"/>
              <a:t>1. Snap! Students</a:t>
            </a:r>
            <a:r>
              <a:rPr lang="en-GB" b="0" i="0" baseline="0" dirty="0"/>
              <a:t> take turns to pick a card from block A-F on the left and another from block G-L on the right.</a:t>
            </a:r>
            <a:r>
              <a:rPr lang="en-GB" b="0" i="0" dirty="0"/>
              <a:t> Clicking</a:t>
            </a:r>
            <a:r>
              <a:rPr lang="en-GB" b="0" i="0" baseline="0" dirty="0"/>
              <a:t> on the chosen card reveals a French word on the left and an English word on the right. The idea is to find pairs with the same meaning. Each</a:t>
            </a:r>
            <a:r>
              <a:rPr lang="en-GB" b="0" i="0" dirty="0"/>
              <a:t> word is then obscured again on the second click,</a:t>
            </a:r>
            <a:r>
              <a:rPr lang="en-GB" b="0" i="0" baseline="0" dirty="0"/>
              <a:t> so that the students may have another go.</a:t>
            </a:r>
            <a:endParaRPr lang="en-GB" b="0" i="0" dirty="0"/>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GB" b="0" i="0" dirty="0"/>
              <a:t>This is also a way to practise the alphabet – encourage students to say a letter using its French name to reveal the word behind it.</a:t>
            </a: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en-GB" b="0" i="0" dirty="0"/>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GB" b="0" i="0" dirty="0"/>
              <a:t>A-F: </a:t>
            </a:r>
            <a:r>
              <a:rPr lang="en-GB" b="0" i="0" dirty="0" err="1"/>
              <a:t>caisse</a:t>
            </a:r>
            <a:r>
              <a:rPr lang="en-GB" b="0" i="0" dirty="0"/>
              <a:t> [1881], </a:t>
            </a:r>
            <a:r>
              <a:rPr lang="en-GB" b="0" i="0" dirty="0" err="1"/>
              <a:t>collège</a:t>
            </a:r>
            <a:r>
              <a:rPr lang="en-GB" b="0" i="0" dirty="0"/>
              <a:t> [2116], jour [78], parc [1240], poste [489], </a:t>
            </a:r>
            <a:r>
              <a:rPr lang="en-GB" b="0" i="0" dirty="0" err="1"/>
              <a:t>samedi</a:t>
            </a:r>
            <a:r>
              <a:rPr lang="en-GB" b="0" i="0" dirty="0"/>
              <a:t> [1355]</a:t>
            </a: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GB" b="0" i="0" dirty="0"/>
              <a:t>G-L: post office, secondary school, park, Saturday, checkout, day</a:t>
            </a: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en-GB" b="0" i="0" dirty="0"/>
          </a:p>
        </p:txBody>
      </p:sp>
      <p:sp>
        <p:nvSpPr>
          <p:cNvPr id="143" name="Google Shape;143;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178772489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baseline="0"/>
              <a:t>Revisited vocabulary: 1.2.7</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a:t>Students have to identify which word on the slide corresponds in meaning to the word in the centre. The correct answer is then highlighted upon clicking the mouse. Try to elicit the word using the target language: “</a:t>
            </a:r>
            <a:r>
              <a:rPr lang="en-GB" baseline="0" err="1"/>
              <a:t>C'est</a:t>
            </a:r>
            <a:r>
              <a:rPr lang="en-GB" baseline="0"/>
              <a:t> quoi </a:t>
            </a:r>
            <a:r>
              <a:rPr lang="en-GB" baseline="0" err="1"/>
              <a:t>en</a:t>
            </a:r>
            <a:r>
              <a:rPr lang="en-GB" baseline="0"/>
              <a:t> </a:t>
            </a:r>
            <a:r>
              <a:rPr lang="en-GB" baseline="0" err="1"/>
              <a:t>anglais</a:t>
            </a:r>
            <a:r>
              <a:rPr lang="en-GB" baseline="0"/>
              <a:t> ?” – “</a:t>
            </a:r>
            <a:r>
              <a:rPr lang="en-GB" baseline="0" err="1"/>
              <a:t>oui</a:t>
            </a:r>
            <a:r>
              <a:rPr lang="en-GB" baseline="0"/>
              <a:t>” – “non” – “</a:t>
            </a:r>
            <a:r>
              <a:rPr lang="en-GB" baseline="0" err="1"/>
              <a:t>bien</a:t>
            </a:r>
            <a:r>
              <a:rPr lang="en-GB" baseline="0"/>
              <a:t>!”, etc.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a:p>
          <a:p>
            <a:pPr marL="0" marR="0" lvl="0" indent="0" algn="l" defTabSz="914400" rtl="0" eaLnBrk="1" fontAlgn="auto" latinLnBrk="0" hangingPunct="1">
              <a:lnSpc>
                <a:spcPct val="100000"/>
              </a:lnSpc>
              <a:spcBef>
                <a:spcPts val="0"/>
              </a:spcBef>
              <a:spcAft>
                <a:spcPts val="0"/>
              </a:spcAft>
              <a:buClrTx/>
              <a:buSzTx/>
              <a:buFontTx/>
              <a:buNone/>
              <a:tabLst/>
              <a:defRPr/>
            </a:pPr>
            <a:r>
              <a:rPr lang="en-GB" b="1"/>
              <a:t>Vocabulary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cap="none">
                <a:solidFill>
                  <a:schemeClr val="tx1"/>
                </a:solidFill>
                <a:effectLst/>
                <a:latin typeface="+mn-lt"/>
                <a:ea typeface="Calibri"/>
                <a:cs typeface="Calibri"/>
                <a:sym typeface="Calibri"/>
              </a:rPr>
              <a:t>1.2.7 -</a:t>
            </a:r>
            <a:r>
              <a:rPr lang="en-GB" sz="1200" b="0" i="0" u="none" strike="noStrike" kern="1200" cap="none" baseline="0">
                <a:solidFill>
                  <a:schemeClr val="tx1"/>
                </a:solidFill>
                <a:effectLst/>
                <a:latin typeface="+mn-lt"/>
                <a:ea typeface="Calibri"/>
                <a:cs typeface="Calibri"/>
                <a:sym typeface="Calibri"/>
              </a:rPr>
              <a:t> </a:t>
            </a:r>
            <a:r>
              <a:rPr lang="fr-FR" sz="1200" b="0" i="0" u="none" strike="noStrike" kern="1200" cap="none">
                <a:solidFill>
                  <a:schemeClr val="tx1"/>
                </a:solidFill>
                <a:effectLst/>
                <a:latin typeface="+mn-lt"/>
                <a:ea typeface="Calibri"/>
                <a:cs typeface="Calibri"/>
                <a:sym typeface="Calibri"/>
              </a:rPr>
              <a:t>écrire [382], fermer [757], lire [278], mettre [27], ouvrir [257], vous [50], chemise [3892], classe [778], fenêtre [1604], porte [696], salle [812], silence [1281], tableau [1456], bien [47]</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i="0" u="none" strike="noStrike" kern="1200" cap="none">
              <a:solidFill>
                <a:schemeClr val="tx1"/>
              </a:solidFill>
              <a:effectLst/>
              <a:latin typeface="+mn-lt"/>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cap="none">
                <a:solidFill>
                  <a:schemeClr val="tx1"/>
                </a:solidFill>
                <a:effectLst/>
                <a:latin typeface="+mn-lt"/>
                <a:ea typeface="Calibri"/>
                <a:cs typeface="Calibri"/>
                <a:sym typeface="Calibri"/>
              </a:rPr>
              <a:t>Source: </a:t>
            </a:r>
            <a:r>
              <a:rPr lang="en-GB" sz="1200" b="0" i="0" u="none" strike="noStrike" kern="1200" cap="none" err="1">
                <a:solidFill>
                  <a:schemeClr val="tx1"/>
                </a:solidFill>
                <a:effectLst/>
                <a:latin typeface="+mn-lt"/>
                <a:ea typeface="Calibri"/>
                <a:cs typeface="Calibri"/>
                <a:sym typeface="Calibri"/>
              </a:rPr>
              <a:t>Londsale</a:t>
            </a:r>
            <a:r>
              <a:rPr lang="en-GB" sz="1200" b="0" i="0" u="none" strike="noStrike" kern="1200" cap="none">
                <a:solidFill>
                  <a:schemeClr val="tx1"/>
                </a:solidFill>
                <a:effectLst/>
                <a:latin typeface="+mn-lt"/>
                <a:ea typeface="Calibri"/>
                <a:cs typeface="Calibri"/>
                <a:sym typeface="Calibri"/>
              </a:rPr>
              <a:t>, D., &amp; Le Bras, Y.  (2009). </a:t>
            </a:r>
            <a:r>
              <a:rPr lang="en-GB" sz="1200" b="0" i="1" u="none" strike="noStrike" kern="1200" cap="none">
                <a:solidFill>
                  <a:schemeClr val="tx1"/>
                </a:solidFill>
                <a:effectLst/>
                <a:latin typeface="+mn-lt"/>
                <a:ea typeface="Calibri"/>
                <a:cs typeface="Calibri"/>
                <a:sym typeface="Calibri"/>
              </a:rPr>
              <a:t>A Frequency Dictionary of French: Core vocabulary for learners </a:t>
            </a:r>
            <a:r>
              <a:rPr lang="en-GB" sz="1200" b="0" i="0" u="none" strike="noStrike" kern="1200" cap="none">
                <a:solidFill>
                  <a:schemeClr val="tx1"/>
                </a:solidFill>
                <a:effectLst/>
                <a:latin typeface="+mn-lt"/>
                <a:ea typeface="Calibri"/>
                <a:cs typeface="Calibri"/>
                <a:sym typeface="Calibri"/>
              </a:rPr>
              <a:t>London: Routledge.</a:t>
            </a:r>
            <a:endParaRPr lang="en-GB" sz="1200" b="0" i="0">
              <a:solidFill>
                <a:schemeClr val="dk1"/>
              </a:solidFill>
              <a:latin typeface="+mn-lt"/>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51212F4-EB5A-464B-92EC-DACFCB1CC2C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2028264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baseline="0"/>
              <a:t>Revisited vocabulary: 1.2.7</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a:t>Students have to identify which word on the slide corresponds in meaning to the word in the centre. The correct answer is then highlighted upon clicking the mouse. Try to elicit the word using the target language: “</a:t>
            </a:r>
            <a:r>
              <a:rPr lang="en-GB" baseline="0" err="1"/>
              <a:t>C'est</a:t>
            </a:r>
            <a:r>
              <a:rPr lang="en-GB" baseline="0"/>
              <a:t> quoi </a:t>
            </a:r>
            <a:r>
              <a:rPr lang="en-GB" baseline="0" err="1"/>
              <a:t>en</a:t>
            </a:r>
            <a:r>
              <a:rPr lang="en-GB" baseline="0"/>
              <a:t> </a:t>
            </a:r>
            <a:r>
              <a:rPr lang="en-GB" baseline="0" err="1"/>
              <a:t>anglais</a:t>
            </a:r>
            <a:r>
              <a:rPr lang="en-GB" baseline="0"/>
              <a:t> ?” – “</a:t>
            </a:r>
            <a:r>
              <a:rPr lang="en-GB" baseline="0" err="1"/>
              <a:t>oui</a:t>
            </a:r>
            <a:r>
              <a:rPr lang="en-GB" baseline="0"/>
              <a:t>” – “non” – “</a:t>
            </a:r>
            <a:r>
              <a:rPr lang="en-GB" baseline="0" err="1"/>
              <a:t>bien</a:t>
            </a:r>
            <a:r>
              <a:rPr lang="en-GB" baseline="0"/>
              <a:t>!”, etc.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a:p>
          <a:p>
            <a:pPr marL="0" marR="0" lvl="0" indent="0" algn="l" defTabSz="914400" rtl="0" eaLnBrk="1" fontAlgn="auto" latinLnBrk="0" hangingPunct="1">
              <a:lnSpc>
                <a:spcPct val="100000"/>
              </a:lnSpc>
              <a:spcBef>
                <a:spcPts val="0"/>
              </a:spcBef>
              <a:spcAft>
                <a:spcPts val="0"/>
              </a:spcAft>
              <a:buClrTx/>
              <a:buSzTx/>
              <a:buFontTx/>
              <a:buNone/>
              <a:tabLst/>
              <a:defRPr/>
            </a:pPr>
            <a:r>
              <a:rPr lang="en-GB" b="1"/>
              <a:t>Vocabulary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cap="none">
                <a:solidFill>
                  <a:schemeClr val="tx1"/>
                </a:solidFill>
                <a:effectLst/>
                <a:latin typeface="+mn-lt"/>
                <a:ea typeface="Calibri"/>
                <a:cs typeface="Calibri"/>
                <a:sym typeface="Calibri"/>
              </a:rPr>
              <a:t>1.2.7 -</a:t>
            </a:r>
            <a:r>
              <a:rPr lang="en-GB" sz="1200" b="0" i="0" u="none" strike="noStrike" kern="1200" cap="none" baseline="0">
                <a:solidFill>
                  <a:schemeClr val="tx1"/>
                </a:solidFill>
                <a:effectLst/>
                <a:latin typeface="+mn-lt"/>
                <a:ea typeface="Calibri"/>
                <a:cs typeface="Calibri"/>
                <a:sym typeface="Calibri"/>
              </a:rPr>
              <a:t> </a:t>
            </a:r>
            <a:r>
              <a:rPr lang="fr-FR" sz="1200" b="0" i="0" u="none" strike="noStrike" kern="1200" cap="none">
                <a:solidFill>
                  <a:schemeClr val="tx1"/>
                </a:solidFill>
                <a:effectLst/>
                <a:latin typeface="+mn-lt"/>
                <a:ea typeface="Calibri"/>
                <a:cs typeface="Calibri"/>
                <a:sym typeface="Calibri"/>
              </a:rPr>
              <a:t>écrire [382], fermer [757], lire [278], mettre [27], ouvrir [257], vous [50], chemise [3892], classe [778], fenêtre [1604], porte [696], salle [812], silence [1281], tableau [1456], bien [47]</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i="0" u="none" strike="noStrike" kern="1200" cap="none">
              <a:solidFill>
                <a:schemeClr val="tx1"/>
              </a:solidFill>
              <a:effectLst/>
              <a:latin typeface="+mn-lt"/>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cap="none">
                <a:solidFill>
                  <a:schemeClr val="tx1"/>
                </a:solidFill>
                <a:effectLst/>
                <a:latin typeface="+mn-lt"/>
                <a:ea typeface="Calibri"/>
                <a:cs typeface="Calibri"/>
                <a:sym typeface="Calibri"/>
              </a:rPr>
              <a:t>Source: </a:t>
            </a:r>
            <a:r>
              <a:rPr lang="en-GB" sz="1200" b="0" i="0" u="none" strike="noStrike" kern="1200" cap="none" err="1">
                <a:solidFill>
                  <a:schemeClr val="tx1"/>
                </a:solidFill>
                <a:effectLst/>
                <a:latin typeface="+mn-lt"/>
                <a:ea typeface="Calibri"/>
                <a:cs typeface="Calibri"/>
                <a:sym typeface="Calibri"/>
              </a:rPr>
              <a:t>Londsale</a:t>
            </a:r>
            <a:r>
              <a:rPr lang="en-GB" sz="1200" b="0" i="0" u="none" strike="noStrike" kern="1200" cap="none">
                <a:solidFill>
                  <a:schemeClr val="tx1"/>
                </a:solidFill>
                <a:effectLst/>
                <a:latin typeface="+mn-lt"/>
                <a:ea typeface="Calibri"/>
                <a:cs typeface="Calibri"/>
                <a:sym typeface="Calibri"/>
              </a:rPr>
              <a:t>, D., &amp; Le Bras, Y.  (2009). </a:t>
            </a:r>
            <a:r>
              <a:rPr lang="en-GB" sz="1200" b="0" i="1" u="none" strike="noStrike" kern="1200" cap="none">
                <a:solidFill>
                  <a:schemeClr val="tx1"/>
                </a:solidFill>
                <a:effectLst/>
                <a:latin typeface="+mn-lt"/>
                <a:ea typeface="Calibri"/>
                <a:cs typeface="Calibri"/>
                <a:sym typeface="Calibri"/>
              </a:rPr>
              <a:t>A Frequency Dictionary of French: Core vocabulary for learners </a:t>
            </a:r>
            <a:r>
              <a:rPr lang="en-GB" sz="1200" b="0" i="0" u="none" strike="noStrike" kern="1200" cap="none">
                <a:solidFill>
                  <a:schemeClr val="tx1"/>
                </a:solidFill>
                <a:effectLst/>
                <a:latin typeface="+mn-lt"/>
                <a:ea typeface="Calibri"/>
                <a:cs typeface="Calibri"/>
                <a:sym typeface="Calibri"/>
              </a:rPr>
              <a:t>London: Routledge.</a:t>
            </a:r>
            <a:endParaRPr lang="en-GB" sz="1200" b="0" i="0">
              <a:solidFill>
                <a:schemeClr val="dk1"/>
              </a:solidFill>
              <a:latin typeface="+mn-lt"/>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51212F4-EB5A-464B-92EC-DACFCB1CC2C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2302732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baseline="0"/>
              <a:t>Revisited vocabulary: 1.2.7</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a:t>Students have to identify which word on the slide corresponds in meaning to the word in the centre. The correct answer is then highlighted upon clicking the mouse. Try to elicit the word using the target language: “</a:t>
            </a:r>
            <a:r>
              <a:rPr lang="en-GB" baseline="0" err="1"/>
              <a:t>C'est</a:t>
            </a:r>
            <a:r>
              <a:rPr lang="en-GB" baseline="0"/>
              <a:t> quoi </a:t>
            </a:r>
            <a:r>
              <a:rPr lang="en-GB" baseline="0" err="1"/>
              <a:t>en</a:t>
            </a:r>
            <a:r>
              <a:rPr lang="en-GB" baseline="0"/>
              <a:t> </a:t>
            </a:r>
            <a:r>
              <a:rPr lang="en-GB" baseline="0" err="1"/>
              <a:t>anglais</a:t>
            </a:r>
            <a:r>
              <a:rPr lang="en-GB" baseline="0"/>
              <a:t> ?” – “</a:t>
            </a:r>
            <a:r>
              <a:rPr lang="en-GB" baseline="0" err="1"/>
              <a:t>oui</a:t>
            </a:r>
            <a:r>
              <a:rPr lang="en-GB" baseline="0"/>
              <a:t>” – “non” – “</a:t>
            </a:r>
            <a:r>
              <a:rPr lang="en-GB" baseline="0" err="1"/>
              <a:t>bien</a:t>
            </a:r>
            <a:r>
              <a:rPr lang="en-GB" baseline="0"/>
              <a:t>!”, etc.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a:p>
          <a:p>
            <a:pPr marL="0" marR="0" lvl="0" indent="0" algn="l" defTabSz="914400" rtl="0" eaLnBrk="1" fontAlgn="auto" latinLnBrk="0" hangingPunct="1">
              <a:lnSpc>
                <a:spcPct val="100000"/>
              </a:lnSpc>
              <a:spcBef>
                <a:spcPts val="0"/>
              </a:spcBef>
              <a:spcAft>
                <a:spcPts val="0"/>
              </a:spcAft>
              <a:buClrTx/>
              <a:buSzTx/>
              <a:buFontTx/>
              <a:buNone/>
              <a:tabLst/>
              <a:defRPr/>
            </a:pPr>
            <a:r>
              <a:rPr lang="en-GB" b="1"/>
              <a:t>Vocabulary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cap="none">
                <a:solidFill>
                  <a:schemeClr val="tx1"/>
                </a:solidFill>
                <a:effectLst/>
                <a:latin typeface="+mn-lt"/>
                <a:ea typeface="Calibri"/>
                <a:cs typeface="Calibri"/>
                <a:sym typeface="Calibri"/>
              </a:rPr>
              <a:t>1.2.7 -</a:t>
            </a:r>
            <a:r>
              <a:rPr lang="en-GB" sz="1200" b="0" i="0" u="none" strike="noStrike" kern="1200" cap="none" baseline="0">
                <a:solidFill>
                  <a:schemeClr val="tx1"/>
                </a:solidFill>
                <a:effectLst/>
                <a:latin typeface="+mn-lt"/>
                <a:ea typeface="Calibri"/>
                <a:cs typeface="Calibri"/>
                <a:sym typeface="Calibri"/>
              </a:rPr>
              <a:t> </a:t>
            </a:r>
            <a:r>
              <a:rPr lang="fr-FR" sz="1200" b="0" i="0" u="none" strike="noStrike" kern="1200" cap="none">
                <a:solidFill>
                  <a:schemeClr val="tx1"/>
                </a:solidFill>
                <a:effectLst/>
                <a:latin typeface="+mn-lt"/>
                <a:ea typeface="Calibri"/>
                <a:cs typeface="Calibri"/>
                <a:sym typeface="Calibri"/>
              </a:rPr>
              <a:t>écrire [382], fermer [757], lire [278], mettre [27], ouvrir [257], vous [50], chemise [3892], classe [778], fenêtre [1604], porte [696], salle [812], silence [1281], tableau [1456], bien [47]</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i="0" u="none" strike="noStrike" kern="1200" cap="none">
              <a:solidFill>
                <a:schemeClr val="tx1"/>
              </a:solidFill>
              <a:effectLst/>
              <a:latin typeface="+mn-lt"/>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cap="none">
                <a:solidFill>
                  <a:schemeClr val="tx1"/>
                </a:solidFill>
                <a:effectLst/>
                <a:latin typeface="+mn-lt"/>
                <a:ea typeface="Calibri"/>
                <a:cs typeface="Calibri"/>
                <a:sym typeface="Calibri"/>
              </a:rPr>
              <a:t>Source: </a:t>
            </a:r>
            <a:r>
              <a:rPr lang="en-GB" sz="1200" b="0" i="0" u="none" strike="noStrike" kern="1200" cap="none" err="1">
                <a:solidFill>
                  <a:schemeClr val="tx1"/>
                </a:solidFill>
                <a:effectLst/>
                <a:latin typeface="+mn-lt"/>
                <a:ea typeface="Calibri"/>
                <a:cs typeface="Calibri"/>
                <a:sym typeface="Calibri"/>
              </a:rPr>
              <a:t>Londsale</a:t>
            </a:r>
            <a:r>
              <a:rPr lang="en-GB" sz="1200" b="0" i="0" u="none" strike="noStrike" kern="1200" cap="none">
                <a:solidFill>
                  <a:schemeClr val="tx1"/>
                </a:solidFill>
                <a:effectLst/>
                <a:latin typeface="+mn-lt"/>
                <a:ea typeface="Calibri"/>
                <a:cs typeface="Calibri"/>
                <a:sym typeface="Calibri"/>
              </a:rPr>
              <a:t>, D., &amp; Le Bras, Y.  (2009). </a:t>
            </a:r>
            <a:r>
              <a:rPr lang="en-GB" sz="1200" b="0" i="1" u="none" strike="noStrike" kern="1200" cap="none">
                <a:solidFill>
                  <a:schemeClr val="tx1"/>
                </a:solidFill>
                <a:effectLst/>
                <a:latin typeface="+mn-lt"/>
                <a:ea typeface="Calibri"/>
                <a:cs typeface="Calibri"/>
                <a:sym typeface="Calibri"/>
              </a:rPr>
              <a:t>A Frequency Dictionary of French: Core vocabulary for learners </a:t>
            </a:r>
            <a:r>
              <a:rPr lang="en-GB" sz="1200" b="0" i="0" u="none" strike="noStrike" kern="1200" cap="none">
                <a:solidFill>
                  <a:schemeClr val="tx1"/>
                </a:solidFill>
                <a:effectLst/>
                <a:latin typeface="+mn-lt"/>
                <a:ea typeface="Calibri"/>
                <a:cs typeface="Calibri"/>
                <a:sym typeface="Calibri"/>
              </a:rPr>
              <a:t>London: Routledge.</a:t>
            </a:r>
            <a:endParaRPr lang="en-GB" sz="1200" b="0" i="0">
              <a:solidFill>
                <a:schemeClr val="dk1"/>
              </a:solidFill>
              <a:latin typeface="+mn-lt"/>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51212F4-EB5A-464B-92EC-DACFCB1CC2C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0701179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baseline="0"/>
              <a:t>Revisited vocabulary: 1.2.7</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a:t>Students have to identify which word on the slide corresponds in meaning to the word in the centre. The correct answer is then highlighted upon clicking the mouse. Try to elicit the word using the target language: “</a:t>
            </a:r>
            <a:r>
              <a:rPr lang="en-GB" baseline="0" err="1"/>
              <a:t>C'est</a:t>
            </a:r>
            <a:r>
              <a:rPr lang="en-GB" baseline="0"/>
              <a:t> quoi </a:t>
            </a:r>
            <a:r>
              <a:rPr lang="en-GB" baseline="0" err="1"/>
              <a:t>en</a:t>
            </a:r>
            <a:r>
              <a:rPr lang="en-GB" baseline="0"/>
              <a:t> </a:t>
            </a:r>
            <a:r>
              <a:rPr lang="en-GB" baseline="0" err="1"/>
              <a:t>anglais</a:t>
            </a:r>
            <a:r>
              <a:rPr lang="en-GB" baseline="0"/>
              <a:t> ?” – “</a:t>
            </a:r>
            <a:r>
              <a:rPr lang="en-GB" baseline="0" err="1"/>
              <a:t>oui</a:t>
            </a:r>
            <a:r>
              <a:rPr lang="en-GB" baseline="0"/>
              <a:t>” – “non” – “</a:t>
            </a:r>
            <a:r>
              <a:rPr lang="en-GB" baseline="0" err="1"/>
              <a:t>bien</a:t>
            </a:r>
            <a:r>
              <a:rPr lang="en-GB" baseline="0"/>
              <a:t>!”, etc.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a:p>
          <a:p>
            <a:pPr marL="0" marR="0" lvl="0" indent="0" algn="l" defTabSz="914400" rtl="0" eaLnBrk="1" fontAlgn="auto" latinLnBrk="0" hangingPunct="1">
              <a:lnSpc>
                <a:spcPct val="100000"/>
              </a:lnSpc>
              <a:spcBef>
                <a:spcPts val="0"/>
              </a:spcBef>
              <a:spcAft>
                <a:spcPts val="0"/>
              </a:spcAft>
              <a:buClrTx/>
              <a:buSzTx/>
              <a:buFontTx/>
              <a:buNone/>
              <a:tabLst/>
              <a:defRPr/>
            </a:pPr>
            <a:r>
              <a:rPr lang="en-GB" b="1"/>
              <a:t>Vocabulary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cap="none">
                <a:solidFill>
                  <a:schemeClr val="tx1"/>
                </a:solidFill>
                <a:effectLst/>
                <a:latin typeface="+mn-lt"/>
                <a:ea typeface="Calibri"/>
                <a:cs typeface="Calibri"/>
                <a:sym typeface="Calibri"/>
              </a:rPr>
              <a:t>1.2.7 -</a:t>
            </a:r>
            <a:r>
              <a:rPr lang="en-GB" sz="1200" b="0" i="0" u="none" strike="noStrike" kern="1200" cap="none" baseline="0">
                <a:solidFill>
                  <a:schemeClr val="tx1"/>
                </a:solidFill>
                <a:effectLst/>
                <a:latin typeface="+mn-lt"/>
                <a:ea typeface="Calibri"/>
                <a:cs typeface="Calibri"/>
                <a:sym typeface="Calibri"/>
              </a:rPr>
              <a:t> </a:t>
            </a:r>
            <a:r>
              <a:rPr lang="fr-FR" sz="1200" b="0" i="0" u="none" strike="noStrike" kern="1200" cap="none">
                <a:solidFill>
                  <a:schemeClr val="tx1"/>
                </a:solidFill>
                <a:effectLst/>
                <a:latin typeface="+mn-lt"/>
                <a:ea typeface="Calibri"/>
                <a:cs typeface="Calibri"/>
                <a:sym typeface="Calibri"/>
              </a:rPr>
              <a:t>écrire [382], fermer [757], lire [278], mettre [27], ouvrir [257], vous [50], chemise [3892], classe [778], fenêtre [1604], porte [696], salle [812], silence [1281], tableau [1456], bien [47]</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i="0" u="none" strike="noStrike" kern="1200" cap="none">
              <a:solidFill>
                <a:schemeClr val="tx1"/>
              </a:solidFill>
              <a:effectLst/>
              <a:latin typeface="+mn-lt"/>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cap="none">
                <a:solidFill>
                  <a:schemeClr val="tx1"/>
                </a:solidFill>
                <a:effectLst/>
                <a:latin typeface="+mn-lt"/>
                <a:ea typeface="Calibri"/>
                <a:cs typeface="Calibri"/>
                <a:sym typeface="Calibri"/>
              </a:rPr>
              <a:t>Source: </a:t>
            </a:r>
            <a:r>
              <a:rPr lang="en-GB" sz="1200" b="0" i="0" u="none" strike="noStrike" kern="1200" cap="none" err="1">
                <a:solidFill>
                  <a:schemeClr val="tx1"/>
                </a:solidFill>
                <a:effectLst/>
                <a:latin typeface="+mn-lt"/>
                <a:ea typeface="Calibri"/>
                <a:cs typeface="Calibri"/>
                <a:sym typeface="Calibri"/>
              </a:rPr>
              <a:t>Londsale</a:t>
            </a:r>
            <a:r>
              <a:rPr lang="en-GB" sz="1200" b="0" i="0" u="none" strike="noStrike" kern="1200" cap="none">
                <a:solidFill>
                  <a:schemeClr val="tx1"/>
                </a:solidFill>
                <a:effectLst/>
                <a:latin typeface="+mn-lt"/>
                <a:ea typeface="Calibri"/>
                <a:cs typeface="Calibri"/>
                <a:sym typeface="Calibri"/>
              </a:rPr>
              <a:t>, D., &amp; Le Bras, Y.  (2009). </a:t>
            </a:r>
            <a:r>
              <a:rPr lang="en-GB" sz="1200" b="0" i="1" u="none" strike="noStrike" kern="1200" cap="none">
                <a:solidFill>
                  <a:schemeClr val="tx1"/>
                </a:solidFill>
                <a:effectLst/>
                <a:latin typeface="+mn-lt"/>
                <a:ea typeface="Calibri"/>
                <a:cs typeface="Calibri"/>
                <a:sym typeface="Calibri"/>
              </a:rPr>
              <a:t>A Frequency Dictionary of French: Core vocabulary for learners </a:t>
            </a:r>
            <a:r>
              <a:rPr lang="en-GB" sz="1200" b="0" i="0" u="none" strike="noStrike" kern="1200" cap="none">
                <a:solidFill>
                  <a:schemeClr val="tx1"/>
                </a:solidFill>
                <a:effectLst/>
                <a:latin typeface="+mn-lt"/>
                <a:ea typeface="Calibri"/>
                <a:cs typeface="Calibri"/>
                <a:sym typeface="Calibri"/>
              </a:rPr>
              <a:t>London: Routledge.</a:t>
            </a:r>
            <a:endParaRPr lang="en-GB" sz="1200" b="0" i="0">
              <a:solidFill>
                <a:schemeClr val="dk1"/>
              </a:solidFill>
              <a:latin typeface="+mn-lt"/>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51212F4-EB5A-464B-92EC-DACFCB1CC2C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1595077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baseline="0"/>
              <a:t>Revisited vocabulary: 1.2.7</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a:t>Students have to identify which word on the slide corresponds in meaning to the word in the centre. The correct answer is then highlighted upon clicking the mouse. Try to elicit the word using the target language: “</a:t>
            </a:r>
            <a:r>
              <a:rPr lang="en-GB" baseline="0" err="1"/>
              <a:t>C'est</a:t>
            </a:r>
            <a:r>
              <a:rPr lang="en-GB" baseline="0"/>
              <a:t> quoi </a:t>
            </a:r>
            <a:r>
              <a:rPr lang="en-GB" baseline="0" err="1"/>
              <a:t>en</a:t>
            </a:r>
            <a:r>
              <a:rPr lang="en-GB" baseline="0"/>
              <a:t> </a:t>
            </a:r>
            <a:r>
              <a:rPr lang="en-GB" baseline="0" err="1"/>
              <a:t>anglais</a:t>
            </a:r>
            <a:r>
              <a:rPr lang="en-GB" baseline="0"/>
              <a:t> ?” – “</a:t>
            </a:r>
            <a:r>
              <a:rPr lang="en-GB" baseline="0" err="1"/>
              <a:t>oui</a:t>
            </a:r>
            <a:r>
              <a:rPr lang="en-GB" baseline="0"/>
              <a:t>” – “non” – “</a:t>
            </a:r>
            <a:r>
              <a:rPr lang="en-GB" baseline="0" err="1"/>
              <a:t>bien</a:t>
            </a:r>
            <a:r>
              <a:rPr lang="en-GB" baseline="0"/>
              <a:t>!”, etc.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a:p>
          <a:p>
            <a:pPr marL="0" marR="0" lvl="0" indent="0" algn="l" defTabSz="914400" rtl="0" eaLnBrk="1" fontAlgn="auto" latinLnBrk="0" hangingPunct="1">
              <a:lnSpc>
                <a:spcPct val="100000"/>
              </a:lnSpc>
              <a:spcBef>
                <a:spcPts val="0"/>
              </a:spcBef>
              <a:spcAft>
                <a:spcPts val="0"/>
              </a:spcAft>
              <a:buClrTx/>
              <a:buSzTx/>
              <a:buFontTx/>
              <a:buNone/>
              <a:tabLst/>
              <a:defRPr/>
            </a:pPr>
            <a:r>
              <a:rPr lang="en-GB" b="1"/>
              <a:t>Vocabulary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cap="none">
                <a:solidFill>
                  <a:schemeClr val="tx1"/>
                </a:solidFill>
                <a:effectLst/>
                <a:latin typeface="+mn-lt"/>
                <a:ea typeface="Calibri"/>
                <a:cs typeface="Calibri"/>
                <a:sym typeface="Calibri"/>
              </a:rPr>
              <a:t>1.2.7 -</a:t>
            </a:r>
            <a:r>
              <a:rPr lang="en-GB" sz="1200" b="0" i="0" u="none" strike="noStrike" kern="1200" cap="none" baseline="0">
                <a:solidFill>
                  <a:schemeClr val="tx1"/>
                </a:solidFill>
                <a:effectLst/>
                <a:latin typeface="+mn-lt"/>
                <a:ea typeface="Calibri"/>
                <a:cs typeface="Calibri"/>
                <a:sym typeface="Calibri"/>
              </a:rPr>
              <a:t> </a:t>
            </a:r>
            <a:r>
              <a:rPr lang="fr-FR" sz="1200" b="0" i="0" u="none" strike="noStrike" kern="1200" cap="none">
                <a:solidFill>
                  <a:schemeClr val="tx1"/>
                </a:solidFill>
                <a:effectLst/>
                <a:latin typeface="+mn-lt"/>
                <a:ea typeface="Calibri"/>
                <a:cs typeface="Calibri"/>
                <a:sym typeface="Calibri"/>
              </a:rPr>
              <a:t>écrire [382], fermer [757], lire [278], mettre [27], ouvrir [257], vous [50], chemise [3892], classe [778], fenêtre [1604], porte [696], salle [812], silence [1281], tableau [1456], bien [47]</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i="0" u="none" strike="noStrike" kern="1200" cap="none">
              <a:solidFill>
                <a:schemeClr val="tx1"/>
              </a:solidFill>
              <a:effectLst/>
              <a:latin typeface="+mn-lt"/>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cap="none">
                <a:solidFill>
                  <a:schemeClr val="tx1"/>
                </a:solidFill>
                <a:effectLst/>
                <a:latin typeface="+mn-lt"/>
                <a:ea typeface="Calibri"/>
                <a:cs typeface="Calibri"/>
                <a:sym typeface="Calibri"/>
              </a:rPr>
              <a:t>Source: </a:t>
            </a:r>
            <a:r>
              <a:rPr lang="en-GB" sz="1200" b="0" i="0" u="none" strike="noStrike" kern="1200" cap="none" err="1">
                <a:solidFill>
                  <a:schemeClr val="tx1"/>
                </a:solidFill>
                <a:effectLst/>
                <a:latin typeface="+mn-lt"/>
                <a:ea typeface="Calibri"/>
                <a:cs typeface="Calibri"/>
                <a:sym typeface="Calibri"/>
              </a:rPr>
              <a:t>Londsale</a:t>
            </a:r>
            <a:r>
              <a:rPr lang="en-GB" sz="1200" b="0" i="0" u="none" strike="noStrike" kern="1200" cap="none">
                <a:solidFill>
                  <a:schemeClr val="tx1"/>
                </a:solidFill>
                <a:effectLst/>
                <a:latin typeface="+mn-lt"/>
                <a:ea typeface="Calibri"/>
                <a:cs typeface="Calibri"/>
                <a:sym typeface="Calibri"/>
              </a:rPr>
              <a:t>, D., &amp; Le Bras, Y.  (2009). </a:t>
            </a:r>
            <a:r>
              <a:rPr lang="en-GB" sz="1200" b="0" i="1" u="none" strike="noStrike" kern="1200" cap="none">
                <a:solidFill>
                  <a:schemeClr val="tx1"/>
                </a:solidFill>
                <a:effectLst/>
                <a:latin typeface="+mn-lt"/>
                <a:ea typeface="Calibri"/>
                <a:cs typeface="Calibri"/>
                <a:sym typeface="Calibri"/>
              </a:rPr>
              <a:t>A Frequency Dictionary of French: Core vocabulary for learners </a:t>
            </a:r>
            <a:r>
              <a:rPr lang="en-GB" sz="1200" b="0" i="0" u="none" strike="noStrike" kern="1200" cap="none">
                <a:solidFill>
                  <a:schemeClr val="tx1"/>
                </a:solidFill>
                <a:effectLst/>
                <a:latin typeface="+mn-lt"/>
                <a:ea typeface="Calibri"/>
                <a:cs typeface="Calibri"/>
                <a:sym typeface="Calibri"/>
              </a:rPr>
              <a:t>London: Routledge.</a:t>
            </a:r>
            <a:endParaRPr lang="en-GB" sz="1200" b="0" i="0">
              <a:solidFill>
                <a:schemeClr val="dk1"/>
              </a:solidFill>
              <a:latin typeface="+mn-lt"/>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51212F4-EB5A-464B-92EC-DACFCB1CC2C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2411482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baseline="0"/>
              <a:t>Revisited vocabulary: 1.2.7</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a:t>Students have to identify which word on the slide corresponds in meaning to the word in the centre. The correct answer is then highlighted upon clicking the mouse. Try to elicit the word using the target language: “</a:t>
            </a:r>
            <a:r>
              <a:rPr lang="en-GB" baseline="0" err="1"/>
              <a:t>C'est</a:t>
            </a:r>
            <a:r>
              <a:rPr lang="en-GB" baseline="0"/>
              <a:t> quoi </a:t>
            </a:r>
            <a:r>
              <a:rPr lang="en-GB" baseline="0" err="1"/>
              <a:t>en</a:t>
            </a:r>
            <a:r>
              <a:rPr lang="en-GB" baseline="0"/>
              <a:t> </a:t>
            </a:r>
            <a:r>
              <a:rPr lang="en-GB" baseline="0" err="1"/>
              <a:t>anglais</a:t>
            </a:r>
            <a:r>
              <a:rPr lang="en-GB" baseline="0"/>
              <a:t> ?” – “</a:t>
            </a:r>
            <a:r>
              <a:rPr lang="en-GB" baseline="0" err="1"/>
              <a:t>oui</a:t>
            </a:r>
            <a:r>
              <a:rPr lang="en-GB" baseline="0"/>
              <a:t>” – “non” – “</a:t>
            </a:r>
            <a:r>
              <a:rPr lang="en-GB" baseline="0" err="1"/>
              <a:t>bien</a:t>
            </a:r>
            <a:r>
              <a:rPr lang="en-GB" baseline="0"/>
              <a:t>!”, etc.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a:p>
          <a:p>
            <a:pPr marL="0" marR="0" lvl="0" indent="0" algn="l" defTabSz="914400" rtl="0" eaLnBrk="1" fontAlgn="auto" latinLnBrk="0" hangingPunct="1">
              <a:lnSpc>
                <a:spcPct val="100000"/>
              </a:lnSpc>
              <a:spcBef>
                <a:spcPts val="0"/>
              </a:spcBef>
              <a:spcAft>
                <a:spcPts val="0"/>
              </a:spcAft>
              <a:buClrTx/>
              <a:buSzTx/>
              <a:buFontTx/>
              <a:buNone/>
              <a:tabLst/>
              <a:defRPr/>
            </a:pPr>
            <a:r>
              <a:rPr lang="en-GB" b="1"/>
              <a:t>Vocabulary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cap="none">
                <a:solidFill>
                  <a:schemeClr val="tx1"/>
                </a:solidFill>
                <a:effectLst/>
                <a:latin typeface="+mn-lt"/>
                <a:ea typeface="Calibri"/>
                <a:cs typeface="Calibri"/>
                <a:sym typeface="Calibri"/>
              </a:rPr>
              <a:t>1.2.7 -</a:t>
            </a:r>
            <a:r>
              <a:rPr lang="en-GB" sz="1200" b="0" i="0" u="none" strike="noStrike" kern="1200" cap="none" baseline="0">
                <a:solidFill>
                  <a:schemeClr val="tx1"/>
                </a:solidFill>
                <a:effectLst/>
                <a:latin typeface="+mn-lt"/>
                <a:ea typeface="Calibri"/>
                <a:cs typeface="Calibri"/>
                <a:sym typeface="Calibri"/>
              </a:rPr>
              <a:t> </a:t>
            </a:r>
            <a:r>
              <a:rPr lang="fr-FR" sz="1200" b="0" i="0" u="none" strike="noStrike" kern="1200" cap="none">
                <a:solidFill>
                  <a:schemeClr val="tx1"/>
                </a:solidFill>
                <a:effectLst/>
                <a:latin typeface="+mn-lt"/>
                <a:ea typeface="Calibri"/>
                <a:cs typeface="Calibri"/>
                <a:sym typeface="Calibri"/>
              </a:rPr>
              <a:t>écrire [382], fermer [757], lire [278], mettre [27], ouvrir [257], vous [50], chemise [3892], classe [778], fenêtre [1604], porte [696], salle [812], silence [1281], tableau [1456], bien [47]</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i="0" u="none" strike="noStrike" kern="1200" cap="none">
              <a:solidFill>
                <a:schemeClr val="tx1"/>
              </a:solidFill>
              <a:effectLst/>
              <a:latin typeface="+mn-lt"/>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cap="none">
                <a:solidFill>
                  <a:schemeClr val="tx1"/>
                </a:solidFill>
                <a:effectLst/>
                <a:latin typeface="+mn-lt"/>
                <a:ea typeface="Calibri"/>
                <a:cs typeface="Calibri"/>
                <a:sym typeface="Calibri"/>
              </a:rPr>
              <a:t>Source: </a:t>
            </a:r>
            <a:r>
              <a:rPr lang="en-GB" sz="1200" b="0" i="0" u="none" strike="noStrike" kern="1200" cap="none" err="1">
                <a:solidFill>
                  <a:schemeClr val="tx1"/>
                </a:solidFill>
                <a:effectLst/>
                <a:latin typeface="+mn-lt"/>
                <a:ea typeface="Calibri"/>
                <a:cs typeface="Calibri"/>
                <a:sym typeface="Calibri"/>
              </a:rPr>
              <a:t>Londsale</a:t>
            </a:r>
            <a:r>
              <a:rPr lang="en-GB" sz="1200" b="0" i="0" u="none" strike="noStrike" kern="1200" cap="none">
                <a:solidFill>
                  <a:schemeClr val="tx1"/>
                </a:solidFill>
                <a:effectLst/>
                <a:latin typeface="+mn-lt"/>
                <a:ea typeface="Calibri"/>
                <a:cs typeface="Calibri"/>
                <a:sym typeface="Calibri"/>
              </a:rPr>
              <a:t>, D., &amp; Le Bras, Y.  (2009). </a:t>
            </a:r>
            <a:r>
              <a:rPr lang="en-GB" sz="1200" b="0" i="1" u="none" strike="noStrike" kern="1200" cap="none">
                <a:solidFill>
                  <a:schemeClr val="tx1"/>
                </a:solidFill>
                <a:effectLst/>
                <a:latin typeface="+mn-lt"/>
                <a:ea typeface="Calibri"/>
                <a:cs typeface="Calibri"/>
                <a:sym typeface="Calibri"/>
              </a:rPr>
              <a:t>A Frequency Dictionary of French: Core vocabulary for learners </a:t>
            </a:r>
            <a:r>
              <a:rPr lang="en-GB" sz="1200" b="0" i="0" u="none" strike="noStrike" kern="1200" cap="none">
                <a:solidFill>
                  <a:schemeClr val="tx1"/>
                </a:solidFill>
                <a:effectLst/>
                <a:latin typeface="+mn-lt"/>
                <a:ea typeface="Calibri"/>
                <a:cs typeface="Calibri"/>
                <a:sym typeface="Calibri"/>
              </a:rPr>
              <a:t>London: Routledge.</a:t>
            </a:r>
            <a:endParaRPr lang="en-GB" sz="1200" b="0" i="0">
              <a:solidFill>
                <a:schemeClr val="dk1"/>
              </a:solidFill>
              <a:latin typeface="+mn-lt"/>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51212F4-EB5A-464B-92EC-DACFCB1CC2C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0993876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baseline="0"/>
              <a:t>Revisited vocabulary: 1.2.7</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a:t>Students have to identify which word on the slide corresponds in meaning to the word in the centre. The correct answer is then highlighted upon clicking the mouse. Try to elicit the word using the target language: “</a:t>
            </a:r>
            <a:r>
              <a:rPr lang="en-GB" baseline="0" err="1"/>
              <a:t>C'est</a:t>
            </a:r>
            <a:r>
              <a:rPr lang="en-GB" baseline="0"/>
              <a:t> quoi </a:t>
            </a:r>
            <a:r>
              <a:rPr lang="en-GB" baseline="0" err="1"/>
              <a:t>en</a:t>
            </a:r>
            <a:r>
              <a:rPr lang="en-GB" baseline="0"/>
              <a:t> </a:t>
            </a:r>
            <a:r>
              <a:rPr lang="en-GB" baseline="0" err="1"/>
              <a:t>anglais</a:t>
            </a:r>
            <a:r>
              <a:rPr lang="en-GB" baseline="0"/>
              <a:t> ?” – “</a:t>
            </a:r>
            <a:r>
              <a:rPr lang="en-GB" baseline="0" err="1"/>
              <a:t>oui</a:t>
            </a:r>
            <a:r>
              <a:rPr lang="en-GB" baseline="0"/>
              <a:t>” – “non” – “</a:t>
            </a:r>
            <a:r>
              <a:rPr lang="en-GB" baseline="0" err="1"/>
              <a:t>bien</a:t>
            </a:r>
            <a:r>
              <a:rPr lang="en-GB" baseline="0"/>
              <a:t>!”, etc.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a:p>
          <a:p>
            <a:pPr marL="0" marR="0" lvl="0" indent="0" algn="l" defTabSz="914400" rtl="0" eaLnBrk="1" fontAlgn="auto" latinLnBrk="0" hangingPunct="1">
              <a:lnSpc>
                <a:spcPct val="100000"/>
              </a:lnSpc>
              <a:spcBef>
                <a:spcPts val="0"/>
              </a:spcBef>
              <a:spcAft>
                <a:spcPts val="0"/>
              </a:spcAft>
              <a:buClrTx/>
              <a:buSzTx/>
              <a:buFontTx/>
              <a:buNone/>
              <a:tabLst/>
              <a:defRPr/>
            </a:pPr>
            <a:r>
              <a:rPr lang="en-GB" b="1"/>
              <a:t>Vocabulary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cap="none">
                <a:solidFill>
                  <a:schemeClr val="tx1"/>
                </a:solidFill>
                <a:effectLst/>
                <a:latin typeface="+mn-lt"/>
                <a:ea typeface="Calibri"/>
                <a:cs typeface="Calibri"/>
                <a:sym typeface="Calibri"/>
              </a:rPr>
              <a:t>1.2.7 -</a:t>
            </a:r>
            <a:r>
              <a:rPr lang="en-GB" sz="1200" b="0" i="0" u="none" strike="noStrike" kern="1200" cap="none" baseline="0">
                <a:solidFill>
                  <a:schemeClr val="tx1"/>
                </a:solidFill>
                <a:effectLst/>
                <a:latin typeface="+mn-lt"/>
                <a:ea typeface="Calibri"/>
                <a:cs typeface="Calibri"/>
                <a:sym typeface="Calibri"/>
              </a:rPr>
              <a:t> </a:t>
            </a:r>
            <a:r>
              <a:rPr lang="fr-FR" sz="1200" b="0" i="0" u="none" strike="noStrike" kern="1200" cap="none">
                <a:solidFill>
                  <a:schemeClr val="tx1"/>
                </a:solidFill>
                <a:effectLst/>
                <a:latin typeface="+mn-lt"/>
                <a:ea typeface="Calibri"/>
                <a:cs typeface="Calibri"/>
                <a:sym typeface="Calibri"/>
              </a:rPr>
              <a:t>écrire [382], fermer [757], lire [278], mettre [27], ouvrir [257], vous [50], chemise [3892], classe [778], fenêtre [1604], porte [696], salle [812], silence [1281], tableau [1456], bien [47]</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i="0" u="none" strike="noStrike" kern="1200" cap="none">
              <a:solidFill>
                <a:schemeClr val="tx1"/>
              </a:solidFill>
              <a:effectLst/>
              <a:latin typeface="+mn-lt"/>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cap="none">
                <a:solidFill>
                  <a:schemeClr val="tx1"/>
                </a:solidFill>
                <a:effectLst/>
                <a:latin typeface="+mn-lt"/>
                <a:ea typeface="Calibri"/>
                <a:cs typeface="Calibri"/>
                <a:sym typeface="Calibri"/>
              </a:rPr>
              <a:t>Source: </a:t>
            </a:r>
            <a:r>
              <a:rPr lang="en-GB" sz="1200" b="0" i="0" u="none" strike="noStrike" kern="1200" cap="none" err="1">
                <a:solidFill>
                  <a:schemeClr val="tx1"/>
                </a:solidFill>
                <a:effectLst/>
                <a:latin typeface="+mn-lt"/>
                <a:ea typeface="Calibri"/>
                <a:cs typeface="Calibri"/>
                <a:sym typeface="Calibri"/>
              </a:rPr>
              <a:t>Londsale</a:t>
            </a:r>
            <a:r>
              <a:rPr lang="en-GB" sz="1200" b="0" i="0" u="none" strike="noStrike" kern="1200" cap="none">
                <a:solidFill>
                  <a:schemeClr val="tx1"/>
                </a:solidFill>
                <a:effectLst/>
                <a:latin typeface="+mn-lt"/>
                <a:ea typeface="Calibri"/>
                <a:cs typeface="Calibri"/>
                <a:sym typeface="Calibri"/>
              </a:rPr>
              <a:t>, D., &amp; Le Bras, Y.  (2009). </a:t>
            </a:r>
            <a:r>
              <a:rPr lang="en-GB" sz="1200" b="0" i="1" u="none" strike="noStrike" kern="1200" cap="none">
                <a:solidFill>
                  <a:schemeClr val="tx1"/>
                </a:solidFill>
                <a:effectLst/>
                <a:latin typeface="+mn-lt"/>
                <a:ea typeface="Calibri"/>
                <a:cs typeface="Calibri"/>
                <a:sym typeface="Calibri"/>
              </a:rPr>
              <a:t>A Frequency Dictionary of French: Core vocabulary for learners </a:t>
            </a:r>
            <a:r>
              <a:rPr lang="en-GB" sz="1200" b="0" i="0" u="none" strike="noStrike" kern="1200" cap="none">
                <a:solidFill>
                  <a:schemeClr val="tx1"/>
                </a:solidFill>
                <a:effectLst/>
                <a:latin typeface="+mn-lt"/>
                <a:ea typeface="Calibri"/>
                <a:cs typeface="Calibri"/>
                <a:sym typeface="Calibri"/>
              </a:rPr>
              <a:t>London: Routledge.</a:t>
            </a:r>
            <a:endParaRPr lang="en-GB" sz="1200" b="0" i="0">
              <a:solidFill>
                <a:schemeClr val="dk1"/>
              </a:solidFill>
              <a:latin typeface="+mn-lt"/>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51212F4-EB5A-464B-92EC-DACFCB1CC2C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1057243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baseline="0"/>
              <a:t>Revisited vocabulary: 1.2.7</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a:t>Students have to identify which word on the slide corresponds in meaning to the word in the centre. The correct answer is then highlighted upon clicking the mouse. Try to elicit the word using the target language: “</a:t>
            </a:r>
            <a:r>
              <a:rPr lang="en-GB" baseline="0" err="1"/>
              <a:t>C'est</a:t>
            </a:r>
            <a:r>
              <a:rPr lang="en-GB" baseline="0"/>
              <a:t> quoi </a:t>
            </a:r>
            <a:r>
              <a:rPr lang="en-GB" baseline="0" err="1"/>
              <a:t>en</a:t>
            </a:r>
            <a:r>
              <a:rPr lang="en-GB" baseline="0"/>
              <a:t> </a:t>
            </a:r>
            <a:r>
              <a:rPr lang="en-GB" baseline="0" err="1"/>
              <a:t>anglais</a:t>
            </a:r>
            <a:r>
              <a:rPr lang="en-GB" baseline="0"/>
              <a:t> ?” – “</a:t>
            </a:r>
            <a:r>
              <a:rPr lang="en-GB" baseline="0" err="1"/>
              <a:t>oui</a:t>
            </a:r>
            <a:r>
              <a:rPr lang="en-GB" baseline="0"/>
              <a:t>” – “non” – “</a:t>
            </a:r>
            <a:r>
              <a:rPr lang="en-GB" baseline="0" err="1"/>
              <a:t>bien</a:t>
            </a:r>
            <a:r>
              <a:rPr lang="en-GB" baseline="0"/>
              <a:t>!”, etc.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a:p>
          <a:p>
            <a:pPr marL="0" marR="0" lvl="0" indent="0" algn="l" defTabSz="914400" rtl="0" eaLnBrk="1" fontAlgn="auto" latinLnBrk="0" hangingPunct="1">
              <a:lnSpc>
                <a:spcPct val="100000"/>
              </a:lnSpc>
              <a:spcBef>
                <a:spcPts val="0"/>
              </a:spcBef>
              <a:spcAft>
                <a:spcPts val="0"/>
              </a:spcAft>
              <a:buClrTx/>
              <a:buSzTx/>
              <a:buFontTx/>
              <a:buNone/>
              <a:tabLst/>
              <a:defRPr/>
            </a:pPr>
            <a:r>
              <a:rPr lang="en-GB" b="1"/>
              <a:t>Vocabulary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cap="none">
                <a:solidFill>
                  <a:schemeClr val="tx1"/>
                </a:solidFill>
                <a:effectLst/>
                <a:latin typeface="+mn-lt"/>
                <a:ea typeface="Calibri"/>
                <a:cs typeface="Calibri"/>
                <a:sym typeface="Calibri"/>
              </a:rPr>
              <a:t>1.2.7 -</a:t>
            </a:r>
            <a:r>
              <a:rPr lang="en-GB" sz="1200" b="0" i="0" u="none" strike="noStrike" kern="1200" cap="none" baseline="0">
                <a:solidFill>
                  <a:schemeClr val="tx1"/>
                </a:solidFill>
                <a:effectLst/>
                <a:latin typeface="+mn-lt"/>
                <a:ea typeface="Calibri"/>
                <a:cs typeface="Calibri"/>
                <a:sym typeface="Calibri"/>
              </a:rPr>
              <a:t> </a:t>
            </a:r>
            <a:r>
              <a:rPr lang="fr-FR" sz="1200" b="0" i="0" u="none" strike="noStrike" kern="1200" cap="none">
                <a:solidFill>
                  <a:schemeClr val="tx1"/>
                </a:solidFill>
                <a:effectLst/>
                <a:latin typeface="+mn-lt"/>
                <a:ea typeface="Calibri"/>
                <a:cs typeface="Calibri"/>
                <a:sym typeface="Calibri"/>
              </a:rPr>
              <a:t>écrire [382], fermer [757], lire [278], mettre [27], ouvrir [257], vous [50], chemise [3892], classe [778], fenêtre [1604], porte [696], salle [812], silence [1281], tableau [1456], bien [47]</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i="0" u="none" strike="noStrike" kern="1200" cap="none">
              <a:solidFill>
                <a:schemeClr val="tx1"/>
              </a:solidFill>
              <a:effectLst/>
              <a:latin typeface="+mn-lt"/>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cap="none">
                <a:solidFill>
                  <a:schemeClr val="tx1"/>
                </a:solidFill>
                <a:effectLst/>
                <a:latin typeface="+mn-lt"/>
                <a:ea typeface="Calibri"/>
                <a:cs typeface="Calibri"/>
                <a:sym typeface="Calibri"/>
              </a:rPr>
              <a:t>Source: </a:t>
            </a:r>
            <a:r>
              <a:rPr lang="en-GB" sz="1200" b="0" i="0" u="none" strike="noStrike" kern="1200" cap="none" err="1">
                <a:solidFill>
                  <a:schemeClr val="tx1"/>
                </a:solidFill>
                <a:effectLst/>
                <a:latin typeface="+mn-lt"/>
                <a:ea typeface="Calibri"/>
                <a:cs typeface="Calibri"/>
                <a:sym typeface="Calibri"/>
              </a:rPr>
              <a:t>Londsale</a:t>
            </a:r>
            <a:r>
              <a:rPr lang="en-GB" sz="1200" b="0" i="0" u="none" strike="noStrike" kern="1200" cap="none">
                <a:solidFill>
                  <a:schemeClr val="tx1"/>
                </a:solidFill>
                <a:effectLst/>
                <a:latin typeface="+mn-lt"/>
                <a:ea typeface="Calibri"/>
                <a:cs typeface="Calibri"/>
                <a:sym typeface="Calibri"/>
              </a:rPr>
              <a:t>, D., &amp; Le Bras, Y.  (2009). </a:t>
            </a:r>
            <a:r>
              <a:rPr lang="en-GB" sz="1200" b="0" i="1" u="none" strike="noStrike" kern="1200" cap="none">
                <a:solidFill>
                  <a:schemeClr val="tx1"/>
                </a:solidFill>
                <a:effectLst/>
                <a:latin typeface="+mn-lt"/>
                <a:ea typeface="Calibri"/>
                <a:cs typeface="Calibri"/>
                <a:sym typeface="Calibri"/>
              </a:rPr>
              <a:t>A Frequency Dictionary of French: Core vocabulary for learners </a:t>
            </a:r>
            <a:r>
              <a:rPr lang="en-GB" sz="1200" b="0" i="0" u="none" strike="noStrike" kern="1200" cap="none">
                <a:solidFill>
                  <a:schemeClr val="tx1"/>
                </a:solidFill>
                <a:effectLst/>
                <a:latin typeface="+mn-lt"/>
                <a:ea typeface="Calibri"/>
                <a:cs typeface="Calibri"/>
                <a:sym typeface="Calibri"/>
              </a:rPr>
              <a:t>London: Routledge.</a:t>
            </a:r>
            <a:endParaRPr lang="en-GB" sz="1200" b="0" i="0">
              <a:solidFill>
                <a:schemeClr val="dk1"/>
              </a:solidFill>
              <a:latin typeface="+mn-lt"/>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51212F4-EB5A-464B-92EC-DACFCB1CC2C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8493723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baseline="0"/>
              <a:t>Revisited vocabulary: 1.2.7</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a:t>Students have to identify which word on the slide corresponds in meaning to the word in the centre. The correct answer is then highlighted upon clicking the mouse. Try to elicit the word using the target language: “</a:t>
            </a:r>
            <a:r>
              <a:rPr lang="en-GB" baseline="0" err="1"/>
              <a:t>C'est</a:t>
            </a:r>
            <a:r>
              <a:rPr lang="en-GB" baseline="0"/>
              <a:t> quoi </a:t>
            </a:r>
            <a:r>
              <a:rPr lang="en-GB" baseline="0" err="1"/>
              <a:t>en</a:t>
            </a:r>
            <a:r>
              <a:rPr lang="en-GB" baseline="0"/>
              <a:t> </a:t>
            </a:r>
            <a:r>
              <a:rPr lang="en-GB" baseline="0" err="1"/>
              <a:t>anglais</a:t>
            </a:r>
            <a:r>
              <a:rPr lang="en-GB" baseline="0"/>
              <a:t> ?” – “</a:t>
            </a:r>
            <a:r>
              <a:rPr lang="en-GB" baseline="0" err="1"/>
              <a:t>oui</a:t>
            </a:r>
            <a:r>
              <a:rPr lang="en-GB" baseline="0"/>
              <a:t>” – “non” – “</a:t>
            </a:r>
            <a:r>
              <a:rPr lang="en-GB" baseline="0" err="1"/>
              <a:t>bien</a:t>
            </a:r>
            <a:r>
              <a:rPr lang="en-GB" baseline="0"/>
              <a:t>!”, etc.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a:p>
          <a:p>
            <a:pPr marL="0" marR="0" lvl="0" indent="0" algn="l" defTabSz="914400" rtl="0" eaLnBrk="1" fontAlgn="auto" latinLnBrk="0" hangingPunct="1">
              <a:lnSpc>
                <a:spcPct val="100000"/>
              </a:lnSpc>
              <a:spcBef>
                <a:spcPts val="0"/>
              </a:spcBef>
              <a:spcAft>
                <a:spcPts val="0"/>
              </a:spcAft>
              <a:buClrTx/>
              <a:buSzTx/>
              <a:buFontTx/>
              <a:buNone/>
              <a:tabLst/>
              <a:defRPr/>
            </a:pPr>
            <a:r>
              <a:rPr lang="en-GB" b="1"/>
              <a:t>Vocabulary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cap="none">
                <a:solidFill>
                  <a:schemeClr val="tx1"/>
                </a:solidFill>
                <a:effectLst/>
                <a:latin typeface="+mn-lt"/>
                <a:ea typeface="Calibri"/>
                <a:cs typeface="Calibri"/>
                <a:sym typeface="Calibri"/>
              </a:rPr>
              <a:t>1.2.7 -</a:t>
            </a:r>
            <a:r>
              <a:rPr lang="en-GB" sz="1200" b="0" i="0" u="none" strike="noStrike" kern="1200" cap="none" baseline="0">
                <a:solidFill>
                  <a:schemeClr val="tx1"/>
                </a:solidFill>
                <a:effectLst/>
                <a:latin typeface="+mn-lt"/>
                <a:ea typeface="Calibri"/>
                <a:cs typeface="Calibri"/>
                <a:sym typeface="Calibri"/>
              </a:rPr>
              <a:t> </a:t>
            </a:r>
            <a:r>
              <a:rPr lang="fr-FR" sz="1200" b="0" i="0" u="none" strike="noStrike" kern="1200" cap="none">
                <a:solidFill>
                  <a:schemeClr val="tx1"/>
                </a:solidFill>
                <a:effectLst/>
                <a:latin typeface="+mn-lt"/>
                <a:ea typeface="Calibri"/>
                <a:cs typeface="Calibri"/>
                <a:sym typeface="Calibri"/>
              </a:rPr>
              <a:t>écrire [382], fermer [757], lire [278], mettre [27], ouvrir [257], vous [50], chemise [3892], classe [778], fenêtre [1604], porte [696], salle [812], silence [1281], tableau [1456], bien [47]</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i="0" u="none" strike="noStrike" kern="1200" cap="none">
              <a:solidFill>
                <a:schemeClr val="tx1"/>
              </a:solidFill>
              <a:effectLst/>
              <a:latin typeface="+mn-lt"/>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cap="none">
                <a:solidFill>
                  <a:schemeClr val="tx1"/>
                </a:solidFill>
                <a:effectLst/>
                <a:latin typeface="+mn-lt"/>
                <a:ea typeface="Calibri"/>
                <a:cs typeface="Calibri"/>
                <a:sym typeface="Calibri"/>
              </a:rPr>
              <a:t>Source: </a:t>
            </a:r>
            <a:r>
              <a:rPr lang="en-GB" sz="1200" b="0" i="0" u="none" strike="noStrike" kern="1200" cap="none" err="1">
                <a:solidFill>
                  <a:schemeClr val="tx1"/>
                </a:solidFill>
                <a:effectLst/>
                <a:latin typeface="+mn-lt"/>
                <a:ea typeface="Calibri"/>
                <a:cs typeface="Calibri"/>
                <a:sym typeface="Calibri"/>
              </a:rPr>
              <a:t>Londsale</a:t>
            </a:r>
            <a:r>
              <a:rPr lang="en-GB" sz="1200" b="0" i="0" u="none" strike="noStrike" kern="1200" cap="none">
                <a:solidFill>
                  <a:schemeClr val="tx1"/>
                </a:solidFill>
                <a:effectLst/>
                <a:latin typeface="+mn-lt"/>
                <a:ea typeface="Calibri"/>
                <a:cs typeface="Calibri"/>
                <a:sym typeface="Calibri"/>
              </a:rPr>
              <a:t>, D., &amp; Le Bras, Y.  (2009). </a:t>
            </a:r>
            <a:r>
              <a:rPr lang="en-GB" sz="1200" b="0" i="1" u="none" strike="noStrike" kern="1200" cap="none">
                <a:solidFill>
                  <a:schemeClr val="tx1"/>
                </a:solidFill>
                <a:effectLst/>
                <a:latin typeface="+mn-lt"/>
                <a:ea typeface="Calibri"/>
                <a:cs typeface="Calibri"/>
                <a:sym typeface="Calibri"/>
              </a:rPr>
              <a:t>A Frequency Dictionary of French: Core vocabulary for learners </a:t>
            </a:r>
            <a:r>
              <a:rPr lang="en-GB" sz="1200" b="0" i="0" u="none" strike="noStrike" kern="1200" cap="none">
                <a:solidFill>
                  <a:schemeClr val="tx1"/>
                </a:solidFill>
                <a:effectLst/>
                <a:latin typeface="+mn-lt"/>
                <a:ea typeface="Calibri"/>
                <a:cs typeface="Calibri"/>
                <a:sym typeface="Calibri"/>
              </a:rPr>
              <a:t>London: Routledge.</a:t>
            </a:r>
            <a:endParaRPr lang="en-GB" sz="1200" b="0" i="0">
              <a:solidFill>
                <a:schemeClr val="dk1"/>
              </a:solidFill>
              <a:latin typeface="+mn-lt"/>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51212F4-EB5A-464B-92EC-DACFCB1CC2C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8859463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baseline="0"/>
              <a:t>Revisited vocabulary: 1.2.7</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a:t>Students have to identify which word on the slide corresponds in meaning to the word in the centre. The correct answer is then highlighted upon clicking the mouse. Try to elicit the word using the target language: “</a:t>
            </a:r>
            <a:r>
              <a:rPr lang="en-GB" baseline="0" err="1"/>
              <a:t>C'est</a:t>
            </a:r>
            <a:r>
              <a:rPr lang="en-GB" baseline="0"/>
              <a:t> quoi </a:t>
            </a:r>
            <a:r>
              <a:rPr lang="en-GB" baseline="0" err="1"/>
              <a:t>en</a:t>
            </a:r>
            <a:r>
              <a:rPr lang="en-GB" baseline="0"/>
              <a:t> </a:t>
            </a:r>
            <a:r>
              <a:rPr lang="en-GB" baseline="0" err="1"/>
              <a:t>anglais</a:t>
            </a:r>
            <a:r>
              <a:rPr lang="en-GB" baseline="0"/>
              <a:t> ?” – “</a:t>
            </a:r>
            <a:r>
              <a:rPr lang="en-GB" baseline="0" err="1"/>
              <a:t>oui</a:t>
            </a:r>
            <a:r>
              <a:rPr lang="en-GB" baseline="0"/>
              <a:t>” – “non” – “</a:t>
            </a:r>
            <a:r>
              <a:rPr lang="en-GB" baseline="0" err="1"/>
              <a:t>bien</a:t>
            </a:r>
            <a:r>
              <a:rPr lang="en-GB" baseline="0"/>
              <a:t>!”, etc.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a:p>
          <a:p>
            <a:pPr marL="0" marR="0" lvl="0" indent="0" algn="l" defTabSz="914400" rtl="0" eaLnBrk="1" fontAlgn="auto" latinLnBrk="0" hangingPunct="1">
              <a:lnSpc>
                <a:spcPct val="100000"/>
              </a:lnSpc>
              <a:spcBef>
                <a:spcPts val="0"/>
              </a:spcBef>
              <a:spcAft>
                <a:spcPts val="0"/>
              </a:spcAft>
              <a:buClrTx/>
              <a:buSzTx/>
              <a:buFontTx/>
              <a:buNone/>
              <a:tabLst/>
              <a:defRPr/>
            </a:pPr>
            <a:r>
              <a:rPr lang="en-GB" b="1"/>
              <a:t>Vocabulary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cap="none">
                <a:solidFill>
                  <a:schemeClr val="tx1"/>
                </a:solidFill>
                <a:effectLst/>
                <a:latin typeface="+mn-lt"/>
                <a:ea typeface="Calibri"/>
                <a:cs typeface="Calibri"/>
                <a:sym typeface="Calibri"/>
              </a:rPr>
              <a:t>1.2.7 -</a:t>
            </a:r>
            <a:r>
              <a:rPr lang="en-GB" sz="1200" b="0" i="0" u="none" strike="noStrike" kern="1200" cap="none" baseline="0">
                <a:solidFill>
                  <a:schemeClr val="tx1"/>
                </a:solidFill>
                <a:effectLst/>
                <a:latin typeface="+mn-lt"/>
                <a:ea typeface="Calibri"/>
                <a:cs typeface="Calibri"/>
                <a:sym typeface="Calibri"/>
              </a:rPr>
              <a:t> </a:t>
            </a:r>
            <a:r>
              <a:rPr lang="fr-FR" sz="1200" b="0" i="0" u="none" strike="noStrike" kern="1200" cap="none">
                <a:solidFill>
                  <a:schemeClr val="tx1"/>
                </a:solidFill>
                <a:effectLst/>
                <a:latin typeface="+mn-lt"/>
                <a:ea typeface="Calibri"/>
                <a:cs typeface="Calibri"/>
                <a:sym typeface="Calibri"/>
              </a:rPr>
              <a:t>écrire [382], fermer [757], lire [278], mettre [27], ouvrir [257], vous [50], chemise [3892], classe [778], fenêtre [1604], porte [696], salle [812], silence [1281], tableau [1456], bien [47]</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i="0" u="none" strike="noStrike" kern="1200" cap="none">
              <a:solidFill>
                <a:schemeClr val="tx1"/>
              </a:solidFill>
              <a:effectLst/>
              <a:latin typeface="+mn-lt"/>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cap="none">
                <a:solidFill>
                  <a:schemeClr val="tx1"/>
                </a:solidFill>
                <a:effectLst/>
                <a:latin typeface="+mn-lt"/>
                <a:ea typeface="Calibri"/>
                <a:cs typeface="Calibri"/>
                <a:sym typeface="Calibri"/>
              </a:rPr>
              <a:t>Source: </a:t>
            </a:r>
            <a:r>
              <a:rPr lang="en-GB" sz="1200" b="0" i="0" u="none" strike="noStrike" kern="1200" cap="none" err="1">
                <a:solidFill>
                  <a:schemeClr val="tx1"/>
                </a:solidFill>
                <a:effectLst/>
                <a:latin typeface="+mn-lt"/>
                <a:ea typeface="Calibri"/>
                <a:cs typeface="Calibri"/>
                <a:sym typeface="Calibri"/>
              </a:rPr>
              <a:t>Londsale</a:t>
            </a:r>
            <a:r>
              <a:rPr lang="en-GB" sz="1200" b="0" i="0" u="none" strike="noStrike" kern="1200" cap="none">
                <a:solidFill>
                  <a:schemeClr val="tx1"/>
                </a:solidFill>
                <a:effectLst/>
                <a:latin typeface="+mn-lt"/>
                <a:ea typeface="Calibri"/>
                <a:cs typeface="Calibri"/>
                <a:sym typeface="Calibri"/>
              </a:rPr>
              <a:t>, D., &amp; Le Bras, Y.  (2009). </a:t>
            </a:r>
            <a:r>
              <a:rPr lang="en-GB" sz="1200" b="0" i="1" u="none" strike="noStrike" kern="1200" cap="none">
                <a:solidFill>
                  <a:schemeClr val="tx1"/>
                </a:solidFill>
                <a:effectLst/>
                <a:latin typeface="+mn-lt"/>
                <a:ea typeface="Calibri"/>
                <a:cs typeface="Calibri"/>
                <a:sym typeface="Calibri"/>
              </a:rPr>
              <a:t>A Frequency Dictionary of French: Core vocabulary for learners </a:t>
            </a:r>
            <a:r>
              <a:rPr lang="en-GB" sz="1200" b="0" i="0" u="none" strike="noStrike" kern="1200" cap="none">
                <a:solidFill>
                  <a:schemeClr val="tx1"/>
                </a:solidFill>
                <a:effectLst/>
                <a:latin typeface="+mn-lt"/>
                <a:ea typeface="Calibri"/>
                <a:cs typeface="Calibri"/>
                <a:sym typeface="Calibri"/>
              </a:rPr>
              <a:t>London: Routledge.</a:t>
            </a:r>
            <a:endParaRPr lang="en-GB" sz="1200" b="0" i="0">
              <a:solidFill>
                <a:schemeClr val="dk1"/>
              </a:solidFill>
              <a:latin typeface="+mn-lt"/>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51212F4-EB5A-464B-92EC-DACFCB1CC2C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070309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2" name="Google Shape;142;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GB" b="0" i="0" dirty="0"/>
              <a:t>2. Snap (continued - please see instructions on previous slide).</a:t>
            </a: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en-GB" b="0" i="0" dirty="0"/>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GB" b="0" i="0" dirty="0"/>
              <a:t>M-P: train [232], </a:t>
            </a:r>
            <a:r>
              <a:rPr lang="en-GB" b="0" i="0" dirty="0" err="1"/>
              <a:t>où</a:t>
            </a:r>
            <a:r>
              <a:rPr lang="en-GB" b="0" i="0" dirty="0"/>
              <a:t> [48], comment [234], </a:t>
            </a:r>
            <a:r>
              <a:rPr lang="en-GB" b="0" i="0" dirty="0" err="1"/>
              <a:t>quand</a:t>
            </a:r>
            <a:r>
              <a:rPr lang="en-GB" b="0" i="0" dirty="0"/>
              <a:t> [119]</a:t>
            </a: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GB" b="0" i="0" dirty="0"/>
              <a:t>Q-T: train, where, how, when</a:t>
            </a: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en-GB" b="0" i="0" dirty="0"/>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GB" b="0" i="0" dirty="0"/>
              <a:t>3. Complete the alphabet practice by asking students which letters are missing. These are U, V, W, X, Y and Z.</a:t>
            </a: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en-GB" b="0" i="0" dirty="0"/>
          </a:p>
        </p:txBody>
      </p:sp>
      <p:sp>
        <p:nvSpPr>
          <p:cNvPr id="143" name="Google Shape;143;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GB"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50897489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baseline="0"/>
              <a:t>Revisited vocabulary: 1.2.7</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a:t>Students have to identify which word on the slide corresponds in meaning to the word in the centre. The correct answer is then highlighted upon clicking the mouse. Try to elicit the word using the target language: “</a:t>
            </a:r>
            <a:r>
              <a:rPr lang="en-GB" baseline="0" err="1"/>
              <a:t>C'est</a:t>
            </a:r>
            <a:r>
              <a:rPr lang="en-GB" baseline="0"/>
              <a:t> quoi </a:t>
            </a:r>
            <a:r>
              <a:rPr lang="en-GB" baseline="0" err="1"/>
              <a:t>en</a:t>
            </a:r>
            <a:r>
              <a:rPr lang="en-GB" baseline="0"/>
              <a:t> </a:t>
            </a:r>
            <a:r>
              <a:rPr lang="en-GB" baseline="0" err="1"/>
              <a:t>anglais</a:t>
            </a:r>
            <a:r>
              <a:rPr lang="en-GB" baseline="0"/>
              <a:t> ?” – “</a:t>
            </a:r>
            <a:r>
              <a:rPr lang="en-GB" baseline="0" err="1"/>
              <a:t>oui</a:t>
            </a:r>
            <a:r>
              <a:rPr lang="en-GB" baseline="0"/>
              <a:t>” – “non” – “</a:t>
            </a:r>
            <a:r>
              <a:rPr lang="en-GB" baseline="0" err="1"/>
              <a:t>bien</a:t>
            </a:r>
            <a:r>
              <a:rPr lang="en-GB" baseline="0"/>
              <a:t>!”, etc.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a:p>
          <a:p>
            <a:pPr marL="0" marR="0" lvl="0" indent="0" algn="l" defTabSz="914400" rtl="0" eaLnBrk="1" fontAlgn="auto" latinLnBrk="0" hangingPunct="1">
              <a:lnSpc>
                <a:spcPct val="100000"/>
              </a:lnSpc>
              <a:spcBef>
                <a:spcPts val="0"/>
              </a:spcBef>
              <a:spcAft>
                <a:spcPts val="0"/>
              </a:spcAft>
              <a:buClrTx/>
              <a:buSzTx/>
              <a:buFontTx/>
              <a:buNone/>
              <a:tabLst/>
              <a:defRPr/>
            </a:pPr>
            <a:r>
              <a:rPr lang="en-GB" b="1"/>
              <a:t>Vocabulary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cap="none">
                <a:solidFill>
                  <a:schemeClr val="tx1"/>
                </a:solidFill>
                <a:effectLst/>
                <a:latin typeface="+mn-lt"/>
                <a:ea typeface="Calibri"/>
                <a:cs typeface="Calibri"/>
                <a:sym typeface="Calibri"/>
              </a:rPr>
              <a:t>1.2.7 -</a:t>
            </a:r>
            <a:r>
              <a:rPr lang="en-GB" sz="1200" b="0" i="0" u="none" strike="noStrike" kern="1200" cap="none" baseline="0">
                <a:solidFill>
                  <a:schemeClr val="tx1"/>
                </a:solidFill>
                <a:effectLst/>
                <a:latin typeface="+mn-lt"/>
                <a:ea typeface="Calibri"/>
                <a:cs typeface="Calibri"/>
                <a:sym typeface="Calibri"/>
              </a:rPr>
              <a:t> </a:t>
            </a:r>
            <a:r>
              <a:rPr lang="fr-FR" sz="1200" b="0" i="0" u="none" strike="noStrike" kern="1200" cap="none">
                <a:solidFill>
                  <a:schemeClr val="tx1"/>
                </a:solidFill>
                <a:effectLst/>
                <a:latin typeface="+mn-lt"/>
                <a:ea typeface="Calibri"/>
                <a:cs typeface="Calibri"/>
                <a:sym typeface="Calibri"/>
              </a:rPr>
              <a:t>écrire [382], fermer [757], lire [278], mettre [27], ouvrir [257], vous [50], chemise [3892], classe [778], fenêtre [1604], porte [696], salle [812], silence [1281], tableau [1456], bien [47]</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i="0" u="none" strike="noStrike" kern="1200" cap="none">
              <a:solidFill>
                <a:schemeClr val="tx1"/>
              </a:solidFill>
              <a:effectLst/>
              <a:latin typeface="+mn-lt"/>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cap="none">
                <a:solidFill>
                  <a:schemeClr val="tx1"/>
                </a:solidFill>
                <a:effectLst/>
                <a:latin typeface="+mn-lt"/>
                <a:ea typeface="Calibri"/>
                <a:cs typeface="Calibri"/>
                <a:sym typeface="Calibri"/>
              </a:rPr>
              <a:t>Source: </a:t>
            </a:r>
            <a:r>
              <a:rPr lang="en-GB" sz="1200" b="0" i="0" u="none" strike="noStrike" kern="1200" cap="none" err="1">
                <a:solidFill>
                  <a:schemeClr val="tx1"/>
                </a:solidFill>
                <a:effectLst/>
                <a:latin typeface="+mn-lt"/>
                <a:ea typeface="Calibri"/>
                <a:cs typeface="Calibri"/>
                <a:sym typeface="Calibri"/>
              </a:rPr>
              <a:t>Londsale</a:t>
            </a:r>
            <a:r>
              <a:rPr lang="en-GB" sz="1200" b="0" i="0" u="none" strike="noStrike" kern="1200" cap="none">
                <a:solidFill>
                  <a:schemeClr val="tx1"/>
                </a:solidFill>
                <a:effectLst/>
                <a:latin typeface="+mn-lt"/>
                <a:ea typeface="Calibri"/>
                <a:cs typeface="Calibri"/>
                <a:sym typeface="Calibri"/>
              </a:rPr>
              <a:t>, D., &amp; Le Bras, Y.  (2009). </a:t>
            </a:r>
            <a:r>
              <a:rPr lang="en-GB" sz="1200" b="0" i="1" u="none" strike="noStrike" kern="1200" cap="none">
                <a:solidFill>
                  <a:schemeClr val="tx1"/>
                </a:solidFill>
                <a:effectLst/>
                <a:latin typeface="+mn-lt"/>
                <a:ea typeface="Calibri"/>
                <a:cs typeface="Calibri"/>
                <a:sym typeface="Calibri"/>
              </a:rPr>
              <a:t>A Frequency Dictionary of French: Core vocabulary for learners </a:t>
            </a:r>
            <a:r>
              <a:rPr lang="en-GB" sz="1200" b="0" i="0" u="none" strike="noStrike" kern="1200" cap="none">
                <a:solidFill>
                  <a:schemeClr val="tx1"/>
                </a:solidFill>
                <a:effectLst/>
                <a:latin typeface="+mn-lt"/>
                <a:ea typeface="Calibri"/>
                <a:cs typeface="Calibri"/>
                <a:sym typeface="Calibri"/>
              </a:rPr>
              <a:t>London: Routledge.</a:t>
            </a:r>
            <a:endParaRPr lang="en-GB" sz="1200" b="0" i="0">
              <a:solidFill>
                <a:schemeClr val="dk1"/>
              </a:solidFill>
              <a:latin typeface="+mn-lt"/>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51212F4-EB5A-464B-92EC-DACFCB1CC2C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6526420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baseline="0"/>
              <a:t>Revisited vocabulary: 1.2.7</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a:t>Students have to identify which word on the slide corresponds in meaning to the word in the centre. The correct answer is then highlighted upon clicking the mouse. Try to elicit the word using the target language: “</a:t>
            </a:r>
            <a:r>
              <a:rPr lang="en-GB" baseline="0" err="1"/>
              <a:t>C'est</a:t>
            </a:r>
            <a:r>
              <a:rPr lang="en-GB" baseline="0"/>
              <a:t> quoi </a:t>
            </a:r>
            <a:r>
              <a:rPr lang="en-GB" baseline="0" err="1"/>
              <a:t>en</a:t>
            </a:r>
            <a:r>
              <a:rPr lang="en-GB" baseline="0"/>
              <a:t> </a:t>
            </a:r>
            <a:r>
              <a:rPr lang="en-GB" baseline="0" err="1"/>
              <a:t>anglais</a:t>
            </a:r>
            <a:r>
              <a:rPr lang="en-GB" baseline="0"/>
              <a:t> ?” – “</a:t>
            </a:r>
            <a:r>
              <a:rPr lang="en-GB" baseline="0" err="1"/>
              <a:t>oui</a:t>
            </a:r>
            <a:r>
              <a:rPr lang="en-GB" baseline="0"/>
              <a:t>” – “non” – “</a:t>
            </a:r>
            <a:r>
              <a:rPr lang="en-GB" baseline="0" err="1"/>
              <a:t>bien</a:t>
            </a:r>
            <a:r>
              <a:rPr lang="en-GB" baseline="0"/>
              <a:t>!”, etc.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a:p>
          <a:p>
            <a:pPr marL="0" marR="0" lvl="0" indent="0" algn="l" defTabSz="914400" rtl="0" eaLnBrk="1" fontAlgn="auto" latinLnBrk="0" hangingPunct="1">
              <a:lnSpc>
                <a:spcPct val="100000"/>
              </a:lnSpc>
              <a:spcBef>
                <a:spcPts val="0"/>
              </a:spcBef>
              <a:spcAft>
                <a:spcPts val="0"/>
              </a:spcAft>
              <a:buClrTx/>
              <a:buSzTx/>
              <a:buFontTx/>
              <a:buNone/>
              <a:tabLst/>
              <a:defRPr/>
            </a:pPr>
            <a:r>
              <a:rPr lang="en-GB" b="1"/>
              <a:t>Vocabulary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cap="none">
                <a:solidFill>
                  <a:schemeClr val="tx1"/>
                </a:solidFill>
                <a:effectLst/>
                <a:latin typeface="+mn-lt"/>
                <a:ea typeface="Calibri"/>
                <a:cs typeface="Calibri"/>
                <a:sym typeface="Calibri"/>
              </a:rPr>
              <a:t>1.2.7 -</a:t>
            </a:r>
            <a:r>
              <a:rPr lang="en-GB" sz="1200" b="0" i="0" u="none" strike="noStrike" kern="1200" cap="none" baseline="0">
                <a:solidFill>
                  <a:schemeClr val="tx1"/>
                </a:solidFill>
                <a:effectLst/>
                <a:latin typeface="+mn-lt"/>
                <a:ea typeface="Calibri"/>
                <a:cs typeface="Calibri"/>
                <a:sym typeface="Calibri"/>
              </a:rPr>
              <a:t> </a:t>
            </a:r>
            <a:r>
              <a:rPr lang="fr-FR" sz="1200" b="0" i="0" u="none" strike="noStrike" kern="1200" cap="none">
                <a:solidFill>
                  <a:schemeClr val="tx1"/>
                </a:solidFill>
                <a:effectLst/>
                <a:latin typeface="+mn-lt"/>
                <a:ea typeface="Calibri"/>
                <a:cs typeface="Calibri"/>
                <a:sym typeface="Calibri"/>
              </a:rPr>
              <a:t>écrire [382], fermer [757], lire [278], mettre [27], ouvrir [257], vous [50], chemise [3892], classe [778], fenêtre [1604], porte [696], salle [812], silence [1281], tableau [1456], bien [47]</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i="0" u="none" strike="noStrike" kern="1200" cap="none">
              <a:solidFill>
                <a:schemeClr val="tx1"/>
              </a:solidFill>
              <a:effectLst/>
              <a:latin typeface="+mn-lt"/>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cap="none">
                <a:solidFill>
                  <a:schemeClr val="tx1"/>
                </a:solidFill>
                <a:effectLst/>
                <a:latin typeface="+mn-lt"/>
                <a:ea typeface="Calibri"/>
                <a:cs typeface="Calibri"/>
                <a:sym typeface="Calibri"/>
              </a:rPr>
              <a:t>Source: </a:t>
            </a:r>
            <a:r>
              <a:rPr lang="en-GB" sz="1200" b="0" i="0" u="none" strike="noStrike" kern="1200" cap="none" err="1">
                <a:solidFill>
                  <a:schemeClr val="tx1"/>
                </a:solidFill>
                <a:effectLst/>
                <a:latin typeface="+mn-lt"/>
                <a:ea typeface="Calibri"/>
                <a:cs typeface="Calibri"/>
                <a:sym typeface="Calibri"/>
              </a:rPr>
              <a:t>Londsale</a:t>
            </a:r>
            <a:r>
              <a:rPr lang="en-GB" sz="1200" b="0" i="0" u="none" strike="noStrike" kern="1200" cap="none">
                <a:solidFill>
                  <a:schemeClr val="tx1"/>
                </a:solidFill>
                <a:effectLst/>
                <a:latin typeface="+mn-lt"/>
                <a:ea typeface="Calibri"/>
                <a:cs typeface="Calibri"/>
                <a:sym typeface="Calibri"/>
              </a:rPr>
              <a:t>, D., &amp; Le Bras, Y.  (2009). </a:t>
            </a:r>
            <a:r>
              <a:rPr lang="en-GB" sz="1200" b="0" i="1" u="none" strike="noStrike" kern="1200" cap="none">
                <a:solidFill>
                  <a:schemeClr val="tx1"/>
                </a:solidFill>
                <a:effectLst/>
                <a:latin typeface="+mn-lt"/>
                <a:ea typeface="Calibri"/>
                <a:cs typeface="Calibri"/>
                <a:sym typeface="Calibri"/>
              </a:rPr>
              <a:t>A Frequency Dictionary of French: Core vocabulary for learners </a:t>
            </a:r>
            <a:r>
              <a:rPr lang="en-GB" sz="1200" b="0" i="0" u="none" strike="noStrike" kern="1200" cap="none">
                <a:solidFill>
                  <a:schemeClr val="tx1"/>
                </a:solidFill>
                <a:effectLst/>
                <a:latin typeface="+mn-lt"/>
                <a:ea typeface="Calibri"/>
                <a:cs typeface="Calibri"/>
                <a:sym typeface="Calibri"/>
              </a:rPr>
              <a:t>London: Routledge.</a:t>
            </a:r>
            <a:endParaRPr lang="en-GB" sz="1200" b="0" i="0">
              <a:solidFill>
                <a:schemeClr val="dk1"/>
              </a:solidFill>
              <a:latin typeface="+mn-lt"/>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51212F4-EB5A-464B-92EC-DACFCB1CC2C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2095057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baseline="0"/>
              <a:t>Revisited vocabulary: 1.2.7</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a:t>Students have to identify which word on the slide corresponds in meaning to the word in the centre. The correct answer is then highlighted upon clicking the mouse. Try to elicit the word using the target language: “</a:t>
            </a:r>
            <a:r>
              <a:rPr lang="en-GB" baseline="0" err="1"/>
              <a:t>C'est</a:t>
            </a:r>
            <a:r>
              <a:rPr lang="en-GB" baseline="0"/>
              <a:t> quoi </a:t>
            </a:r>
            <a:r>
              <a:rPr lang="en-GB" baseline="0" err="1"/>
              <a:t>en</a:t>
            </a:r>
            <a:r>
              <a:rPr lang="en-GB" baseline="0"/>
              <a:t> </a:t>
            </a:r>
            <a:r>
              <a:rPr lang="en-GB" baseline="0" err="1"/>
              <a:t>anglais</a:t>
            </a:r>
            <a:r>
              <a:rPr lang="en-GB" baseline="0"/>
              <a:t> ?” – “</a:t>
            </a:r>
            <a:r>
              <a:rPr lang="en-GB" baseline="0" err="1"/>
              <a:t>oui</a:t>
            </a:r>
            <a:r>
              <a:rPr lang="en-GB" baseline="0"/>
              <a:t>” – “non” – “</a:t>
            </a:r>
            <a:r>
              <a:rPr lang="en-GB" baseline="0" err="1"/>
              <a:t>bien</a:t>
            </a:r>
            <a:r>
              <a:rPr lang="en-GB" baseline="0"/>
              <a:t>!”, etc.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a:p>
          <a:p>
            <a:pPr marL="0" marR="0" lvl="0" indent="0" algn="l" defTabSz="914400" rtl="0" eaLnBrk="1" fontAlgn="auto" latinLnBrk="0" hangingPunct="1">
              <a:lnSpc>
                <a:spcPct val="100000"/>
              </a:lnSpc>
              <a:spcBef>
                <a:spcPts val="0"/>
              </a:spcBef>
              <a:spcAft>
                <a:spcPts val="0"/>
              </a:spcAft>
              <a:buClrTx/>
              <a:buSzTx/>
              <a:buFontTx/>
              <a:buNone/>
              <a:tabLst/>
              <a:defRPr/>
            </a:pPr>
            <a:r>
              <a:rPr lang="en-GB" b="1"/>
              <a:t>Vocabulary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cap="none">
                <a:solidFill>
                  <a:schemeClr val="tx1"/>
                </a:solidFill>
                <a:effectLst/>
                <a:latin typeface="+mn-lt"/>
                <a:ea typeface="Calibri"/>
                <a:cs typeface="Calibri"/>
                <a:sym typeface="Calibri"/>
              </a:rPr>
              <a:t>1.2.7 -</a:t>
            </a:r>
            <a:r>
              <a:rPr lang="en-GB" sz="1200" b="0" i="0" u="none" strike="noStrike" kern="1200" cap="none" baseline="0">
                <a:solidFill>
                  <a:schemeClr val="tx1"/>
                </a:solidFill>
                <a:effectLst/>
                <a:latin typeface="+mn-lt"/>
                <a:ea typeface="Calibri"/>
                <a:cs typeface="Calibri"/>
                <a:sym typeface="Calibri"/>
              </a:rPr>
              <a:t> </a:t>
            </a:r>
            <a:r>
              <a:rPr lang="fr-FR" sz="1200" b="0" i="0" u="none" strike="noStrike" kern="1200" cap="none">
                <a:solidFill>
                  <a:schemeClr val="tx1"/>
                </a:solidFill>
                <a:effectLst/>
                <a:latin typeface="+mn-lt"/>
                <a:ea typeface="Calibri"/>
                <a:cs typeface="Calibri"/>
                <a:sym typeface="Calibri"/>
              </a:rPr>
              <a:t>écrire [382], fermer [757], lire [278], mettre [27], ouvrir [257], vous [50], chemise [3892], classe [778], fenêtre [1604], porte [696], salle [812], silence [1281], tableau [1456], bien [47]</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i="0" u="none" strike="noStrike" kern="1200" cap="none">
              <a:solidFill>
                <a:schemeClr val="tx1"/>
              </a:solidFill>
              <a:effectLst/>
              <a:latin typeface="+mn-lt"/>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cap="none">
                <a:solidFill>
                  <a:schemeClr val="tx1"/>
                </a:solidFill>
                <a:effectLst/>
                <a:latin typeface="+mn-lt"/>
                <a:ea typeface="Calibri"/>
                <a:cs typeface="Calibri"/>
                <a:sym typeface="Calibri"/>
              </a:rPr>
              <a:t>Source: </a:t>
            </a:r>
            <a:r>
              <a:rPr lang="en-GB" sz="1200" b="0" i="0" u="none" strike="noStrike" kern="1200" cap="none" err="1">
                <a:solidFill>
                  <a:schemeClr val="tx1"/>
                </a:solidFill>
                <a:effectLst/>
                <a:latin typeface="+mn-lt"/>
                <a:ea typeface="Calibri"/>
                <a:cs typeface="Calibri"/>
                <a:sym typeface="Calibri"/>
              </a:rPr>
              <a:t>Londsale</a:t>
            </a:r>
            <a:r>
              <a:rPr lang="en-GB" sz="1200" b="0" i="0" u="none" strike="noStrike" kern="1200" cap="none">
                <a:solidFill>
                  <a:schemeClr val="tx1"/>
                </a:solidFill>
                <a:effectLst/>
                <a:latin typeface="+mn-lt"/>
                <a:ea typeface="Calibri"/>
                <a:cs typeface="Calibri"/>
                <a:sym typeface="Calibri"/>
              </a:rPr>
              <a:t>, D., &amp; Le Bras, Y.  (2009). </a:t>
            </a:r>
            <a:r>
              <a:rPr lang="en-GB" sz="1200" b="0" i="1" u="none" strike="noStrike" kern="1200" cap="none">
                <a:solidFill>
                  <a:schemeClr val="tx1"/>
                </a:solidFill>
                <a:effectLst/>
                <a:latin typeface="+mn-lt"/>
                <a:ea typeface="Calibri"/>
                <a:cs typeface="Calibri"/>
                <a:sym typeface="Calibri"/>
              </a:rPr>
              <a:t>A Frequency Dictionary of French: Core vocabulary for learners </a:t>
            </a:r>
            <a:r>
              <a:rPr lang="en-GB" sz="1200" b="0" i="0" u="none" strike="noStrike" kern="1200" cap="none">
                <a:solidFill>
                  <a:schemeClr val="tx1"/>
                </a:solidFill>
                <a:effectLst/>
                <a:latin typeface="+mn-lt"/>
                <a:ea typeface="Calibri"/>
                <a:cs typeface="Calibri"/>
                <a:sym typeface="Calibri"/>
              </a:rPr>
              <a:t>London: Routledge.</a:t>
            </a:r>
            <a:endParaRPr lang="en-GB" sz="1200" b="0" i="0">
              <a:solidFill>
                <a:schemeClr val="dk1"/>
              </a:solidFill>
              <a:latin typeface="+mn-lt"/>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51212F4-EB5A-464B-92EC-DACFCB1CC2C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6065475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baseline="0"/>
              <a:t>Revisited vocabulary: 1.2.7</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a:t>Students have to identify which word on the slide corresponds in meaning to the word in the centre. The correct answer is then highlighted upon clicking the mouse. Try to elicit the word using the target language: “</a:t>
            </a:r>
            <a:r>
              <a:rPr lang="en-GB" baseline="0" err="1"/>
              <a:t>C'est</a:t>
            </a:r>
            <a:r>
              <a:rPr lang="en-GB" baseline="0"/>
              <a:t> quoi </a:t>
            </a:r>
            <a:r>
              <a:rPr lang="en-GB" baseline="0" err="1"/>
              <a:t>en</a:t>
            </a:r>
            <a:r>
              <a:rPr lang="en-GB" baseline="0"/>
              <a:t> </a:t>
            </a:r>
            <a:r>
              <a:rPr lang="en-GB" baseline="0" err="1"/>
              <a:t>anglais</a:t>
            </a:r>
            <a:r>
              <a:rPr lang="en-GB" baseline="0"/>
              <a:t> ?” – “</a:t>
            </a:r>
            <a:r>
              <a:rPr lang="en-GB" baseline="0" err="1"/>
              <a:t>oui</a:t>
            </a:r>
            <a:r>
              <a:rPr lang="en-GB" baseline="0"/>
              <a:t>” – “non” – “</a:t>
            </a:r>
            <a:r>
              <a:rPr lang="en-GB" baseline="0" err="1"/>
              <a:t>bien</a:t>
            </a:r>
            <a:r>
              <a:rPr lang="en-GB" baseline="0"/>
              <a:t>!”, etc.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a:p>
          <a:p>
            <a:pPr marL="0" marR="0" lvl="0" indent="0" algn="l" defTabSz="914400" rtl="0" eaLnBrk="1" fontAlgn="auto" latinLnBrk="0" hangingPunct="1">
              <a:lnSpc>
                <a:spcPct val="100000"/>
              </a:lnSpc>
              <a:spcBef>
                <a:spcPts val="0"/>
              </a:spcBef>
              <a:spcAft>
                <a:spcPts val="0"/>
              </a:spcAft>
              <a:buClrTx/>
              <a:buSzTx/>
              <a:buFontTx/>
              <a:buNone/>
              <a:tabLst/>
              <a:defRPr/>
            </a:pPr>
            <a:r>
              <a:rPr lang="en-GB" b="1"/>
              <a:t>Vocabulary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cap="none">
                <a:solidFill>
                  <a:schemeClr val="tx1"/>
                </a:solidFill>
                <a:effectLst/>
                <a:latin typeface="+mn-lt"/>
                <a:ea typeface="Calibri"/>
                <a:cs typeface="Calibri"/>
                <a:sym typeface="Calibri"/>
              </a:rPr>
              <a:t>1.2.7 -</a:t>
            </a:r>
            <a:r>
              <a:rPr lang="en-GB" sz="1200" b="0" i="0" u="none" strike="noStrike" kern="1200" cap="none" baseline="0">
                <a:solidFill>
                  <a:schemeClr val="tx1"/>
                </a:solidFill>
                <a:effectLst/>
                <a:latin typeface="+mn-lt"/>
                <a:ea typeface="Calibri"/>
                <a:cs typeface="Calibri"/>
                <a:sym typeface="Calibri"/>
              </a:rPr>
              <a:t> </a:t>
            </a:r>
            <a:r>
              <a:rPr lang="fr-FR" sz="1200" b="0" i="0" u="none" strike="noStrike" kern="1200" cap="none">
                <a:solidFill>
                  <a:schemeClr val="tx1"/>
                </a:solidFill>
                <a:effectLst/>
                <a:latin typeface="+mn-lt"/>
                <a:ea typeface="Calibri"/>
                <a:cs typeface="Calibri"/>
                <a:sym typeface="Calibri"/>
              </a:rPr>
              <a:t>écrire [382], fermer [757], lire [278], mettre [27], ouvrir [257], vous [50], chemise [3892], classe [778], fenêtre [1604], porte [696], salle [812], silence [1281], tableau [1456], bien [47]</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i="0" u="none" strike="noStrike" kern="1200" cap="none">
              <a:solidFill>
                <a:schemeClr val="tx1"/>
              </a:solidFill>
              <a:effectLst/>
              <a:latin typeface="+mn-lt"/>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cap="none">
                <a:solidFill>
                  <a:schemeClr val="tx1"/>
                </a:solidFill>
                <a:effectLst/>
                <a:latin typeface="+mn-lt"/>
                <a:ea typeface="Calibri"/>
                <a:cs typeface="Calibri"/>
                <a:sym typeface="Calibri"/>
              </a:rPr>
              <a:t>Source: </a:t>
            </a:r>
            <a:r>
              <a:rPr lang="en-GB" sz="1200" b="0" i="0" u="none" strike="noStrike" kern="1200" cap="none" err="1">
                <a:solidFill>
                  <a:schemeClr val="tx1"/>
                </a:solidFill>
                <a:effectLst/>
                <a:latin typeface="+mn-lt"/>
                <a:ea typeface="Calibri"/>
                <a:cs typeface="Calibri"/>
                <a:sym typeface="Calibri"/>
              </a:rPr>
              <a:t>Londsale</a:t>
            </a:r>
            <a:r>
              <a:rPr lang="en-GB" sz="1200" b="0" i="0" u="none" strike="noStrike" kern="1200" cap="none">
                <a:solidFill>
                  <a:schemeClr val="tx1"/>
                </a:solidFill>
                <a:effectLst/>
                <a:latin typeface="+mn-lt"/>
                <a:ea typeface="Calibri"/>
                <a:cs typeface="Calibri"/>
                <a:sym typeface="Calibri"/>
              </a:rPr>
              <a:t>, D., &amp; Le Bras, Y.  (2009). </a:t>
            </a:r>
            <a:r>
              <a:rPr lang="en-GB" sz="1200" b="0" i="1" u="none" strike="noStrike" kern="1200" cap="none">
                <a:solidFill>
                  <a:schemeClr val="tx1"/>
                </a:solidFill>
                <a:effectLst/>
                <a:latin typeface="+mn-lt"/>
                <a:ea typeface="Calibri"/>
                <a:cs typeface="Calibri"/>
                <a:sym typeface="Calibri"/>
              </a:rPr>
              <a:t>A Frequency Dictionary of French: Core vocabulary for learners </a:t>
            </a:r>
            <a:r>
              <a:rPr lang="en-GB" sz="1200" b="0" i="0" u="none" strike="noStrike" kern="1200" cap="none">
                <a:solidFill>
                  <a:schemeClr val="tx1"/>
                </a:solidFill>
                <a:effectLst/>
                <a:latin typeface="+mn-lt"/>
                <a:ea typeface="Calibri"/>
                <a:cs typeface="Calibri"/>
                <a:sym typeface="Calibri"/>
              </a:rPr>
              <a:t>London: Routledge.</a:t>
            </a:r>
            <a:endParaRPr lang="en-GB" sz="1200" b="0" i="0">
              <a:solidFill>
                <a:schemeClr val="dk1"/>
              </a:solidFill>
              <a:latin typeface="+mn-lt"/>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51212F4-EB5A-464B-92EC-DACFCB1CC2C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552591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baseline="0"/>
              <a:t>Revisited vocabulary: 1.2.7</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a:t>Students have to identify which word on the slide corresponds in meaning to the word in the centre. The correct answer is then highlighted upon clicking the mouse. Try to elicit the word using the target language: “</a:t>
            </a:r>
            <a:r>
              <a:rPr lang="en-GB" baseline="0" err="1"/>
              <a:t>C'est</a:t>
            </a:r>
            <a:r>
              <a:rPr lang="en-GB" baseline="0"/>
              <a:t> quoi </a:t>
            </a:r>
            <a:r>
              <a:rPr lang="en-GB" baseline="0" err="1"/>
              <a:t>en</a:t>
            </a:r>
            <a:r>
              <a:rPr lang="en-GB" baseline="0"/>
              <a:t> </a:t>
            </a:r>
            <a:r>
              <a:rPr lang="en-GB" baseline="0" err="1"/>
              <a:t>anglais</a:t>
            </a:r>
            <a:r>
              <a:rPr lang="en-GB" baseline="0"/>
              <a:t> ?” – “</a:t>
            </a:r>
            <a:r>
              <a:rPr lang="en-GB" baseline="0" err="1"/>
              <a:t>oui</a:t>
            </a:r>
            <a:r>
              <a:rPr lang="en-GB" baseline="0"/>
              <a:t>” – “non” – “</a:t>
            </a:r>
            <a:r>
              <a:rPr lang="en-GB" baseline="0" err="1"/>
              <a:t>bien</a:t>
            </a:r>
            <a:r>
              <a:rPr lang="en-GB" baseline="0"/>
              <a:t>!”, etc.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a:p>
          <a:p>
            <a:pPr marL="0" marR="0" lvl="0" indent="0" algn="l" defTabSz="914400" rtl="0" eaLnBrk="1" fontAlgn="auto" latinLnBrk="0" hangingPunct="1">
              <a:lnSpc>
                <a:spcPct val="100000"/>
              </a:lnSpc>
              <a:spcBef>
                <a:spcPts val="0"/>
              </a:spcBef>
              <a:spcAft>
                <a:spcPts val="0"/>
              </a:spcAft>
              <a:buClrTx/>
              <a:buSzTx/>
              <a:buFontTx/>
              <a:buNone/>
              <a:tabLst/>
              <a:defRPr/>
            </a:pPr>
            <a:r>
              <a:rPr lang="en-GB" b="1"/>
              <a:t>Vocabulary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cap="none">
                <a:solidFill>
                  <a:schemeClr val="tx1"/>
                </a:solidFill>
                <a:effectLst/>
                <a:latin typeface="+mn-lt"/>
                <a:ea typeface="Calibri"/>
                <a:cs typeface="Calibri"/>
                <a:sym typeface="Calibri"/>
              </a:rPr>
              <a:t>1.2.7 -</a:t>
            </a:r>
            <a:r>
              <a:rPr lang="en-GB" sz="1200" b="0" i="0" u="none" strike="noStrike" kern="1200" cap="none" baseline="0">
                <a:solidFill>
                  <a:schemeClr val="tx1"/>
                </a:solidFill>
                <a:effectLst/>
                <a:latin typeface="+mn-lt"/>
                <a:ea typeface="Calibri"/>
                <a:cs typeface="Calibri"/>
                <a:sym typeface="Calibri"/>
              </a:rPr>
              <a:t> </a:t>
            </a:r>
            <a:r>
              <a:rPr lang="fr-FR" sz="1200" b="0" i="0" u="none" strike="noStrike" kern="1200" cap="none">
                <a:solidFill>
                  <a:schemeClr val="tx1"/>
                </a:solidFill>
                <a:effectLst/>
                <a:latin typeface="+mn-lt"/>
                <a:ea typeface="Calibri"/>
                <a:cs typeface="Calibri"/>
                <a:sym typeface="Calibri"/>
              </a:rPr>
              <a:t>écrire [382], fermer [757], lire [278], mettre [27], ouvrir [257], vous [50], chemise [3892], classe [778], fenêtre [1604], porte [696], salle [812], silence [1281], tableau [1456], bien [47]</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i="0" u="none" strike="noStrike" kern="1200" cap="none">
              <a:solidFill>
                <a:schemeClr val="tx1"/>
              </a:solidFill>
              <a:effectLst/>
              <a:latin typeface="+mn-lt"/>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cap="none">
                <a:solidFill>
                  <a:schemeClr val="tx1"/>
                </a:solidFill>
                <a:effectLst/>
                <a:latin typeface="+mn-lt"/>
                <a:ea typeface="Calibri"/>
                <a:cs typeface="Calibri"/>
                <a:sym typeface="Calibri"/>
              </a:rPr>
              <a:t>Source: </a:t>
            </a:r>
            <a:r>
              <a:rPr lang="en-GB" sz="1200" b="0" i="0" u="none" strike="noStrike" kern="1200" cap="none" err="1">
                <a:solidFill>
                  <a:schemeClr val="tx1"/>
                </a:solidFill>
                <a:effectLst/>
                <a:latin typeface="+mn-lt"/>
                <a:ea typeface="Calibri"/>
                <a:cs typeface="Calibri"/>
                <a:sym typeface="Calibri"/>
              </a:rPr>
              <a:t>Londsale</a:t>
            </a:r>
            <a:r>
              <a:rPr lang="en-GB" sz="1200" b="0" i="0" u="none" strike="noStrike" kern="1200" cap="none">
                <a:solidFill>
                  <a:schemeClr val="tx1"/>
                </a:solidFill>
                <a:effectLst/>
                <a:latin typeface="+mn-lt"/>
                <a:ea typeface="Calibri"/>
                <a:cs typeface="Calibri"/>
                <a:sym typeface="Calibri"/>
              </a:rPr>
              <a:t>, D., &amp; Le Bras, Y.  (2009). </a:t>
            </a:r>
            <a:r>
              <a:rPr lang="en-GB" sz="1200" b="0" i="1" u="none" strike="noStrike" kern="1200" cap="none">
                <a:solidFill>
                  <a:schemeClr val="tx1"/>
                </a:solidFill>
                <a:effectLst/>
                <a:latin typeface="+mn-lt"/>
                <a:ea typeface="Calibri"/>
                <a:cs typeface="Calibri"/>
                <a:sym typeface="Calibri"/>
              </a:rPr>
              <a:t>A Frequency Dictionary of French: Core vocabulary for learners </a:t>
            </a:r>
            <a:r>
              <a:rPr lang="en-GB" sz="1200" b="0" i="0" u="none" strike="noStrike" kern="1200" cap="none">
                <a:solidFill>
                  <a:schemeClr val="tx1"/>
                </a:solidFill>
                <a:effectLst/>
                <a:latin typeface="+mn-lt"/>
                <a:ea typeface="Calibri"/>
                <a:cs typeface="Calibri"/>
                <a:sym typeface="Calibri"/>
              </a:rPr>
              <a:t>London: Routledge.</a:t>
            </a:r>
            <a:endParaRPr lang="en-GB" sz="1200" b="0" i="0">
              <a:solidFill>
                <a:schemeClr val="dk1"/>
              </a:solidFill>
              <a:latin typeface="+mn-lt"/>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51212F4-EB5A-464B-92EC-DACFCB1CC2C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34</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4972852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baseline="0"/>
              <a:t>Revisited vocabulary: 1.2.7</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a:t>Students have to identify which word on the slide corresponds in meaning to the word in the centre. The correct answer is then highlighted upon clicking the mouse. Try to elicit the word using the target language: “</a:t>
            </a:r>
            <a:r>
              <a:rPr lang="en-GB" baseline="0" err="1"/>
              <a:t>C'est</a:t>
            </a:r>
            <a:r>
              <a:rPr lang="en-GB" baseline="0"/>
              <a:t> quoi </a:t>
            </a:r>
            <a:r>
              <a:rPr lang="en-GB" baseline="0" err="1"/>
              <a:t>en</a:t>
            </a:r>
            <a:r>
              <a:rPr lang="en-GB" baseline="0"/>
              <a:t> </a:t>
            </a:r>
            <a:r>
              <a:rPr lang="en-GB" baseline="0" err="1"/>
              <a:t>anglais</a:t>
            </a:r>
            <a:r>
              <a:rPr lang="en-GB" baseline="0"/>
              <a:t> ?” – “</a:t>
            </a:r>
            <a:r>
              <a:rPr lang="en-GB" baseline="0" err="1"/>
              <a:t>oui</a:t>
            </a:r>
            <a:r>
              <a:rPr lang="en-GB" baseline="0"/>
              <a:t>” – “non” – “</a:t>
            </a:r>
            <a:r>
              <a:rPr lang="en-GB" baseline="0" err="1"/>
              <a:t>bien</a:t>
            </a:r>
            <a:r>
              <a:rPr lang="en-GB" baseline="0"/>
              <a:t>!”, etc.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a:p>
          <a:p>
            <a:pPr marL="0" marR="0" lvl="0" indent="0" algn="l" defTabSz="914400" rtl="0" eaLnBrk="1" fontAlgn="auto" latinLnBrk="0" hangingPunct="1">
              <a:lnSpc>
                <a:spcPct val="100000"/>
              </a:lnSpc>
              <a:spcBef>
                <a:spcPts val="0"/>
              </a:spcBef>
              <a:spcAft>
                <a:spcPts val="0"/>
              </a:spcAft>
              <a:buClrTx/>
              <a:buSzTx/>
              <a:buFontTx/>
              <a:buNone/>
              <a:tabLst/>
              <a:defRPr/>
            </a:pPr>
            <a:r>
              <a:rPr lang="en-GB" b="1"/>
              <a:t>Vocabulary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cap="none">
                <a:solidFill>
                  <a:schemeClr val="tx1"/>
                </a:solidFill>
                <a:effectLst/>
                <a:latin typeface="+mn-lt"/>
                <a:ea typeface="Calibri"/>
                <a:cs typeface="Calibri"/>
                <a:sym typeface="Calibri"/>
              </a:rPr>
              <a:t>1.2.7 -</a:t>
            </a:r>
            <a:r>
              <a:rPr lang="en-GB" sz="1200" b="0" i="0" u="none" strike="noStrike" kern="1200" cap="none" baseline="0">
                <a:solidFill>
                  <a:schemeClr val="tx1"/>
                </a:solidFill>
                <a:effectLst/>
                <a:latin typeface="+mn-lt"/>
                <a:ea typeface="Calibri"/>
                <a:cs typeface="Calibri"/>
                <a:sym typeface="Calibri"/>
              </a:rPr>
              <a:t> </a:t>
            </a:r>
            <a:r>
              <a:rPr lang="fr-FR" sz="1200" b="0" i="0" u="none" strike="noStrike" kern="1200" cap="none">
                <a:solidFill>
                  <a:schemeClr val="tx1"/>
                </a:solidFill>
                <a:effectLst/>
                <a:latin typeface="+mn-lt"/>
                <a:ea typeface="Calibri"/>
                <a:cs typeface="Calibri"/>
                <a:sym typeface="Calibri"/>
              </a:rPr>
              <a:t>écrire [382], fermer [757], lire [278], mettre [27], ouvrir [257], vous [50], chemise [3892], classe [778], fenêtre [1604], porte [696], salle [812], silence [1281], tableau [1456], bien [47]</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i="0" u="none" strike="noStrike" kern="1200" cap="none">
              <a:solidFill>
                <a:schemeClr val="tx1"/>
              </a:solidFill>
              <a:effectLst/>
              <a:latin typeface="+mn-lt"/>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cap="none">
                <a:solidFill>
                  <a:schemeClr val="tx1"/>
                </a:solidFill>
                <a:effectLst/>
                <a:latin typeface="+mn-lt"/>
                <a:ea typeface="Calibri"/>
                <a:cs typeface="Calibri"/>
                <a:sym typeface="Calibri"/>
              </a:rPr>
              <a:t>Source: </a:t>
            </a:r>
            <a:r>
              <a:rPr lang="en-GB" sz="1200" b="0" i="0" u="none" strike="noStrike" kern="1200" cap="none" err="1">
                <a:solidFill>
                  <a:schemeClr val="tx1"/>
                </a:solidFill>
                <a:effectLst/>
                <a:latin typeface="+mn-lt"/>
                <a:ea typeface="Calibri"/>
                <a:cs typeface="Calibri"/>
                <a:sym typeface="Calibri"/>
              </a:rPr>
              <a:t>Londsale</a:t>
            </a:r>
            <a:r>
              <a:rPr lang="en-GB" sz="1200" b="0" i="0" u="none" strike="noStrike" kern="1200" cap="none">
                <a:solidFill>
                  <a:schemeClr val="tx1"/>
                </a:solidFill>
                <a:effectLst/>
                <a:latin typeface="+mn-lt"/>
                <a:ea typeface="Calibri"/>
                <a:cs typeface="Calibri"/>
                <a:sym typeface="Calibri"/>
              </a:rPr>
              <a:t>, D., &amp; Le Bras, Y.  (2009). </a:t>
            </a:r>
            <a:r>
              <a:rPr lang="en-GB" sz="1200" b="0" i="1" u="none" strike="noStrike" kern="1200" cap="none">
                <a:solidFill>
                  <a:schemeClr val="tx1"/>
                </a:solidFill>
                <a:effectLst/>
                <a:latin typeface="+mn-lt"/>
                <a:ea typeface="Calibri"/>
                <a:cs typeface="Calibri"/>
                <a:sym typeface="Calibri"/>
              </a:rPr>
              <a:t>A Frequency Dictionary of French: Core vocabulary for learners </a:t>
            </a:r>
            <a:r>
              <a:rPr lang="en-GB" sz="1200" b="0" i="0" u="none" strike="noStrike" kern="1200" cap="none">
                <a:solidFill>
                  <a:schemeClr val="tx1"/>
                </a:solidFill>
                <a:effectLst/>
                <a:latin typeface="+mn-lt"/>
                <a:ea typeface="Calibri"/>
                <a:cs typeface="Calibri"/>
                <a:sym typeface="Calibri"/>
              </a:rPr>
              <a:t>London: Routledge.</a:t>
            </a:r>
            <a:endParaRPr lang="en-GB" sz="1200" b="0" i="0">
              <a:solidFill>
                <a:schemeClr val="dk1"/>
              </a:solidFill>
              <a:latin typeface="+mn-lt"/>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51212F4-EB5A-464B-92EC-DACFCB1CC2C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35</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3048093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baseline="0"/>
              <a:t>Revisited vocabulary: 1.2.7</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a:t>Students have to identify which word on the slide corresponds in meaning to the word in the centre. The correct answer is then highlighted upon clicking the mouse. Try to elicit the word using the target language: “</a:t>
            </a:r>
            <a:r>
              <a:rPr lang="en-GB" baseline="0" err="1"/>
              <a:t>C'est</a:t>
            </a:r>
            <a:r>
              <a:rPr lang="en-GB" baseline="0"/>
              <a:t> quoi </a:t>
            </a:r>
            <a:r>
              <a:rPr lang="en-GB" baseline="0" err="1"/>
              <a:t>en</a:t>
            </a:r>
            <a:r>
              <a:rPr lang="en-GB" baseline="0"/>
              <a:t> </a:t>
            </a:r>
            <a:r>
              <a:rPr lang="en-GB" baseline="0" err="1"/>
              <a:t>anglais</a:t>
            </a:r>
            <a:r>
              <a:rPr lang="en-GB" baseline="0"/>
              <a:t> ?” – “</a:t>
            </a:r>
            <a:r>
              <a:rPr lang="en-GB" baseline="0" err="1"/>
              <a:t>oui</a:t>
            </a:r>
            <a:r>
              <a:rPr lang="en-GB" baseline="0"/>
              <a:t>” – “non” – “</a:t>
            </a:r>
            <a:r>
              <a:rPr lang="en-GB" baseline="0" err="1"/>
              <a:t>bien</a:t>
            </a:r>
            <a:r>
              <a:rPr lang="en-GB" baseline="0"/>
              <a:t>!”, etc.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a:p>
          <a:p>
            <a:pPr marL="0" marR="0" lvl="0" indent="0" algn="l" defTabSz="914400" rtl="0" eaLnBrk="1" fontAlgn="auto" latinLnBrk="0" hangingPunct="1">
              <a:lnSpc>
                <a:spcPct val="100000"/>
              </a:lnSpc>
              <a:spcBef>
                <a:spcPts val="0"/>
              </a:spcBef>
              <a:spcAft>
                <a:spcPts val="0"/>
              </a:spcAft>
              <a:buClrTx/>
              <a:buSzTx/>
              <a:buFontTx/>
              <a:buNone/>
              <a:tabLst/>
              <a:defRPr/>
            </a:pPr>
            <a:r>
              <a:rPr lang="en-GB" b="1"/>
              <a:t>Vocabulary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cap="none">
                <a:solidFill>
                  <a:schemeClr val="tx1"/>
                </a:solidFill>
                <a:effectLst/>
                <a:latin typeface="+mn-lt"/>
                <a:ea typeface="Calibri"/>
                <a:cs typeface="Calibri"/>
                <a:sym typeface="Calibri"/>
              </a:rPr>
              <a:t>1.2.7 -</a:t>
            </a:r>
            <a:r>
              <a:rPr lang="en-GB" sz="1200" b="0" i="0" u="none" strike="noStrike" kern="1200" cap="none" baseline="0">
                <a:solidFill>
                  <a:schemeClr val="tx1"/>
                </a:solidFill>
                <a:effectLst/>
                <a:latin typeface="+mn-lt"/>
                <a:ea typeface="Calibri"/>
                <a:cs typeface="Calibri"/>
                <a:sym typeface="Calibri"/>
              </a:rPr>
              <a:t> </a:t>
            </a:r>
            <a:r>
              <a:rPr lang="fr-FR" sz="1200" b="0" i="0" u="none" strike="noStrike" kern="1200" cap="none">
                <a:solidFill>
                  <a:schemeClr val="tx1"/>
                </a:solidFill>
                <a:effectLst/>
                <a:latin typeface="+mn-lt"/>
                <a:ea typeface="Calibri"/>
                <a:cs typeface="Calibri"/>
                <a:sym typeface="Calibri"/>
              </a:rPr>
              <a:t>écrire [382], fermer [757], lire [278], mettre [27], ouvrir [257], vous [50], chemise [3892], classe [778], fenêtre [1604], porte [696], salle [812], silence [1281], tableau [1456], bien [47]</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i="0" u="none" strike="noStrike" kern="1200" cap="none">
              <a:solidFill>
                <a:schemeClr val="tx1"/>
              </a:solidFill>
              <a:effectLst/>
              <a:latin typeface="+mn-lt"/>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cap="none">
                <a:solidFill>
                  <a:schemeClr val="tx1"/>
                </a:solidFill>
                <a:effectLst/>
                <a:latin typeface="+mn-lt"/>
                <a:ea typeface="Calibri"/>
                <a:cs typeface="Calibri"/>
                <a:sym typeface="Calibri"/>
              </a:rPr>
              <a:t>Source: </a:t>
            </a:r>
            <a:r>
              <a:rPr lang="en-GB" sz="1200" b="0" i="0" u="none" strike="noStrike" kern="1200" cap="none" err="1">
                <a:solidFill>
                  <a:schemeClr val="tx1"/>
                </a:solidFill>
                <a:effectLst/>
                <a:latin typeface="+mn-lt"/>
                <a:ea typeface="Calibri"/>
                <a:cs typeface="Calibri"/>
                <a:sym typeface="Calibri"/>
              </a:rPr>
              <a:t>Londsale</a:t>
            </a:r>
            <a:r>
              <a:rPr lang="en-GB" sz="1200" b="0" i="0" u="none" strike="noStrike" kern="1200" cap="none">
                <a:solidFill>
                  <a:schemeClr val="tx1"/>
                </a:solidFill>
                <a:effectLst/>
                <a:latin typeface="+mn-lt"/>
                <a:ea typeface="Calibri"/>
                <a:cs typeface="Calibri"/>
                <a:sym typeface="Calibri"/>
              </a:rPr>
              <a:t>, D., &amp; Le Bras, Y.  (2009). </a:t>
            </a:r>
            <a:r>
              <a:rPr lang="en-GB" sz="1200" b="0" i="1" u="none" strike="noStrike" kern="1200" cap="none">
                <a:solidFill>
                  <a:schemeClr val="tx1"/>
                </a:solidFill>
                <a:effectLst/>
                <a:latin typeface="+mn-lt"/>
                <a:ea typeface="Calibri"/>
                <a:cs typeface="Calibri"/>
                <a:sym typeface="Calibri"/>
              </a:rPr>
              <a:t>A Frequency Dictionary of French: Core vocabulary for learners </a:t>
            </a:r>
            <a:r>
              <a:rPr lang="en-GB" sz="1200" b="0" i="0" u="none" strike="noStrike" kern="1200" cap="none">
                <a:solidFill>
                  <a:schemeClr val="tx1"/>
                </a:solidFill>
                <a:effectLst/>
                <a:latin typeface="+mn-lt"/>
                <a:ea typeface="Calibri"/>
                <a:cs typeface="Calibri"/>
                <a:sym typeface="Calibri"/>
              </a:rPr>
              <a:t>London: Routledge.</a:t>
            </a:r>
            <a:endParaRPr lang="en-GB" sz="1200" b="0" i="0">
              <a:solidFill>
                <a:schemeClr val="dk1"/>
              </a:solidFill>
              <a:latin typeface="+mn-lt"/>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51212F4-EB5A-464B-92EC-DACFCB1CC2C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36</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0986592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baseline="0"/>
              <a:t>Revisited vocabulary: 1.2.7</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a:t>Students have to identify which word on the slide corresponds in meaning to the word in the centre. The correct answer is then highlighted upon clicking the mouse. Try to elicit the word using the target language: “</a:t>
            </a:r>
            <a:r>
              <a:rPr lang="en-GB" baseline="0" err="1"/>
              <a:t>C'est</a:t>
            </a:r>
            <a:r>
              <a:rPr lang="en-GB" baseline="0"/>
              <a:t> quoi </a:t>
            </a:r>
            <a:r>
              <a:rPr lang="en-GB" baseline="0" err="1"/>
              <a:t>en</a:t>
            </a:r>
            <a:r>
              <a:rPr lang="en-GB" baseline="0"/>
              <a:t> </a:t>
            </a:r>
            <a:r>
              <a:rPr lang="en-GB" baseline="0" err="1"/>
              <a:t>anglais</a:t>
            </a:r>
            <a:r>
              <a:rPr lang="en-GB" baseline="0"/>
              <a:t> ?” – “</a:t>
            </a:r>
            <a:r>
              <a:rPr lang="en-GB" baseline="0" err="1"/>
              <a:t>oui</a:t>
            </a:r>
            <a:r>
              <a:rPr lang="en-GB" baseline="0"/>
              <a:t>” – “non” – “</a:t>
            </a:r>
            <a:r>
              <a:rPr lang="en-GB" baseline="0" err="1"/>
              <a:t>bien</a:t>
            </a:r>
            <a:r>
              <a:rPr lang="en-GB" baseline="0"/>
              <a:t>!”, etc.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a:p>
          <a:p>
            <a:pPr marL="0" marR="0" lvl="0" indent="0" algn="l" defTabSz="914400" rtl="0" eaLnBrk="1" fontAlgn="auto" latinLnBrk="0" hangingPunct="1">
              <a:lnSpc>
                <a:spcPct val="100000"/>
              </a:lnSpc>
              <a:spcBef>
                <a:spcPts val="0"/>
              </a:spcBef>
              <a:spcAft>
                <a:spcPts val="0"/>
              </a:spcAft>
              <a:buClrTx/>
              <a:buSzTx/>
              <a:buFontTx/>
              <a:buNone/>
              <a:tabLst/>
              <a:defRPr/>
            </a:pPr>
            <a:r>
              <a:rPr lang="en-GB" b="1"/>
              <a:t>Vocabulary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cap="none">
                <a:solidFill>
                  <a:schemeClr val="tx1"/>
                </a:solidFill>
                <a:effectLst/>
                <a:latin typeface="+mn-lt"/>
                <a:ea typeface="Calibri"/>
                <a:cs typeface="Calibri"/>
                <a:sym typeface="Calibri"/>
              </a:rPr>
              <a:t>1.2.7 -</a:t>
            </a:r>
            <a:r>
              <a:rPr lang="en-GB" sz="1200" b="0" i="0" u="none" strike="noStrike" kern="1200" cap="none" baseline="0">
                <a:solidFill>
                  <a:schemeClr val="tx1"/>
                </a:solidFill>
                <a:effectLst/>
                <a:latin typeface="+mn-lt"/>
                <a:ea typeface="Calibri"/>
                <a:cs typeface="Calibri"/>
                <a:sym typeface="Calibri"/>
              </a:rPr>
              <a:t> </a:t>
            </a:r>
            <a:r>
              <a:rPr lang="fr-FR" sz="1200" b="0" i="0" u="none" strike="noStrike" kern="1200" cap="none">
                <a:solidFill>
                  <a:schemeClr val="tx1"/>
                </a:solidFill>
                <a:effectLst/>
                <a:latin typeface="+mn-lt"/>
                <a:ea typeface="Calibri"/>
                <a:cs typeface="Calibri"/>
                <a:sym typeface="Calibri"/>
              </a:rPr>
              <a:t>écrire [382], fermer [757], lire [278], mettre [27], ouvrir [257], vous [50], chemise [3892], classe [778], fenêtre [1604], porte [696], salle [812], silence [1281], tableau [1456], bien [47]</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i="0" u="none" strike="noStrike" kern="1200" cap="none">
              <a:solidFill>
                <a:schemeClr val="tx1"/>
              </a:solidFill>
              <a:effectLst/>
              <a:latin typeface="+mn-lt"/>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cap="none">
                <a:solidFill>
                  <a:schemeClr val="tx1"/>
                </a:solidFill>
                <a:effectLst/>
                <a:latin typeface="+mn-lt"/>
                <a:ea typeface="Calibri"/>
                <a:cs typeface="Calibri"/>
                <a:sym typeface="Calibri"/>
              </a:rPr>
              <a:t>Source: </a:t>
            </a:r>
            <a:r>
              <a:rPr lang="en-GB" sz="1200" b="0" i="0" u="none" strike="noStrike" kern="1200" cap="none" err="1">
                <a:solidFill>
                  <a:schemeClr val="tx1"/>
                </a:solidFill>
                <a:effectLst/>
                <a:latin typeface="+mn-lt"/>
                <a:ea typeface="Calibri"/>
                <a:cs typeface="Calibri"/>
                <a:sym typeface="Calibri"/>
              </a:rPr>
              <a:t>Londsale</a:t>
            </a:r>
            <a:r>
              <a:rPr lang="en-GB" sz="1200" b="0" i="0" u="none" strike="noStrike" kern="1200" cap="none">
                <a:solidFill>
                  <a:schemeClr val="tx1"/>
                </a:solidFill>
                <a:effectLst/>
                <a:latin typeface="+mn-lt"/>
                <a:ea typeface="Calibri"/>
                <a:cs typeface="Calibri"/>
                <a:sym typeface="Calibri"/>
              </a:rPr>
              <a:t>, D., &amp; Le Bras, Y.  (2009). </a:t>
            </a:r>
            <a:r>
              <a:rPr lang="en-GB" sz="1200" b="0" i="1" u="none" strike="noStrike" kern="1200" cap="none">
                <a:solidFill>
                  <a:schemeClr val="tx1"/>
                </a:solidFill>
                <a:effectLst/>
                <a:latin typeface="+mn-lt"/>
                <a:ea typeface="Calibri"/>
                <a:cs typeface="Calibri"/>
                <a:sym typeface="Calibri"/>
              </a:rPr>
              <a:t>A Frequency Dictionary of French: Core vocabulary for learners </a:t>
            </a:r>
            <a:r>
              <a:rPr lang="en-GB" sz="1200" b="0" i="0" u="none" strike="noStrike" kern="1200" cap="none">
                <a:solidFill>
                  <a:schemeClr val="tx1"/>
                </a:solidFill>
                <a:effectLst/>
                <a:latin typeface="+mn-lt"/>
                <a:ea typeface="Calibri"/>
                <a:cs typeface="Calibri"/>
                <a:sym typeface="Calibri"/>
              </a:rPr>
              <a:t>London: Routledge.</a:t>
            </a:r>
            <a:endParaRPr lang="en-GB" sz="1200" b="0" i="0">
              <a:solidFill>
                <a:schemeClr val="dk1"/>
              </a:solidFill>
              <a:latin typeface="+mn-lt"/>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51212F4-EB5A-464B-92EC-DACFCB1CC2C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37</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4010941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baseline="0"/>
              <a:t>Revisited vocabulary: 1.2.7</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a:t>Students have to identify which word on the slide corresponds in meaning to the word in the centre. The correct answer is then highlighted upon clicking the mouse. Try to elicit the word using the target language: “</a:t>
            </a:r>
            <a:r>
              <a:rPr lang="en-GB" baseline="0" err="1"/>
              <a:t>C'est</a:t>
            </a:r>
            <a:r>
              <a:rPr lang="en-GB" baseline="0"/>
              <a:t> quoi </a:t>
            </a:r>
            <a:r>
              <a:rPr lang="en-GB" baseline="0" err="1"/>
              <a:t>en</a:t>
            </a:r>
            <a:r>
              <a:rPr lang="en-GB" baseline="0"/>
              <a:t> </a:t>
            </a:r>
            <a:r>
              <a:rPr lang="en-GB" baseline="0" err="1"/>
              <a:t>anglais</a:t>
            </a:r>
            <a:r>
              <a:rPr lang="en-GB" baseline="0"/>
              <a:t> ?” – “</a:t>
            </a:r>
            <a:r>
              <a:rPr lang="en-GB" baseline="0" err="1"/>
              <a:t>oui</a:t>
            </a:r>
            <a:r>
              <a:rPr lang="en-GB" baseline="0"/>
              <a:t>” – “non” – “</a:t>
            </a:r>
            <a:r>
              <a:rPr lang="en-GB" baseline="0" err="1"/>
              <a:t>bien</a:t>
            </a:r>
            <a:r>
              <a:rPr lang="en-GB" baseline="0"/>
              <a:t>!”, etc.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a:p>
          <a:p>
            <a:pPr marL="0" marR="0" lvl="0" indent="0" algn="l" defTabSz="914400" rtl="0" eaLnBrk="1" fontAlgn="auto" latinLnBrk="0" hangingPunct="1">
              <a:lnSpc>
                <a:spcPct val="100000"/>
              </a:lnSpc>
              <a:spcBef>
                <a:spcPts val="0"/>
              </a:spcBef>
              <a:spcAft>
                <a:spcPts val="0"/>
              </a:spcAft>
              <a:buClrTx/>
              <a:buSzTx/>
              <a:buFontTx/>
              <a:buNone/>
              <a:tabLst/>
              <a:defRPr/>
            </a:pPr>
            <a:r>
              <a:rPr lang="en-GB" b="1"/>
              <a:t>Vocabulary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cap="none">
                <a:solidFill>
                  <a:schemeClr val="tx1"/>
                </a:solidFill>
                <a:effectLst/>
                <a:latin typeface="+mn-lt"/>
                <a:ea typeface="Calibri"/>
                <a:cs typeface="Calibri"/>
                <a:sym typeface="Calibri"/>
              </a:rPr>
              <a:t>1.2.7 -</a:t>
            </a:r>
            <a:r>
              <a:rPr lang="en-GB" sz="1200" b="0" i="0" u="none" strike="noStrike" kern="1200" cap="none" baseline="0">
                <a:solidFill>
                  <a:schemeClr val="tx1"/>
                </a:solidFill>
                <a:effectLst/>
                <a:latin typeface="+mn-lt"/>
                <a:ea typeface="Calibri"/>
                <a:cs typeface="Calibri"/>
                <a:sym typeface="Calibri"/>
              </a:rPr>
              <a:t> </a:t>
            </a:r>
            <a:r>
              <a:rPr lang="fr-FR" sz="1200" b="0" i="0" u="none" strike="noStrike" kern="1200" cap="none">
                <a:solidFill>
                  <a:schemeClr val="tx1"/>
                </a:solidFill>
                <a:effectLst/>
                <a:latin typeface="+mn-lt"/>
                <a:ea typeface="Calibri"/>
                <a:cs typeface="Calibri"/>
                <a:sym typeface="Calibri"/>
              </a:rPr>
              <a:t>écrire [382], fermer [757], lire [278], mettre [27], ouvrir [257], vous [50], chemise [3892], classe [778], fenêtre [1604], porte [696], salle [812], silence [1281], tableau [1456], bien [47]</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i="0" u="none" strike="noStrike" kern="1200" cap="none">
              <a:solidFill>
                <a:schemeClr val="tx1"/>
              </a:solidFill>
              <a:effectLst/>
              <a:latin typeface="+mn-lt"/>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cap="none">
                <a:solidFill>
                  <a:schemeClr val="tx1"/>
                </a:solidFill>
                <a:effectLst/>
                <a:latin typeface="+mn-lt"/>
                <a:ea typeface="Calibri"/>
                <a:cs typeface="Calibri"/>
                <a:sym typeface="Calibri"/>
              </a:rPr>
              <a:t>Source: </a:t>
            </a:r>
            <a:r>
              <a:rPr lang="en-GB" sz="1200" b="0" i="0" u="none" strike="noStrike" kern="1200" cap="none" err="1">
                <a:solidFill>
                  <a:schemeClr val="tx1"/>
                </a:solidFill>
                <a:effectLst/>
                <a:latin typeface="+mn-lt"/>
                <a:ea typeface="Calibri"/>
                <a:cs typeface="Calibri"/>
                <a:sym typeface="Calibri"/>
              </a:rPr>
              <a:t>Londsale</a:t>
            </a:r>
            <a:r>
              <a:rPr lang="en-GB" sz="1200" b="0" i="0" u="none" strike="noStrike" kern="1200" cap="none">
                <a:solidFill>
                  <a:schemeClr val="tx1"/>
                </a:solidFill>
                <a:effectLst/>
                <a:latin typeface="+mn-lt"/>
                <a:ea typeface="Calibri"/>
                <a:cs typeface="Calibri"/>
                <a:sym typeface="Calibri"/>
              </a:rPr>
              <a:t>, D., &amp; Le Bras, Y.  (2009). </a:t>
            </a:r>
            <a:r>
              <a:rPr lang="en-GB" sz="1200" b="0" i="1" u="none" strike="noStrike" kern="1200" cap="none">
                <a:solidFill>
                  <a:schemeClr val="tx1"/>
                </a:solidFill>
                <a:effectLst/>
                <a:latin typeface="+mn-lt"/>
                <a:ea typeface="Calibri"/>
                <a:cs typeface="Calibri"/>
                <a:sym typeface="Calibri"/>
              </a:rPr>
              <a:t>A Frequency Dictionary of French: Core vocabulary for learners </a:t>
            </a:r>
            <a:r>
              <a:rPr lang="en-GB" sz="1200" b="0" i="0" u="none" strike="noStrike" kern="1200" cap="none">
                <a:solidFill>
                  <a:schemeClr val="tx1"/>
                </a:solidFill>
                <a:effectLst/>
                <a:latin typeface="+mn-lt"/>
                <a:ea typeface="Calibri"/>
                <a:cs typeface="Calibri"/>
                <a:sym typeface="Calibri"/>
              </a:rPr>
              <a:t>London: Routledge.</a:t>
            </a:r>
            <a:endParaRPr lang="en-GB" sz="1200" b="0" i="0">
              <a:solidFill>
                <a:schemeClr val="dk1"/>
              </a:solidFill>
              <a:latin typeface="+mn-lt"/>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51212F4-EB5A-464B-92EC-DACFCB1CC2C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38</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0544925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baseline="0"/>
              <a:t>Revisited vocabulary: 1.2.7</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a:t>Students have to identify which word on the slide corresponds in meaning to the word in the centre. The correct answer is then highlighted upon clicking the mouse. Try to elicit the word using the target language: “</a:t>
            </a:r>
            <a:r>
              <a:rPr lang="en-GB" baseline="0" err="1"/>
              <a:t>C'est</a:t>
            </a:r>
            <a:r>
              <a:rPr lang="en-GB" baseline="0"/>
              <a:t> quoi </a:t>
            </a:r>
            <a:r>
              <a:rPr lang="en-GB" baseline="0" err="1"/>
              <a:t>en</a:t>
            </a:r>
            <a:r>
              <a:rPr lang="en-GB" baseline="0"/>
              <a:t> </a:t>
            </a:r>
            <a:r>
              <a:rPr lang="en-GB" baseline="0" err="1"/>
              <a:t>anglais</a:t>
            </a:r>
            <a:r>
              <a:rPr lang="en-GB" baseline="0"/>
              <a:t> ?” – “</a:t>
            </a:r>
            <a:r>
              <a:rPr lang="en-GB" baseline="0" err="1"/>
              <a:t>oui</a:t>
            </a:r>
            <a:r>
              <a:rPr lang="en-GB" baseline="0"/>
              <a:t>” – “non” – “</a:t>
            </a:r>
            <a:r>
              <a:rPr lang="en-GB" baseline="0" err="1"/>
              <a:t>bien</a:t>
            </a:r>
            <a:r>
              <a:rPr lang="en-GB" baseline="0"/>
              <a:t>!”, etc.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a:p>
          <a:p>
            <a:pPr marL="0" marR="0" lvl="0" indent="0" algn="l" defTabSz="914400" rtl="0" eaLnBrk="1" fontAlgn="auto" latinLnBrk="0" hangingPunct="1">
              <a:lnSpc>
                <a:spcPct val="100000"/>
              </a:lnSpc>
              <a:spcBef>
                <a:spcPts val="0"/>
              </a:spcBef>
              <a:spcAft>
                <a:spcPts val="0"/>
              </a:spcAft>
              <a:buClrTx/>
              <a:buSzTx/>
              <a:buFontTx/>
              <a:buNone/>
              <a:tabLst/>
              <a:defRPr/>
            </a:pPr>
            <a:r>
              <a:rPr lang="en-GB" b="1"/>
              <a:t>Vocabulary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cap="none">
                <a:solidFill>
                  <a:schemeClr val="tx1"/>
                </a:solidFill>
                <a:effectLst/>
                <a:latin typeface="+mn-lt"/>
                <a:ea typeface="Calibri"/>
                <a:cs typeface="Calibri"/>
                <a:sym typeface="Calibri"/>
              </a:rPr>
              <a:t>1.2.7 -</a:t>
            </a:r>
            <a:r>
              <a:rPr lang="en-GB" sz="1200" b="0" i="0" u="none" strike="noStrike" kern="1200" cap="none" baseline="0">
                <a:solidFill>
                  <a:schemeClr val="tx1"/>
                </a:solidFill>
                <a:effectLst/>
                <a:latin typeface="+mn-lt"/>
                <a:ea typeface="Calibri"/>
                <a:cs typeface="Calibri"/>
                <a:sym typeface="Calibri"/>
              </a:rPr>
              <a:t> </a:t>
            </a:r>
            <a:r>
              <a:rPr lang="fr-FR" sz="1200" b="0" i="0" u="none" strike="noStrike" kern="1200" cap="none">
                <a:solidFill>
                  <a:schemeClr val="tx1"/>
                </a:solidFill>
                <a:effectLst/>
                <a:latin typeface="+mn-lt"/>
                <a:ea typeface="Calibri"/>
                <a:cs typeface="Calibri"/>
                <a:sym typeface="Calibri"/>
              </a:rPr>
              <a:t>écrire [382], fermer [757], lire [278], mettre [27], ouvrir [257], vous [50], chemise [3892], classe [778], fenêtre [1604], porte [696], salle [812], silence [1281], tableau [1456], bien [47]</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i="0" u="none" strike="noStrike" kern="1200" cap="none">
              <a:solidFill>
                <a:schemeClr val="tx1"/>
              </a:solidFill>
              <a:effectLst/>
              <a:latin typeface="+mn-lt"/>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cap="none">
                <a:solidFill>
                  <a:schemeClr val="tx1"/>
                </a:solidFill>
                <a:effectLst/>
                <a:latin typeface="+mn-lt"/>
                <a:ea typeface="Calibri"/>
                <a:cs typeface="Calibri"/>
                <a:sym typeface="Calibri"/>
              </a:rPr>
              <a:t>Source: </a:t>
            </a:r>
            <a:r>
              <a:rPr lang="en-GB" sz="1200" b="0" i="0" u="none" strike="noStrike" kern="1200" cap="none" err="1">
                <a:solidFill>
                  <a:schemeClr val="tx1"/>
                </a:solidFill>
                <a:effectLst/>
                <a:latin typeface="+mn-lt"/>
                <a:ea typeface="Calibri"/>
                <a:cs typeface="Calibri"/>
                <a:sym typeface="Calibri"/>
              </a:rPr>
              <a:t>Londsale</a:t>
            </a:r>
            <a:r>
              <a:rPr lang="en-GB" sz="1200" b="0" i="0" u="none" strike="noStrike" kern="1200" cap="none">
                <a:solidFill>
                  <a:schemeClr val="tx1"/>
                </a:solidFill>
                <a:effectLst/>
                <a:latin typeface="+mn-lt"/>
                <a:ea typeface="Calibri"/>
                <a:cs typeface="Calibri"/>
                <a:sym typeface="Calibri"/>
              </a:rPr>
              <a:t>, D., &amp; Le Bras, Y.  (2009). </a:t>
            </a:r>
            <a:r>
              <a:rPr lang="en-GB" sz="1200" b="0" i="1" u="none" strike="noStrike" kern="1200" cap="none">
                <a:solidFill>
                  <a:schemeClr val="tx1"/>
                </a:solidFill>
                <a:effectLst/>
                <a:latin typeface="+mn-lt"/>
                <a:ea typeface="Calibri"/>
                <a:cs typeface="Calibri"/>
                <a:sym typeface="Calibri"/>
              </a:rPr>
              <a:t>A Frequency Dictionary of French: Core vocabulary for learners </a:t>
            </a:r>
            <a:r>
              <a:rPr lang="en-GB" sz="1200" b="0" i="0" u="none" strike="noStrike" kern="1200" cap="none">
                <a:solidFill>
                  <a:schemeClr val="tx1"/>
                </a:solidFill>
                <a:effectLst/>
                <a:latin typeface="+mn-lt"/>
                <a:ea typeface="Calibri"/>
                <a:cs typeface="Calibri"/>
                <a:sym typeface="Calibri"/>
              </a:rPr>
              <a:t>London: Routledge.</a:t>
            </a:r>
            <a:endParaRPr lang="en-GB" sz="1200" b="0" i="0">
              <a:solidFill>
                <a:schemeClr val="dk1"/>
              </a:solidFill>
              <a:latin typeface="+mn-lt"/>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51212F4-EB5A-464B-92EC-DACFCB1CC2C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39</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45445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b="0" dirty="0"/>
              <a:t>The new </a:t>
            </a:r>
            <a:r>
              <a:rPr lang="fr-FR" b="0" dirty="0" err="1"/>
              <a:t>vocabulary</a:t>
            </a:r>
            <a:r>
              <a:rPr lang="fr-FR" b="0" dirty="0"/>
              <a:t> for </a:t>
            </a:r>
            <a:r>
              <a:rPr lang="fr-FR" b="0" dirty="0" err="1"/>
              <a:t>this</a:t>
            </a:r>
            <a:r>
              <a:rPr lang="fr-FR" b="0" dirty="0"/>
              <a:t> </a:t>
            </a:r>
            <a:r>
              <a:rPr lang="fr-FR" b="0" dirty="0" err="1"/>
              <a:t>week</a:t>
            </a:r>
            <a:r>
              <a:rPr lang="fr-FR" b="0" dirty="0"/>
              <a:t> </a:t>
            </a:r>
            <a:r>
              <a:rPr lang="fr-FR" b="0" i="0" dirty="0" err="1"/>
              <a:t>is</a:t>
            </a:r>
            <a:r>
              <a:rPr lang="fr-FR" b="0" i="0" dirty="0"/>
              <a:t> </a:t>
            </a:r>
            <a:r>
              <a:rPr lang="fr-FR" b="0" i="0" dirty="0" err="1"/>
              <a:t>now</a:t>
            </a:r>
            <a:r>
              <a:rPr lang="fr-FR" b="0" i="0" dirty="0"/>
              <a:t> </a:t>
            </a:r>
            <a:r>
              <a:rPr lang="fr-FR" b="0" i="0" dirty="0" err="1"/>
              <a:t>practised</a:t>
            </a:r>
            <a:r>
              <a:rPr lang="fr-FR" b="0" i="0" dirty="0"/>
              <a:t>. This first slide shows all new items </a:t>
            </a:r>
            <a:r>
              <a:rPr lang="fr-FR" b="0" i="0" dirty="0" err="1"/>
              <a:t>apart</a:t>
            </a:r>
            <a:r>
              <a:rPr lang="fr-FR" b="0" i="0" dirty="0"/>
              <a:t> </a:t>
            </a:r>
            <a:r>
              <a:rPr lang="fr-FR" b="0" i="0" dirty="0" err="1"/>
              <a:t>from</a:t>
            </a:r>
            <a:r>
              <a:rPr lang="fr-FR" b="0" i="0" dirty="0"/>
              <a:t> the </a:t>
            </a:r>
            <a:r>
              <a:rPr lang="fr-FR" b="0" i="0" dirty="0" err="1"/>
              <a:t>three</a:t>
            </a:r>
            <a:r>
              <a:rPr lang="fr-FR" b="0" i="0" dirty="0"/>
              <a:t> </a:t>
            </a:r>
            <a:r>
              <a:rPr lang="fr-FR" b="0" i="0" dirty="0" err="1"/>
              <a:t>irregular</a:t>
            </a:r>
            <a:r>
              <a:rPr lang="fr-FR" b="0" i="0" dirty="0"/>
              <a:t> </a:t>
            </a:r>
            <a:r>
              <a:rPr lang="fr-FR" b="0" i="0" dirty="0" err="1"/>
              <a:t>forms</a:t>
            </a:r>
            <a:r>
              <a:rPr lang="fr-FR" b="0" i="0" dirty="0"/>
              <a:t> of </a:t>
            </a:r>
            <a:r>
              <a:rPr lang="fr-FR" b="0" i="1" dirty="0"/>
              <a:t>aller</a:t>
            </a:r>
            <a:r>
              <a:rPr lang="fr-FR" b="0" i="0" dirty="0"/>
              <a:t>, </a:t>
            </a:r>
            <a:r>
              <a:rPr lang="fr-FR" b="0" i="0" dirty="0" err="1"/>
              <a:t>which</a:t>
            </a:r>
            <a:r>
              <a:rPr lang="fr-FR" b="0" i="0" dirty="0"/>
              <a:t> </a:t>
            </a:r>
            <a:r>
              <a:rPr lang="fr-FR" b="0" i="0" dirty="0" err="1"/>
              <a:t>will</a:t>
            </a:r>
            <a:r>
              <a:rPr lang="fr-FR" b="0" i="0" dirty="0"/>
              <a:t> </a:t>
            </a:r>
            <a:r>
              <a:rPr lang="fr-FR" b="0" i="0" dirty="0" err="1"/>
              <a:t>be</a:t>
            </a:r>
            <a:r>
              <a:rPr lang="fr-FR" b="0" i="0" dirty="0"/>
              <a:t> </a:t>
            </a:r>
            <a:r>
              <a:rPr lang="fr-FR" b="0" i="0" dirty="0" err="1"/>
              <a:t>practised</a:t>
            </a:r>
            <a:r>
              <a:rPr lang="fr-FR" b="0" i="0" dirty="0"/>
              <a:t> in the </a:t>
            </a:r>
            <a:r>
              <a:rPr lang="fr-FR" b="0" i="0" dirty="0" err="1"/>
              <a:t>grammar</a:t>
            </a:r>
            <a:r>
              <a:rPr lang="fr-FR" b="0" i="0" dirty="0"/>
              <a:t> </a:t>
            </a:r>
            <a:r>
              <a:rPr lang="fr-FR" b="0" i="0" dirty="0" err="1"/>
              <a:t>activities</a:t>
            </a:r>
            <a:r>
              <a:rPr lang="fr-FR" b="0" i="0" dirty="0"/>
              <a:t> </a:t>
            </a:r>
            <a:r>
              <a:rPr lang="fr-FR" b="0" i="0" dirty="0" err="1"/>
              <a:t>later</a:t>
            </a:r>
            <a:r>
              <a:rPr lang="fr-FR" b="0" i="0" dirty="0"/>
              <a:t>. The </a:t>
            </a:r>
            <a:r>
              <a:rPr lang="fr-FR" b="0" i="0" dirty="0" err="1"/>
              <a:t>subsequent</a:t>
            </a:r>
            <a:r>
              <a:rPr lang="fr-FR" b="0" i="0" dirty="0"/>
              <a:t> </a:t>
            </a:r>
            <a:r>
              <a:rPr lang="fr-FR" b="0" i="0" dirty="0" err="1"/>
              <a:t>vocabulary</a:t>
            </a:r>
            <a:r>
              <a:rPr lang="fr-FR" b="0" i="0" dirty="0"/>
              <a:t> slides </a:t>
            </a:r>
            <a:r>
              <a:rPr lang="fr-FR" b="0" i="0" dirty="0" err="1"/>
              <a:t>each</a:t>
            </a:r>
            <a:r>
              <a:rPr lang="fr-FR" b="0" i="0" baseline="0" dirty="0"/>
              <a:t> have one of </a:t>
            </a:r>
            <a:r>
              <a:rPr lang="fr-FR" b="0" i="0" baseline="0" dirty="0" err="1"/>
              <a:t>these</a:t>
            </a:r>
            <a:r>
              <a:rPr lang="fr-FR" b="0" i="0" baseline="0" dirty="0"/>
              <a:t> items </a:t>
            </a:r>
            <a:r>
              <a:rPr lang="fr-FR" b="0" i="0" baseline="0" dirty="0" err="1"/>
              <a:t>missing</a:t>
            </a:r>
            <a:r>
              <a:rPr lang="fr-FR" b="0" i="0" baseline="0" dirty="0"/>
              <a:t>; the </a:t>
            </a:r>
            <a:r>
              <a:rPr lang="fr-FR" b="0" i="0" baseline="0" dirty="0" err="1"/>
              <a:t>students</a:t>
            </a:r>
            <a:r>
              <a:rPr lang="fr-FR" b="0" i="0" baseline="0" dirty="0"/>
              <a:t> must </a:t>
            </a:r>
            <a:r>
              <a:rPr lang="fr-FR" b="0" i="0" baseline="0" dirty="0" err="1"/>
              <a:t>say</a:t>
            </a:r>
            <a:r>
              <a:rPr lang="fr-FR" b="0" i="0" baseline="0" dirty="0"/>
              <a:t> </a:t>
            </a:r>
            <a:r>
              <a:rPr lang="fr-FR" b="0" i="0" baseline="0" dirty="0" err="1"/>
              <a:t>which</a:t>
            </a:r>
            <a:r>
              <a:rPr lang="fr-FR" b="0" i="0" baseline="0" dirty="0"/>
              <a:t> item (in French). The </a:t>
            </a:r>
            <a:r>
              <a:rPr lang="fr-FR" b="0" i="0" baseline="0" dirty="0" err="1"/>
              <a:t>missing</a:t>
            </a:r>
            <a:r>
              <a:rPr lang="fr-FR" b="0" i="0" baseline="0" dirty="0"/>
              <a:t> item </a:t>
            </a:r>
            <a:r>
              <a:rPr lang="fr-FR" b="0" i="0" baseline="0" dirty="0" err="1"/>
              <a:t>appears</a:t>
            </a:r>
            <a:r>
              <a:rPr lang="fr-FR" b="0" i="0" baseline="0" dirty="0"/>
              <a:t> </a:t>
            </a:r>
            <a:r>
              <a:rPr lang="fr-FR" b="0" i="0" baseline="0" dirty="0" err="1"/>
              <a:t>upon</a:t>
            </a:r>
            <a:r>
              <a:rPr lang="fr-FR" b="0" i="0" baseline="0" dirty="0"/>
              <a:t> </a:t>
            </a:r>
            <a:r>
              <a:rPr lang="fr-FR" b="0" i="0" baseline="0" dirty="0" err="1"/>
              <a:t>clicking</a:t>
            </a:r>
            <a:r>
              <a:rPr lang="fr-FR" b="0" i="0" baseline="0" dirty="0"/>
              <a:t> the mouse.</a:t>
            </a:r>
            <a:endParaRPr lang="fr-FR" b="0" i="0" dirty="0"/>
          </a:p>
          <a:p>
            <a:endParaRPr lang="fr-FR" b="1" dirty="0"/>
          </a:p>
          <a:p>
            <a:r>
              <a:rPr lang="fr-FR" b="1" dirty="0"/>
              <a:t>Frequency</a:t>
            </a:r>
          </a:p>
          <a:p>
            <a:r>
              <a:rPr lang="fr-FR" dirty="0"/>
              <a:t>année [102], mois [178], vacances [1726], ville [260], Écosse [n/a], Angleterre [n/a], Londres [n/a], chez [206]</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cap="none" dirty="0">
                <a:solidFill>
                  <a:schemeClr val="tx1"/>
                </a:solidFill>
                <a:effectLst/>
                <a:latin typeface="+mn-lt"/>
                <a:ea typeface="Calibri"/>
                <a:cs typeface="Calibri"/>
                <a:sym typeface="Calibri"/>
              </a:rPr>
              <a:t>Source: </a:t>
            </a:r>
            <a:r>
              <a:rPr lang="en-GB" sz="1200" b="0" i="0" u="none" strike="noStrike" kern="1200" cap="none" dirty="0" err="1">
                <a:solidFill>
                  <a:schemeClr val="tx1"/>
                </a:solidFill>
                <a:effectLst/>
                <a:latin typeface="+mn-lt"/>
                <a:ea typeface="Calibri"/>
                <a:cs typeface="Calibri"/>
                <a:sym typeface="Calibri"/>
              </a:rPr>
              <a:t>Londsale</a:t>
            </a:r>
            <a:r>
              <a:rPr lang="en-GB" sz="1200" b="0" i="0" u="none" strike="noStrike" kern="1200" cap="none" dirty="0">
                <a:solidFill>
                  <a:schemeClr val="tx1"/>
                </a:solidFill>
                <a:effectLst/>
                <a:latin typeface="+mn-lt"/>
                <a:ea typeface="Calibri"/>
                <a:cs typeface="Calibri"/>
                <a:sym typeface="Calibri"/>
              </a:rPr>
              <a:t>, D., &amp; Le Bras, Y.  (2009). </a:t>
            </a:r>
            <a:r>
              <a:rPr lang="en-GB" sz="1200" b="0" i="1" u="none" strike="noStrike" kern="1200" cap="none" dirty="0">
                <a:solidFill>
                  <a:schemeClr val="tx1"/>
                </a:solidFill>
                <a:effectLst/>
                <a:latin typeface="+mn-lt"/>
                <a:ea typeface="Calibri"/>
                <a:cs typeface="Calibri"/>
                <a:sym typeface="Calibri"/>
              </a:rPr>
              <a:t>A Frequency Dictionary of French: Core vocabulary for learners </a:t>
            </a:r>
            <a:r>
              <a:rPr lang="en-GB" sz="1200" b="0" i="0" u="none" strike="noStrike" kern="1200" cap="none" dirty="0">
                <a:solidFill>
                  <a:schemeClr val="tx1"/>
                </a:solidFill>
                <a:effectLst/>
                <a:latin typeface="+mn-lt"/>
                <a:ea typeface="Calibri"/>
                <a:cs typeface="Calibri"/>
                <a:sym typeface="Calibri"/>
              </a:rPr>
              <a:t>London: Routledge.</a:t>
            </a:r>
            <a:endParaRPr lang="en-GB" sz="1200" b="0" i="0" dirty="0">
              <a:solidFill>
                <a:schemeClr val="dk1"/>
              </a:solidFill>
              <a:latin typeface="+mn-lt"/>
              <a:ea typeface="Calibri"/>
              <a:cs typeface="Calibri"/>
              <a:sym typeface="Calibri"/>
            </a:endParaRP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51212F4-EB5A-464B-92EC-DACFCB1CC2C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3007490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baseline="0"/>
              <a:t>Revisited vocabulary: 1.2.7</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a:t>Students have to identify which word on the slide corresponds in meaning to the word in the centre. The correct answer is then highlighted upon clicking the mouse. Try to elicit the word using the target language: “</a:t>
            </a:r>
            <a:r>
              <a:rPr lang="en-GB" baseline="0" err="1"/>
              <a:t>C'est</a:t>
            </a:r>
            <a:r>
              <a:rPr lang="en-GB" baseline="0"/>
              <a:t> quoi </a:t>
            </a:r>
            <a:r>
              <a:rPr lang="en-GB" baseline="0" err="1"/>
              <a:t>en</a:t>
            </a:r>
            <a:r>
              <a:rPr lang="en-GB" baseline="0"/>
              <a:t> </a:t>
            </a:r>
            <a:r>
              <a:rPr lang="en-GB" baseline="0" err="1"/>
              <a:t>anglais</a:t>
            </a:r>
            <a:r>
              <a:rPr lang="en-GB" baseline="0"/>
              <a:t> ?” – “</a:t>
            </a:r>
            <a:r>
              <a:rPr lang="en-GB" baseline="0" err="1"/>
              <a:t>oui</a:t>
            </a:r>
            <a:r>
              <a:rPr lang="en-GB" baseline="0"/>
              <a:t>” – “non” – “</a:t>
            </a:r>
            <a:r>
              <a:rPr lang="en-GB" baseline="0" err="1"/>
              <a:t>bien</a:t>
            </a:r>
            <a:r>
              <a:rPr lang="en-GB" baseline="0"/>
              <a:t>!”, etc.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a:p>
          <a:p>
            <a:pPr marL="0" marR="0" lvl="0" indent="0" algn="l" defTabSz="914400" rtl="0" eaLnBrk="1" fontAlgn="auto" latinLnBrk="0" hangingPunct="1">
              <a:lnSpc>
                <a:spcPct val="100000"/>
              </a:lnSpc>
              <a:spcBef>
                <a:spcPts val="0"/>
              </a:spcBef>
              <a:spcAft>
                <a:spcPts val="0"/>
              </a:spcAft>
              <a:buClrTx/>
              <a:buSzTx/>
              <a:buFontTx/>
              <a:buNone/>
              <a:tabLst/>
              <a:defRPr/>
            </a:pPr>
            <a:r>
              <a:rPr lang="en-GB" b="1"/>
              <a:t>Vocabulary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cap="none">
                <a:solidFill>
                  <a:schemeClr val="tx1"/>
                </a:solidFill>
                <a:effectLst/>
                <a:latin typeface="+mn-lt"/>
                <a:ea typeface="Calibri"/>
                <a:cs typeface="Calibri"/>
                <a:sym typeface="Calibri"/>
              </a:rPr>
              <a:t>1.2.7 -</a:t>
            </a:r>
            <a:r>
              <a:rPr lang="en-GB" sz="1200" b="0" i="0" u="none" strike="noStrike" kern="1200" cap="none" baseline="0">
                <a:solidFill>
                  <a:schemeClr val="tx1"/>
                </a:solidFill>
                <a:effectLst/>
                <a:latin typeface="+mn-lt"/>
                <a:ea typeface="Calibri"/>
                <a:cs typeface="Calibri"/>
                <a:sym typeface="Calibri"/>
              </a:rPr>
              <a:t> </a:t>
            </a:r>
            <a:r>
              <a:rPr lang="fr-FR" sz="1200" b="0" i="0" u="none" strike="noStrike" kern="1200" cap="none">
                <a:solidFill>
                  <a:schemeClr val="tx1"/>
                </a:solidFill>
                <a:effectLst/>
                <a:latin typeface="+mn-lt"/>
                <a:ea typeface="Calibri"/>
                <a:cs typeface="Calibri"/>
                <a:sym typeface="Calibri"/>
              </a:rPr>
              <a:t>écrire [382], fermer [757], lire [278], mettre [27], ouvrir [257], vous [50], chemise [3892], classe [778], fenêtre [1604], porte [696], salle [812], silence [1281], tableau [1456], bien [47]</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i="0" u="none" strike="noStrike" kern="1200" cap="none">
              <a:solidFill>
                <a:schemeClr val="tx1"/>
              </a:solidFill>
              <a:effectLst/>
              <a:latin typeface="+mn-lt"/>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cap="none">
                <a:solidFill>
                  <a:schemeClr val="tx1"/>
                </a:solidFill>
                <a:effectLst/>
                <a:latin typeface="+mn-lt"/>
                <a:ea typeface="Calibri"/>
                <a:cs typeface="Calibri"/>
                <a:sym typeface="Calibri"/>
              </a:rPr>
              <a:t>Source: </a:t>
            </a:r>
            <a:r>
              <a:rPr lang="en-GB" sz="1200" b="0" i="0" u="none" strike="noStrike" kern="1200" cap="none" err="1">
                <a:solidFill>
                  <a:schemeClr val="tx1"/>
                </a:solidFill>
                <a:effectLst/>
                <a:latin typeface="+mn-lt"/>
                <a:ea typeface="Calibri"/>
                <a:cs typeface="Calibri"/>
                <a:sym typeface="Calibri"/>
              </a:rPr>
              <a:t>Londsale</a:t>
            </a:r>
            <a:r>
              <a:rPr lang="en-GB" sz="1200" b="0" i="0" u="none" strike="noStrike" kern="1200" cap="none">
                <a:solidFill>
                  <a:schemeClr val="tx1"/>
                </a:solidFill>
                <a:effectLst/>
                <a:latin typeface="+mn-lt"/>
                <a:ea typeface="Calibri"/>
                <a:cs typeface="Calibri"/>
                <a:sym typeface="Calibri"/>
              </a:rPr>
              <a:t>, D., &amp; Le Bras, Y.  (2009). </a:t>
            </a:r>
            <a:r>
              <a:rPr lang="en-GB" sz="1200" b="0" i="1" u="none" strike="noStrike" kern="1200" cap="none">
                <a:solidFill>
                  <a:schemeClr val="tx1"/>
                </a:solidFill>
                <a:effectLst/>
                <a:latin typeface="+mn-lt"/>
                <a:ea typeface="Calibri"/>
                <a:cs typeface="Calibri"/>
                <a:sym typeface="Calibri"/>
              </a:rPr>
              <a:t>A Frequency Dictionary of French: Core vocabulary for learners </a:t>
            </a:r>
            <a:r>
              <a:rPr lang="en-GB" sz="1200" b="0" i="0" u="none" strike="noStrike" kern="1200" cap="none">
                <a:solidFill>
                  <a:schemeClr val="tx1"/>
                </a:solidFill>
                <a:effectLst/>
                <a:latin typeface="+mn-lt"/>
                <a:ea typeface="Calibri"/>
                <a:cs typeface="Calibri"/>
                <a:sym typeface="Calibri"/>
              </a:rPr>
              <a:t>London: Routledge.</a:t>
            </a:r>
            <a:endParaRPr lang="en-GB" sz="1200" b="0" i="0">
              <a:solidFill>
                <a:schemeClr val="dk1"/>
              </a:solidFill>
              <a:latin typeface="+mn-lt"/>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51212F4-EB5A-464B-92EC-DACFCB1CC2C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40</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0602480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baseline="0"/>
              <a:t>Revisited vocabulary: 1.2.7</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a:t>Students have to identify which word on the slide corresponds in meaning to the word in the centre. The correct answer is then highlighted upon clicking the mouse. Try to elicit the word using the target language: “</a:t>
            </a:r>
            <a:r>
              <a:rPr lang="en-GB" baseline="0" err="1"/>
              <a:t>C'est</a:t>
            </a:r>
            <a:r>
              <a:rPr lang="en-GB" baseline="0"/>
              <a:t> quoi </a:t>
            </a:r>
            <a:r>
              <a:rPr lang="en-GB" baseline="0" err="1"/>
              <a:t>en</a:t>
            </a:r>
            <a:r>
              <a:rPr lang="en-GB" baseline="0"/>
              <a:t> </a:t>
            </a:r>
            <a:r>
              <a:rPr lang="en-GB" baseline="0" err="1"/>
              <a:t>anglais</a:t>
            </a:r>
            <a:r>
              <a:rPr lang="en-GB" baseline="0"/>
              <a:t> ?” – “</a:t>
            </a:r>
            <a:r>
              <a:rPr lang="en-GB" baseline="0" err="1"/>
              <a:t>oui</a:t>
            </a:r>
            <a:r>
              <a:rPr lang="en-GB" baseline="0"/>
              <a:t>” – “non” – “</a:t>
            </a:r>
            <a:r>
              <a:rPr lang="en-GB" baseline="0" err="1"/>
              <a:t>bien</a:t>
            </a:r>
            <a:r>
              <a:rPr lang="en-GB" baseline="0"/>
              <a:t>!”, etc.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a:p>
          <a:p>
            <a:pPr marL="0" marR="0" lvl="0" indent="0" algn="l" defTabSz="914400" rtl="0" eaLnBrk="1" fontAlgn="auto" latinLnBrk="0" hangingPunct="1">
              <a:lnSpc>
                <a:spcPct val="100000"/>
              </a:lnSpc>
              <a:spcBef>
                <a:spcPts val="0"/>
              </a:spcBef>
              <a:spcAft>
                <a:spcPts val="0"/>
              </a:spcAft>
              <a:buClrTx/>
              <a:buSzTx/>
              <a:buFontTx/>
              <a:buNone/>
              <a:tabLst/>
              <a:defRPr/>
            </a:pPr>
            <a:r>
              <a:rPr lang="en-GB" b="1"/>
              <a:t>Vocabulary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cap="none">
                <a:solidFill>
                  <a:schemeClr val="tx1"/>
                </a:solidFill>
                <a:effectLst/>
                <a:latin typeface="+mn-lt"/>
                <a:ea typeface="Calibri"/>
                <a:cs typeface="Calibri"/>
                <a:sym typeface="Calibri"/>
              </a:rPr>
              <a:t>1.2.7 -</a:t>
            </a:r>
            <a:r>
              <a:rPr lang="en-GB" sz="1200" b="0" i="0" u="none" strike="noStrike" kern="1200" cap="none" baseline="0">
                <a:solidFill>
                  <a:schemeClr val="tx1"/>
                </a:solidFill>
                <a:effectLst/>
                <a:latin typeface="+mn-lt"/>
                <a:ea typeface="Calibri"/>
                <a:cs typeface="Calibri"/>
                <a:sym typeface="Calibri"/>
              </a:rPr>
              <a:t> </a:t>
            </a:r>
            <a:r>
              <a:rPr lang="fr-FR" sz="1200" b="0" i="0" u="none" strike="noStrike" kern="1200" cap="none">
                <a:solidFill>
                  <a:schemeClr val="tx1"/>
                </a:solidFill>
                <a:effectLst/>
                <a:latin typeface="+mn-lt"/>
                <a:ea typeface="Calibri"/>
                <a:cs typeface="Calibri"/>
                <a:sym typeface="Calibri"/>
              </a:rPr>
              <a:t>écrire [382], fermer [757], lire [278], mettre [27], ouvrir [257], vous [50], chemise [3892], classe [778], fenêtre [1604], porte [696], salle [812], silence [1281], tableau [1456], bien [47]</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i="0" u="none" strike="noStrike" kern="1200" cap="none">
              <a:solidFill>
                <a:schemeClr val="tx1"/>
              </a:solidFill>
              <a:effectLst/>
              <a:latin typeface="+mn-lt"/>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cap="none">
                <a:solidFill>
                  <a:schemeClr val="tx1"/>
                </a:solidFill>
                <a:effectLst/>
                <a:latin typeface="+mn-lt"/>
                <a:ea typeface="Calibri"/>
                <a:cs typeface="Calibri"/>
                <a:sym typeface="Calibri"/>
              </a:rPr>
              <a:t>Source: </a:t>
            </a:r>
            <a:r>
              <a:rPr lang="en-GB" sz="1200" b="0" i="0" u="none" strike="noStrike" kern="1200" cap="none" err="1">
                <a:solidFill>
                  <a:schemeClr val="tx1"/>
                </a:solidFill>
                <a:effectLst/>
                <a:latin typeface="+mn-lt"/>
                <a:ea typeface="Calibri"/>
                <a:cs typeface="Calibri"/>
                <a:sym typeface="Calibri"/>
              </a:rPr>
              <a:t>Londsale</a:t>
            </a:r>
            <a:r>
              <a:rPr lang="en-GB" sz="1200" b="0" i="0" u="none" strike="noStrike" kern="1200" cap="none">
                <a:solidFill>
                  <a:schemeClr val="tx1"/>
                </a:solidFill>
                <a:effectLst/>
                <a:latin typeface="+mn-lt"/>
                <a:ea typeface="Calibri"/>
                <a:cs typeface="Calibri"/>
                <a:sym typeface="Calibri"/>
              </a:rPr>
              <a:t>, D., &amp; Le Bras, Y.  (2009). </a:t>
            </a:r>
            <a:r>
              <a:rPr lang="en-GB" sz="1200" b="0" i="1" u="none" strike="noStrike" kern="1200" cap="none">
                <a:solidFill>
                  <a:schemeClr val="tx1"/>
                </a:solidFill>
                <a:effectLst/>
                <a:latin typeface="+mn-lt"/>
                <a:ea typeface="Calibri"/>
                <a:cs typeface="Calibri"/>
                <a:sym typeface="Calibri"/>
              </a:rPr>
              <a:t>A Frequency Dictionary of French: Core vocabulary for learners </a:t>
            </a:r>
            <a:r>
              <a:rPr lang="en-GB" sz="1200" b="0" i="0" u="none" strike="noStrike" kern="1200" cap="none">
                <a:solidFill>
                  <a:schemeClr val="tx1"/>
                </a:solidFill>
                <a:effectLst/>
                <a:latin typeface="+mn-lt"/>
                <a:ea typeface="Calibri"/>
                <a:cs typeface="Calibri"/>
                <a:sym typeface="Calibri"/>
              </a:rPr>
              <a:t>London: Routledge.</a:t>
            </a:r>
            <a:endParaRPr lang="en-GB" sz="1200" b="0" i="0">
              <a:solidFill>
                <a:schemeClr val="dk1"/>
              </a:solidFill>
              <a:latin typeface="+mn-lt"/>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51212F4-EB5A-464B-92EC-DACFCB1CC2C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540832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b="0" i="0" baseline="0" dirty="0"/>
              <a:t>One of the items of new </a:t>
            </a:r>
            <a:r>
              <a:rPr lang="fr-FR" b="0" i="0" baseline="0" dirty="0" err="1"/>
              <a:t>vocabulary</a:t>
            </a:r>
            <a:r>
              <a:rPr lang="fr-FR" b="0" i="0" baseline="0" dirty="0"/>
              <a:t> </a:t>
            </a:r>
            <a:r>
              <a:rPr lang="fr-FR" b="0" i="0" baseline="0" dirty="0" err="1"/>
              <a:t>is</a:t>
            </a:r>
            <a:r>
              <a:rPr lang="fr-FR" b="0" i="0" baseline="0" dirty="0"/>
              <a:t> </a:t>
            </a:r>
            <a:r>
              <a:rPr lang="fr-FR" b="0" i="0" baseline="0" dirty="0" err="1"/>
              <a:t>missing</a:t>
            </a:r>
            <a:r>
              <a:rPr lang="fr-FR" b="0" i="0" baseline="0" dirty="0"/>
              <a:t> </a:t>
            </a:r>
            <a:r>
              <a:rPr lang="fr-FR" b="0" i="0" baseline="0" dirty="0" err="1"/>
              <a:t>initially</a:t>
            </a:r>
            <a:r>
              <a:rPr lang="fr-FR" b="0" i="0" baseline="0" dirty="0"/>
              <a:t>; the </a:t>
            </a:r>
            <a:r>
              <a:rPr lang="fr-FR" b="0" i="0" baseline="0" dirty="0" err="1"/>
              <a:t>students</a:t>
            </a:r>
            <a:r>
              <a:rPr lang="fr-FR" b="0" i="0" baseline="0" dirty="0"/>
              <a:t> must </a:t>
            </a:r>
            <a:r>
              <a:rPr lang="fr-FR" b="0" i="0" baseline="0" dirty="0" err="1"/>
              <a:t>say</a:t>
            </a:r>
            <a:r>
              <a:rPr lang="fr-FR" b="0" i="0" baseline="0" dirty="0"/>
              <a:t> </a:t>
            </a:r>
            <a:r>
              <a:rPr lang="fr-FR" b="0" i="0" baseline="0" dirty="0" err="1"/>
              <a:t>which</a:t>
            </a:r>
            <a:r>
              <a:rPr lang="fr-FR" b="0" i="0" baseline="0" dirty="0"/>
              <a:t> item (in French). The </a:t>
            </a:r>
            <a:r>
              <a:rPr lang="fr-FR" b="0" i="0" baseline="0" dirty="0" err="1"/>
              <a:t>missing</a:t>
            </a:r>
            <a:r>
              <a:rPr lang="fr-FR" b="0" i="0" baseline="0" dirty="0"/>
              <a:t> item </a:t>
            </a:r>
            <a:r>
              <a:rPr lang="fr-FR" b="0" i="0" baseline="0" dirty="0" err="1"/>
              <a:t>then</a:t>
            </a:r>
            <a:r>
              <a:rPr lang="fr-FR" b="0" i="0" baseline="0" dirty="0"/>
              <a:t> </a:t>
            </a:r>
            <a:r>
              <a:rPr lang="fr-FR" b="0" i="0" baseline="0" dirty="0" err="1"/>
              <a:t>appears</a:t>
            </a:r>
            <a:r>
              <a:rPr lang="fr-FR" b="0" i="0" baseline="0" dirty="0"/>
              <a:t> </a:t>
            </a:r>
            <a:r>
              <a:rPr lang="fr-FR" b="0" i="0" baseline="0" dirty="0" err="1"/>
              <a:t>upon</a:t>
            </a:r>
            <a:r>
              <a:rPr lang="fr-FR" b="0" i="0" baseline="0" dirty="0"/>
              <a:t> </a:t>
            </a:r>
            <a:r>
              <a:rPr lang="fr-FR" b="0" i="0" baseline="0" dirty="0" err="1"/>
              <a:t>clicking</a:t>
            </a:r>
            <a:r>
              <a:rPr lang="fr-FR" b="0" i="0" baseline="0" dirty="0"/>
              <a:t> the mouse.</a:t>
            </a:r>
            <a:endParaRPr lang="fr-FR" b="1" dirty="0"/>
          </a:p>
          <a:p>
            <a:endParaRPr lang="fr-FR" b="1" dirty="0"/>
          </a:p>
          <a:p>
            <a:r>
              <a:rPr lang="fr-FR" b="1" dirty="0"/>
              <a:t>Frequency</a:t>
            </a:r>
          </a:p>
          <a:p>
            <a:r>
              <a:rPr lang="fr-FR" dirty="0"/>
              <a:t>année [102], mois [178], vacances [1726], ville [260], Écosse [n/a], Angleterre [n/a], Londres [n/a], chez [206]</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cap="none" dirty="0">
                <a:solidFill>
                  <a:schemeClr val="tx1"/>
                </a:solidFill>
                <a:effectLst/>
                <a:latin typeface="+mn-lt"/>
                <a:ea typeface="Calibri"/>
                <a:cs typeface="Calibri"/>
                <a:sym typeface="Calibri"/>
              </a:rPr>
              <a:t>Source: </a:t>
            </a:r>
            <a:r>
              <a:rPr lang="en-GB" sz="1200" b="0" i="0" u="none" strike="noStrike" kern="1200" cap="none" dirty="0" err="1">
                <a:solidFill>
                  <a:schemeClr val="tx1"/>
                </a:solidFill>
                <a:effectLst/>
                <a:latin typeface="+mn-lt"/>
                <a:ea typeface="Calibri"/>
                <a:cs typeface="Calibri"/>
                <a:sym typeface="Calibri"/>
              </a:rPr>
              <a:t>Londsale</a:t>
            </a:r>
            <a:r>
              <a:rPr lang="en-GB" sz="1200" b="0" i="0" u="none" strike="noStrike" kern="1200" cap="none" dirty="0">
                <a:solidFill>
                  <a:schemeClr val="tx1"/>
                </a:solidFill>
                <a:effectLst/>
                <a:latin typeface="+mn-lt"/>
                <a:ea typeface="Calibri"/>
                <a:cs typeface="Calibri"/>
                <a:sym typeface="Calibri"/>
              </a:rPr>
              <a:t>, D., &amp; Le Bras, Y.  (2009). </a:t>
            </a:r>
            <a:r>
              <a:rPr lang="en-GB" sz="1200" b="0" i="1" u="none" strike="noStrike" kern="1200" cap="none" dirty="0">
                <a:solidFill>
                  <a:schemeClr val="tx1"/>
                </a:solidFill>
                <a:effectLst/>
                <a:latin typeface="+mn-lt"/>
                <a:ea typeface="Calibri"/>
                <a:cs typeface="Calibri"/>
                <a:sym typeface="Calibri"/>
              </a:rPr>
              <a:t>A Frequency Dictionary of French: Core vocabulary for learners </a:t>
            </a:r>
            <a:r>
              <a:rPr lang="en-GB" sz="1200" b="0" i="0" u="none" strike="noStrike" kern="1200" cap="none" dirty="0">
                <a:solidFill>
                  <a:schemeClr val="tx1"/>
                </a:solidFill>
                <a:effectLst/>
                <a:latin typeface="+mn-lt"/>
                <a:ea typeface="Calibri"/>
                <a:cs typeface="Calibri"/>
                <a:sym typeface="Calibri"/>
              </a:rPr>
              <a:t>London: Routledge.</a:t>
            </a:r>
            <a:endParaRPr lang="en-GB" sz="1200" b="0" i="0" dirty="0">
              <a:solidFill>
                <a:schemeClr val="dk1"/>
              </a:solidFill>
              <a:latin typeface="+mn-lt"/>
              <a:ea typeface="Calibri"/>
              <a:cs typeface="Calibri"/>
              <a:sym typeface="Calibri"/>
            </a:endParaRP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51212F4-EB5A-464B-92EC-DACFCB1CC2C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655617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b="0" i="0" baseline="0" dirty="0"/>
              <a:t>One of the items of new </a:t>
            </a:r>
            <a:r>
              <a:rPr lang="fr-FR" b="0" i="0" baseline="0" dirty="0" err="1"/>
              <a:t>vocabulary</a:t>
            </a:r>
            <a:r>
              <a:rPr lang="fr-FR" b="0" i="0" baseline="0" dirty="0"/>
              <a:t> </a:t>
            </a:r>
            <a:r>
              <a:rPr lang="fr-FR" b="0" i="0" baseline="0" dirty="0" err="1"/>
              <a:t>is</a:t>
            </a:r>
            <a:r>
              <a:rPr lang="fr-FR" b="0" i="0" baseline="0" dirty="0"/>
              <a:t> </a:t>
            </a:r>
            <a:r>
              <a:rPr lang="fr-FR" b="0" i="0" baseline="0" dirty="0" err="1"/>
              <a:t>missing</a:t>
            </a:r>
            <a:r>
              <a:rPr lang="fr-FR" b="0" i="0" baseline="0" dirty="0"/>
              <a:t> </a:t>
            </a:r>
            <a:r>
              <a:rPr lang="fr-FR" b="0" i="0" baseline="0" dirty="0" err="1"/>
              <a:t>initially</a:t>
            </a:r>
            <a:r>
              <a:rPr lang="fr-FR" b="0" i="0" baseline="0" dirty="0"/>
              <a:t>; the </a:t>
            </a:r>
            <a:r>
              <a:rPr lang="fr-FR" b="0" i="0" baseline="0" dirty="0" err="1"/>
              <a:t>students</a:t>
            </a:r>
            <a:r>
              <a:rPr lang="fr-FR" b="0" i="0" baseline="0" dirty="0"/>
              <a:t> must </a:t>
            </a:r>
            <a:r>
              <a:rPr lang="fr-FR" b="0" i="0" baseline="0" dirty="0" err="1"/>
              <a:t>say</a:t>
            </a:r>
            <a:r>
              <a:rPr lang="fr-FR" b="0" i="0" baseline="0" dirty="0"/>
              <a:t> </a:t>
            </a:r>
            <a:r>
              <a:rPr lang="fr-FR" b="0" i="0" baseline="0" dirty="0" err="1"/>
              <a:t>which</a:t>
            </a:r>
            <a:r>
              <a:rPr lang="fr-FR" b="0" i="0" baseline="0" dirty="0"/>
              <a:t> item (in French). The </a:t>
            </a:r>
            <a:r>
              <a:rPr lang="fr-FR" b="0" i="0" baseline="0" dirty="0" err="1"/>
              <a:t>missing</a:t>
            </a:r>
            <a:r>
              <a:rPr lang="fr-FR" b="0" i="0" baseline="0" dirty="0"/>
              <a:t> item </a:t>
            </a:r>
            <a:r>
              <a:rPr lang="fr-FR" b="0" i="0" baseline="0" dirty="0" err="1"/>
              <a:t>then</a:t>
            </a:r>
            <a:r>
              <a:rPr lang="fr-FR" b="0" i="0" baseline="0" dirty="0"/>
              <a:t> </a:t>
            </a:r>
            <a:r>
              <a:rPr lang="fr-FR" b="0" i="0" baseline="0" dirty="0" err="1"/>
              <a:t>appears</a:t>
            </a:r>
            <a:r>
              <a:rPr lang="fr-FR" b="0" i="0" baseline="0" dirty="0"/>
              <a:t> </a:t>
            </a:r>
            <a:r>
              <a:rPr lang="fr-FR" b="0" i="0" baseline="0" dirty="0" err="1"/>
              <a:t>upon</a:t>
            </a:r>
            <a:r>
              <a:rPr lang="fr-FR" b="0" i="0" baseline="0" dirty="0"/>
              <a:t> </a:t>
            </a:r>
            <a:r>
              <a:rPr lang="fr-FR" b="0" i="0" baseline="0" dirty="0" err="1"/>
              <a:t>clicking</a:t>
            </a:r>
            <a:r>
              <a:rPr lang="fr-FR" b="0" i="0" baseline="0" dirty="0"/>
              <a:t> the mouse.</a:t>
            </a:r>
            <a:endParaRPr lang="fr-FR" b="1" dirty="0"/>
          </a:p>
          <a:p>
            <a:endParaRPr lang="fr-FR" b="1" dirty="0"/>
          </a:p>
          <a:p>
            <a:r>
              <a:rPr lang="fr-FR" b="1" dirty="0"/>
              <a:t>Frequency</a:t>
            </a:r>
          </a:p>
          <a:p>
            <a:r>
              <a:rPr lang="fr-FR" dirty="0"/>
              <a:t>année [102], mois [178], vacances [1726], ville [260], Écosse [n/a], Angleterre [n/a], Londres [n/a], chez [206]</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cap="none" dirty="0">
                <a:solidFill>
                  <a:schemeClr val="tx1"/>
                </a:solidFill>
                <a:effectLst/>
                <a:latin typeface="+mn-lt"/>
                <a:ea typeface="Calibri"/>
                <a:cs typeface="Calibri"/>
                <a:sym typeface="Calibri"/>
              </a:rPr>
              <a:t>Source: </a:t>
            </a:r>
            <a:r>
              <a:rPr lang="en-GB" sz="1200" b="0" i="0" u="none" strike="noStrike" kern="1200" cap="none" dirty="0" err="1">
                <a:solidFill>
                  <a:schemeClr val="tx1"/>
                </a:solidFill>
                <a:effectLst/>
                <a:latin typeface="+mn-lt"/>
                <a:ea typeface="Calibri"/>
                <a:cs typeface="Calibri"/>
                <a:sym typeface="Calibri"/>
              </a:rPr>
              <a:t>Londsale</a:t>
            </a:r>
            <a:r>
              <a:rPr lang="en-GB" sz="1200" b="0" i="0" u="none" strike="noStrike" kern="1200" cap="none" dirty="0">
                <a:solidFill>
                  <a:schemeClr val="tx1"/>
                </a:solidFill>
                <a:effectLst/>
                <a:latin typeface="+mn-lt"/>
                <a:ea typeface="Calibri"/>
                <a:cs typeface="Calibri"/>
                <a:sym typeface="Calibri"/>
              </a:rPr>
              <a:t>, D., &amp; Le Bras, Y.  (2009). </a:t>
            </a:r>
            <a:r>
              <a:rPr lang="en-GB" sz="1200" b="0" i="1" u="none" strike="noStrike" kern="1200" cap="none" dirty="0">
                <a:solidFill>
                  <a:schemeClr val="tx1"/>
                </a:solidFill>
                <a:effectLst/>
                <a:latin typeface="+mn-lt"/>
                <a:ea typeface="Calibri"/>
                <a:cs typeface="Calibri"/>
                <a:sym typeface="Calibri"/>
              </a:rPr>
              <a:t>A Frequency Dictionary of French: Core vocabulary for learners </a:t>
            </a:r>
            <a:r>
              <a:rPr lang="en-GB" sz="1200" b="0" i="0" u="none" strike="noStrike" kern="1200" cap="none" dirty="0">
                <a:solidFill>
                  <a:schemeClr val="tx1"/>
                </a:solidFill>
                <a:effectLst/>
                <a:latin typeface="+mn-lt"/>
                <a:ea typeface="Calibri"/>
                <a:cs typeface="Calibri"/>
                <a:sym typeface="Calibri"/>
              </a:rPr>
              <a:t>London: Routledge.</a:t>
            </a:r>
            <a:endParaRPr lang="en-GB" sz="1200" b="0" i="0" dirty="0">
              <a:solidFill>
                <a:schemeClr val="dk1"/>
              </a:solidFill>
              <a:latin typeface="+mn-lt"/>
              <a:ea typeface="Calibri"/>
              <a:cs typeface="Calibri"/>
              <a:sym typeface="Calibri"/>
            </a:endParaRP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51212F4-EB5A-464B-92EC-DACFCB1CC2C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79018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b="0" i="0" baseline="0" dirty="0"/>
              <a:t>One of the items of new </a:t>
            </a:r>
            <a:r>
              <a:rPr lang="fr-FR" b="0" i="0" baseline="0" dirty="0" err="1"/>
              <a:t>vocabulary</a:t>
            </a:r>
            <a:r>
              <a:rPr lang="fr-FR" b="0" i="0" baseline="0" dirty="0"/>
              <a:t> </a:t>
            </a:r>
            <a:r>
              <a:rPr lang="fr-FR" b="0" i="0" baseline="0" dirty="0" err="1"/>
              <a:t>is</a:t>
            </a:r>
            <a:r>
              <a:rPr lang="fr-FR" b="0" i="0" baseline="0" dirty="0"/>
              <a:t> </a:t>
            </a:r>
            <a:r>
              <a:rPr lang="fr-FR" b="0" i="0" baseline="0" dirty="0" err="1"/>
              <a:t>missing</a:t>
            </a:r>
            <a:r>
              <a:rPr lang="fr-FR" b="0" i="0" baseline="0" dirty="0"/>
              <a:t> </a:t>
            </a:r>
            <a:r>
              <a:rPr lang="fr-FR" b="0" i="0" baseline="0" dirty="0" err="1"/>
              <a:t>initially</a:t>
            </a:r>
            <a:r>
              <a:rPr lang="fr-FR" b="0" i="0" baseline="0" dirty="0"/>
              <a:t>; the </a:t>
            </a:r>
            <a:r>
              <a:rPr lang="fr-FR" b="0" i="0" baseline="0" dirty="0" err="1"/>
              <a:t>students</a:t>
            </a:r>
            <a:r>
              <a:rPr lang="fr-FR" b="0" i="0" baseline="0" dirty="0"/>
              <a:t> must </a:t>
            </a:r>
            <a:r>
              <a:rPr lang="fr-FR" b="0" i="0" baseline="0" dirty="0" err="1"/>
              <a:t>say</a:t>
            </a:r>
            <a:r>
              <a:rPr lang="fr-FR" b="0" i="0" baseline="0" dirty="0"/>
              <a:t> </a:t>
            </a:r>
            <a:r>
              <a:rPr lang="fr-FR" b="0" i="0" baseline="0" dirty="0" err="1"/>
              <a:t>which</a:t>
            </a:r>
            <a:r>
              <a:rPr lang="fr-FR" b="0" i="0" baseline="0" dirty="0"/>
              <a:t> item (in French). The </a:t>
            </a:r>
            <a:r>
              <a:rPr lang="fr-FR" b="0" i="0" baseline="0" dirty="0" err="1"/>
              <a:t>missing</a:t>
            </a:r>
            <a:r>
              <a:rPr lang="fr-FR" b="0" i="0" baseline="0" dirty="0"/>
              <a:t> item </a:t>
            </a:r>
            <a:r>
              <a:rPr lang="fr-FR" b="0" i="0" baseline="0" dirty="0" err="1"/>
              <a:t>then</a:t>
            </a:r>
            <a:r>
              <a:rPr lang="fr-FR" b="0" i="0" baseline="0" dirty="0"/>
              <a:t> </a:t>
            </a:r>
            <a:r>
              <a:rPr lang="fr-FR" b="0" i="0" baseline="0" dirty="0" err="1"/>
              <a:t>appears</a:t>
            </a:r>
            <a:r>
              <a:rPr lang="fr-FR" b="0" i="0" baseline="0" dirty="0"/>
              <a:t> </a:t>
            </a:r>
            <a:r>
              <a:rPr lang="fr-FR" b="0" i="0" baseline="0" dirty="0" err="1"/>
              <a:t>upon</a:t>
            </a:r>
            <a:r>
              <a:rPr lang="fr-FR" b="0" i="0" baseline="0" dirty="0"/>
              <a:t> </a:t>
            </a:r>
            <a:r>
              <a:rPr lang="fr-FR" b="0" i="0" baseline="0" dirty="0" err="1"/>
              <a:t>clicking</a:t>
            </a:r>
            <a:r>
              <a:rPr lang="fr-FR" b="0" i="0" baseline="0" dirty="0"/>
              <a:t> the mouse.</a:t>
            </a:r>
            <a:endParaRPr lang="fr-FR" b="1" dirty="0"/>
          </a:p>
          <a:p>
            <a:endParaRPr lang="fr-FR" b="1" dirty="0"/>
          </a:p>
          <a:p>
            <a:r>
              <a:rPr lang="fr-FR" b="1" dirty="0"/>
              <a:t>Frequency</a:t>
            </a:r>
          </a:p>
          <a:p>
            <a:r>
              <a:rPr lang="fr-FR" dirty="0"/>
              <a:t>année [102], mois [178], vacances [1726], ville [260], Écosse [n/a], Angleterre [n/a], Londres [n/a], chez [206]</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cap="none" dirty="0">
                <a:solidFill>
                  <a:schemeClr val="tx1"/>
                </a:solidFill>
                <a:effectLst/>
                <a:latin typeface="+mn-lt"/>
                <a:ea typeface="Calibri"/>
                <a:cs typeface="Calibri"/>
                <a:sym typeface="Calibri"/>
              </a:rPr>
              <a:t>Source: </a:t>
            </a:r>
            <a:r>
              <a:rPr lang="en-GB" sz="1200" b="0" i="0" u="none" strike="noStrike" kern="1200" cap="none" dirty="0" err="1">
                <a:solidFill>
                  <a:schemeClr val="tx1"/>
                </a:solidFill>
                <a:effectLst/>
                <a:latin typeface="+mn-lt"/>
                <a:ea typeface="Calibri"/>
                <a:cs typeface="Calibri"/>
                <a:sym typeface="Calibri"/>
              </a:rPr>
              <a:t>Londsale</a:t>
            </a:r>
            <a:r>
              <a:rPr lang="en-GB" sz="1200" b="0" i="0" u="none" strike="noStrike" kern="1200" cap="none" dirty="0">
                <a:solidFill>
                  <a:schemeClr val="tx1"/>
                </a:solidFill>
                <a:effectLst/>
                <a:latin typeface="+mn-lt"/>
                <a:ea typeface="Calibri"/>
                <a:cs typeface="Calibri"/>
                <a:sym typeface="Calibri"/>
              </a:rPr>
              <a:t>, D., &amp; Le Bras, Y.  (2009). </a:t>
            </a:r>
            <a:r>
              <a:rPr lang="en-GB" sz="1200" b="0" i="1" u="none" strike="noStrike" kern="1200" cap="none" dirty="0">
                <a:solidFill>
                  <a:schemeClr val="tx1"/>
                </a:solidFill>
                <a:effectLst/>
                <a:latin typeface="+mn-lt"/>
                <a:ea typeface="Calibri"/>
                <a:cs typeface="Calibri"/>
                <a:sym typeface="Calibri"/>
              </a:rPr>
              <a:t>A Frequency Dictionary of French: Core vocabulary for learners </a:t>
            </a:r>
            <a:r>
              <a:rPr lang="en-GB" sz="1200" b="0" i="0" u="none" strike="noStrike" kern="1200" cap="none" dirty="0">
                <a:solidFill>
                  <a:schemeClr val="tx1"/>
                </a:solidFill>
                <a:effectLst/>
                <a:latin typeface="+mn-lt"/>
                <a:ea typeface="Calibri"/>
                <a:cs typeface="Calibri"/>
                <a:sym typeface="Calibri"/>
              </a:rPr>
              <a:t>London: Routledge.</a:t>
            </a:r>
            <a:endParaRPr lang="en-GB" sz="1200" b="0" i="0" dirty="0">
              <a:solidFill>
                <a:schemeClr val="dk1"/>
              </a:solidFill>
              <a:latin typeface="+mn-lt"/>
              <a:ea typeface="Calibri"/>
              <a:cs typeface="Calibri"/>
              <a:sym typeface="Calibri"/>
            </a:endParaRP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51212F4-EB5A-464B-92EC-DACFCB1CC2C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83014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b="0" i="0" baseline="0" dirty="0"/>
              <a:t>One of the items of new </a:t>
            </a:r>
            <a:r>
              <a:rPr lang="fr-FR" b="0" i="0" baseline="0" dirty="0" err="1"/>
              <a:t>vocabulary</a:t>
            </a:r>
            <a:r>
              <a:rPr lang="fr-FR" b="0" i="0" baseline="0" dirty="0"/>
              <a:t> </a:t>
            </a:r>
            <a:r>
              <a:rPr lang="fr-FR" b="0" i="0" baseline="0" dirty="0" err="1"/>
              <a:t>is</a:t>
            </a:r>
            <a:r>
              <a:rPr lang="fr-FR" b="0" i="0" baseline="0" dirty="0"/>
              <a:t> </a:t>
            </a:r>
            <a:r>
              <a:rPr lang="fr-FR" b="0" i="0" baseline="0" dirty="0" err="1"/>
              <a:t>missing</a:t>
            </a:r>
            <a:r>
              <a:rPr lang="fr-FR" b="0" i="0" baseline="0" dirty="0"/>
              <a:t> </a:t>
            </a:r>
            <a:r>
              <a:rPr lang="fr-FR" b="0" i="0" baseline="0" dirty="0" err="1"/>
              <a:t>initially</a:t>
            </a:r>
            <a:r>
              <a:rPr lang="fr-FR" b="0" i="0" baseline="0" dirty="0"/>
              <a:t>; the </a:t>
            </a:r>
            <a:r>
              <a:rPr lang="fr-FR" b="0" i="0" baseline="0" dirty="0" err="1"/>
              <a:t>students</a:t>
            </a:r>
            <a:r>
              <a:rPr lang="fr-FR" b="0" i="0" baseline="0" dirty="0"/>
              <a:t> must </a:t>
            </a:r>
            <a:r>
              <a:rPr lang="fr-FR" b="0" i="0" baseline="0" dirty="0" err="1"/>
              <a:t>say</a:t>
            </a:r>
            <a:r>
              <a:rPr lang="fr-FR" b="0" i="0" baseline="0" dirty="0"/>
              <a:t> </a:t>
            </a:r>
            <a:r>
              <a:rPr lang="fr-FR" b="0" i="0" baseline="0" dirty="0" err="1"/>
              <a:t>which</a:t>
            </a:r>
            <a:r>
              <a:rPr lang="fr-FR" b="0" i="0" baseline="0" dirty="0"/>
              <a:t> item (in French). The </a:t>
            </a:r>
            <a:r>
              <a:rPr lang="fr-FR" b="0" i="0" baseline="0" dirty="0" err="1"/>
              <a:t>missing</a:t>
            </a:r>
            <a:r>
              <a:rPr lang="fr-FR" b="0" i="0" baseline="0" dirty="0"/>
              <a:t> item </a:t>
            </a:r>
            <a:r>
              <a:rPr lang="fr-FR" b="0" i="0" baseline="0" dirty="0" err="1"/>
              <a:t>then</a:t>
            </a:r>
            <a:r>
              <a:rPr lang="fr-FR" b="0" i="0" baseline="0" dirty="0"/>
              <a:t> </a:t>
            </a:r>
            <a:r>
              <a:rPr lang="fr-FR" b="0" i="0" baseline="0" dirty="0" err="1"/>
              <a:t>appears</a:t>
            </a:r>
            <a:r>
              <a:rPr lang="fr-FR" b="0" i="0" baseline="0" dirty="0"/>
              <a:t> </a:t>
            </a:r>
            <a:r>
              <a:rPr lang="fr-FR" b="0" i="0" baseline="0" dirty="0" err="1"/>
              <a:t>upon</a:t>
            </a:r>
            <a:r>
              <a:rPr lang="fr-FR" b="0" i="0" baseline="0" dirty="0"/>
              <a:t> </a:t>
            </a:r>
            <a:r>
              <a:rPr lang="fr-FR" b="0" i="0" baseline="0" dirty="0" err="1"/>
              <a:t>clicking</a:t>
            </a:r>
            <a:r>
              <a:rPr lang="fr-FR" b="0" i="0" baseline="0" dirty="0"/>
              <a:t> the mouse.</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b="0" i="0"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fr-FR" b="0" i="0" baseline="0" dirty="0"/>
              <a:t>Note the </a:t>
            </a:r>
            <a:r>
              <a:rPr lang="fr-FR" b="0" i="0" baseline="0" dirty="0" err="1"/>
              <a:t>pronunciation</a:t>
            </a:r>
            <a:r>
              <a:rPr lang="fr-FR" b="0" i="0" baseline="0" dirty="0"/>
              <a:t> of </a:t>
            </a:r>
            <a:r>
              <a:rPr lang="fr-FR" b="0" i="1" baseline="0" dirty="0"/>
              <a:t>L</a:t>
            </a:r>
            <a:r>
              <a:rPr lang="fr-FR" b="1" i="1" baseline="0" dirty="0"/>
              <a:t>on</a:t>
            </a:r>
            <a:r>
              <a:rPr lang="fr-FR" b="0" i="1" baseline="0" dirty="0"/>
              <a:t>dres</a:t>
            </a:r>
            <a:r>
              <a:rPr lang="fr-FR" b="0" i="0" baseline="0" dirty="0"/>
              <a:t>, </a:t>
            </a:r>
            <a:r>
              <a:rPr lang="fr-FR" b="0" i="0" baseline="0" dirty="0" err="1"/>
              <a:t>which</a:t>
            </a:r>
            <a:r>
              <a:rPr lang="fr-FR" b="0" i="0" baseline="0" dirty="0"/>
              <a:t> </a:t>
            </a:r>
            <a:r>
              <a:rPr lang="fr-FR" b="0" i="0" baseline="0" dirty="0" err="1"/>
              <a:t>contains</a:t>
            </a:r>
            <a:r>
              <a:rPr lang="fr-FR" b="0" i="0" baseline="0" dirty="0"/>
              <a:t> the </a:t>
            </a:r>
            <a:r>
              <a:rPr lang="fr-FR" b="0" i="0" baseline="0" dirty="0" err="1"/>
              <a:t>contrast</a:t>
            </a:r>
            <a:r>
              <a:rPr lang="fr-FR" b="0" i="0" baseline="0" dirty="0"/>
              <a:t> SSC </a:t>
            </a:r>
            <a:r>
              <a:rPr lang="fr-FR" b="0" i="0" baseline="0" dirty="0" err="1"/>
              <a:t>from</a:t>
            </a:r>
            <a:r>
              <a:rPr lang="fr-FR" b="0" i="0" baseline="0" dirty="0"/>
              <a:t> the </a:t>
            </a:r>
            <a:r>
              <a:rPr lang="fr-FR" b="0" i="0" baseline="0" dirty="0" err="1"/>
              <a:t>previous</a:t>
            </a:r>
            <a:r>
              <a:rPr lang="fr-FR" b="0" i="0" baseline="0" dirty="0"/>
              <a:t> </a:t>
            </a:r>
            <a:r>
              <a:rPr lang="fr-FR" b="0" i="0" baseline="0" dirty="0" err="1"/>
              <a:t>activity</a:t>
            </a:r>
            <a:r>
              <a:rPr lang="fr-FR" b="0" i="0" baseline="0" dirty="0"/>
              <a:t>.</a:t>
            </a:r>
            <a:endParaRPr lang="fr-FR" b="1" dirty="0"/>
          </a:p>
          <a:p>
            <a:endParaRPr lang="fr-FR" b="1" dirty="0"/>
          </a:p>
          <a:p>
            <a:r>
              <a:rPr lang="fr-FR" b="1" dirty="0"/>
              <a:t>Frequency</a:t>
            </a:r>
          </a:p>
          <a:p>
            <a:r>
              <a:rPr lang="fr-FR" dirty="0"/>
              <a:t>année [102], mois [178], vacances [1726], ville [260], Écosse [n/a], Angleterre [n/a], Londres [n/a], chez [206]</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cap="none" dirty="0">
                <a:solidFill>
                  <a:schemeClr val="tx1"/>
                </a:solidFill>
                <a:effectLst/>
                <a:latin typeface="+mn-lt"/>
                <a:ea typeface="Calibri"/>
                <a:cs typeface="Calibri"/>
                <a:sym typeface="Calibri"/>
              </a:rPr>
              <a:t>Source: </a:t>
            </a:r>
            <a:r>
              <a:rPr lang="en-GB" sz="1200" b="0" i="0" u="none" strike="noStrike" kern="1200" cap="none" dirty="0" err="1">
                <a:solidFill>
                  <a:schemeClr val="tx1"/>
                </a:solidFill>
                <a:effectLst/>
                <a:latin typeface="+mn-lt"/>
                <a:ea typeface="Calibri"/>
                <a:cs typeface="Calibri"/>
                <a:sym typeface="Calibri"/>
              </a:rPr>
              <a:t>Londsale</a:t>
            </a:r>
            <a:r>
              <a:rPr lang="en-GB" sz="1200" b="0" i="0" u="none" strike="noStrike" kern="1200" cap="none" dirty="0">
                <a:solidFill>
                  <a:schemeClr val="tx1"/>
                </a:solidFill>
                <a:effectLst/>
                <a:latin typeface="+mn-lt"/>
                <a:ea typeface="Calibri"/>
                <a:cs typeface="Calibri"/>
                <a:sym typeface="Calibri"/>
              </a:rPr>
              <a:t>, D., &amp; Le Bras, Y.  (2009). </a:t>
            </a:r>
            <a:r>
              <a:rPr lang="en-GB" sz="1200" b="0" i="1" u="none" strike="noStrike" kern="1200" cap="none" dirty="0">
                <a:solidFill>
                  <a:schemeClr val="tx1"/>
                </a:solidFill>
                <a:effectLst/>
                <a:latin typeface="+mn-lt"/>
                <a:ea typeface="Calibri"/>
                <a:cs typeface="Calibri"/>
                <a:sym typeface="Calibri"/>
              </a:rPr>
              <a:t>A Frequency Dictionary of French: Core vocabulary for learners </a:t>
            </a:r>
            <a:r>
              <a:rPr lang="en-GB" sz="1200" b="0" i="0" u="none" strike="noStrike" kern="1200" cap="none" dirty="0">
                <a:solidFill>
                  <a:schemeClr val="tx1"/>
                </a:solidFill>
                <a:effectLst/>
                <a:latin typeface="+mn-lt"/>
                <a:ea typeface="Calibri"/>
                <a:cs typeface="Calibri"/>
                <a:sym typeface="Calibri"/>
              </a:rPr>
              <a:t>London: Routledge.</a:t>
            </a:r>
            <a:endParaRPr lang="en-GB" sz="1200" b="0" i="0" dirty="0">
              <a:solidFill>
                <a:schemeClr val="dk1"/>
              </a:solidFill>
              <a:latin typeface="+mn-lt"/>
              <a:ea typeface="Calibri"/>
              <a:cs typeface="Calibri"/>
              <a:sym typeface="Calibri"/>
            </a:endParaRP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51212F4-EB5A-464B-92EC-DACFCB1CC2C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210620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b="0" i="0" baseline="0" dirty="0"/>
              <a:t>One of the items of new </a:t>
            </a:r>
            <a:r>
              <a:rPr lang="fr-FR" b="0" i="0" baseline="0" dirty="0" err="1"/>
              <a:t>vocabulary</a:t>
            </a:r>
            <a:r>
              <a:rPr lang="fr-FR" b="0" i="0" baseline="0" dirty="0"/>
              <a:t> </a:t>
            </a:r>
            <a:r>
              <a:rPr lang="fr-FR" b="0" i="0" baseline="0" dirty="0" err="1"/>
              <a:t>is</a:t>
            </a:r>
            <a:r>
              <a:rPr lang="fr-FR" b="0" i="0" baseline="0" dirty="0"/>
              <a:t> </a:t>
            </a:r>
            <a:r>
              <a:rPr lang="fr-FR" b="0" i="0" baseline="0" dirty="0" err="1"/>
              <a:t>missing</a:t>
            </a:r>
            <a:r>
              <a:rPr lang="fr-FR" b="0" i="0" baseline="0" dirty="0"/>
              <a:t> </a:t>
            </a:r>
            <a:r>
              <a:rPr lang="fr-FR" b="0" i="0" baseline="0" dirty="0" err="1"/>
              <a:t>initially</a:t>
            </a:r>
            <a:r>
              <a:rPr lang="fr-FR" b="0" i="0" baseline="0" dirty="0"/>
              <a:t>; the </a:t>
            </a:r>
            <a:r>
              <a:rPr lang="fr-FR" b="0" i="0" baseline="0" dirty="0" err="1"/>
              <a:t>students</a:t>
            </a:r>
            <a:r>
              <a:rPr lang="fr-FR" b="0" i="0" baseline="0" dirty="0"/>
              <a:t> must </a:t>
            </a:r>
            <a:r>
              <a:rPr lang="fr-FR" b="0" i="0" baseline="0" dirty="0" err="1"/>
              <a:t>say</a:t>
            </a:r>
            <a:r>
              <a:rPr lang="fr-FR" b="0" i="0" baseline="0" dirty="0"/>
              <a:t> </a:t>
            </a:r>
            <a:r>
              <a:rPr lang="fr-FR" b="0" i="0" baseline="0" dirty="0" err="1"/>
              <a:t>which</a:t>
            </a:r>
            <a:r>
              <a:rPr lang="fr-FR" b="0" i="0" baseline="0" dirty="0"/>
              <a:t> item (in French). The </a:t>
            </a:r>
            <a:r>
              <a:rPr lang="fr-FR" b="0" i="0" baseline="0" dirty="0" err="1"/>
              <a:t>missing</a:t>
            </a:r>
            <a:r>
              <a:rPr lang="fr-FR" b="0" i="0" baseline="0" dirty="0"/>
              <a:t> item </a:t>
            </a:r>
            <a:r>
              <a:rPr lang="fr-FR" b="0" i="0" baseline="0" dirty="0" err="1"/>
              <a:t>then</a:t>
            </a:r>
            <a:r>
              <a:rPr lang="fr-FR" b="0" i="0" baseline="0" dirty="0"/>
              <a:t> </a:t>
            </a:r>
            <a:r>
              <a:rPr lang="fr-FR" b="0" i="0" baseline="0" dirty="0" err="1"/>
              <a:t>appears</a:t>
            </a:r>
            <a:r>
              <a:rPr lang="fr-FR" b="0" i="0" baseline="0" dirty="0"/>
              <a:t> </a:t>
            </a:r>
            <a:r>
              <a:rPr lang="fr-FR" b="0" i="0" baseline="0" dirty="0" err="1"/>
              <a:t>upon</a:t>
            </a:r>
            <a:r>
              <a:rPr lang="fr-FR" b="0" i="0" baseline="0" dirty="0"/>
              <a:t> </a:t>
            </a:r>
            <a:r>
              <a:rPr lang="fr-FR" b="0" i="0" baseline="0" dirty="0" err="1"/>
              <a:t>clicking</a:t>
            </a:r>
            <a:r>
              <a:rPr lang="fr-FR" b="0" i="0" baseline="0" dirty="0"/>
              <a:t> the mouse.</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b="0" i="0"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fr-FR" b="0" i="0" baseline="0" dirty="0"/>
              <a:t>Note the </a:t>
            </a:r>
            <a:r>
              <a:rPr lang="fr-FR" b="0" i="0" baseline="0" dirty="0" err="1"/>
              <a:t>pronunciation</a:t>
            </a:r>
            <a:r>
              <a:rPr lang="fr-FR" b="0" i="0" baseline="0" dirty="0"/>
              <a:t> of </a:t>
            </a:r>
            <a:r>
              <a:rPr lang="fr-FR" b="1" i="1" baseline="0" dirty="0"/>
              <a:t>An</a:t>
            </a:r>
            <a:r>
              <a:rPr lang="fr-FR" b="0" i="1" baseline="0" dirty="0"/>
              <a:t>gleterre</a:t>
            </a:r>
            <a:r>
              <a:rPr lang="fr-FR" b="0" i="0" baseline="0" dirty="0"/>
              <a:t>, </a:t>
            </a:r>
            <a:r>
              <a:rPr lang="fr-FR" b="0" i="0" baseline="0" dirty="0" err="1"/>
              <a:t>which</a:t>
            </a:r>
            <a:r>
              <a:rPr lang="fr-FR" b="0" i="0" baseline="0" dirty="0"/>
              <a:t> </a:t>
            </a:r>
            <a:r>
              <a:rPr lang="fr-FR" b="0" i="0" baseline="0" dirty="0" err="1"/>
              <a:t>contains</a:t>
            </a:r>
            <a:r>
              <a:rPr lang="fr-FR" b="0" i="0" baseline="0" dirty="0"/>
              <a:t> </a:t>
            </a:r>
            <a:r>
              <a:rPr lang="fr-FR" b="0" i="0" baseline="0" dirty="0" err="1"/>
              <a:t>this</a:t>
            </a:r>
            <a:r>
              <a:rPr lang="fr-FR" b="0" i="0" baseline="0" dirty="0"/>
              <a:t> </a:t>
            </a:r>
            <a:r>
              <a:rPr lang="fr-FR" b="0" i="0" baseline="0" dirty="0" err="1"/>
              <a:t>week’s</a:t>
            </a:r>
            <a:r>
              <a:rPr lang="fr-FR" b="0" i="0" baseline="0" dirty="0"/>
              <a:t> </a:t>
            </a:r>
            <a:r>
              <a:rPr lang="fr-FR" b="0" i="0" baseline="0" dirty="0" err="1"/>
              <a:t>revisited</a:t>
            </a:r>
            <a:r>
              <a:rPr lang="fr-FR" b="0" i="0" baseline="0" dirty="0"/>
              <a:t> SSC.</a:t>
            </a:r>
            <a:endParaRPr lang="fr-FR" b="1" dirty="0"/>
          </a:p>
          <a:p>
            <a:endParaRPr lang="fr-FR" b="1" dirty="0"/>
          </a:p>
          <a:p>
            <a:r>
              <a:rPr lang="fr-FR" b="1" dirty="0"/>
              <a:t>Frequency</a:t>
            </a:r>
          </a:p>
          <a:p>
            <a:r>
              <a:rPr lang="fr-FR" dirty="0"/>
              <a:t>année [102], mois [178], vacances [1726], ville [260], Écosse [n/a], Angleterre [n/a], Londres [n/a], chez [206]</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cap="none" dirty="0">
                <a:solidFill>
                  <a:schemeClr val="tx1"/>
                </a:solidFill>
                <a:effectLst/>
                <a:latin typeface="+mn-lt"/>
                <a:ea typeface="Calibri"/>
                <a:cs typeface="Calibri"/>
                <a:sym typeface="Calibri"/>
              </a:rPr>
              <a:t>Source: </a:t>
            </a:r>
            <a:r>
              <a:rPr lang="en-GB" sz="1200" b="0" i="0" u="none" strike="noStrike" kern="1200" cap="none" dirty="0" err="1">
                <a:solidFill>
                  <a:schemeClr val="tx1"/>
                </a:solidFill>
                <a:effectLst/>
                <a:latin typeface="+mn-lt"/>
                <a:ea typeface="Calibri"/>
                <a:cs typeface="Calibri"/>
                <a:sym typeface="Calibri"/>
              </a:rPr>
              <a:t>Londsale</a:t>
            </a:r>
            <a:r>
              <a:rPr lang="en-GB" sz="1200" b="0" i="0" u="none" strike="noStrike" kern="1200" cap="none" dirty="0">
                <a:solidFill>
                  <a:schemeClr val="tx1"/>
                </a:solidFill>
                <a:effectLst/>
                <a:latin typeface="+mn-lt"/>
                <a:ea typeface="Calibri"/>
                <a:cs typeface="Calibri"/>
                <a:sym typeface="Calibri"/>
              </a:rPr>
              <a:t>, D., &amp; Le Bras, Y.  (2009). </a:t>
            </a:r>
            <a:r>
              <a:rPr lang="en-GB" sz="1200" b="0" i="1" u="none" strike="noStrike" kern="1200" cap="none" dirty="0">
                <a:solidFill>
                  <a:schemeClr val="tx1"/>
                </a:solidFill>
                <a:effectLst/>
                <a:latin typeface="+mn-lt"/>
                <a:ea typeface="Calibri"/>
                <a:cs typeface="Calibri"/>
                <a:sym typeface="Calibri"/>
              </a:rPr>
              <a:t>A Frequency Dictionary of French: Core vocabulary for learners </a:t>
            </a:r>
            <a:r>
              <a:rPr lang="en-GB" sz="1200" b="0" i="0" u="none" strike="noStrike" kern="1200" cap="none" dirty="0">
                <a:solidFill>
                  <a:schemeClr val="tx1"/>
                </a:solidFill>
                <a:effectLst/>
                <a:latin typeface="+mn-lt"/>
                <a:ea typeface="Calibri"/>
                <a:cs typeface="Calibri"/>
                <a:sym typeface="Calibri"/>
              </a:rPr>
              <a:t>London: Routledge.</a:t>
            </a:r>
            <a:endParaRPr lang="en-GB" sz="1200" b="0" i="0" dirty="0">
              <a:solidFill>
                <a:schemeClr val="dk1"/>
              </a:solidFill>
              <a:latin typeface="+mn-lt"/>
              <a:ea typeface="Calibri"/>
              <a:cs typeface="Calibri"/>
              <a:sym typeface="Calibri"/>
            </a:endParaRP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51212F4-EB5A-464B-92EC-DACFCB1CC2C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36804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0FA070A8-75FF-4F63-93B6-8413D3C9B57A}" type="datetimeFigureOut">
              <a:rPr lang="en-GB" smtClean="0"/>
              <a:t>29/03/2020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5E9109-AB8D-4945-A2DA-93F8155F9609}" type="slidenum">
              <a:rPr lang="en-GB" smtClean="0"/>
              <a:t>‹#›</a:t>
            </a:fld>
            <a:endParaRPr lang="en-GB"/>
          </a:p>
        </p:txBody>
      </p:sp>
    </p:spTree>
    <p:extLst>
      <p:ext uri="{BB962C8B-B14F-4D97-AF65-F5344CB8AC3E}">
        <p14:creationId xmlns:p14="http://schemas.microsoft.com/office/powerpoint/2010/main" val="41512959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FA070A8-75FF-4F63-93B6-8413D3C9B57A}" type="datetimeFigureOut">
              <a:rPr lang="en-GB" smtClean="0"/>
              <a:t>29/03/2020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5E9109-AB8D-4945-A2DA-93F8155F9609}" type="slidenum">
              <a:rPr lang="en-GB" smtClean="0"/>
              <a:t>‹#›</a:t>
            </a:fld>
            <a:endParaRPr lang="en-GB"/>
          </a:p>
        </p:txBody>
      </p:sp>
    </p:spTree>
    <p:extLst>
      <p:ext uri="{BB962C8B-B14F-4D97-AF65-F5344CB8AC3E}">
        <p14:creationId xmlns:p14="http://schemas.microsoft.com/office/powerpoint/2010/main" val="12176195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FA070A8-75FF-4F63-93B6-8413D3C9B57A}" type="datetimeFigureOut">
              <a:rPr lang="en-GB" smtClean="0"/>
              <a:t>29/03/2020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5E9109-AB8D-4945-A2DA-93F8155F9609}" type="slidenum">
              <a:rPr lang="en-GB" smtClean="0"/>
              <a:t>‹#›</a:t>
            </a:fld>
            <a:endParaRPr lang="en-GB"/>
          </a:p>
        </p:txBody>
      </p:sp>
    </p:spTree>
    <p:extLst>
      <p:ext uri="{BB962C8B-B14F-4D97-AF65-F5344CB8AC3E}">
        <p14:creationId xmlns:p14="http://schemas.microsoft.com/office/powerpoint/2010/main" val="4708307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solidFill>
                  <a:schemeClr val="accent5">
                    <a:lumMod val="50000"/>
                  </a:schemeClr>
                </a:solidFill>
                <a:latin typeface="Century Gothic" panose="020B0502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5">
                    <a:lumMod val="50000"/>
                  </a:schemeClr>
                </a:solidFill>
                <a:latin typeface="Century Gothic" panose="020B0502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37378981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2pPr>
              <a:defRPr sz="2000"/>
            </a:lvl2pPr>
            <a:lvl3pPr>
              <a:defRPr sz="1800"/>
            </a:lvl3pPr>
            <a:lvl4pPr>
              <a:defRPr sz="1600"/>
            </a:lvl4pPr>
            <a:lvl5pPr>
              <a:defRPr sz="16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7800709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accent5">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15287145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5842980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5015950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46742096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2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1435667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1144376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FA070A8-75FF-4F63-93B6-8413D3C9B57A}" type="datetimeFigureOut">
              <a:rPr lang="en-GB" smtClean="0"/>
              <a:t>29/03/2020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5E9109-AB8D-4945-A2DA-93F8155F9609}" type="slidenum">
              <a:rPr lang="en-GB" smtClean="0"/>
              <a:t>‹#›</a:t>
            </a:fld>
            <a:endParaRPr lang="en-GB"/>
          </a:p>
        </p:txBody>
      </p:sp>
    </p:spTree>
    <p:extLst>
      <p:ext uri="{BB962C8B-B14F-4D97-AF65-F5344CB8AC3E}">
        <p14:creationId xmlns:p14="http://schemas.microsoft.com/office/powerpoint/2010/main" val="413752352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953817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34665765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06717218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2"/>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29/03/2020</a:t>
            </a:fld>
            <a:endParaRPr lang="en-GB">
              <a:solidFill>
                <a:prstClr val="black"/>
              </a:solidFill>
            </a:endParaRPr>
          </a:p>
        </p:txBody>
      </p:sp>
      <p:sp>
        <p:nvSpPr>
          <p:cNvPr id="3" name="Footer Placeholder 2"/>
          <p:cNvSpPr>
            <a:spLocks noGrp="1"/>
          </p:cNvSpPr>
          <p:nvPr>
            <p:ph type="ftr" sz="quarter" idx="11"/>
          </p:nvPr>
        </p:nvSpPr>
        <p:spPr>
          <a:xfrm>
            <a:off x="4038600" y="6356352"/>
            <a:ext cx="4114800" cy="365125"/>
          </a:xfrm>
          <a:prstGeom prst="rect">
            <a:avLst/>
          </a:prstGeom>
        </p:spPr>
        <p:txBody>
          <a:bodyPr/>
          <a:lstStyle>
            <a:lvl1pPr>
              <a:defRPr>
                <a:latin typeface="Century Gothic" panose="020B0502020202020204" pitchFamily="34" charset="0"/>
              </a:defRPr>
            </a:lvl1pPr>
          </a:lstStyle>
          <a:p>
            <a:endParaRPr lang="en-GB">
              <a:solidFill>
                <a:prstClr val="black"/>
              </a:solidFill>
            </a:endParaRPr>
          </a:p>
        </p:txBody>
      </p:sp>
      <p:sp>
        <p:nvSpPr>
          <p:cNvPr id="4" name="Slide Number Placeholder 3"/>
          <p:cNvSpPr>
            <a:spLocks noGrp="1"/>
          </p:cNvSpPr>
          <p:nvPr>
            <p:ph type="sldNum" sz="quarter" idx="12"/>
          </p:nvPr>
        </p:nvSpPr>
        <p:spPr>
          <a:xfrm>
            <a:off x="8610600" y="6356352"/>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a:solidFill>
                <a:prstClr val="black"/>
              </a:solidFill>
            </a:endParaRPr>
          </a:p>
        </p:txBody>
      </p:sp>
    </p:spTree>
    <p:extLst>
      <p:ext uri="{BB962C8B-B14F-4D97-AF65-F5344CB8AC3E}">
        <p14:creationId xmlns:p14="http://schemas.microsoft.com/office/powerpoint/2010/main" val="22380114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FA070A8-75FF-4F63-93B6-8413D3C9B57A}" type="datetimeFigureOut">
              <a:rPr lang="en-GB" smtClean="0"/>
              <a:t>29/03/2020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5E9109-AB8D-4945-A2DA-93F8155F9609}" type="slidenum">
              <a:rPr lang="en-GB" smtClean="0"/>
              <a:t>‹#›</a:t>
            </a:fld>
            <a:endParaRPr lang="en-GB"/>
          </a:p>
        </p:txBody>
      </p:sp>
    </p:spTree>
    <p:extLst>
      <p:ext uri="{BB962C8B-B14F-4D97-AF65-F5344CB8AC3E}">
        <p14:creationId xmlns:p14="http://schemas.microsoft.com/office/powerpoint/2010/main" val="42012212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0FA070A8-75FF-4F63-93B6-8413D3C9B57A}" type="datetimeFigureOut">
              <a:rPr lang="en-GB" smtClean="0"/>
              <a:t>29/03/2020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05E9109-AB8D-4945-A2DA-93F8155F9609}" type="slidenum">
              <a:rPr lang="en-GB" smtClean="0"/>
              <a:t>‹#›</a:t>
            </a:fld>
            <a:endParaRPr lang="en-GB"/>
          </a:p>
        </p:txBody>
      </p:sp>
    </p:spTree>
    <p:extLst>
      <p:ext uri="{BB962C8B-B14F-4D97-AF65-F5344CB8AC3E}">
        <p14:creationId xmlns:p14="http://schemas.microsoft.com/office/powerpoint/2010/main" val="9100697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0FA070A8-75FF-4F63-93B6-8413D3C9B57A}" type="datetimeFigureOut">
              <a:rPr lang="en-GB" smtClean="0"/>
              <a:t>29/03/2020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05E9109-AB8D-4945-A2DA-93F8155F9609}" type="slidenum">
              <a:rPr lang="en-GB" smtClean="0"/>
              <a:t>‹#›</a:t>
            </a:fld>
            <a:endParaRPr lang="en-GB"/>
          </a:p>
        </p:txBody>
      </p:sp>
    </p:spTree>
    <p:extLst>
      <p:ext uri="{BB962C8B-B14F-4D97-AF65-F5344CB8AC3E}">
        <p14:creationId xmlns:p14="http://schemas.microsoft.com/office/powerpoint/2010/main" val="5585910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0FA070A8-75FF-4F63-93B6-8413D3C9B57A}" type="datetimeFigureOut">
              <a:rPr lang="en-GB" smtClean="0"/>
              <a:t>29/03/2020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05E9109-AB8D-4945-A2DA-93F8155F9609}" type="slidenum">
              <a:rPr lang="en-GB" smtClean="0"/>
              <a:t>‹#›</a:t>
            </a:fld>
            <a:endParaRPr lang="en-GB"/>
          </a:p>
        </p:txBody>
      </p:sp>
    </p:spTree>
    <p:extLst>
      <p:ext uri="{BB962C8B-B14F-4D97-AF65-F5344CB8AC3E}">
        <p14:creationId xmlns:p14="http://schemas.microsoft.com/office/powerpoint/2010/main" val="40374089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A070A8-75FF-4F63-93B6-8413D3C9B57A}" type="datetimeFigureOut">
              <a:rPr lang="en-GB" smtClean="0"/>
              <a:t>29/03/2020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05E9109-AB8D-4945-A2DA-93F8155F9609}" type="slidenum">
              <a:rPr lang="en-GB" smtClean="0"/>
              <a:t>‹#›</a:t>
            </a:fld>
            <a:endParaRPr lang="en-GB"/>
          </a:p>
        </p:txBody>
      </p:sp>
    </p:spTree>
    <p:extLst>
      <p:ext uri="{BB962C8B-B14F-4D97-AF65-F5344CB8AC3E}">
        <p14:creationId xmlns:p14="http://schemas.microsoft.com/office/powerpoint/2010/main" val="15390402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FA070A8-75FF-4F63-93B6-8413D3C9B57A}" type="datetimeFigureOut">
              <a:rPr lang="en-GB" smtClean="0"/>
              <a:t>29/03/2020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05E9109-AB8D-4945-A2DA-93F8155F9609}" type="slidenum">
              <a:rPr lang="en-GB" smtClean="0"/>
              <a:t>‹#›</a:t>
            </a:fld>
            <a:endParaRPr lang="en-GB"/>
          </a:p>
        </p:txBody>
      </p:sp>
    </p:spTree>
    <p:extLst>
      <p:ext uri="{BB962C8B-B14F-4D97-AF65-F5344CB8AC3E}">
        <p14:creationId xmlns:p14="http://schemas.microsoft.com/office/powerpoint/2010/main" val="5070611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FA070A8-75FF-4F63-93B6-8413D3C9B57A}" type="datetimeFigureOut">
              <a:rPr lang="en-GB" smtClean="0"/>
              <a:t>29/03/2020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05E9109-AB8D-4945-A2DA-93F8155F9609}" type="slidenum">
              <a:rPr lang="en-GB" smtClean="0"/>
              <a:t>‹#›</a:t>
            </a:fld>
            <a:endParaRPr lang="en-GB"/>
          </a:p>
        </p:txBody>
      </p:sp>
    </p:spTree>
    <p:extLst>
      <p:ext uri="{BB962C8B-B14F-4D97-AF65-F5344CB8AC3E}">
        <p14:creationId xmlns:p14="http://schemas.microsoft.com/office/powerpoint/2010/main" val="16049649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A070A8-75FF-4F63-93B6-8413D3C9B57A}" type="datetimeFigureOut">
              <a:rPr lang="en-GB" smtClean="0"/>
              <a:t>29/03/2020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5E9109-AB8D-4945-A2DA-93F8155F9609}" type="slidenum">
              <a:rPr lang="en-GB" smtClean="0"/>
              <a:t>‹#›</a:t>
            </a:fld>
            <a:endParaRPr lang="en-GB"/>
          </a:p>
        </p:txBody>
      </p:sp>
    </p:spTree>
    <p:extLst>
      <p:ext uri="{BB962C8B-B14F-4D97-AF65-F5344CB8AC3E}">
        <p14:creationId xmlns:p14="http://schemas.microsoft.com/office/powerpoint/2010/main" val="3559900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443073"/>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23279862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defTabSz="914400" rtl="0" eaLnBrk="1" latinLnBrk="0" hangingPunct="1">
        <a:lnSpc>
          <a:spcPct val="90000"/>
        </a:lnSpc>
        <a:spcBef>
          <a:spcPct val="0"/>
        </a:spcBef>
        <a:buNone/>
        <a:defRPr sz="4400" kern="1200">
          <a:solidFill>
            <a:schemeClr val="accent5">
              <a:lumMod val="50000"/>
            </a:schemeClr>
          </a:solidFill>
          <a:latin typeface="Century Gothic" panose="020B0502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5">
              <a:lumMod val="50000"/>
            </a:schemeClr>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5">
              <a:lumMod val="50000"/>
            </a:schemeClr>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5">
              <a:lumMod val="50000"/>
            </a:schemeClr>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50000"/>
            </a:schemeClr>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50000"/>
            </a:schemeClr>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13.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3.png"/><Relationship Id="rId9" Type="http://schemas.openxmlformats.org/officeDocument/2006/relationships/image" Target="../media/image9.png"/></Relationships>
</file>

<file path=ppt/slides/_rels/slide1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13.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3.png"/><Relationship Id="rId9" Type="http://schemas.openxmlformats.org/officeDocument/2006/relationships/image" Target="../media/image9.png"/></Relationships>
</file>

<file path=ppt/slides/_rels/slide1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13.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3.png"/><Relationship Id="rId9" Type="http://schemas.openxmlformats.org/officeDocument/2006/relationships/image" Target="../media/image9.png"/></Relationships>
</file>

<file path=ppt/slides/_rels/slide1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13.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3.png"/><Relationship Id="rId9" Type="http://schemas.openxmlformats.org/officeDocument/2006/relationships/image" Target="../media/image9.png"/></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4.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5.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6.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7.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8.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9.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0.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1.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2.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3.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4.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5.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2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6.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2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7.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2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8.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2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9.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0.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3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1.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3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2.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3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3.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3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4.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3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5.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3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6.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3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7.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3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8.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3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9.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13.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3.png"/><Relationship Id="rId9" Type="http://schemas.openxmlformats.org/officeDocument/2006/relationships/image" Target="../media/image9.png"/></Relationships>
</file>

<file path=ppt/slides/_rels/slide4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0.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4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1.xml"/><Relationship Id="rId1" Type="http://schemas.openxmlformats.org/officeDocument/2006/relationships/slideLayout" Target="../slideLayouts/slideLayout13.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13.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3.png"/><Relationship Id="rId9" Type="http://schemas.openxmlformats.org/officeDocument/2006/relationships/image" Target="../media/image9.png"/></Relationships>
</file>

<file path=ppt/slides/_rels/slide6.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13.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3.png"/><Relationship Id="rId9" Type="http://schemas.openxmlformats.org/officeDocument/2006/relationships/image" Target="../media/image9.png"/></Relationships>
</file>

<file path=ppt/slides/_rels/slide7.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13.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3.png"/><Relationship Id="rId9" Type="http://schemas.openxmlformats.org/officeDocument/2006/relationships/image" Target="../media/image9.png"/></Relationships>
</file>

<file path=ppt/slides/_rels/slide8.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13.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3.png"/><Relationship Id="rId9" Type="http://schemas.openxmlformats.org/officeDocument/2006/relationships/image" Target="../media/image9.png"/></Relationships>
</file>

<file path=ppt/slides/_rels/slide9.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13.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3.png"/><Relationship Id="rId9"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descr="background rectangle">
            <a:extLst>
              <a:ext uri="{C183D7F6-B498-43B3-948B-1728B52AA6E4}">
                <adec:decorative xmlns:adec="http://schemas.microsoft.com/office/drawing/2017/decorative" xmlns="" val="1"/>
              </a:ext>
            </a:extLst>
          </p:cNvPr>
          <p:cNvGrpSpPr/>
          <p:nvPr/>
        </p:nvGrpSpPr>
        <p:grpSpPr>
          <a:xfrm>
            <a:off x="5560" y="0"/>
            <a:ext cx="12186440" cy="6858000"/>
            <a:chOff x="-56445" y="0"/>
            <a:chExt cx="12186440" cy="6858000"/>
          </a:xfrm>
        </p:grpSpPr>
        <p:grpSp>
          <p:nvGrpSpPr>
            <p:cNvPr id="8" name="Group 7"/>
            <p:cNvGrpSpPr/>
            <p:nvPr/>
          </p:nvGrpSpPr>
          <p:grpSpPr>
            <a:xfrm>
              <a:off x="-56445" y="0"/>
              <a:ext cx="12186440" cy="6858000"/>
              <a:chOff x="0" y="0"/>
              <a:chExt cx="12186440" cy="6858000"/>
            </a:xfrm>
            <a:solidFill>
              <a:srgbClr val="FBF0D5"/>
            </a:solidFill>
          </p:grpSpPr>
          <p:sp>
            <p:nvSpPr>
              <p:cNvPr id="9" name="Isosceles Triangle 8">
                <a:extLst>
                  <a:ext uri="{C183D7F6-B498-43B3-948B-1728B52AA6E4}">
                    <adec:decorative xmlns:adec="http://schemas.microsoft.com/office/drawing/2017/decorative" xmlns="" val="1"/>
                  </a:ext>
                </a:extLst>
              </p:cNvPr>
              <p:cNvSpPr/>
              <p:nvPr/>
            </p:nvSpPr>
            <p:spPr>
              <a:xfrm rot="5400000">
                <a:off x="4986952" y="-341488"/>
                <a:ext cx="6857998" cy="7540978"/>
              </a:xfrm>
              <a:prstGeom prst="triangle">
                <a:avLst>
                  <a:gd name="adj" fmla="val 0"/>
                </a:avLst>
              </a:prstGeom>
              <a:solidFill>
                <a:srgbClr val="E3EA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a:extLst>
                  <a:ext uri="{C183D7F6-B498-43B3-948B-1728B52AA6E4}">
                    <adec:decorative xmlns:adec="http://schemas.microsoft.com/office/drawing/2017/decorative" xmlns="" val="1"/>
                  </a:ext>
                </a:extLst>
              </p:cNvPr>
              <p:cNvSpPr/>
              <p:nvPr/>
            </p:nvSpPr>
            <p:spPr>
              <a:xfrm>
                <a:off x="0" y="0"/>
                <a:ext cx="4651022" cy="6858000"/>
              </a:xfrm>
              <a:prstGeom prst="rect">
                <a:avLst/>
              </a:prstGeom>
              <a:solidFill>
                <a:srgbClr val="E3EA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4" name="Isosceles Triangle 3">
              <a:extLst>
                <a:ext uri="{C183D7F6-B498-43B3-948B-1728B52AA6E4}">
                  <adec:decorative xmlns:adec="http://schemas.microsoft.com/office/drawing/2017/decorative" xmlns="" val="1"/>
                </a:ext>
              </a:extLst>
            </p:cNvPr>
            <p:cNvSpPr/>
            <p:nvPr/>
          </p:nvSpPr>
          <p:spPr>
            <a:xfrm rot="5400000">
              <a:off x="4636029" y="-341488"/>
              <a:ext cx="6857998" cy="7540978"/>
            </a:xfrm>
            <a:prstGeom prst="triangle">
              <a:avLst>
                <a:gd name="adj" fmla="val 0"/>
              </a:avLst>
            </a:prstGeom>
            <a:solidFill>
              <a:srgbClr val="1150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 name="Rectangle 4">
              <a:extLst>
                <a:ext uri="{C183D7F6-B498-43B3-948B-1728B52AA6E4}">
                  <adec:decorative xmlns:adec="http://schemas.microsoft.com/office/drawing/2017/decorative" xmlns="" val="1"/>
                </a:ext>
              </a:extLst>
            </p:cNvPr>
            <p:cNvSpPr/>
            <p:nvPr/>
          </p:nvSpPr>
          <p:spPr>
            <a:xfrm>
              <a:off x="-56445" y="0"/>
              <a:ext cx="4350984" cy="6858000"/>
            </a:xfrm>
            <a:prstGeom prst="rect">
              <a:avLst/>
            </a:prstGeom>
            <a:solidFill>
              <a:srgbClr val="1150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2" name="Title 1">
            <a:extLst>
              <a:ext uri="{FF2B5EF4-FFF2-40B4-BE49-F238E27FC236}">
                <a16:creationId xmlns:a16="http://schemas.microsoft.com/office/drawing/2014/main" id="{566F02A8-6C90-0F4B-B4B3-C85529F073EE}"/>
              </a:ext>
            </a:extLst>
          </p:cNvPr>
          <p:cNvSpPr>
            <a:spLocks noGrp="1"/>
          </p:cNvSpPr>
          <p:nvPr>
            <p:ph type="title"/>
          </p:nvPr>
        </p:nvSpPr>
        <p:spPr>
          <a:xfrm>
            <a:off x="252984" y="2431669"/>
            <a:ext cx="10515600" cy="1325563"/>
          </a:xfrm>
        </p:spPr>
        <p:txBody>
          <a:bodyPr>
            <a:normAutofit/>
          </a:bodyPr>
          <a:lstStyle/>
          <a:p>
            <a:pPr lvl="0">
              <a:lnSpc>
                <a:spcPct val="100000"/>
              </a:lnSpc>
              <a:spcBef>
                <a:spcPts val="0"/>
              </a:spcBef>
              <a:defRPr/>
            </a:pPr>
            <a:r>
              <a:rPr lang="en-GB" sz="4000" b="1" dirty="0">
                <a:solidFill>
                  <a:prstClr val="white"/>
                </a:solidFill>
                <a:latin typeface="Century Gothic" panose="020B0502020202020204" pitchFamily="34" charset="0"/>
                <a:ea typeface="+mn-ea"/>
                <a:cs typeface="+mn-cs"/>
              </a:rPr>
              <a:t>Vocabulary</a:t>
            </a:r>
            <a:endParaRPr lang="en-US" dirty="0"/>
          </a:p>
        </p:txBody>
      </p:sp>
      <p:sp>
        <p:nvSpPr>
          <p:cNvPr id="14" name="Title 3">
            <a:extLst>
              <a:ext uri="{FF2B5EF4-FFF2-40B4-BE49-F238E27FC236}">
                <a16:creationId xmlns:a16="http://schemas.microsoft.com/office/drawing/2014/main" id="{7B424077-B2D5-46AA-BDA8-6FF15DA500E8}"/>
              </a:ext>
            </a:extLst>
          </p:cNvPr>
          <p:cNvSpPr txBox="1">
            <a:spLocks/>
          </p:cNvSpPr>
          <p:nvPr/>
        </p:nvSpPr>
        <p:spPr>
          <a:xfrm>
            <a:off x="266807" y="5153439"/>
            <a:ext cx="5784972" cy="998893"/>
          </a:xfrm>
          <a:prstGeom prst="rect">
            <a:avLst/>
          </a:prstGeom>
        </p:spPr>
        <p:txBody>
          <a:bodyPr anchor="ctr"/>
          <a:lstStyle>
            <a:lvl1pPr algn="l" defTabSz="914400" rtl="0" eaLnBrk="1" latinLnBrk="0" hangingPunct="1">
              <a:lnSpc>
                <a:spcPct val="90000"/>
              </a:lnSpc>
              <a:spcBef>
                <a:spcPct val="0"/>
              </a:spcBef>
              <a:buNone/>
              <a:defRPr sz="4400" kern="1200">
                <a:solidFill>
                  <a:schemeClr val="accent5">
                    <a:lumMod val="50000"/>
                  </a:schemeClr>
                </a:solidFill>
                <a:latin typeface="Tw Cen MT" panose="020B0602020104020603"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2000" b="1"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rPr>
              <a:t>Y7 French</a:t>
            </a:r>
          </a:p>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2000" b="0"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rPr>
              <a:t>Term </a:t>
            </a:r>
            <a:r>
              <a:rPr lang="en-GB" sz="2000" dirty="0">
                <a:solidFill>
                  <a:prstClr val="white"/>
                </a:solidFill>
                <a:latin typeface="Century Gothic" panose="020B0502020202020204" pitchFamily="34" charset="0"/>
              </a:rPr>
              <a:t>2.2</a:t>
            </a:r>
            <a:r>
              <a:rPr kumimoji="0" lang="en-GB" sz="2000" b="0"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rPr>
              <a:t> - Week </a:t>
            </a:r>
            <a:r>
              <a:rPr lang="en-GB" sz="2000" dirty="0">
                <a:solidFill>
                  <a:prstClr val="white"/>
                </a:solidFill>
                <a:latin typeface="Century Gothic" panose="020B0502020202020204" pitchFamily="34" charset="0"/>
              </a:rPr>
              <a:t>4</a:t>
            </a:r>
            <a:endParaRPr kumimoji="0" lang="en-GB" sz="2000" b="0"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endParaRPr>
          </a:p>
        </p:txBody>
      </p:sp>
      <p:sp>
        <p:nvSpPr>
          <p:cNvPr id="16" name="Title 3">
            <a:extLst>
              <a:ext uri="{FF2B5EF4-FFF2-40B4-BE49-F238E27FC236}">
                <a16:creationId xmlns:a16="http://schemas.microsoft.com/office/drawing/2014/main" id="{C0508B9B-5891-4D3C-9F6E-ECDA43B43AC2}"/>
              </a:ext>
            </a:extLst>
          </p:cNvPr>
          <p:cNvSpPr txBox="1">
            <a:spLocks/>
          </p:cNvSpPr>
          <p:nvPr/>
        </p:nvSpPr>
        <p:spPr>
          <a:xfrm>
            <a:off x="294412" y="6008293"/>
            <a:ext cx="5784972" cy="594189"/>
          </a:xfrm>
          <a:prstGeom prst="rect">
            <a:avLst/>
          </a:prstGeom>
        </p:spPr>
        <p:txBody>
          <a:bodyPr anchor="ctr"/>
          <a:lstStyle>
            <a:lvl1pPr algn="l" defTabSz="914400" rtl="0" eaLnBrk="1" latinLnBrk="0" hangingPunct="1">
              <a:lnSpc>
                <a:spcPct val="90000"/>
              </a:lnSpc>
              <a:spcBef>
                <a:spcPct val="0"/>
              </a:spcBef>
              <a:buNone/>
              <a:defRPr sz="4400" kern="1200">
                <a:solidFill>
                  <a:schemeClr val="accent5">
                    <a:lumMod val="50000"/>
                  </a:schemeClr>
                </a:solidFill>
                <a:latin typeface="Tw Cen MT" panose="020B0602020104020603" pitchFamily="34" charset="0"/>
                <a:ea typeface="+mj-ea"/>
                <a:cs typeface="+mj-cs"/>
              </a:defRPr>
            </a:lvl1pPr>
          </a:lstStyle>
          <a:p>
            <a:pPr lvl="0">
              <a:defRPr/>
            </a:pPr>
            <a:r>
              <a:rPr lang="en-GB" sz="1400" dirty="0">
                <a:solidFill>
                  <a:prstClr val="white"/>
                </a:solidFill>
                <a:latin typeface="Century Gothic" panose="020B0502020202020204" pitchFamily="34" charset="0"/>
              </a:rPr>
              <a:t>Stephen Owen / Natalie Finlayson  </a:t>
            </a: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GB" sz="1600" b="0"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1400" b="0"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rPr>
              <a:t>Date updated: </a:t>
            </a:r>
            <a:r>
              <a:rPr lang="en-GB" sz="1400" dirty="0">
                <a:solidFill>
                  <a:prstClr val="white"/>
                </a:solidFill>
                <a:latin typeface="Century Gothic" panose="020B0502020202020204" pitchFamily="34" charset="0"/>
              </a:rPr>
              <a:t>26</a:t>
            </a:r>
            <a:r>
              <a:rPr kumimoji="0" lang="en-GB" sz="1400" b="0"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rPr>
              <a:t>/03/20</a:t>
            </a:r>
          </a:p>
        </p:txBody>
      </p:sp>
      <p:pic>
        <p:nvPicPr>
          <p:cNvPr id="15" name="Picture 14" descr="NCELP logo"/>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45561" y="6458444"/>
            <a:ext cx="3077513" cy="288077"/>
          </a:xfrm>
          <a:prstGeom prst="rect">
            <a:avLst/>
          </a:prstGeom>
        </p:spPr>
      </p:pic>
    </p:spTree>
    <p:extLst>
      <p:ext uri="{BB962C8B-B14F-4D97-AF65-F5344CB8AC3E}">
        <p14:creationId xmlns:p14="http://schemas.microsoft.com/office/powerpoint/2010/main" val="5003723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2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33517" y="503077"/>
            <a:ext cx="3657600" cy="2437448"/>
          </a:xfrm>
          <a:prstGeom prst="rect">
            <a:avLst/>
          </a:prstGeom>
        </p:spPr>
      </p:pic>
      <p:pic>
        <p:nvPicPr>
          <p:cNvPr id="8" name="Picture 7" descr="background rectangle">
            <a:extLst>
              <a:ext uri="{C183D7F6-B498-43B3-948B-1728B52AA6E4}">
                <adec:decorative xmlns:adec="http://schemas.microsoft.com/office/drawing/2017/decorative" xmlns="" val="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 y="296864"/>
            <a:ext cx="6457246" cy="867128"/>
          </a:xfrm>
          <a:prstGeom prst="rect">
            <a:avLst/>
          </a:prstGeom>
        </p:spPr>
      </p:pic>
      <p:sp>
        <p:nvSpPr>
          <p:cNvPr id="4" name="Title 3"/>
          <p:cNvSpPr>
            <a:spLocks noGrp="1"/>
          </p:cNvSpPr>
          <p:nvPr>
            <p:ph type="title"/>
          </p:nvPr>
        </p:nvSpPr>
        <p:spPr>
          <a:xfrm>
            <a:off x="188942" y="296864"/>
            <a:ext cx="5265384" cy="707849"/>
          </a:xfrm>
        </p:spPr>
        <p:txBody>
          <a:bodyPr>
            <a:normAutofit/>
          </a:bodyPr>
          <a:lstStyle/>
          <a:p>
            <a:r>
              <a:rPr lang="en-GB" sz="3600" b="1">
                <a:solidFill>
                  <a:schemeClr val="bg1"/>
                </a:solidFill>
              </a:rPr>
              <a:t>Nous </a:t>
            </a:r>
            <a:r>
              <a:rPr lang="en-GB" sz="3600" b="1" err="1">
                <a:solidFill>
                  <a:schemeClr val="bg1"/>
                </a:solidFill>
              </a:rPr>
              <a:t>cherchons</a:t>
            </a:r>
            <a:r>
              <a:rPr lang="en-GB" sz="3600" b="1">
                <a:solidFill>
                  <a:schemeClr val="bg1"/>
                </a:solidFill>
              </a:rPr>
              <a:t> quoi ?</a:t>
            </a:r>
          </a:p>
        </p:txBody>
      </p:sp>
      <p:sp>
        <p:nvSpPr>
          <p:cNvPr id="5" name="Rounded Rectangle 46">
            <a:extLst>
              <a:ext uri="{FF2B5EF4-FFF2-40B4-BE49-F238E27FC236}">
                <a16:creationId xmlns:a16="http://schemas.microsoft.com/office/drawing/2014/main" id="{2E9269F7-4DBD-4D66-9033-F8D7A9604A95}"/>
              </a:ext>
            </a:extLst>
          </p:cNvPr>
          <p:cNvSpPr/>
          <p:nvPr/>
        </p:nvSpPr>
        <p:spPr>
          <a:xfrm>
            <a:off x="10748518" y="249869"/>
            <a:ext cx="1161402" cy="400919"/>
          </a:xfrm>
          <a:prstGeom prst="roundRect">
            <a:avLst/>
          </a:prstGeom>
          <a:solidFill>
            <a:srgbClr val="105076"/>
          </a:solidFill>
          <a:ln>
            <a:solidFill>
              <a:srgbClr val="105076"/>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err="1">
                <a:ln>
                  <a:noFill/>
                </a:ln>
                <a:solidFill>
                  <a:prstClr val="white"/>
                </a:solidFill>
                <a:effectLst/>
                <a:uLnTx/>
                <a:uFillTx/>
                <a:latin typeface="Century Gothic" panose="020B0502020202020204" pitchFamily="34" charset="0"/>
                <a:ea typeface="+mn-ea"/>
                <a:cs typeface="+mn-cs"/>
              </a:rPr>
              <a:t>écouter</a:t>
            </a: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p:txBody>
      </p:sp>
      <p:sp>
        <p:nvSpPr>
          <p:cNvPr id="7" name="Rectangle 6"/>
          <p:cNvSpPr/>
          <p:nvPr/>
        </p:nvSpPr>
        <p:spPr>
          <a:xfrm>
            <a:off x="9342492" y="2554399"/>
            <a:ext cx="2279791" cy="58477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32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rPr>
              <a:t>Angleterre</a:t>
            </a:r>
            <a:endParaRPr kumimoji="0" lang="en-GB" sz="32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endParaRPr>
          </a:p>
        </p:txBody>
      </p:sp>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211315" y="908114"/>
            <a:ext cx="2527301" cy="151216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0" name="Picture 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15735" y="1232111"/>
            <a:ext cx="1447699" cy="1880129"/>
          </a:xfrm>
          <a:prstGeom prst="rect">
            <a:avLst/>
          </a:prstGeom>
        </p:spPr>
      </p:pic>
      <p:pic>
        <p:nvPicPr>
          <p:cNvPr id="11" name="Picture 10"/>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211315" y="4277629"/>
            <a:ext cx="2576294" cy="1518803"/>
          </a:xfrm>
          <a:prstGeom prst="rect">
            <a:avLst/>
          </a:prstGeom>
        </p:spPr>
      </p:pic>
      <p:sp>
        <p:nvSpPr>
          <p:cNvPr id="13" name="Rectangle 12"/>
          <p:cNvSpPr/>
          <p:nvPr/>
        </p:nvSpPr>
        <p:spPr>
          <a:xfrm>
            <a:off x="-1" y="5541506"/>
            <a:ext cx="2800767" cy="58477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32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rPr>
              <a:t>les vacances</a:t>
            </a:r>
            <a:endParaRPr kumimoji="0" lang="en-GB" sz="32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endParaRPr>
          </a:p>
        </p:txBody>
      </p:sp>
      <p:sp>
        <p:nvSpPr>
          <p:cNvPr id="14" name="Rectangle 13"/>
          <p:cNvSpPr/>
          <p:nvPr/>
        </p:nvSpPr>
        <p:spPr>
          <a:xfrm>
            <a:off x="6803671" y="1879787"/>
            <a:ext cx="1693092" cy="58477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32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rPr>
              <a:t>un mois</a:t>
            </a:r>
            <a:endParaRPr kumimoji="0" lang="en-GB" sz="32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endParaRPr>
          </a:p>
        </p:txBody>
      </p:sp>
      <p:sp>
        <p:nvSpPr>
          <p:cNvPr id="15" name="Rectangle 14"/>
          <p:cNvSpPr/>
          <p:nvPr/>
        </p:nvSpPr>
        <p:spPr>
          <a:xfrm>
            <a:off x="3219222" y="2429348"/>
            <a:ext cx="2377574" cy="58477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32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rPr>
              <a:t>une année</a:t>
            </a:r>
            <a:endParaRPr kumimoji="0" lang="en-GB" sz="3200" b="0"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endParaRPr>
          </a:p>
        </p:txBody>
      </p:sp>
      <p:sp>
        <p:nvSpPr>
          <p:cNvPr id="16" name="Rectangle 15"/>
          <p:cNvSpPr/>
          <p:nvPr/>
        </p:nvSpPr>
        <p:spPr>
          <a:xfrm>
            <a:off x="433825" y="3119980"/>
            <a:ext cx="1721946" cy="58477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32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rPr>
              <a:t>Londres</a:t>
            </a:r>
            <a:endParaRPr kumimoji="0" lang="en-GB" sz="32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endParaRPr>
          </a:p>
        </p:txBody>
      </p:sp>
      <p:sp>
        <p:nvSpPr>
          <p:cNvPr id="17" name="Rectangle 16"/>
          <p:cNvSpPr/>
          <p:nvPr/>
        </p:nvSpPr>
        <p:spPr>
          <a:xfrm>
            <a:off x="9806045" y="5755923"/>
            <a:ext cx="1523174" cy="58477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32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rPr>
              <a:t>Écosse</a:t>
            </a:r>
            <a:endParaRPr kumimoji="0" lang="en-GB" sz="32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endParaRPr>
          </a:p>
        </p:txBody>
      </p:sp>
      <p:sp>
        <p:nvSpPr>
          <p:cNvPr id="18" name="Rectangle 17"/>
          <p:cNvSpPr/>
          <p:nvPr/>
        </p:nvSpPr>
        <p:spPr>
          <a:xfrm>
            <a:off x="6458393" y="5660027"/>
            <a:ext cx="2375234" cy="58477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32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rPr>
              <a:t>la ville</a:t>
            </a:r>
            <a:endParaRPr kumimoji="0" lang="en-GB" sz="32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endParaRPr>
          </a:p>
        </p:txBody>
      </p:sp>
      <p:sp>
        <p:nvSpPr>
          <p:cNvPr id="19" name="Rectangle 18"/>
          <p:cNvSpPr/>
          <p:nvPr/>
        </p:nvSpPr>
        <p:spPr>
          <a:xfrm>
            <a:off x="3477703" y="5463535"/>
            <a:ext cx="1483098" cy="58477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3200" b="0"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rPr>
              <a:t>chez...</a:t>
            </a:r>
            <a:endParaRPr kumimoji="0" lang="en-GB" sz="3200" b="0"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endParaRPr>
          </a:p>
        </p:txBody>
      </p:sp>
      <p:pic>
        <p:nvPicPr>
          <p:cNvPr id="20" name="Picture 19"/>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661201" y="249869"/>
            <a:ext cx="1875000" cy="1784375"/>
          </a:xfrm>
          <a:prstGeom prst="rect">
            <a:avLst/>
          </a:prstGeom>
        </p:spPr>
      </p:pic>
      <p:pic>
        <p:nvPicPr>
          <p:cNvPr id="24" name="Picture 23"/>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228622" y="3486672"/>
            <a:ext cx="1909393" cy="1969061"/>
          </a:xfrm>
          <a:prstGeom prst="rect">
            <a:avLst/>
          </a:prstGeom>
        </p:spPr>
      </p:pic>
      <p:pic>
        <p:nvPicPr>
          <p:cNvPr id="25" name="Picture 24"/>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5740321" y="4127354"/>
            <a:ext cx="3055163" cy="1532673"/>
          </a:xfrm>
          <a:prstGeom prst="rect">
            <a:avLst/>
          </a:prstGeom>
        </p:spPr>
      </p:pic>
      <p:pic>
        <p:nvPicPr>
          <p:cNvPr id="23" name="Picture 22"/>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77895" y="3742217"/>
            <a:ext cx="2349103" cy="1761827"/>
          </a:xfrm>
          <a:prstGeom prst="rect">
            <a:avLst/>
          </a:prstGeom>
        </p:spPr>
      </p:pic>
    </p:spTree>
    <p:extLst>
      <p:ext uri="{BB962C8B-B14F-4D97-AF65-F5344CB8AC3E}">
        <p14:creationId xmlns:p14="http://schemas.microsoft.com/office/powerpoint/2010/main" val="3733731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2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33517" y="503077"/>
            <a:ext cx="3657600" cy="2437448"/>
          </a:xfrm>
          <a:prstGeom prst="rect">
            <a:avLst/>
          </a:prstGeom>
        </p:spPr>
      </p:pic>
      <p:pic>
        <p:nvPicPr>
          <p:cNvPr id="8" name="Picture 7" descr="background rectangle">
            <a:extLst>
              <a:ext uri="{C183D7F6-B498-43B3-948B-1728B52AA6E4}">
                <adec:decorative xmlns:adec="http://schemas.microsoft.com/office/drawing/2017/decorative" xmlns="" val="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 y="296864"/>
            <a:ext cx="6457246" cy="867128"/>
          </a:xfrm>
          <a:prstGeom prst="rect">
            <a:avLst/>
          </a:prstGeom>
        </p:spPr>
      </p:pic>
      <p:sp>
        <p:nvSpPr>
          <p:cNvPr id="4" name="Title 3"/>
          <p:cNvSpPr>
            <a:spLocks noGrp="1"/>
          </p:cNvSpPr>
          <p:nvPr>
            <p:ph type="title"/>
          </p:nvPr>
        </p:nvSpPr>
        <p:spPr>
          <a:xfrm>
            <a:off x="188942" y="296864"/>
            <a:ext cx="5265384" cy="707849"/>
          </a:xfrm>
        </p:spPr>
        <p:txBody>
          <a:bodyPr>
            <a:normAutofit/>
          </a:bodyPr>
          <a:lstStyle/>
          <a:p>
            <a:r>
              <a:rPr lang="en-GB" sz="3600" b="1">
                <a:solidFill>
                  <a:schemeClr val="bg1"/>
                </a:solidFill>
              </a:rPr>
              <a:t>Nous </a:t>
            </a:r>
            <a:r>
              <a:rPr lang="en-GB" sz="3600" b="1" err="1">
                <a:solidFill>
                  <a:schemeClr val="bg1"/>
                </a:solidFill>
              </a:rPr>
              <a:t>cherchons</a:t>
            </a:r>
            <a:r>
              <a:rPr lang="en-GB" sz="3600" b="1">
                <a:solidFill>
                  <a:schemeClr val="bg1"/>
                </a:solidFill>
              </a:rPr>
              <a:t> quoi ?</a:t>
            </a:r>
          </a:p>
        </p:txBody>
      </p:sp>
      <p:sp>
        <p:nvSpPr>
          <p:cNvPr id="5" name="Rounded Rectangle 46">
            <a:extLst>
              <a:ext uri="{FF2B5EF4-FFF2-40B4-BE49-F238E27FC236}">
                <a16:creationId xmlns:a16="http://schemas.microsoft.com/office/drawing/2014/main" id="{2E9269F7-4DBD-4D66-9033-F8D7A9604A95}"/>
              </a:ext>
            </a:extLst>
          </p:cNvPr>
          <p:cNvSpPr/>
          <p:nvPr/>
        </p:nvSpPr>
        <p:spPr>
          <a:xfrm>
            <a:off x="10748518" y="249869"/>
            <a:ext cx="1161402" cy="400919"/>
          </a:xfrm>
          <a:prstGeom prst="roundRect">
            <a:avLst/>
          </a:prstGeom>
          <a:solidFill>
            <a:srgbClr val="105076"/>
          </a:solidFill>
          <a:ln>
            <a:solidFill>
              <a:srgbClr val="105076"/>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err="1">
                <a:ln>
                  <a:noFill/>
                </a:ln>
                <a:solidFill>
                  <a:prstClr val="white"/>
                </a:solidFill>
                <a:effectLst/>
                <a:uLnTx/>
                <a:uFillTx/>
                <a:latin typeface="Century Gothic" panose="020B0502020202020204" pitchFamily="34" charset="0"/>
                <a:ea typeface="+mn-ea"/>
                <a:cs typeface="+mn-cs"/>
              </a:rPr>
              <a:t>écouter</a:t>
            </a: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p:txBody>
      </p:sp>
      <p:sp>
        <p:nvSpPr>
          <p:cNvPr id="7" name="Rectangle 6"/>
          <p:cNvSpPr/>
          <p:nvPr/>
        </p:nvSpPr>
        <p:spPr>
          <a:xfrm>
            <a:off x="9342492" y="2554399"/>
            <a:ext cx="2279791" cy="58477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32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rPr>
              <a:t>Angleterre</a:t>
            </a:r>
            <a:endParaRPr kumimoji="0" lang="en-GB" sz="32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endParaRPr>
          </a:p>
        </p:txBody>
      </p:sp>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211315" y="908114"/>
            <a:ext cx="2527301" cy="151216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0" name="Picture 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15735" y="1232111"/>
            <a:ext cx="1447699" cy="1880129"/>
          </a:xfrm>
          <a:prstGeom prst="rect">
            <a:avLst/>
          </a:prstGeom>
        </p:spPr>
      </p:pic>
      <p:pic>
        <p:nvPicPr>
          <p:cNvPr id="11" name="Picture 10"/>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211315" y="4277629"/>
            <a:ext cx="2576294" cy="1518803"/>
          </a:xfrm>
          <a:prstGeom prst="rect">
            <a:avLst/>
          </a:prstGeom>
        </p:spPr>
      </p:pic>
      <p:sp>
        <p:nvSpPr>
          <p:cNvPr id="13" name="Rectangle 12"/>
          <p:cNvSpPr/>
          <p:nvPr/>
        </p:nvSpPr>
        <p:spPr>
          <a:xfrm>
            <a:off x="20867" y="5501178"/>
            <a:ext cx="2800767" cy="58477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32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rPr>
              <a:t>les vacances</a:t>
            </a:r>
            <a:endParaRPr kumimoji="0" lang="en-GB" sz="32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endParaRPr>
          </a:p>
        </p:txBody>
      </p:sp>
      <p:sp>
        <p:nvSpPr>
          <p:cNvPr id="14" name="Rectangle 13"/>
          <p:cNvSpPr/>
          <p:nvPr/>
        </p:nvSpPr>
        <p:spPr>
          <a:xfrm>
            <a:off x="6828298" y="1929094"/>
            <a:ext cx="1540806" cy="58477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32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rPr>
              <a:t>le mois</a:t>
            </a:r>
            <a:endParaRPr kumimoji="0" lang="en-GB" sz="32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endParaRPr>
          </a:p>
        </p:txBody>
      </p:sp>
      <p:sp>
        <p:nvSpPr>
          <p:cNvPr id="15" name="Rectangle 14"/>
          <p:cNvSpPr/>
          <p:nvPr/>
        </p:nvSpPr>
        <p:spPr>
          <a:xfrm>
            <a:off x="3105869" y="2363552"/>
            <a:ext cx="2377574" cy="58477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32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rPr>
              <a:t>une année</a:t>
            </a:r>
            <a:endParaRPr kumimoji="0" lang="en-GB" sz="32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endParaRPr>
          </a:p>
        </p:txBody>
      </p:sp>
      <p:sp>
        <p:nvSpPr>
          <p:cNvPr id="16" name="Rectangle 15"/>
          <p:cNvSpPr/>
          <p:nvPr/>
        </p:nvSpPr>
        <p:spPr>
          <a:xfrm>
            <a:off x="433825" y="3119980"/>
            <a:ext cx="1721946" cy="58477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32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rPr>
              <a:t>Londres</a:t>
            </a:r>
            <a:endParaRPr kumimoji="0" lang="en-GB" sz="32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endParaRPr>
          </a:p>
        </p:txBody>
      </p:sp>
      <p:sp>
        <p:nvSpPr>
          <p:cNvPr id="17" name="Rectangle 16"/>
          <p:cNvSpPr/>
          <p:nvPr/>
        </p:nvSpPr>
        <p:spPr>
          <a:xfrm>
            <a:off x="9806045" y="5755923"/>
            <a:ext cx="1523174" cy="58477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32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rPr>
              <a:t>Écosse</a:t>
            </a:r>
            <a:endParaRPr kumimoji="0" lang="en-GB" sz="32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endParaRPr>
          </a:p>
        </p:txBody>
      </p:sp>
      <p:sp>
        <p:nvSpPr>
          <p:cNvPr id="18" name="Rectangle 17"/>
          <p:cNvSpPr/>
          <p:nvPr/>
        </p:nvSpPr>
        <p:spPr>
          <a:xfrm>
            <a:off x="6420250" y="5660027"/>
            <a:ext cx="2375234" cy="58477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32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rPr>
              <a:t>la ville</a:t>
            </a:r>
            <a:endParaRPr kumimoji="0" lang="en-GB" sz="32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endParaRPr>
          </a:p>
        </p:txBody>
      </p:sp>
      <p:sp>
        <p:nvSpPr>
          <p:cNvPr id="19" name="Rectangle 18"/>
          <p:cNvSpPr/>
          <p:nvPr/>
        </p:nvSpPr>
        <p:spPr>
          <a:xfrm>
            <a:off x="3477703" y="5463535"/>
            <a:ext cx="1483098" cy="58477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3200" b="0"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rPr>
              <a:t>chez...</a:t>
            </a:r>
            <a:endParaRPr kumimoji="0" lang="en-GB" sz="3200" b="0"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endParaRPr>
          </a:p>
        </p:txBody>
      </p:sp>
      <p:pic>
        <p:nvPicPr>
          <p:cNvPr id="20" name="Picture 19"/>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661201" y="249869"/>
            <a:ext cx="1875000" cy="1784375"/>
          </a:xfrm>
          <a:prstGeom prst="rect">
            <a:avLst/>
          </a:prstGeom>
        </p:spPr>
      </p:pic>
      <p:pic>
        <p:nvPicPr>
          <p:cNvPr id="24" name="Picture 23"/>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228622" y="3486672"/>
            <a:ext cx="1909393" cy="1969061"/>
          </a:xfrm>
          <a:prstGeom prst="rect">
            <a:avLst/>
          </a:prstGeom>
        </p:spPr>
      </p:pic>
      <p:pic>
        <p:nvPicPr>
          <p:cNvPr id="25" name="Picture 24"/>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5740321" y="4127354"/>
            <a:ext cx="3055163" cy="1532673"/>
          </a:xfrm>
          <a:prstGeom prst="rect">
            <a:avLst/>
          </a:prstGeom>
        </p:spPr>
      </p:pic>
      <p:pic>
        <p:nvPicPr>
          <p:cNvPr id="26" name="Picture 25"/>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77895" y="3742217"/>
            <a:ext cx="2349103" cy="1761827"/>
          </a:xfrm>
          <a:prstGeom prst="rect">
            <a:avLst/>
          </a:prstGeom>
        </p:spPr>
      </p:pic>
    </p:spTree>
    <p:extLst>
      <p:ext uri="{BB962C8B-B14F-4D97-AF65-F5344CB8AC3E}">
        <p14:creationId xmlns:p14="http://schemas.microsoft.com/office/powerpoint/2010/main" val="2315655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2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33517" y="503077"/>
            <a:ext cx="3657600" cy="2437448"/>
          </a:xfrm>
          <a:prstGeom prst="rect">
            <a:avLst/>
          </a:prstGeom>
        </p:spPr>
      </p:pic>
      <p:pic>
        <p:nvPicPr>
          <p:cNvPr id="8" name="Picture 7" descr="background rectangle">
            <a:extLst>
              <a:ext uri="{C183D7F6-B498-43B3-948B-1728B52AA6E4}">
                <adec:decorative xmlns:adec="http://schemas.microsoft.com/office/drawing/2017/decorative" xmlns="" val="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 y="296864"/>
            <a:ext cx="6457246" cy="867128"/>
          </a:xfrm>
          <a:prstGeom prst="rect">
            <a:avLst/>
          </a:prstGeom>
        </p:spPr>
      </p:pic>
      <p:sp>
        <p:nvSpPr>
          <p:cNvPr id="4" name="Title 3"/>
          <p:cNvSpPr>
            <a:spLocks noGrp="1"/>
          </p:cNvSpPr>
          <p:nvPr>
            <p:ph type="title"/>
          </p:nvPr>
        </p:nvSpPr>
        <p:spPr>
          <a:xfrm>
            <a:off x="188942" y="296864"/>
            <a:ext cx="5265384" cy="707849"/>
          </a:xfrm>
        </p:spPr>
        <p:txBody>
          <a:bodyPr>
            <a:normAutofit/>
          </a:bodyPr>
          <a:lstStyle/>
          <a:p>
            <a:r>
              <a:rPr lang="en-GB" sz="3600" b="1">
                <a:solidFill>
                  <a:schemeClr val="bg1"/>
                </a:solidFill>
              </a:rPr>
              <a:t>Nous </a:t>
            </a:r>
            <a:r>
              <a:rPr lang="en-GB" sz="3600" b="1" err="1">
                <a:solidFill>
                  <a:schemeClr val="bg1"/>
                </a:solidFill>
              </a:rPr>
              <a:t>cherchons</a:t>
            </a:r>
            <a:r>
              <a:rPr lang="en-GB" sz="3600" b="1">
                <a:solidFill>
                  <a:schemeClr val="bg1"/>
                </a:solidFill>
              </a:rPr>
              <a:t> quoi ?</a:t>
            </a:r>
          </a:p>
        </p:txBody>
      </p:sp>
      <p:sp>
        <p:nvSpPr>
          <p:cNvPr id="5" name="Rounded Rectangle 46">
            <a:extLst>
              <a:ext uri="{FF2B5EF4-FFF2-40B4-BE49-F238E27FC236}">
                <a16:creationId xmlns:a16="http://schemas.microsoft.com/office/drawing/2014/main" id="{2E9269F7-4DBD-4D66-9033-F8D7A9604A95}"/>
              </a:ext>
            </a:extLst>
          </p:cNvPr>
          <p:cNvSpPr/>
          <p:nvPr/>
        </p:nvSpPr>
        <p:spPr>
          <a:xfrm>
            <a:off x="10748518" y="249869"/>
            <a:ext cx="1161402" cy="400919"/>
          </a:xfrm>
          <a:prstGeom prst="roundRect">
            <a:avLst/>
          </a:prstGeom>
          <a:solidFill>
            <a:srgbClr val="105076"/>
          </a:solidFill>
          <a:ln>
            <a:solidFill>
              <a:srgbClr val="105076"/>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err="1">
                <a:ln>
                  <a:noFill/>
                </a:ln>
                <a:solidFill>
                  <a:prstClr val="white"/>
                </a:solidFill>
                <a:effectLst/>
                <a:uLnTx/>
                <a:uFillTx/>
                <a:latin typeface="Century Gothic" panose="020B0502020202020204" pitchFamily="34" charset="0"/>
                <a:ea typeface="+mn-ea"/>
                <a:cs typeface="+mn-cs"/>
              </a:rPr>
              <a:t>écouter</a:t>
            </a: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p:txBody>
      </p:sp>
      <p:sp>
        <p:nvSpPr>
          <p:cNvPr id="7" name="Rectangle 6"/>
          <p:cNvSpPr/>
          <p:nvPr/>
        </p:nvSpPr>
        <p:spPr>
          <a:xfrm>
            <a:off x="9342492" y="2554399"/>
            <a:ext cx="2279791" cy="58477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32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rPr>
              <a:t>Angleterre</a:t>
            </a:r>
            <a:endParaRPr kumimoji="0" lang="en-GB" sz="32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endParaRPr>
          </a:p>
        </p:txBody>
      </p:sp>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211315" y="908114"/>
            <a:ext cx="2527301" cy="151216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0" name="Picture 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15735" y="1232111"/>
            <a:ext cx="1447699" cy="1880129"/>
          </a:xfrm>
          <a:prstGeom prst="rect">
            <a:avLst/>
          </a:prstGeom>
        </p:spPr>
      </p:pic>
      <p:pic>
        <p:nvPicPr>
          <p:cNvPr id="11" name="Picture 10"/>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211315" y="4277629"/>
            <a:ext cx="2576294" cy="1518803"/>
          </a:xfrm>
          <a:prstGeom prst="rect">
            <a:avLst/>
          </a:prstGeom>
        </p:spPr>
      </p:pic>
      <p:sp>
        <p:nvSpPr>
          <p:cNvPr id="13" name="Rectangle 12"/>
          <p:cNvSpPr/>
          <p:nvPr/>
        </p:nvSpPr>
        <p:spPr>
          <a:xfrm>
            <a:off x="7431" y="5504044"/>
            <a:ext cx="2800767" cy="58477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32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rPr>
              <a:t>les vacances</a:t>
            </a:r>
            <a:endParaRPr kumimoji="0" lang="en-GB" sz="32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endParaRPr>
          </a:p>
        </p:txBody>
      </p:sp>
      <p:sp>
        <p:nvSpPr>
          <p:cNvPr id="14" name="Rectangle 13"/>
          <p:cNvSpPr/>
          <p:nvPr/>
        </p:nvSpPr>
        <p:spPr>
          <a:xfrm>
            <a:off x="6800053" y="1879787"/>
            <a:ext cx="1540806" cy="58477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32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rPr>
              <a:t>le mois</a:t>
            </a:r>
            <a:endParaRPr kumimoji="0" lang="en-GB" sz="32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endParaRPr>
          </a:p>
        </p:txBody>
      </p:sp>
      <p:sp>
        <p:nvSpPr>
          <p:cNvPr id="15" name="Rectangle 14"/>
          <p:cNvSpPr/>
          <p:nvPr/>
        </p:nvSpPr>
        <p:spPr>
          <a:xfrm>
            <a:off x="3030465" y="2399512"/>
            <a:ext cx="2377574" cy="58477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32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rPr>
              <a:t>une année</a:t>
            </a:r>
            <a:endParaRPr kumimoji="0" lang="en-GB" sz="32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endParaRPr>
          </a:p>
        </p:txBody>
      </p:sp>
      <p:sp>
        <p:nvSpPr>
          <p:cNvPr id="16" name="Rectangle 15"/>
          <p:cNvSpPr/>
          <p:nvPr/>
        </p:nvSpPr>
        <p:spPr>
          <a:xfrm>
            <a:off x="433825" y="3119980"/>
            <a:ext cx="1721946" cy="58477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32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rPr>
              <a:t>Londres</a:t>
            </a:r>
            <a:endParaRPr kumimoji="0" lang="en-GB" sz="32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endParaRPr>
          </a:p>
        </p:txBody>
      </p:sp>
      <p:sp>
        <p:nvSpPr>
          <p:cNvPr id="17" name="Rectangle 16"/>
          <p:cNvSpPr/>
          <p:nvPr/>
        </p:nvSpPr>
        <p:spPr>
          <a:xfrm>
            <a:off x="9806045" y="5755923"/>
            <a:ext cx="1523174" cy="58477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32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rPr>
              <a:t>Écosse</a:t>
            </a:r>
            <a:endParaRPr kumimoji="0" lang="en-GB" sz="32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endParaRPr>
          </a:p>
        </p:txBody>
      </p:sp>
      <p:sp>
        <p:nvSpPr>
          <p:cNvPr id="18" name="Rectangle 17"/>
          <p:cNvSpPr/>
          <p:nvPr/>
        </p:nvSpPr>
        <p:spPr>
          <a:xfrm>
            <a:off x="6538716" y="5720949"/>
            <a:ext cx="2375234" cy="58477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32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rPr>
              <a:t>la ville</a:t>
            </a:r>
            <a:endParaRPr kumimoji="0" lang="en-GB" sz="32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endParaRPr>
          </a:p>
        </p:txBody>
      </p:sp>
      <p:sp>
        <p:nvSpPr>
          <p:cNvPr id="19" name="Rectangle 18"/>
          <p:cNvSpPr/>
          <p:nvPr/>
        </p:nvSpPr>
        <p:spPr>
          <a:xfrm>
            <a:off x="3477703" y="5463535"/>
            <a:ext cx="1483098" cy="58477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3200" b="0"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rPr>
              <a:t>chez...</a:t>
            </a:r>
            <a:endParaRPr kumimoji="0" lang="en-GB" sz="3200" b="0"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endParaRPr>
          </a:p>
        </p:txBody>
      </p:sp>
      <p:pic>
        <p:nvPicPr>
          <p:cNvPr id="20" name="Picture 19"/>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661201" y="249869"/>
            <a:ext cx="1875000" cy="1784375"/>
          </a:xfrm>
          <a:prstGeom prst="rect">
            <a:avLst/>
          </a:prstGeom>
        </p:spPr>
      </p:pic>
      <p:pic>
        <p:nvPicPr>
          <p:cNvPr id="24" name="Picture 23"/>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228622" y="3486672"/>
            <a:ext cx="1909393" cy="1969061"/>
          </a:xfrm>
          <a:prstGeom prst="rect">
            <a:avLst/>
          </a:prstGeom>
        </p:spPr>
      </p:pic>
      <p:pic>
        <p:nvPicPr>
          <p:cNvPr id="25" name="Picture 24"/>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5740321" y="4127354"/>
            <a:ext cx="3055163" cy="1532673"/>
          </a:xfrm>
          <a:prstGeom prst="rect">
            <a:avLst/>
          </a:prstGeom>
        </p:spPr>
      </p:pic>
      <p:pic>
        <p:nvPicPr>
          <p:cNvPr id="23" name="Picture 22"/>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77895" y="3742217"/>
            <a:ext cx="2349103" cy="1761827"/>
          </a:xfrm>
          <a:prstGeom prst="rect">
            <a:avLst/>
          </a:prstGeom>
        </p:spPr>
      </p:pic>
    </p:spTree>
    <p:extLst>
      <p:ext uri="{BB962C8B-B14F-4D97-AF65-F5344CB8AC3E}">
        <p14:creationId xmlns:p14="http://schemas.microsoft.com/office/powerpoint/2010/main" val="257585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2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33517" y="503077"/>
            <a:ext cx="3657600" cy="2437448"/>
          </a:xfrm>
          <a:prstGeom prst="rect">
            <a:avLst/>
          </a:prstGeom>
        </p:spPr>
      </p:pic>
      <p:pic>
        <p:nvPicPr>
          <p:cNvPr id="8" name="Picture 7" descr="background rectangle">
            <a:extLst>
              <a:ext uri="{C183D7F6-B498-43B3-948B-1728B52AA6E4}">
                <adec:decorative xmlns:adec="http://schemas.microsoft.com/office/drawing/2017/decorative" xmlns="" val="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 y="296864"/>
            <a:ext cx="6457246" cy="867128"/>
          </a:xfrm>
          <a:prstGeom prst="rect">
            <a:avLst/>
          </a:prstGeom>
        </p:spPr>
      </p:pic>
      <p:sp>
        <p:nvSpPr>
          <p:cNvPr id="4" name="Title 3"/>
          <p:cNvSpPr>
            <a:spLocks noGrp="1"/>
          </p:cNvSpPr>
          <p:nvPr>
            <p:ph type="title"/>
          </p:nvPr>
        </p:nvSpPr>
        <p:spPr>
          <a:xfrm>
            <a:off x="188942" y="296864"/>
            <a:ext cx="5265384" cy="707849"/>
          </a:xfrm>
        </p:spPr>
        <p:txBody>
          <a:bodyPr>
            <a:normAutofit/>
          </a:bodyPr>
          <a:lstStyle/>
          <a:p>
            <a:r>
              <a:rPr lang="en-GB" sz="3600" b="1">
                <a:solidFill>
                  <a:schemeClr val="bg1"/>
                </a:solidFill>
              </a:rPr>
              <a:t>Nous </a:t>
            </a:r>
            <a:r>
              <a:rPr lang="en-GB" sz="3600" b="1" err="1">
                <a:solidFill>
                  <a:schemeClr val="bg1"/>
                </a:solidFill>
              </a:rPr>
              <a:t>cherchons</a:t>
            </a:r>
            <a:r>
              <a:rPr lang="en-GB" sz="3600" b="1">
                <a:solidFill>
                  <a:schemeClr val="bg1"/>
                </a:solidFill>
              </a:rPr>
              <a:t> quoi ?</a:t>
            </a:r>
          </a:p>
        </p:txBody>
      </p:sp>
      <p:sp>
        <p:nvSpPr>
          <p:cNvPr id="5" name="Rounded Rectangle 46">
            <a:extLst>
              <a:ext uri="{FF2B5EF4-FFF2-40B4-BE49-F238E27FC236}">
                <a16:creationId xmlns:a16="http://schemas.microsoft.com/office/drawing/2014/main" id="{2E9269F7-4DBD-4D66-9033-F8D7A9604A95}"/>
              </a:ext>
            </a:extLst>
          </p:cNvPr>
          <p:cNvSpPr/>
          <p:nvPr/>
        </p:nvSpPr>
        <p:spPr>
          <a:xfrm>
            <a:off x="10748518" y="249869"/>
            <a:ext cx="1161402" cy="400919"/>
          </a:xfrm>
          <a:prstGeom prst="roundRect">
            <a:avLst/>
          </a:prstGeom>
          <a:solidFill>
            <a:srgbClr val="105076"/>
          </a:solidFill>
          <a:ln>
            <a:solidFill>
              <a:srgbClr val="105076"/>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err="1">
                <a:ln>
                  <a:noFill/>
                </a:ln>
                <a:solidFill>
                  <a:prstClr val="white"/>
                </a:solidFill>
                <a:effectLst/>
                <a:uLnTx/>
                <a:uFillTx/>
                <a:latin typeface="Century Gothic" panose="020B0502020202020204" pitchFamily="34" charset="0"/>
                <a:ea typeface="+mn-ea"/>
                <a:cs typeface="+mn-cs"/>
              </a:rPr>
              <a:t>écouter</a:t>
            </a: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p:txBody>
      </p:sp>
      <p:sp>
        <p:nvSpPr>
          <p:cNvPr id="7" name="Rectangle 6"/>
          <p:cNvSpPr/>
          <p:nvPr/>
        </p:nvSpPr>
        <p:spPr>
          <a:xfrm>
            <a:off x="9342492" y="2554399"/>
            <a:ext cx="2279791" cy="58477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32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rPr>
              <a:t>Angleterre</a:t>
            </a:r>
            <a:endParaRPr kumimoji="0" lang="en-GB" sz="32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endParaRPr>
          </a:p>
        </p:txBody>
      </p:sp>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211315" y="908114"/>
            <a:ext cx="2527301" cy="151216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0" name="Picture 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15735" y="1232111"/>
            <a:ext cx="1447699" cy="1880129"/>
          </a:xfrm>
          <a:prstGeom prst="rect">
            <a:avLst/>
          </a:prstGeom>
        </p:spPr>
      </p:pic>
      <p:pic>
        <p:nvPicPr>
          <p:cNvPr id="11" name="Picture 10"/>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211315" y="4277629"/>
            <a:ext cx="2576294" cy="1518803"/>
          </a:xfrm>
          <a:prstGeom prst="rect">
            <a:avLst/>
          </a:prstGeom>
        </p:spPr>
      </p:pic>
      <p:sp>
        <p:nvSpPr>
          <p:cNvPr id="13" name="Rectangle 12"/>
          <p:cNvSpPr/>
          <p:nvPr/>
        </p:nvSpPr>
        <p:spPr>
          <a:xfrm>
            <a:off x="20867" y="5474283"/>
            <a:ext cx="2800767" cy="58477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3200" b="0"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rPr>
              <a:t>les vacances</a:t>
            </a:r>
            <a:endParaRPr kumimoji="0" lang="en-GB" sz="3200" b="0"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endParaRPr>
          </a:p>
        </p:txBody>
      </p:sp>
      <p:sp>
        <p:nvSpPr>
          <p:cNvPr id="14" name="Rectangle 13"/>
          <p:cNvSpPr/>
          <p:nvPr/>
        </p:nvSpPr>
        <p:spPr>
          <a:xfrm>
            <a:off x="6763469" y="1969624"/>
            <a:ext cx="1540806" cy="58477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32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rPr>
              <a:t>le mois</a:t>
            </a:r>
            <a:endParaRPr kumimoji="0" lang="en-GB" sz="32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endParaRPr>
          </a:p>
        </p:txBody>
      </p:sp>
      <p:sp>
        <p:nvSpPr>
          <p:cNvPr id="15" name="Rectangle 14"/>
          <p:cNvSpPr/>
          <p:nvPr/>
        </p:nvSpPr>
        <p:spPr>
          <a:xfrm>
            <a:off x="3105869" y="2375798"/>
            <a:ext cx="2377574" cy="58477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32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rPr>
              <a:t>une année</a:t>
            </a:r>
            <a:endParaRPr kumimoji="0" lang="en-GB" sz="32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endParaRPr>
          </a:p>
        </p:txBody>
      </p:sp>
      <p:sp>
        <p:nvSpPr>
          <p:cNvPr id="16" name="Rectangle 15"/>
          <p:cNvSpPr/>
          <p:nvPr/>
        </p:nvSpPr>
        <p:spPr>
          <a:xfrm>
            <a:off x="433825" y="3119980"/>
            <a:ext cx="1721946" cy="58477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32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rPr>
              <a:t>Londres</a:t>
            </a:r>
            <a:endParaRPr kumimoji="0" lang="en-GB" sz="32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endParaRPr>
          </a:p>
        </p:txBody>
      </p:sp>
      <p:sp>
        <p:nvSpPr>
          <p:cNvPr id="17" name="Rectangle 16"/>
          <p:cNvSpPr/>
          <p:nvPr/>
        </p:nvSpPr>
        <p:spPr>
          <a:xfrm>
            <a:off x="9806045" y="5755923"/>
            <a:ext cx="1523174" cy="58477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32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rPr>
              <a:t>Écosse</a:t>
            </a:r>
            <a:endParaRPr kumimoji="0" lang="en-GB" sz="32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endParaRPr>
          </a:p>
        </p:txBody>
      </p:sp>
      <p:sp>
        <p:nvSpPr>
          <p:cNvPr id="18" name="Rectangle 17"/>
          <p:cNvSpPr/>
          <p:nvPr/>
        </p:nvSpPr>
        <p:spPr>
          <a:xfrm>
            <a:off x="6538716" y="5720949"/>
            <a:ext cx="2375234" cy="58477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32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rPr>
              <a:t>la ville</a:t>
            </a:r>
            <a:endParaRPr kumimoji="0" lang="en-GB" sz="32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endParaRPr>
          </a:p>
        </p:txBody>
      </p:sp>
      <p:sp>
        <p:nvSpPr>
          <p:cNvPr id="19" name="Rectangle 18"/>
          <p:cNvSpPr/>
          <p:nvPr/>
        </p:nvSpPr>
        <p:spPr>
          <a:xfrm>
            <a:off x="3477703" y="5463535"/>
            <a:ext cx="1483098" cy="58477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3200" b="0"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rPr>
              <a:t>chez...</a:t>
            </a:r>
            <a:endParaRPr kumimoji="0" lang="en-GB" sz="3200" b="0"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endParaRPr>
          </a:p>
        </p:txBody>
      </p:sp>
      <p:pic>
        <p:nvPicPr>
          <p:cNvPr id="20" name="Picture 19"/>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661201" y="249869"/>
            <a:ext cx="1875000" cy="1784375"/>
          </a:xfrm>
          <a:prstGeom prst="rect">
            <a:avLst/>
          </a:prstGeom>
        </p:spPr>
      </p:pic>
      <p:pic>
        <p:nvPicPr>
          <p:cNvPr id="24" name="Picture 23"/>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228622" y="3486672"/>
            <a:ext cx="1909393" cy="1969061"/>
          </a:xfrm>
          <a:prstGeom prst="rect">
            <a:avLst/>
          </a:prstGeom>
        </p:spPr>
      </p:pic>
      <p:pic>
        <p:nvPicPr>
          <p:cNvPr id="25" name="Picture 24"/>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5740321" y="4127354"/>
            <a:ext cx="3055163" cy="1532673"/>
          </a:xfrm>
          <a:prstGeom prst="rect">
            <a:avLst/>
          </a:prstGeom>
        </p:spPr>
      </p:pic>
      <p:pic>
        <p:nvPicPr>
          <p:cNvPr id="23" name="Picture 22"/>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77895" y="3742217"/>
            <a:ext cx="2349103" cy="1761827"/>
          </a:xfrm>
          <a:prstGeom prst="rect">
            <a:avLst/>
          </a:prstGeom>
        </p:spPr>
      </p:pic>
    </p:spTree>
    <p:extLst>
      <p:ext uri="{BB962C8B-B14F-4D97-AF65-F5344CB8AC3E}">
        <p14:creationId xmlns:p14="http://schemas.microsoft.com/office/powerpoint/2010/main" val="199611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Box 29"/>
          <p:cNvSpPr txBox="1"/>
          <p:nvPr/>
        </p:nvSpPr>
        <p:spPr>
          <a:xfrm>
            <a:off x="6511744" y="215983"/>
            <a:ext cx="5157216"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err="1">
                <a:ln>
                  <a:noFill/>
                </a:ln>
                <a:solidFill>
                  <a:srgbClr val="5B9BD5">
                    <a:lumMod val="50000"/>
                  </a:srgbClr>
                </a:solidFill>
                <a:effectLst/>
                <a:uLnTx/>
                <a:uFillTx/>
                <a:latin typeface="Century Gothic" panose="020F0302020204030204"/>
                <a:ea typeface="+mn-ea"/>
                <a:cs typeface="+mn-cs"/>
              </a:rPr>
              <a:t>C'est</a:t>
            </a:r>
            <a:r>
              <a:rPr kumimoji="0" lang="en-GB" sz="2400" b="0" i="0" u="none" strike="noStrike" kern="1200" cap="none" spc="0" normalizeH="0" baseline="0" noProof="0" dirty="0">
                <a:ln>
                  <a:noFill/>
                </a:ln>
                <a:solidFill>
                  <a:srgbClr val="5B9BD5">
                    <a:lumMod val="50000"/>
                  </a:srgbClr>
                </a:solidFill>
                <a:effectLst/>
                <a:uLnTx/>
                <a:uFillTx/>
                <a:latin typeface="Century Gothic" panose="020F0302020204030204"/>
                <a:ea typeface="+mn-ea"/>
                <a:cs typeface="+mn-cs"/>
              </a:rPr>
              <a:t> quoi </a:t>
            </a:r>
            <a:r>
              <a:rPr kumimoji="0" lang="en-GB" sz="2400" b="0" i="0" u="none" strike="noStrike" kern="1200" cap="none" spc="0" normalizeH="0" baseline="0" noProof="0" dirty="0" err="1">
                <a:ln>
                  <a:noFill/>
                </a:ln>
                <a:solidFill>
                  <a:srgbClr val="5B9BD5">
                    <a:lumMod val="50000"/>
                  </a:srgbClr>
                </a:solidFill>
                <a:effectLst/>
                <a:uLnTx/>
                <a:uFillTx/>
                <a:latin typeface="Century Gothic" panose="020F0302020204030204"/>
                <a:ea typeface="+mn-ea"/>
                <a:cs typeface="+mn-cs"/>
              </a:rPr>
              <a:t>en</a:t>
            </a:r>
            <a:r>
              <a:rPr kumimoji="0" lang="en-GB" sz="2400" b="0" i="0" u="none" strike="noStrike" kern="1200" cap="none" spc="0" normalizeH="0" baseline="0" noProof="0" dirty="0">
                <a:ln>
                  <a:noFill/>
                </a:ln>
                <a:solidFill>
                  <a:srgbClr val="5B9BD5">
                    <a:lumMod val="50000"/>
                  </a:srgbClr>
                </a:solidFill>
                <a:effectLst/>
                <a:uLnTx/>
                <a:uFillTx/>
                <a:latin typeface="Century Gothic" panose="020F0302020204030204"/>
                <a:ea typeface="+mn-ea"/>
                <a:cs typeface="+mn-cs"/>
              </a:rPr>
              <a:t> </a:t>
            </a:r>
            <a:r>
              <a:rPr kumimoji="0" lang="en-GB" sz="2400" b="0" i="0" u="none" strike="noStrike" kern="1200" cap="none" spc="0" normalizeH="0" baseline="0" noProof="0" dirty="0" err="1">
                <a:ln>
                  <a:noFill/>
                </a:ln>
                <a:solidFill>
                  <a:srgbClr val="5B9BD5">
                    <a:lumMod val="50000"/>
                  </a:srgbClr>
                </a:solidFill>
                <a:effectLst/>
                <a:uLnTx/>
                <a:uFillTx/>
                <a:latin typeface="Century Gothic" panose="020F0302020204030204"/>
                <a:ea typeface="+mn-ea"/>
                <a:cs typeface="+mn-cs"/>
              </a:rPr>
              <a:t>anglais</a:t>
            </a:r>
            <a:r>
              <a:rPr kumimoji="0" lang="en-GB" sz="2400" b="0" i="0" u="none" strike="noStrike" kern="1200" cap="none" spc="0" normalizeH="0" baseline="0" noProof="0" dirty="0">
                <a:ln>
                  <a:noFill/>
                </a:ln>
                <a:solidFill>
                  <a:srgbClr val="5B9BD5">
                    <a:lumMod val="50000"/>
                  </a:srgbClr>
                </a:solidFill>
                <a:effectLst/>
                <a:uLnTx/>
                <a:uFillTx/>
                <a:latin typeface="Century Gothic" panose="020F0302020204030204"/>
                <a:ea typeface="+mn-ea"/>
                <a:cs typeface="+mn-cs"/>
              </a:rPr>
              <a:t> ?</a:t>
            </a:r>
          </a:p>
        </p:txBody>
      </p:sp>
      <p:sp>
        <p:nvSpPr>
          <p:cNvPr id="13" name="TextBox 12"/>
          <p:cNvSpPr txBox="1"/>
          <p:nvPr/>
        </p:nvSpPr>
        <p:spPr>
          <a:xfrm rot="20949250">
            <a:off x="3454282" y="1242096"/>
            <a:ext cx="2217042"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to </a:t>
            </a: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read</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4" name="TextBox 13"/>
          <p:cNvSpPr txBox="1"/>
          <p:nvPr/>
        </p:nvSpPr>
        <p:spPr>
          <a:xfrm rot="399586">
            <a:off x="9614485" y="1153710"/>
            <a:ext cx="3095138"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to open</a:t>
            </a:r>
          </a:p>
        </p:txBody>
      </p:sp>
      <p:sp>
        <p:nvSpPr>
          <p:cNvPr id="15" name="TextBox 14"/>
          <p:cNvSpPr txBox="1"/>
          <p:nvPr/>
        </p:nvSpPr>
        <p:spPr>
          <a:xfrm rot="399586">
            <a:off x="4878338" y="5601363"/>
            <a:ext cx="4872146"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room</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6" name="TextBox 15"/>
          <p:cNvSpPr txBox="1"/>
          <p:nvPr/>
        </p:nvSpPr>
        <p:spPr>
          <a:xfrm rot="20709794">
            <a:off x="728269" y="1181306"/>
            <a:ext cx="248731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to </a:t>
            </a: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close</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7" name="TextBox 16"/>
          <p:cNvSpPr txBox="1"/>
          <p:nvPr/>
        </p:nvSpPr>
        <p:spPr>
          <a:xfrm rot="21173064">
            <a:off x="9414523" y="5293909"/>
            <a:ext cx="294310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board</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8" name="TextBox 17"/>
          <p:cNvSpPr txBox="1"/>
          <p:nvPr/>
        </p:nvSpPr>
        <p:spPr>
          <a:xfrm rot="21048927">
            <a:off x="8752290" y="3719627"/>
            <a:ext cx="2529411"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window</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9" name="TextBox 18"/>
          <p:cNvSpPr txBox="1"/>
          <p:nvPr/>
        </p:nvSpPr>
        <p:spPr>
          <a:xfrm rot="190434">
            <a:off x="6306388" y="1290214"/>
            <a:ext cx="347741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to </a:t>
            </a: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put</a:t>
            </a: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 (</a:t>
            </a: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on</a:t>
            </a: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a:t>
            </a:r>
          </a:p>
        </p:txBody>
      </p:sp>
      <p:sp>
        <p:nvSpPr>
          <p:cNvPr id="20" name="TextBox 19"/>
          <p:cNvSpPr txBox="1"/>
          <p:nvPr/>
        </p:nvSpPr>
        <p:spPr>
          <a:xfrm rot="399586">
            <a:off x="621297" y="5341474"/>
            <a:ext cx="2615544"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door</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21" name="TextBox 20"/>
          <p:cNvSpPr txBox="1"/>
          <p:nvPr/>
        </p:nvSpPr>
        <p:spPr>
          <a:xfrm rot="399586">
            <a:off x="1008577" y="4117531"/>
            <a:ext cx="2850409"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class</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22" name="TextBox 21"/>
          <p:cNvSpPr txBox="1"/>
          <p:nvPr/>
        </p:nvSpPr>
        <p:spPr>
          <a:xfrm rot="21027610">
            <a:off x="9274078" y="2261486"/>
            <a:ext cx="2532450"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you</a:t>
            </a: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 (pl.)</a:t>
            </a:r>
          </a:p>
        </p:txBody>
      </p:sp>
      <p:sp>
        <p:nvSpPr>
          <p:cNvPr id="23" name="TextBox 22"/>
          <p:cNvSpPr txBox="1"/>
          <p:nvPr/>
        </p:nvSpPr>
        <p:spPr>
          <a:xfrm rot="399586">
            <a:off x="737721" y="2593444"/>
            <a:ext cx="3194497"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shirt</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24" name="Oval 23"/>
          <p:cNvSpPr/>
          <p:nvPr/>
        </p:nvSpPr>
        <p:spPr>
          <a:xfrm>
            <a:off x="2511595" y="2860337"/>
            <a:ext cx="2243725" cy="1286625"/>
          </a:xfrm>
          <a:prstGeom prst="ellipse">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ED7D31"/>
              </a:solidFill>
              <a:effectLst/>
              <a:uLnTx/>
              <a:uFillTx/>
              <a:latin typeface="Century Gothic" panose="020F0302020204030204"/>
              <a:ea typeface="+mn-ea"/>
              <a:cs typeface="+mn-cs"/>
            </a:endParaRPr>
          </a:p>
        </p:txBody>
      </p:sp>
      <p:pic>
        <p:nvPicPr>
          <p:cNvPr id="25" name="Picture 2" descr="http://www.clker.com/cliparts/w/d/u/B/w/V/stamp1-m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745032">
            <a:off x="4580046" y="1936785"/>
            <a:ext cx="3263691" cy="2957040"/>
          </a:xfrm>
          <a:prstGeom prst="rect">
            <a:avLst/>
          </a:prstGeom>
          <a:noFill/>
          <a:extLst>
            <a:ext uri="{909E8E84-426E-40DD-AFC4-6F175D3DCCD1}">
              <a14:hiddenFill xmlns:a14="http://schemas.microsoft.com/office/drawing/2010/main">
                <a:solidFill>
                  <a:srgbClr val="FFFFFF"/>
                </a:solidFill>
              </a14:hiddenFill>
            </a:ext>
          </a:extLst>
        </p:spPr>
      </p:pic>
      <p:sp>
        <p:nvSpPr>
          <p:cNvPr id="27" name="TextBox 26"/>
          <p:cNvSpPr txBox="1"/>
          <p:nvPr/>
        </p:nvSpPr>
        <p:spPr>
          <a:xfrm rot="21288482">
            <a:off x="5315609" y="2988145"/>
            <a:ext cx="1990462"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4000" b="0" i="0" u="none" strike="noStrike" kern="1200" cap="none" spc="0" normalizeH="0" baseline="0" noProof="0">
                <a:ln>
                  <a:noFill/>
                </a:ln>
                <a:solidFill>
                  <a:srgbClr val="4472C4">
                    <a:lumMod val="50000"/>
                  </a:srgbClr>
                </a:solidFill>
                <a:effectLst/>
                <a:uLnTx/>
                <a:uFillTx/>
                <a:latin typeface="Century Gothic" panose="020F0302020204030204"/>
                <a:ea typeface="Calibri"/>
                <a:cs typeface="Calibri"/>
                <a:sym typeface="Calibri"/>
              </a:rPr>
              <a:t>écrire</a:t>
            </a:r>
            <a:endParaRPr kumimoji="0" lang="en-GB" sz="4000" b="0" i="0" u="none" strike="noStrike" kern="1200" cap="none" spc="0" normalizeH="0" baseline="0" noProof="0">
              <a:ln>
                <a:noFill/>
              </a:ln>
              <a:solidFill>
                <a:srgbClr val="4472C4">
                  <a:lumMod val="50000"/>
                </a:srgbClr>
              </a:solidFill>
              <a:effectLst/>
              <a:uLnTx/>
              <a:uFillTx/>
              <a:latin typeface="Century Gothic" panose="020B0502020202020204" pitchFamily="34" charset="0"/>
              <a:ea typeface="+mn-ea"/>
              <a:cs typeface="Calibri" panose="020F0502020204030204" pitchFamily="34" charset="0"/>
            </a:endParaRPr>
          </a:p>
        </p:txBody>
      </p:sp>
      <p:sp>
        <p:nvSpPr>
          <p:cNvPr id="2" name="TextBox 1"/>
          <p:cNvSpPr txBox="1"/>
          <p:nvPr/>
        </p:nvSpPr>
        <p:spPr>
          <a:xfrm rot="20980845">
            <a:off x="2549999" y="3052340"/>
            <a:ext cx="2449941"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4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rPr>
              <a:t>to write</a:t>
            </a:r>
            <a:endParaRPr kumimoji="0" lang="en-GB" sz="18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endParaRPr>
          </a:p>
        </p:txBody>
      </p:sp>
      <p:pic>
        <p:nvPicPr>
          <p:cNvPr id="26" name="Picture 2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6364"/>
            <a:ext cx="6457246" cy="867128"/>
          </a:xfrm>
          <a:prstGeom prst="rect">
            <a:avLst/>
          </a:prstGeom>
        </p:spPr>
      </p:pic>
      <p:sp>
        <p:nvSpPr>
          <p:cNvPr id="31" name="Rounded Rectangle 46">
            <a:extLst>
              <a:ext uri="{FF2B5EF4-FFF2-40B4-BE49-F238E27FC236}">
                <a16:creationId xmlns:a16="http://schemas.microsoft.com/office/drawing/2014/main" id="{CB238838-6A9D-47A3-BE4F-676D1EC3BD53}"/>
              </a:ext>
            </a:extLst>
          </p:cNvPr>
          <p:cNvSpPr/>
          <p:nvPr/>
        </p:nvSpPr>
        <p:spPr>
          <a:xfrm>
            <a:off x="10204704" y="230925"/>
            <a:ext cx="1702891" cy="361888"/>
          </a:xfrm>
          <a:prstGeom prst="roundRect">
            <a:avLst/>
          </a:prstGeom>
          <a:solidFill>
            <a:srgbClr val="105076"/>
          </a:solidFill>
          <a:ln>
            <a:solidFill>
              <a:srgbClr val="105076"/>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lire et parler </a:t>
            </a:r>
          </a:p>
        </p:txBody>
      </p:sp>
      <p:sp>
        <p:nvSpPr>
          <p:cNvPr id="29" name="TextBox 28"/>
          <p:cNvSpPr txBox="1"/>
          <p:nvPr/>
        </p:nvSpPr>
        <p:spPr>
          <a:xfrm rot="21173064">
            <a:off x="7041059" y="4708167"/>
            <a:ext cx="294310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silence</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32" name="TextBox 31"/>
          <p:cNvSpPr txBox="1"/>
          <p:nvPr/>
        </p:nvSpPr>
        <p:spPr>
          <a:xfrm rot="21173064">
            <a:off x="3113570" y="4793544"/>
            <a:ext cx="294310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well</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3" name="Title 2"/>
          <p:cNvSpPr>
            <a:spLocks noGrp="1"/>
          </p:cNvSpPr>
          <p:nvPr>
            <p:ph type="title"/>
          </p:nvPr>
        </p:nvSpPr>
        <p:spPr>
          <a:xfrm>
            <a:off x="140244" y="-89623"/>
            <a:ext cx="10515600" cy="1325563"/>
          </a:xfrm>
        </p:spPr>
        <p:txBody>
          <a:bodyPr/>
          <a:lstStyle/>
          <a:p>
            <a:pPr rtl="0" eaLnBrk="1" fontAlgn="auto" latinLnBrk="0" hangingPunct="1"/>
            <a:r>
              <a:rPr lang="en-GB" sz="3200" b="1" i="0" kern="1200" spc="0" baseline="0" err="1">
                <a:ln>
                  <a:noFill/>
                </a:ln>
                <a:solidFill>
                  <a:srgbClr val="FFFFFF"/>
                </a:solidFill>
                <a:effectLst/>
                <a:latin typeface="Century Gothic" panose="020B0502020202020204" pitchFamily="34" charset="0"/>
                <a:ea typeface="+mn-ea"/>
                <a:cs typeface="+mn-cs"/>
              </a:rPr>
              <a:t>Vocabulaire</a:t>
            </a:r>
            <a:r>
              <a:rPr lang="en-GB" sz="3200" b="1" i="0" kern="1200" spc="0" baseline="0">
                <a:ln>
                  <a:noFill/>
                </a:ln>
                <a:solidFill>
                  <a:srgbClr val="FFFFFF"/>
                </a:solidFill>
                <a:effectLst/>
                <a:latin typeface="Century Gothic" panose="020B0502020202020204" pitchFamily="34" charset="0"/>
                <a:ea typeface="+mn-ea"/>
                <a:cs typeface="+mn-cs"/>
              </a:rPr>
              <a:t> - </a:t>
            </a:r>
            <a:r>
              <a:rPr lang="en-GB" sz="3200" b="1" i="0" kern="1200" spc="0" baseline="0" err="1">
                <a:ln>
                  <a:noFill/>
                </a:ln>
                <a:solidFill>
                  <a:srgbClr val="FFFFFF"/>
                </a:solidFill>
                <a:effectLst/>
                <a:latin typeface="Century Gothic" panose="020B0502020202020204" pitchFamily="34" charset="0"/>
                <a:ea typeface="+mn-ea"/>
                <a:cs typeface="+mn-cs"/>
              </a:rPr>
              <a:t>révisions</a:t>
            </a:r>
            <a:endParaRPr lang="en-GB" sz="3200" b="1" i="0" kern="1200" spc="0" baseline="0">
              <a:ln>
                <a:noFill/>
              </a:ln>
              <a:solidFill>
                <a:srgbClr val="FFFFFF"/>
              </a:solidFill>
              <a:effectLst/>
              <a:latin typeface="Century Gothic" panose="020B0502020202020204" pitchFamily="34" charset="0"/>
              <a:ea typeface="+mn-ea"/>
              <a:cs typeface="+mn-cs"/>
            </a:endParaRPr>
          </a:p>
        </p:txBody>
      </p:sp>
    </p:spTree>
    <p:extLst>
      <p:ext uri="{BB962C8B-B14F-4D97-AF65-F5344CB8AC3E}">
        <p14:creationId xmlns:p14="http://schemas.microsoft.com/office/powerpoint/2010/main" val="700450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Box 29"/>
          <p:cNvSpPr txBox="1"/>
          <p:nvPr/>
        </p:nvSpPr>
        <p:spPr>
          <a:xfrm>
            <a:off x="6649220" y="246041"/>
            <a:ext cx="5157216"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err="1">
                <a:ln>
                  <a:noFill/>
                </a:ln>
                <a:solidFill>
                  <a:srgbClr val="5B9BD5">
                    <a:lumMod val="50000"/>
                  </a:srgbClr>
                </a:solidFill>
                <a:effectLst/>
                <a:uLnTx/>
                <a:uFillTx/>
                <a:latin typeface="Century Gothic" panose="020F0302020204030204"/>
                <a:ea typeface="+mn-ea"/>
                <a:cs typeface="+mn-cs"/>
              </a:rPr>
              <a:t>C'est</a:t>
            </a:r>
            <a:r>
              <a:rPr kumimoji="0" lang="en-GB" sz="2400" b="0" i="0" u="none" strike="noStrike" kern="1200" cap="none" spc="0" normalizeH="0" baseline="0" noProof="0">
                <a:ln>
                  <a:noFill/>
                </a:ln>
                <a:solidFill>
                  <a:srgbClr val="5B9BD5">
                    <a:lumMod val="50000"/>
                  </a:srgbClr>
                </a:solidFill>
                <a:effectLst/>
                <a:uLnTx/>
                <a:uFillTx/>
                <a:latin typeface="Century Gothic" panose="020F0302020204030204"/>
                <a:ea typeface="+mn-ea"/>
                <a:cs typeface="+mn-cs"/>
              </a:rPr>
              <a:t> quoi </a:t>
            </a:r>
            <a:r>
              <a:rPr kumimoji="0" lang="en-GB" sz="2400" b="0" i="0" u="none" strike="noStrike" kern="1200" cap="none" spc="0" normalizeH="0" baseline="0" noProof="0" err="1">
                <a:ln>
                  <a:noFill/>
                </a:ln>
                <a:solidFill>
                  <a:srgbClr val="5B9BD5">
                    <a:lumMod val="50000"/>
                  </a:srgbClr>
                </a:solidFill>
                <a:effectLst/>
                <a:uLnTx/>
                <a:uFillTx/>
                <a:latin typeface="Century Gothic" panose="020F0302020204030204"/>
                <a:ea typeface="+mn-ea"/>
                <a:cs typeface="+mn-cs"/>
              </a:rPr>
              <a:t>en</a:t>
            </a:r>
            <a:r>
              <a:rPr kumimoji="0" lang="en-GB" sz="2400" b="0" i="0" u="none" strike="noStrike" kern="1200" cap="none" spc="0" normalizeH="0" baseline="0" noProof="0">
                <a:ln>
                  <a:noFill/>
                </a:ln>
                <a:solidFill>
                  <a:srgbClr val="5B9BD5">
                    <a:lumMod val="50000"/>
                  </a:srgbClr>
                </a:solidFill>
                <a:effectLst/>
                <a:uLnTx/>
                <a:uFillTx/>
                <a:latin typeface="Century Gothic" panose="020F0302020204030204"/>
                <a:ea typeface="+mn-ea"/>
                <a:cs typeface="+mn-cs"/>
              </a:rPr>
              <a:t> </a:t>
            </a:r>
            <a:r>
              <a:rPr kumimoji="0" lang="en-GB" sz="2400" b="0" i="0" u="none" strike="noStrike" kern="1200" cap="none" spc="0" normalizeH="0" baseline="0" noProof="0" err="1">
                <a:ln>
                  <a:noFill/>
                </a:ln>
                <a:solidFill>
                  <a:srgbClr val="5B9BD5">
                    <a:lumMod val="50000"/>
                  </a:srgbClr>
                </a:solidFill>
                <a:effectLst/>
                <a:uLnTx/>
                <a:uFillTx/>
                <a:latin typeface="Century Gothic" panose="020F0302020204030204"/>
                <a:ea typeface="+mn-ea"/>
                <a:cs typeface="+mn-cs"/>
              </a:rPr>
              <a:t>anglais</a:t>
            </a:r>
            <a:r>
              <a:rPr kumimoji="0" lang="en-GB" sz="2400" b="0" i="0" u="none" strike="noStrike" kern="1200" cap="none" spc="0" normalizeH="0" baseline="0" noProof="0">
                <a:ln>
                  <a:noFill/>
                </a:ln>
                <a:solidFill>
                  <a:srgbClr val="5B9BD5">
                    <a:lumMod val="50000"/>
                  </a:srgbClr>
                </a:solidFill>
                <a:effectLst/>
                <a:uLnTx/>
                <a:uFillTx/>
                <a:latin typeface="Century Gothic" panose="020F0302020204030204"/>
                <a:ea typeface="+mn-ea"/>
                <a:cs typeface="+mn-cs"/>
              </a:rPr>
              <a:t> ?</a:t>
            </a:r>
          </a:p>
        </p:txBody>
      </p:sp>
      <p:sp>
        <p:nvSpPr>
          <p:cNvPr id="13" name="TextBox 12"/>
          <p:cNvSpPr txBox="1"/>
          <p:nvPr/>
        </p:nvSpPr>
        <p:spPr>
          <a:xfrm rot="20949250">
            <a:off x="3454282" y="1242096"/>
            <a:ext cx="2217042"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to </a:t>
            </a: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read</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4" name="TextBox 13"/>
          <p:cNvSpPr txBox="1"/>
          <p:nvPr/>
        </p:nvSpPr>
        <p:spPr>
          <a:xfrm rot="399586">
            <a:off x="9614485" y="1153710"/>
            <a:ext cx="3095138"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to open</a:t>
            </a:r>
          </a:p>
        </p:txBody>
      </p:sp>
      <p:sp>
        <p:nvSpPr>
          <p:cNvPr id="15" name="TextBox 14"/>
          <p:cNvSpPr txBox="1"/>
          <p:nvPr/>
        </p:nvSpPr>
        <p:spPr>
          <a:xfrm rot="399586">
            <a:off x="4878338" y="5601363"/>
            <a:ext cx="4872146"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room</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6" name="TextBox 15"/>
          <p:cNvSpPr txBox="1"/>
          <p:nvPr/>
        </p:nvSpPr>
        <p:spPr>
          <a:xfrm rot="20709794">
            <a:off x="728269" y="1181306"/>
            <a:ext cx="248731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to </a:t>
            </a: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close</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7" name="TextBox 16"/>
          <p:cNvSpPr txBox="1"/>
          <p:nvPr/>
        </p:nvSpPr>
        <p:spPr>
          <a:xfrm rot="21173064">
            <a:off x="9414523" y="5293909"/>
            <a:ext cx="294310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board</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8" name="TextBox 17"/>
          <p:cNvSpPr txBox="1"/>
          <p:nvPr/>
        </p:nvSpPr>
        <p:spPr>
          <a:xfrm rot="21048927">
            <a:off x="8752290" y="3719627"/>
            <a:ext cx="2529411"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window</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9" name="TextBox 18"/>
          <p:cNvSpPr txBox="1"/>
          <p:nvPr/>
        </p:nvSpPr>
        <p:spPr>
          <a:xfrm rot="190434">
            <a:off x="6306388" y="1290214"/>
            <a:ext cx="347741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to </a:t>
            </a: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put</a:t>
            </a: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 (</a:t>
            </a: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on</a:t>
            </a: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a:t>
            </a:r>
          </a:p>
        </p:txBody>
      </p:sp>
      <p:sp>
        <p:nvSpPr>
          <p:cNvPr id="20" name="TextBox 19"/>
          <p:cNvSpPr txBox="1"/>
          <p:nvPr/>
        </p:nvSpPr>
        <p:spPr>
          <a:xfrm rot="399586">
            <a:off x="621297" y="5341474"/>
            <a:ext cx="2615544"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door</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21" name="TextBox 20"/>
          <p:cNvSpPr txBox="1"/>
          <p:nvPr/>
        </p:nvSpPr>
        <p:spPr>
          <a:xfrm rot="399586">
            <a:off x="1008577" y="4117531"/>
            <a:ext cx="2850409"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class</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22" name="TextBox 21"/>
          <p:cNvSpPr txBox="1"/>
          <p:nvPr/>
        </p:nvSpPr>
        <p:spPr>
          <a:xfrm rot="21027610">
            <a:off x="9274078" y="2261486"/>
            <a:ext cx="2532450"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you</a:t>
            </a: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 (pl.)</a:t>
            </a:r>
          </a:p>
        </p:txBody>
      </p:sp>
      <p:sp>
        <p:nvSpPr>
          <p:cNvPr id="23" name="TextBox 22"/>
          <p:cNvSpPr txBox="1"/>
          <p:nvPr/>
        </p:nvSpPr>
        <p:spPr>
          <a:xfrm rot="399586">
            <a:off x="737721" y="2593444"/>
            <a:ext cx="3194497"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shirt</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24" name="Oval 23"/>
          <p:cNvSpPr/>
          <p:nvPr/>
        </p:nvSpPr>
        <p:spPr>
          <a:xfrm>
            <a:off x="245658" y="5049662"/>
            <a:ext cx="2243725" cy="1286625"/>
          </a:xfrm>
          <a:prstGeom prst="ellipse">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ED7D31"/>
              </a:solidFill>
              <a:effectLst/>
              <a:uLnTx/>
              <a:uFillTx/>
              <a:latin typeface="Century Gothic" panose="020F0302020204030204"/>
              <a:ea typeface="+mn-ea"/>
              <a:cs typeface="+mn-cs"/>
            </a:endParaRPr>
          </a:p>
        </p:txBody>
      </p:sp>
      <p:pic>
        <p:nvPicPr>
          <p:cNvPr id="25" name="Picture 2" descr="http://www.clker.com/cliparts/w/d/u/B/w/V/stamp1-m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745032">
            <a:off x="4580046" y="1936785"/>
            <a:ext cx="3263691" cy="2957040"/>
          </a:xfrm>
          <a:prstGeom prst="rect">
            <a:avLst/>
          </a:prstGeom>
          <a:noFill/>
          <a:extLst>
            <a:ext uri="{909E8E84-426E-40DD-AFC4-6F175D3DCCD1}">
              <a14:hiddenFill xmlns:a14="http://schemas.microsoft.com/office/drawing/2010/main">
                <a:solidFill>
                  <a:srgbClr val="FFFFFF"/>
                </a:solidFill>
              </a14:hiddenFill>
            </a:ext>
          </a:extLst>
        </p:spPr>
      </p:pic>
      <p:sp>
        <p:nvSpPr>
          <p:cNvPr id="27" name="TextBox 26"/>
          <p:cNvSpPr txBox="1"/>
          <p:nvPr/>
        </p:nvSpPr>
        <p:spPr>
          <a:xfrm rot="21288482">
            <a:off x="5158794" y="3010991"/>
            <a:ext cx="2503941"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4000" b="0" i="0" u="none" strike="noStrike" kern="1200" cap="none" spc="0" normalizeH="0" baseline="0" noProof="0" dirty="0">
                <a:ln>
                  <a:noFill/>
                </a:ln>
                <a:solidFill>
                  <a:srgbClr val="4472C4">
                    <a:lumMod val="50000"/>
                  </a:srgbClr>
                </a:solidFill>
                <a:effectLst/>
                <a:uLnTx/>
                <a:uFillTx/>
                <a:latin typeface="Century Gothic" panose="020F0302020204030204"/>
                <a:ea typeface="Calibri"/>
                <a:cs typeface="Calibri"/>
                <a:sym typeface="Calibri"/>
              </a:rPr>
              <a:t>la porte</a:t>
            </a:r>
            <a:endParaRPr kumimoji="0" lang="en-GB" sz="4000" b="0" i="0"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n-ea"/>
              <a:cs typeface="Calibri" panose="020F0502020204030204" pitchFamily="34" charset="0"/>
            </a:endParaRPr>
          </a:p>
        </p:txBody>
      </p:sp>
      <p:sp>
        <p:nvSpPr>
          <p:cNvPr id="2" name="TextBox 1"/>
          <p:cNvSpPr txBox="1"/>
          <p:nvPr/>
        </p:nvSpPr>
        <p:spPr>
          <a:xfrm rot="20980845">
            <a:off x="2549999" y="3052340"/>
            <a:ext cx="2449941"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4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rPr>
              <a:t>to write</a:t>
            </a:r>
            <a:endParaRPr kumimoji="0" lang="en-GB" sz="18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endParaRPr>
          </a:p>
        </p:txBody>
      </p:sp>
      <p:pic>
        <p:nvPicPr>
          <p:cNvPr id="26" name="Picture 2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6364"/>
            <a:ext cx="6457246" cy="867128"/>
          </a:xfrm>
          <a:prstGeom prst="rect">
            <a:avLst/>
          </a:prstGeom>
        </p:spPr>
      </p:pic>
      <p:sp>
        <p:nvSpPr>
          <p:cNvPr id="29" name="TextBox 28"/>
          <p:cNvSpPr txBox="1"/>
          <p:nvPr/>
        </p:nvSpPr>
        <p:spPr>
          <a:xfrm rot="21173064">
            <a:off x="7041059" y="4708167"/>
            <a:ext cx="294310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silence</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32" name="TextBox 31"/>
          <p:cNvSpPr txBox="1"/>
          <p:nvPr/>
        </p:nvSpPr>
        <p:spPr>
          <a:xfrm rot="21173064">
            <a:off x="3113570" y="4793544"/>
            <a:ext cx="294310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well</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3" name="Title 2"/>
          <p:cNvSpPr>
            <a:spLocks noGrp="1"/>
          </p:cNvSpPr>
          <p:nvPr>
            <p:ph type="title"/>
          </p:nvPr>
        </p:nvSpPr>
        <p:spPr>
          <a:xfrm>
            <a:off x="114300" y="-65723"/>
            <a:ext cx="10515600" cy="1325563"/>
          </a:xfrm>
        </p:spPr>
        <p:txBody>
          <a:bodyPr/>
          <a:lstStyle/>
          <a:p>
            <a:pPr rtl="0" eaLnBrk="1" fontAlgn="auto" latinLnBrk="0" hangingPunct="1"/>
            <a:r>
              <a:rPr lang="en-GB" sz="3200" b="1" i="0" kern="1200" spc="0" baseline="0" err="1">
                <a:ln>
                  <a:noFill/>
                </a:ln>
                <a:solidFill>
                  <a:srgbClr val="FFFFFF"/>
                </a:solidFill>
                <a:effectLst/>
                <a:latin typeface="Century Gothic" panose="020B0502020202020204" pitchFamily="34" charset="0"/>
                <a:ea typeface="+mn-ea"/>
                <a:cs typeface="+mn-cs"/>
              </a:rPr>
              <a:t>Vocabulaire</a:t>
            </a:r>
            <a:r>
              <a:rPr lang="en-GB" sz="3200" b="1" i="0" kern="1200" spc="0" baseline="0">
                <a:ln>
                  <a:noFill/>
                </a:ln>
                <a:solidFill>
                  <a:srgbClr val="FFFFFF"/>
                </a:solidFill>
                <a:effectLst/>
                <a:latin typeface="Century Gothic" panose="020B0502020202020204" pitchFamily="34" charset="0"/>
                <a:ea typeface="+mn-ea"/>
                <a:cs typeface="+mn-cs"/>
              </a:rPr>
              <a:t> - </a:t>
            </a:r>
            <a:r>
              <a:rPr lang="en-GB" sz="3200" b="1" i="0" kern="1200" spc="0" baseline="0" err="1">
                <a:ln>
                  <a:noFill/>
                </a:ln>
                <a:solidFill>
                  <a:srgbClr val="FFFFFF"/>
                </a:solidFill>
                <a:effectLst/>
                <a:latin typeface="Century Gothic" panose="020B0502020202020204" pitchFamily="34" charset="0"/>
                <a:ea typeface="+mn-ea"/>
                <a:cs typeface="+mn-cs"/>
              </a:rPr>
              <a:t>révisions</a:t>
            </a:r>
            <a:endParaRPr lang="en-GB">
              <a:effectLst/>
            </a:endParaRPr>
          </a:p>
        </p:txBody>
      </p:sp>
      <p:sp>
        <p:nvSpPr>
          <p:cNvPr id="28" name="Rounded Rectangle 46">
            <a:extLst>
              <a:ext uri="{FF2B5EF4-FFF2-40B4-BE49-F238E27FC236}">
                <a16:creationId xmlns:a16="http://schemas.microsoft.com/office/drawing/2014/main" id="{CB238838-6A9D-47A3-BE4F-676D1EC3BD53}"/>
              </a:ext>
            </a:extLst>
          </p:cNvPr>
          <p:cNvSpPr/>
          <p:nvPr/>
        </p:nvSpPr>
        <p:spPr>
          <a:xfrm>
            <a:off x="10204704" y="230925"/>
            <a:ext cx="1702891" cy="361888"/>
          </a:xfrm>
          <a:prstGeom prst="roundRect">
            <a:avLst/>
          </a:prstGeom>
          <a:solidFill>
            <a:srgbClr val="105076"/>
          </a:solidFill>
          <a:ln>
            <a:solidFill>
              <a:srgbClr val="105076"/>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lire et parler </a:t>
            </a:r>
          </a:p>
        </p:txBody>
      </p:sp>
    </p:spTree>
    <p:extLst>
      <p:ext uri="{BB962C8B-B14F-4D97-AF65-F5344CB8AC3E}">
        <p14:creationId xmlns:p14="http://schemas.microsoft.com/office/powerpoint/2010/main" val="4185477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Box 29"/>
          <p:cNvSpPr txBox="1"/>
          <p:nvPr/>
        </p:nvSpPr>
        <p:spPr>
          <a:xfrm>
            <a:off x="6649220" y="246041"/>
            <a:ext cx="5157216"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err="1">
                <a:ln>
                  <a:noFill/>
                </a:ln>
                <a:solidFill>
                  <a:srgbClr val="5B9BD5">
                    <a:lumMod val="50000"/>
                  </a:srgbClr>
                </a:solidFill>
                <a:effectLst/>
                <a:uLnTx/>
                <a:uFillTx/>
                <a:latin typeface="Century Gothic" panose="020F0302020204030204"/>
                <a:ea typeface="+mn-ea"/>
                <a:cs typeface="+mn-cs"/>
              </a:rPr>
              <a:t>C'est</a:t>
            </a:r>
            <a:r>
              <a:rPr kumimoji="0" lang="en-GB" sz="2400" b="0" i="0" u="none" strike="noStrike" kern="1200" cap="none" spc="0" normalizeH="0" baseline="0" noProof="0">
                <a:ln>
                  <a:noFill/>
                </a:ln>
                <a:solidFill>
                  <a:srgbClr val="5B9BD5">
                    <a:lumMod val="50000"/>
                  </a:srgbClr>
                </a:solidFill>
                <a:effectLst/>
                <a:uLnTx/>
                <a:uFillTx/>
                <a:latin typeface="Century Gothic" panose="020F0302020204030204"/>
                <a:ea typeface="+mn-ea"/>
                <a:cs typeface="+mn-cs"/>
              </a:rPr>
              <a:t> quoi </a:t>
            </a:r>
            <a:r>
              <a:rPr kumimoji="0" lang="en-GB" sz="2400" b="0" i="0" u="none" strike="noStrike" kern="1200" cap="none" spc="0" normalizeH="0" baseline="0" noProof="0" err="1">
                <a:ln>
                  <a:noFill/>
                </a:ln>
                <a:solidFill>
                  <a:srgbClr val="5B9BD5">
                    <a:lumMod val="50000"/>
                  </a:srgbClr>
                </a:solidFill>
                <a:effectLst/>
                <a:uLnTx/>
                <a:uFillTx/>
                <a:latin typeface="Century Gothic" panose="020F0302020204030204"/>
                <a:ea typeface="+mn-ea"/>
                <a:cs typeface="+mn-cs"/>
              </a:rPr>
              <a:t>en</a:t>
            </a:r>
            <a:r>
              <a:rPr kumimoji="0" lang="en-GB" sz="2400" b="0" i="0" u="none" strike="noStrike" kern="1200" cap="none" spc="0" normalizeH="0" baseline="0" noProof="0">
                <a:ln>
                  <a:noFill/>
                </a:ln>
                <a:solidFill>
                  <a:srgbClr val="5B9BD5">
                    <a:lumMod val="50000"/>
                  </a:srgbClr>
                </a:solidFill>
                <a:effectLst/>
                <a:uLnTx/>
                <a:uFillTx/>
                <a:latin typeface="Century Gothic" panose="020F0302020204030204"/>
                <a:ea typeface="+mn-ea"/>
                <a:cs typeface="+mn-cs"/>
              </a:rPr>
              <a:t> </a:t>
            </a:r>
            <a:r>
              <a:rPr kumimoji="0" lang="en-GB" sz="2400" b="0" i="0" u="none" strike="noStrike" kern="1200" cap="none" spc="0" normalizeH="0" baseline="0" noProof="0" err="1">
                <a:ln>
                  <a:noFill/>
                </a:ln>
                <a:solidFill>
                  <a:srgbClr val="5B9BD5">
                    <a:lumMod val="50000"/>
                  </a:srgbClr>
                </a:solidFill>
                <a:effectLst/>
                <a:uLnTx/>
                <a:uFillTx/>
                <a:latin typeface="Century Gothic" panose="020F0302020204030204"/>
                <a:ea typeface="+mn-ea"/>
                <a:cs typeface="+mn-cs"/>
              </a:rPr>
              <a:t>anglais</a:t>
            </a:r>
            <a:r>
              <a:rPr kumimoji="0" lang="en-GB" sz="2400" b="0" i="0" u="none" strike="noStrike" kern="1200" cap="none" spc="0" normalizeH="0" baseline="0" noProof="0">
                <a:ln>
                  <a:noFill/>
                </a:ln>
                <a:solidFill>
                  <a:srgbClr val="5B9BD5">
                    <a:lumMod val="50000"/>
                  </a:srgbClr>
                </a:solidFill>
                <a:effectLst/>
                <a:uLnTx/>
                <a:uFillTx/>
                <a:latin typeface="Century Gothic" panose="020F0302020204030204"/>
                <a:ea typeface="+mn-ea"/>
                <a:cs typeface="+mn-cs"/>
              </a:rPr>
              <a:t> ?</a:t>
            </a:r>
          </a:p>
        </p:txBody>
      </p:sp>
      <p:sp>
        <p:nvSpPr>
          <p:cNvPr id="13" name="TextBox 12"/>
          <p:cNvSpPr txBox="1"/>
          <p:nvPr/>
        </p:nvSpPr>
        <p:spPr>
          <a:xfrm rot="20949250">
            <a:off x="3454282" y="1242096"/>
            <a:ext cx="2217042"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to </a:t>
            </a: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read</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4" name="TextBox 13"/>
          <p:cNvSpPr txBox="1"/>
          <p:nvPr/>
        </p:nvSpPr>
        <p:spPr>
          <a:xfrm rot="399586">
            <a:off x="9614485" y="1153710"/>
            <a:ext cx="3095138"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to open</a:t>
            </a:r>
          </a:p>
        </p:txBody>
      </p:sp>
      <p:sp>
        <p:nvSpPr>
          <p:cNvPr id="15" name="TextBox 14"/>
          <p:cNvSpPr txBox="1"/>
          <p:nvPr/>
        </p:nvSpPr>
        <p:spPr>
          <a:xfrm rot="399586">
            <a:off x="4878338" y="5601363"/>
            <a:ext cx="4872146"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room</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6" name="TextBox 15"/>
          <p:cNvSpPr txBox="1"/>
          <p:nvPr/>
        </p:nvSpPr>
        <p:spPr>
          <a:xfrm rot="20709794">
            <a:off x="728269" y="1181306"/>
            <a:ext cx="248731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to </a:t>
            </a: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close</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7" name="TextBox 16"/>
          <p:cNvSpPr txBox="1"/>
          <p:nvPr/>
        </p:nvSpPr>
        <p:spPr>
          <a:xfrm rot="21173064">
            <a:off x="9414523" y="5293909"/>
            <a:ext cx="294310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board</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8" name="TextBox 17"/>
          <p:cNvSpPr txBox="1"/>
          <p:nvPr/>
        </p:nvSpPr>
        <p:spPr>
          <a:xfrm rot="21048927">
            <a:off x="8752290" y="3719627"/>
            <a:ext cx="2529411"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window</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9" name="TextBox 18"/>
          <p:cNvSpPr txBox="1"/>
          <p:nvPr/>
        </p:nvSpPr>
        <p:spPr>
          <a:xfrm rot="190434">
            <a:off x="6306388" y="1290214"/>
            <a:ext cx="347741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to </a:t>
            </a: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put</a:t>
            </a: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 (</a:t>
            </a: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on</a:t>
            </a: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a:t>
            </a:r>
          </a:p>
        </p:txBody>
      </p:sp>
      <p:sp>
        <p:nvSpPr>
          <p:cNvPr id="20" name="TextBox 19"/>
          <p:cNvSpPr txBox="1"/>
          <p:nvPr/>
        </p:nvSpPr>
        <p:spPr>
          <a:xfrm rot="399586">
            <a:off x="621297" y="5341474"/>
            <a:ext cx="2615544"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door</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21" name="TextBox 20"/>
          <p:cNvSpPr txBox="1"/>
          <p:nvPr/>
        </p:nvSpPr>
        <p:spPr>
          <a:xfrm rot="399586">
            <a:off x="1008577" y="4117531"/>
            <a:ext cx="2850409"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class</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22" name="TextBox 21"/>
          <p:cNvSpPr txBox="1"/>
          <p:nvPr/>
        </p:nvSpPr>
        <p:spPr>
          <a:xfrm rot="21027610">
            <a:off x="9274078" y="2261486"/>
            <a:ext cx="2532450"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you</a:t>
            </a: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 (pl.)</a:t>
            </a:r>
          </a:p>
        </p:txBody>
      </p:sp>
      <p:sp>
        <p:nvSpPr>
          <p:cNvPr id="23" name="TextBox 22"/>
          <p:cNvSpPr txBox="1"/>
          <p:nvPr/>
        </p:nvSpPr>
        <p:spPr>
          <a:xfrm rot="399586">
            <a:off x="737721" y="2593444"/>
            <a:ext cx="3194497"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shirt</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pic>
        <p:nvPicPr>
          <p:cNvPr id="25" name="Picture 2" descr="http://www.clker.com/cliparts/w/d/u/B/w/V/stamp1-m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745032">
            <a:off x="4580046" y="1936785"/>
            <a:ext cx="3263691" cy="2957040"/>
          </a:xfrm>
          <a:prstGeom prst="rect">
            <a:avLst/>
          </a:prstGeom>
          <a:noFill/>
          <a:extLst>
            <a:ext uri="{909E8E84-426E-40DD-AFC4-6F175D3DCCD1}">
              <a14:hiddenFill xmlns:a14="http://schemas.microsoft.com/office/drawing/2010/main">
                <a:solidFill>
                  <a:srgbClr val="FFFFFF"/>
                </a:solidFill>
              </a14:hiddenFill>
            </a:ext>
          </a:extLst>
        </p:spPr>
      </p:pic>
      <p:sp>
        <p:nvSpPr>
          <p:cNvPr id="27" name="TextBox 26"/>
          <p:cNvSpPr txBox="1"/>
          <p:nvPr/>
        </p:nvSpPr>
        <p:spPr>
          <a:xfrm rot="21288482">
            <a:off x="5315609" y="2988145"/>
            <a:ext cx="1990462"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4000" b="0" i="0" u="none" strike="noStrike" kern="1200" cap="none" spc="0" normalizeH="0" baseline="0" noProof="0">
                <a:ln>
                  <a:noFill/>
                </a:ln>
                <a:solidFill>
                  <a:srgbClr val="4472C4">
                    <a:lumMod val="50000"/>
                  </a:srgbClr>
                </a:solidFill>
                <a:effectLst/>
                <a:uLnTx/>
                <a:uFillTx/>
                <a:latin typeface="Century Gothic" panose="020F0302020204030204"/>
                <a:ea typeface="Calibri"/>
                <a:cs typeface="Calibri"/>
                <a:sym typeface="Calibri"/>
              </a:rPr>
              <a:t>mettre</a:t>
            </a:r>
            <a:endParaRPr kumimoji="0" lang="en-GB" sz="4000" b="0" i="0" u="none" strike="noStrike" kern="1200" cap="none" spc="0" normalizeH="0" baseline="0" noProof="0">
              <a:ln>
                <a:noFill/>
              </a:ln>
              <a:solidFill>
                <a:srgbClr val="4472C4">
                  <a:lumMod val="50000"/>
                </a:srgbClr>
              </a:solidFill>
              <a:effectLst/>
              <a:uLnTx/>
              <a:uFillTx/>
              <a:latin typeface="Century Gothic" panose="020B0502020202020204" pitchFamily="34" charset="0"/>
              <a:ea typeface="+mn-ea"/>
              <a:cs typeface="Calibri" panose="020F0502020204030204" pitchFamily="34" charset="0"/>
            </a:endParaRPr>
          </a:p>
        </p:txBody>
      </p:sp>
      <p:sp>
        <p:nvSpPr>
          <p:cNvPr id="2" name="TextBox 1"/>
          <p:cNvSpPr txBox="1"/>
          <p:nvPr/>
        </p:nvSpPr>
        <p:spPr>
          <a:xfrm rot="20980845">
            <a:off x="2549999" y="3052340"/>
            <a:ext cx="2449941"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4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rPr>
              <a:t>to write</a:t>
            </a:r>
            <a:endParaRPr kumimoji="0" lang="en-GB" sz="18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endParaRPr>
          </a:p>
        </p:txBody>
      </p:sp>
      <p:pic>
        <p:nvPicPr>
          <p:cNvPr id="26" name="Picture 2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6364"/>
            <a:ext cx="6457246" cy="867128"/>
          </a:xfrm>
          <a:prstGeom prst="rect">
            <a:avLst/>
          </a:prstGeom>
        </p:spPr>
      </p:pic>
      <p:sp>
        <p:nvSpPr>
          <p:cNvPr id="29" name="TextBox 28"/>
          <p:cNvSpPr txBox="1"/>
          <p:nvPr/>
        </p:nvSpPr>
        <p:spPr>
          <a:xfrm rot="21173064">
            <a:off x="7041059" y="4708167"/>
            <a:ext cx="294310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silence</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32" name="TextBox 31"/>
          <p:cNvSpPr txBox="1"/>
          <p:nvPr/>
        </p:nvSpPr>
        <p:spPr>
          <a:xfrm rot="21173064">
            <a:off x="3113570" y="4793544"/>
            <a:ext cx="294310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well</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24" name="Oval 23"/>
          <p:cNvSpPr/>
          <p:nvPr/>
        </p:nvSpPr>
        <p:spPr>
          <a:xfrm>
            <a:off x="6110527" y="1010060"/>
            <a:ext cx="3469783" cy="1286625"/>
          </a:xfrm>
          <a:prstGeom prst="ellipse">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ED7D31"/>
              </a:solidFill>
              <a:effectLst/>
              <a:uLnTx/>
              <a:uFillTx/>
              <a:latin typeface="Century Gothic" panose="020F0302020204030204"/>
              <a:ea typeface="+mn-ea"/>
              <a:cs typeface="+mn-cs"/>
            </a:endParaRPr>
          </a:p>
        </p:txBody>
      </p:sp>
      <p:sp>
        <p:nvSpPr>
          <p:cNvPr id="3" name="Title 2"/>
          <p:cNvSpPr>
            <a:spLocks noGrp="1"/>
          </p:cNvSpPr>
          <p:nvPr>
            <p:ph type="title"/>
          </p:nvPr>
        </p:nvSpPr>
        <p:spPr>
          <a:xfrm>
            <a:off x="139700" y="-50873"/>
            <a:ext cx="10515600" cy="1325563"/>
          </a:xfrm>
        </p:spPr>
        <p:txBody>
          <a:bodyPr/>
          <a:lstStyle/>
          <a:p>
            <a:pPr rtl="0" eaLnBrk="1" fontAlgn="auto" latinLnBrk="0" hangingPunct="1"/>
            <a:r>
              <a:rPr lang="en-GB" sz="3200" b="1" i="0" kern="1200" spc="0" baseline="0" err="1">
                <a:ln>
                  <a:noFill/>
                </a:ln>
                <a:solidFill>
                  <a:srgbClr val="FFFFFF"/>
                </a:solidFill>
                <a:effectLst/>
                <a:latin typeface="Century Gothic" panose="020B0502020202020204" pitchFamily="34" charset="0"/>
                <a:ea typeface="+mn-ea"/>
                <a:cs typeface="+mn-cs"/>
              </a:rPr>
              <a:t>Vocabulaire</a:t>
            </a:r>
            <a:r>
              <a:rPr lang="en-GB" sz="3200" b="1" i="0" kern="1200" spc="0" baseline="0">
                <a:ln>
                  <a:noFill/>
                </a:ln>
                <a:solidFill>
                  <a:srgbClr val="FFFFFF"/>
                </a:solidFill>
                <a:effectLst/>
                <a:latin typeface="Century Gothic" panose="020B0502020202020204" pitchFamily="34" charset="0"/>
                <a:ea typeface="+mn-ea"/>
                <a:cs typeface="+mn-cs"/>
              </a:rPr>
              <a:t> - </a:t>
            </a:r>
            <a:r>
              <a:rPr lang="en-GB" sz="3200" b="1" i="0" kern="1200" spc="0" baseline="0" err="1">
                <a:ln>
                  <a:noFill/>
                </a:ln>
                <a:solidFill>
                  <a:srgbClr val="FFFFFF"/>
                </a:solidFill>
                <a:effectLst/>
                <a:latin typeface="Century Gothic" panose="020B0502020202020204" pitchFamily="34" charset="0"/>
                <a:ea typeface="+mn-ea"/>
                <a:cs typeface="+mn-cs"/>
              </a:rPr>
              <a:t>révisions</a:t>
            </a:r>
            <a:endParaRPr lang="en-GB">
              <a:effectLst/>
            </a:endParaRPr>
          </a:p>
        </p:txBody>
      </p:sp>
      <p:sp>
        <p:nvSpPr>
          <p:cNvPr id="28" name="Rounded Rectangle 46">
            <a:extLst>
              <a:ext uri="{FF2B5EF4-FFF2-40B4-BE49-F238E27FC236}">
                <a16:creationId xmlns:a16="http://schemas.microsoft.com/office/drawing/2014/main" id="{CB238838-6A9D-47A3-BE4F-676D1EC3BD53}"/>
              </a:ext>
            </a:extLst>
          </p:cNvPr>
          <p:cNvSpPr/>
          <p:nvPr/>
        </p:nvSpPr>
        <p:spPr>
          <a:xfrm>
            <a:off x="10204704" y="230925"/>
            <a:ext cx="1702891" cy="361888"/>
          </a:xfrm>
          <a:prstGeom prst="roundRect">
            <a:avLst/>
          </a:prstGeom>
          <a:solidFill>
            <a:srgbClr val="105076"/>
          </a:solidFill>
          <a:ln>
            <a:solidFill>
              <a:srgbClr val="105076"/>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lire et parler </a:t>
            </a:r>
          </a:p>
        </p:txBody>
      </p:sp>
    </p:spTree>
    <p:extLst>
      <p:ext uri="{BB962C8B-B14F-4D97-AF65-F5344CB8AC3E}">
        <p14:creationId xmlns:p14="http://schemas.microsoft.com/office/powerpoint/2010/main" val="2164818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Box 29"/>
          <p:cNvSpPr txBox="1"/>
          <p:nvPr/>
        </p:nvSpPr>
        <p:spPr>
          <a:xfrm>
            <a:off x="6649220" y="246041"/>
            <a:ext cx="5157216"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err="1">
                <a:ln>
                  <a:noFill/>
                </a:ln>
                <a:solidFill>
                  <a:srgbClr val="5B9BD5">
                    <a:lumMod val="50000"/>
                  </a:srgbClr>
                </a:solidFill>
                <a:effectLst/>
                <a:uLnTx/>
                <a:uFillTx/>
                <a:latin typeface="Century Gothic" panose="020F0302020204030204"/>
                <a:ea typeface="+mn-ea"/>
                <a:cs typeface="+mn-cs"/>
              </a:rPr>
              <a:t>C'est</a:t>
            </a:r>
            <a:r>
              <a:rPr kumimoji="0" lang="en-GB" sz="2400" b="0" i="0" u="none" strike="noStrike" kern="1200" cap="none" spc="0" normalizeH="0" baseline="0" noProof="0">
                <a:ln>
                  <a:noFill/>
                </a:ln>
                <a:solidFill>
                  <a:srgbClr val="5B9BD5">
                    <a:lumMod val="50000"/>
                  </a:srgbClr>
                </a:solidFill>
                <a:effectLst/>
                <a:uLnTx/>
                <a:uFillTx/>
                <a:latin typeface="Century Gothic" panose="020F0302020204030204"/>
                <a:ea typeface="+mn-ea"/>
                <a:cs typeface="+mn-cs"/>
              </a:rPr>
              <a:t> quoi </a:t>
            </a:r>
            <a:r>
              <a:rPr kumimoji="0" lang="en-GB" sz="2400" b="0" i="0" u="none" strike="noStrike" kern="1200" cap="none" spc="0" normalizeH="0" baseline="0" noProof="0" err="1">
                <a:ln>
                  <a:noFill/>
                </a:ln>
                <a:solidFill>
                  <a:srgbClr val="5B9BD5">
                    <a:lumMod val="50000"/>
                  </a:srgbClr>
                </a:solidFill>
                <a:effectLst/>
                <a:uLnTx/>
                <a:uFillTx/>
                <a:latin typeface="Century Gothic" panose="020F0302020204030204"/>
                <a:ea typeface="+mn-ea"/>
                <a:cs typeface="+mn-cs"/>
              </a:rPr>
              <a:t>en</a:t>
            </a:r>
            <a:r>
              <a:rPr kumimoji="0" lang="en-GB" sz="2400" b="0" i="0" u="none" strike="noStrike" kern="1200" cap="none" spc="0" normalizeH="0" baseline="0" noProof="0">
                <a:ln>
                  <a:noFill/>
                </a:ln>
                <a:solidFill>
                  <a:srgbClr val="5B9BD5">
                    <a:lumMod val="50000"/>
                  </a:srgbClr>
                </a:solidFill>
                <a:effectLst/>
                <a:uLnTx/>
                <a:uFillTx/>
                <a:latin typeface="Century Gothic" panose="020F0302020204030204"/>
                <a:ea typeface="+mn-ea"/>
                <a:cs typeface="+mn-cs"/>
              </a:rPr>
              <a:t> </a:t>
            </a:r>
            <a:r>
              <a:rPr kumimoji="0" lang="en-GB" sz="2400" b="0" i="0" u="none" strike="noStrike" kern="1200" cap="none" spc="0" normalizeH="0" baseline="0" noProof="0" err="1">
                <a:ln>
                  <a:noFill/>
                </a:ln>
                <a:solidFill>
                  <a:srgbClr val="5B9BD5">
                    <a:lumMod val="50000"/>
                  </a:srgbClr>
                </a:solidFill>
                <a:effectLst/>
                <a:uLnTx/>
                <a:uFillTx/>
                <a:latin typeface="Century Gothic" panose="020F0302020204030204"/>
                <a:ea typeface="+mn-ea"/>
                <a:cs typeface="+mn-cs"/>
              </a:rPr>
              <a:t>anglais</a:t>
            </a:r>
            <a:r>
              <a:rPr kumimoji="0" lang="en-GB" sz="2400" b="0" i="0" u="none" strike="noStrike" kern="1200" cap="none" spc="0" normalizeH="0" baseline="0" noProof="0">
                <a:ln>
                  <a:noFill/>
                </a:ln>
                <a:solidFill>
                  <a:srgbClr val="5B9BD5">
                    <a:lumMod val="50000"/>
                  </a:srgbClr>
                </a:solidFill>
                <a:effectLst/>
                <a:uLnTx/>
                <a:uFillTx/>
                <a:latin typeface="Century Gothic" panose="020F0302020204030204"/>
                <a:ea typeface="+mn-ea"/>
                <a:cs typeface="+mn-cs"/>
              </a:rPr>
              <a:t> ?</a:t>
            </a:r>
          </a:p>
        </p:txBody>
      </p:sp>
      <p:sp>
        <p:nvSpPr>
          <p:cNvPr id="13" name="TextBox 12"/>
          <p:cNvSpPr txBox="1"/>
          <p:nvPr/>
        </p:nvSpPr>
        <p:spPr>
          <a:xfrm rot="20949250">
            <a:off x="3454282" y="1242096"/>
            <a:ext cx="2217042"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to </a:t>
            </a: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read</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4" name="TextBox 13"/>
          <p:cNvSpPr txBox="1"/>
          <p:nvPr/>
        </p:nvSpPr>
        <p:spPr>
          <a:xfrm rot="399586">
            <a:off x="9614485" y="1153710"/>
            <a:ext cx="3095138"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to open</a:t>
            </a:r>
          </a:p>
        </p:txBody>
      </p:sp>
      <p:sp>
        <p:nvSpPr>
          <p:cNvPr id="15" name="TextBox 14"/>
          <p:cNvSpPr txBox="1"/>
          <p:nvPr/>
        </p:nvSpPr>
        <p:spPr>
          <a:xfrm rot="399586">
            <a:off x="4878338" y="5601363"/>
            <a:ext cx="4872146"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room</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6" name="TextBox 15"/>
          <p:cNvSpPr txBox="1"/>
          <p:nvPr/>
        </p:nvSpPr>
        <p:spPr>
          <a:xfrm rot="20709794">
            <a:off x="728269" y="1181306"/>
            <a:ext cx="248731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to </a:t>
            </a: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close</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7" name="TextBox 16"/>
          <p:cNvSpPr txBox="1"/>
          <p:nvPr/>
        </p:nvSpPr>
        <p:spPr>
          <a:xfrm rot="21173064">
            <a:off x="9414523" y="5293909"/>
            <a:ext cx="294310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board</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8" name="TextBox 17"/>
          <p:cNvSpPr txBox="1"/>
          <p:nvPr/>
        </p:nvSpPr>
        <p:spPr>
          <a:xfrm rot="21048927">
            <a:off x="8752290" y="3719627"/>
            <a:ext cx="2529411"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window</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9" name="TextBox 18"/>
          <p:cNvSpPr txBox="1"/>
          <p:nvPr/>
        </p:nvSpPr>
        <p:spPr>
          <a:xfrm rot="190434">
            <a:off x="6306388" y="1290214"/>
            <a:ext cx="347741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to </a:t>
            </a: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put</a:t>
            </a: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 (</a:t>
            </a: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on</a:t>
            </a: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a:t>
            </a:r>
          </a:p>
        </p:txBody>
      </p:sp>
      <p:sp>
        <p:nvSpPr>
          <p:cNvPr id="20" name="TextBox 19"/>
          <p:cNvSpPr txBox="1"/>
          <p:nvPr/>
        </p:nvSpPr>
        <p:spPr>
          <a:xfrm rot="399586">
            <a:off x="621297" y="5341474"/>
            <a:ext cx="2615544"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door</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21" name="TextBox 20"/>
          <p:cNvSpPr txBox="1"/>
          <p:nvPr/>
        </p:nvSpPr>
        <p:spPr>
          <a:xfrm rot="399586">
            <a:off x="1008577" y="4117531"/>
            <a:ext cx="2850409"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class</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22" name="TextBox 21"/>
          <p:cNvSpPr txBox="1"/>
          <p:nvPr/>
        </p:nvSpPr>
        <p:spPr>
          <a:xfrm rot="21027610">
            <a:off x="9274078" y="2261486"/>
            <a:ext cx="2532450"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you</a:t>
            </a: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 (pl.)</a:t>
            </a:r>
          </a:p>
        </p:txBody>
      </p:sp>
      <p:sp>
        <p:nvSpPr>
          <p:cNvPr id="23" name="TextBox 22"/>
          <p:cNvSpPr txBox="1"/>
          <p:nvPr/>
        </p:nvSpPr>
        <p:spPr>
          <a:xfrm rot="399586">
            <a:off x="737721" y="2593444"/>
            <a:ext cx="3194497"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shirt</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24" name="Oval 23"/>
          <p:cNvSpPr/>
          <p:nvPr/>
        </p:nvSpPr>
        <p:spPr>
          <a:xfrm>
            <a:off x="8915232" y="1960174"/>
            <a:ext cx="2937546" cy="1473907"/>
          </a:xfrm>
          <a:prstGeom prst="ellipse">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ED7D31"/>
              </a:solidFill>
              <a:effectLst/>
              <a:uLnTx/>
              <a:uFillTx/>
              <a:latin typeface="Century Gothic" panose="020F0302020204030204"/>
              <a:ea typeface="+mn-ea"/>
              <a:cs typeface="+mn-cs"/>
            </a:endParaRPr>
          </a:p>
        </p:txBody>
      </p:sp>
      <p:pic>
        <p:nvPicPr>
          <p:cNvPr id="25" name="Picture 2" descr="http://www.clker.com/cliparts/w/d/u/B/w/V/stamp1-m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745032">
            <a:off x="4580046" y="1936785"/>
            <a:ext cx="3263691" cy="2957040"/>
          </a:xfrm>
          <a:prstGeom prst="rect">
            <a:avLst/>
          </a:prstGeom>
          <a:noFill/>
          <a:extLst>
            <a:ext uri="{909E8E84-426E-40DD-AFC4-6F175D3DCCD1}">
              <a14:hiddenFill xmlns:a14="http://schemas.microsoft.com/office/drawing/2010/main">
                <a:solidFill>
                  <a:srgbClr val="FFFFFF"/>
                </a:solidFill>
              </a14:hiddenFill>
            </a:ext>
          </a:extLst>
        </p:spPr>
      </p:pic>
      <p:sp>
        <p:nvSpPr>
          <p:cNvPr id="27" name="TextBox 26"/>
          <p:cNvSpPr txBox="1"/>
          <p:nvPr/>
        </p:nvSpPr>
        <p:spPr>
          <a:xfrm rot="21288482">
            <a:off x="5315609" y="2988145"/>
            <a:ext cx="1990462"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4000" b="0" i="0" u="none" strike="noStrike" kern="1200" cap="none" spc="0" normalizeH="0" baseline="0" noProof="0">
                <a:ln>
                  <a:noFill/>
                </a:ln>
                <a:solidFill>
                  <a:srgbClr val="4472C4">
                    <a:lumMod val="50000"/>
                  </a:srgbClr>
                </a:solidFill>
                <a:effectLst/>
                <a:uLnTx/>
                <a:uFillTx/>
                <a:latin typeface="Century Gothic" panose="020F0302020204030204"/>
                <a:ea typeface="Calibri"/>
                <a:cs typeface="Calibri"/>
                <a:sym typeface="Calibri"/>
              </a:rPr>
              <a:t>vous</a:t>
            </a:r>
            <a:endParaRPr kumimoji="0" lang="en-GB" sz="4000" b="0" i="0" u="none" strike="noStrike" kern="1200" cap="none" spc="0" normalizeH="0" baseline="0" noProof="0">
              <a:ln>
                <a:noFill/>
              </a:ln>
              <a:solidFill>
                <a:srgbClr val="4472C4">
                  <a:lumMod val="50000"/>
                </a:srgbClr>
              </a:solidFill>
              <a:effectLst/>
              <a:uLnTx/>
              <a:uFillTx/>
              <a:latin typeface="Century Gothic" panose="020B0502020202020204" pitchFamily="34" charset="0"/>
              <a:ea typeface="+mn-ea"/>
              <a:cs typeface="Calibri" panose="020F0502020204030204" pitchFamily="34" charset="0"/>
            </a:endParaRPr>
          </a:p>
        </p:txBody>
      </p:sp>
      <p:sp>
        <p:nvSpPr>
          <p:cNvPr id="2" name="TextBox 1"/>
          <p:cNvSpPr txBox="1"/>
          <p:nvPr/>
        </p:nvSpPr>
        <p:spPr>
          <a:xfrm rot="20980845">
            <a:off x="2482883" y="3079394"/>
            <a:ext cx="2449941"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4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rPr>
              <a:t>to write</a:t>
            </a:r>
            <a:endParaRPr kumimoji="0" lang="en-GB" sz="18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endParaRPr>
          </a:p>
        </p:txBody>
      </p:sp>
      <p:pic>
        <p:nvPicPr>
          <p:cNvPr id="26" name="Picture 2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6364"/>
            <a:ext cx="6457246" cy="867128"/>
          </a:xfrm>
          <a:prstGeom prst="rect">
            <a:avLst/>
          </a:prstGeom>
        </p:spPr>
      </p:pic>
      <p:sp>
        <p:nvSpPr>
          <p:cNvPr id="29" name="TextBox 28"/>
          <p:cNvSpPr txBox="1"/>
          <p:nvPr/>
        </p:nvSpPr>
        <p:spPr>
          <a:xfrm rot="21173064">
            <a:off x="7041059" y="4708167"/>
            <a:ext cx="294310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silence</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32" name="TextBox 31"/>
          <p:cNvSpPr txBox="1"/>
          <p:nvPr/>
        </p:nvSpPr>
        <p:spPr>
          <a:xfrm rot="21173064">
            <a:off x="3113570" y="4793544"/>
            <a:ext cx="294310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well</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3" name="Title 2"/>
          <p:cNvSpPr>
            <a:spLocks noGrp="1"/>
          </p:cNvSpPr>
          <p:nvPr>
            <p:ph type="title"/>
          </p:nvPr>
        </p:nvSpPr>
        <p:spPr>
          <a:xfrm>
            <a:off x="152400" y="-51672"/>
            <a:ext cx="10515600" cy="1325563"/>
          </a:xfrm>
        </p:spPr>
        <p:txBody>
          <a:bodyPr/>
          <a:lstStyle/>
          <a:p>
            <a:pPr rtl="0" eaLnBrk="1" fontAlgn="auto" latinLnBrk="0" hangingPunct="1"/>
            <a:r>
              <a:rPr lang="en-GB" sz="3200" b="1" i="0" kern="1200" spc="0" baseline="0" err="1">
                <a:ln>
                  <a:noFill/>
                </a:ln>
                <a:solidFill>
                  <a:srgbClr val="FFFFFF"/>
                </a:solidFill>
                <a:effectLst/>
                <a:latin typeface="Century Gothic" panose="020B0502020202020204" pitchFamily="34" charset="0"/>
                <a:ea typeface="+mn-ea"/>
                <a:cs typeface="+mn-cs"/>
              </a:rPr>
              <a:t>Vocabulaire</a:t>
            </a:r>
            <a:r>
              <a:rPr lang="en-GB" sz="3200" b="1" i="0" kern="1200" spc="0" baseline="0">
                <a:ln>
                  <a:noFill/>
                </a:ln>
                <a:solidFill>
                  <a:srgbClr val="FFFFFF"/>
                </a:solidFill>
                <a:effectLst/>
                <a:latin typeface="Century Gothic" panose="020B0502020202020204" pitchFamily="34" charset="0"/>
                <a:ea typeface="+mn-ea"/>
                <a:cs typeface="+mn-cs"/>
              </a:rPr>
              <a:t> - </a:t>
            </a:r>
            <a:r>
              <a:rPr lang="en-GB" sz="3200" b="1" i="0" kern="1200" spc="0" baseline="0" err="1">
                <a:ln>
                  <a:noFill/>
                </a:ln>
                <a:solidFill>
                  <a:srgbClr val="FFFFFF"/>
                </a:solidFill>
                <a:effectLst/>
                <a:latin typeface="Century Gothic" panose="020B0502020202020204" pitchFamily="34" charset="0"/>
                <a:ea typeface="+mn-ea"/>
                <a:cs typeface="+mn-cs"/>
              </a:rPr>
              <a:t>révisions</a:t>
            </a:r>
            <a:endParaRPr lang="en-GB">
              <a:effectLst/>
            </a:endParaRPr>
          </a:p>
        </p:txBody>
      </p:sp>
      <p:sp>
        <p:nvSpPr>
          <p:cNvPr id="28" name="Rounded Rectangle 46">
            <a:extLst>
              <a:ext uri="{FF2B5EF4-FFF2-40B4-BE49-F238E27FC236}">
                <a16:creationId xmlns:a16="http://schemas.microsoft.com/office/drawing/2014/main" id="{CB238838-6A9D-47A3-BE4F-676D1EC3BD53}"/>
              </a:ext>
            </a:extLst>
          </p:cNvPr>
          <p:cNvSpPr/>
          <p:nvPr/>
        </p:nvSpPr>
        <p:spPr>
          <a:xfrm>
            <a:off x="10204704" y="230925"/>
            <a:ext cx="1702891" cy="361888"/>
          </a:xfrm>
          <a:prstGeom prst="roundRect">
            <a:avLst/>
          </a:prstGeom>
          <a:solidFill>
            <a:srgbClr val="105076"/>
          </a:solidFill>
          <a:ln>
            <a:solidFill>
              <a:srgbClr val="105076"/>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lire et parler </a:t>
            </a:r>
          </a:p>
        </p:txBody>
      </p:sp>
    </p:spTree>
    <p:extLst>
      <p:ext uri="{BB962C8B-B14F-4D97-AF65-F5344CB8AC3E}">
        <p14:creationId xmlns:p14="http://schemas.microsoft.com/office/powerpoint/2010/main" val="1339412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Box 29"/>
          <p:cNvSpPr txBox="1"/>
          <p:nvPr/>
        </p:nvSpPr>
        <p:spPr>
          <a:xfrm>
            <a:off x="6649220" y="246041"/>
            <a:ext cx="5157216"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err="1">
                <a:ln>
                  <a:noFill/>
                </a:ln>
                <a:solidFill>
                  <a:srgbClr val="5B9BD5">
                    <a:lumMod val="50000"/>
                  </a:srgbClr>
                </a:solidFill>
                <a:effectLst/>
                <a:uLnTx/>
                <a:uFillTx/>
                <a:latin typeface="Century Gothic" panose="020F0302020204030204"/>
                <a:ea typeface="+mn-ea"/>
                <a:cs typeface="+mn-cs"/>
              </a:rPr>
              <a:t>C'est</a:t>
            </a:r>
            <a:r>
              <a:rPr kumimoji="0" lang="en-GB" sz="2400" b="0" i="0" u="none" strike="noStrike" kern="1200" cap="none" spc="0" normalizeH="0" baseline="0" noProof="0">
                <a:ln>
                  <a:noFill/>
                </a:ln>
                <a:solidFill>
                  <a:srgbClr val="5B9BD5">
                    <a:lumMod val="50000"/>
                  </a:srgbClr>
                </a:solidFill>
                <a:effectLst/>
                <a:uLnTx/>
                <a:uFillTx/>
                <a:latin typeface="Century Gothic" panose="020F0302020204030204"/>
                <a:ea typeface="+mn-ea"/>
                <a:cs typeface="+mn-cs"/>
              </a:rPr>
              <a:t> quoi </a:t>
            </a:r>
            <a:r>
              <a:rPr kumimoji="0" lang="en-GB" sz="2400" b="0" i="0" u="none" strike="noStrike" kern="1200" cap="none" spc="0" normalizeH="0" baseline="0" noProof="0" err="1">
                <a:ln>
                  <a:noFill/>
                </a:ln>
                <a:solidFill>
                  <a:srgbClr val="5B9BD5">
                    <a:lumMod val="50000"/>
                  </a:srgbClr>
                </a:solidFill>
                <a:effectLst/>
                <a:uLnTx/>
                <a:uFillTx/>
                <a:latin typeface="Century Gothic" panose="020F0302020204030204"/>
                <a:ea typeface="+mn-ea"/>
                <a:cs typeface="+mn-cs"/>
              </a:rPr>
              <a:t>en</a:t>
            </a:r>
            <a:r>
              <a:rPr kumimoji="0" lang="en-GB" sz="2400" b="0" i="0" u="none" strike="noStrike" kern="1200" cap="none" spc="0" normalizeH="0" baseline="0" noProof="0">
                <a:ln>
                  <a:noFill/>
                </a:ln>
                <a:solidFill>
                  <a:srgbClr val="5B9BD5">
                    <a:lumMod val="50000"/>
                  </a:srgbClr>
                </a:solidFill>
                <a:effectLst/>
                <a:uLnTx/>
                <a:uFillTx/>
                <a:latin typeface="Century Gothic" panose="020F0302020204030204"/>
                <a:ea typeface="+mn-ea"/>
                <a:cs typeface="+mn-cs"/>
              </a:rPr>
              <a:t> </a:t>
            </a:r>
            <a:r>
              <a:rPr kumimoji="0" lang="en-GB" sz="2400" b="0" i="0" u="none" strike="noStrike" kern="1200" cap="none" spc="0" normalizeH="0" baseline="0" noProof="0" err="1">
                <a:ln>
                  <a:noFill/>
                </a:ln>
                <a:solidFill>
                  <a:srgbClr val="5B9BD5">
                    <a:lumMod val="50000"/>
                  </a:srgbClr>
                </a:solidFill>
                <a:effectLst/>
                <a:uLnTx/>
                <a:uFillTx/>
                <a:latin typeface="Century Gothic" panose="020F0302020204030204"/>
                <a:ea typeface="+mn-ea"/>
                <a:cs typeface="+mn-cs"/>
              </a:rPr>
              <a:t>anglais</a:t>
            </a:r>
            <a:r>
              <a:rPr kumimoji="0" lang="en-GB" sz="2400" b="0" i="0" u="none" strike="noStrike" kern="1200" cap="none" spc="0" normalizeH="0" baseline="0" noProof="0">
                <a:ln>
                  <a:noFill/>
                </a:ln>
                <a:solidFill>
                  <a:srgbClr val="5B9BD5">
                    <a:lumMod val="50000"/>
                  </a:srgbClr>
                </a:solidFill>
                <a:effectLst/>
                <a:uLnTx/>
                <a:uFillTx/>
                <a:latin typeface="Century Gothic" panose="020F0302020204030204"/>
                <a:ea typeface="+mn-ea"/>
                <a:cs typeface="+mn-cs"/>
              </a:rPr>
              <a:t> ?</a:t>
            </a:r>
          </a:p>
        </p:txBody>
      </p:sp>
      <p:sp>
        <p:nvSpPr>
          <p:cNvPr id="13" name="TextBox 12"/>
          <p:cNvSpPr txBox="1"/>
          <p:nvPr/>
        </p:nvSpPr>
        <p:spPr>
          <a:xfrm rot="20949250">
            <a:off x="3454282" y="1242096"/>
            <a:ext cx="2217042"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to </a:t>
            </a: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read</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4" name="TextBox 13"/>
          <p:cNvSpPr txBox="1"/>
          <p:nvPr/>
        </p:nvSpPr>
        <p:spPr>
          <a:xfrm rot="399586">
            <a:off x="9614485" y="1153710"/>
            <a:ext cx="3095138"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to open</a:t>
            </a:r>
          </a:p>
        </p:txBody>
      </p:sp>
      <p:sp>
        <p:nvSpPr>
          <p:cNvPr id="15" name="TextBox 14"/>
          <p:cNvSpPr txBox="1"/>
          <p:nvPr/>
        </p:nvSpPr>
        <p:spPr>
          <a:xfrm rot="399586">
            <a:off x="4878338" y="5601363"/>
            <a:ext cx="4872146"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room</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6" name="TextBox 15"/>
          <p:cNvSpPr txBox="1"/>
          <p:nvPr/>
        </p:nvSpPr>
        <p:spPr>
          <a:xfrm rot="20709794">
            <a:off x="728269" y="1181306"/>
            <a:ext cx="248731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to </a:t>
            </a: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close</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7" name="TextBox 16"/>
          <p:cNvSpPr txBox="1"/>
          <p:nvPr/>
        </p:nvSpPr>
        <p:spPr>
          <a:xfrm rot="21173064">
            <a:off x="9414523" y="5293909"/>
            <a:ext cx="294310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board</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8" name="TextBox 17"/>
          <p:cNvSpPr txBox="1"/>
          <p:nvPr/>
        </p:nvSpPr>
        <p:spPr>
          <a:xfrm rot="21048927">
            <a:off x="8752290" y="3719627"/>
            <a:ext cx="2529411"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window</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9" name="TextBox 18"/>
          <p:cNvSpPr txBox="1"/>
          <p:nvPr/>
        </p:nvSpPr>
        <p:spPr>
          <a:xfrm rot="190434">
            <a:off x="6306388" y="1290214"/>
            <a:ext cx="347741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to </a:t>
            </a: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put</a:t>
            </a: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 (</a:t>
            </a: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on</a:t>
            </a: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a:t>
            </a:r>
          </a:p>
        </p:txBody>
      </p:sp>
      <p:sp>
        <p:nvSpPr>
          <p:cNvPr id="20" name="TextBox 19"/>
          <p:cNvSpPr txBox="1"/>
          <p:nvPr/>
        </p:nvSpPr>
        <p:spPr>
          <a:xfrm rot="399586">
            <a:off x="621297" y="5341474"/>
            <a:ext cx="2615544"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door</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21" name="TextBox 20"/>
          <p:cNvSpPr txBox="1"/>
          <p:nvPr/>
        </p:nvSpPr>
        <p:spPr>
          <a:xfrm rot="399586">
            <a:off x="1008577" y="4117531"/>
            <a:ext cx="2850409"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class</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22" name="TextBox 21"/>
          <p:cNvSpPr txBox="1"/>
          <p:nvPr/>
        </p:nvSpPr>
        <p:spPr>
          <a:xfrm rot="21027610">
            <a:off x="9274078" y="2261486"/>
            <a:ext cx="2532450"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you</a:t>
            </a: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 (pl.)</a:t>
            </a:r>
          </a:p>
        </p:txBody>
      </p:sp>
      <p:sp>
        <p:nvSpPr>
          <p:cNvPr id="23" name="TextBox 22"/>
          <p:cNvSpPr txBox="1"/>
          <p:nvPr/>
        </p:nvSpPr>
        <p:spPr>
          <a:xfrm rot="399586">
            <a:off x="737721" y="2593444"/>
            <a:ext cx="3194497"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shirt</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24" name="Oval 23"/>
          <p:cNvSpPr/>
          <p:nvPr/>
        </p:nvSpPr>
        <p:spPr>
          <a:xfrm>
            <a:off x="6907424" y="4526246"/>
            <a:ext cx="2243725" cy="1286625"/>
          </a:xfrm>
          <a:prstGeom prst="ellipse">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ED7D31"/>
              </a:solidFill>
              <a:effectLst/>
              <a:uLnTx/>
              <a:uFillTx/>
              <a:latin typeface="Century Gothic" panose="020F0302020204030204"/>
              <a:ea typeface="+mn-ea"/>
              <a:cs typeface="+mn-cs"/>
            </a:endParaRPr>
          </a:p>
        </p:txBody>
      </p:sp>
      <p:pic>
        <p:nvPicPr>
          <p:cNvPr id="25" name="Picture 2" descr="http://www.clker.com/cliparts/w/d/u/B/w/V/stamp1-m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745032">
            <a:off x="4580046" y="1936785"/>
            <a:ext cx="3263691" cy="2957040"/>
          </a:xfrm>
          <a:prstGeom prst="rect">
            <a:avLst/>
          </a:prstGeom>
          <a:noFill/>
          <a:extLst>
            <a:ext uri="{909E8E84-426E-40DD-AFC4-6F175D3DCCD1}">
              <a14:hiddenFill xmlns:a14="http://schemas.microsoft.com/office/drawing/2010/main">
                <a:solidFill>
                  <a:srgbClr val="FFFFFF"/>
                </a:solidFill>
              </a14:hiddenFill>
            </a:ext>
          </a:extLst>
        </p:spPr>
      </p:pic>
      <p:sp>
        <p:nvSpPr>
          <p:cNvPr id="27" name="TextBox 26"/>
          <p:cNvSpPr txBox="1"/>
          <p:nvPr/>
        </p:nvSpPr>
        <p:spPr>
          <a:xfrm rot="21288482">
            <a:off x="4863728" y="3022195"/>
            <a:ext cx="2689603"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4000" b="0" i="0" u="none" strike="noStrike" kern="1200" cap="none" spc="0" normalizeH="0" baseline="0" noProof="0" dirty="0">
                <a:ln>
                  <a:noFill/>
                </a:ln>
                <a:solidFill>
                  <a:srgbClr val="4472C4">
                    <a:lumMod val="50000"/>
                  </a:srgbClr>
                </a:solidFill>
                <a:effectLst/>
                <a:uLnTx/>
                <a:uFillTx/>
                <a:latin typeface="Century Gothic" panose="020F0302020204030204"/>
                <a:ea typeface="Calibri"/>
                <a:cs typeface="Calibri"/>
                <a:sym typeface="Calibri"/>
              </a:rPr>
              <a:t>le silence</a:t>
            </a:r>
            <a:endParaRPr kumimoji="0" lang="en-GB" sz="4000" b="0" i="0"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n-ea"/>
              <a:cs typeface="Calibri" panose="020F0502020204030204" pitchFamily="34" charset="0"/>
            </a:endParaRPr>
          </a:p>
        </p:txBody>
      </p:sp>
      <p:sp>
        <p:nvSpPr>
          <p:cNvPr id="2" name="TextBox 1"/>
          <p:cNvSpPr txBox="1"/>
          <p:nvPr/>
        </p:nvSpPr>
        <p:spPr>
          <a:xfrm rot="20980845">
            <a:off x="2549999" y="3052340"/>
            <a:ext cx="2449941"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4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rPr>
              <a:t>to write</a:t>
            </a:r>
            <a:endParaRPr kumimoji="0" lang="en-GB" sz="18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endParaRPr>
          </a:p>
        </p:txBody>
      </p:sp>
      <p:pic>
        <p:nvPicPr>
          <p:cNvPr id="26" name="Picture 2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6364"/>
            <a:ext cx="6457246" cy="867128"/>
          </a:xfrm>
          <a:prstGeom prst="rect">
            <a:avLst/>
          </a:prstGeom>
        </p:spPr>
      </p:pic>
      <p:sp>
        <p:nvSpPr>
          <p:cNvPr id="29" name="TextBox 28"/>
          <p:cNvSpPr txBox="1"/>
          <p:nvPr/>
        </p:nvSpPr>
        <p:spPr>
          <a:xfrm rot="21173064">
            <a:off x="7041059" y="4708167"/>
            <a:ext cx="294310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silence</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32" name="TextBox 31"/>
          <p:cNvSpPr txBox="1"/>
          <p:nvPr/>
        </p:nvSpPr>
        <p:spPr>
          <a:xfrm rot="21173064">
            <a:off x="3113570" y="4793544"/>
            <a:ext cx="294310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well</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3" name="Title 2"/>
          <p:cNvSpPr>
            <a:spLocks noGrp="1"/>
          </p:cNvSpPr>
          <p:nvPr>
            <p:ph type="title"/>
          </p:nvPr>
        </p:nvSpPr>
        <p:spPr>
          <a:xfrm>
            <a:off x="73594" y="-30169"/>
            <a:ext cx="10515600" cy="1325563"/>
          </a:xfrm>
        </p:spPr>
        <p:txBody>
          <a:bodyPr/>
          <a:lstStyle/>
          <a:p>
            <a:pPr rtl="0" eaLnBrk="1" fontAlgn="auto" latinLnBrk="0" hangingPunct="1"/>
            <a:r>
              <a:rPr lang="en-GB" sz="3200" b="1" i="0" kern="1200" spc="0" baseline="0" err="1">
                <a:ln>
                  <a:noFill/>
                </a:ln>
                <a:solidFill>
                  <a:srgbClr val="FFFFFF"/>
                </a:solidFill>
                <a:effectLst/>
                <a:latin typeface="Century Gothic" panose="020B0502020202020204" pitchFamily="34" charset="0"/>
                <a:ea typeface="+mn-ea"/>
                <a:cs typeface="+mn-cs"/>
              </a:rPr>
              <a:t>Vocabulaire</a:t>
            </a:r>
            <a:r>
              <a:rPr lang="en-GB" sz="3200" b="1" i="0" kern="1200" spc="0" baseline="0">
                <a:ln>
                  <a:noFill/>
                </a:ln>
                <a:solidFill>
                  <a:srgbClr val="FFFFFF"/>
                </a:solidFill>
                <a:effectLst/>
                <a:latin typeface="Century Gothic" panose="020B0502020202020204" pitchFamily="34" charset="0"/>
                <a:ea typeface="+mn-ea"/>
                <a:cs typeface="+mn-cs"/>
              </a:rPr>
              <a:t> - </a:t>
            </a:r>
            <a:r>
              <a:rPr lang="en-GB" sz="3200" b="1" i="0" kern="1200" spc="0" baseline="0" err="1">
                <a:ln>
                  <a:noFill/>
                </a:ln>
                <a:solidFill>
                  <a:srgbClr val="FFFFFF"/>
                </a:solidFill>
                <a:effectLst/>
                <a:latin typeface="Century Gothic" panose="020B0502020202020204" pitchFamily="34" charset="0"/>
                <a:ea typeface="+mn-ea"/>
                <a:cs typeface="+mn-cs"/>
              </a:rPr>
              <a:t>révisions</a:t>
            </a:r>
            <a:endParaRPr lang="en-GB">
              <a:effectLst/>
            </a:endParaRPr>
          </a:p>
        </p:txBody>
      </p:sp>
      <p:sp>
        <p:nvSpPr>
          <p:cNvPr id="28" name="Rounded Rectangle 46">
            <a:extLst>
              <a:ext uri="{FF2B5EF4-FFF2-40B4-BE49-F238E27FC236}">
                <a16:creationId xmlns:a16="http://schemas.microsoft.com/office/drawing/2014/main" id="{CB238838-6A9D-47A3-BE4F-676D1EC3BD53}"/>
              </a:ext>
            </a:extLst>
          </p:cNvPr>
          <p:cNvSpPr/>
          <p:nvPr/>
        </p:nvSpPr>
        <p:spPr>
          <a:xfrm>
            <a:off x="10204704" y="230925"/>
            <a:ext cx="1702891" cy="361888"/>
          </a:xfrm>
          <a:prstGeom prst="roundRect">
            <a:avLst/>
          </a:prstGeom>
          <a:solidFill>
            <a:srgbClr val="105076"/>
          </a:solidFill>
          <a:ln>
            <a:solidFill>
              <a:srgbClr val="105076"/>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lire et parler </a:t>
            </a:r>
          </a:p>
        </p:txBody>
      </p:sp>
    </p:spTree>
    <p:extLst>
      <p:ext uri="{BB962C8B-B14F-4D97-AF65-F5344CB8AC3E}">
        <p14:creationId xmlns:p14="http://schemas.microsoft.com/office/powerpoint/2010/main" val="3823528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Box 29"/>
          <p:cNvSpPr txBox="1"/>
          <p:nvPr/>
        </p:nvSpPr>
        <p:spPr>
          <a:xfrm>
            <a:off x="6649220" y="246041"/>
            <a:ext cx="5157216"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err="1">
                <a:ln>
                  <a:noFill/>
                </a:ln>
                <a:solidFill>
                  <a:srgbClr val="5B9BD5">
                    <a:lumMod val="50000"/>
                  </a:srgbClr>
                </a:solidFill>
                <a:effectLst/>
                <a:uLnTx/>
                <a:uFillTx/>
                <a:latin typeface="Century Gothic" panose="020F0302020204030204"/>
                <a:ea typeface="+mn-ea"/>
                <a:cs typeface="+mn-cs"/>
              </a:rPr>
              <a:t>C'est</a:t>
            </a:r>
            <a:r>
              <a:rPr kumimoji="0" lang="en-GB" sz="2400" b="0" i="0" u="none" strike="noStrike" kern="1200" cap="none" spc="0" normalizeH="0" baseline="0" noProof="0">
                <a:ln>
                  <a:noFill/>
                </a:ln>
                <a:solidFill>
                  <a:srgbClr val="5B9BD5">
                    <a:lumMod val="50000"/>
                  </a:srgbClr>
                </a:solidFill>
                <a:effectLst/>
                <a:uLnTx/>
                <a:uFillTx/>
                <a:latin typeface="Century Gothic" panose="020F0302020204030204"/>
                <a:ea typeface="+mn-ea"/>
                <a:cs typeface="+mn-cs"/>
              </a:rPr>
              <a:t> quoi </a:t>
            </a:r>
            <a:r>
              <a:rPr kumimoji="0" lang="en-GB" sz="2400" b="0" i="0" u="none" strike="noStrike" kern="1200" cap="none" spc="0" normalizeH="0" baseline="0" noProof="0" err="1">
                <a:ln>
                  <a:noFill/>
                </a:ln>
                <a:solidFill>
                  <a:srgbClr val="5B9BD5">
                    <a:lumMod val="50000"/>
                  </a:srgbClr>
                </a:solidFill>
                <a:effectLst/>
                <a:uLnTx/>
                <a:uFillTx/>
                <a:latin typeface="Century Gothic" panose="020F0302020204030204"/>
                <a:ea typeface="+mn-ea"/>
                <a:cs typeface="+mn-cs"/>
              </a:rPr>
              <a:t>en</a:t>
            </a:r>
            <a:r>
              <a:rPr kumimoji="0" lang="en-GB" sz="2400" b="0" i="0" u="none" strike="noStrike" kern="1200" cap="none" spc="0" normalizeH="0" baseline="0" noProof="0">
                <a:ln>
                  <a:noFill/>
                </a:ln>
                <a:solidFill>
                  <a:srgbClr val="5B9BD5">
                    <a:lumMod val="50000"/>
                  </a:srgbClr>
                </a:solidFill>
                <a:effectLst/>
                <a:uLnTx/>
                <a:uFillTx/>
                <a:latin typeface="Century Gothic" panose="020F0302020204030204"/>
                <a:ea typeface="+mn-ea"/>
                <a:cs typeface="+mn-cs"/>
              </a:rPr>
              <a:t> </a:t>
            </a:r>
            <a:r>
              <a:rPr kumimoji="0" lang="en-GB" sz="2400" b="0" i="0" u="none" strike="noStrike" kern="1200" cap="none" spc="0" normalizeH="0" baseline="0" noProof="0" err="1">
                <a:ln>
                  <a:noFill/>
                </a:ln>
                <a:solidFill>
                  <a:srgbClr val="5B9BD5">
                    <a:lumMod val="50000"/>
                  </a:srgbClr>
                </a:solidFill>
                <a:effectLst/>
                <a:uLnTx/>
                <a:uFillTx/>
                <a:latin typeface="Century Gothic" panose="020F0302020204030204"/>
                <a:ea typeface="+mn-ea"/>
                <a:cs typeface="+mn-cs"/>
              </a:rPr>
              <a:t>anglais</a:t>
            </a:r>
            <a:r>
              <a:rPr kumimoji="0" lang="en-GB" sz="2400" b="0" i="0" u="none" strike="noStrike" kern="1200" cap="none" spc="0" normalizeH="0" baseline="0" noProof="0">
                <a:ln>
                  <a:noFill/>
                </a:ln>
                <a:solidFill>
                  <a:srgbClr val="5B9BD5">
                    <a:lumMod val="50000"/>
                  </a:srgbClr>
                </a:solidFill>
                <a:effectLst/>
                <a:uLnTx/>
                <a:uFillTx/>
                <a:latin typeface="Century Gothic" panose="020F0302020204030204"/>
                <a:ea typeface="+mn-ea"/>
                <a:cs typeface="+mn-cs"/>
              </a:rPr>
              <a:t> ?</a:t>
            </a:r>
          </a:p>
        </p:txBody>
      </p:sp>
      <p:sp>
        <p:nvSpPr>
          <p:cNvPr id="13" name="TextBox 12"/>
          <p:cNvSpPr txBox="1"/>
          <p:nvPr/>
        </p:nvSpPr>
        <p:spPr>
          <a:xfrm rot="20949250">
            <a:off x="3454282" y="1242096"/>
            <a:ext cx="2217042"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to </a:t>
            </a: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read</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4" name="TextBox 13"/>
          <p:cNvSpPr txBox="1"/>
          <p:nvPr/>
        </p:nvSpPr>
        <p:spPr>
          <a:xfrm rot="399586">
            <a:off x="9614485" y="1153710"/>
            <a:ext cx="3095138"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to open</a:t>
            </a:r>
          </a:p>
        </p:txBody>
      </p:sp>
      <p:sp>
        <p:nvSpPr>
          <p:cNvPr id="15" name="TextBox 14"/>
          <p:cNvSpPr txBox="1"/>
          <p:nvPr/>
        </p:nvSpPr>
        <p:spPr>
          <a:xfrm rot="399586">
            <a:off x="4878338" y="5601363"/>
            <a:ext cx="4872146"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room</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6" name="TextBox 15"/>
          <p:cNvSpPr txBox="1"/>
          <p:nvPr/>
        </p:nvSpPr>
        <p:spPr>
          <a:xfrm rot="20709794">
            <a:off x="728269" y="1181306"/>
            <a:ext cx="248731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to </a:t>
            </a: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close</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7" name="TextBox 16"/>
          <p:cNvSpPr txBox="1"/>
          <p:nvPr/>
        </p:nvSpPr>
        <p:spPr>
          <a:xfrm rot="21173064">
            <a:off x="9414523" y="5293909"/>
            <a:ext cx="294310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board</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8" name="TextBox 17"/>
          <p:cNvSpPr txBox="1"/>
          <p:nvPr/>
        </p:nvSpPr>
        <p:spPr>
          <a:xfrm rot="21048927">
            <a:off x="8752290" y="3719627"/>
            <a:ext cx="2529411"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window</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9" name="TextBox 18"/>
          <p:cNvSpPr txBox="1"/>
          <p:nvPr/>
        </p:nvSpPr>
        <p:spPr>
          <a:xfrm rot="190434">
            <a:off x="6306388" y="1290214"/>
            <a:ext cx="347741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to </a:t>
            </a: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put</a:t>
            </a: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 (</a:t>
            </a: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on</a:t>
            </a: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a:t>
            </a:r>
          </a:p>
        </p:txBody>
      </p:sp>
      <p:sp>
        <p:nvSpPr>
          <p:cNvPr id="20" name="TextBox 19"/>
          <p:cNvSpPr txBox="1"/>
          <p:nvPr/>
        </p:nvSpPr>
        <p:spPr>
          <a:xfrm rot="399586">
            <a:off x="621297" y="5341474"/>
            <a:ext cx="2615544"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door</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21" name="TextBox 20"/>
          <p:cNvSpPr txBox="1"/>
          <p:nvPr/>
        </p:nvSpPr>
        <p:spPr>
          <a:xfrm rot="399586">
            <a:off x="1008577" y="4117531"/>
            <a:ext cx="2850409"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class</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22" name="TextBox 21"/>
          <p:cNvSpPr txBox="1"/>
          <p:nvPr/>
        </p:nvSpPr>
        <p:spPr>
          <a:xfrm rot="21027610">
            <a:off x="9274078" y="2261486"/>
            <a:ext cx="2532450"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you</a:t>
            </a: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 (pl.)</a:t>
            </a:r>
          </a:p>
        </p:txBody>
      </p:sp>
      <p:sp>
        <p:nvSpPr>
          <p:cNvPr id="23" name="TextBox 22"/>
          <p:cNvSpPr txBox="1"/>
          <p:nvPr/>
        </p:nvSpPr>
        <p:spPr>
          <a:xfrm rot="399586">
            <a:off x="737721" y="2593444"/>
            <a:ext cx="3194497"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shirt</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24" name="Oval 23"/>
          <p:cNvSpPr/>
          <p:nvPr/>
        </p:nvSpPr>
        <p:spPr>
          <a:xfrm>
            <a:off x="8458447" y="3545528"/>
            <a:ext cx="2971553" cy="1286625"/>
          </a:xfrm>
          <a:prstGeom prst="ellipse">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ED7D31"/>
              </a:solidFill>
              <a:effectLst/>
              <a:uLnTx/>
              <a:uFillTx/>
              <a:latin typeface="Century Gothic" panose="020F0302020204030204"/>
              <a:ea typeface="+mn-ea"/>
              <a:cs typeface="+mn-cs"/>
            </a:endParaRPr>
          </a:p>
        </p:txBody>
      </p:sp>
      <p:pic>
        <p:nvPicPr>
          <p:cNvPr id="25" name="Picture 2" descr="http://www.clker.com/cliparts/w/d/u/B/w/V/stamp1-m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745032">
            <a:off x="4580046" y="1936785"/>
            <a:ext cx="3263691" cy="2957040"/>
          </a:xfrm>
          <a:prstGeom prst="rect">
            <a:avLst/>
          </a:prstGeom>
          <a:noFill/>
          <a:extLst>
            <a:ext uri="{909E8E84-426E-40DD-AFC4-6F175D3DCCD1}">
              <a14:hiddenFill xmlns:a14="http://schemas.microsoft.com/office/drawing/2010/main">
                <a:solidFill>
                  <a:srgbClr val="FFFFFF"/>
                </a:solidFill>
              </a14:hiddenFill>
            </a:ext>
          </a:extLst>
        </p:spPr>
      </p:pic>
      <p:sp>
        <p:nvSpPr>
          <p:cNvPr id="27" name="TextBox 26"/>
          <p:cNvSpPr txBox="1"/>
          <p:nvPr/>
        </p:nvSpPr>
        <p:spPr>
          <a:xfrm rot="21288482">
            <a:off x="4914856" y="2991832"/>
            <a:ext cx="2686110"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4000" b="0" i="0" u="none" strike="noStrike" kern="1200" cap="none" spc="0" normalizeH="0" baseline="0" noProof="0" dirty="0">
                <a:ln>
                  <a:noFill/>
                </a:ln>
                <a:solidFill>
                  <a:srgbClr val="4472C4">
                    <a:lumMod val="50000"/>
                  </a:srgbClr>
                </a:solidFill>
                <a:effectLst/>
                <a:uLnTx/>
                <a:uFillTx/>
                <a:latin typeface="Century Gothic" panose="020F0302020204030204"/>
                <a:ea typeface="Calibri"/>
                <a:cs typeface="Calibri"/>
                <a:sym typeface="Calibri"/>
              </a:rPr>
              <a:t>la fenêtre</a:t>
            </a:r>
            <a:endParaRPr kumimoji="0" lang="en-GB" sz="4000" b="0" i="0"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n-ea"/>
              <a:cs typeface="Calibri" panose="020F0502020204030204" pitchFamily="34" charset="0"/>
            </a:endParaRPr>
          </a:p>
        </p:txBody>
      </p:sp>
      <p:sp>
        <p:nvSpPr>
          <p:cNvPr id="2" name="TextBox 1"/>
          <p:cNvSpPr txBox="1"/>
          <p:nvPr/>
        </p:nvSpPr>
        <p:spPr>
          <a:xfrm rot="20980845">
            <a:off x="2549999" y="3052340"/>
            <a:ext cx="2449941"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4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rPr>
              <a:t>to write</a:t>
            </a:r>
            <a:endParaRPr kumimoji="0" lang="en-GB" sz="18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endParaRPr>
          </a:p>
        </p:txBody>
      </p:sp>
      <p:pic>
        <p:nvPicPr>
          <p:cNvPr id="26" name="Picture 2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6364"/>
            <a:ext cx="6457246" cy="867128"/>
          </a:xfrm>
          <a:prstGeom prst="rect">
            <a:avLst/>
          </a:prstGeom>
        </p:spPr>
      </p:pic>
      <p:sp>
        <p:nvSpPr>
          <p:cNvPr id="29" name="TextBox 28"/>
          <p:cNvSpPr txBox="1"/>
          <p:nvPr/>
        </p:nvSpPr>
        <p:spPr>
          <a:xfrm rot="21173064">
            <a:off x="7041059" y="4708167"/>
            <a:ext cx="294310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silence</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32" name="TextBox 31"/>
          <p:cNvSpPr txBox="1"/>
          <p:nvPr/>
        </p:nvSpPr>
        <p:spPr>
          <a:xfrm rot="21173064">
            <a:off x="3113570" y="4793544"/>
            <a:ext cx="294310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well</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3" name="Title 2"/>
          <p:cNvSpPr>
            <a:spLocks noGrp="1"/>
          </p:cNvSpPr>
          <p:nvPr>
            <p:ph type="title"/>
          </p:nvPr>
        </p:nvSpPr>
        <p:spPr>
          <a:xfrm>
            <a:off x="127000" y="-39560"/>
            <a:ext cx="10515600" cy="1325563"/>
          </a:xfrm>
        </p:spPr>
        <p:txBody>
          <a:bodyPr/>
          <a:lstStyle/>
          <a:p>
            <a:pPr rtl="0" eaLnBrk="1" fontAlgn="auto" latinLnBrk="0" hangingPunct="1"/>
            <a:r>
              <a:rPr lang="en-GB" sz="3200" b="1" i="0" kern="1200" spc="0" baseline="0" err="1">
                <a:ln>
                  <a:noFill/>
                </a:ln>
                <a:solidFill>
                  <a:srgbClr val="FFFFFF"/>
                </a:solidFill>
                <a:effectLst/>
                <a:latin typeface="Century Gothic" panose="020B0502020202020204" pitchFamily="34" charset="0"/>
                <a:ea typeface="+mn-ea"/>
                <a:cs typeface="+mn-cs"/>
              </a:rPr>
              <a:t>Vocabulaire</a:t>
            </a:r>
            <a:r>
              <a:rPr lang="en-GB" sz="3200" b="1" i="0" kern="1200" spc="0" baseline="0">
                <a:ln>
                  <a:noFill/>
                </a:ln>
                <a:solidFill>
                  <a:srgbClr val="FFFFFF"/>
                </a:solidFill>
                <a:effectLst/>
                <a:latin typeface="Century Gothic" panose="020B0502020202020204" pitchFamily="34" charset="0"/>
                <a:ea typeface="+mn-ea"/>
                <a:cs typeface="+mn-cs"/>
              </a:rPr>
              <a:t> - </a:t>
            </a:r>
            <a:r>
              <a:rPr lang="en-GB" sz="3200" b="1" i="0" kern="1200" spc="0" baseline="0" err="1">
                <a:ln>
                  <a:noFill/>
                </a:ln>
                <a:solidFill>
                  <a:srgbClr val="FFFFFF"/>
                </a:solidFill>
                <a:effectLst/>
                <a:latin typeface="Century Gothic" panose="020B0502020202020204" pitchFamily="34" charset="0"/>
                <a:ea typeface="+mn-ea"/>
                <a:cs typeface="+mn-cs"/>
              </a:rPr>
              <a:t>révisions</a:t>
            </a:r>
            <a:endParaRPr lang="en-GB">
              <a:effectLst/>
            </a:endParaRPr>
          </a:p>
        </p:txBody>
      </p:sp>
      <p:sp>
        <p:nvSpPr>
          <p:cNvPr id="28" name="Rounded Rectangle 46">
            <a:extLst>
              <a:ext uri="{FF2B5EF4-FFF2-40B4-BE49-F238E27FC236}">
                <a16:creationId xmlns:a16="http://schemas.microsoft.com/office/drawing/2014/main" id="{CB238838-6A9D-47A3-BE4F-676D1EC3BD53}"/>
              </a:ext>
            </a:extLst>
          </p:cNvPr>
          <p:cNvSpPr/>
          <p:nvPr/>
        </p:nvSpPr>
        <p:spPr>
          <a:xfrm>
            <a:off x="10204704" y="230925"/>
            <a:ext cx="1702891" cy="361888"/>
          </a:xfrm>
          <a:prstGeom prst="roundRect">
            <a:avLst/>
          </a:prstGeom>
          <a:solidFill>
            <a:srgbClr val="105076"/>
          </a:solidFill>
          <a:ln>
            <a:solidFill>
              <a:srgbClr val="105076"/>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lire et parler </a:t>
            </a:r>
          </a:p>
        </p:txBody>
      </p:sp>
    </p:spTree>
    <p:extLst>
      <p:ext uri="{BB962C8B-B14F-4D97-AF65-F5344CB8AC3E}">
        <p14:creationId xmlns:p14="http://schemas.microsoft.com/office/powerpoint/2010/main" val="2699861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 name="Rectangle 13">
            <a:extLst>
              <a:ext uri="{FF2B5EF4-FFF2-40B4-BE49-F238E27FC236}">
                <a16:creationId xmlns:a16="http://schemas.microsoft.com/office/drawing/2014/main" id="{9A2E145D-7421-4A0D-9E26-33875CDCBFA6}"/>
              </a:ext>
            </a:extLst>
          </p:cNvPr>
          <p:cNvSpPr/>
          <p:nvPr/>
        </p:nvSpPr>
        <p:spPr>
          <a:xfrm>
            <a:off x="3969479" y="4610185"/>
            <a:ext cx="2152650" cy="143256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200" b="0" i="0" u="none" strike="noStrike" kern="1200" cap="none" spc="0" normalizeH="0" baseline="0" noProof="0" err="1">
                <a:ln>
                  <a:noFill/>
                </a:ln>
                <a:solidFill>
                  <a:srgbClr val="4472C4">
                    <a:lumMod val="50000"/>
                  </a:srgbClr>
                </a:solidFill>
                <a:effectLst/>
                <a:uLnTx/>
                <a:uFillTx/>
                <a:latin typeface="Century Gothic" panose="020B0502020202020204" pitchFamily="34" charset="0"/>
                <a:ea typeface="+mn-ea"/>
                <a:cs typeface="+mn-cs"/>
              </a:rPr>
              <a:t>samedi</a:t>
            </a:r>
            <a:endParaRPr kumimoji="0" lang="en-GB" sz="3200" b="0" i="0" u="none" strike="noStrike" kern="1200" cap="none" spc="0" normalizeH="0" baseline="0" noProof="0">
              <a:ln>
                <a:noFill/>
              </a:ln>
              <a:solidFill>
                <a:srgbClr val="4472C4">
                  <a:lumMod val="50000"/>
                </a:srgbClr>
              </a:solidFill>
              <a:effectLst/>
              <a:uLnTx/>
              <a:uFillTx/>
              <a:latin typeface="Century Gothic" panose="020B0502020202020204" pitchFamily="34" charset="0"/>
              <a:ea typeface="+mn-ea"/>
              <a:cs typeface="+mn-cs"/>
            </a:endParaRPr>
          </a:p>
        </p:txBody>
      </p:sp>
      <p:sp>
        <p:nvSpPr>
          <p:cNvPr id="15" name="Rectangle 14">
            <a:extLst>
              <a:ext uri="{FF2B5EF4-FFF2-40B4-BE49-F238E27FC236}">
                <a16:creationId xmlns:a16="http://schemas.microsoft.com/office/drawing/2014/main" id="{BFED44FD-7EEB-4E70-A36B-E2920A558801}"/>
              </a:ext>
            </a:extLst>
          </p:cNvPr>
          <p:cNvSpPr/>
          <p:nvPr/>
        </p:nvSpPr>
        <p:spPr>
          <a:xfrm>
            <a:off x="1607279" y="4610185"/>
            <a:ext cx="2152650" cy="143256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200" b="0" i="0" u="none" strike="noStrike" kern="1200" cap="none" spc="0" normalizeH="0" baseline="0" noProof="0">
                <a:ln>
                  <a:noFill/>
                </a:ln>
                <a:solidFill>
                  <a:srgbClr val="4472C4">
                    <a:lumMod val="50000"/>
                  </a:srgbClr>
                </a:solidFill>
                <a:effectLst/>
                <a:uLnTx/>
                <a:uFillTx/>
                <a:latin typeface="Century Gothic" panose="020B0502020202020204" pitchFamily="34" charset="0"/>
                <a:ea typeface="+mn-ea"/>
                <a:cs typeface="+mn-cs"/>
              </a:rPr>
              <a:t>la poste</a:t>
            </a:r>
          </a:p>
        </p:txBody>
      </p:sp>
      <p:sp>
        <p:nvSpPr>
          <p:cNvPr id="16" name="Rectangle 15">
            <a:extLst>
              <a:ext uri="{FF2B5EF4-FFF2-40B4-BE49-F238E27FC236}">
                <a16:creationId xmlns:a16="http://schemas.microsoft.com/office/drawing/2014/main" id="{303E3AC6-B808-4321-BE75-E50B4E573C50}"/>
              </a:ext>
            </a:extLst>
          </p:cNvPr>
          <p:cNvSpPr/>
          <p:nvPr/>
        </p:nvSpPr>
        <p:spPr>
          <a:xfrm>
            <a:off x="3962497" y="2996312"/>
            <a:ext cx="2152650" cy="143256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200" b="0" i="0" u="none" strike="noStrike" kern="1200" cap="none" spc="0" normalizeH="0" baseline="0" noProof="0">
                <a:ln>
                  <a:noFill/>
                </a:ln>
                <a:solidFill>
                  <a:srgbClr val="4472C4">
                    <a:lumMod val="50000"/>
                  </a:srgbClr>
                </a:solidFill>
                <a:effectLst/>
                <a:uLnTx/>
                <a:uFillTx/>
                <a:latin typeface="Century Gothic" panose="020B0502020202020204" pitchFamily="34" charset="0"/>
                <a:ea typeface="+mn-ea"/>
                <a:cs typeface="+mn-cs"/>
              </a:rPr>
              <a:t>le parc</a:t>
            </a:r>
          </a:p>
        </p:txBody>
      </p:sp>
      <p:sp>
        <p:nvSpPr>
          <p:cNvPr id="17" name="Rectangle 16">
            <a:extLst>
              <a:ext uri="{FF2B5EF4-FFF2-40B4-BE49-F238E27FC236}">
                <a16:creationId xmlns:a16="http://schemas.microsoft.com/office/drawing/2014/main" id="{75F486EB-1AB4-496C-9749-24AAA41B872A}"/>
              </a:ext>
            </a:extLst>
          </p:cNvPr>
          <p:cNvSpPr/>
          <p:nvPr/>
        </p:nvSpPr>
        <p:spPr>
          <a:xfrm>
            <a:off x="1607279" y="2986291"/>
            <a:ext cx="2152650" cy="143256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200" b="0" i="0" u="none" strike="noStrike" kern="1200" cap="none" spc="0" normalizeH="0" baseline="0" noProof="0">
                <a:ln>
                  <a:noFill/>
                </a:ln>
                <a:solidFill>
                  <a:srgbClr val="4472C4">
                    <a:lumMod val="50000"/>
                  </a:srgbClr>
                </a:solidFill>
                <a:effectLst/>
                <a:uLnTx/>
                <a:uFillTx/>
                <a:latin typeface="Century Gothic" panose="020B0502020202020204" pitchFamily="34" charset="0"/>
                <a:ea typeface="+mn-ea"/>
                <a:cs typeface="+mn-cs"/>
              </a:rPr>
              <a:t>le jour</a:t>
            </a:r>
          </a:p>
        </p:txBody>
      </p:sp>
      <p:sp>
        <p:nvSpPr>
          <p:cNvPr id="18" name="Rectangle 17">
            <a:extLst>
              <a:ext uri="{FF2B5EF4-FFF2-40B4-BE49-F238E27FC236}">
                <a16:creationId xmlns:a16="http://schemas.microsoft.com/office/drawing/2014/main" id="{6AFF2C97-6B0A-434B-ABE9-C69F66546139}"/>
              </a:ext>
            </a:extLst>
          </p:cNvPr>
          <p:cNvSpPr/>
          <p:nvPr/>
        </p:nvSpPr>
        <p:spPr>
          <a:xfrm>
            <a:off x="3977737" y="1386939"/>
            <a:ext cx="2152650" cy="143256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200" b="0" i="0" u="none" strike="noStrike" kern="1200" cap="none" spc="0" normalizeH="0" baseline="0" noProof="0">
                <a:ln>
                  <a:noFill/>
                </a:ln>
                <a:solidFill>
                  <a:srgbClr val="4472C4">
                    <a:lumMod val="50000"/>
                  </a:srgbClr>
                </a:solidFill>
                <a:effectLst/>
                <a:uLnTx/>
                <a:uFillTx/>
                <a:latin typeface="Century Gothic" panose="020B0502020202020204" pitchFamily="34" charset="0"/>
                <a:ea typeface="+mn-ea"/>
                <a:cs typeface="+mn-cs"/>
              </a:rPr>
              <a:t>le collège</a:t>
            </a:r>
          </a:p>
        </p:txBody>
      </p:sp>
      <p:sp>
        <p:nvSpPr>
          <p:cNvPr id="19" name="Rectangle 18">
            <a:extLst>
              <a:ext uri="{FF2B5EF4-FFF2-40B4-BE49-F238E27FC236}">
                <a16:creationId xmlns:a16="http://schemas.microsoft.com/office/drawing/2014/main" id="{FFEF1B2A-FB22-4837-BECF-21CEAC0715CE}"/>
              </a:ext>
            </a:extLst>
          </p:cNvPr>
          <p:cNvSpPr/>
          <p:nvPr/>
        </p:nvSpPr>
        <p:spPr>
          <a:xfrm>
            <a:off x="1615537" y="1386939"/>
            <a:ext cx="2152650" cy="143256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200" b="0" i="0" u="none" strike="noStrike" kern="1200" cap="none" spc="0" normalizeH="0" baseline="0" noProof="0">
                <a:ln>
                  <a:noFill/>
                </a:ln>
                <a:solidFill>
                  <a:srgbClr val="4472C4">
                    <a:lumMod val="50000"/>
                  </a:srgbClr>
                </a:solidFill>
                <a:effectLst/>
                <a:uLnTx/>
                <a:uFillTx/>
                <a:latin typeface="Century Gothic" panose="020B0502020202020204" pitchFamily="34" charset="0"/>
                <a:ea typeface="+mn-ea"/>
                <a:cs typeface="+mn-cs"/>
              </a:rPr>
              <a:t>la caisse</a:t>
            </a:r>
          </a:p>
        </p:txBody>
      </p:sp>
      <p:sp>
        <p:nvSpPr>
          <p:cNvPr id="20" name="Rectangle 19">
            <a:extLst>
              <a:ext uri="{FF2B5EF4-FFF2-40B4-BE49-F238E27FC236}">
                <a16:creationId xmlns:a16="http://schemas.microsoft.com/office/drawing/2014/main" id="{CE622894-8A90-46A3-B2DE-9C91338F88C1}"/>
              </a:ext>
            </a:extLst>
          </p:cNvPr>
          <p:cNvSpPr/>
          <p:nvPr/>
        </p:nvSpPr>
        <p:spPr>
          <a:xfrm>
            <a:off x="3977737" y="4602649"/>
            <a:ext cx="2152650" cy="143256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F</a:t>
            </a:r>
          </a:p>
        </p:txBody>
      </p:sp>
      <p:sp>
        <p:nvSpPr>
          <p:cNvPr id="21" name="Rectangle 20">
            <a:extLst>
              <a:ext uri="{FF2B5EF4-FFF2-40B4-BE49-F238E27FC236}">
                <a16:creationId xmlns:a16="http://schemas.microsoft.com/office/drawing/2014/main" id="{820F173D-D255-494B-B07A-6A083ECA3BF0}"/>
              </a:ext>
            </a:extLst>
          </p:cNvPr>
          <p:cNvSpPr/>
          <p:nvPr/>
        </p:nvSpPr>
        <p:spPr>
          <a:xfrm>
            <a:off x="1600761" y="4610185"/>
            <a:ext cx="2152650" cy="143256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E</a:t>
            </a:r>
          </a:p>
        </p:txBody>
      </p:sp>
      <p:sp>
        <p:nvSpPr>
          <p:cNvPr id="22" name="Rectangle 21">
            <a:extLst>
              <a:ext uri="{FF2B5EF4-FFF2-40B4-BE49-F238E27FC236}">
                <a16:creationId xmlns:a16="http://schemas.microsoft.com/office/drawing/2014/main" id="{55156CD9-8221-4D3E-B1C1-B480D8C2027E}"/>
              </a:ext>
            </a:extLst>
          </p:cNvPr>
          <p:cNvSpPr/>
          <p:nvPr/>
        </p:nvSpPr>
        <p:spPr>
          <a:xfrm>
            <a:off x="3969479" y="3011552"/>
            <a:ext cx="2152650" cy="143256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D</a:t>
            </a:r>
          </a:p>
        </p:txBody>
      </p:sp>
      <p:sp>
        <p:nvSpPr>
          <p:cNvPr id="23" name="Rectangle 22">
            <a:extLst>
              <a:ext uri="{FF2B5EF4-FFF2-40B4-BE49-F238E27FC236}">
                <a16:creationId xmlns:a16="http://schemas.microsoft.com/office/drawing/2014/main" id="{023C2B87-040C-4F1D-87D4-B1D839C75F85}"/>
              </a:ext>
            </a:extLst>
          </p:cNvPr>
          <p:cNvSpPr/>
          <p:nvPr/>
        </p:nvSpPr>
        <p:spPr>
          <a:xfrm>
            <a:off x="1607279" y="2979306"/>
            <a:ext cx="2152650" cy="143256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C</a:t>
            </a:r>
          </a:p>
        </p:txBody>
      </p:sp>
      <p:sp>
        <p:nvSpPr>
          <p:cNvPr id="24" name="Rectangle 23">
            <a:extLst>
              <a:ext uri="{FF2B5EF4-FFF2-40B4-BE49-F238E27FC236}">
                <a16:creationId xmlns:a16="http://schemas.microsoft.com/office/drawing/2014/main" id="{713E4ADC-DAE9-41E9-89AB-E2FA260FD47B}"/>
              </a:ext>
            </a:extLst>
          </p:cNvPr>
          <p:cNvSpPr/>
          <p:nvPr/>
        </p:nvSpPr>
        <p:spPr>
          <a:xfrm>
            <a:off x="3977737" y="1395194"/>
            <a:ext cx="2152650" cy="143256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B</a:t>
            </a:r>
          </a:p>
        </p:txBody>
      </p:sp>
      <p:sp>
        <p:nvSpPr>
          <p:cNvPr id="25" name="Rectangle 24">
            <a:extLst>
              <a:ext uri="{FF2B5EF4-FFF2-40B4-BE49-F238E27FC236}">
                <a16:creationId xmlns:a16="http://schemas.microsoft.com/office/drawing/2014/main" id="{FFB98865-77D5-4B77-91F6-02C2F9159A0C}"/>
              </a:ext>
            </a:extLst>
          </p:cNvPr>
          <p:cNvSpPr/>
          <p:nvPr/>
        </p:nvSpPr>
        <p:spPr>
          <a:xfrm>
            <a:off x="1615537" y="1395194"/>
            <a:ext cx="2152650" cy="143256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A</a:t>
            </a:r>
          </a:p>
        </p:txBody>
      </p:sp>
      <p:sp>
        <p:nvSpPr>
          <p:cNvPr id="2" name="Rectangle 1">
            <a:extLst>
              <a:ext uri="{FF2B5EF4-FFF2-40B4-BE49-F238E27FC236}">
                <a16:creationId xmlns:a16="http://schemas.microsoft.com/office/drawing/2014/main" id="{EECA9E9D-192A-4ECE-B876-DF3756DF6A15}"/>
              </a:ext>
            </a:extLst>
          </p:cNvPr>
          <p:cNvSpPr/>
          <p:nvPr/>
        </p:nvSpPr>
        <p:spPr>
          <a:xfrm>
            <a:off x="8785149" y="4610354"/>
            <a:ext cx="2152650" cy="143256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200" b="0" i="0" u="none" strike="noStrike" kern="1200" cap="none" spc="0" normalizeH="0" baseline="0" noProof="0">
                <a:ln>
                  <a:noFill/>
                </a:ln>
                <a:solidFill>
                  <a:srgbClr val="4472C4">
                    <a:lumMod val="50000"/>
                  </a:srgbClr>
                </a:solidFill>
                <a:effectLst/>
                <a:uLnTx/>
                <a:uFillTx/>
                <a:latin typeface="Century Gothic" panose="020B0502020202020204" pitchFamily="34" charset="0"/>
                <a:ea typeface="+mn-ea"/>
                <a:cs typeface="+mn-cs"/>
              </a:rPr>
              <a:t>day</a:t>
            </a:r>
          </a:p>
        </p:txBody>
      </p:sp>
      <p:sp>
        <p:nvSpPr>
          <p:cNvPr id="3" name="Rectangle 2">
            <a:extLst>
              <a:ext uri="{FF2B5EF4-FFF2-40B4-BE49-F238E27FC236}">
                <a16:creationId xmlns:a16="http://schemas.microsoft.com/office/drawing/2014/main" id="{736EAB20-72AC-4A95-BFD6-B7A104DF775A}"/>
              </a:ext>
            </a:extLst>
          </p:cNvPr>
          <p:cNvSpPr/>
          <p:nvPr/>
        </p:nvSpPr>
        <p:spPr>
          <a:xfrm>
            <a:off x="6458077" y="4610185"/>
            <a:ext cx="2152650" cy="143256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200" b="0" i="0" u="none" strike="noStrike" kern="1200" cap="none" spc="0" normalizeH="0" baseline="0" noProof="0">
                <a:ln>
                  <a:noFill/>
                </a:ln>
                <a:solidFill>
                  <a:srgbClr val="4472C4">
                    <a:lumMod val="50000"/>
                  </a:srgbClr>
                </a:solidFill>
                <a:effectLst/>
                <a:uLnTx/>
                <a:uFillTx/>
                <a:latin typeface="Century Gothic" panose="020B0502020202020204" pitchFamily="34" charset="0"/>
                <a:ea typeface="+mn-ea"/>
                <a:cs typeface="+mn-cs"/>
              </a:rPr>
              <a:t>checkout</a:t>
            </a:r>
          </a:p>
        </p:txBody>
      </p:sp>
      <p:sp>
        <p:nvSpPr>
          <p:cNvPr id="4" name="Rectangle 3">
            <a:extLst>
              <a:ext uri="{FF2B5EF4-FFF2-40B4-BE49-F238E27FC236}">
                <a16:creationId xmlns:a16="http://schemas.microsoft.com/office/drawing/2014/main" id="{366A5393-5822-4406-860E-C370A0D49ABB}"/>
              </a:ext>
            </a:extLst>
          </p:cNvPr>
          <p:cNvSpPr/>
          <p:nvPr/>
        </p:nvSpPr>
        <p:spPr>
          <a:xfrm>
            <a:off x="8785149" y="3038291"/>
            <a:ext cx="2152650" cy="143256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200" b="0" i="0" u="none" strike="noStrike" kern="1200" cap="none" spc="0" normalizeH="0" baseline="0" noProof="0">
                <a:ln>
                  <a:noFill/>
                </a:ln>
                <a:solidFill>
                  <a:srgbClr val="4472C4">
                    <a:lumMod val="50000"/>
                  </a:srgbClr>
                </a:solidFill>
                <a:effectLst/>
                <a:uLnTx/>
                <a:uFillTx/>
                <a:latin typeface="Century Gothic" panose="020B0502020202020204" pitchFamily="34" charset="0"/>
                <a:ea typeface="+mn-ea"/>
                <a:cs typeface="+mn-cs"/>
              </a:rPr>
              <a:t>Saturday</a:t>
            </a:r>
          </a:p>
        </p:txBody>
      </p:sp>
      <p:sp>
        <p:nvSpPr>
          <p:cNvPr id="5" name="Rectangle 4">
            <a:extLst>
              <a:ext uri="{FF2B5EF4-FFF2-40B4-BE49-F238E27FC236}">
                <a16:creationId xmlns:a16="http://schemas.microsoft.com/office/drawing/2014/main" id="{102FE2B4-0231-4FE7-B1FB-99A25E6219DC}"/>
              </a:ext>
            </a:extLst>
          </p:cNvPr>
          <p:cNvSpPr/>
          <p:nvPr/>
        </p:nvSpPr>
        <p:spPr>
          <a:xfrm>
            <a:off x="6458077" y="3038291"/>
            <a:ext cx="2152650" cy="143256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200" b="0" i="0" u="none" strike="noStrike" kern="1200" cap="none" spc="0" normalizeH="0" baseline="0" noProof="0">
                <a:ln>
                  <a:noFill/>
                </a:ln>
                <a:solidFill>
                  <a:srgbClr val="4472C4">
                    <a:lumMod val="50000"/>
                  </a:srgbClr>
                </a:solidFill>
                <a:effectLst/>
                <a:uLnTx/>
                <a:uFillTx/>
                <a:latin typeface="Century Gothic" panose="020B0502020202020204" pitchFamily="34" charset="0"/>
                <a:ea typeface="+mn-ea"/>
                <a:cs typeface="+mn-cs"/>
              </a:rPr>
              <a:t>park</a:t>
            </a:r>
          </a:p>
        </p:txBody>
      </p:sp>
      <p:sp>
        <p:nvSpPr>
          <p:cNvPr id="6" name="Rectangle 5">
            <a:extLst>
              <a:ext uri="{FF2B5EF4-FFF2-40B4-BE49-F238E27FC236}">
                <a16:creationId xmlns:a16="http://schemas.microsoft.com/office/drawing/2014/main" id="{1E12846B-5BD9-4DA8-A6C7-287DBBBF2330}"/>
              </a:ext>
            </a:extLst>
          </p:cNvPr>
          <p:cNvSpPr/>
          <p:nvPr/>
        </p:nvSpPr>
        <p:spPr>
          <a:xfrm>
            <a:off x="8785149" y="1395194"/>
            <a:ext cx="2152650" cy="143256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0" i="0" u="none" strike="noStrike" kern="1200" cap="none" spc="0" normalizeH="0" baseline="0" noProof="0">
                <a:ln>
                  <a:noFill/>
                </a:ln>
                <a:solidFill>
                  <a:srgbClr val="4472C4">
                    <a:lumMod val="50000"/>
                  </a:srgbClr>
                </a:solidFill>
                <a:effectLst/>
                <a:uLnTx/>
                <a:uFillTx/>
                <a:latin typeface="Century Gothic" panose="020B0502020202020204" pitchFamily="34" charset="0"/>
                <a:ea typeface="+mn-ea"/>
                <a:cs typeface="+mn-cs"/>
              </a:rPr>
              <a:t>secondary school</a:t>
            </a:r>
          </a:p>
        </p:txBody>
      </p:sp>
      <p:sp>
        <p:nvSpPr>
          <p:cNvPr id="7" name="Rectangle 6">
            <a:extLst>
              <a:ext uri="{FF2B5EF4-FFF2-40B4-BE49-F238E27FC236}">
                <a16:creationId xmlns:a16="http://schemas.microsoft.com/office/drawing/2014/main" id="{CA53261F-D1A4-468C-981D-C4FF859EA7C2}"/>
              </a:ext>
            </a:extLst>
          </p:cNvPr>
          <p:cNvSpPr/>
          <p:nvPr/>
        </p:nvSpPr>
        <p:spPr>
          <a:xfrm>
            <a:off x="6422949" y="1395194"/>
            <a:ext cx="2152650" cy="143256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200" b="0" i="0" u="none" strike="noStrike" kern="1200" cap="none" spc="0" normalizeH="0" baseline="0" noProof="0">
                <a:ln>
                  <a:noFill/>
                </a:ln>
                <a:solidFill>
                  <a:srgbClr val="4472C4">
                    <a:lumMod val="50000"/>
                  </a:srgbClr>
                </a:solidFill>
                <a:effectLst/>
                <a:uLnTx/>
                <a:uFillTx/>
                <a:latin typeface="Century Gothic" panose="020B0502020202020204" pitchFamily="34" charset="0"/>
                <a:ea typeface="+mn-ea"/>
                <a:cs typeface="+mn-cs"/>
              </a:rPr>
              <a:t>post office</a:t>
            </a:r>
          </a:p>
        </p:txBody>
      </p:sp>
      <p:sp>
        <p:nvSpPr>
          <p:cNvPr id="8" name="Rectangle 7">
            <a:extLst>
              <a:ext uri="{FF2B5EF4-FFF2-40B4-BE49-F238E27FC236}">
                <a16:creationId xmlns:a16="http://schemas.microsoft.com/office/drawing/2014/main" id="{9C6D4044-9FD3-4A35-A9A6-C8A5B2427959}"/>
              </a:ext>
            </a:extLst>
          </p:cNvPr>
          <p:cNvSpPr/>
          <p:nvPr/>
        </p:nvSpPr>
        <p:spPr>
          <a:xfrm>
            <a:off x="8785149" y="4610354"/>
            <a:ext cx="2152650" cy="143256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L</a:t>
            </a:r>
          </a:p>
        </p:txBody>
      </p:sp>
      <p:sp>
        <p:nvSpPr>
          <p:cNvPr id="9" name="Rectangle 8">
            <a:extLst>
              <a:ext uri="{FF2B5EF4-FFF2-40B4-BE49-F238E27FC236}">
                <a16:creationId xmlns:a16="http://schemas.microsoft.com/office/drawing/2014/main" id="{B9EC89DC-3709-40F7-B683-C07BF71DFBB0}"/>
              </a:ext>
            </a:extLst>
          </p:cNvPr>
          <p:cNvSpPr/>
          <p:nvPr/>
        </p:nvSpPr>
        <p:spPr>
          <a:xfrm>
            <a:off x="6458077" y="4610185"/>
            <a:ext cx="2152650" cy="143256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K</a:t>
            </a:r>
          </a:p>
        </p:txBody>
      </p:sp>
      <p:sp>
        <p:nvSpPr>
          <p:cNvPr id="10" name="Rectangle 9">
            <a:extLst>
              <a:ext uri="{FF2B5EF4-FFF2-40B4-BE49-F238E27FC236}">
                <a16:creationId xmlns:a16="http://schemas.microsoft.com/office/drawing/2014/main" id="{0D3135DC-0104-45DC-9E57-FCAB31B4A0A0}"/>
              </a:ext>
            </a:extLst>
          </p:cNvPr>
          <p:cNvSpPr/>
          <p:nvPr/>
        </p:nvSpPr>
        <p:spPr>
          <a:xfrm>
            <a:off x="8785149" y="3038291"/>
            <a:ext cx="2152650" cy="143256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J</a:t>
            </a:r>
          </a:p>
        </p:txBody>
      </p:sp>
      <p:sp>
        <p:nvSpPr>
          <p:cNvPr id="11" name="Rectangle 10">
            <a:extLst>
              <a:ext uri="{FF2B5EF4-FFF2-40B4-BE49-F238E27FC236}">
                <a16:creationId xmlns:a16="http://schemas.microsoft.com/office/drawing/2014/main" id="{F1B38EC5-D81B-4D4E-B591-3469573477AA}"/>
              </a:ext>
            </a:extLst>
          </p:cNvPr>
          <p:cNvSpPr/>
          <p:nvPr/>
        </p:nvSpPr>
        <p:spPr>
          <a:xfrm>
            <a:off x="6458077" y="3038291"/>
            <a:ext cx="2152650" cy="143256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I</a:t>
            </a:r>
          </a:p>
        </p:txBody>
      </p:sp>
      <p:sp>
        <p:nvSpPr>
          <p:cNvPr id="12" name="Rectangle 11">
            <a:extLst>
              <a:ext uri="{FF2B5EF4-FFF2-40B4-BE49-F238E27FC236}">
                <a16:creationId xmlns:a16="http://schemas.microsoft.com/office/drawing/2014/main" id="{04EFE8C4-C0AD-4F45-85F5-7794664F255B}"/>
              </a:ext>
            </a:extLst>
          </p:cNvPr>
          <p:cNvSpPr/>
          <p:nvPr/>
        </p:nvSpPr>
        <p:spPr>
          <a:xfrm>
            <a:off x="8785149" y="1395194"/>
            <a:ext cx="2152650" cy="143256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H</a:t>
            </a:r>
          </a:p>
        </p:txBody>
      </p:sp>
      <p:sp>
        <p:nvSpPr>
          <p:cNvPr id="13" name="Rectangle 12">
            <a:extLst>
              <a:ext uri="{FF2B5EF4-FFF2-40B4-BE49-F238E27FC236}">
                <a16:creationId xmlns:a16="http://schemas.microsoft.com/office/drawing/2014/main" id="{2C239AD4-AFDB-4356-8F53-3E9DB1A15606}"/>
              </a:ext>
            </a:extLst>
          </p:cNvPr>
          <p:cNvSpPr/>
          <p:nvPr/>
        </p:nvSpPr>
        <p:spPr>
          <a:xfrm>
            <a:off x="6422949" y="1405568"/>
            <a:ext cx="2152650" cy="143256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G</a:t>
            </a:r>
          </a:p>
        </p:txBody>
      </p:sp>
      <p:sp>
        <p:nvSpPr>
          <p:cNvPr id="26" name="TextBox 25">
            <a:extLst>
              <a:ext uri="{FF2B5EF4-FFF2-40B4-BE49-F238E27FC236}">
                <a16:creationId xmlns:a16="http://schemas.microsoft.com/office/drawing/2014/main" id="{D0F3FC75-B0C5-4D58-B023-A44F13400CD7}"/>
              </a:ext>
            </a:extLst>
          </p:cNvPr>
          <p:cNvSpPr txBox="1"/>
          <p:nvPr/>
        </p:nvSpPr>
        <p:spPr>
          <a:xfrm rot="10800000">
            <a:off x="565269" y="2212630"/>
            <a:ext cx="615553" cy="3083882"/>
          </a:xfrm>
          <a:prstGeom prst="rect">
            <a:avLst/>
          </a:prstGeom>
          <a:noFill/>
        </p:spPr>
        <p:txBody>
          <a:bodyPr vert="vert"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a:ln>
                  <a:noFill/>
                </a:ln>
                <a:solidFill>
                  <a:srgbClr val="4472C4">
                    <a:lumMod val="50000"/>
                  </a:srgbClr>
                </a:solidFill>
                <a:effectLst/>
                <a:uLnTx/>
                <a:uFillTx/>
                <a:latin typeface="Century Gothic" panose="020B0502020202020204" pitchFamily="34" charset="0"/>
                <a:ea typeface="+mn-ea"/>
                <a:cs typeface="+mn-cs"/>
              </a:rPr>
              <a:t>mots </a:t>
            </a:r>
            <a:r>
              <a:rPr kumimoji="0" lang="en-GB" sz="2800" b="1" i="0" u="none" strike="noStrike" kern="1200" cap="none" spc="0" normalizeH="0" baseline="0" noProof="0" err="1">
                <a:ln>
                  <a:noFill/>
                </a:ln>
                <a:solidFill>
                  <a:srgbClr val="4472C4">
                    <a:lumMod val="50000"/>
                  </a:srgbClr>
                </a:solidFill>
                <a:effectLst/>
                <a:uLnTx/>
                <a:uFillTx/>
                <a:latin typeface="Century Gothic" panose="020B0502020202020204" pitchFamily="34" charset="0"/>
                <a:ea typeface="+mn-ea"/>
                <a:cs typeface="+mn-cs"/>
              </a:rPr>
              <a:t>en</a:t>
            </a:r>
            <a:r>
              <a:rPr kumimoji="0" lang="en-GB" sz="2800" b="1" i="0" u="none" strike="noStrike" kern="1200" cap="none" spc="0" normalizeH="0" baseline="0" noProof="0">
                <a:ln>
                  <a:noFill/>
                </a:ln>
                <a:solidFill>
                  <a:srgbClr val="4472C4">
                    <a:lumMod val="50000"/>
                  </a:srgbClr>
                </a:solidFill>
                <a:effectLst/>
                <a:uLnTx/>
                <a:uFillTx/>
                <a:latin typeface="Century Gothic" panose="020B0502020202020204" pitchFamily="34" charset="0"/>
                <a:ea typeface="+mn-ea"/>
                <a:cs typeface="+mn-cs"/>
              </a:rPr>
              <a:t> </a:t>
            </a:r>
            <a:r>
              <a:rPr kumimoji="0" lang="en-GB" sz="2800" b="1" i="0" u="none" strike="noStrike" kern="1200" cap="none" spc="0" normalizeH="0" baseline="0" noProof="0" err="1">
                <a:ln>
                  <a:noFill/>
                </a:ln>
                <a:solidFill>
                  <a:srgbClr val="4472C4">
                    <a:lumMod val="50000"/>
                  </a:srgbClr>
                </a:solidFill>
                <a:effectLst/>
                <a:uLnTx/>
                <a:uFillTx/>
                <a:latin typeface="Century Gothic" panose="020B0502020202020204" pitchFamily="34" charset="0"/>
                <a:ea typeface="+mn-ea"/>
                <a:cs typeface="+mn-cs"/>
              </a:rPr>
              <a:t>français</a:t>
            </a:r>
            <a:endParaRPr kumimoji="0" lang="en-GB" sz="2800" b="1" i="0" u="none" strike="noStrike" kern="1200" cap="none" spc="0" normalizeH="0" baseline="0" noProof="0">
              <a:ln>
                <a:noFill/>
              </a:ln>
              <a:solidFill>
                <a:srgbClr val="4472C4">
                  <a:lumMod val="50000"/>
                </a:srgbClr>
              </a:solidFill>
              <a:effectLst/>
              <a:uLnTx/>
              <a:uFillTx/>
              <a:latin typeface="Century Gothic" panose="020B0502020202020204" pitchFamily="34" charset="0"/>
              <a:ea typeface="+mn-ea"/>
              <a:cs typeface="+mn-cs"/>
            </a:endParaRPr>
          </a:p>
        </p:txBody>
      </p:sp>
      <p:sp>
        <p:nvSpPr>
          <p:cNvPr id="27" name="TextBox 26">
            <a:extLst>
              <a:ext uri="{FF2B5EF4-FFF2-40B4-BE49-F238E27FC236}">
                <a16:creationId xmlns:a16="http://schemas.microsoft.com/office/drawing/2014/main" id="{A128D0F7-F5DE-486C-AD4E-A4C786B39E18}"/>
              </a:ext>
            </a:extLst>
          </p:cNvPr>
          <p:cNvSpPr txBox="1"/>
          <p:nvPr/>
        </p:nvSpPr>
        <p:spPr>
          <a:xfrm rot="5400000">
            <a:off x="10074873" y="3440961"/>
            <a:ext cx="2920967"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a:ln>
                  <a:noFill/>
                </a:ln>
                <a:solidFill>
                  <a:srgbClr val="4472C4">
                    <a:lumMod val="50000"/>
                  </a:srgbClr>
                </a:solidFill>
                <a:effectLst/>
                <a:uLnTx/>
                <a:uFillTx/>
                <a:latin typeface="Century Gothic" panose="020B0502020202020204" pitchFamily="34" charset="0"/>
                <a:ea typeface="+mn-ea"/>
                <a:cs typeface="+mn-cs"/>
              </a:rPr>
              <a:t>mots </a:t>
            </a:r>
            <a:r>
              <a:rPr kumimoji="0" lang="en-GB" sz="2800" b="1" i="0" u="none" strike="noStrike" kern="1200" cap="none" spc="0" normalizeH="0" baseline="0" noProof="0" err="1">
                <a:ln>
                  <a:noFill/>
                </a:ln>
                <a:solidFill>
                  <a:srgbClr val="4472C4">
                    <a:lumMod val="50000"/>
                  </a:srgbClr>
                </a:solidFill>
                <a:effectLst/>
                <a:uLnTx/>
                <a:uFillTx/>
                <a:latin typeface="Century Gothic" panose="020B0502020202020204" pitchFamily="34" charset="0"/>
                <a:ea typeface="+mn-ea"/>
                <a:cs typeface="+mn-cs"/>
              </a:rPr>
              <a:t>en</a:t>
            </a:r>
            <a:r>
              <a:rPr kumimoji="0" lang="en-GB" sz="2800" b="1" i="0" u="none" strike="noStrike" kern="1200" cap="none" spc="0" normalizeH="0" baseline="0" noProof="0">
                <a:ln>
                  <a:noFill/>
                </a:ln>
                <a:solidFill>
                  <a:srgbClr val="4472C4">
                    <a:lumMod val="50000"/>
                  </a:srgbClr>
                </a:solidFill>
                <a:effectLst/>
                <a:uLnTx/>
                <a:uFillTx/>
                <a:latin typeface="Century Gothic" panose="020B0502020202020204" pitchFamily="34" charset="0"/>
                <a:ea typeface="+mn-ea"/>
                <a:cs typeface="+mn-cs"/>
              </a:rPr>
              <a:t> </a:t>
            </a:r>
            <a:r>
              <a:rPr kumimoji="0" lang="en-GB" sz="2800" b="1" i="0" u="none" strike="noStrike" kern="1200" cap="none" spc="0" normalizeH="0" baseline="0" noProof="0" err="1">
                <a:ln>
                  <a:noFill/>
                </a:ln>
                <a:solidFill>
                  <a:srgbClr val="4472C4">
                    <a:lumMod val="50000"/>
                  </a:srgbClr>
                </a:solidFill>
                <a:effectLst/>
                <a:uLnTx/>
                <a:uFillTx/>
                <a:latin typeface="Century Gothic" panose="020B0502020202020204" pitchFamily="34" charset="0"/>
                <a:ea typeface="+mn-ea"/>
                <a:cs typeface="+mn-cs"/>
              </a:rPr>
              <a:t>anglais</a:t>
            </a:r>
            <a:endParaRPr kumimoji="0" lang="en-GB" sz="2800" b="1" i="0" u="none" strike="noStrike" kern="1200" cap="none" spc="0" normalizeH="0" baseline="0" noProof="0">
              <a:ln>
                <a:noFill/>
              </a:ln>
              <a:solidFill>
                <a:srgbClr val="4472C4">
                  <a:lumMod val="50000"/>
                </a:srgbClr>
              </a:solidFill>
              <a:effectLst/>
              <a:uLnTx/>
              <a:uFillTx/>
              <a:latin typeface="Century Gothic" panose="020B0502020202020204" pitchFamily="34" charset="0"/>
              <a:ea typeface="+mn-ea"/>
              <a:cs typeface="+mn-cs"/>
            </a:endParaRPr>
          </a:p>
        </p:txBody>
      </p:sp>
      <p:pic>
        <p:nvPicPr>
          <p:cNvPr id="28" name="Google Shape;145;p2">
            <a:extLst>
              <a:ext uri="{FF2B5EF4-FFF2-40B4-BE49-F238E27FC236}">
                <a16:creationId xmlns:a16="http://schemas.microsoft.com/office/drawing/2014/main" id="{F3F21287-AE24-4C44-A9F1-201A0A7C4FF8}"/>
              </a:ext>
            </a:extLst>
          </p:cNvPr>
          <p:cNvPicPr preferRelativeResize="0"/>
          <p:nvPr/>
        </p:nvPicPr>
        <p:blipFill rotWithShape="1">
          <a:blip r:embed="rId3">
            <a:alphaModFix/>
          </a:blip>
          <a:srcRect/>
          <a:stretch/>
        </p:blipFill>
        <p:spPr>
          <a:xfrm>
            <a:off x="0" y="296864"/>
            <a:ext cx="6606540" cy="867128"/>
          </a:xfrm>
          <a:prstGeom prst="rect">
            <a:avLst/>
          </a:prstGeom>
          <a:noFill/>
          <a:ln>
            <a:noFill/>
          </a:ln>
        </p:spPr>
      </p:pic>
      <p:sp>
        <p:nvSpPr>
          <p:cNvPr id="30" name="Google Shape;147;p2">
            <a:extLst>
              <a:ext uri="{FF2B5EF4-FFF2-40B4-BE49-F238E27FC236}">
                <a16:creationId xmlns:a16="http://schemas.microsoft.com/office/drawing/2014/main" id="{8E9C3710-45D9-4056-ACC0-625A982F0E7F}"/>
              </a:ext>
            </a:extLst>
          </p:cNvPr>
          <p:cNvSpPr/>
          <p:nvPr/>
        </p:nvSpPr>
        <p:spPr>
          <a:xfrm>
            <a:off x="9209315" y="296864"/>
            <a:ext cx="2700606" cy="449585"/>
          </a:xfrm>
          <a:prstGeom prst="roundRect">
            <a:avLst>
              <a:gd name="adj" fmla="val 16667"/>
            </a:avLst>
          </a:prstGeom>
          <a:solidFill>
            <a:srgbClr val="105076"/>
          </a:solidFill>
          <a:ln w="12700" cap="flat" cmpd="sng">
            <a:solidFill>
              <a:srgbClr val="10507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FFFFFF"/>
              </a:buClr>
              <a:buSzPts val="1800"/>
              <a:buFont typeface="Arial"/>
              <a:buNone/>
              <a:tabLst/>
              <a:defRPr/>
            </a:pPr>
            <a:r>
              <a:rPr kumimoji="0" lang="en-GB" sz="1800" b="1" i="0" u="none" strike="noStrike" kern="1200" cap="none" spc="0" normalizeH="0" baseline="0" noProof="0">
                <a:ln>
                  <a:noFill/>
                </a:ln>
                <a:solidFill>
                  <a:srgbClr val="FFFFFF"/>
                </a:solidFill>
                <a:effectLst/>
                <a:uLnTx/>
                <a:uFillTx/>
                <a:latin typeface="Century Gothic"/>
                <a:ea typeface="Century Gothic"/>
                <a:cs typeface="Century Gothic"/>
                <a:sym typeface="Century Gothic"/>
              </a:rPr>
              <a:t>l</a:t>
            </a:r>
            <a:r>
              <a:rPr kumimoji="0" lang="en-GB" sz="1800" b="1" i="0" u="none" strike="noStrike" kern="0" cap="none" spc="0" normalizeH="0" baseline="0" noProof="0">
                <a:ln>
                  <a:noFill/>
                </a:ln>
                <a:solidFill>
                  <a:srgbClr val="FFFFFF"/>
                </a:solidFill>
                <a:effectLst/>
                <a:uLnTx/>
                <a:uFillTx/>
                <a:latin typeface="Century Gothic"/>
                <a:ea typeface="Century Gothic"/>
                <a:cs typeface="Century Gothic"/>
                <a:sym typeface="Century Gothic"/>
              </a:rPr>
              <a:t>ire et </a:t>
            </a:r>
            <a:r>
              <a:rPr kumimoji="0" lang="en-GB" sz="1800" b="1" i="0" u="none" strike="noStrike" kern="0" cap="none" spc="0" normalizeH="0" baseline="0" noProof="0" err="1">
                <a:ln>
                  <a:noFill/>
                </a:ln>
                <a:solidFill>
                  <a:srgbClr val="FFFFFF"/>
                </a:solidFill>
                <a:effectLst/>
                <a:uLnTx/>
                <a:uFillTx/>
                <a:latin typeface="Century Gothic"/>
                <a:ea typeface="Century Gothic"/>
                <a:cs typeface="Century Gothic"/>
                <a:sym typeface="Century Gothic"/>
              </a:rPr>
              <a:t>parler</a:t>
            </a:r>
            <a:endParaRPr kumimoji="0" sz="1800" b="1" i="0" u="none" strike="noStrike" kern="0" cap="none" spc="0" normalizeH="0" baseline="0" noProof="0">
              <a:ln>
                <a:noFill/>
              </a:ln>
              <a:solidFill>
                <a:srgbClr val="FFFFFF"/>
              </a:solidFill>
              <a:effectLst/>
              <a:uLnTx/>
              <a:uFillTx/>
              <a:latin typeface="Century Gothic"/>
              <a:ea typeface="Century Gothic"/>
              <a:cs typeface="Century Gothic"/>
              <a:sym typeface="Century Gothic"/>
            </a:endParaRPr>
          </a:p>
        </p:txBody>
      </p:sp>
      <p:sp>
        <p:nvSpPr>
          <p:cNvPr id="31" name="Title 30"/>
          <p:cNvSpPr>
            <a:spLocks noGrp="1"/>
          </p:cNvSpPr>
          <p:nvPr>
            <p:ph type="title"/>
          </p:nvPr>
        </p:nvSpPr>
        <p:spPr>
          <a:xfrm>
            <a:off x="243840" y="0"/>
            <a:ext cx="10515600" cy="1325563"/>
          </a:xfrm>
        </p:spPr>
        <p:txBody>
          <a:bodyPr/>
          <a:lstStyle/>
          <a:p>
            <a:pPr rtl="0" eaLnBrk="1" fontAlgn="auto" latinLnBrk="0" hangingPunct="1"/>
            <a:r>
              <a:rPr lang="en-GB" sz="3200" b="1" i="0" kern="1200" spc="0" baseline="0">
                <a:ln>
                  <a:noFill/>
                </a:ln>
                <a:solidFill>
                  <a:srgbClr val="FFFFFF"/>
                </a:solidFill>
                <a:effectLst/>
                <a:latin typeface="Century Gothic" panose="020B0502020202020204" pitchFamily="34" charset="0"/>
                <a:ea typeface="+mn-ea"/>
                <a:cs typeface="+mn-cs"/>
              </a:rPr>
              <a:t>Vocabulaire - révisions</a:t>
            </a:r>
            <a:endParaRPr lang="en-GB">
              <a:effectLst/>
            </a:endParaRPr>
          </a:p>
        </p:txBody>
      </p:sp>
    </p:spTree>
    <p:extLst>
      <p:ext uri="{BB962C8B-B14F-4D97-AF65-F5344CB8AC3E}">
        <p14:creationId xmlns:p14="http://schemas.microsoft.com/office/powerpoint/2010/main" val="1326831037"/>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3"/>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13"/>
                                        </p:tgtEl>
                                      </p:cBhvr>
                                    </p:animEffect>
                                    <p:set>
                                      <p:cBhvr>
                                        <p:cTn id="7" dur="1" fill="hold">
                                          <p:stCondLst>
                                            <p:cond delay="499"/>
                                          </p:stCondLst>
                                        </p:cTn>
                                        <p:tgtEl>
                                          <p:spTgt spid="13"/>
                                        </p:tgtEl>
                                        <p:attrNameLst>
                                          <p:attrName>style.visibility</p:attrName>
                                        </p:attrNameLst>
                                      </p:cBhvr>
                                      <p:to>
                                        <p:strVal val="hidden"/>
                                      </p:to>
                                    </p:set>
                                  </p:childTnLst>
                                </p:cTn>
                              </p:par>
                            </p:childTnLst>
                          </p:cTn>
                        </p:par>
                      </p:childTnLst>
                    </p:cTn>
                  </p:par>
                </p:childTnLst>
              </p:cTn>
              <p:nextCondLst>
                <p:cond evt="onClick" delay="0">
                  <p:tgtEl>
                    <p:spTgt spid="13"/>
                  </p:tgtEl>
                </p:cond>
              </p:nextCondLst>
            </p:seq>
            <p:seq concurrent="1" nextAc="seek">
              <p:cTn id="8" restart="whenNotActive" fill="hold" evtFilter="cancelBubble" nodeType="interactiveSeq">
                <p:stCondLst>
                  <p:cond evt="onClick" delay="0">
                    <p:tgtEl>
                      <p:spTgt spid="7"/>
                    </p:tgtEl>
                  </p:cond>
                </p:stCondLst>
                <p:endSync evt="end" delay="0">
                  <p:rtn val="all"/>
                </p:endSync>
                <p:childTnLst>
                  <p:par>
                    <p:cTn id="9" fill="hold">
                      <p:stCondLst>
                        <p:cond delay="0"/>
                      </p:stCondLst>
                      <p:childTnLst>
                        <p:par>
                          <p:cTn id="10" fill="hold">
                            <p:stCondLst>
                              <p:cond delay="0"/>
                            </p:stCondLst>
                            <p:childTnLst>
                              <p:par>
                                <p:cTn id="11" presetID="1" presetClass="entr" presetSubtype="0" fill="hold" grpId="1" nodeType="click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childTnLst>
                          </p:cTn>
                        </p:par>
                      </p:childTnLst>
                    </p:cTn>
                  </p:par>
                </p:childTnLst>
              </p:cTn>
              <p:nextCondLst>
                <p:cond evt="onClick" delay="0">
                  <p:tgtEl>
                    <p:spTgt spid="7"/>
                  </p:tgtEl>
                </p:cond>
              </p:nextCondLst>
            </p:seq>
            <p:seq concurrent="1" nextAc="seek">
              <p:cTn id="13" restart="whenNotActive" fill="hold" evtFilter="cancelBubble" nodeType="interactiveSeq">
                <p:stCondLst>
                  <p:cond evt="onClick" delay="0">
                    <p:tgtEl>
                      <p:spTgt spid="10"/>
                    </p:tgtEl>
                  </p:cond>
                </p:stCondLst>
                <p:endSync evt="end" delay="0">
                  <p:rtn val="all"/>
                </p:endSync>
                <p:childTnLst>
                  <p:par>
                    <p:cTn id="14" fill="hold">
                      <p:stCondLst>
                        <p:cond delay="0"/>
                      </p:stCondLst>
                      <p:childTnLst>
                        <p:par>
                          <p:cTn id="15" fill="hold">
                            <p:stCondLst>
                              <p:cond delay="0"/>
                            </p:stCondLst>
                            <p:childTnLst>
                              <p:par>
                                <p:cTn id="16" presetID="10" presetClass="exit" presetSubtype="0" fill="hold" grpId="0" nodeType="clickEffect">
                                  <p:stCondLst>
                                    <p:cond delay="0"/>
                                  </p:stCondLst>
                                  <p:childTnLst>
                                    <p:animEffect transition="out" filter="fade">
                                      <p:cBhvr>
                                        <p:cTn id="17" dur="500"/>
                                        <p:tgtEl>
                                          <p:spTgt spid="10"/>
                                        </p:tgtEl>
                                      </p:cBhvr>
                                    </p:animEffect>
                                    <p:set>
                                      <p:cBhvr>
                                        <p:cTn id="18" dur="1" fill="hold">
                                          <p:stCondLst>
                                            <p:cond delay="499"/>
                                          </p:stCondLst>
                                        </p:cTn>
                                        <p:tgtEl>
                                          <p:spTgt spid="10"/>
                                        </p:tgtEl>
                                        <p:attrNameLst>
                                          <p:attrName>style.visibility</p:attrName>
                                        </p:attrNameLst>
                                      </p:cBhvr>
                                      <p:to>
                                        <p:strVal val="hidden"/>
                                      </p:to>
                                    </p:set>
                                  </p:childTnLst>
                                </p:cTn>
                              </p:par>
                            </p:childTnLst>
                          </p:cTn>
                        </p:par>
                      </p:childTnLst>
                    </p:cTn>
                  </p:par>
                </p:childTnLst>
              </p:cTn>
              <p:nextCondLst>
                <p:cond evt="onClick" delay="0">
                  <p:tgtEl>
                    <p:spTgt spid="10"/>
                  </p:tgtEl>
                </p:cond>
              </p:nextCondLst>
            </p:seq>
            <p:seq concurrent="1" nextAc="seek">
              <p:cTn id="19" restart="whenNotActive" fill="hold" evtFilter="cancelBubble" nodeType="interactiveSeq">
                <p:stCondLst>
                  <p:cond evt="onClick" delay="0">
                    <p:tgtEl>
                      <p:spTgt spid="4"/>
                    </p:tgtEl>
                  </p:cond>
                </p:stCondLst>
                <p:endSync evt="end" delay="0">
                  <p:rtn val="all"/>
                </p:endSync>
                <p:childTnLst>
                  <p:par>
                    <p:cTn id="20" fill="hold">
                      <p:stCondLst>
                        <p:cond delay="0"/>
                      </p:stCondLst>
                      <p:childTnLst>
                        <p:par>
                          <p:cTn id="21" fill="hold">
                            <p:stCondLst>
                              <p:cond delay="0"/>
                            </p:stCondLst>
                            <p:childTnLst>
                              <p:par>
                                <p:cTn id="22" presetID="1" presetClass="entr" presetSubtype="0" fill="hold" grpId="1" nodeType="clickEffect">
                                  <p:stCondLst>
                                    <p:cond delay="0"/>
                                  </p:stCondLst>
                                  <p:childTnLst>
                                    <p:set>
                                      <p:cBhvr>
                                        <p:cTn id="23" dur="1" fill="hold">
                                          <p:stCondLst>
                                            <p:cond delay="0"/>
                                          </p:stCondLst>
                                        </p:cTn>
                                        <p:tgtEl>
                                          <p:spTgt spid="10"/>
                                        </p:tgtEl>
                                        <p:attrNameLst>
                                          <p:attrName>style.visibility</p:attrName>
                                        </p:attrNameLst>
                                      </p:cBhvr>
                                      <p:to>
                                        <p:strVal val="visible"/>
                                      </p:to>
                                    </p:set>
                                  </p:childTnLst>
                                </p:cTn>
                              </p:par>
                            </p:childTnLst>
                          </p:cTn>
                        </p:par>
                      </p:childTnLst>
                    </p:cTn>
                  </p:par>
                </p:childTnLst>
              </p:cTn>
              <p:nextCondLst>
                <p:cond evt="onClick" delay="0">
                  <p:tgtEl>
                    <p:spTgt spid="4"/>
                  </p:tgtEl>
                </p:cond>
              </p:nextCondLst>
            </p:seq>
            <p:seq concurrent="1" nextAc="seek">
              <p:cTn id="24" restart="whenNotActive" fill="hold" evtFilter="cancelBubble" nodeType="interactiveSeq">
                <p:stCondLst>
                  <p:cond evt="onClick" delay="0">
                    <p:tgtEl>
                      <p:spTgt spid="12"/>
                    </p:tgtEl>
                  </p:cond>
                </p:stCondLst>
                <p:endSync evt="end" delay="0">
                  <p:rtn val="all"/>
                </p:endSync>
                <p:childTnLst>
                  <p:par>
                    <p:cTn id="25" fill="hold">
                      <p:stCondLst>
                        <p:cond delay="0"/>
                      </p:stCondLst>
                      <p:childTnLst>
                        <p:par>
                          <p:cTn id="26" fill="hold">
                            <p:stCondLst>
                              <p:cond delay="0"/>
                            </p:stCondLst>
                            <p:childTnLst>
                              <p:par>
                                <p:cTn id="27" presetID="10" presetClass="exit" presetSubtype="0" fill="hold" grpId="0" nodeType="clickEffect">
                                  <p:stCondLst>
                                    <p:cond delay="0"/>
                                  </p:stCondLst>
                                  <p:childTnLst>
                                    <p:animEffect transition="out" filter="fade">
                                      <p:cBhvr>
                                        <p:cTn id="28" dur="500"/>
                                        <p:tgtEl>
                                          <p:spTgt spid="12"/>
                                        </p:tgtEl>
                                      </p:cBhvr>
                                    </p:animEffect>
                                    <p:set>
                                      <p:cBhvr>
                                        <p:cTn id="29" dur="1" fill="hold">
                                          <p:stCondLst>
                                            <p:cond delay="499"/>
                                          </p:stCondLst>
                                        </p:cTn>
                                        <p:tgtEl>
                                          <p:spTgt spid="12"/>
                                        </p:tgtEl>
                                        <p:attrNameLst>
                                          <p:attrName>style.visibility</p:attrName>
                                        </p:attrNameLst>
                                      </p:cBhvr>
                                      <p:to>
                                        <p:strVal val="hidden"/>
                                      </p:to>
                                    </p:set>
                                  </p:childTnLst>
                                </p:cTn>
                              </p:par>
                            </p:childTnLst>
                          </p:cTn>
                        </p:par>
                      </p:childTnLst>
                    </p:cTn>
                  </p:par>
                </p:childTnLst>
              </p:cTn>
              <p:nextCondLst>
                <p:cond evt="onClick" delay="0">
                  <p:tgtEl>
                    <p:spTgt spid="12"/>
                  </p:tgtEl>
                </p:cond>
              </p:nextCondLst>
            </p:seq>
            <p:seq concurrent="1" nextAc="seek">
              <p:cTn id="30" restart="whenNotActive" fill="hold" evtFilter="cancelBubble" nodeType="interactiveSeq">
                <p:stCondLst>
                  <p:cond evt="onClick" delay="0">
                    <p:tgtEl>
                      <p:spTgt spid="6"/>
                    </p:tgtEl>
                  </p:cond>
                </p:stCondLst>
                <p:endSync evt="end" delay="0">
                  <p:rtn val="all"/>
                </p:endSync>
                <p:childTnLst>
                  <p:par>
                    <p:cTn id="31" fill="hold">
                      <p:stCondLst>
                        <p:cond delay="0"/>
                      </p:stCondLst>
                      <p:childTnLst>
                        <p:par>
                          <p:cTn id="32" fill="hold">
                            <p:stCondLst>
                              <p:cond delay="0"/>
                            </p:stCondLst>
                            <p:childTnLst>
                              <p:par>
                                <p:cTn id="33" presetID="1" presetClass="entr" presetSubtype="0" fill="hold" grpId="1" nodeType="click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childTnLst>
                          </p:cTn>
                        </p:par>
                      </p:childTnLst>
                    </p:cTn>
                  </p:par>
                </p:childTnLst>
              </p:cTn>
              <p:nextCondLst>
                <p:cond evt="onClick" delay="0">
                  <p:tgtEl>
                    <p:spTgt spid="6"/>
                  </p:tgtEl>
                </p:cond>
              </p:nextCondLst>
            </p:seq>
            <p:seq concurrent="1" nextAc="seek">
              <p:cTn id="35" restart="whenNotActive" fill="hold" evtFilter="cancelBubble" nodeType="interactiveSeq">
                <p:stCondLst>
                  <p:cond evt="onClick" delay="0">
                    <p:tgtEl>
                      <p:spTgt spid="9"/>
                    </p:tgtEl>
                  </p:cond>
                </p:stCondLst>
                <p:endSync evt="end" delay="0">
                  <p:rtn val="all"/>
                </p:endSync>
                <p:childTnLst>
                  <p:par>
                    <p:cTn id="36" fill="hold">
                      <p:stCondLst>
                        <p:cond delay="0"/>
                      </p:stCondLst>
                      <p:childTnLst>
                        <p:par>
                          <p:cTn id="37" fill="hold">
                            <p:stCondLst>
                              <p:cond delay="0"/>
                            </p:stCondLst>
                            <p:childTnLst>
                              <p:par>
                                <p:cTn id="38" presetID="10" presetClass="exit" presetSubtype="0" fill="hold" grpId="0" nodeType="clickEffect">
                                  <p:stCondLst>
                                    <p:cond delay="0"/>
                                  </p:stCondLst>
                                  <p:childTnLst>
                                    <p:animEffect transition="out" filter="fade">
                                      <p:cBhvr>
                                        <p:cTn id="39" dur="500"/>
                                        <p:tgtEl>
                                          <p:spTgt spid="9"/>
                                        </p:tgtEl>
                                      </p:cBhvr>
                                    </p:animEffect>
                                    <p:set>
                                      <p:cBhvr>
                                        <p:cTn id="40" dur="1" fill="hold">
                                          <p:stCondLst>
                                            <p:cond delay="499"/>
                                          </p:stCondLst>
                                        </p:cTn>
                                        <p:tgtEl>
                                          <p:spTgt spid="9"/>
                                        </p:tgtEl>
                                        <p:attrNameLst>
                                          <p:attrName>style.visibility</p:attrName>
                                        </p:attrNameLst>
                                      </p:cBhvr>
                                      <p:to>
                                        <p:strVal val="hidden"/>
                                      </p:to>
                                    </p:set>
                                  </p:childTnLst>
                                </p:cTn>
                              </p:par>
                            </p:childTnLst>
                          </p:cTn>
                        </p:par>
                      </p:childTnLst>
                    </p:cTn>
                  </p:par>
                </p:childTnLst>
              </p:cTn>
              <p:nextCondLst>
                <p:cond evt="onClick" delay="0">
                  <p:tgtEl>
                    <p:spTgt spid="9"/>
                  </p:tgtEl>
                </p:cond>
              </p:nextCondLst>
            </p:seq>
            <p:seq concurrent="1" nextAc="seek">
              <p:cTn id="41" restart="whenNotActive" fill="hold" evtFilter="cancelBubble" nodeType="interactiveSeq">
                <p:stCondLst>
                  <p:cond evt="onClick" delay="0">
                    <p:tgtEl>
                      <p:spTgt spid="3"/>
                    </p:tgtEl>
                  </p:cond>
                </p:stCondLst>
                <p:endSync evt="end" delay="0">
                  <p:rtn val="all"/>
                </p:endSync>
                <p:childTnLst>
                  <p:par>
                    <p:cTn id="42" fill="hold">
                      <p:stCondLst>
                        <p:cond delay="0"/>
                      </p:stCondLst>
                      <p:childTnLst>
                        <p:par>
                          <p:cTn id="43" fill="hold">
                            <p:stCondLst>
                              <p:cond delay="0"/>
                            </p:stCondLst>
                            <p:childTnLst>
                              <p:par>
                                <p:cTn id="44" presetID="1" presetClass="entr" presetSubtype="0" fill="hold" grpId="1" nodeType="clickEffect">
                                  <p:stCondLst>
                                    <p:cond delay="0"/>
                                  </p:stCondLst>
                                  <p:childTnLst>
                                    <p:set>
                                      <p:cBhvr>
                                        <p:cTn id="45" dur="1" fill="hold">
                                          <p:stCondLst>
                                            <p:cond delay="0"/>
                                          </p:stCondLst>
                                        </p:cTn>
                                        <p:tgtEl>
                                          <p:spTgt spid="9"/>
                                        </p:tgtEl>
                                        <p:attrNameLst>
                                          <p:attrName>style.visibility</p:attrName>
                                        </p:attrNameLst>
                                      </p:cBhvr>
                                      <p:to>
                                        <p:strVal val="visible"/>
                                      </p:to>
                                    </p:set>
                                  </p:childTnLst>
                                </p:cTn>
                              </p:par>
                            </p:childTnLst>
                          </p:cTn>
                        </p:par>
                      </p:childTnLst>
                    </p:cTn>
                  </p:par>
                </p:childTnLst>
              </p:cTn>
              <p:nextCondLst>
                <p:cond evt="onClick" delay="0">
                  <p:tgtEl>
                    <p:spTgt spid="3"/>
                  </p:tgtEl>
                </p:cond>
              </p:nextCondLst>
            </p:seq>
            <p:seq concurrent="1" nextAc="seek">
              <p:cTn id="46" restart="whenNotActive" fill="hold" evtFilter="cancelBubble" nodeType="interactiveSeq">
                <p:stCondLst>
                  <p:cond evt="onClick" delay="0">
                    <p:tgtEl>
                      <p:spTgt spid="8"/>
                    </p:tgtEl>
                  </p:cond>
                </p:stCondLst>
                <p:endSync evt="end" delay="0">
                  <p:rtn val="all"/>
                </p:endSync>
                <p:childTnLst>
                  <p:par>
                    <p:cTn id="47" fill="hold">
                      <p:stCondLst>
                        <p:cond delay="0"/>
                      </p:stCondLst>
                      <p:childTnLst>
                        <p:par>
                          <p:cTn id="48" fill="hold">
                            <p:stCondLst>
                              <p:cond delay="0"/>
                            </p:stCondLst>
                            <p:childTnLst>
                              <p:par>
                                <p:cTn id="49" presetID="10" presetClass="exit" presetSubtype="0" fill="hold" grpId="0" nodeType="clickEffect">
                                  <p:stCondLst>
                                    <p:cond delay="0"/>
                                  </p:stCondLst>
                                  <p:childTnLst>
                                    <p:animEffect transition="out" filter="fade">
                                      <p:cBhvr>
                                        <p:cTn id="50" dur="500"/>
                                        <p:tgtEl>
                                          <p:spTgt spid="8"/>
                                        </p:tgtEl>
                                      </p:cBhvr>
                                    </p:animEffect>
                                    <p:set>
                                      <p:cBhvr>
                                        <p:cTn id="51" dur="1" fill="hold">
                                          <p:stCondLst>
                                            <p:cond delay="499"/>
                                          </p:stCondLst>
                                        </p:cTn>
                                        <p:tgtEl>
                                          <p:spTgt spid="8"/>
                                        </p:tgtEl>
                                        <p:attrNameLst>
                                          <p:attrName>style.visibility</p:attrName>
                                        </p:attrNameLst>
                                      </p:cBhvr>
                                      <p:to>
                                        <p:strVal val="hidden"/>
                                      </p:to>
                                    </p:set>
                                  </p:childTnLst>
                                </p:cTn>
                              </p:par>
                            </p:childTnLst>
                          </p:cTn>
                        </p:par>
                      </p:childTnLst>
                    </p:cTn>
                  </p:par>
                </p:childTnLst>
              </p:cTn>
              <p:nextCondLst>
                <p:cond evt="onClick" delay="0">
                  <p:tgtEl>
                    <p:spTgt spid="8"/>
                  </p:tgtEl>
                </p:cond>
              </p:nextCondLst>
            </p:seq>
            <p:seq concurrent="1" nextAc="seek">
              <p:cTn id="52" restart="whenNotActive" fill="hold" evtFilter="cancelBubble" nodeType="interactiveSeq">
                <p:stCondLst>
                  <p:cond evt="onClick" delay="0">
                    <p:tgtEl>
                      <p:spTgt spid="2"/>
                    </p:tgtEl>
                  </p:cond>
                </p:stCondLst>
                <p:endSync evt="end" delay="0">
                  <p:rtn val="all"/>
                </p:endSync>
                <p:childTnLst>
                  <p:par>
                    <p:cTn id="53" fill="hold">
                      <p:stCondLst>
                        <p:cond delay="0"/>
                      </p:stCondLst>
                      <p:childTnLst>
                        <p:par>
                          <p:cTn id="54" fill="hold">
                            <p:stCondLst>
                              <p:cond delay="0"/>
                            </p:stCondLst>
                            <p:childTnLst>
                              <p:par>
                                <p:cTn id="55" presetID="1" presetClass="entr" presetSubtype="0" fill="hold" grpId="1" nodeType="clickEffect">
                                  <p:stCondLst>
                                    <p:cond delay="0"/>
                                  </p:stCondLst>
                                  <p:childTnLst>
                                    <p:set>
                                      <p:cBhvr>
                                        <p:cTn id="56" dur="1" fill="hold">
                                          <p:stCondLst>
                                            <p:cond delay="0"/>
                                          </p:stCondLst>
                                        </p:cTn>
                                        <p:tgtEl>
                                          <p:spTgt spid="8"/>
                                        </p:tgtEl>
                                        <p:attrNameLst>
                                          <p:attrName>style.visibility</p:attrName>
                                        </p:attrNameLst>
                                      </p:cBhvr>
                                      <p:to>
                                        <p:strVal val="visible"/>
                                      </p:to>
                                    </p:set>
                                  </p:childTnLst>
                                </p:cTn>
                              </p:par>
                            </p:childTnLst>
                          </p:cTn>
                        </p:par>
                      </p:childTnLst>
                    </p:cTn>
                  </p:par>
                </p:childTnLst>
              </p:cTn>
              <p:nextCondLst>
                <p:cond evt="onClick" delay="0">
                  <p:tgtEl>
                    <p:spTgt spid="2"/>
                  </p:tgtEl>
                </p:cond>
              </p:nextCondLst>
            </p:seq>
            <p:seq concurrent="1" nextAc="seek">
              <p:cTn id="57" restart="whenNotActive" fill="hold" evtFilter="cancelBubble" nodeType="interactiveSeq">
                <p:stCondLst>
                  <p:cond evt="onClick" delay="0">
                    <p:tgtEl>
                      <p:spTgt spid="11"/>
                    </p:tgtEl>
                  </p:cond>
                </p:stCondLst>
                <p:endSync evt="end" delay="0">
                  <p:rtn val="all"/>
                </p:endSync>
                <p:childTnLst>
                  <p:par>
                    <p:cTn id="58" fill="hold">
                      <p:stCondLst>
                        <p:cond delay="0"/>
                      </p:stCondLst>
                      <p:childTnLst>
                        <p:par>
                          <p:cTn id="59" fill="hold">
                            <p:stCondLst>
                              <p:cond delay="0"/>
                            </p:stCondLst>
                            <p:childTnLst>
                              <p:par>
                                <p:cTn id="60" presetID="10" presetClass="exit" presetSubtype="0" fill="hold" grpId="0" nodeType="clickEffect">
                                  <p:stCondLst>
                                    <p:cond delay="0"/>
                                  </p:stCondLst>
                                  <p:childTnLst>
                                    <p:animEffect transition="out" filter="fade">
                                      <p:cBhvr>
                                        <p:cTn id="61" dur="500"/>
                                        <p:tgtEl>
                                          <p:spTgt spid="11"/>
                                        </p:tgtEl>
                                      </p:cBhvr>
                                    </p:animEffect>
                                    <p:set>
                                      <p:cBhvr>
                                        <p:cTn id="62" dur="1" fill="hold">
                                          <p:stCondLst>
                                            <p:cond delay="499"/>
                                          </p:stCondLst>
                                        </p:cTn>
                                        <p:tgtEl>
                                          <p:spTgt spid="11"/>
                                        </p:tgtEl>
                                        <p:attrNameLst>
                                          <p:attrName>style.visibility</p:attrName>
                                        </p:attrNameLst>
                                      </p:cBhvr>
                                      <p:to>
                                        <p:strVal val="hidden"/>
                                      </p:to>
                                    </p:set>
                                  </p:childTnLst>
                                </p:cTn>
                              </p:par>
                            </p:childTnLst>
                          </p:cTn>
                        </p:par>
                      </p:childTnLst>
                    </p:cTn>
                  </p:par>
                </p:childTnLst>
              </p:cTn>
              <p:nextCondLst>
                <p:cond evt="onClick" delay="0">
                  <p:tgtEl>
                    <p:spTgt spid="11"/>
                  </p:tgtEl>
                </p:cond>
              </p:nextCondLst>
            </p:seq>
            <p:seq concurrent="1" nextAc="seek">
              <p:cTn id="63" restart="whenNotActive" fill="hold" evtFilter="cancelBubble" nodeType="interactiveSeq">
                <p:stCondLst>
                  <p:cond evt="onClick" delay="0">
                    <p:tgtEl>
                      <p:spTgt spid="5"/>
                    </p:tgtEl>
                  </p:cond>
                </p:stCondLst>
                <p:endSync evt="end" delay="0">
                  <p:rtn val="all"/>
                </p:endSync>
                <p:childTnLst>
                  <p:par>
                    <p:cTn id="64" fill="hold">
                      <p:stCondLst>
                        <p:cond delay="0"/>
                      </p:stCondLst>
                      <p:childTnLst>
                        <p:par>
                          <p:cTn id="65" fill="hold">
                            <p:stCondLst>
                              <p:cond delay="0"/>
                            </p:stCondLst>
                            <p:childTnLst>
                              <p:par>
                                <p:cTn id="66" presetID="1" presetClass="entr" presetSubtype="0" fill="hold" grpId="1" nodeType="clickEffect">
                                  <p:stCondLst>
                                    <p:cond delay="0"/>
                                  </p:stCondLst>
                                  <p:childTnLst>
                                    <p:set>
                                      <p:cBhvr>
                                        <p:cTn id="67" dur="1" fill="hold">
                                          <p:stCondLst>
                                            <p:cond delay="0"/>
                                          </p:stCondLst>
                                        </p:cTn>
                                        <p:tgtEl>
                                          <p:spTgt spid="11"/>
                                        </p:tgtEl>
                                        <p:attrNameLst>
                                          <p:attrName>style.visibility</p:attrName>
                                        </p:attrNameLst>
                                      </p:cBhvr>
                                      <p:to>
                                        <p:strVal val="visible"/>
                                      </p:to>
                                    </p:set>
                                  </p:childTnLst>
                                </p:cTn>
                              </p:par>
                            </p:childTnLst>
                          </p:cTn>
                        </p:par>
                      </p:childTnLst>
                    </p:cTn>
                  </p:par>
                </p:childTnLst>
              </p:cTn>
              <p:nextCondLst>
                <p:cond evt="onClick" delay="0">
                  <p:tgtEl>
                    <p:spTgt spid="5"/>
                  </p:tgtEl>
                </p:cond>
              </p:nextCondLst>
            </p:seq>
            <p:seq concurrent="1" nextAc="seek">
              <p:cTn id="68" restart="whenNotActive" fill="hold" evtFilter="cancelBubble" nodeType="interactiveSeq">
                <p:stCondLst>
                  <p:cond evt="onClick" delay="0">
                    <p:tgtEl>
                      <p:spTgt spid="25"/>
                    </p:tgtEl>
                  </p:cond>
                </p:stCondLst>
                <p:endSync evt="end" delay="0">
                  <p:rtn val="all"/>
                </p:endSync>
                <p:childTnLst>
                  <p:par>
                    <p:cTn id="69" fill="hold">
                      <p:stCondLst>
                        <p:cond delay="0"/>
                      </p:stCondLst>
                      <p:childTnLst>
                        <p:par>
                          <p:cTn id="70" fill="hold">
                            <p:stCondLst>
                              <p:cond delay="0"/>
                            </p:stCondLst>
                            <p:childTnLst>
                              <p:par>
                                <p:cTn id="71" presetID="10" presetClass="exit" presetSubtype="0" fill="hold" grpId="0" nodeType="clickEffect">
                                  <p:stCondLst>
                                    <p:cond delay="0"/>
                                  </p:stCondLst>
                                  <p:childTnLst>
                                    <p:animEffect transition="out" filter="fade">
                                      <p:cBhvr>
                                        <p:cTn id="72" dur="500"/>
                                        <p:tgtEl>
                                          <p:spTgt spid="25"/>
                                        </p:tgtEl>
                                      </p:cBhvr>
                                    </p:animEffect>
                                    <p:set>
                                      <p:cBhvr>
                                        <p:cTn id="73" dur="1" fill="hold">
                                          <p:stCondLst>
                                            <p:cond delay="499"/>
                                          </p:stCondLst>
                                        </p:cTn>
                                        <p:tgtEl>
                                          <p:spTgt spid="25"/>
                                        </p:tgtEl>
                                        <p:attrNameLst>
                                          <p:attrName>style.visibility</p:attrName>
                                        </p:attrNameLst>
                                      </p:cBhvr>
                                      <p:to>
                                        <p:strVal val="hidden"/>
                                      </p:to>
                                    </p:set>
                                  </p:childTnLst>
                                </p:cTn>
                              </p:par>
                            </p:childTnLst>
                          </p:cTn>
                        </p:par>
                      </p:childTnLst>
                    </p:cTn>
                  </p:par>
                </p:childTnLst>
              </p:cTn>
              <p:nextCondLst>
                <p:cond evt="onClick" delay="0">
                  <p:tgtEl>
                    <p:spTgt spid="25"/>
                  </p:tgtEl>
                </p:cond>
              </p:nextCondLst>
            </p:seq>
            <p:seq concurrent="1" nextAc="seek">
              <p:cTn id="74" restart="whenNotActive" fill="hold" evtFilter="cancelBubble" nodeType="interactiveSeq">
                <p:stCondLst>
                  <p:cond evt="onClick" delay="0">
                    <p:tgtEl>
                      <p:spTgt spid="19"/>
                    </p:tgtEl>
                  </p:cond>
                </p:stCondLst>
                <p:endSync evt="end" delay="0">
                  <p:rtn val="all"/>
                </p:endSync>
                <p:childTnLst>
                  <p:par>
                    <p:cTn id="75" fill="hold">
                      <p:stCondLst>
                        <p:cond delay="0"/>
                      </p:stCondLst>
                      <p:childTnLst>
                        <p:par>
                          <p:cTn id="76" fill="hold">
                            <p:stCondLst>
                              <p:cond delay="0"/>
                            </p:stCondLst>
                            <p:childTnLst>
                              <p:par>
                                <p:cTn id="77" presetID="1" presetClass="entr" presetSubtype="0" fill="hold" grpId="1" nodeType="clickEffect">
                                  <p:stCondLst>
                                    <p:cond delay="0"/>
                                  </p:stCondLst>
                                  <p:childTnLst>
                                    <p:set>
                                      <p:cBhvr>
                                        <p:cTn id="78" dur="1" fill="hold">
                                          <p:stCondLst>
                                            <p:cond delay="0"/>
                                          </p:stCondLst>
                                        </p:cTn>
                                        <p:tgtEl>
                                          <p:spTgt spid="25"/>
                                        </p:tgtEl>
                                        <p:attrNameLst>
                                          <p:attrName>style.visibility</p:attrName>
                                        </p:attrNameLst>
                                      </p:cBhvr>
                                      <p:to>
                                        <p:strVal val="visible"/>
                                      </p:to>
                                    </p:set>
                                  </p:childTnLst>
                                </p:cTn>
                              </p:par>
                            </p:childTnLst>
                          </p:cTn>
                        </p:par>
                      </p:childTnLst>
                    </p:cTn>
                  </p:par>
                </p:childTnLst>
              </p:cTn>
              <p:nextCondLst>
                <p:cond evt="onClick" delay="0">
                  <p:tgtEl>
                    <p:spTgt spid="19"/>
                  </p:tgtEl>
                </p:cond>
              </p:nextCondLst>
            </p:seq>
            <p:seq concurrent="1" nextAc="seek">
              <p:cTn id="79" restart="whenNotActive" fill="hold" evtFilter="cancelBubble" nodeType="interactiveSeq">
                <p:stCondLst>
                  <p:cond evt="onClick" delay="0">
                    <p:tgtEl>
                      <p:spTgt spid="22"/>
                    </p:tgtEl>
                  </p:cond>
                </p:stCondLst>
                <p:endSync evt="end" delay="0">
                  <p:rtn val="all"/>
                </p:endSync>
                <p:childTnLst>
                  <p:par>
                    <p:cTn id="80" fill="hold">
                      <p:stCondLst>
                        <p:cond delay="0"/>
                      </p:stCondLst>
                      <p:childTnLst>
                        <p:par>
                          <p:cTn id="81" fill="hold">
                            <p:stCondLst>
                              <p:cond delay="0"/>
                            </p:stCondLst>
                            <p:childTnLst>
                              <p:par>
                                <p:cTn id="82" presetID="10" presetClass="exit" presetSubtype="0" fill="hold" grpId="0" nodeType="clickEffect">
                                  <p:stCondLst>
                                    <p:cond delay="0"/>
                                  </p:stCondLst>
                                  <p:childTnLst>
                                    <p:animEffect transition="out" filter="fade">
                                      <p:cBhvr>
                                        <p:cTn id="83" dur="500"/>
                                        <p:tgtEl>
                                          <p:spTgt spid="22"/>
                                        </p:tgtEl>
                                      </p:cBhvr>
                                    </p:animEffect>
                                    <p:set>
                                      <p:cBhvr>
                                        <p:cTn id="84" dur="1" fill="hold">
                                          <p:stCondLst>
                                            <p:cond delay="499"/>
                                          </p:stCondLst>
                                        </p:cTn>
                                        <p:tgtEl>
                                          <p:spTgt spid="22"/>
                                        </p:tgtEl>
                                        <p:attrNameLst>
                                          <p:attrName>style.visibility</p:attrName>
                                        </p:attrNameLst>
                                      </p:cBhvr>
                                      <p:to>
                                        <p:strVal val="hidden"/>
                                      </p:to>
                                    </p:set>
                                  </p:childTnLst>
                                </p:cTn>
                              </p:par>
                            </p:childTnLst>
                          </p:cTn>
                        </p:par>
                      </p:childTnLst>
                    </p:cTn>
                  </p:par>
                </p:childTnLst>
              </p:cTn>
              <p:nextCondLst>
                <p:cond evt="onClick" delay="0">
                  <p:tgtEl>
                    <p:spTgt spid="22"/>
                  </p:tgtEl>
                </p:cond>
              </p:nextCondLst>
            </p:seq>
            <p:seq concurrent="1" nextAc="seek">
              <p:cTn id="85" restart="whenNotActive" fill="hold" evtFilter="cancelBubble" nodeType="interactiveSeq">
                <p:stCondLst>
                  <p:cond evt="onClick" delay="0">
                    <p:tgtEl>
                      <p:spTgt spid="16"/>
                    </p:tgtEl>
                  </p:cond>
                </p:stCondLst>
                <p:endSync evt="end" delay="0">
                  <p:rtn val="all"/>
                </p:endSync>
                <p:childTnLst>
                  <p:par>
                    <p:cTn id="86" fill="hold">
                      <p:stCondLst>
                        <p:cond delay="0"/>
                      </p:stCondLst>
                      <p:childTnLst>
                        <p:par>
                          <p:cTn id="87" fill="hold">
                            <p:stCondLst>
                              <p:cond delay="0"/>
                            </p:stCondLst>
                            <p:childTnLst>
                              <p:par>
                                <p:cTn id="88" presetID="1" presetClass="entr" presetSubtype="0" fill="hold" grpId="1" nodeType="clickEffect">
                                  <p:stCondLst>
                                    <p:cond delay="0"/>
                                  </p:stCondLst>
                                  <p:childTnLst>
                                    <p:set>
                                      <p:cBhvr>
                                        <p:cTn id="89" dur="1" fill="hold">
                                          <p:stCondLst>
                                            <p:cond delay="0"/>
                                          </p:stCondLst>
                                        </p:cTn>
                                        <p:tgtEl>
                                          <p:spTgt spid="22"/>
                                        </p:tgtEl>
                                        <p:attrNameLst>
                                          <p:attrName>style.visibility</p:attrName>
                                        </p:attrNameLst>
                                      </p:cBhvr>
                                      <p:to>
                                        <p:strVal val="visible"/>
                                      </p:to>
                                    </p:set>
                                  </p:childTnLst>
                                </p:cTn>
                              </p:par>
                            </p:childTnLst>
                          </p:cTn>
                        </p:par>
                      </p:childTnLst>
                    </p:cTn>
                  </p:par>
                </p:childTnLst>
              </p:cTn>
              <p:nextCondLst>
                <p:cond evt="onClick" delay="0">
                  <p:tgtEl>
                    <p:spTgt spid="16"/>
                  </p:tgtEl>
                </p:cond>
              </p:nextCondLst>
            </p:seq>
            <p:seq concurrent="1" nextAc="seek">
              <p:cTn id="90" restart="whenNotActive" fill="hold" evtFilter="cancelBubble" nodeType="interactiveSeq">
                <p:stCondLst>
                  <p:cond evt="onClick" delay="0">
                    <p:tgtEl>
                      <p:spTgt spid="24"/>
                    </p:tgtEl>
                  </p:cond>
                </p:stCondLst>
                <p:endSync evt="end" delay="0">
                  <p:rtn val="all"/>
                </p:endSync>
                <p:childTnLst>
                  <p:par>
                    <p:cTn id="91" fill="hold">
                      <p:stCondLst>
                        <p:cond delay="0"/>
                      </p:stCondLst>
                      <p:childTnLst>
                        <p:par>
                          <p:cTn id="92" fill="hold">
                            <p:stCondLst>
                              <p:cond delay="0"/>
                            </p:stCondLst>
                            <p:childTnLst>
                              <p:par>
                                <p:cTn id="93" presetID="10" presetClass="exit" presetSubtype="0" fill="hold" grpId="0" nodeType="clickEffect">
                                  <p:stCondLst>
                                    <p:cond delay="0"/>
                                  </p:stCondLst>
                                  <p:childTnLst>
                                    <p:animEffect transition="out" filter="fade">
                                      <p:cBhvr>
                                        <p:cTn id="94" dur="500"/>
                                        <p:tgtEl>
                                          <p:spTgt spid="24"/>
                                        </p:tgtEl>
                                      </p:cBhvr>
                                    </p:animEffect>
                                    <p:set>
                                      <p:cBhvr>
                                        <p:cTn id="95" dur="1" fill="hold">
                                          <p:stCondLst>
                                            <p:cond delay="499"/>
                                          </p:stCondLst>
                                        </p:cTn>
                                        <p:tgtEl>
                                          <p:spTgt spid="24"/>
                                        </p:tgtEl>
                                        <p:attrNameLst>
                                          <p:attrName>style.visibility</p:attrName>
                                        </p:attrNameLst>
                                      </p:cBhvr>
                                      <p:to>
                                        <p:strVal val="hidden"/>
                                      </p:to>
                                    </p:set>
                                  </p:childTnLst>
                                </p:cTn>
                              </p:par>
                            </p:childTnLst>
                          </p:cTn>
                        </p:par>
                      </p:childTnLst>
                    </p:cTn>
                  </p:par>
                </p:childTnLst>
              </p:cTn>
              <p:nextCondLst>
                <p:cond evt="onClick" delay="0">
                  <p:tgtEl>
                    <p:spTgt spid="24"/>
                  </p:tgtEl>
                </p:cond>
              </p:nextCondLst>
            </p:seq>
            <p:seq concurrent="1" nextAc="seek">
              <p:cTn id="96" restart="whenNotActive" fill="hold" evtFilter="cancelBubble" nodeType="interactiveSeq">
                <p:stCondLst>
                  <p:cond evt="onClick" delay="0">
                    <p:tgtEl>
                      <p:spTgt spid="18"/>
                    </p:tgtEl>
                  </p:cond>
                </p:stCondLst>
                <p:endSync evt="end" delay="0">
                  <p:rtn val="all"/>
                </p:endSync>
                <p:childTnLst>
                  <p:par>
                    <p:cTn id="97" fill="hold">
                      <p:stCondLst>
                        <p:cond delay="0"/>
                      </p:stCondLst>
                      <p:childTnLst>
                        <p:par>
                          <p:cTn id="98" fill="hold">
                            <p:stCondLst>
                              <p:cond delay="0"/>
                            </p:stCondLst>
                            <p:childTnLst>
                              <p:par>
                                <p:cTn id="99" presetID="1" presetClass="entr" presetSubtype="0" fill="hold" grpId="1" nodeType="clickEffect">
                                  <p:stCondLst>
                                    <p:cond delay="0"/>
                                  </p:stCondLst>
                                  <p:childTnLst>
                                    <p:set>
                                      <p:cBhvr>
                                        <p:cTn id="100" dur="1" fill="hold">
                                          <p:stCondLst>
                                            <p:cond delay="0"/>
                                          </p:stCondLst>
                                        </p:cTn>
                                        <p:tgtEl>
                                          <p:spTgt spid="24"/>
                                        </p:tgtEl>
                                        <p:attrNameLst>
                                          <p:attrName>style.visibility</p:attrName>
                                        </p:attrNameLst>
                                      </p:cBhvr>
                                      <p:to>
                                        <p:strVal val="visible"/>
                                      </p:to>
                                    </p:set>
                                  </p:childTnLst>
                                </p:cTn>
                              </p:par>
                            </p:childTnLst>
                          </p:cTn>
                        </p:par>
                      </p:childTnLst>
                    </p:cTn>
                  </p:par>
                </p:childTnLst>
              </p:cTn>
              <p:nextCondLst>
                <p:cond evt="onClick" delay="0">
                  <p:tgtEl>
                    <p:spTgt spid="18"/>
                  </p:tgtEl>
                </p:cond>
              </p:nextCondLst>
            </p:seq>
            <p:seq concurrent="1" nextAc="seek">
              <p:cTn id="101" restart="whenNotActive" fill="hold" evtFilter="cancelBubble" nodeType="interactiveSeq">
                <p:stCondLst>
                  <p:cond evt="onClick" delay="0">
                    <p:tgtEl>
                      <p:spTgt spid="21"/>
                    </p:tgtEl>
                  </p:cond>
                </p:stCondLst>
                <p:endSync evt="end" delay="0">
                  <p:rtn val="all"/>
                </p:endSync>
                <p:childTnLst>
                  <p:par>
                    <p:cTn id="102" fill="hold">
                      <p:stCondLst>
                        <p:cond delay="0"/>
                      </p:stCondLst>
                      <p:childTnLst>
                        <p:par>
                          <p:cTn id="103" fill="hold">
                            <p:stCondLst>
                              <p:cond delay="0"/>
                            </p:stCondLst>
                            <p:childTnLst>
                              <p:par>
                                <p:cTn id="104" presetID="10" presetClass="exit" presetSubtype="0" fill="hold" grpId="0" nodeType="clickEffect">
                                  <p:stCondLst>
                                    <p:cond delay="0"/>
                                  </p:stCondLst>
                                  <p:childTnLst>
                                    <p:animEffect transition="out" filter="fade">
                                      <p:cBhvr>
                                        <p:cTn id="105" dur="500"/>
                                        <p:tgtEl>
                                          <p:spTgt spid="21"/>
                                        </p:tgtEl>
                                      </p:cBhvr>
                                    </p:animEffect>
                                    <p:set>
                                      <p:cBhvr>
                                        <p:cTn id="106" dur="1" fill="hold">
                                          <p:stCondLst>
                                            <p:cond delay="499"/>
                                          </p:stCondLst>
                                        </p:cTn>
                                        <p:tgtEl>
                                          <p:spTgt spid="21"/>
                                        </p:tgtEl>
                                        <p:attrNameLst>
                                          <p:attrName>style.visibility</p:attrName>
                                        </p:attrNameLst>
                                      </p:cBhvr>
                                      <p:to>
                                        <p:strVal val="hidden"/>
                                      </p:to>
                                    </p:set>
                                  </p:childTnLst>
                                </p:cTn>
                              </p:par>
                            </p:childTnLst>
                          </p:cTn>
                        </p:par>
                      </p:childTnLst>
                    </p:cTn>
                  </p:par>
                </p:childTnLst>
              </p:cTn>
              <p:nextCondLst>
                <p:cond evt="onClick" delay="0">
                  <p:tgtEl>
                    <p:spTgt spid="21"/>
                  </p:tgtEl>
                </p:cond>
              </p:nextCondLst>
            </p:seq>
            <p:seq concurrent="1" nextAc="seek">
              <p:cTn id="107" restart="whenNotActive" fill="hold" evtFilter="cancelBubble" nodeType="interactiveSeq">
                <p:stCondLst>
                  <p:cond evt="onClick" delay="0">
                    <p:tgtEl>
                      <p:spTgt spid="15"/>
                    </p:tgtEl>
                  </p:cond>
                </p:stCondLst>
                <p:endSync evt="end" delay="0">
                  <p:rtn val="all"/>
                </p:endSync>
                <p:childTnLst>
                  <p:par>
                    <p:cTn id="108" fill="hold">
                      <p:stCondLst>
                        <p:cond delay="0"/>
                      </p:stCondLst>
                      <p:childTnLst>
                        <p:par>
                          <p:cTn id="109" fill="hold">
                            <p:stCondLst>
                              <p:cond delay="0"/>
                            </p:stCondLst>
                            <p:childTnLst>
                              <p:par>
                                <p:cTn id="110" presetID="1" presetClass="entr" presetSubtype="0" fill="hold" grpId="1" nodeType="clickEffect">
                                  <p:stCondLst>
                                    <p:cond delay="0"/>
                                  </p:stCondLst>
                                  <p:childTnLst>
                                    <p:set>
                                      <p:cBhvr>
                                        <p:cTn id="111" dur="1" fill="hold">
                                          <p:stCondLst>
                                            <p:cond delay="0"/>
                                          </p:stCondLst>
                                        </p:cTn>
                                        <p:tgtEl>
                                          <p:spTgt spid="21"/>
                                        </p:tgtEl>
                                        <p:attrNameLst>
                                          <p:attrName>style.visibility</p:attrName>
                                        </p:attrNameLst>
                                      </p:cBhvr>
                                      <p:to>
                                        <p:strVal val="visible"/>
                                      </p:to>
                                    </p:set>
                                  </p:childTnLst>
                                </p:cTn>
                              </p:par>
                            </p:childTnLst>
                          </p:cTn>
                        </p:par>
                      </p:childTnLst>
                    </p:cTn>
                  </p:par>
                </p:childTnLst>
              </p:cTn>
              <p:nextCondLst>
                <p:cond evt="onClick" delay="0">
                  <p:tgtEl>
                    <p:spTgt spid="15"/>
                  </p:tgtEl>
                </p:cond>
              </p:nextCondLst>
            </p:seq>
            <p:seq concurrent="1" nextAc="seek">
              <p:cTn id="112" restart="whenNotActive" fill="hold" evtFilter="cancelBubble" nodeType="interactiveSeq">
                <p:stCondLst>
                  <p:cond evt="onClick" delay="0">
                    <p:tgtEl>
                      <p:spTgt spid="20"/>
                    </p:tgtEl>
                  </p:cond>
                </p:stCondLst>
                <p:endSync evt="end" delay="0">
                  <p:rtn val="all"/>
                </p:endSync>
                <p:childTnLst>
                  <p:par>
                    <p:cTn id="113" fill="hold">
                      <p:stCondLst>
                        <p:cond delay="0"/>
                      </p:stCondLst>
                      <p:childTnLst>
                        <p:par>
                          <p:cTn id="114" fill="hold">
                            <p:stCondLst>
                              <p:cond delay="0"/>
                            </p:stCondLst>
                            <p:childTnLst>
                              <p:par>
                                <p:cTn id="115" presetID="10" presetClass="exit" presetSubtype="0" fill="hold" grpId="0" nodeType="clickEffect">
                                  <p:stCondLst>
                                    <p:cond delay="0"/>
                                  </p:stCondLst>
                                  <p:childTnLst>
                                    <p:animEffect transition="out" filter="fade">
                                      <p:cBhvr>
                                        <p:cTn id="116" dur="500"/>
                                        <p:tgtEl>
                                          <p:spTgt spid="20"/>
                                        </p:tgtEl>
                                      </p:cBhvr>
                                    </p:animEffect>
                                    <p:set>
                                      <p:cBhvr>
                                        <p:cTn id="117" dur="1" fill="hold">
                                          <p:stCondLst>
                                            <p:cond delay="499"/>
                                          </p:stCondLst>
                                        </p:cTn>
                                        <p:tgtEl>
                                          <p:spTgt spid="20"/>
                                        </p:tgtEl>
                                        <p:attrNameLst>
                                          <p:attrName>style.visibility</p:attrName>
                                        </p:attrNameLst>
                                      </p:cBhvr>
                                      <p:to>
                                        <p:strVal val="hidden"/>
                                      </p:to>
                                    </p:set>
                                  </p:childTnLst>
                                </p:cTn>
                              </p:par>
                            </p:childTnLst>
                          </p:cTn>
                        </p:par>
                      </p:childTnLst>
                    </p:cTn>
                  </p:par>
                </p:childTnLst>
              </p:cTn>
              <p:nextCondLst>
                <p:cond evt="onClick" delay="0">
                  <p:tgtEl>
                    <p:spTgt spid="20"/>
                  </p:tgtEl>
                </p:cond>
              </p:nextCondLst>
            </p:seq>
            <p:seq concurrent="1" nextAc="seek">
              <p:cTn id="118" restart="whenNotActive" fill="hold" evtFilter="cancelBubble" nodeType="interactiveSeq">
                <p:stCondLst>
                  <p:cond evt="onClick" delay="0">
                    <p:tgtEl>
                      <p:spTgt spid="14"/>
                    </p:tgtEl>
                  </p:cond>
                </p:stCondLst>
                <p:endSync evt="end" delay="0">
                  <p:rtn val="all"/>
                </p:endSync>
                <p:childTnLst>
                  <p:par>
                    <p:cTn id="119" fill="hold">
                      <p:stCondLst>
                        <p:cond delay="0"/>
                      </p:stCondLst>
                      <p:childTnLst>
                        <p:par>
                          <p:cTn id="120" fill="hold">
                            <p:stCondLst>
                              <p:cond delay="0"/>
                            </p:stCondLst>
                            <p:childTnLst>
                              <p:par>
                                <p:cTn id="121" presetID="1" presetClass="entr" presetSubtype="0" fill="hold" grpId="1" nodeType="clickEffect">
                                  <p:stCondLst>
                                    <p:cond delay="0"/>
                                  </p:stCondLst>
                                  <p:childTnLst>
                                    <p:set>
                                      <p:cBhvr>
                                        <p:cTn id="122" dur="1" fill="hold">
                                          <p:stCondLst>
                                            <p:cond delay="0"/>
                                          </p:stCondLst>
                                        </p:cTn>
                                        <p:tgtEl>
                                          <p:spTgt spid="20"/>
                                        </p:tgtEl>
                                        <p:attrNameLst>
                                          <p:attrName>style.visibility</p:attrName>
                                        </p:attrNameLst>
                                      </p:cBhvr>
                                      <p:to>
                                        <p:strVal val="visible"/>
                                      </p:to>
                                    </p:set>
                                  </p:childTnLst>
                                </p:cTn>
                              </p:par>
                            </p:childTnLst>
                          </p:cTn>
                        </p:par>
                      </p:childTnLst>
                    </p:cTn>
                  </p:par>
                </p:childTnLst>
              </p:cTn>
              <p:nextCondLst>
                <p:cond evt="onClick" delay="0">
                  <p:tgtEl>
                    <p:spTgt spid="14"/>
                  </p:tgtEl>
                </p:cond>
              </p:nextCondLst>
            </p:seq>
            <p:seq concurrent="1" nextAc="seek">
              <p:cTn id="123" restart="whenNotActive" fill="hold" evtFilter="cancelBubble" nodeType="interactiveSeq">
                <p:stCondLst>
                  <p:cond evt="onClick" delay="0">
                    <p:tgtEl>
                      <p:spTgt spid="23"/>
                    </p:tgtEl>
                  </p:cond>
                </p:stCondLst>
                <p:endSync evt="end" delay="0">
                  <p:rtn val="all"/>
                </p:endSync>
                <p:childTnLst>
                  <p:par>
                    <p:cTn id="124" fill="hold">
                      <p:stCondLst>
                        <p:cond delay="0"/>
                      </p:stCondLst>
                      <p:childTnLst>
                        <p:par>
                          <p:cTn id="125" fill="hold">
                            <p:stCondLst>
                              <p:cond delay="0"/>
                            </p:stCondLst>
                            <p:childTnLst>
                              <p:par>
                                <p:cTn id="126" presetID="10" presetClass="exit" presetSubtype="0" fill="hold" grpId="0" nodeType="clickEffect">
                                  <p:stCondLst>
                                    <p:cond delay="0"/>
                                  </p:stCondLst>
                                  <p:childTnLst>
                                    <p:animEffect transition="out" filter="fade">
                                      <p:cBhvr>
                                        <p:cTn id="127" dur="500"/>
                                        <p:tgtEl>
                                          <p:spTgt spid="23"/>
                                        </p:tgtEl>
                                      </p:cBhvr>
                                    </p:animEffect>
                                    <p:set>
                                      <p:cBhvr>
                                        <p:cTn id="128" dur="1" fill="hold">
                                          <p:stCondLst>
                                            <p:cond delay="499"/>
                                          </p:stCondLst>
                                        </p:cTn>
                                        <p:tgtEl>
                                          <p:spTgt spid="23"/>
                                        </p:tgtEl>
                                        <p:attrNameLst>
                                          <p:attrName>style.visibility</p:attrName>
                                        </p:attrNameLst>
                                      </p:cBhvr>
                                      <p:to>
                                        <p:strVal val="hidden"/>
                                      </p:to>
                                    </p:set>
                                  </p:childTnLst>
                                </p:cTn>
                              </p:par>
                            </p:childTnLst>
                          </p:cTn>
                        </p:par>
                      </p:childTnLst>
                    </p:cTn>
                  </p:par>
                </p:childTnLst>
              </p:cTn>
              <p:nextCondLst>
                <p:cond evt="onClick" delay="0">
                  <p:tgtEl>
                    <p:spTgt spid="23"/>
                  </p:tgtEl>
                </p:cond>
              </p:nextCondLst>
            </p:seq>
            <p:seq concurrent="1" nextAc="seek">
              <p:cTn id="129" restart="whenNotActive" fill="hold" evtFilter="cancelBubble" nodeType="interactiveSeq">
                <p:stCondLst>
                  <p:cond evt="onClick" delay="0">
                    <p:tgtEl>
                      <p:spTgt spid="17"/>
                    </p:tgtEl>
                  </p:cond>
                </p:stCondLst>
                <p:endSync evt="end" delay="0">
                  <p:rtn val="all"/>
                </p:endSync>
                <p:childTnLst>
                  <p:par>
                    <p:cTn id="130" fill="hold">
                      <p:stCondLst>
                        <p:cond delay="0"/>
                      </p:stCondLst>
                      <p:childTnLst>
                        <p:par>
                          <p:cTn id="131" fill="hold">
                            <p:stCondLst>
                              <p:cond delay="0"/>
                            </p:stCondLst>
                            <p:childTnLst>
                              <p:par>
                                <p:cTn id="132" presetID="1" presetClass="entr" presetSubtype="0" fill="hold" grpId="1" nodeType="clickEffect">
                                  <p:stCondLst>
                                    <p:cond delay="0"/>
                                  </p:stCondLst>
                                  <p:childTnLst>
                                    <p:set>
                                      <p:cBhvr>
                                        <p:cTn id="133" dur="1" fill="hold">
                                          <p:stCondLst>
                                            <p:cond delay="0"/>
                                          </p:stCondLst>
                                        </p:cTn>
                                        <p:tgtEl>
                                          <p:spTgt spid="23"/>
                                        </p:tgtEl>
                                        <p:attrNameLst>
                                          <p:attrName>style.visibility</p:attrName>
                                        </p:attrNameLst>
                                      </p:cBhvr>
                                      <p:to>
                                        <p:strVal val="visible"/>
                                      </p:to>
                                    </p:set>
                                  </p:childTnLst>
                                </p:cTn>
                              </p:par>
                            </p:childTnLst>
                          </p:cTn>
                        </p:par>
                      </p:childTnLst>
                    </p:cTn>
                  </p:par>
                </p:childTnLst>
              </p:cTn>
              <p:nextCondLst>
                <p:cond evt="onClick" delay="0">
                  <p:tgtEl>
                    <p:spTgt spid="17"/>
                  </p:tgtEl>
                </p:cond>
              </p:nextCondLst>
            </p:seq>
          </p:childTnLst>
        </p:cTn>
      </p:par>
    </p:tnLst>
    <p:bldLst>
      <p:bldP spid="20" grpId="0" animBg="1"/>
      <p:bldP spid="20" grpId="1" animBg="1"/>
      <p:bldP spid="21" grpId="0" animBg="1"/>
      <p:bldP spid="21" grpId="1" animBg="1"/>
      <p:bldP spid="22" grpId="0" animBg="1"/>
      <p:bldP spid="22" grpId="1" animBg="1"/>
      <p:bldP spid="23" grpId="0" animBg="1"/>
      <p:bldP spid="23" grpId="1" animBg="1"/>
      <p:bldP spid="24" grpId="0" animBg="1"/>
      <p:bldP spid="24" grpId="1" animBg="1"/>
      <p:bldP spid="25" grpId="0" animBg="1"/>
      <p:bldP spid="25" grpId="1" animBg="1"/>
      <p:bldP spid="8" grpId="0" animBg="1"/>
      <p:bldP spid="8" grpId="1" animBg="1"/>
      <p:bldP spid="9" grpId="0" animBg="1"/>
      <p:bldP spid="9" grpId="1" animBg="1"/>
      <p:bldP spid="10" grpId="0" animBg="1"/>
      <p:bldP spid="10" grpId="1" animBg="1"/>
      <p:bldP spid="11" grpId="0" animBg="1"/>
      <p:bldP spid="11" grpId="1" animBg="1"/>
      <p:bldP spid="12" grpId="0" animBg="1"/>
      <p:bldP spid="12" grpId="1" animBg="1"/>
      <p:bldP spid="13" grpId="0" animBg="1"/>
      <p:bldP spid="13" grpId="1"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Box 29"/>
          <p:cNvSpPr txBox="1"/>
          <p:nvPr/>
        </p:nvSpPr>
        <p:spPr>
          <a:xfrm>
            <a:off x="6649220" y="246041"/>
            <a:ext cx="5157216"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err="1">
                <a:ln>
                  <a:noFill/>
                </a:ln>
                <a:solidFill>
                  <a:srgbClr val="5B9BD5">
                    <a:lumMod val="50000"/>
                  </a:srgbClr>
                </a:solidFill>
                <a:effectLst/>
                <a:uLnTx/>
                <a:uFillTx/>
                <a:latin typeface="Century Gothic" panose="020F0302020204030204"/>
                <a:ea typeface="+mn-ea"/>
                <a:cs typeface="+mn-cs"/>
              </a:rPr>
              <a:t>C'est</a:t>
            </a:r>
            <a:r>
              <a:rPr kumimoji="0" lang="en-GB" sz="2400" b="0" i="0" u="none" strike="noStrike" kern="1200" cap="none" spc="0" normalizeH="0" baseline="0" noProof="0">
                <a:ln>
                  <a:noFill/>
                </a:ln>
                <a:solidFill>
                  <a:srgbClr val="5B9BD5">
                    <a:lumMod val="50000"/>
                  </a:srgbClr>
                </a:solidFill>
                <a:effectLst/>
                <a:uLnTx/>
                <a:uFillTx/>
                <a:latin typeface="Century Gothic" panose="020F0302020204030204"/>
                <a:ea typeface="+mn-ea"/>
                <a:cs typeface="+mn-cs"/>
              </a:rPr>
              <a:t> quoi </a:t>
            </a:r>
            <a:r>
              <a:rPr kumimoji="0" lang="en-GB" sz="2400" b="0" i="0" u="none" strike="noStrike" kern="1200" cap="none" spc="0" normalizeH="0" baseline="0" noProof="0" err="1">
                <a:ln>
                  <a:noFill/>
                </a:ln>
                <a:solidFill>
                  <a:srgbClr val="5B9BD5">
                    <a:lumMod val="50000"/>
                  </a:srgbClr>
                </a:solidFill>
                <a:effectLst/>
                <a:uLnTx/>
                <a:uFillTx/>
                <a:latin typeface="Century Gothic" panose="020F0302020204030204"/>
                <a:ea typeface="+mn-ea"/>
                <a:cs typeface="+mn-cs"/>
              </a:rPr>
              <a:t>en</a:t>
            </a:r>
            <a:r>
              <a:rPr kumimoji="0" lang="en-GB" sz="2400" b="0" i="0" u="none" strike="noStrike" kern="1200" cap="none" spc="0" normalizeH="0" baseline="0" noProof="0">
                <a:ln>
                  <a:noFill/>
                </a:ln>
                <a:solidFill>
                  <a:srgbClr val="5B9BD5">
                    <a:lumMod val="50000"/>
                  </a:srgbClr>
                </a:solidFill>
                <a:effectLst/>
                <a:uLnTx/>
                <a:uFillTx/>
                <a:latin typeface="Century Gothic" panose="020F0302020204030204"/>
                <a:ea typeface="+mn-ea"/>
                <a:cs typeface="+mn-cs"/>
              </a:rPr>
              <a:t> </a:t>
            </a:r>
            <a:r>
              <a:rPr kumimoji="0" lang="en-GB" sz="2400" b="0" i="0" u="none" strike="noStrike" kern="1200" cap="none" spc="0" normalizeH="0" baseline="0" noProof="0" err="1">
                <a:ln>
                  <a:noFill/>
                </a:ln>
                <a:solidFill>
                  <a:srgbClr val="5B9BD5">
                    <a:lumMod val="50000"/>
                  </a:srgbClr>
                </a:solidFill>
                <a:effectLst/>
                <a:uLnTx/>
                <a:uFillTx/>
                <a:latin typeface="Century Gothic" panose="020F0302020204030204"/>
                <a:ea typeface="+mn-ea"/>
                <a:cs typeface="+mn-cs"/>
              </a:rPr>
              <a:t>anglais</a:t>
            </a:r>
            <a:r>
              <a:rPr kumimoji="0" lang="en-GB" sz="2400" b="0" i="0" u="none" strike="noStrike" kern="1200" cap="none" spc="0" normalizeH="0" baseline="0" noProof="0">
                <a:ln>
                  <a:noFill/>
                </a:ln>
                <a:solidFill>
                  <a:srgbClr val="5B9BD5">
                    <a:lumMod val="50000"/>
                  </a:srgbClr>
                </a:solidFill>
                <a:effectLst/>
                <a:uLnTx/>
                <a:uFillTx/>
                <a:latin typeface="Century Gothic" panose="020F0302020204030204"/>
                <a:ea typeface="+mn-ea"/>
                <a:cs typeface="+mn-cs"/>
              </a:rPr>
              <a:t> ?</a:t>
            </a:r>
          </a:p>
        </p:txBody>
      </p:sp>
      <p:sp>
        <p:nvSpPr>
          <p:cNvPr id="13" name="TextBox 12"/>
          <p:cNvSpPr txBox="1"/>
          <p:nvPr/>
        </p:nvSpPr>
        <p:spPr>
          <a:xfrm rot="20949250">
            <a:off x="3454282" y="1242096"/>
            <a:ext cx="2217042"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to </a:t>
            </a: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read</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4" name="TextBox 13"/>
          <p:cNvSpPr txBox="1"/>
          <p:nvPr/>
        </p:nvSpPr>
        <p:spPr>
          <a:xfrm rot="399586">
            <a:off x="9614485" y="1153710"/>
            <a:ext cx="3095138"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to open</a:t>
            </a:r>
          </a:p>
        </p:txBody>
      </p:sp>
      <p:sp>
        <p:nvSpPr>
          <p:cNvPr id="15" name="TextBox 14"/>
          <p:cNvSpPr txBox="1"/>
          <p:nvPr/>
        </p:nvSpPr>
        <p:spPr>
          <a:xfrm rot="399586">
            <a:off x="4878338" y="5601363"/>
            <a:ext cx="4872146"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room</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6" name="TextBox 15"/>
          <p:cNvSpPr txBox="1"/>
          <p:nvPr/>
        </p:nvSpPr>
        <p:spPr>
          <a:xfrm rot="20709794">
            <a:off x="728269" y="1181306"/>
            <a:ext cx="248731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to </a:t>
            </a: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close</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7" name="TextBox 16"/>
          <p:cNvSpPr txBox="1"/>
          <p:nvPr/>
        </p:nvSpPr>
        <p:spPr>
          <a:xfrm rot="21173064">
            <a:off x="9414523" y="5293909"/>
            <a:ext cx="294310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board</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8" name="TextBox 17"/>
          <p:cNvSpPr txBox="1"/>
          <p:nvPr/>
        </p:nvSpPr>
        <p:spPr>
          <a:xfrm rot="21048927">
            <a:off x="8752290" y="3719627"/>
            <a:ext cx="2529411"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window</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9" name="TextBox 18"/>
          <p:cNvSpPr txBox="1"/>
          <p:nvPr/>
        </p:nvSpPr>
        <p:spPr>
          <a:xfrm rot="190434">
            <a:off x="6306388" y="1290214"/>
            <a:ext cx="347741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to </a:t>
            </a: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put</a:t>
            </a: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 (</a:t>
            </a: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on</a:t>
            </a: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a:t>
            </a:r>
          </a:p>
        </p:txBody>
      </p:sp>
      <p:sp>
        <p:nvSpPr>
          <p:cNvPr id="20" name="TextBox 19"/>
          <p:cNvSpPr txBox="1"/>
          <p:nvPr/>
        </p:nvSpPr>
        <p:spPr>
          <a:xfrm rot="399586">
            <a:off x="621297" y="5341474"/>
            <a:ext cx="2615544"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door</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21" name="TextBox 20"/>
          <p:cNvSpPr txBox="1"/>
          <p:nvPr/>
        </p:nvSpPr>
        <p:spPr>
          <a:xfrm rot="399586">
            <a:off x="1008577" y="4117531"/>
            <a:ext cx="2850409"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class</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22" name="TextBox 21"/>
          <p:cNvSpPr txBox="1"/>
          <p:nvPr/>
        </p:nvSpPr>
        <p:spPr>
          <a:xfrm rot="21027610">
            <a:off x="9274078" y="2261486"/>
            <a:ext cx="2532450"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you</a:t>
            </a: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 (pl.)</a:t>
            </a:r>
          </a:p>
        </p:txBody>
      </p:sp>
      <p:sp>
        <p:nvSpPr>
          <p:cNvPr id="23" name="TextBox 22"/>
          <p:cNvSpPr txBox="1"/>
          <p:nvPr/>
        </p:nvSpPr>
        <p:spPr>
          <a:xfrm rot="399586">
            <a:off x="737721" y="2593444"/>
            <a:ext cx="3194497"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shirt</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24" name="Oval 23"/>
          <p:cNvSpPr/>
          <p:nvPr/>
        </p:nvSpPr>
        <p:spPr>
          <a:xfrm>
            <a:off x="2661537" y="4642324"/>
            <a:ext cx="2243725" cy="1286625"/>
          </a:xfrm>
          <a:prstGeom prst="ellipse">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ED7D31"/>
              </a:solidFill>
              <a:effectLst/>
              <a:uLnTx/>
              <a:uFillTx/>
              <a:latin typeface="Century Gothic" panose="020F0302020204030204"/>
              <a:ea typeface="+mn-ea"/>
              <a:cs typeface="+mn-cs"/>
            </a:endParaRPr>
          </a:p>
        </p:txBody>
      </p:sp>
      <p:pic>
        <p:nvPicPr>
          <p:cNvPr id="25" name="Picture 2" descr="http://www.clker.com/cliparts/w/d/u/B/w/V/stamp1-m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745032">
            <a:off x="4580046" y="1936785"/>
            <a:ext cx="3263691" cy="2957040"/>
          </a:xfrm>
          <a:prstGeom prst="rect">
            <a:avLst/>
          </a:prstGeom>
          <a:noFill/>
          <a:extLst>
            <a:ext uri="{909E8E84-426E-40DD-AFC4-6F175D3DCCD1}">
              <a14:hiddenFill xmlns:a14="http://schemas.microsoft.com/office/drawing/2010/main">
                <a:solidFill>
                  <a:srgbClr val="FFFFFF"/>
                </a:solidFill>
              </a14:hiddenFill>
            </a:ext>
          </a:extLst>
        </p:spPr>
      </p:pic>
      <p:sp>
        <p:nvSpPr>
          <p:cNvPr id="27" name="TextBox 26"/>
          <p:cNvSpPr txBox="1"/>
          <p:nvPr/>
        </p:nvSpPr>
        <p:spPr>
          <a:xfrm rot="21288482">
            <a:off x="5521323" y="3000183"/>
            <a:ext cx="1990462"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4000" b="0" i="0" u="none" strike="noStrike" kern="1200" cap="none" spc="0" normalizeH="0" baseline="0" noProof="0">
                <a:ln>
                  <a:noFill/>
                </a:ln>
                <a:solidFill>
                  <a:srgbClr val="4472C4">
                    <a:lumMod val="50000"/>
                  </a:srgbClr>
                </a:solidFill>
                <a:effectLst/>
                <a:uLnTx/>
                <a:uFillTx/>
                <a:latin typeface="Century Gothic" panose="020F0302020204030204"/>
                <a:ea typeface="Calibri"/>
                <a:cs typeface="Calibri"/>
                <a:sym typeface="Calibri"/>
              </a:rPr>
              <a:t>bien</a:t>
            </a:r>
            <a:endParaRPr kumimoji="0" lang="en-GB" sz="4000" b="0" i="0" u="none" strike="noStrike" kern="1200" cap="none" spc="0" normalizeH="0" baseline="0" noProof="0">
              <a:ln>
                <a:noFill/>
              </a:ln>
              <a:solidFill>
                <a:srgbClr val="4472C4">
                  <a:lumMod val="50000"/>
                </a:srgbClr>
              </a:solidFill>
              <a:effectLst/>
              <a:uLnTx/>
              <a:uFillTx/>
              <a:latin typeface="Century Gothic" panose="020B0502020202020204" pitchFamily="34" charset="0"/>
              <a:ea typeface="+mn-ea"/>
              <a:cs typeface="Calibri" panose="020F0502020204030204" pitchFamily="34" charset="0"/>
            </a:endParaRPr>
          </a:p>
        </p:txBody>
      </p:sp>
      <p:sp>
        <p:nvSpPr>
          <p:cNvPr id="2" name="TextBox 1"/>
          <p:cNvSpPr txBox="1"/>
          <p:nvPr/>
        </p:nvSpPr>
        <p:spPr>
          <a:xfrm rot="20980845">
            <a:off x="2549999" y="3052340"/>
            <a:ext cx="2449941"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4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rPr>
              <a:t>to write</a:t>
            </a:r>
            <a:endParaRPr kumimoji="0" lang="en-GB" sz="18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endParaRPr>
          </a:p>
        </p:txBody>
      </p:sp>
      <p:pic>
        <p:nvPicPr>
          <p:cNvPr id="26" name="Picture 2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6364"/>
            <a:ext cx="6457246" cy="867128"/>
          </a:xfrm>
          <a:prstGeom prst="rect">
            <a:avLst/>
          </a:prstGeom>
        </p:spPr>
      </p:pic>
      <p:sp>
        <p:nvSpPr>
          <p:cNvPr id="29" name="TextBox 28"/>
          <p:cNvSpPr txBox="1"/>
          <p:nvPr/>
        </p:nvSpPr>
        <p:spPr>
          <a:xfrm rot="21173064">
            <a:off x="7041059" y="4708167"/>
            <a:ext cx="294310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silence</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32" name="TextBox 31"/>
          <p:cNvSpPr txBox="1"/>
          <p:nvPr/>
        </p:nvSpPr>
        <p:spPr>
          <a:xfrm rot="21173064">
            <a:off x="3113570" y="4793544"/>
            <a:ext cx="294310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well</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3" name="Title 2"/>
          <p:cNvSpPr>
            <a:spLocks noGrp="1"/>
          </p:cNvSpPr>
          <p:nvPr>
            <p:ph type="title"/>
          </p:nvPr>
        </p:nvSpPr>
        <p:spPr>
          <a:xfrm>
            <a:off x="114300" y="-16334"/>
            <a:ext cx="10515600" cy="1325563"/>
          </a:xfrm>
        </p:spPr>
        <p:txBody>
          <a:bodyPr/>
          <a:lstStyle/>
          <a:p>
            <a:pPr rtl="0" eaLnBrk="1" fontAlgn="auto" latinLnBrk="0" hangingPunct="1"/>
            <a:r>
              <a:rPr lang="en-GB" sz="3200" b="1" i="0" kern="1200" spc="0" baseline="0" err="1">
                <a:ln>
                  <a:noFill/>
                </a:ln>
                <a:solidFill>
                  <a:srgbClr val="FFFFFF"/>
                </a:solidFill>
                <a:effectLst/>
                <a:latin typeface="Century Gothic" panose="020B0502020202020204" pitchFamily="34" charset="0"/>
                <a:ea typeface="+mn-ea"/>
                <a:cs typeface="+mn-cs"/>
              </a:rPr>
              <a:t>Vocabulaire</a:t>
            </a:r>
            <a:r>
              <a:rPr lang="en-GB" sz="3200" b="1" i="0" kern="1200" spc="0" baseline="0">
                <a:ln>
                  <a:noFill/>
                </a:ln>
                <a:solidFill>
                  <a:srgbClr val="FFFFFF"/>
                </a:solidFill>
                <a:effectLst/>
                <a:latin typeface="Century Gothic" panose="020B0502020202020204" pitchFamily="34" charset="0"/>
                <a:ea typeface="+mn-ea"/>
                <a:cs typeface="+mn-cs"/>
              </a:rPr>
              <a:t> - </a:t>
            </a:r>
            <a:r>
              <a:rPr lang="en-GB" sz="3200" b="1" i="0" kern="1200" spc="0" baseline="0" err="1">
                <a:ln>
                  <a:noFill/>
                </a:ln>
                <a:solidFill>
                  <a:srgbClr val="FFFFFF"/>
                </a:solidFill>
                <a:effectLst/>
                <a:latin typeface="Century Gothic" panose="020B0502020202020204" pitchFamily="34" charset="0"/>
                <a:ea typeface="+mn-ea"/>
                <a:cs typeface="+mn-cs"/>
              </a:rPr>
              <a:t>révisions</a:t>
            </a:r>
            <a:endParaRPr lang="en-GB">
              <a:effectLst/>
            </a:endParaRPr>
          </a:p>
        </p:txBody>
      </p:sp>
      <p:sp>
        <p:nvSpPr>
          <p:cNvPr id="28" name="Rounded Rectangle 46">
            <a:extLst>
              <a:ext uri="{FF2B5EF4-FFF2-40B4-BE49-F238E27FC236}">
                <a16:creationId xmlns:a16="http://schemas.microsoft.com/office/drawing/2014/main" id="{CB238838-6A9D-47A3-BE4F-676D1EC3BD53}"/>
              </a:ext>
            </a:extLst>
          </p:cNvPr>
          <p:cNvSpPr/>
          <p:nvPr/>
        </p:nvSpPr>
        <p:spPr>
          <a:xfrm>
            <a:off x="10204704" y="230925"/>
            <a:ext cx="1702891" cy="361888"/>
          </a:xfrm>
          <a:prstGeom prst="roundRect">
            <a:avLst/>
          </a:prstGeom>
          <a:solidFill>
            <a:srgbClr val="105076"/>
          </a:solidFill>
          <a:ln>
            <a:solidFill>
              <a:srgbClr val="105076"/>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lire et parler </a:t>
            </a:r>
          </a:p>
        </p:txBody>
      </p:sp>
    </p:spTree>
    <p:extLst>
      <p:ext uri="{BB962C8B-B14F-4D97-AF65-F5344CB8AC3E}">
        <p14:creationId xmlns:p14="http://schemas.microsoft.com/office/powerpoint/2010/main" val="1305784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Box 29"/>
          <p:cNvSpPr txBox="1"/>
          <p:nvPr/>
        </p:nvSpPr>
        <p:spPr>
          <a:xfrm>
            <a:off x="6649220" y="246041"/>
            <a:ext cx="5157216"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err="1">
                <a:ln>
                  <a:noFill/>
                </a:ln>
                <a:solidFill>
                  <a:srgbClr val="5B9BD5">
                    <a:lumMod val="50000"/>
                  </a:srgbClr>
                </a:solidFill>
                <a:effectLst/>
                <a:uLnTx/>
                <a:uFillTx/>
                <a:latin typeface="Century Gothic" panose="020F0302020204030204"/>
                <a:ea typeface="+mn-ea"/>
                <a:cs typeface="+mn-cs"/>
              </a:rPr>
              <a:t>C'est</a:t>
            </a:r>
            <a:r>
              <a:rPr kumimoji="0" lang="en-GB" sz="2400" b="0" i="0" u="none" strike="noStrike" kern="1200" cap="none" spc="0" normalizeH="0" baseline="0" noProof="0">
                <a:ln>
                  <a:noFill/>
                </a:ln>
                <a:solidFill>
                  <a:srgbClr val="5B9BD5">
                    <a:lumMod val="50000"/>
                  </a:srgbClr>
                </a:solidFill>
                <a:effectLst/>
                <a:uLnTx/>
                <a:uFillTx/>
                <a:latin typeface="Century Gothic" panose="020F0302020204030204"/>
                <a:ea typeface="+mn-ea"/>
                <a:cs typeface="+mn-cs"/>
              </a:rPr>
              <a:t> quoi </a:t>
            </a:r>
            <a:r>
              <a:rPr kumimoji="0" lang="en-GB" sz="2400" b="0" i="0" u="none" strike="noStrike" kern="1200" cap="none" spc="0" normalizeH="0" baseline="0" noProof="0" err="1">
                <a:ln>
                  <a:noFill/>
                </a:ln>
                <a:solidFill>
                  <a:srgbClr val="5B9BD5">
                    <a:lumMod val="50000"/>
                  </a:srgbClr>
                </a:solidFill>
                <a:effectLst/>
                <a:uLnTx/>
                <a:uFillTx/>
                <a:latin typeface="Century Gothic" panose="020F0302020204030204"/>
                <a:ea typeface="+mn-ea"/>
                <a:cs typeface="+mn-cs"/>
              </a:rPr>
              <a:t>en</a:t>
            </a:r>
            <a:r>
              <a:rPr kumimoji="0" lang="en-GB" sz="2400" b="0" i="0" u="none" strike="noStrike" kern="1200" cap="none" spc="0" normalizeH="0" baseline="0" noProof="0">
                <a:ln>
                  <a:noFill/>
                </a:ln>
                <a:solidFill>
                  <a:srgbClr val="5B9BD5">
                    <a:lumMod val="50000"/>
                  </a:srgbClr>
                </a:solidFill>
                <a:effectLst/>
                <a:uLnTx/>
                <a:uFillTx/>
                <a:latin typeface="Century Gothic" panose="020F0302020204030204"/>
                <a:ea typeface="+mn-ea"/>
                <a:cs typeface="+mn-cs"/>
              </a:rPr>
              <a:t> </a:t>
            </a:r>
            <a:r>
              <a:rPr kumimoji="0" lang="en-GB" sz="2400" b="0" i="0" u="none" strike="noStrike" kern="1200" cap="none" spc="0" normalizeH="0" baseline="0" noProof="0" err="1">
                <a:ln>
                  <a:noFill/>
                </a:ln>
                <a:solidFill>
                  <a:srgbClr val="5B9BD5">
                    <a:lumMod val="50000"/>
                  </a:srgbClr>
                </a:solidFill>
                <a:effectLst/>
                <a:uLnTx/>
                <a:uFillTx/>
                <a:latin typeface="Century Gothic" panose="020F0302020204030204"/>
                <a:ea typeface="+mn-ea"/>
                <a:cs typeface="+mn-cs"/>
              </a:rPr>
              <a:t>anglais</a:t>
            </a:r>
            <a:r>
              <a:rPr kumimoji="0" lang="en-GB" sz="2400" b="0" i="0" u="none" strike="noStrike" kern="1200" cap="none" spc="0" normalizeH="0" baseline="0" noProof="0">
                <a:ln>
                  <a:noFill/>
                </a:ln>
                <a:solidFill>
                  <a:srgbClr val="5B9BD5">
                    <a:lumMod val="50000"/>
                  </a:srgbClr>
                </a:solidFill>
                <a:effectLst/>
                <a:uLnTx/>
                <a:uFillTx/>
                <a:latin typeface="Century Gothic" panose="020F0302020204030204"/>
                <a:ea typeface="+mn-ea"/>
                <a:cs typeface="+mn-cs"/>
              </a:rPr>
              <a:t> ?</a:t>
            </a:r>
          </a:p>
        </p:txBody>
      </p:sp>
      <p:sp>
        <p:nvSpPr>
          <p:cNvPr id="13" name="TextBox 12"/>
          <p:cNvSpPr txBox="1"/>
          <p:nvPr/>
        </p:nvSpPr>
        <p:spPr>
          <a:xfrm rot="20949250">
            <a:off x="3454282" y="1242096"/>
            <a:ext cx="2217042"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to </a:t>
            </a: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read</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4" name="TextBox 13"/>
          <p:cNvSpPr txBox="1"/>
          <p:nvPr/>
        </p:nvSpPr>
        <p:spPr>
          <a:xfrm rot="399586">
            <a:off x="9614485" y="1153710"/>
            <a:ext cx="3095138"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to open</a:t>
            </a:r>
          </a:p>
        </p:txBody>
      </p:sp>
      <p:sp>
        <p:nvSpPr>
          <p:cNvPr id="15" name="TextBox 14"/>
          <p:cNvSpPr txBox="1"/>
          <p:nvPr/>
        </p:nvSpPr>
        <p:spPr>
          <a:xfrm rot="399586">
            <a:off x="4878338" y="5601363"/>
            <a:ext cx="4872146"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room</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6" name="TextBox 15"/>
          <p:cNvSpPr txBox="1"/>
          <p:nvPr/>
        </p:nvSpPr>
        <p:spPr>
          <a:xfrm rot="20709794">
            <a:off x="728269" y="1181306"/>
            <a:ext cx="248731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to </a:t>
            </a: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close</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7" name="TextBox 16"/>
          <p:cNvSpPr txBox="1"/>
          <p:nvPr/>
        </p:nvSpPr>
        <p:spPr>
          <a:xfrm rot="21173064">
            <a:off x="9414523" y="5293909"/>
            <a:ext cx="294310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board</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8" name="TextBox 17"/>
          <p:cNvSpPr txBox="1"/>
          <p:nvPr/>
        </p:nvSpPr>
        <p:spPr>
          <a:xfrm rot="21048927">
            <a:off x="8752290" y="3719627"/>
            <a:ext cx="2529411"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window</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9" name="TextBox 18"/>
          <p:cNvSpPr txBox="1"/>
          <p:nvPr/>
        </p:nvSpPr>
        <p:spPr>
          <a:xfrm rot="190434">
            <a:off x="6306388" y="1290214"/>
            <a:ext cx="347741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to </a:t>
            </a: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put</a:t>
            </a: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 (</a:t>
            </a: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on</a:t>
            </a: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a:t>
            </a:r>
          </a:p>
        </p:txBody>
      </p:sp>
      <p:sp>
        <p:nvSpPr>
          <p:cNvPr id="20" name="TextBox 19"/>
          <p:cNvSpPr txBox="1"/>
          <p:nvPr/>
        </p:nvSpPr>
        <p:spPr>
          <a:xfrm rot="399586">
            <a:off x="621297" y="5341474"/>
            <a:ext cx="2615544"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door</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21" name="TextBox 20"/>
          <p:cNvSpPr txBox="1"/>
          <p:nvPr/>
        </p:nvSpPr>
        <p:spPr>
          <a:xfrm rot="399586">
            <a:off x="1008577" y="4117531"/>
            <a:ext cx="2850409"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class</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22" name="TextBox 21"/>
          <p:cNvSpPr txBox="1"/>
          <p:nvPr/>
        </p:nvSpPr>
        <p:spPr>
          <a:xfrm rot="21027610">
            <a:off x="9274078" y="2261486"/>
            <a:ext cx="2532450"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you</a:t>
            </a: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 (pl.)</a:t>
            </a:r>
          </a:p>
        </p:txBody>
      </p:sp>
      <p:sp>
        <p:nvSpPr>
          <p:cNvPr id="23" name="TextBox 22"/>
          <p:cNvSpPr txBox="1"/>
          <p:nvPr/>
        </p:nvSpPr>
        <p:spPr>
          <a:xfrm rot="399586">
            <a:off x="737721" y="2593444"/>
            <a:ext cx="3194497"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shirt</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24" name="Oval 23"/>
          <p:cNvSpPr/>
          <p:nvPr/>
        </p:nvSpPr>
        <p:spPr>
          <a:xfrm>
            <a:off x="9346536" y="842986"/>
            <a:ext cx="2743864" cy="1286625"/>
          </a:xfrm>
          <a:prstGeom prst="ellipse">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ED7D31"/>
              </a:solidFill>
              <a:effectLst/>
              <a:uLnTx/>
              <a:uFillTx/>
              <a:latin typeface="Century Gothic" panose="020F0302020204030204"/>
              <a:ea typeface="+mn-ea"/>
              <a:cs typeface="+mn-cs"/>
            </a:endParaRPr>
          </a:p>
        </p:txBody>
      </p:sp>
      <p:pic>
        <p:nvPicPr>
          <p:cNvPr id="25" name="Picture 2" descr="http://www.clker.com/cliparts/w/d/u/B/w/V/stamp1-m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745032">
            <a:off x="4580046" y="1936785"/>
            <a:ext cx="3263691" cy="2957040"/>
          </a:xfrm>
          <a:prstGeom prst="rect">
            <a:avLst/>
          </a:prstGeom>
          <a:noFill/>
          <a:extLst>
            <a:ext uri="{909E8E84-426E-40DD-AFC4-6F175D3DCCD1}">
              <a14:hiddenFill xmlns:a14="http://schemas.microsoft.com/office/drawing/2010/main">
                <a:solidFill>
                  <a:srgbClr val="FFFFFF"/>
                </a:solidFill>
              </a14:hiddenFill>
            </a:ext>
          </a:extLst>
        </p:spPr>
      </p:pic>
      <p:sp>
        <p:nvSpPr>
          <p:cNvPr id="27" name="TextBox 26"/>
          <p:cNvSpPr txBox="1"/>
          <p:nvPr/>
        </p:nvSpPr>
        <p:spPr>
          <a:xfrm rot="21288482">
            <a:off x="5402776" y="2963865"/>
            <a:ext cx="1990462"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4000" b="0" i="0" u="none" strike="noStrike" kern="1200" cap="none" spc="0" normalizeH="0" baseline="0" noProof="0">
                <a:ln>
                  <a:noFill/>
                </a:ln>
                <a:solidFill>
                  <a:srgbClr val="4472C4">
                    <a:lumMod val="50000"/>
                  </a:srgbClr>
                </a:solidFill>
                <a:effectLst/>
                <a:uLnTx/>
                <a:uFillTx/>
                <a:latin typeface="Century Gothic" panose="020F0302020204030204"/>
                <a:ea typeface="Calibri"/>
                <a:cs typeface="Calibri"/>
                <a:sym typeface="Calibri"/>
              </a:rPr>
              <a:t>ouvrir</a:t>
            </a:r>
          </a:p>
        </p:txBody>
      </p:sp>
      <p:sp>
        <p:nvSpPr>
          <p:cNvPr id="2" name="TextBox 1"/>
          <p:cNvSpPr txBox="1"/>
          <p:nvPr/>
        </p:nvSpPr>
        <p:spPr>
          <a:xfrm rot="20980845">
            <a:off x="2549999" y="3052340"/>
            <a:ext cx="2449941"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4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rPr>
              <a:t>to write</a:t>
            </a:r>
            <a:endParaRPr kumimoji="0" lang="en-GB" sz="18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endParaRPr>
          </a:p>
        </p:txBody>
      </p:sp>
      <p:pic>
        <p:nvPicPr>
          <p:cNvPr id="26" name="Picture 2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6364"/>
            <a:ext cx="6457246" cy="867128"/>
          </a:xfrm>
          <a:prstGeom prst="rect">
            <a:avLst/>
          </a:prstGeom>
        </p:spPr>
      </p:pic>
      <p:sp>
        <p:nvSpPr>
          <p:cNvPr id="29" name="TextBox 28"/>
          <p:cNvSpPr txBox="1"/>
          <p:nvPr/>
        </p:nvSpPr>
        <p:spPr>
          <a:xfrm rot="21173064">
            <a:off x="7041059" y="4708167"/>
            <a:ext cx="294310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silence</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32" name="TextBox 31"/>
          <p:cNvSpPr txBox="1"/>
          <p:nvPr/>
        </p:nvSpPr>
        <p:spPr>
          <a:xfrm rot="21173064">
            <a:off x="3113570" y="4793544"/>
            <a:ext cx="294310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well</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3" name="Title 2"/>
          <p:cNvSpPr>
            <a:spLocks noGrp="1"/>
          </p:cNvSpPr>
          <p:nvPr>
            <p:ph type="title"/>
          </p:nvPr>
        </p:nvSpPr>
        <p:spPr>
          <a:xfrm>
            <a:off x="24703" y="-39560"/>
            <a:ext cx="10515600" cy="1325563"/>
          </a:xfrm>
        </p:spPr>
        <p:txBody>
          <a:bodyPr/>
          <a:lstStyle/>
          <a:p>
            <a:pPr rtl="0" eaLnBrk="1" fontAlgn="auto" latinLnBrk="0" hangingPunct="1"/>
            <a:r>
              <a:rPr lang="en-GB" sz="3200" b="1" i="0" kern="1200" spc="0" baseline="0" err="1">
                <a:ln>
                  <a:noFill/>
                </a:ln>
                <a:solidFill>
                  <a:srgbClr val="FFFFFF"/>
                </a:solidFill>
                <a:effectLst/>
                <a:latin typeface="Century Gothic" panose="020B0502020202020204" pitchFamily="34" charset="0"/>
                <a:ea typeface="+mn-ea"/>
                <a:cs typeface="+mn-cs"/>
              </a:rPr>
              <a:t>Vocabulaire</a:t>
            </a:r>
            <a:r>
              <a:rPr lang="en-GB" sz="3200" b="1" i="0" kern="1200" spc="0" baseline="0">
                <a:ln>
                  <a:noFill/>
                </a:ln>
                <a:solidFill>
                  <a:srgbClr val="FFFFFF"/>
                </a:solidFill>
                <a:effectLst/>
                <a:latin typeface="Century Gothic" panose="020B0502020202020204" pitchFamily="34" charset="0"/>
                <a:ea typeface="+mn-ea"/>
                <a:cs typeface="+mn-cs"/>
              </a:rPr>
              <a:t> - </a:t>
            </a:r>
            <a:r>
              <a:rPr lang="en-GB" sz="3200" b="1" i="0" kern="1200" spc="0" baseline="0" err="1">
                <a:ln>
                  <a:noFill/>
                </a:ln>
                <a:solidFill>
                  <a:srgbClr val="FFFFFF"/>
                </a:solidFill>
                <a:effectLst/>
                <a:latin typeface="Century Gothic" panose="020B0502020202020204" pitchFamily="34" charset="0"/>
                <a:ea typeface="+mn-ea"/>
                <a:cs typeface="+mn-cs"/>
              </a:rPr>
              <a:t>révisions</a:t>
            </a:r>
            <a:endParaRPr lang="en-GB">
              <a:effectLst/>
            </a:endParaRPr>
          </a:p>
        </p:txBody>
      </p:sp>
      <p:sp>
        <p:nvSpPr>
          <p:cNvPr id="28" name="Rounded Rectangle 46">
            <a:extLst>
              <a:ext uri="{FF2B5EF4-FFF2-40B4-BE49-F238E27FC236}">
                <a16:creationId xmlns:a16="http://schemas.microsoft.com/office/drawing/2014/main" id="{CB238838-6A9D-47A3-BE4F-676D1EC3BD53}"/>
              </a:ext>
            </a:extLst>
          </p:cNvPr>
          <p:cNvSpPr/>
          <p:nvPr/>
        </p:nvSpPr>
        <p:spPr>
          <a:xfrm>
            <a:off x="10204704" y="230925"/>
            <a:ext cx="1702891" cy="361888"/>
          </a:xfrm>
          <a:prstGeom prst="roundRect">
            <a:avLst/>
          </a:prstGeom>
          <a:solidFill>
            <a:srgbClr val="105076"/>
          </a:solidFill>
          <a:ln>
            <a:solidFill>
              <a:srgbClr val="105076"/>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lire et parler </a:t>
            </a:r>
          </a:p>
        </p:txBody>
      </p:sp>
    </p:spTree>
    <p:extLst>
      <p:ext uri="{BB962C8B-B14F-4D97-AF65-F5344CB8AC3E}">
        <p14:creationId xmlns:p14="http://schemas.microsoft.com/office/powerpoint/2010/main" val="3897892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Box 29"/>
          <p:cNvSpPr txBox="1"/>
          <p:nvPr/>
        </p:nvSpPr>
        <p:spPr>
          <a:xfrm>
            <a:off x="6649220" y="246041"/>
            <a:ext cx="5157216"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err="1">
                <a:ln>
                  <a:noFill/>
                </a:ln>
                <a:solidFill>
                  <a:srgbClr val="5B9BD5">
                    <a:lumMod val="50000"/>
                  </a:srgbClr>
                </a:solidFill>
                <a:effectLst/>
                <a:uLnTx/>
                <a:uFillTx/>
                <a:latin typeface="Century Gothic" panose="020F0302020204030204"/>
                <a:ea typeface="+mn-ea"/>
                <a:cs typeface="+mn-cs"/>
              </a:rPr>
              <a:t>C'est</a:t>
            </a:r>
            <a:r>
              <a:rPr kumimoji="0" lang="en-GB" sz="2400" b="0" i="0" u="none" strike="noStrike" kern="1200" cap="none" spc="0" normalizeH="0" baseline="0" noProof="0">
                <a:ln>
                  <a:noFill/>
                </a:ln>
                <a:solidFill>
                  <a:srgbClr val="5B9BD5">
                    <a:lumMod val="50000"/>
                  </a:srgbClr>
                </a:solidFill>
                <a:effectLst/>
                <a:uLnTx/>
                <a:uFillTx/>
                <a:latin typeface="Century Gothic" panose="020F0302020204030204"/>
                <a:ea typeface="+mn-ea"/>
                <a:cs typeface="+mn-cs"/>
              </a:rPr>
              <a:t> quoi </a:t>
            </a:r>
            <a:r>
              <a:rPr kumimoji="0" lang="en-GB" sz="2400" b="0" i="0" u="none" strike="noStrike" kern="1200" cap="none" spc="0" normalizeH="0" baseline="0" noProof="0" err="1">
                <a:ln>
                  <a:noFill/>
                </a:ln>
                <a:solidFill>
                  <a:srgbClr val="5B9BD5">
                    <a:lumMod val="50000"/>
                  </a:srgbClr>
                </a:solidFill>
                <a:effectLst/>
                <a:uLnTx/>
                <a:uFillTx/>
                <a:latin typeface="Century Gothic" panose="020F0302020204030204"/>
                <a:ea typeface="+mn-ea"/>
                <a:cs typeface="+mn-cs"/>
              </a:rPr>
              <a:t>en</a:t>
            </a:r>
            <a:r>
              <a:rPr kumimoji="0" lang="en-GB" sz="2400" b="0" i="0" u="none" strike="noStrike" kern="1200" cap="none" spc="0" normalizeH="0" baseline="0" noProof="0">
                <a:ln>
                  <a:noFill/>
                </a:ln>
                <a:solidFill>
                  <a:srgbClr val="5B9BD5">
                    <a:lumMod val="50000"/>
                  </a:srgbClr>
                </a:solidFill>
                <a:effectLst/>
                <a:uLnTx/>
                <a:uFillTx/>
                <a:latin typeface="Century Gothic" panose="020F0302020204030204"/>
                <a:ea typeface="+mn-ea"/>
                <a:cs typeface="+mn-cs"/>
              </a:rPr>
              <a:t> </a:t>
            </a:r>
            <a:r>
              <a:rPr kumimoji="0" lang="en-GB" sz="2400" b="0" i="0" u="none" strike="noStrike" kern="1200" cap="none" spc="0" normalizeH="0" baseline="0" noProof="0" err="1">
                <a:ln>
                  <a:noFill/>
                </a:ln>
                <a:solidFill>
                  <a:srgbClr val="5B9BD5">
                    <a:lumMod val="50000"/>
                  </a:srgbClr>
                </a:solidFill>
                <a:effectLst/>
                <a:uLnTx/>
                <a:uFillTx/>
                <a:latin typeface="Century Gothic" panose="020F0302020204030204"/>
                <a:ea typeface="+mn-ea"/>
                <a:cs typeface="+mn-cs"/>
              </a:rPr>
              <a:t>anglais</a:t>
            </a:r>
            <a:r>
              <a:rPr kumimoji="0" lang="en-GB" sz="2400" b="0" i="0" u="none" strike="noStrike" kern="1200" cap="none" spc="0" normalizeH="0" baseline="0" noProof="0">
                <a:ln>
                  <a:noFill/>
                </a:ln>
                <a:solidFill>
                  <a:srgbClr val="5B9BD5">
                    <a:lumMod val="50000"/>
                  </a:srgbClr>
                </a:solidFill>
                <a:effectLst/>
                <a:uLnTx/>
                <a:uFillTx/>
                <a:latin typeface="Century Gothic" panose="020F0302020204030204"/>
                <a:ea typeface="+mn-ea"/>
                <a:cs typeface="+mn-cs"/>
              </a:rPr>
              <a:t> ?</a:t>
            </a:r>
          </a:p>
        </p:txBody>
      </p:sp>
      <p:sp>
        <p:nvSpPr>
          <p:cNvPr id="13" name="TextBox 12"/>
          <p:cNvSpPr txBox="1"/>
          <p:nvPr/>
        </p:nvSpPr>
        <p:spPr>
          <a:xfrm rot="20949250">
            <a:off x="3454282" y="1242096"/>
            <a:ext cx="2217042"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to </a:t>
            </a: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read</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4" name="TextBox 13"/>
          <p:cNvSpPr txBox="1"/>
          <p:nvPr/>
        </p:nvSpPr>
        <p:spPr>
          <a:xfrm rot="399586">
            <a:off x="9614485" y="1153710"/>
            <a:ext cx="3095138"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to open</a:t>
            </a:r>
          </a:p>
        </p:txBody>
      </p:sp>
      <p:sp>
        <p:nvSpPr>
          <p:cNvPr id="15" name="TextBox 14"/>
          <p:cNvSpPr txBox="1"/>
          <p:nvPr/>
        </p:nvSpPr>
        <p:spPr>
          <a:xfrm rot="399586">
            <a:off x="4878338" y="5601363"/>
            <a:ext cx="4872146"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room</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6" name="TextBox 15"/>
          <p:cNvSpPr txBox="1"/>
          <p:nvPr/>
        </p:nvSpPr>
        <p:spPr>
          <a:xfrm rot="20709794">
            <a:off x="728269" y="1181306"/>
            <a:ext cx="248731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to </a:t>
            </a: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close</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7" name="TextBox 16"/>
          <p:cNvSpPr txBox="1"/>
          <p:nvPr/>
        </p:nvSpPr>
        <p:spPr>
          <a:xfrm rot="21173064">
            <a:off x="9414523" y="5293909"/>
            <a:ext cx="294310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board</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8" name="TextBox 17"/>
          <p:cNvSpPr txBox="1"/>
          <p:nvPr/>
        </p:nvSpPr>
        <p:spPr>
          <a:xfrm rot="21048927">
            <a:off x="8752290" y="3719627"/>
            <a:ext cx="2529411"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window</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9" name="TextBox 18"/>
          <p:cNvSpPr txBox="1"/>
          <p:nvPr/>
        </p:nvSpPr>
        <p:spPr>
          <a:xfrm rot="190434">
            <a:off x="6306388" y="1290214"/>
            <a:ext cx="347741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to </a:t>
            </a: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put</a:t>
            </a: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 (</a:t>
            </a: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on</a:t>
            </a: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a:t>
            </a:r>
          </a:p>
        </p:txBody>
      </p:sp>
      <p:sp>
        <p:nvSpPr>
          <p:cNvPr id="20" name="TextBox 19"/>
          <p:cNvSpPr txBox="1"/>
          <p:nvPr/>
        </p:nvSpPr>
        <p:spPr>
          <a:xfrm rot="399586">
            <a:off x="621297" y="5341474"/>
            <a:ext cx="2615544"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door</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21" name="TextBox 20"/>
          <p:cNvSpPr txBox="1"/>
          <p:nvPr/>
        </p:nvSpPr>
        <p:spPr>
          <a:xfrm rot="399586">
            <a:off x="1008577" y="4117531"/>
            <a:ext cx="2850409"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class</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22" name="TextBox 21"/>
          <p:cNvSpPr txBox="1"/>
          <p:nvPr/>
        </p:nvSpPr>
        <p:spPr>
          <a:xfrm rot="21027610">
            <a:off x="9274078" y="2261486"/>
            <a:ext cx="2532450"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you</a:t>
            </a: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 (pl.)</a:t>
            </a:r>
          </a:p>
        </p:txBody>
      </p:sp>
      <p:sp>
        <p:nvSpPr>
          <p:cNvPr id="23" name="TextBox 22"/>
          <p:cNvSpPr txBox="1"/>
          <p:nvPr/>
        </p:nvSpPr>
        <p:spPr>
          <a:xfrm rot="399586">
            <a:off x="737721" y="2593444"/>
            <a:ext cx="3194497"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shirt</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24" name="Oval 23"/>
          <p:cNvSpPr/>
          <p:nvPr/>
        </p:nvSpPr>
        <p:spPr>
          <a:xfrm>
            <a:off x="9268407" y="5077520"/>
            <a:ext cx="2243725" cy="1286625"/>
          </a:xfrm>
          <a:prstGeom prst="ellipse">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ED7D31"/>
              </a:solidFill>
              <a:effectLst/>
              <a:uLnTx/>
              <a:uFillTx/>
              <a:latin typeface="Century Gothic" panose="020F0302020204030204"/>
              <a:ea typeface="+mn-ea"/>
              <a:cs typeface="+mn-cs"/>
            </a:endParaRPr>
          </a:p>
        </p:txBody>
      </p:sp>
      <p:pic>
        <p:nvPicPr>
          <p:cNvPr id="25" name="Picture 2" descr="http://www.clker.com/cliparts/w/d/u/B/w/V/stamp1-m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745032">
            <a:off x="4580046" y="1936785"/>
            <a:ext cx="3263691" cy="2957040"/>
          </a:xfrm>
          <a:prstGeom prst="rect">
            <a:avLst/>
          </a:prstGeom>
          <a:noFill/>
          <a:extLst>
            <a:ext uri="{909E8E84-426E-40DD-AFC4-6F175D3DCCD1}">
              <a14:hiddenFill xmlns:a14="http://schemas.microsoft.com/office/drawing/2010/main">
                <a:solidFill>
                  <a:srgbClr val="FFFFFF"/>
                </a:solidFill>
              </a14:hiddenFill>
            </a:ext>
          </a:extLst>
        </p:spPr>
      </p:pic>
      <p:sp>
        <p:nvSpPr>
          <p:cNvPr id="27" name="TextBox 26"/>
          <p:cNvSpPr txBox="1"/>
          <p:nvPr/>
        </p:nvSpPr>
        <p:spPr>
          <a:xfrm rot="21288482">
            <a:off x="4863461" y="3083117"/>
            <a:ext cx="2819912"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4000" b="0" i="0" u="none" strike="noStrike" kern="1200" cap="none" spc="0" normalizeH="0" baseline="0" noProof="0" dirty="0">
                <a:ln>
                  <a:noFill/>
                </a:ln>
                <a:solidFill>
                  <a:srgbClr val="4472C4">
                    <a:lumMod val="50000"/>
                  </a:srgbClr>
                </a:solidFill>
                <a:effectLst/>
                <a:uLnTx/>
                <a:uFillTx/>
                <a:latin typeface="Century Gothic" panose="020F0302020204030204"/>
                <a:ea typeface="Calibri"/>
                <a:cs typeface="Calibri"/>
                <a:sym typeface="Calibri"/>
              </a:rPr>
              <a:t>le tableau</a:t>
            </a:r>
            <a:endParaRPr kumimoji="0" lang="en-GB" sz="4000" b="0" i="0"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n-ea"/>
              <a:cs typeface="Calibri" panose="020F0502020204030204" pitchFamily="34" charset="0"/>
            </a:endParaRPr>
          </a:p>
        </p:txBody>
      </p:sp>
      <p:sp>
        <p:nvSpPr>
          <p:cNvPr id="2" name="TextBox 1"/>
          <p:cNvSpPr txBox="1"/>
          <p:nvPr/>
        </p:nvSpPr>
        <p:spPr>
          <a:xfrm rot="20980845">
            <a:off x="2549999" y="3052340"/>
            <a:ext cx="2449941"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4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rPr>
              <a:t>to write</a:t>
            </a:r>
            <a:endParaRPr kumimoji="0" lang="en-GB" sz="18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endParaRPr>
          </a:p>
        </p:txBody>
      </p:sp>
      <p:pic>
        <p:nvPicPr>
          <p:cNvPr id="26" name="Picture 2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6364"/>
            <a:ext cx="6457246" cy="867128"/>
          </a:xfrm>
          <a:prstGeom prst="rect">
            <a:avLst/>
          </a:prstGeom>
        </p:spPr>
      </p:pic>
      <p:sp>
        <p:nvSpPr>
          <p:cNvPr id="29" name="TextBox 28"/>
          <p:cNvSpPr txBox="1"/>
          <p:nvPr/>
        </p:nvSpPr>
        <p:spPr>
          <a:xfrm rot="21173064">
            <a:off x="7041059" y="4708167"/>
            <a:ext cx="294310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silence</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32" name="TextBox 31"/>
          <p:cNvSpPr txBox="1"/>
          <p:nvPr/>
        </p:nvSpPr>
        <p:spPr>
          <a:xfrm rot="21173064">
            <a:off x="3113570" y="4793544"/>
            <a:ext cx="294310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well</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3" name="Title 2"/>
          <p:cNvSpPr>
            <a:spLocks noGrp="1"/>
          </p:cNvSpPr>
          <p:nvPr>
            <p:ph type="title"/>
          </p:nvPr>
        </p:nvSpPr>
        <p:spPr>
          <a:xfrm>
            <a:off x="127000" y="-53354"/>
            <a:ext cx="10515600" cy="1325563"/>
          </a:xfrm>
        </p:spPr>
        <p:txBody>
          <a:bodyPr/>
          <a:lstStyle/>
          <a:p>
            <a:pPr rtl="0" eaLnBrk="1" fontAlgn="auto" latinLnBrk="0" hangingPunct="1"/>
            <a:r>
              <a:rPr lang="en-GB" sz="3200" b="1" i="0" kern="1200" spc="0" baseline="0" err="1">
                <a:ln>
                  <a:noFill/>
                </a:ln>
                <a:solidFill>
                  <a:srgbClr val="FFFFFF"/>
                </a:solidFill>
                <a:effectLst/>
                <a:latin typeface="Century Gothic" panose="020B0502020202020204" pitchFamily="34" charset="0"/>
                <a:ea typeface="+mn-ea"/>
                <a:cs typeface="+mn-cs"/>
              </a:rPr>
              <a:t>Vocabulaire</a:t>
            </a:r>
            <a:r>
              <a:rPr lang="en-GB" sz="3200" b="1" i="0" kern="1200" spc="0" baseline="0">
                <a:ln>
                  <a:noFill/>
                </a:ln>
                <a:solidFill>
                  <a:srgbClr val="FFFFFF"/>
                </a:solidFill>
                <a:effectLst/>
                <a:latin typeface="Century Gothic" panose="020B0502020202020204" pitchFamily="34" charset="0"/>
                <a:ea typeface="+mn-ea"/>
                <a:cs typeface="+mn-cs"/>
              </a:rPr>
              <a:t> - </a:t>
            </a:r>
            <a:r>
              <a:rPr lang="en-GB" sz="3200" b="1" i="0" kern="1200" spc="0" baseline="0" err="1">
                <a:ln>
                  <a:noFill/>
                </a:ln>
                <a:solidFill>
                  <a:srgbClr val="FFFFFF"/>
                </a:solidFill>
                <a:effectLst/>
                <a:latin typeface="Century Gothic" panose="020B0502020202020204" pitchFamily="34" charset="0"/>
                <a:ea typeface="+mn-ea"/>
                <a:cs typeface="+mn-cs"/>
              </a:rPr>
              <a:t>révisions</a:t>
            </a:r>
            <a:endParaRPr lang="en-GB">
              <a:effectLst/>
            </a:endParaRPr>
          </a:p>
        </p:txBody>
      </p:sp>
      <p:sp>
        <p:nvSpPr>
          <p:cNvPr id="28" name="Rounded Rectangle 46">
            <a:extLst>
              <a:ext uri="{FF2B5EF4-FFF2-40B4-BE49-F238E27FC236}">
                <a16:creationId xmlns:a16="http://schemas.microsoft.com/office/drawing/2014/main" id="{CB238838-6A9D-47A3-BE4F-676D1EC3BD53}"/>
              </a:ext>
            </a:extLst>
          </p:cNvPr>
          <p:cNvSpPr/>
          <p:nvPr/>
        </p:nvSpPr>
        <p:spPr>
          <a:xfrm>
            <a:off x="10204704" y="230925"/>
            <a:ext cx="1702891" cy="361888"/>
          </a:xfrm>
          <a:prstGeom prst="roundRect">
            <a:avLst/>
          </a:prstGeom>
          <a:solidFill>
            <a:srgbClr val="105076"/>
          </a:solidFill>
          <a:ln>
            <a:solidFill>
              <a:srgbClr val="105076"/>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lire et parler </a:t>
            </a:r>
          </a:p>
        </p:txBody>
      </p:sp>
    </p:spTree>
    <p:extLst>
      <p:ext uri="{BB962C8B-B14F-4D97-AF65-F5344CB8AC3E}">
        <p14:creationId xmlns:p14="http://schemas.microsoft.com/office/powerpoint/2010/main" val="696555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Box 29"/>
          <p:cNvSpPr txBox="1"/>
          <p:nvPr/>
        </p:nvSpPr>
        <p:spPr>
          <a:xfrm>
            <a:off x="6649220" y="246041"/>
            <a:ext cx="5157216"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err="1">
                <a:ln>
                  <a:noFill/>
                </a:ln>
                <a:solidFill>
                  <a:srgbClr val="5B9BD5">
                    <a:lumMod val="50000"/>
                  </a:srgbClr>
                </a:solidFill>
                <a:effectLst/>
                <a:uLnTx/>
                <a:uFillTx/>
                <a:latin typeface="Century Gothic" panose="020F0302020204030204"/>
                <a:ea typeface="+mn-ea"/>
                <a:cs typeface="+mn-cs"/>
              </a:rPr>
              <a:t>C'est</a:t>
            </a:r>
            <a:r>
              <a:rPr kumimoji="0" lang="en-GB" sz="2400" b="0" i="0" u="none" strike="noStrike" kern="1200" cap="none" spc="0" normalizeH="0" baseline="0" noProof="0">
                <a:ln>
                  <a:noFill/>
                </a:ln>
                <a:solidFill>
                  <a:srgbClr val="5B9BD5">
                    <a:lumMod val="50000"/>
                  </a:srgbClr>
                </a:solidFill>
                <a:effectLst/>
                <a:uLnTx/>
                <a:uFillTx/>
                <a:latin typeface="Century Gothic" panose="020F0302020204030204"/>
                <a:ea typeface="+mn-ea"/>
                <a:cs typeface="+mn-cs"/>
              </a:rPr>
              <a:t> quoi </a:t>
            </a:r>
            <a:r>
              <a:rPr kumimoji="0" lang="en-GB" sz="2400" b="0" i="0" u="none" strike="noStrike" kern="1200" cap="none" spc="0" normalizeH="0" baseline="0" noProof="0" err="1">
                <a:ln>
                  <a:noFill/>
                </a:ln>
                <a:solidFill>
                  <a:srgbClr val="5B9BD5">
                    <a:lumMod val="50000"/>
                  </a:srgbClr>
                </a:solidFill>
                <a:effectLst/>
                <a:uLnTx/>
                <a:uFillTx/>
                <a:latin typeface="Century Gothic" panose="020F0302020204030204"/>
                <a:ea typeface="+mn-ea"/>
                <a:cs typeface="+mn-cs"/>
              </a:rPr>
              <a:t>en</a:t>
            </a:r>
            <a:r>
              <a:rPr kumimoji="0" lang="en-GB" sz="2400" b="0" i="0" u="none" strike="noStrike" kern="1200" cap="none" spc="0" normalizeH="0" baseline="0" noProof="0">
                <a:ln>
                  <a:noFill/>
                </a:ln>
                <a:solidFill>
                  <a:srgbClr val="5B9BD5">
                    <a:lumMod val="50000"/>
                  </a:srgbClr>
                </a:solidFill>
                <a:effectLst/>
                <a:uLnTx/>
                <a:uFillTx/>
                <a:latin typeface="Century Gothic" panose="020F0302020204030204"/>
                <a:ea typeface="+mn-ea"/>
                <a:cs typeface="+mn-cs"/>
              </a:rPr>
              <a:t> </a:t>
            </a:r>
            <a:r>
              <a:rPr kumimoji="0" lang="en-GB" sz="2400" b="0" i="0" u="none" strike="noStrike" kern="1200" cap="none" spc="0" normalizeH="0" baseline="0" noProof="0" err="1">
                <a:ln>
                  <a:noFill/>
                </a:ln>
                <a:solidFill>
                  <a:srgbClr val="5B9BD5">
                    <a:lumMod val="50000"/>
                  </a:srgbClr>
                </a:solidFill>
                <a:effectLst/>
                <a:uLnTx/>
                <a:uFillTx/>
                <a:latin typeface="Century Gothic" panose="020F0302020204030204"/>
                <a:ea typeface="+mn-ea"/>
                <a:cs typeface="+mn-cs"/>
              </a:rPr>
              <a:t>anglais</a:t>
            </a:r>
            <a:r>
              <a:rPr kumimoji="0" lang="en-GB" sz="2400" b="0" i="0" u="none" strike="noStrike" kern="1200" cap="none" spc="0" normalizeH="0" baseline="0" noProof="0">
                <a:ln>
                  <a:noFill/>
                </a:ln>
                <a:solidFill>
                  <a:srgbClr val="5B9BD5">
                    <a:lumMod val="50000"/>
                  </a:srgbClr>
                </a:solidFill>
                <a:effectLst/>
                <a:uLnTx/>
                <a:uFillTx/>
                <a:latin typeface="Century Gothic" panose="020F0302020204030204"/>
                <a:ea typeface="+mn-ea"/>
                <a:cs typeface="+mn-cs"/>
              </a:rPr>
              <a:t> ?</a:t>
            </a:r>
          </a:p>
        </p:txBody>
      </p:sp>
      <p:sp>
        <p:nvSpPr>
          <p:cNvPr id="13" name="TextBox 12"/>
          <p:cNvSpPr txBox="1"/>
          <p:nvPr/>
        </p:nvSpPr>
        <p:spPr>
          <a:xfrm rot="20949250">
            <a:off x="3454282" y="1242096"/>
            <a:ext cx="2217042"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to </a:t>
            </a: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read</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4" name="TextBox 13"/>
          <p:cNvSpPr txBox="1"/>
          <p:nvPr/>
        </p:nvSpPr>
        <p:spPr>
          <a:xfrm rot="399586">
            <a:off x="9614485" y="1153710"/>
            <a:ext cx="3095138"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to open</a:t>
            </a:r>
          </a:p>
        </p:txBody>
      </p:sp>
      <p:sp>
        <p:nvSpPr>
          <p:cNvPr id="15" name="TextBox 14"/>
          <p:cNvSpPr txBox="1"/>
          <p:nvPr/>
        </p:nvSpPr>
        <p:spPr>
          <a:xfrm rot="399586">
            <a:off x="4878338" y="5601363"/>
            <a:ext cx="4872146"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room</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6" name="TextBox 15"/>
          <p:cNvSpPr txBox="1"/>
          <p:nvPr/>
        </p:nvSpPr>
        <p:spPr>
          <a:xfrm rot="20709794">
            <a:off x="728269" y="1181306"/>
            <a:ext cx="248731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to </a:t>
            </a: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close</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7" name="TextBox 16"/>
          <p:cNvSpPr txBox="1"/>
          <p:nvPr/>
        </p:nvSpPr>
        <p:spPr>
          <a:xfrm rot="21173064">
            <a:off x="9414523" y="5293909"/>
            <a:ext cx="294310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board</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8" name="TextBox 17"/>
          <p:cNvSpPr txBox="1"/>
          <p:nvPr/>
        </p:nvSpPr>
        <p:spPr>
          <a:xfrm rot="21048927">
            <a:off x="8752290" y="3719627"/>
            <a:ext cx="2529411"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window</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9" name="TextBox 18"/>
          <p:cNvSpPr txBox="1"/>
          <p:nvPr/>
        </p:nvSpPr>
        <p:spPr>
          <a:xfrm rot="190434">
            <a:off x="6306388" y="1290214"/>
            <a:ext cx="347741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to </a:t>
            </a: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put</a:t>
            </a: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 (</a:t>
            </a: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on</a:t>
            </a: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a:t>
            </a:r>
          </a:p>
        </p:txBody>
      </p:sp>
      <p:sp>
        <p:nvSpPr>
          <p:cNvPr id="20" name="TextBox 19"/>
          <p:cNvSpPr txBox="1"/>
          <p:nvPr/>
        </p:nvSpPr>
        <p:spPr>
          <a:xfrm rot="399586">
            <a:off x="621297" y="5341474"/>
            <a:ext cx="2615544"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door</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21" name="TextBox 20"/>
          <p:cNvSpPr txBox="1"/>
          <p:nvPr/>
        </p:nvSpPr>
        <p:spPr>
          <a:xfrm rot="399586">
            <a:off x="1008577" y="4117531"/>
            <a:ext cx="2850409"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class</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22" name="TextBox 21"/>
          <p:cNvSpPr txBox="1"/>
          <p:nvPr/>
        </p:nvSpPr>
        <p:spPr>
          <a:xfrm rot="21027610">
            <a:off x="9274078" y="2261486"/>
            <a:ext cx="2532450"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you</a:t>
            </a: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 (pl.)</a:t>
            </a:r>
          </a:p>
        </p:txBody>
      </p:sp>
      <p:sp>
        <p:nvSpPr>
          <p:cNvPr id="23" name="TextBox 22"/>
          <p:cNvSpPr txBox="1"/>
          <p:nvPr/>
        </p:nvSpPr>
        <p:spPr>
          <a:xfrm rot="399586">
            <a:off x="737721" y="2593444"/>
            <a:ext cx="3194497"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shirt</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24" name="Oval 23"/>
          <p:cNvSpPr/>
          <p:nvPr/>
        </p:nvSpPr>
        <p:spPr>
          <a:xfrm>
            <a:off x="4562803" y="5181165"/>
            <a:ext cx="2243725" cy="1286625"/>
          </a:xfrm>
          <a:prstGeom prst="ellipse">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ED7D31"/>
              </a:solidFill>
              <a:effectLst/>
              <a:uLnTx/>
              <a:uFillTx/>
              <a:latin typeface="Century Gothic" panose="020F0302020204030204"/>
              <a:ea typeface="+mn-ea"/>
              <a:cs typeface="+mn-cs"/>
            </a:endParaRPr>
          </a:p>
        </p:txBody>
      </p:sp>
      <p:pic>
        <p:nvPicPr>
          <p:cNvPr id="25" name="Picture 2" descr="http://www.clker.com/cliparts/w/d/u/B/w/V/stamp1-m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745032">
            <a:off x="4580046" y="1936785"/>
            <a:ext cx="3263691" cy="2957040"/>
          </a:xfrm>
          <a:prstGeom prst="rect">
            <a:avLst/>
          </a:prstGeom>
          <a:noFill/>
          <a:extLst>
            <a:ext uri="{909E8E84-426E-40DD-AFC4-6F175D3DCCD1}">
              <a14:hiddenFill xmlns:a14="http://schemas.microsoft.com/office/drawing/2010/main">
                <a:solidFill>
                  <a:srgbClr val="FFFFFF"/>
                </a:solidFill>
              </a14:hiddenFill>
            </a:ext>
          </a:extLst>
        </p:spPr>
      </p:pic>
      <p:sp>
        <p:nvSpPr>
          <p:cNvPr id="27" name="TextBox 26"/>
          <p:cNvSpPr txBox="1"/>
          <p:nvPr/>
        </p:nvSpPr>
        <p:spPr>
          <a:xfrm rot="21288482">
            <a:off x="5315609" y="2988145"/>
            <a:ext cx="1990462"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4000" b="0" i="0" u="none" strike="noStrike" kern="1200" cap="none" spc="0" normalizeH="0" baseline="0" noProof="0">
                <a:ln>
                  <a:noFill/>
                </a:ln>
                <a:solidFill>
                  <a:srgbClr val="4472C4">
                    <a:lumMod val="50000"/>
                  </a:srgbClr>
                </a:solidFill>
                <a:effectLst/>
                <a:uLnTx/>
                <a:uFillTx/>
                <a:latin typeface="Century Gothic" panose="020F0302020204030204"/>
                <a:ea typeface="Calibri"/>
                <a:cs typeface="Calibri"/>
                <a:sym typeface="Calibri"/>
              </a:rPr>
              <a:t>la salle</a:t>
            </a:r>
            <a:endParaRPr kumimoji="0" lang="en-GB" sz="4000" b="0" i="0" u="none" strike="noStrike" kern="1200" cap="none" spc="0" normalizeH="0" baseline="0" noProof="0">
              <a:ln>
                <a:noFill/>
              </a:ln>
              <a:solidFill>
                <a:srgbClr val="4472C4">
                  <a:lumMod val="50000"/>
                </a:srgbClr>
              </a:solidFill>
              <a:effectLst/>
              <a:uLnTx/>
              <a:uFillTx/>
              <a:latin typeface="Century Gothic" panose="020B0502020202020204" pitchFamily="34" charset="0"/>
              <a:ea typeface="+mn-ea"/>
              <a:cs typeface="Calibri" panose="020F0502020204030204" pitchFamily="34" charset="0"/>
            </a:endParaRPr>
          </a:p>
        </p:txBody>
      </p:sp>
      <p:sp>
        <p:nvSpPr>
          <p:cNvPr id="2" name="TextBox 1"/>
          <p:cNvSpPr txBox="1"/>
          <p:nvPr/>
        </p:nvSpPr>
        <p:spPr>
          <a:xfrm rot="20980845">
            <a:off x="2549999" y="3052340"/>
            <a:ext cx="2449941"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4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rPr>
              <a:t>to write</a:t>
            </a:r>
            <a:endParaRPr kumimoji="0" lang="en-GB" sz="18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endParaRPr>
          </a:p>
        </p:txBody>
      </p:sp>
      <p:pic>
        <p:nvPicPr>
          <p:cNvPr id="26" name="Picture 2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6364"/>
            <a:ext cx="6457246" cy="867128"/>
          </a:xfrm>
          <a:prstGeom prst="rect">
            <a:avLst/>
          </a:prstGeom>
        </p:spPr>
      </p:pic>
      <p:sp>
        <p:nvSpPr>
          <p:cNvPr id="29" name="TextBox 28"/>
          <p:cNvSpPr txBox="1"/>
          <p:nvPr/>
        </p:nvSpPr>
        <p:spPr>
          <a:xfrm rot="21173064">
            <a:off x="7041059" y="4708167"/>
            <a:ext cx="294310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silence</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32" name="TextBox 31"/>
          <p:cNvSpPr txBox="1"/>
          <p:nvPr/>
        </p:nvSpPr>
        <p:spPr>
          <a:xfrm rot="21173064">
            <a:off x="3113570" y="4793544"/>
            <a:ext cx="294310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well</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3" name="Title 2"/>
          <p:cNvSpPr>
            <a:spLocks noGrp="1"/>
          </p:cNvSpPr>
          <p:nvPr>
            <p:ph type="title"/>
          </p:nvPr>
        </p:nvSpPr>
        <p:spPr>
          <a:xfrm>
            <a:off x="139700" y="-40248"/>
            <a:ext cx="10515600" cy="1325563"/>
          </a:xfrm>
        </p:spPr>
        <p:txBody>
          <a:bodyPr/>
          <a:lstStyle/>
          <a:p>
            <a:pPr rtl="0" eaLnBrk="1" fontAlgn="auto" latinLnBrk="0" hangingPunct="1"/>
            <a:r>
              <a:rPr lang="en-GB" sz="3200" b="1" i="0" kern="1200" spc="0" baseline="0" err="1">
                <a:ln>
                  <a:noFill/>
                </a:ln>
                <a:solidFill>
                  <a:srgbClr val="FFFFFF"/>
                </a:solidFill>
                <a:effectLst/>
                <a:latin typeface="Century Gothic" panose="020B0502020202020204" pitchFamily="34" charset="0"/>
                <a:ea typeface="+mn-ea"/>
                <a:cs typeface="+mn-cs"/>
              </a:rPr>
              <a:t>Vocabulaire</a:t>
            </a:r>
            <a:r>
              <a:rPr lang="en-GB" sz="3200" b="1" i="0" kern="1200" spc="0" baseline="0">
                <a:ln>
                  <a:noFill/>
                </a:ln>
                <a:solidFill>
                  <a:srgbClr val="FFFFFF"/>
                </a:solidFill>
                <a:effectLst/>
                <a:latin typeface="Century Gothic" panose="020B0502020202020204" pitchFamily="34" charset="0"/>
                <a:ea typeface="+mn-ea"/>
                <a:cs typeface="+mn-cs"/>
              </a:rPr>
              <a:t> - </a:t>
            </a:r>
            <a:r>
              <a:rPr lang="en-GB" sz="3200" b="1" i="0" kern="1200" spc="0" baseline="0" err="1">
                <a:ln>
                  <a:noFill/>
                </a:ln>
                <a:solidFill>
                  <a:srgbClr val="FFFFFF"/>
                </a:solidFill>
                <a:effectLst/>
                <a:latin typeface="Century Gothic" panose="020B0502020202020204" pitchFamily="34" charset="0"/>
                <a:ea typeface="+mn-ea"/>
                <a:cs typeface="+mn-cs"/>
              </a:rPr>
              <a:t>révisions</a:t>
            </a:r>
            <a:endParaRPr lang="en-GB">
              <a:effectLst/>
            </a:endParaRPr>
          </a:p>
        </p:txBody>
      </p:sp>
      <p:sp>
        <p:nvSpPr>
          <p:cNvPr id="28" name="Rounded Rectangle 46">
            <a:extLst>
              <a:ext uri="{FF2B5EF4-FFF2-40B4-BE49-F238E27FC236}">
                <a16:creationId xmlns:a16="http://schemas.microsoft.com/office/drawing/2014/main" id="{CB238838-6A9D-47A3-BE4F-676D1EC3BD53}"/>
              </a:ext>
            </a:extLst>
          </p:cNvPr>
          <p:cNvSpPr/>
          <p:nvPr/>
        </p:nvSpPr>
        <p:spPr>
          <a:xfrm>
            <a:off x="10204704" y="230925"/>
            <a:ext cx="1702891" cy="361888"/>
          </a:xfrm>
          <a:prstGeom prst="roundRect">
            <a:avLst/>
          </a:prstGeom>
          <a:solidFill>
            <a:srgbClr val="105076"/>
          </a:solidFill>
          <a:ln>
            <a:solidFill>
              <a:srgbClr val="105076"/>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lire et parler </a:t>
            </a:r>
          </a:p>
        </p:txBody>
      </p:sp>
    </p:spTree>
    <p:extLst>
      <p:ext uri="{BB962C8B-B14F-4D97-AF65-F5344CB8AC3E}">
        <p14:creationId xmlns:p14="http://schemas.microsoft.com/office/powerpoint/2010/main" val="634188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Box 29"/>
          <p:cNvSpPr txBox="1"/>
          <p:nvPr/>
        </p:nvSpPr>
        <p:spPr>
          <a:xfrm>
            <a:off x="6649220" y="246041"/>
            <a:ext cx="5157216"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err="1">
                <a:ln>
                  <a:noFill/>
                </a:ln>
                <a:solidFill>
                  <a:srgbClr val="5B9BD5">
                    <a:lumMod val="50000"/>
                  </a:srgbClr>
                </a:solidFill>
                <a:effectLst/>
                <a:uLnTx/>
                <a:uFillTx/>
                <a:latin typeface="Century Gothic" panose="020F0302020204030204"/>
                <a:ea typeface="+mn-ea"/>
                <a:cs typeface="+mn-cs"/>
              </a:rPr>
              <a:t>C'est</a:t>
            </a:r>
            <a:r>
              <a:rPr kumimoji="0" lang="en-GB" sz="2400" b="0" i="0" u="none" strike="noStrike" kern="1200" cap="none" spc="0" normalizeH="0" baseline="0" noProof="0">
                <a:ln>
                  <a:noFill/>
                </a:ln>
                <a:solidFill>
                  <a:srgbClr val="5B9BD5">
                    <a:lumMod val="50000"/>
                  </a:srgbClr>
                </a:solidFill>
                <a:effectLst/>
                <a:uLnTx/>
                <a:uFillTx/>
                <a:latin typeface="Century Gothic" panose="020F0302020204030204"/>
                <a:ea typeface="+mn-ea"/>
                <a:cs typeface="+mn-cs"/>
              </a:rPr>
              <a:t> quoi </a:t>
            </a:r>
            <a:r>
              <a:rPr kumimoji="0" lang="en-GB" sz="2400" b="0" i="0" u="none" strike="noStrike" kern="1200" cap="none" spc="0" normalizeH="0" baseline="0" noProof="0" err="1">
                <a:ln>
                  <a:noFill/>
                </a:ln>
                <a:solidFill>
                  <a:srgbClr val="5B9BD5">
                    <a:lumMod val="50000"/>
                  </a:srgbClr>
                </a:solidFill>
                <a:effectLst/>
                <a:uLnTx/>
                <a:uFillTx/>
                <a:latin typeface="Century Gothic" panose="020F0302020204030204"/>
                <a:ea typeface="+mn-ea"/>
                <a:cs typeface="+mn-cs"/>
              </a:rPr>
              <a:t>en</a:t>
            </a:r>
            <a:r>
              <a:rPr kumimoji="0" lang="en-GB" sz="2400" b="0" i="0" u="none" strike="noStrike" kern="1200" cap="none" spc="0" normalizeH="0" baseline="0" noProof="0">
                <a:ln>
                  <a:noFill/>
                </a:ln>
                <a:solidFill>
                  <a:srgbClr val="5B9BD5">
                    <a:lumMod val="50000"/>
                  </a:srgbClr>
                </a:solidFill>
                <a:effectLst/>
                <a:uLnTx/>
                <a:uFillTx/>
                <a:latin typeface="Century Gothic" panose="020F0302020204030204"/>
                <a:ea typeface="+mn-ea"/>
                <a:cs typeface="+mn-cs"/>
              </a:rPr>
              <a:t> </a:t>
            </a:r>
            <a:r>
              <a:rPr kumimoji="0" lang="en-GB" sz="2400" b="0" i="0" u="none" strike="noStrike" kern="1200" cap="none" spc="0" normalizeH="0" baseline="0" noProof="0" err="1">
                <a:ln>
                  <a:noFill/>
                </a:ln>
                <a:solidFill>
                  <a:srgbClr val="5B9BD5">
                    <a:lumMod val="50000"/>
                  </a:srgbClr>
                </a:solidFill>
                <a:effectLst/>
                <a:uLnTx/>
                <a:uFillTx/>
                <a:latin typeface="Century Gothic" panose="020F0302020204030204"/>
                <a:ea typeface="+mn-ea"/>
                <a:cs typeface="+mn-cs"/>
              </a:rPr>
              <a:t>anglais</a:t>
            </a:r>
            <a:r>
              <a:rPr kumimoji="0" lang="en-GB" sz="2400" b="0" i="0" u="none" strike="noStrike" kern="1200" cap="none" spc="0" normalizeH="0" baseline="0" noProof="0">
                <a:ln>
                  <a:noFill/>
                </a:ln>
                <a:solidFill>
                  <a:srgbClr val="5B9BD5">
                    <a:lumMod val="50000"/>
                  </a:srgbClr>
                </a:solidFill>
                <a:effectLst/>
                <a:uLnTx/>
                <a:uFillTx/>
                <a:latin typeface="Century Gothic" panose="020F0302020204030204"/>
                <a:ea typeface="+mn-ea"/>
                <a:cs typeface="+mn-cs"/>
              </a:rPr>
              <a:t> ?</a:t>
            </a:r>
          </a:p>
        </p:txBody>
      </p:sp>
      <p:sp>
        <p:nvSpPr>
          <p:cNvPr id="13" name="TextBox 12"/>
          <p:cNvSpPr txBox="1"/>
          <p:nvPr/>
        </p:nvSpPr>
        <p:spPr>
          <a:xfrm rot="20949250">
            <a:off x="3454282" y="1242096"/>
            <a:ext cx="2217042"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to </a:t>
            </a: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read</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4" name="TextBox 13"/>
          <p:cNvSpPr txBox="1"/>
          <p:nvPr/>
        </p:nvSpPr>
        <p:spPr>
          <a:xfrm rot="399586">
            <a:off x="9614485" y="1153710"/>
            <a:ext cx="3095138"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to open</a:t>
            </a:r>
          </a:p>
        </p:txBody>
      </p:sp>
      <p:sp>
        <p:nvSpPr>
          <p:cNvPr id="15" name="TextBox 14"/>
          <p:cNvSpPr txBox="1"/>
          <p:nvPr/>
        </p:nvSpPr>
        <p:spPr>
          <a:xfrm rot="399586">
            <a:off x="4878338" y="5601363"/>
            <a:ext cx="4872146"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room</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6" name="TextBox 15"/>
          <p:cNvSpPr txBox="1"/>
          <p:nvPr/>
        </p:nvSpPr>
        <p:spPr>
          <a:xfrm rot="20709794">
            <a:off x="728269" y="1181306"/>
            <a:ext cx="248731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to </a:t>
            </a: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close</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7" name="TextBox 16"/>
          <p:cNvSpPr txBox="1"/>
          <p:nvPr/>
        </p:nvSpPr>
        <p:spPr>
          <a:xfrm rot="21173064">
            <a:off x="9414523" y="5293909"/>
            <a:ext cx="294310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board</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8" name="TextBox 17"/>
          <p:cNvSpPr txBox="1"/>
          <p:nvPr/>
        </p:nvSpPr>
        <p:spPr>
          <a:xfrm rot="21048927">
            <a:off x="8752290" y="3719627"/>
            <a:ext cx="2529411"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window</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9" name="TextBox 18"/>
          <p:cNvSpPr txBox="1"/>
          <p:nvPr/>
        </p:nvSpPr>
        <p:spPr>
          <a:xfrm rot="190434">
            <a:off x="6306388" y="1290214"/>
            <a:ext cx="347741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to </a:t>
            </a: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put</a:t>
            </a: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 (</a:t>
            </a: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on</a:t>
            </a: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a:t>
            </a:r>
          </a:p>
        </p:txBody>
      </p:sp>
      <p:sp>
        <p:nvSpPr>
          <p:cNvPr id="20" name="TextBox 19"/>
          <p:cNvSpPr txBox="1"/>
          <p:nvPr/>
        </p:nvSpPr>
        <p:spPr>
          <a:xfrm rot="399586">
            <a:off x="621297" y="5341474"/>
            <a:ext cx="2615544"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door</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21" name="TextBox 20"/>
          <p:cNvSpPr txBox="1"/>
          <p:nvPr/>
        </p:nvSpPr>
        <p:spPr>
          <a:xfrm rot="399586">
            <a:off x="1008577" y="4117531"/>
            <a:ext cx="2850409"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class</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22" name="TextBox 21"/>
          <p:cNvSpPr txBox="1"/>
          <p:nvPr/>
        </p:nvSpPr>
        <p:spPr>
          <a:xfrm rot="21027610">
            <a:off x="9274078" y="2261486"/>
            <a:ext cx="2532450"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you</a:t>
            </a: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 (pl.)</a:t>
            </a:r>
          </a:p>
        </p:txBody>
      </p:sp>
      <p:sp>
        <p:nvSpPr>
          <p:cNvPr id="23" name="TextBox 22"/>
          <p:cNvSpPr txBox="1"/>
          <p:nvPr/>
        </p:nvSpPr>
        <p:spPr>
          <a:xfrm rot="399586">
            <a:off x="737721" y="2593444"/>
            <a:ext cx="3194497"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shirt</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24" name="Oval 23"/>
          <p:cNvSpPr/>
          <p:nvPr/>
        </p:nvSpPr>
        <p:spPr>
          <a:xfrm>
            <a:off x="633551" y="1041124"/>
            <a:ext cx="2712842" cy="1286625"/>
          </a:xfrm>
          <a:prstGeom prst="ellipse">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ED7D31"/>
              </a:solidFill>
              <a:effectLst/>
              <a:uLnTx/>
              <a:uFillTx/>
              <a:latin typeface="Century Gothic" panose="020F0302020204030204"/>
              <a:ea typeface="+mn-ea"/>
              <a:cs typeface="+mn-cs"/>
            </a:endParaRPr>
          </a:p>
        </p:txBody>
      </p:sp>
      <p:pic>
        <p:nvPicPr>
          <p:cNvPr id="25" name="Picture 2" descr="http://www.clker.com/cliparts/w/d/u/B/w/V/stamp1-m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745032">
            <a:off x="4580046" y="1936785"/>
            <a:ext cx="3263691" cy="2957040"/>
          </a:xfrm>
          <a:prstGeom prst="rect">
            <a:avLst/>
          </a:prstGeom>
          <a:noFill/>
          <a:extLst>
            <a:ext uri="{909E8E84-426E-40DD-AFC4-6F175D3DCCD1}">
              <a14:hiddenFill xmlns:a14="http://schemas.microsoft.com/office/drawing/2010/main">
                <a:solidFill>
                  <a:srgbClr val="FFFFFF"/>
                </a:solidFill>
              </a14:hiddenFill>
            </a:ext>
          </a:extLst>
        </p:spPr>
      </p:pic>
      <p:sp>
        <p:nvSpPr>
          <p:cNvPr id="27" name="TextBox 26"/>
          <p:cNvSpPr txBox="1"/>
          <p:nvPr/>
        </p:nvSpPr>
        <p:spPr>
          <a:xfrm rot="21288482">
            <a:off x="5315609" y="2988145"/>
            <a:ext cx="1990462"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4000" b="0" i="0" u="none" strike="noStrike" kern="1200" cap="none" spc="0" normalizeH="0" baseline="0" noProof="0">
                <a:ln>
                  <a:noFill/>
                </a:ln>
                <a:solidFill>
                  <a:srgbClr val="4472C4">
                    <a:lumMod val="50000"/>
                  </a:srgbClr>
                </a:solidFill>
                <a:effectLst/>
                <a:uLnTx/>
                <a:uFillTx/>
                <a:latin typeface="Century Gothic" panose="020F0302020204030204"/>
                <a:ea typeface="Calibri"/>
                <a:cs typeface="Calibri"/>
                <a:sym typeface="Calibri"/>
              </a:rPr>
              <a:t>fermer</a:t>
            </a:r>
            <a:endParaRPr kumimoji="0" lang="en-GB" sz="4000" b="0" i="0" u="none" strike="noStrike" kern="1200" cap="none" spc="0" normalizeH="0" baseline="0" noProof="0">
              <a:ln>
                <a:noFill/>
              </a:ln>
              <a:solidFill>
                <a:srgbClr val="4472C4">
                  <a:lumMod val="50000"/>
                </a:srgbClr>
              </a:solidFill>
              <a:effectLst/>
              <a:uLnTx/>
              <a:uFillTx/>
              <a:latin typeface="Century Gothic" panose="020B0502020202020204" pitchFamily="34" charset="0"/>
              <a:ea typeface="+mn-ea"/>
              <a:cs typeface="Calibri" panose="020F0502020204030204" pitchFamily="34" charset="0"/>
            </a:endParaRPr>
          </a:p>
        </p:txBody>
      </p:sp>
      <p:sp>
        <p:nvSpPr>
          <p:cNvPr id="2" name="TextBox 1"/>
          <p:cNvSpPr txBox="1"/>
          <p:nvPr/>
        </p:nvSpPr>
        <p:spPr>
          <a:xfrm rot="20980845">
            <a:off x="2549999" y="3052340"/>
            <a:ext cx="2449941"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4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rPr>
              <a:t>to write</a:t>
            </a:r>
            <a:endParaRPr kumimoji="0" lang="en-GB" sz="18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endParaRPr>
          </a:p>
        </p:txBody>
      </p:sp>
      <p:pic>
        <p:nvPicPr>
          <p:cNvPr id="26" name="Picture 2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6364"/>
            <a:ext cx="6457246" cy="867128"/>
          </a:xfrm>
          <a:prstGeom prst="rect">
            <a:avLst/>
          </a:prstGeom>
        </p:spPr>
      </p:pic>
      <p:sp>
        <p:nvSpPr>
          <p:cNvPr id="29" name="TextBox 28"/>
          <p:cNvSpPr txBox="1"/>
          <p:nvPr/>
        </p:nvSpPr>
        <p:spPr>
          <a:xfrm rot="21173064">
            <a:off x="7041059" y="4708167"/>
            <a:ext cx="294310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silence</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32" name="TextBox 31"/>
          <p:cNvSpPr txBox="1"/>
          <p:nvPr/>
        </p:nvSpPr>
        <p:spPr>
          <a:xfrm rot="21173064">
            <a:off x="3113570" y="4793544"/>
            <a:ext cx="294310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well</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3" name="Title 2"/>
          <p:cNvSpPr>
            <a:spLocks noGrp="1"/>
          </p:cNvSpPr>
          <p:nvPr>
            <p:ph type="title"/>
          </p:nvPr>
        </p:nvSpPr>
        <p:spPr>
          <a:xfrm>
            <a:off x="127000" y="-39560"/>
            <a:ext cx="10515600" cy="1325563"/>
          </a:xfrm>
        </p:spPr>
        <p:txBody>
          <a:bodyPr/>
          <a:lstStyle/>
          <a:p>
            <a:pPr rtl="0" eaLnBrk="1" fontAlgn="auto" latinLnBrk="0" hangingPunct="1"/>
            <a:r>
              <a:rPr lang="en-GB" sz="3200" b="1" i="0" kern="1200" spc="0" baseline="0" err="1">
                <a:ln>
                  <a:noFill/>
                </a:ln>
                <a:solidFill>
                  <a:srgbClr val="FFFFFF"/>
                </a:solidFill>
                <a:effectLst/>
                <a:latin typeface="Century Gothic" panose="020B0502020202020204" pitchFamily="34" charset="0"/>
                <a:ea typeface="+mn-ea"/>
                <a:cs typeface="+mn-cs"/>
              </a:rPr>
              <a:t>Vocabulaire</a:t>
            </a:r>
            <a:r>
              <a:rPr lang="en-GB" sz="3200" b="1" i="0" kern="1200" spc="0" baseline="0">
                <a:ln>
                  <a:noFill/>
                </a:ln>
                <a:solidFill>
                  <a:srgbClr val="FFFFFF"/>
                </a:solidFill>
                <a:effectLst/>
                <a:latin typeface="Century Gothic" panose="020B0502020202020204" pitchFamily="34" charset="0"/>
                <a:ea typeface="+mn-ea"/>
                <a:cs typeface="+mn-cs"/>
              </a:rPr>
              <a:t> - </a:t>
            </a:r>
            <a:r>
              <a:rPr lang="en-GB" sz="3200" b="1" i="0" kern="1200" spc="0" baseline="0" err="1">
                <a:ln>
                  <a:noFill/>
                </a:ln>
                <a:solidFill>
                  <a:srgbClr val="FFFFFF"/>
                </a:solidFill>
                <a:effectLst/>
                <a:latin typeface="Century Gothic" panose="020B0502020202020204" pitchFamily="34" charset="0"/>
                <a:ea typeface="+mn-ea"/>
                <a:cs typeface="+mn-cs"/>
              </a:rPr>
              <a:t>révisions</a:t>
            </a:r>
            <a:endParaRPr lang="en-GB">
              <a:effectLst/>
            </a:endParaRPr>
          </a:p>
        </p:txBody>
      </p:sp>
      <p:sp>
        <p:nvSpPr>
          <p:cNvPr id="28" name="Rounded Rectangle 46">
            <a:extLst>
              <a:ext uri="{FF2B5EF4-FFF2-40B4-BE49-F238E27FC236}">
                <a16:creationId xmlns:a16="http://schemas.microsoft.com/office/drawing/2014/main" id="{CB238838-6A9D-47A3-BE4F-676D1EC3BD53}"/>
              </a:ext>
            </a:extLst>
          </p:cNvPr>
          <p:cNvSpPr/>
          <p:nvPr/>
        </p:nvSpPr>
        <p:spPr>
          <a:xfrm>
            <a:off x="10204704" y="230925"/>
            <a:ext cx="1702891" cy="361888"/>
          </a:xfrm>
          <a:prstGeom prst="roundRect">
            <a:avLst/>
          </a:prstGeom>
          <a:solidFill>
            <a:srgbClr val="105076"/>
          </a:solidFill>
          <a:ln>
            <a:solidFill>
              <a:srgbClr val="105076"/>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lire et parler </a:t>
            </a:r>
          </a:p>
        </p:txBody>
      </p:sp>
    </p:spTree>
    <p:extLst>
      <p:ext uri="{BB962C8B-B14F-4D97-AF65-F5344CB8AC3E}">
        <p14:creationId xmlns:p14="http://schemas.microsoft.com/office/powerpoint/2010/main" val="3212083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Box 29"/>
          <p:cNvSpPr txBox="1"/>
          <p:nvPr/>
        </p:nvSpPr>
        <p:spPr>
          <a:xfrm>
            <a:off x="6649220" y="246041"/>
            <a:ext cx="5157216"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err="1">
                <a:ln>
                  <a:noFill/>
                </a:ln>
                <a:solidFill>
                  <a:srgbClr val="5B9BD5">
                    <a:lumMod val="50000"/>
                  </a:srgbClr>
                </a:solidFill>
                <a:effectLst/>
                <a:uLnTx/>
                <a:uFillTx/>
                <a:latin typeface="Century Gothic" panose="020F0302020204030204"/>
                <a:ea typeface="+mn-ea"/>
                <a:cs typeface="+mn-cs"/>
              </a:rPr>
              <a:t>C'est</a:t>
            </a:r>
            <a:r>
              <a:rPr kumimoji="0" lang="en-GB" sz="2400" b="0" i="0" u="none" strike="noStrike" kern="1200" cap="none" spc="0" normalizeH="0" baseline="0" noProof="0">
                <a:ln>
                  <a:noFill/>
                </a:ln>
                <a:solidFill>
                  <a:srgbClr val="5B9BD5">
                    <a:lumMod val="50000"/>
                  </a:srgbClr>
                </a:solidFill>
                <a:effectLst/>
                <a:uLnTx/>
                <a:uFillTx/>
                <a:latin typeface="Century Gothic" panose="020F0302020204030204"/>
                <a:ea typeface="+mn-ea"/>
                <a:cs typeface="+mn-cs"/>
              </a:rPr>
              <a:t> quoi </a:t>
            </a:r>
            <a:r>
              <a:rPr kumimoji="0" lang="en-GB" sz="2400" b="0" i="0" u="none" strike="noStrike" kern="1200" cap="none" spc="0" normalizeH="0" baseline="0" noProof="0" err="1">
                <a:ln>
                  <a:noFill/>
                </a:ln>
                <a:solidFill>
                  <a:srgbClr val="5B9BD5">
                    <a:lumMod val="50000"/>
                  </a:srgbClr>
                </a:solidFill>
                <a:effectLst/>
                <a:uLnTx/>
                <a:uFillTx/>
                <a:latin typeface="Century Gothic" panose="020F0302020204030204"/>
                <a:ea typeface="+mn-ea"/>
                <a:cs typeface="+mn-cs"/>
              </a:rPr>
              <a:t>en</a:t>
            </a:r>
            <a:r>
              <a:rPr kumimoji="0" lang="en-GB" sz="2400" b="0" i="0" u="none" strike="noStrike" kern="1200" cap="none" spc="0" normalizeH="0" baseline="0" noProof="0">
                <a:ln>
                  <a:noFill/>
                </a:ln>
                <a:solidFill>
                  <a:srgbClr val="5B9BD5">
                    <a:lumMod val="50000"/>
                  </a:srgbClr>
                </a:solidFill>
                <a:effectLst/>
                <a:uLnTx/>
                <a:uFillTx/>
                <a:latin typeface="Century Gothic" panose="020F0302020204030204"/>
                <a:ea typeface="+mn-ea"/>
                <a:cs typeface="+mn-cs"/>
              </a:rPr>
              <a:t> </a:t>
            </a:r>
            <a:r>
              <a:rPr kumimoji="0" lang="en-GB" sz="2400" b="0" i="0" u="none" strike="noStrike" kern="1200" cap="none" spc="0" normalizeH="0" baseline="0" noProof="0" err="1">
                <a:ln>
                  <a:noFill/>
                </a:ln>
                <a:solidFill>
                  <a:srgbClr val="5B9BD5">
                    <a:lumMod val="50000"/>
                  </a:srgbClr>
                </a:solidFill>
                <a:effectLst/>
                <a:uLnTx/>
                <a:uFillTx/>
                <a:latin typeface="Century Gothic" panose="020F0302020204030204"/>
                <a:ea typeface="+mn-ea"/>
                <a:cs typeface="+mn-cs"/>
              </a:rPr>
              <a:t>anglais</a:t>
            </a:r>
            <a:r>
              <a:rPr kumimoji="0" lang="en-GB" sz="2400" b="0" i="0" u="none" strike="noStrike" kern="1200" cap="none" spc="0" normalizeH="0" baseline="0" noProof="0">
                <a:ln>
                  <a:noFill/>
                </a:ln>
                <a:solidFill>
                  <a:srgbClr val="5B9BD5">
                    <a:lumMod val="50000"/>
                  </a:srgbClr>
                </a:solidFill>
                <a:effectLst/>
                <a:uLnTx/>
                <a:uFillTx/>
                <a:latin typeface="Century Gothic" panose="020F0302020204030204"/>
                <a:ea typeface="+mn-ea"/>
                <a:cs typeface="+mn-cs"/>
              </a:rPr>
              <a:t> ?</a:t>
            </a:r>
          </a:p>
        </p:txBody>
      </p:sp>
      <p:sp>
        <p:nvSpPr>
          <p:cNvPr id="13" name="TextBox 12"/>
          <p:cNvSpPr txBox="1"/>
          <p:nvPr/>
        </p:nvSpPr>
        <p:spPr>
          <a:xfrm rot="20949250">
            <a:off x="3454282" y="1242096"/>
            <a:ext cx="2217042"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to </a:t>
            </a: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read</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4" name="TextBox 13"/>
          <p:cNvSpPr txBox="1"/>
          <p:nvPr/>
        </p:nvSpPr>
        <p:spPr>
          <a:xfrm rot="399586">
            <a:off x="9614485" y="1153710"/>
            <a:ext cx="3095138"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to open</a:t>
            </a:r>
          </a:p>
        </p:txBody>
      </p:sp>
      <p:sp>
        <p:nvSpPr>
          <p:cNvPr id="15" name="TextBox 14"/>
          <p:cNvSpPr txBox="1"/>
          <p:nvPr/>
        </p:nvSpPr>
        <p:spPr>
          <a:xfrm rot="399586">
            <a:off x="4878338" y="5601363"/>
            <a:ext cx="4872146"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room</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6" name="TextBox 15"/>
          <p:cNvSpPr txBox="1"/>
          <p:nvPr/>
        </p:nvSpPr>
        <p:spPr>
          <a:xfrm rot="20709794">
            <a:off x="728269" y="1181306"/>
            <a:ext cx="248731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to </a:t>
            </a: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close</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7" name="TextBox 16"/>
          <p:cNvSpPr txBox="1"/>
          <p:nvPr/>
        </p:nvSpPr>
        <p:spPr>
          <a:xfrm rot="21173064">
            <a:off x="9414523" y="5293909"/>
            <a:ext cx="294310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board</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8" name="TextBox 17"/>
          <p:cNvSpPr txBox="1"/>
          <p:nvPr/>
        </p:nvSpPr>
        <p:spPr>
          <a:xfrm rot="21048927">
            <a:off x="8752290" y="3719627"/>
            <a:ext cx="2529411"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window</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9" name="TextBox 18"/>
          <p:cNvSpPr txBox="1"/>
          <p:nvPr/>
        </p:nvSpPr>
        <p:spPr>
          <a:xfrm rot="190434">
            <a:off x="6306388" y="1290214"/>
            <a:ext cx="347741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to </a:t>
            </a: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put</a:t>
            </a: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 (</a:t>
            </a: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on</a:t>
            </a: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a:t>
            </a:r>
          </a:p>
        </p:txBody>
      </p:sp>
      <p:sp>
        <p:nvSpPr>
          <p:cNvPr id="20" name="TextBox 19"/>
          <p:cNvSpPr txBox="1"/>
          <p:nvPr/>
        </p:nvSpPr>
        <p:spPr>
          <a:xfrm rot="399586">
            <a:off x="621297" y="5341474"/>
            <a:ext cx="2615544"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door</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21" name="TextBox 20"/>
          <p:cNvSpPr txBox="1"/>
          <p:nvPr/>
        </p:nvSpPr>
        <p:spPr>
          <a:xfrm rot="399586">
            <a:off x="1008577" y="4117531"/>
            <a:ext cx="2850409"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class</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22" name="TextBox 21"/>
          <p:cNvSpPr txBox="1"/>
          <p:nvPr/>
        </p:nvSpPr>
        <p:spPr>
          <a:xfrm rot="21027610">
            <a:off x="9274078" y="2261486"/>
            <a:ext cx="2532450"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you</a:t>
            </a: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 (pl.)</a:t>
            </a:r>
          </a:p>
        </p:txBody>
      </p:sp>
      <p:sp>
        <p:nvSpPr>
          <p:cNvPr id="23" name="TextBox 22"/>
          <p:cNvSpPr txBox="1"/>
          <p:nvPr/>
        </p:nvSpPr>
        <p:spPr>
          <a:xfrm rot="399586">
            <a:off x="737721" y="2593444"/>
            <a:ext cx="3194497"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shirt</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24" name="Oval 23"/>
          <p:cNvSpPr/>
          <p:nvPr/>
        </p:nvSpPr>
        <p:spPr>
          <a:xfrm>
            <a:off x="682010" y="3784641"/>
            <a:ext cx="2243725" cy="1286625"/>
          </a:xfrm>
          <a:prstGeom prst="ellipse">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ED7D31"/>
              </a:solidFill>
              <a:effectLst/>
              <a:uLnTx/>
              <a:uFillTx/>
              <a:latin typeface="Century Gothic" panose="020F0302020204030204"/>
              <a:ea typeface="+mn-ea"/>
              <a:cs typeface="+mn-cs"/>
            </a:endParaRPr>
          </a:p>
        </p:txBody>
      </p:sp>
      <p:pic>
        <p:nvPicPr>
          <p:cNvPr id="25" name="Picture 2" descr="http://www.clker.com/cliparts/w/d/u/B/w/V/stamp1-m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745032">
            <a:off x="4580046" y="1936785"/>
            <a:ext cx="3263691" cy="2957040"/>
          </a:xfrm>
          <a:prstGeom prst="rect">
            <a:avLst/>
          </a:prstGeom>
          <a:noFill/>
          <a:extLst>
            <a:ext uri="{909E8E84-426E-40DD-AFC4-6F175D3DCCD1}">
              <a14:hiddenFill xmlns:a14="http://schemas.microsoft.com/office/drawing/2010/main">
                <a:solidFill>
                  <a:srgbClr val="FFFFFF"/>
                </a:solidFill>
              </a14:hiddenFill>
            </a:ext>
          </a:extLst>
        </p:spPr>
      </p:pic>
      <p:sp>
        <p:nvSpPr>
          <p:cNvPr id="27" name="TextBox 26"/>
          <p:cNvSpPr txBox="1"/>
          <p:nvPr/>
        </p:nvSpPr>
        <p:spPr>
          <a:xfrm rot="21288482">
            <a:off x="5110178" y="3080067"/>
            <a:ext cx="2466263"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4000" b="0" i="0" u="none" strike="noStrike" kern="1200" cap="none" spc="0" normalizeH="0" baseline="0" noProof="0" dirty="0">
                <a:ln>
                  <a:noFill/>
                </a:ln>
                <a:solidFill>
                  <a:srgbClr val="4472C4">
                    <a:lumMod val="50000"/>
                  </a:srgbClr>
                </a:solidFill>
                <a:effectLst/>
                <a:uLnTx/>
                <a:uFillTx/>
                <a:latin typeface="Century Gothic" panose="020F0302020204030204"/>
                <a:ea typeface="Calibri"/>
                <a:cs typeface="Calibri"/>
                <a:sym typeface="Calibri"/>
              </a:rPr>
              <a:t>la classe</a:t>
            </a:r>
            <a:endParaRPr kumimoji="0" lang="en-GB" sz="4000" b="0" i="0"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n-ea"/>
              <a:cs typeface="Calibri" panose="020F0502020204030204" pitchFamily="34" charset="0"/>
            </a:endParaRPr>
          </a:p>
        </p:txBody>
      </p:sp>
      <p:sp>
        <p:nvSpPr>
          <p:cNvPr id="2" name="TextBox 1"/>
          <p:cNvSpPr txBox="1"/>
          <p:nvPr/>
        </p:nvSpPr>
        <p:spPr>
          <a:xfrm rot="20980845">
            <a:off x="2549999" y="3052340"/>
            <a:ext cx="2449941"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4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rPr>
              <a:t>to write</a:t>
            </a:r>
            <a:endParaRPr kumimoji="0" lang="en-GB" sz="18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endParaRPr>
          </a:p>
        </p:txBody>
      </p:sp>
      <p:pic>
        <p:nvPicPr>
          <p:cNvPr id="26" name="Picture 2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6364"/>
            <a:ext cx="6457246" cy="867128"/>
          </a:xfrm>
          <a:prstGeom prst="rect">
            <a:avLst/>
          </a:prstGeom>
        </p:spPr>
      </p:pic>
      <p:sp>
        <p:nvSpPr>
          <p:cNvPr id="29" name="TextBox 28"/>
          <p:cNvSpPr txBox="1"/>
          <p:nvPr/>
        </p:nvSpPr>
        <p:spPr>
          <a:xfrm rot="21173064">
            <a:off x="7041059" y="4708167"/>
            <a:ext cx="294310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silence</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32" name="TextBox 31"/>
          <p:cNvSpPr txBox="1"/>
          <p:nvPr/>
        </p:nvSpPr>
        <p:spPr>
          <a:xfrm rot="21173064">
            <a:off x="3113570" y="4793544"/>
            <a:ext cx="294310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well</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3" name="Title 2"/>
          <p:cNvSpPr>
            <a:spLocks noGrp="1"/>
          </p:cNvSpPr>
          <p:nvPr>
            <p:ph type="title"/>
          </p:nvPr>
        </p:nvSpPr>
        <p:spPr>
          <a:xfrm>
            <a:off x="114300" y="-26221"/>
            <a:ext cx="10515600" cy="1325563"/>
          </a:xfrm>
        </p:spPr>
        <p:txBody>
          <a:bodyPr/>
          <a:lstStyle/>
          <a:p>
            <a:pPr rtl="0" eaLnBrk="1" fontAlgn="auto" latinLnBrk="0" hangingPunct="1"/>
            <a:r>
              <a:rPr lang="en-GB" sz="3200" b="1" i="0" kern="1200" spc="0" baseline="0" err="1">
                <a:ln>
                  <a:noFill/>
                </a:ln>
                <a:solidFill>
                  <a:srgbClr val="FFFFFF"/>
                </a:solidFill>
                <a:effectLst/>
                <a:latin typeface="Century Gothic" panose="020B0502020202020204" pitchFamily="34" charset="0"/>
                <a:ea typeface="+mn-ea"/>
                <a:cs typeface="+mn-cs"/>
              </a:rPr>
              <a:t>Vocabulaire</a:t>
            </a:r>
            <a:r>
              <a:rPr lang="en-GB" sz="3200" b="1" i="0" kern="1200" spc="0" baseline="0">
                <a:ln>
                  <a:noFill/>
                </a:ln>
                <a:solidFill>
                  <a:srgbClr val="FFFFFF"/>
                </a:solidFill>
                <a:effectLst/>
                <a:latin typeface="Century Gothic" panose="020B0502020202020204" pitchFamily="34" charset="0"/>
                <a:ea typeface="+mn-ea"/>
                <a:cs typeface="+mn-cs"/>
              </a:rPr>
              <a:t> - </a:t>
            </a:r>
            <a:r>
              <a:rPr lang="en-GB" sz="3200" b="1" i="0" kern="1200" spc="0" baseline="0" err="1">
                <a:ln>
                  <a:noFill/>
                </a:ln>
                <a:solidFill>
                  <a:srgbClr val="FFFFFF"/>
                </a:solidFill>
                <a:effectLst/>
                <a:latin typeface="Century Gothic" panose="020B0502020202020204" pitchFamily="34" charset="0"/>
                <a:ea typeface="+mn-ea"/>
                <a:cs typeface="+mn-cs"/>
              </a:rPr>
              <a:t>révisions</a:t>
            </a:r>
            <a:endParaRPr lang="en-GB">
              <a:effectLst/>
            </a:endParaRPr>
          </a:p>
        </p:txBody>
      </p:sp>
      <p:sp>
        <p:nvSpPr>
          <p:cNvPr id="28" name="Rounded Rectangle 46">
            <a:extLst>
              <a:ext uri="{FF2B5EF4-FFF2-40B4-BE49-F238E27FC236}">
                <a16:creationId xmlns:a16="http://schemas.microsoft.com/office/drawing/2014/main" id="{CB238838-6A9D-47A3-BE4F-676D1EC3BD53}"/>
              </a:ext>
            </a:extLst>
          </p:cNvPr>
          <p:cNvSpPr/>
          <p:nvPr/>
        </p:nvSpPr>
        <p:spPr>
          <a:xfrm>
            <a:off x="10204704" y="230925"/>
            <a:ext cx="1702891" cy="361888"/>
          </a:xfrm>
          <a:prstGeom prst="roundRect">
            <a:avLst/>
          </a:prstGeom>
          <a:solidFill>
            <a:srgbClr val="105076"/>
          </a:solidFill>
          <a:ln>
            <a:solidFill>
              <a:srgbClr val="105076"/>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lire et parler </a:t>
            </a:r>
          </a:p>
        </p:txBody>
      </p:sp>
    </p:spTree>
    <p:extLst>
      <p:ext uri="{BB962C8B-B14F-4D97-AF65-F5344CB8AC3E}">
        <p14:creationId xmlns:p14="http://schemas.microsoft.com/office/powerpoint/2010/main" val="1656145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Box 29"/>
          <p:cNvSpPr txBox="1"/>
          <p:nvPr/>
        </p:nvSpPr>
        <p:spPr>
          <a:xfrm>
            <a:off x="6649220" y="246041"/>
            <a:ext cx="5157216"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err="1">
                <a:ln>
                  <a:noFill/>
                </a:ln>
                <a:solidFill>
                  <a:srgbClr val="5B9BD5">
                    <a:lumMod val="50000"/>
                  </a:srgbClr>
                </a:solidFill>
                <a:effectLst/>
                <a:uLnTx/>
                <a:uFillTx/>
                <a:latin typeface="Century Gothic" panose="020F0302020204030204"/>
                <a:ea typeface="+mn-ea"/>
                <a:cs typeface="+mn-cs"/>
              </a:rPr>
              <a:t>C'est</a:t>
            </a:r>
            <a:r>
              <a:rPr kumimoji="0" lang="en-GB" sz="2400" b="0" i="0" u="none" strike="noStrike" kern="1200" cap="none" spc="0" normalizeH="0" baseline="0" noProof="0">
                <a:ln>
                  <a:noFill/>
                </a:ln>
                <a:solidFill>
                  <a:srgbClr val="5B9BD5">
                    <a:lumMod val="50000"/>
                  </a:srgbClr>
                </a:solidFill>
                <a:effectLst/>
                <a:uLnTx/>
                <a:uFillTx/>
                <a:latin typeface="Century Gothic" panose="020F0302020204030204"/>
                <a:ea typeface="+mn-ea"/>
                <a:cs typeface="+mn-cs"/>
              </a:rPr>
              <a:t> quoi </a:t>
            </a:r>
            <a:r>
              <a:rPr kumimoji="0" lang="en-GB" sz="2400" b="0" i="0" u="none" strike="noStrike" kern="1200" cap="none" spc="0" normalizeH="0" baseline="0" noProof="0" err="1">
                <a:ln>
                  <a:noFill/>
                </a:ln>
                <a:solidFill>
                  <a:srgbClr val="5B9BD5">
                    <a:lumMod val="50000"/>
                  </a:srgbClr>
                </a:solidFill>
                <a:effectLst/>
                <a:uLnTx/>
                <a:uFillTx/>
                <a:latin typeface="Century Gothic" panose="020F0302020204030204"/>
                <a:ea typeface="+mn-ea"/>
                <a:cs typeface="+mn-cs"/>
              </a:rPr>
              <a:t>en</a:t>
            </a:r>
            <a:r>
              <a:rPr kumimoji="0" lang="en-GB" sz="2400" b="0" i="0" u="none" strike="noStrike" kern="1200" cap="none" spc="0" normalizeH="0" baseline="0" noProof="0">
                <a:ln>
                  <a:noFill/>
                </a:ln>
                <a:solidFill>
                  <a:srgbClr val="5B9BD5">
                    <a:lumMod val="50000"/>
                  </a:srgbClr>
                </a:solidFill>
                <a:effectLst/>
                <a:uLnTx/>
                <a:uFillTx/>
                <a:latin typeface="Century Gothic" panose="020F0302020204030204"/>
                <a:ea typeface="+mn-ea"/>
                <a:cs typeface="+mn-cs"/>
              </a:rPr>
              <a:t> </a:t>
            </a:r>
            <a:r>
              <a:rPr kumimoji="0" lang="en-GB" sz="2400" b="0" i="0" u="none" strike="noStrike" kern="1200" cap="none" spc="0" normalizeH="0" baseline="0" noProof="0" err="1">
                <a:ln>
                  <a:noFill/>
                </a:ln>
                <a:solidFill>
                  <a:srgbClr val="5B9BD5">
                    <a:lumMod val="50000"/>
                  </a:srgbClr>
                </a:solidFill>
                <a:effectLst/>
                <a:uLnTx/>
                <a:uFillTx/>
                <a:latin typeface="Century Gothic" panose="020F0302020204030204"/>
                <a:ea typeface="+mn-ea"/>
                <a:cs typeface="+mn-cs"/>
              </a:rPr>
              <a:t>anglais</a:t>
            </a:r>
            <a:r>
              <a:rPr kumimoji="0" lang="en-GB" sz="2400" b="0" i="0" u="none" strike="noStrike" kern="1200" cap="none" spc="0" normalizeH="0" baseline="0" noProof="0">
                <a:ln>
                  <a:noFill/>
                </a:ln>
                <a:solidFill>
                  <a:srgbClr val="5B9BD5">
                    <a:lumMod val="50000"/>
                  </a:srgbClr>
                </a:solidFill>
                <a:effectLst/>
                <a:uLnTx/>
                <a:uFillTx/>
                <a:latin typeface="Century Gothic" panose="020F0302020204030204"/>
                <a:ea typeface="+mn-ea"/>
                <a:cs typeface="+mn-cs"/>
              </a:rPr>
              <a:t> ?</a:t>
            </a:r>
          </a:p>
        </p:txBody>
      </p:sp>
      <p:sp>
        <p:nvSpPr>
          <p:cNvPr id="13" name="TextBox 12"/>
          <p:cNvSpPr txBox="1"/>
          <p:nvPr/>
        </p:nvSpPr>
        <p:spPr>
          <a:xfrm rot="20949250">
            <a:off x="3454282" y="1242096"/>
            <a:ext cx="2217042"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to </a:t>
            </a: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read</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4" name="TextBox 13"/>
          <p:cNvSpPr txBox="1"/>
          <p:nvPr/>
        </p:nvSpPr>
        <p:spPr>
          <a:xfrm rot="399586">
            <a:off x="9614485" y="1153710"/>
            <a:ext cx="3095138"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to open</a:t>
            </a:r>
          </a:p>
        </p:txBody>
      </p:sp>
      <p:sp>
        <p:nvSpPr>
          <p:cNvPr id="15" name="TextBox 14"/>
          <p:cNvSpPr txBox="1"/>
          <p:nvPr/>
        </p:nvSpPr>
        <p:spPr>
          <a:xfrm rot="399586">
            <a:off x="4878338" y="5601363"/>
            <a:ext cx="4872146"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room</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6" name="TextBox 15"/>
          <p:cNvSpPr txBox="1"/>
          <p:nvPr/>
        </p:nvSpPr>
        <p:spPr>
          <a:xfrm rot="20709794">
            <a:off x="728269" y="1181306"/>
            <a:ext cx="248731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to </a:t>
            </a: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close</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7" name="TextBox 16"/>
          <p:cNvSpPr txBox="1"/>
          <p:nvPr/>
        </p:nvSpPr>
        <p:spPr>
          <a:xfrm rot="21173064">
            <a:off x="9414523" y="5293909"/>
            <a:ext cx="294310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board</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8" name="TextBox 17"/>
          <p:cNvSpPr txBox="1"/>
          <p:nvPr/>
        </p:nvSpPr>
        <p:spPr>
          <a:xfrm rot="21048927">
            <a:off x="8752290" y="3719627"/>
            <a:ext cx="2529411"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window</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9" name="TextBox 18"/>
          <p:cNvSpPr txBox="1"/>
          <p:nvPr/>
        </p:nvSpPr>
        <p:spPr>
          <a:xfrm rot="190434">
            <a:off x="6306388" y="1290214"/>
            <a:ext cx="347741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to </a:t>
            </a: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put</a:t>
            </a: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 (</a:t>
            </a: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on</a:t>
            </a: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a:t>
            </a:r>
          </a:p>
        </p:txBody>
      </p:sp>
      <p:sp>
        <p:nvSpPr>
          <p:cNvPr id="20" name="TextBox 19"/>
          <p:cNvSpPr txBox="1"/>
          <p:nvPr/>
        </p:nvSpPr>
        <p:spPr>
          <a:xfrm rot="399586">
            <a:off x="621297" y="5341474"/>
            <a:ext cx="2615544"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door</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21" name="TextBox 20"/>
          <p:cNvSpPr txBox="1"/>
          <p:nvPr/>
        </p:nvSpPr>
        <p:spPr>
          <a:xfrm rot="399586">
            <a:off x="1008577" y="4117531"/>
            <a:ext cx="2850409"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class</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22" name="TextBox 21"/>
          <p:cNvSpPr txBox="1"/>
          <p:nvPr/>
        </p:nvSpPr>
        <p:spPr>
          <a:xfrm rot="21027610">
            <a:off x="9274078" y="2261486"/>
            <a:ext cx="2532450"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you</a:t>
            </a: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 (pl.)</a:t>
            </a:r>
          </a:p>
        </p:txBody>
      </p:sp>
      <p:sp>
        <p:nvSpPr>
          <p:cNvPr id="23" name="TextBox 22"/>
          <p:cNvSpPr txBox="1"/>
          <p:nvPr/>
        </p:nvSpPr>
        <p:spPr>
          <a:xfrm rot="399586">
            <a:off x="737721" y="2593444"/>
            <a:ext cx="3194497"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shirt</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24" name="Oval 23"/>
          <p:cNvSpPr/>
          <p:nvPr/>
        </p:nvSpPr>
        <p:spPr>
          <a:xfrm>
            <a:off x="3387389" y="1064751"/>
            <a:ext cx="2549937" cy="1286625"/>
          </a:xfrm>
          <a:prstGeom prst="ellipse">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ED7D31"/>
              </a:solidFill>
              <a:effectLst/>
              <a:uLnTx/>
              <a:uFillTx/>
              <a:latin typeface="Century Gothic" panose="020F0302020204030204"/>
              <a:ea typeface="+mn-ea"/>
              <a:cs typeface="+mn-cs"/>
            </a:endParaRPr>
          </a:p>
        </p:txBody>
      </p:sp>
      <p:pic>
        <p:nvPicPr>
          <p:cNvPr id="25" name="Picture 2" descr="http://www.clker.com/cliparts/w/d/u/B/w/V/stamp1-m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745032">
            <a:off x="4580046" y="1936785"/>
            <a:ext cx="3263691" cy="2957040"/>
          </a:xfrm>
          <a:prstGeom prst="rect">
            <a:avLst/>
          </a:prstGeom>
          <a:noFill/>
          <a:extLst>
            <a:ext uri="{909E8E84-426E-40DD-AFC4-6F175D3DCCD1}">
              <a14:hiddenFill xmlns:a14="http://schemas.microsoft.com/office/drawing/2010/main">
                <a:solidFill>
                  <a:srgbClr val="FFFFFF"/>
                </a:solidFill>
              </a14:hiddenFill>
            </a:ext>
          </a:extLst>
        </p:spPr>
      </p:pic>
      <p:sp>
        <p:nvSpPr>
          <p:cNvPr id="27" name="TextBox 26"/>
          <p:cNvSpPr txBox="1"/>
          <p:nvPr/>
        </p:nvSpPr>
        <p:spPr>
          <a:xfrm rot="21288482">
            <a:off x="5797669" y="2948945"/>
            <a:ext cx="1990462"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4000" b="0" i="0" u="none" strike="noStrike" kern="1200" cap="none" spc="0" normalizeH="0" baseline="0" noProof="0">
                <a:ln>
                  <a:noFill/>
                </a:ln>
                <a:solidFill>
                  <a:srgbClr val="4472C4">
                    <a:lumMod val="50000"/>
                  </a:srgbClr>
                </a:solidFill>
                <a:effectLst/>
                <a:uLnTx/>
                <a:uFillTx/>
                <a:latin typeface="Century Gothic" panose="020F0302020204030204"/>
                <a:ea typeface="Calibri"/>
                <a:cs typeface="Calibri"/>
                <a:sym typeface="Calibri"/>
              </a:rPr>
              <a:t>lire</a:t>
            </a:r>
            <a:endParaRPr kumimoji="0" lang="en-GB" sz="4000" b="0" i="0" u="none" strike="noStrike" kern="1200" cap="none" spc="0" normalizeH="0" baseline="0" noProof="0">
              <a:ln>
                <a:noFill/>
              </a:ln>
              <a:solidFill>
                <a:srgbClr val="4472C4">
                  <a:lumMod val="50000"/>
                </a:srgbClr>
              </a:solidFill>
              <a:effectLst/>
              <a:uLnTx/>
              <a:uFillTx/>
              <a:latin typeface="Century Gothic" panose="020B0502020202020204" pitchFamily="34" charset="0"/>
              <a:ea typeface="+mn-ea"/>
              <a:cs typeface="Calibri" panose="020F0502020204030204" pitchFamily="34" charset="0"/>
            </a:endParaRPr>
          </a:p>
        </p:txBody>
      </p:sp>
      <p:sp>
        <p:nvSpPr>
          <p:cNvPr id="2" name="TextBox 1"/>
          <p:cNvSpPr txBox="1"/>
          <p:nvPr/>
        </p:nvSpPr>
        <p:spPr>
          <a:xfrm rot="20980845">
            <a:off x="2549999" y="3052340"/>
            <a:ext cx="2449941"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4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rPr>
              <a:t>to write</a:t>
            </a:r>
            <a:endParaRPr kumimoji="0" lang="en-GB" sz="18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endParaRPr>
          </a:p>
        </p:txBody>
      </p:sp>
      <p:pic>
        <p:nvPicPr>
          <p:cNvPr id="26" name="Picture 2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6364"/>
            <a:ext cx="6457246" cy="867128"/>
          </a:xfrm>
          <a:prstGeom prst="rect">
            <a:avLst/>
          </a:prstGeom>
        </p:spPr>
      </p:pic>
      <p:sp>
        <p:nvSpPr>
          <p:cNvPr id="29" name="TextBox 28"/>
          <p:cNvSpPr txBox="1"/>
          <p:nvPr/>
        </p:nvSpPr>
        <p:spPr>
          <a:xfrm rot="21173064">
            <a:off x="7041059" y="4708167"/>
            <a:ext cx="294310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silence</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32" name="TextBox 31"/>
          <p:cNvSpPr txBox="1"/>
          <p:nvPr/>
        </p:nvSpPr>
        <p:spPr>
          <a:xfrm rot="21173064">
            <a:off x="3113570" y="4793544"/>
            <a:ext cx="294310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well</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3" name="Title 2"/>
          <p:cNvSpPr>
            <a:spLocks noGrp="1"/>
          </p:cNvSpPr>
          <p:nvPr>
            <p:ph type="title"/>
          </p:nvPr>
        </p:nvSpPr>
        <p:spPr>
          <a:xfrm>
            <a:off x="114300" y="-63300"/>
            <a:ext cx="10515600" cy="1325563"/>
          </a:xfrm>
        </p:spPr>
        <p:txBody>
          <a:bodyPr/>
          <a:lstStyle/>
          <a:p>
            <a:pPr rtl="0" eaLnBrk="1" fontAlgn="auto" latinLnBrk="0" hangingPunct="1"/>
            <a:r>
              <a:rPr lang="en-GB" sz="3200" b="1" i="0" kern="1200" spc="0" baseline="0" err="1">
                <a:ln>
                  <a:noFill/>
                </a:ln>
                <a:solidFill>
                  <a:srgbClr val="FFFFFF"/>
                </a:solidFill>
                <a:effectLst/>
                <a:latin typeface="Century Gothic" panose="020B0502020202020204" pitchFamily="34" charset="0"/>
                <a:ea typeface="+mn-ea"/>
                <a:cs typeface="+mn-cs"/>
              </a:rPr>
              <a:t>Vocabulaire</a:t>
            </a:r>
            <a:r>
              <a:rPr lang="en-GB" sz="3200" b="1" i="0" kern="1200" spc="0" baseline="0">
                <a:ln>
                  <a:noFill/>
                </a:ln>
                <a:solidFill>
                  <a:srgbClr val="FFFFFF"/>
                </a:solidFill>
                <a:effectLst/>
                <a:latin typeface="Century Gothic" panose="020B0502020202020204" pitchFamily="34" charset="0"/>
                <a:ea typeface="+mn-ea"/>
                <a:cs typeface="+mn-cs"/>
              </a:rPr>
              <a:t> - </a:t>
            </a:r>
            <a:r>
              <a:rPr lang="en-GB" sz="3200" b="1" i="0" kern="1200" spc="0" baseline="0" err="1">
                <a:ln>
                  <a:noFill/>
                </a:ln>
                <a:solidFill>
                  <a:srgbClr val="FFFFFF"/>
                </a:solidFill>
                <a:effectLst/>
                <a:latin typeface="Century Gothic" panose="020B0502020202020204" pitchFamily="34" charset="0"/>
                <a:ea typeface="+mn-ea"/>
                <a:cs typeface="+mn-cs"/>
              </a:rPr>
              <a:t>révisions</a:t>
            </a:r>
            <a:endParaRPr lang="en-GB">
              <a:effectLst/>
            </a:endParaRPr>
          </a:p>
        </p:txBody>
      </p:sp>
      <p:sp>
        <p:nvSpPr>
          <p:cNvPr id="28" name="Rounded Rectangle 46">
            <a:extLst>
              <a:ext uri="{FF2B5EF4-FFF2-40B4-BE49-F238E27FC236}">
                <a16:creationId xmlns:a16="http://schemas.microsoft.com/office/drawing/2014/main" id="{CB238838-6A9D-47A3-BE4F-676D1EC3BD53}"/>
              </a:ext>
            </a:extLst>
          </p:cNvPr>
          <p:cNvSpPr/>
          <p:nvPr/>
        </p:nvSpPr>
        <p:spPr>
          <a:xfrm>
            <a:off x="10204704" y="230925"/>
            <a:ext cx="1702891" cy="361888"/>
          </a:xfrm>
          <a:prstGeom prst="roundRect">
            <a:avLst/>
          </a:prstGeom>
          <a:solidFill>
            <a:srgbClr val="105076"/>
          </a:solidFill>
          <a:ln>
            <a:solidFill>
              <a:srgbClr val="105076"/>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lire et parler </a:t>
            </a:r>
          </a:p>
        </p:txBody>
      </p:sp>
    </p:spTree>
    <p:extLst>
      <p:ext uri="{BB962C8B-B14F-4D97-AF65-F5344CB8AC3E}">
        <p14:creationId xmlns:p14="http://schemas.microsoft.com/office/powerpoint/2010/main" val="912131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Box 29"/>
          <p:cNvSpPr txBox="1"/>
          <p:nvPr/>
        </p:nvSpPr>
        <p:spPr>
          <a:xfrm>
            <a:off x="6649220" y="246041"/>
            <a:ext cx="5157216"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err="1">
                <a:ln>
                  <a:noFill/>
                </a:ln>
                <a:solidFill>
                  <a:srgbClr val="5B9BD5">
                    <a:lumMod val="50000"/>
                  </a:srgbClr>
                </a:solidFill>
                <a:effectLst/>
                <a:uLnTx/>
                <a:uFillTx/>
                <a:latin typeface="Century Gothic" panose="020F0302020204030204"/>
                <a:ea typeface="+mn-ea"/>
                <a:cs typeface="+mn-cs"/>
              </a:rPr>
              <a:t>C'est</a:t>
            </a:r>
            <a:r>
              <a:rPr kumimoji="0" lang="en-GB" sz="2400" b="0" i="0" u="none" strike="noStrike" kern="1200" cap="none" spc="0" normalizeH="0" baseline="0" noProof="0">
                <a:ln>
                  <a:noFill/>
                </a:ln>
                <a:solidFill>
                  <a:srgbClr val="5B9BD5">
                    <a:lumMod val="50000"/>
                  </a:srgbClr>
                </a:solidFill>
                <a:effectLst/>
                <a:uLnTx/>
                <a:uFillTx/>
                <a:latin typeface="Century Gothic" panose="020F0302020204030204"/>
                <a:ea typeface="+mn-ea"/>
                <a:cs typeface="+mn-cs"/>
              </a:rPr>
              <a:t> quoi </a:t>
            </a:r>
            <a:r>
              <a:rPr kumimoji="0" lang="en-GB" sz="2400" b="0" i="0" u="none" strike="noStrike" kern="1200" cap="none" spc="0" normalizeH="0" baseline="0" noProof="0" err="1">
                <a:ln>
                  <a:noFill/>
                </a:ln>
                <a:solidFill>
                  <a:srgbClr val="5B9BD5">
                    <a:lumMod val="50000"/>
                  </a:srgbClr>
                </a:solidFill>
                <a:effectLst/>
                <a:uLnTx/>
                <a:uFillTx/>
                <a:latin typeface="Century Gothic" panose="020F0302020204030204"/>
                <a:ea typeface="+mn-ea"/>
                <a:cs typeface="+mn-cs"/>
              </a:rPr>
              <a:t>en</a:t>
            </a:r>
            <a:r>
              <a:rPr kumimoji="0" lang="en-GB" sz="2400" b="0" i="0" u="none" strike="noStrike" kern="1200" cap="none" spc="0" normalizeH="0" baseline="0" noProof="0">
                <a:ln>
                  <a:noFill/>
                </a:ln>
                <a:solidFill>
                  <a:srgbClr val="5B9BD5">
                    <a:lumMod val="50000"/>
                  </a:srgbClr>
                </a:solidFill>
                <a:effectLst/>
                <a:uLnTx/>
                <a:uFillTx/>
                <a:latin typeface="Century Gothic" panose="020F0302020204030204"/>
                <a:ea typeface="+mn-ea"/>
                <a:cs typeface="+mn-cs"/>
              </a:rPr>
              <a:t> </a:t>
            </a:r>
            <a:r>
              <a:rPr kumimoji="0" lang="en-GB" sz="2400" b="0" i="0" u="none" strike="noStrike" kern="1200" cap="none" spc="0" normalizeH="0" baseline="0" noProof="0" err="1">
                <a:ln>
                  <a:noFill/>
                </a:ln>
                <a:solidFill>
                  <a:srgbClr val="5B9BD5">
                    <a:lumMod val="50000"/>
                  </a:srgbClr>
                </a:solidFill>
                <a:effectLst/>
                <a:uLnTx/>
                <a:uFillTx/>
                <a:latin typeface="Century Gothic" panose="020F0302020204030204"/>
                <a:ea typeface="+mn-ea"/>
                <a:cs typeface="+mn-cs"/>
              </a:rPr>
              <a:t>anglais</a:t>
            </a:r>
            <a:r>
              <a:rPr kumimoji="0" lang="en-GB" sz="2400" b="0" i="0" u="none" strike="noStrike" kern="1200" cap="none" spc="0" normalizeH="0" baseline="0" noProof="0">
                <a:ln>
                  <a:noFill/>
                </a:ln>
                <a:solidFill>
                  <a:srgbClr val="5B9BD5">
                    <a:lumMod val="50000"/>
                  </a:srgbClr>
                </a:solidFill>
                <a:effectLst/>
                <a:uLnTx/>
                <a:uFillTx/>
                <a:latin typeface="Century Gothic" panose="020F0302020204030204"/>
                <a:ea typeface="+mn-ea"/>
                <a:cs typeface="+mn-cs"/>
              </a:rPr>
              <a:t> ?</a:t>
            </a:r>
          </a:p>
        </p:txBody>
      </p:sp>
      <p:sp>
        <p:nvSpPr>
          <p:cNvPr id="13" name="TextBox 12"/>
          <p:cNvSpPr txBox="1"/>
          <p:nvPr/>
        </p:nvSpPr>
        <p:spPr>
          <a:xfrm rot="20949250">
            <a:off x="3454282" y="1242096"/>
            <a:ext cx="2217042"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to </a:t>
            </a: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read</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4" name="TextBox 13"/>
          <p:cNvSpPr txBox="1"/>
          <p:nvPr/>
        </p:nvSpPr>
        <p:spPr>
          <a:xfrm rot="399586">
            <a:off x="9614485" y="1153710"/>
            <a:ext cx="3095138"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to open</a:t>
            </a:r>
          </a:p>
        </p:txBody>
      </p:sp>
      <p:sp>
        <p:nvSpPr>
          <p:cNvPr id="15" name="TextBox 14"/>
          <p:cNvSpPr txBox="1"/>
          <p:nvPr/>
        </p:nvSpPr>
        <p:spPr>
          <a:xfrm rot="399586">
            <a:off x="4878338" y="5601363"/>
            <a:ext cx="4872146"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room</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6" name="TextBox 15"/>
          <p:cNvSpPr txBox="1"/>
          <p:nvPr/>
        </p:nvSpPr>
        <p:spPr>
          <a:xfrm rot="20709794">
            <a:off x="728269" y="1181306"/>
            <a:ext cx="248731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to </a:t>
            </a: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close</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7" name="TextBox 16"/>
          <p:cNvSpPr txBox="1"/>
          <p:nvPr/>
        </p:nvSpPr>
        <p:spPr>
          <a:xfrm rot="21173064">
            <a:off x="9414523" y="5293909"/>
            <a:ext cx="294310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board</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8" name="TextBox 17"/>
          <p:cNvSpPr txBox="1"/>
          <p:nvPr/>
        </p:nvSpPr>
        <p:spPr>
          <a:xfrm rot="21048927">
            <a:off x="8752290" y="3719627"/>
            <a:ext cx="2529411"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window</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9" name="TextBox 18"/>
          <p:cNvSpPr txBox="1"/>
          <p:nvPr/>
        </p:nvSpPr>
        <p:spPr>
          <a:xfrm rot="190434">
            <a:off x="6306388" y="1290214"/>
            <a:ext cx="347741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to </a:t>
            </a: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put</a:t>
            </a: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 (</a:t>
            </a: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on</a:t>
            </a: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a:t>
            </a:r>
          </a:p>
        </p:txBody>
      </p:sp>
      <p:sp>
        <p:nvSpPr>
          <p:cNvPr id="20" name="TextBox 19"/>
          <p:cNvSpPr txBox="1"/>
          <p:nvPr/>
        </p:nvSpPr>
        <p:spPr>
          <a:xfrm rot="399586">
            <a:off x="621297" y="5341474"/>
            <a:ext cx="2615544"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door</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21" name="TextBox 20"/>
          <p:cNvSpPr txBox="1"/>
          <p:nvPr/>
        </p:nvSpPr>
        <p:spPr>
          <a:xfrm rot="399586">
            <a:off x="1008577" y="4117531"/>
            <a:ext cx="2850409"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class</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22" name="TextBox 21"/>
          <p:cNvSpPr txBox="1"/>
          <p:nvPr/>
        </p:nvSpPr>
        <p:spPr>
          <a:xfrm rot="21027610">
            <a:off x="9274078" y="2261486"/>
            <a:ext cx="2532450"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you</a:t>
            </a: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 (pl.)</a:t>
            </a:r>
          </a:p>
        </p:txBody>
      </p:sp>
      <p:sp>
        <p:nvSpPr>
          <p:cNvPr id="23" name="TextBox 22"/>
          <p:cNvSpPr txBox="1"/>
          <p:nvPr/>
        </p:nvSpPr>
        <p:spPr>
          <a:xfrm rot="399586">
            <a:off x="737721" y="2593444"/>
            <a:ext cx="3194497"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shirt</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24" name="Oval 23"/>
          <p:cNvSpPr/>
          <p:nvPr/>
        </p:nvSpPr>
        <p:spPr>
          <a:xfrm>
            <a:off x="298186" y="2238944"/>
            <a:ext cx="2243725" cy="1286625"/>
          </a:xfrm>
          <a:prstGeom prst="ellipse">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ED7D31"/>
              </a:solidFill>
              <a:effectLst/>
              <a:uLnTx/>
              <a:uFillTx/>
              <a:latin typeface="Century Gothic" panose="020F0302020204030204"/>
              <a:ea typeface="+mn-ea"/>
              <a:cs typeface="+mn-cs"/>
            </a:endParaRPr>
          </a:p>
        </p:txBody>
      </p:sp>
      <p:pic>
        <p:nvPicPr>
          <p:cNvPr id="25" name="Picture 2" descr="http://www.clker.com/cliparts/w/d/u/B/w/V/stamp1-m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745032">
            <a:off x="4603264" y="1847279"/>
            <a:ext cx="3411420" cy="3090889"/>
          </a:xfrm>
          <a:prstGeom prst="rect">
            <a:avLst/>
          </a:prstGeom>
          <a:noFill/>
          <a:extLst>
            <a:ext uri="{909E8E84-426E-40DD-AFC4-6F175D3DCCD1}">
              <a14:hiddenFill xmlns:a14="http://schemas.microsoft.com/office/drawing/2010/main">
                <a:solidFill>
                  <a:srgbClr val="FFFFFF"/>
                </a:solidFill>
              </a14:hiddenFill>
            </a:ext>
          </a:extLst>
        </p:spPr>
      </p:pic>
      <p:sp>
        <p:nvSpPr>
          <p:cNvPr id="27" name="TextBox 26"/>
          <p:cNvSpPr txBox="1"/>
          <p:nvPr/>
        </p:nvSpPr>
        <p:spPr>
          <a:xfrm rot="21288482">
            <a:off x="4888848" y="3046066"/>
            <a:ext cx="2931292"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4000" b="0" i="0" u="none" strike="noStrike" kern="1200" cap="none" spc="0" normalizeH="0" baseline="0" noProof="0" dirty="0">
                <a:ln>
                  <a:noFill/>
                </a:ln>
                <a:solidFill>
                  <a:srgbClr val="4472C4">
                    <a:lumMod val="50000"/>
                  </a:srgbClr>
                </a:solidFill>
                <a:effectLst/>
                <a:uLnTx/>
                <a:uFillTx/>
                <a:latin typeface="Century Gothic" panose="020F0302020204030204"/>
                <a:ea typeface="Calibri"/>
                <a:cs typeface="Calibri"/>
                <a:sym typeface="Calibri"/>
              </a:rPr>
              <a:t>la chemise</a:t>
            </a:r>
            <a:endParaRPr kumimoji="0" lang="en-GB" sz="4000" b="0" i="0"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n-ea"/>
              <a:cs typeface="Calibri" panose="020F0502020204030204" pitchFamily="34" charset="0"/>
            </a:endParaRPr>
          </a:p>
        </p:txBody>
      </p:sp>
      <p:sp>
        <p:nvSpPr>
          <p:cNvPr id="2" name="TextBox 1"/>
          <p:cNvSpPr txBox="1"/>
          <p:nvPr/>
        </p:nvSpPr>
        <p:spPr>
          <a:xfrm rot="20980845">
            <a:off x="2549999" y="3052340"/>
            <a:ext cx="2449941"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4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rPr>
              <a:t>to write</a:t>
            </a:r>
            <a:endParaRPr kumimoji="0" lang="en-GB" sz="18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endParaRPr>
          </a:p>
        </p:txBody>
      </p:sp>
      <p:pic>
        <p:nvPicPr>
          <p:cNvPr id="26" name="Picture 2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6364"/>
            <a:ext cx="6457246" cy="867128"/>
          </a:xfrm>
          <a:prstGeom prst="rect">
            <a:avLst/>
          </a:prstGeom>
        </p:spPr>
      </p:pic>
      <p:sp>
        <p:nvSpPr>
          <p:cNvPr id="29" name="TextBox 28"/>
          <p:cNvSpPr txBox="1"/>
          <p:nvPr/>
        </p:nvSpPr>
        <p:spPr>
          <a:xfrm rot="21173064">
            <a:off x="7041059" y="4708167"/>
            <a:ext cx="294310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silence</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32" name="TextBox 31"/>
          <p:cNvSpPr txBox="1"/>
          <p:nvPr/>
        </p:nvSpPr>
        <p:spPr>
          <a:xfrm rot="21173064">
            <a:off x="3113570" y="4793544"/>
            <a:ext cx="294310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well</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3" name="Title 2"/>
          <p:cNvSpPr>
            <a:spLocks noGrp="1"/>
          </p:cNvSpPr>
          <p:nvPr>
            <p:ph type="title"/>
          </p:nvPr>
        </p:nvSpPr>
        <p:spPr>
          <a:xfrm>
            <a:off x="114300" y="-63300"/>
            <a:ext cx="10515600" cy="1325563"/>
          </a:xfrm>
        </p:spPr>
        <p:txBody>
          <a:bodyPr/>
          <a:lstStyle/>
          <a:p>
            <a:pPr rtl="0" eaLnBrk="1" fontAlgn="auto" latinLnBrk="0" hangingPunct="1"/>
            <a:r>
              <a:rPr lang="en-GB" sz="3200" b="1" i="0" kern="1200" spc="0" baseline="0" err="1">
                <a:ln>
                  <a:noFill/>
                </a:ln>
                <a:solidFill>
                  <a:srgbClr val="FFFFFF"/>
                </a:solidFill>
                <a:effectLst/>
                <a:latin typeface="Century Gothic" panose="020B0502020202020204" pitchFamily="34" charset="0"/>
                <a:ea typeface="+mn-ea"/>
                <a:cs typeface="+mn-cs"/>
              </a:rPr>
              <a:t>Vocabulaire</a:t>
            </a:r>
            <a:r>
              <a:rPr lang="en-GB" sz="3200" b="1" i="0" kern="1200" spc="0" baseline="0">
                <a:ln>
                  <a:noFill/>
                </a:ln>
                <a:solidFill>
                  <a:srgbClr val="FFFFFF"/>
                </a:solidFill>
                <a:effectLst/>
                <a:latin typeface="Century Gothic" panose="020B0502020202020204" pitchFamily="34" charset="0"/>
                <a:ea typeface="+mn-ea"/>
                <a:cs typeface="+mn-cs"/>
              </a:rPr>
              <a:t> - </a:t>
            </a:r>
            <a:r>
              <a:rPr lang="en-GB" sz="3200" b="1" i="0" kern="1200" spc="0" baseline="0" err="1">
                <a:ln>
                  <a:noFill/>
                </a:ln>
                <a:solidFill>
                  <a:srgbClr val="FFFFFF"/>
                </a:solidFill>
                <a:effectLst/>
                <a:latin typeface="Century Gothic" panose="020B0502020202020204" pitchFamily="34" charset="0"/>
                <a:ea typeface="+mn-ea"/>
                <a:cs typeface="+mn-cs"/>
              </a:rPr>
              <a:t>révisions</a:t>
            </a:r>
            <a:endParaRPr lang="en-GB">
              <a:effectLst/>
            </a:endParaRPr>
          </a:p>
        </p:txBody>
      </p:sp>
      <p:sp>
        <p:nvSpPr>
          <p:cNvPr id="28" name="Rounded Rectangle 46">
            <a:extLst>
              <a:ext uri="{FF2B5EF4-FFF2-40B4-BE49-F238E27FC236}">
                <a16:creationId xmlns:a16="http://schemas.microsoft.com/office/drawing/2014/main" id="{CB238838-6A9D-47A3-BE4F-676D1EC3BD53}"/>
              </a:ext>
            </a:extLst>
          </p:cNvPr>
          <p:cNvSpPr/>
          <p:nvPr/>
        </p:nvSpPr>
        <p:spPr>
          <a:xfrm>
            <a:off x="10204704" y="230925"/>
            <a:ext cx="1702891" cy="361888"/>
          </a:xfrm>
          <a:prstGeom prst="roundRect">
            <a:avLst/>
          </a:prstGeom>
          <a:solidFill>
            <a:srgbClr val="105076"/>
          </a:solidFill>
          <a:ln>
            <a:solidFill>
              <a:srgbClr val="105076"/>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lire et parler </a:t>
            </a:r>
          </a:p>
        </p:txBody>
      </p:sp>
    </p:spTree>
    <p:extLst>
      <p:ext uri="{BB962C8B-B14F-4D97-AF65-F5344CB8AC3E}">
        <p14:creationId xmlns:p14="http://schemas.microsoft.com/office/powerpoint/2010/main" val="785713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Box 29"/>
          <p:cNvSpPr txBox="1"/>
          <p:nvPr/>
        </p:nvSpPr>
        <p:spPr>
          <a:xfrm>
            <a:off x="6649220" y="246041"/>
            <a:ext cx="5157216"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err="1">
                <a:ln>
                  <a:noFill/>
                </a:ln>
                <a:solidFill>
                  <a:srgbClr val="5B9BD5">
                    <a:lumMod val="50000"/>
                  </a:srgbClr>
                </a:solidFill>
                <a:effectLst/>
                <a:uLnTx/>
                <a:uFillTx/>
                <a:latin typeface="Century Gothic" panose="020F0302020204030204"/>
                <a:ea typeface="+mn-ea"/>
                <a:cs typeface="+mn-cs"/>
              </a:rPr>
              <a:t>C'est</a:t>
            </a:r>
            <a:r>
              <a:rPr kumimoji="0" lang="en-GB" sz="2400" b="0" i="0" u="none" strike="noStrike" kern="1200" cap="none" spc="0" normalizeH="0" baseline="0" noProof="0">
                <a:ln>
                  <a:noFill/>
                </a:ln>
                <a:solidFill>
                  <a:srgbClr val="5B9BD5">
                    <a:lumMod val="50000"/>
                  </a:srgbClr>
                </a:solidFill>
                <a:effectLst/>
                <a:uLnTx/>
                <a:uFillTx/>
                <a:latin typeface="Century Gothic" panose="020F0302020204030204"/>
                <a:ea typeface="+mn-ea"/>
                <a:cs typeface="+mn-cs"/>
              </a:rPr>
              <a:t> quoi </a:t>
            </a:r>
            <a:r>
              <a:rPr kumimoji="0" lang="en-GB" sz="2400" b="0" i="0" u="none" strike="noStrike" kern="1200" cap="none" spc="0" normalizeH="0" baseline="0" noProof="0" err="1">
                <a:ln>
                  <a:noFill/>
                </a:ln>
                <a:solidFill>
                  <a:srgbClr val="5B9BD5">
                    <a:lumMod val="50000"/>
                  </a:srgbClr>
                </a:solidFill>
                <a:effectLst/>
                <a:uLnTx/>
                <a:uFillTx/>
                <a:latin typeface="Century Gothic" panose="020F0302020204030204"/>
                <a:ea typeface="+mn-ea"/>
                <a:cs typeface="+mn-cs"/>
              </a:rPr>
              <a:t>en</a:t>
            </a:r>
            <a:r>
              <a:rPr kumimoji="0" lang="en-GB" sz="2400" b="0" i="0" u="none" strike="noStrike" kern="1200" cap="none" spc="0" normalizeH="0" baseline="0" noProof="0">
                <a:ln>
                  <a:noFill/>
                </a:ln>
                <a:solidFill>
                  <a:srgbClr val="5B9BD5">
                    <a:lumMod val="50000"/>
                  </a:srgbClr>
                </a:solidFill>
                <a:effectLst/>
                <a:uLnTx/>
                <a:uFillTx/>
                <a:latin typeface="Century Gothic" panose="020F0302020204030204"/>
                <a:ea typeface="+mn-ea"/>
                <a:cs typeface="+mn-cs"/>
              </a:rPr>
              <a:t> </a:t>
            </a:r>
            <a:r>
              <a:rPr kumimoji="0" lang="en-GB" sz="2400" b="0" i="0" u="none" strike="noStrike" kern="1200" cap="none" spc="0" normalizeH="0" baseline="0" noProof="0" err="1">
                <a:ln>
                  <a:noFill/>
                </a:ln>
                <a:solidFill>
                  <a:srgbClr val="5B9BD5">
                    <a:lumMod val="50000"/>
                  </a:srgbClr>
                </a:solidFill>
                <a:effectLst/>
                <a:uLnTx/>
                <a:uFillTx/>
                <a:latin typeface="Century Gothic" panose="020F0302020204030204"/>
                <a:ea typeface="+mn-ea"/>
                <a:cs typeface="+mn-cs"/>
              </a:rPr>
              <a:t>fran</a:t>
            </a:r>
            <a:r>
              <a:rPr kumimoji="0" lang="en-GB" sz="2400" b="0" i="0" u="none" strike="noStrike" kern="1200" cap="none" spc="0" normalizeH="0" baseline="0" noProof="0" err="1">
                <a:ln>
                  <a:noFill/>
                </a:ln>
                <a:solidFill>
                  <a:srgbClr val="5B9BD5">
                    <a:lumMod val="50000"/>
                  </a:srgbClr>
                </a:solidFill>
                <a:effectLst/>
                <a:uLnTx/>
                <a:uFillTx/>
                <a:latin typeface="Century Gothic" panose="020B0502020202020204" pitchFamily="34" charset="0"/>
                <a:ea typeface="+mn-ea"/>
                <a:cs typeface="Calibri" panose="020F0502020204030204" pitchFamily="34" charset="0"/>
              </a:rPr>
              <a:t>ç</a:t>
            </a:r>
            <a:r>
              <a:rPr kumimoji="0" lang="en-GB" sz="2400" b="0" i="0" u="none" strike="noStrike" kern="1200" cap="none" spc="0" normalizeH="0" baseline="0" noProof="0" err="1">
                <a:ln>
                  <a:noFill/>
                </a:ln>
                <a:solidFill>
                  <a:srgbClr val="5B9BD5">
                    <a:lumMod val="50000"/>
                  </a:srgbClr>
                </a:solidFill>
                <a:effectLst/>
                <a:uLnTx/>
                <a:uFillTx/>
                <a:latin typeface="Century Gothic" panose="020F0302020204030204"/>
                <a:ea typeface="+mn-ea"/>
                <a:cs typeface="+mn-cs"/>
              </a:rPr>
              <a:t>ais</a:t>
            </a:r>
            <a:r>
              <a:rPr kumimoji="0" lang="en-GB" sz="2400" b="0" i="0" u="none" strike="noStrike" kern="1200" cap="none" spc="0" normalizeH="0" baseline="0" noProof="0">
                <a:ln>
                  <a:noFill/>
                </a:ln>
                <a:solidFill>
                  <a:srgbClr val="5B9BD5">
                    <a:lumMod val="50000"/>
                  </a:srgbClr>
                </a:solidFill>
                <a:effectLst/>
                <a:uLnTx/>
                <a:uFillTx/>
                <a:latin typeface="Century Gothic" panose="020F0302020204030204"/>
                <a:ea typeface="+mn-ea"/>
                <a:cs typeface="+mn-cs"/>
              </a:rPr>
              <a:t> ?</a:t>
            </a:r>
          </a:p>
        </p:txBody>
      </p:sp>
      <p:sp>
        <p:nvSpPr>
          <p:cNvPr id="13" name="TextBox 12"/>
          <p:cNvSpPr txBox="1"/>
          <p:nvPr/>
        </p:nvSpPr>
        <p:spPr>
          <a:xfrm rot="20949250">
            <a:off x="4185593" y="1370539"/>
            <a:ext cx="2217042"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lire</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4" name="TextBox 13"/>
          <p:cNvSpPr txBox="1"/>
          <p:nvPr/>
        </p:nvSpPr>
        <p:spPr>
          <a:xfrm rot="399586">
            <a:off x="9614485" y="1153710"/>
            <a:ext cx="3095138"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ouvrir</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5" name="TextBox 14"/>
          <p:cNvSpPr txBox="1"/>
          <p:nvPr/>
        </p:nvSpPr>
        <p:spPr>
          <a:xfrm rot="399586">
            <a:off x="4878338" y="5601363"/>
            <a:ext cx="4872146"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la </a:t>
            </a: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salle</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6" name="TextBox 15"/>
          <p:cNvSpPr txBox="1"/>
          <p:nvPr/>
        </p:nvSpPr>
        <p:spPr>
          <a:xfrm rot="20709794">
            <a:off x="1607026" y="1243464"/>
            <a:ext cx="248731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fermer</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7" name="TextBox 16"/>
          <p:cNvSpPr txBox="1"/>
          <p:nvPr/>
        </p:nvSpPr>
        <p:spPr>
          <a:xfrm rot="21173064">
            <a:off x="9126510" y="5311816"/>
            <a:ext cx="3232232"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le </a:t>
            </a: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tableau</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8" name="TextBox 17"/>
          <p:cNvSpPr txBox="1"/>
          <p:nvPr/>
        </p:nvSpPr>
        <p:spPr>
          <a:xfrm rot="21048927">
            <a:off x="8348663" y="3470300"/>
            <a:ext cx="2907546"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la </a:t>
            </a: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fenêtre</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9" name="TextBox 18"/>
          <p:cNvSpPr txBox="1"/>
          <p:nvPr/>
        </p:nvSpPr>
        <p:spPr>
          <a:xfrm rot="190434">
            <a:off x="6306388" y="1290214"/>
            <a:ext cx="347741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mettre</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20" name="TextBox 19"/>
          <p:cNvSpPr txBox="1"/>
          <p:nvPr/>
        </p:nvSpPr>
        <p:spPr>
          <a:xfrm rot="399586">
            <a:off x="1243487" y="5337766"/>
            <a:ext cx="2615544"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la porte</a:t>
            </a:r>
          </a:p>
        </p:txBody>
      </p:sp>
      <p:sp>
        <p:nvSpPr>
          <p:cNvPr id="21" name="TextBox 20"/>
          <p:cNvSpPr txBox="1"/>
          <p:nvPr/>
        </p:nvSpPr>
        <p:spPr>
          <a:xfrm rot="399586">
            <a:off x="164512" y="4256565"/>
            <a:ext cx="2850409"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la </a:t>
            </a: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classe</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22" name="TextBox 21"/>
          <p:cNvSpPr txBox="1"/>
          <p:nvPr/>
        </p:nvSpPr>
        <p:spPr>
          <a:xfrm rot="21027610">
            <a:off x="9274078" y="2261486"/>
            <a:ext cx="2532450"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vous</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23" name="TextBox 22"/>
          <p:cNvSpPr txBox="1"/>
          <p:nvPr/>
        </p:nvSpPr>
        <p:spPr>
          <a:xfrm rot="399586">
            <a:off x="129678" y="2375464"/>
            <a:ext cx="3194497"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la </a:t>
            </a: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chemise</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pic>
        <p:nvPicPr>
          <p:cNvPr id="25" name="Picture 2" descr="http://www.clker.com/cliparts/w/d/u/B/w/V/stamp1-m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745032">
            <a:off x="4580046" y="1936785"/>
            <a:ext cx="3263691" cy="2957040"/>
          </a:xfrm>
          <a:prstGeom prst="rect">
            <a:avLst/>
          </a:prstGeom>
          <a:noFill/>
          <a:extLst>
            <a:ext uri="{909E8E84-426E-40DD-AFC4-6F175D3DCCD1}">
              <a14:hiddenFill xmlns:a14="http://schemas.microsoft.com/office/drawing/2010/main">
                <a:solidFill>
                  <a:srgbClr val="FFFFFF"/>
                </a:solidFill>
              </a14:hiddenFill>
            </a:ext>
          </a:extLst>
        </p:spPr>
      </p:pic>
      <p:sp>
        <p:nvSpPr>
          <p:cNvPr id="27" name="TextBox 26"/>
          <p:cNvSpPr txBox="1"/>
          <p:nvPr/>
        </p:nvSpPr>
        <p:spPr>
          <a:xfrm rot="21288482">
            <a:off x="5098417" y="3024794"/>
            <a:ext cx="2397204"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4000" b="0" i="0" u="none" strike="noStrike" kern="1200" cap="none" spc="0" normalizeH="0" baseline="0" noProof="0">
                <a:ln>
                  <a:noFill/>
                </a:ln>
                <a:solidFill>
                  <a:srgbClr val="4472C4">
                    <a:lumMod val="50000"/>
                  </a:srgbClr>
                </a:solidFill>
                <a:effectLst/>
                <a:uLnTx/>
                <a:uFillTx/>
                <a:latin typeface="Century Gothic" panose="020F0302020204030204"/>
                <a:ea typeface="Calibri"/>
                <a:cs typeface="Calibri"/>
                <a:sym typeface="Calibri"/>
              </a:rPr>
              <a:t>to </a:t>
            </a:r>
            <a:r>
              <a:rPr kumimoji="0" lang="fr-FR" sz="4000" b="0" i="0" u="none" strike="noStrike" kern="1200" cap="none" spc="0" normalizeH="0" baseline="0" noProof="0" err="1">
                <a:ln>
                  <a:noFill/>
                </a:ln>
                <a:solidFill>
                  <a:srgbClr val="4472C4">
                    <a:lumMod val="50000"/>
                  </a:srgbClr>
                </a:solidFill>
                <a:effectLst/>
                <a:uLnTx/>
                <a:uFillTx/>
                <a:latin typeface="Century Gothic" panose="020F0302020204030204"/>
                <a:ea typeface="Calibri"/>
                <a:cs typeface="Calibri"/>
                <a:sym typeface="Calibri"/>
              </a:rPr>
              <a:t>read</a:t>
            </a:r>
            <a:endParaRPr kumimoji="0" lang="en-GB" sz="4000" b="0" i="0" u="none" strike="noStrike" kern="1200" cap="none" spc="0" normalizeH="0" baseline="0" noProof="0">
              <a:ln>
                <a:noFill/>
              </a:ln>
              <a:solidFill>
                <a:srgbClr val="4472C4">
                  <a:lumMod val="50000"/>
                </a:srgbClr>
              </a:solidFill>
              <a:effectLst/>
              <a:uLnTx/>
              <a:uFillTx/>
              <a:latin typeface="Century Gothic" panose="020B0502020202020204" pitchFamily="34" charset="0"/>
              <a:ea typeface="+mn-ea"/>
              <a:cs typeface="Calibri" panose="020F0502020204030204" pitchFamily="34" charset="0"/>
            </a:endParaRPr>
          </a:p>
        </p:txBody>
      </p:sp>
      <p:sp>
        <p:nvSpPr>
          <p:cNvPr id="2" name="TextBox 1"/>
          <p:cNvSpPr txBox="1"/>
          <p:nvPr/>
        </p:nvSpPr>
        <p:spPr>
          <a:xfrm rot="20980845">
            <a:off x="2510699" y="3265977"/>
            <a:ext cx="2449941"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400" b="0" i="0" u="none" strike="noStrike" kern="1200" cap="none" spc="0" normalizeH="0" baseline="0" noProof="0" err="1">
                <a:ln>
                  <a:noFill/>
                </a:ln>
                <a:solidFill>
                  <a:srgbClr val="4472C4">
                    <a:lumMod val="50000"/>
                  </a:srgbClr>
                </a:solidFill>
                <a:effectLst/>
                <a:uLnTx/>
                <a:uFillTx/>
                <a:latin typeface="Century Gothic" panose="020F0302020204030204"/>
                <a:ea typeface="+mn-ea"/>
                <a:cs typeface="+mn-cs"/>
              </a:rPr>
              <a:t>écrire</a:t>
            </a:r>
            <a:endParaRPr kumimoji="0" lang="en-GB" sz="18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endParaRPr>
          </a:p>
        </p:txBody>
      </p:sp>
      <p:pic>
        <p:nvPicPr>
          <p:cNvPr id="26" name="Picture 2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6364"/>
            <a:ext cx="6457246" cy="867128"/>
          </a:xfrm>
          <a:prstGeom prst="rect">
            <a:avLst/>
          </a:prstGeom>
        </p:spPr>
      </p:pic>
      <p:sp>
        <p:nvSpPr>
          <p:cNvPr id="29" name="TextBox 28"/>
          <p:cNvSpPr txBox="1"/>
          <p:nvPr/>
        </p:nvSpPr>
        <p:spPr>
          <a:xfrm rot="21173064">
            <a:off x="7041059" y="4708167"/>
            <a:ext cx="294310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le </a:t>
            </a: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silence</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32" name="TextBox 31"/>
          <p:cNvSpPr txBox="1"/>
          <p:nvPr/>
        </p:nvSpPr>
        <p:spPr>
          <a:xfrm rot="21173064">
            <a:off x="3542210" y="4495674"/>
            <a:ext cx="294310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bien</a:t>
            </a:r>
          </a:p>
        </p:txBody>
      </p:sp>
      <p:sp>
        <p:nvSpPr>
          <p:cNvPr id="24" name="Oval 23"/>
          <p:cNvSpPr/>
          <p:nvPr/>
        </p:nvSpPr>
        <p:spPr>
          <a:xfrm>
            <a:off x="3590508" y="1227941"/>
            <a:ext cx="2243725" cy="1286625"/>
          </a:xfrm>
          <a:prstGeom prst="ellipse">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ED7D31"/>
              </a:solidFill>
              <a:effectLst/>
              <a:uLnTx/>
              <a:uFillTx/>
              <a:latin typeface="Century Gothic" panose="020F0302020204030204"/>
              <a:ea typeface="+mn-ea"/>
              <a:cs typeface="+mn-cs"/>
            </a:endParaRPr>
          </a:p>
        </p:txBody>
      </p:sp>
      <p:sp>
        <p:nvSpPr>
          <p:cNvPr id="3" name="Title 2"/>
          <p:cNvSpPr>
            <a:spLocks noGrp="1"/>
          </p:cNvSpPr>
          <p:nvPr>
            <p:ph type="title"/>
          </p:nvPr>
        </p:nvSpPr>
        <p:spPr>
          <a:xfrm>
            <a:off x="129511" y="-50873"/>
            <a:ext cx="10515600" cy="1325563"/>
          </a:xfrm>
        </p:spPr>
        <p:txBody>
          <a:bodyPr/>
          <a:lstStyle/>
          <a:p>
            <a:pPr rtl="0" eaLnBrk="1" fontAlgn="auto" latinLnBrk="0" hangingPunct="1"/>
            <a:r>
              <a:rPr lang="en-GB" sz="3200" b="1" i="0" kern="1200" spc="0" baseline="0" err="1">
                <a:ln>
                  <a:noFill/>
                </a:ln>
                <a:solidFill>
                  <a:srgbClr val="FFFFFF"/>
                </a:solidFill>
                <a:effectLst/>
                <a:latin typeface="Century Gothic" panose="020B0502020202020204" pitchFamily="34" charset="0"/>
                <a:ea typeface="+mn-ea"/>
                <a:cs typeface="+mn-cs"/>
              </a:rPr>
              <a:t>Vocabulaire</a:t>
            </a:r>
            <a:r>
              <a:rPr lang="en-GB" sz="3200" b="1" i="0" kern="1200" spc="0" baseline="0">
                <a:ln>
                  <a:noFill/>
                </a:ln>
                <a:solidFill>
                  <a:srgbClr val="FFFFFF"/>
                </a:solidFill>
                <a:effectLst/>
                <a:latin typeface="Century Gothic" panose="020B0502020202020204" pitchFamily="34" charset="0"/>
                <a:ea typeface="+mn-ea"/>
                <a:cs typeface="+mn-cs"/>
              </a:rPr>
              <a:t> - </a:t>
            </a:r>
            <a:r>
              <a:rPr lang="en-GB" sz="3200" b="1" i="0" kern="1200" spc="0" baseline="0" err="1">
                <a:ln>
                  <a:noFill/>
                </a:ln>
                <a:solidFill>
                  <a:srgbClr val="FFFFFF"/>
                </a:solidFill>
                <a:effectLst/>
                <a:latin typeface="Century Gothic" panose="020B0502020202020204" pitchFamily="34" charset="0"/>
                <a:ea typeface="+mn-ea"/>
                <a:cs typeface="+mn-cs"/>
              </a:rPr>
              <a:t>révisions</a:t>
            </a:r>
            <a:endParaRPr lang="en-GB">
              <a:effectLst/>
            </a:endParaRPr>
          </a:p>
        </p:txBody>
      </p:sp>
      <p:sp>
        <p:nvSpPr>
          <p:cNvPr id="28" name="Rounded Rectangle 46">
            <a:extLst>
              <a:ext uri="{FF2B5EF4-FFF2-40B4-BE49-F238E27FC236}">
                <a16:creationId xmlns:a16="http://schemas.microsoft.com/office/drawing/2014/main" id="{CB238838-6A9D-47A3-BE4F-676D1EC3BD53}"/>
              </a:ext>
            </a:extLst>
          </p:cNvPr>
          <p:cNvSpPr/>
          <p:nvPr/>
        </p:nvSpPr>
        <p:spPr>
          <a:xfrm>
            <a:off x="10204704" y="230925"/>
            <a:ext cx="1702891" cy="361888"/>
          </a:xfrm>
          <a:prstGeom prst="roundRect">
            <a:avLst/>
          </a:prstGeom>
          <a:solidFill>
            <a:srgbClr val="105076"/>
          </a:solidFill>
          <a:ln>
            <a:solidFill>
              <a:srgbClr val="105076"/>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lire et parler </a:t>
            </a:r>
          </a:p>
        </p:txBody>
      </p:sp>
    </p:spTree>
    <p:extLst>
      <p:ext uri="{BB962C8B-B14F-4D97-AF65-F5344CB8AC3E}">
        <p14:creationId xmlns:p14="http://schemas.microsoft.com/office/powerpoint/2010/main" val="1137708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Box 29"/>
          <p:cNvSpPr txBox="1"/>
          <p:nvPr/>
        </p:nvSpPr>
        <p:spPr>
          <a:xfrm>
            <a:off x="6649220" y="246041"/>
            <a:ext cx="5157216"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err="1">
                <a:ln>
                  <a:noFill/>
                </a:ln>
                <a:solidFill>
                  <a:srgbClr val="5B9BD5">
                    <a:lumMod val="50000"/>
                  </a:srgbClr>
                </a:solidFill>
                <a:effectLst/>
                <a:uLnTx/>
                <a:uFillTx/>
                <a:latin typeface="Century Gothic" panose="020F0302020204030204"/>
                <a:ea typeface="+mn-ea"/>
                <a:cs typeface="+mn-cs"/>
              </a:rPr>
              <a:t>C'est</a:t>
            </a:r>
            <a:r>
              <a:rPr kumimoji="0" lang="en-GB" sz="2400" b="0" i="0" u="none" strike="noStrike" kern="1200" cap="none" spc="0" normalizeH="0" baseline="0" noProof="0">
                <a:ln>
                  <a:noFill/>
                </a:ln>
                <a:solidFill>
                  <a:srgbClr val="5B9BD5">
                    <a:lumMod val="50000"/>
                  </a:srgbClr>
                </a:solidFill>
                <a:effectLst/>
                <a:uLnTx/>
                <a:uFillTx/>
                <a:latin typeface="Century Gothic" panose="020F0302020204030204"/>
                <a:ea typeface="+mn-ea"/>
                <a:cs typeface="+mn-cs"/>
              </a:rPr>
              <a:t> quoi </a:t>
            </a:r>
            <a:r>
              <a:rPr kumimoji="0" lang="en-GB" sz="2400" b="0" i="0" u="none" strike="noStrike" kern="1200" cap="none" spc="0" normalizeH="0" baseline="0" noProof="0" err="1">
                <a:ln>
                  <a:noFill/>
                </a:ln>
                <a:solidFill>
                  <a:srgbClr val="5B9BD5">
                    <a:lumMod val="50000"/>
                  </a:srgbClr>
                </a:solidFill>
                <a:effectLst/>
                <a:uLnTx/>
                <a:uFillTx/>
                <a:latin typeface="Century Gothic" panose="020F0302020204030204"/>
                <a:ea typeface="+mn-ea"/>
                <a:cs typeface="+mn-cs"/>
              </a:rPr>
              <a:t>en</a:t>
            </a:r>
            <a:r>
              <a:rPr kumimoji="0" lang="en-GB" sz="2400" b="0" i="0" u="none" strike="noStrike" kern="1200" cap="none" spc="0" normalizeH="0" baseline="0" noProof="0">
                <a:ln>
                  <a:noFill/>
                </a:ln>
                <a:solidFill>
                  <a:srgbClr val="5B9BD5">
                    <a:lumMod val="50000"/>
                  </a:srgbClr>
                </a:solidFill>
                <a:effectLst/>
                <a:uLnTx/>
                <a:uFillTx/>
                <a:latin typeface="Century Gothic" panose="020F0302020204030204"/>
                <a:ea typeface="+mn-ea"/>
                <a:cs typeface="+mn-cs"/>
              </a:rPr>
              <a:t> </a:t>
            </a:r>
            <a:r>
              <a:rPr kumimoji="0" lang="en-GB" sz="2400" b="0" i="0" u="none" strike="noStrike" kern="1200" cap="none" spc="0" normalizeH="0" baseline="0" noProof="0" err="1">
                <a:ln>
                  <a:noFill/>
                </a:ln>
                <a:solidFill>
                  <a:srgbClr val="5B9BD5">
                    <a:lumMod val="50000"/>
                  </a:srgbClr>
                </a:solidFill>
                <a:effectLst/>
                <a:uLnTx/>
                <a:uFillTx/>
                <a:latin typeface="Century Gothic" panose="020F0302020204030204"/>
                <a:ea typeface="+mn-ea"/>
                <a:cs typeface="+mn-cs"/>
              </a:rPr>
              <a:t>fran</a:t>
            </a:r>
            <a:r>
              <a:rPr kumimoji="0" lang="en-GB" sz="2400" b="0" i="0" u="none" strike="noStrike" kern="1200" cap="none" spc="0" normalizeH="0" baseline="0" noProof="0" err="1">
                <a:ln>
                  <a:noFill/>
                </a:ln>
                <a:solidFill>
                  <a:srgbClr val="5B9BD5">
                    <a:lumMod val="50000"/>
                  </a:srgbClr>
                </a:solidFill>
                <a:effectLst/>
                <a:uLnTx/>
                <a:uFillTx/>
                <a:latin typeface="Century Gothic" panose="020B0502020202020204" pitchFamily="34" charset="0"/>
                <a:ea typeface="+mn-ea"/>
                <a:cs typeface="Calibri" panose="020F0502020204030204" pitchFamily="34" charset="0"/>
              </a:rPr>
              <a:t>ç</a:t>
            </a:r>
            <a:r>
              <a:rPr kumimoji="0" lang="en-GB" sz="2400" b="0" i="0" u="none" strike="noStrike" kern="1200" cap="none" spc="0" normalizeH="0" baseline="0" noProof="0" err="1">
                <a:ln>
                  <a:noFill/>
                </a:ln>
                <a:solidFill>
                  <a:srgbClr val="5B9BD5">
                    <a:lumMod val="50000"/>
                  </a:srgbClr>
                </a:solidFill>
                <a:effectLst/>
                <a:uLnTx/>
                <a:uFillTx/>
                <a:latin typeface="Century Gothic" panose="020F0302020204030204"/>
                <a:ea typeface="+mn-ea"/>
                <a:cs typeface="+mn-cs"/>
              </a:rPr>
              <a:t>ais</a:t>
            </a:r>
            <a:r>
              <a:rPr kumimoji="0" lang="en-GB" sz="2400" b="0" i="0" u="none" strike="noStrike" kern="1200" cap="none" spc="0" normalizeH="0" baseline="0" noProof="0">
                <a:ln>
                  <a:noFill/>
                </a:ln>
                <a:solidFill>
                  <a:srgbClr val="5B9BD5">
                    <a:lumMod val="50000"/>
                  </a:srgbClr>
                </a:solidFill>
                <a:effectLst/>
                <a:uLnTx/>
                <a:uFillTx/>
                <a:latin typeface="Century Gothic" panose="020F0302020204030204"/>
                <a:ea typeface="+mn-ea"/>
                <a:cs typeface="+mn-cs"/>
              </a:rPr>
              <a:t> ?</a:t>
            </a:r>
          </a:p>
        </p:txBody>
      </p:sp>
      <p:sp>
        <p:nvSpPr>
          <p:cNvPr id="13" name="TextBox 12"/>
          <p:cNvSpPr txBox="1"/>
          <p:nvPr/>
        </p:nvSpPr>
        <p:spPr>
          <a:xfrm rot="20949250">
            <a:off x="4185593" y="1370539"/>
            <a:ext cx="2217042"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lire</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4" name="TextBox 13"/>
          <p:cNvSpPr txBox="1"/>
          <p:nvPr/>
        </p:nvSpPr>
        <p:spPr>
          <a:xfrm rot="399586">
            <a:off x="9614485" y="1153710"/>
            <a:ext cx="3095138"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ouvrir</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5" name="TextBox 14"/>
          <p:cNvSpPr txBox="1"/>
          <p:nvPr/>
        </p:nvSpPr>
        <p:spPr>
          <a:xfrm rot="399586">
            <a:off x="4878338" y="5601363"/>
            <a:ext cx="4872146"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la </a:t>
            </a: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salle</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6" name="TextBox 15"/>
          <p:cNvSpPr txBox="1"/>
          <p:nvPr/>
        </p:nvSpPr>
        <p:spPr>
          <a:xfrm rot="20709794">
            <a:off x="1607026" y="1243464"/>
            <a:ext cx="248731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fermer</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7" name="TextBox 16"/>
          <p:cNvSpPr txBox="1"/>
          <p:nvPr/>
        </p:nvSpPr>
        <p:spPr>
          <a:xfrm rot="21173064">
            <a:off x="9126510" y="5311816"/>
            <a:ext cx="3232232"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le </a:t>
            </a: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tableau</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8" name="TextBox 17"/>
          <p:cNvSpPr txBox="1"/>
          <p:nvPr/>
        </p:nvSpPr>
        <p:spPr>
          <a:xfrm rot="21048927">
            <a:off x="8348663" y="3470300"/>
            <a:ext cx="2907546"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la </a:t>
            </a: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fenêtre</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9" name="TextBox 18"/>
          <p:cNvSpPr txBox="1"/>
          <p:nvPr/>
        </p:nvSpPr>
        <p:spPr>
          <a:xfrm rot="190434">
            <a:off x="6306388" y="1290214"/>
            <a:ext cx="347741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mettre</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20" name="TextBox 19"/>
          <p:cNvSpPr txBox="1"/>
          <p:nvPr/>
        </p:nvSpPr>
        <p:spPr>
          <a:xfrm rot="399586">
            <a:off x="1243487" y="5337766"/>
            <a:ext cx="2615544"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la porte</a:t>
            </a:r>
          </a:p>
        </p:txBody>
      </p:sp>
      <p:sp>
        <p:nvSpPr>
          <p:cNvPr id="21" name="TextBox 20"/>
          <p:cNvSpPr txBox="1"/>
          <p:nvPr/>
        </p:nvSpPr>
        <p:spPr>
          <a:xfrm rot="399586">
            <a:off x="164512" y="4256565"/>
            <a:ext cx="2850409"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la </a:t>
            </a: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classe</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22" name="TextBox 21"/>
          <p:cNvSpPr txBox="1"/>
          <p:nvPr/>
        </p:nvSpPr>
        <p:spPr>
          <a:xfrm rot="21027610">
            <a:off x="9274078" y="2261486"/>
            <a:ext cx="2532450"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vous</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23" name="TextBox 22"/>
          <p:cNvSpPr txBox="1"/>
          <p:nvPr/>
        </p:nvSpPr>
        <p:spPr>
          <a:xfrm rot="399586">
            <a:off x="129678" y="2375464"/>
            <a:ext cx="3194497"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la </a:t>
            </a: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chemise</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pic>
        <p:nvPicPr>
          <p:cNvPr id="25" name="Picture 2" descr="http://www.clker.com/cliparts/w/d/u/B/w/V/stamp1-m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745032">
            <a:off x="4580046" y="1936785"/>
            <a:ext cx="3263691" cy="2957040"/>
          </a:xfrm>
          <a:prstGeom prst="rect">
            <a:avLst/>
          </a:prstGeom>
          <a:noFill/>
          <a:extLst>
            <a:ext uri="{909E8E84-426E-40DD-AFC4-6F175D3DCCD1}">
              <a14:hiddenFill xmlns:a14="http://schemas.microsoft.com/office/drawing/2010/main">
                <a:solidFill>
                  <a:srgbClr val="FFFFFF"/>
                </a:solidFill>
              </a14:hiddenFill>
            </a:ext>
          </a:extLst>
        </p:spPr>
      </p:pic>
      <p:sp>
        <p:nvSpPr>
          <p:cNvPr id="27" name="TextBox 26"/>
          <p:cNvSpPr txBox="1"/>
          <p:nvPr/>
        </p:nvSpPr>
        <p:spPr>
          <a:xfrm rot="21288482">
            <a:off x="5098417" y="3024794"/>
            <a:ext cx="2397204"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4000" b="0" i="0" u="none" strike="noStrike" kern="1200" cap="none" spc="0" normalizeH="0" baseline="0" noProof="0" err="1">
                <a:ln>
                  <a:noFill/>
                </a:ln>
                <a:solidFill>
                  <a:srgbClr val="4472C4">
                    <a:lumMod val="50000"/>
                  </a:srgbClr>
                </a:solidFill>
                <a:effectLst/>
                <a:uLnTx/>
                <a:uFillTx/>
                <a:latin typeface="Century Gothic" panose="020F0302020204030204"/>
                <a:ea typeface="Calibri"/>
                <a:cs typeface="Calibri"/>
                <a:sym typeface="Calibri"/>
              </a:rPr>
              <a:t>you</a:t>
            </a:r>
            <a:r>
              <a:rPr kumimoji="0" lang="fr-FR" sz="4000" b="0" i="0" u="none" strike="noStrike" kern="1200" cap="none" spc="0" normalizeH="0" baseline="0" noProof="0">
                <a:ln>
                  <a:noFill/>
                </a:ln>
                <a:solidFill>
                  <a:srgbClr val="4472C4">
                    <a:lumMod val="50000"/>
                  </a:srgbClr>
                </a:solidFill>
                <a:effectLst/>
                <a:uLnTx/>
                <a:uFillTx/>
                <a:latin typeface="Century Gothic" panose="020F0302020204030204"/>
                <a:ea typeface="Calibri"/>
                <a:cs typeface="Calibri"/>
                <a:sym typeface="Calibri"/>
              </a:rPr>
              <a:t> (pl.)</a:t>
            </a:r>
            <a:endParaRPr kumimoji="0" lang="en-GB" sz="4000" b="0" i="0" u="none" strike="noStrike" kern="1200" cap="none" spc="0" normalizeH="0" baseline="0" noProof="0">
              <a:ln>
                <a:noFill/>
              </a:ln>
              <a:solidFill>
                <a:srgbClr val="4472C4">
                  <a:lumMod val="50000"/>
                </a:srgbClr>
              </a:solidFill>
              <a:effectLst/>
              <a:uLnTx/>
              <a:uFillTx/>
              <a:latin typeface="Century Gothic" panose="020B0502020202020204" pitchFamily="34" charset="0"/>
              <a:ea typeface="+mn-ea"/>
              <a:cs typeface="Calibri" panose="020F0502020204030204" pitchFamily="34" charset="0"/>
            </a:endParaRPr>
          </a:p>
        </p:txBody>
      </p:sp>
      <p:sp>
        <p:nvSpPr>
          <p:cNvPr id="2" name="TextBox 1"/>
          <p:cNvSpPr txBox="1"/>
          <p:nvPr/>
        </p:nvSpPr>
        <p:spPr>
          <a:xfrm rot="20980845">
            <a:off x="2510699" y="3265977"/>
            <a:ext cx="2449941"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400" b="0" i="0" u="none" strike="noStrike" kern="1200" cap="none" spc="0" normalizeH="0" baseline="0" noProof="0" err="1">
                <a:ln>
                  <a:noFill/>
                </a:ln>
                <a:solidFill>
                  <a:srgbClr val="4472C4">
                    <a:lumMod val="50000"/>
                  </a:srgbClr>
                </a:solidFill>
                <a:effectLst/>
                <a:uLnTx/>
                <a:uFillTx/>
                <a:latin typeface="Century Gothic" panose="020F0302020204030204"/>
                <a:ea typeface="+mn-ea"/>
                <a:cs typeface="+mn-cs"/>
              </a:rPr>
              <a:t>écrire</a:t>
            </a:r>
            <a:endParaRPr kumimoji="0" lang="en-GB" sz="18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endParaRPr>
          </a:p>
        </p:txBody>
      </p:sp>
      <p:pic>
        <p:nvPicPr>
          <p:cNvPr id="26" name="Picture 2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6364"/>
            <a:ext cx="6457246" cy="867128"/>
          </a:xfrm>
          <a:prstGeom prst="rect">
            <a:avLst/>
          </a:prstGeom>
        </p:spPr>
      </p:pic>
      <p:sp>
        <p:nvSpPr>
          <p:cNvPr id="29" name="TextBox 28"/>
          <p:cNvSpPr txBox="1"/>
          <p:nvPr/>
        </p:nvSpPr>
        <p:spPr>
          <a:xfrm rot="21173064">
            <a:off x="7041059" y="4708167"/>
            <a:ext cx="294310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le </a:t>
            </a: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silence</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32" name="TextBox 31"/>
          <p:cNvSpPr txBox="1"/>
          <p:nvPr/>
        </p:nvSpPr>
        <p:spPr>
          <a:xfrm rot="21173064">
            <a:off x="3542210" y="4495674"/>
            <a:ext cx="294310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bien</a:t>
            </a:r>
          </a:p>
        </p:txBody>
      </p:sp>
      <p:sp>
        <p:nvSpPr>
          <p:cNvPr id="24" name="Oval 23"/>
          <p:cNvSpPr/>
          <p:nvPr/>
        </p:nvSpPr>
        <p:spPr>
          <a:xfrm>
            <a:off x="8918329" y="2104454"/>
            <a:ext cx="2243725" cy="1286625"/>
          </a:xfrm>
          <a:prstGeom prst="ellipse">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ED7D31"/>
              </a:solidFill>
              <a:effectLst/>
              <a:uLnTx/>
              <a:uFillTx/>
              <a:latin typeface="Century Gothic" panose="020F0302020204030204"/>
              <a:ea typeface="+mn-ea"/>
              <a:cs typeface="+mn-cs"/>
            </a:endParaRPr>
          </a:p>
        </p:txBody>
      </p:sp>
      <p:sp>
        <p:nvSpPr>
          <p:cNvPr id="3" name="Title 2"/>
          <p:cNvSpPr>
            <a:spLocks noGrp="1"/>
          </p:cNvSpPr>
          <p:nvPr>
            <p:ph type="title"/>
          </p:nvPr>
        </p:nvSpPr>
        <p:spPr>
          <a:xfrm>
            <a:off x="129511" y="-65956"/>
            <a:ext cx="10515600" cy="1325563"/>
          </a:xfrm>
        </p:spPr>
        <p:txBody>
          <a:bodyPr/>
          <a:lstStyle/>
          <a:p>
            <a:pPr rtl="0" eaLnBrk="1" fontAlgn="auto" latinLnBrk="0" hangingPunct="1"/>
            <a:r>
              <a:rPr lang="en-GB" sz="3200" b="1" i="0" kern="1200" spc="0" baseline="0" err="1">
                <a:ln>
                  <a:noFill/>
                </a:ln>
                <a:solidFill>
                  <a:srgbClr val="FFFFFF"/>
                </a:solidFill>
                <a:effectLst/>
                <a:latin typeface="Century Gothic" panose="020B0502020202020204" pitchFamily="34" charset="0"/>
                <a:ea typeface="+mn-ea"/>
                <a:cs typeface="+mn-cs"/>
              </a:rPr>
              <a:t>Vocabulaire</a:t>
            </a:r>
            <a:r>
              <a:rPr lang="en-GB" sz="3200" b="1" i="0" kern="1200" spc="0" baseline="0">
                <a:ln>
                  <a:noFill/>
                </a:ln>
                <a:solidFill>
                  <a:srgbClr val="FFFFFF"/>
                </a:solidFill>
                <a:effectLst/>
                <a:latin typeface="Century Gothic" panose="020B0502020202020204" pitchFamily="34" charset="0"/>
                <a:ea typeface="+mn-ea"/>
                <a:cs typeface="+mn-cs"/>
              </a:rPr>
              <a:t> - </a:t>
            </a:r>
            <a:r>
              <a:rPr lang="en-GB" sz="3200" b="1" i="0" kern="1200" spc="0" baseline="0" err="1">
                <a:ln>
                  <a:noFill/>
                </a:ln>
                <a:solidFill>
                  <a:srgbClr val="FFFFFF"/>
                </a:solidFill>
                <a:effectLst/>
                <a:latin typeface="Century Gothic" panose="020B0502020202020204" pitchFamily="34" charset="0"/>
                <a:ea typeface="+mn-ea"/>
                <a:cs typeface="+mn-cs"/>
              </a:rPr>
              <a:t>révisions</a:t>
            </a:r>
            <a:endParaRPr lang="en-GB">
              <a:effectLst/>
            </a:endParaRPr>
          </a:p>
        </p:txBody>
      </p:sp>
      <p:sp>
        <p:nvSpPr>
          <p:cNvPr id="28" name="Rounded Rectangle 46">
            <a:extLst>
              <a:ext uri="{FF2B5EF4-FFF2-40B4-BE49-F238E27FC236}">
                <a16:creationId xmlns:a16="http://schemas.microsoft.com/office/drawing/2014/main" id="{CB238838-6A9D-47A3-BE4F-676D1EC3BD53}"/>
              </a:ext>
            </a:extLst>
          </p:cNvPr>
          <p:cNvSpPr/>
          <p:nvPr/>
        </p:nvSpPr>
        <p:spPr>
          <a:xfrm>
            <a:off x="10204704" y="230925"/>
            <a:ext cx="1702891" cy="361888"/>
          </a:xfrm>
          <a:prstGeom prst="roundRect">
            <a:avLst/>
          </a:prstGeom>
          <a:solidFill>
            <a:srgbClr val="105076"/>
          </a:solidFill>
          <a:ln>
            <a:solidFill>
              <a:srgbClr val="105076"/>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lire et parler </a:t>
            </a:r>
          </a:p>
        </p:txBody>
      </p:sp>
    </p:spTree>
    <p:extLst>
      <p:ext uri="{BB962C8B-B14F-4D97-AF65-F5344CB8AC3E}">
        <p14:creationId xmlns:p14="http://schemas.microsoft.com/office/powerpoint/2010/main" val="3443098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6" name="Rectangle 5">
            <a:extLst>
              <a:ext uri="{FF2B5EF4-FFF2-40B4-BE49-F238E27FC236}">
                <a16:creationId xmlns:a16="http://schemas.microsoft.com/office/drawing/2014/main" id="{2062807C-FEBC-45A2-8F82-851B6505C99D}"/>
              </a:ext>
            </a:extLst>
          </p:cNvPr>
          <p:cNvSpPr/>
          <p:nvPr/>
        </p:nvSpPr>
        <p:spPr>
          <a:xfrm>
            <a:off x="3712500" y="3653747"/>
            <a:ext cx="2152650" cy="143256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200" b="0" i="0" u="none" strike="noStrike" kern="1200" cap="none" spc="0" normalizeH="0" baseline="0" noProof="0" err="1">
                <a:ln>
                  <a:noFill/>
                </a:ln>
                <a:solidFill>
                  <a:srgbClr val="4472C4">
                    <a:lumMod val="50000"/>
                  </a:srgbClr>
                </a:solidFill>
                <a:effectLst/>
                <a:uLnTx/>
                <a:uFillTx/>
                <a:latin typeface="Century Gothic" panose="020B0502020202020204" pitchFamily="34" charset="0"/>
                <a:ea typeface="+mn-ea"/>
                <a:cs typeface="+mn-cs"/>
              </a:rPr>
              <a:t>quand</a:t>
            </a:r>
            <a:endParaRPr kumimoji="0" lang="en-GB" sz="3200" b="0" i="0" u="none" strike="noStrike" kern="1200" cap="none" spc="0" normalizeH="0" baseline="0" noProof="0">
              <a:ln>
                <a:noFill/>
              </a:ln>
              <a:solidFill>
                <a:srgbClr val="4472C4">
                  <a:lumMod val="50000"/>
                </a:srgbClr>
              </a:solidFill>
              <a:effectLst/>
              <a:uLnTx/>
              <a:uFillTx/>
              <a:latin typeface="Century Gothic" panose="020B0502020202020204" pitchFamily="34" charset="0"/>
              <a:ea typeface="+mn-ea"/>
              <a:cs typeface="+mn-cs"/>
            </a:endParaRPr>
          </a:p>
        </p:txBody>
      </p:sp>
      <p:sp>
        <p:nvSpPr>
          <p:cNvPr id="8" name="Rectangle 7">
            <a:extLst>
              <a:ext uri="{FF2B5EF4-FFF2-40B4-BE49-F238E27FC236}">
                <a16:creationId xmlns:a16="http://schemas.microsoft.com/office/drawing/2014/main" id="{60533BB4-5431-4710-A873-ED47A5F5546F}"/>
              </a:ext>
            </a:extLst>
          </p:cNvPr>
          <p:cNvSpPr/>
          <p:nvPr/>
        </p:nvSpPr>
        <p:spPr>
          <a:xfrm>
            <a:off x="1350300" y="3653747"/>
            <a:ext cx="2152650" cy="143256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200" b="0" i="0" u="none" strike="noStrike" kern="1200" cap="none" spc="0" normalizeH="0" baseline="0" noProof="0">
                <a:ln>
                  <a:noFill/>
                </a:ln>
                <a:solidFill>
                  <a:srgbClr val="4472C4">
                    <a:lumMod val="50000"/>
                  </a:srgbClr>
                </a:solidFill>
                <a:effectLst/>
                <a:uLnTx/>
                <a:uFillTx/>
                <a:latin typeface="Century Gothic" panose="020B0502020202020204" pitchFamily="34" charset="0"/>
                <a:ea typeface="+mn-ea"/>
                <a:cs typeface="+mn-cs"/>
              </a:rPr>
              <a:t>comment</a:t>
            </a:r>
          </a:p>
        </p:txBody>
      </p:sp>
      <p:sp>
        <p:nvSpPr>
          <p:cNvPr id="7" name="Rectangle 6">
            <a:extLst>
              <a:ext uri="{FF2B5EF4-FFF2-40B4-BE49-F238E27FC236}">
                <a16:creationId xmlns:a16="http://schemas.microsoft.com/office/drawing/2014/main" id="{BF3D6F4C-B8A2-4066-B0EB-716E96AA2312}"/>
              </a:ext>
            </a:extLst>
          </p:cNvPr>
          <p:cNvSpPr/>
          <p:nvPr/>
        </p:nvSpPr>
        <p:spPr>
          <a:xfrm>
            <a:off x="3712500" y="1958297"/>
            <a:ext cx="2152650" cy="143256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200" b="0" i="0" u="none" strike="noStrike" kern="1200" cap="none" spc="0" normalizeH="0" baseline="0" noProof="0" err="1">
                <a:ln>
                  <a:noFill/>
                </a:ln>
                <a:solidFill>
                  <a:srgbClr val="4472C4">
                    <a:lumMod val="50000"/>
                  </a:srgbClr>
                </a:solidFill>
                <a:effectLst/>
                <a:uLnTx/>
                <a:uFillTx/>
                <a:latin typeface="Century Gothic" panose="020B0502020202020204" pitchFamily="34" charset="0"/>
                <a:ea typeface="+mn-ea"/>
                <a:cs typeface="+mn-cs"/>
              </a:rPr>
              <a:t>où</a:t>
            </a:r>
            <a:endParaRPr kumimoji="0" lang="en-GB" sz="3200" b="0" i="0" u="none" strike="noStrike" kern="1200" cap="none" spc="0" normalizeH="0" baseline="0" noProof="0">
              <a:ln>
                <a:noFill/>
              </a:ln>
              <a:solidFill>
                <a:srgbClr val="4472C4">
                  <a:lumMod val="50000"/>
                </a:srgbClr>
              </a:solidFill>
              <a:effectLst/>
              <a:uLnTx/>
              <a:uFillTx/>
              <a:latin typeface="Century Gothic" panose="020B0502020202020204" pitchFamily="34" charset="0"/>
              <a:ea typeface="+mn-ea"/>
              <a:cs typeface="+mn-cs"/>
            </a:endParaRPr>
          </a:p>
        </p:txBody>
      </p:sp>
      <p:sp>
        <p:nvSpPr>
          <p:cNvPr id="9" name="Rectangle 8">
            <a:extLst>
              <a:ext uri="{FF2B5EF4-FFF2-40B4-BE49-F238E27FC236}">
                <a16:creationId xmlns:a16="http://schemas.microsoft.com/office/drawing/2014/main" id="{9EF91BDE-B80A-41B9-AAA7-040CAD3535F8}"/>
              </a:ext>
            </a:extLst>
          </p:cNvPr>
          <p:cNvSpPr/>
          <p:nvPr/>
        </p:nvSpPr>
        <p:spPr>
          <a:xfrm>
            <a:off x="1350300" y="1958297"/>
            <a:ext cx="2152650" cy="143256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200" b="0" i="0" u="none" strike="noStrike" kern="1200" cap="none" spc="0" normalizeH="0" baseline="0" noProof="0">
                <a:ln>
                  <a:noFill/>
                </a:ln>
                <a:solidFill>
                  <a:srgbClr val="4472C4">
                    <a:lumMod val="50000"/>
                  </a:srgbClr>
                </a:solidFill>
                <a:effectLst/>
                <a:uLnTx/>
                <a:uFillTx/>
                <a:latin typeface="Century Gothic" panose="020B0502020202020204" pitchFamily="34" charset="0"/>
                <a:ea typeface="+mn-ea"/>
                <a:cs typeface="+mn-cs"/>
              </a:rPr>
              <a:t>le train</a:t>
            </a:r>
          </a:p>
        </p:txBody>
      </p:sp>
      <p:sp>
        <p:nvSpPr>
          <p:cNvPr id="14" name="Rectangle 13">
            <a:extLst>
              <a:ext uri="{FF2B5EF4-FFF2-40B4-BE49-F238E27FC236}">
                <a16:creationId xmlns:a16="http://schemas.microsoft.com/office/drawing/2014/main" id="{31105CB6-5D3C-40D8-B46F-ED6EAE85F82A}"/>
              </a:ext>
            </a:extLst>
          </p:cNvPr>
          <p:cNvSpPr/>
          <p:nvPr/>
        </p:nvSpPr>
        <p:spPr>
          <a:xfrm>
            <a:off x="3712500" y="3653747"/>
            <a:ext cx="2152650" cy="143256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P</a:t>
            </a:r>
          </a:p>
        </p:txBody>
      </p:sp>
      <p:sp>
        <p:nvSpPr>
          <p:cNvPr id="15" name="Rectangle 14">
            <a:extLst>
              <a:ext uri="{FF2B5EF4-FFF2-40B4-BE49-F238E27FC236}">
                <a16:creationId xmlns:a16="http://schemas.microsoft.com/office/drawing/2014/main" id="{A5C4FE19-CB94-4BF7-AD4C-D288110EB6EF}"/>
              </a:ext>
            </a:extLst>
          </p:cNvPr>
          <p:cNvSpPr/>
          <p:nvPr/>
        </p:nvSpPr>
        <p:spPr>
          <a:xfrm>
            <a:off x="1350300" y="3662538"/>
            <a:ext cx="2152650" cy="143256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O</a:t>
            </a:r>
          </a:p>
        </p:txBody>
      </p:sp>
      <p:sp>
        <p:nvSpPr>
          <p:cNvPr id="16" name="Rectangle 15">
            <a:extLst>
              <a:ext uri="{FF2B5EF4-FFF2-40B4-BE49-F238E27FC236}">
                <a16:creationId xmlns:a16="http://schemas.microsoft.com/office/drawing/2014/main" id="{60F4B0B6-25A2-4D28-889A-BB0400DF95F8}"/>
              </a:ext>
            </a:extLst>
          </p:cNvPr>
          <p:cNvSpPr/>
          <p:nvPr/>
        </p:nvSpPr>
        <p:spPr>
          <a:xfrm>
            <a:off x="3712500" y="1972267"/>
            <a:ext cx="2152650" cy="143256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N</a:t>
            </a:r>
          </a:p>
        </p:txBody>
      </p:sp>
      <p:sp>
        <p:nvSpPr>
          <p:cNvPr id="17" name="Rectangle 16">
            <a:extLst>
              <a:ext uri="{FF2B5EF4-FFF2-40B4-BE49-F238E27FC236}">
                <a16:creationId xmlns:a16="http://schemas.microsoft.com/office/drawing/2014/main" id="{FA4751C1-266C-4D23-8541-14E340E07ADB}"/>
              </a:ext>
            </a:extLst>
          </p:cNvPr>
          <p:cNvSpPr/>
          <p:nvPr/>
        </p:nvSpPr>
        <p:spPr>
          <a:xfrm>
            <a:off x="1350300" y="1958297"/>
            <a:ext cx="2152650" cy="143256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M</a:t>
            </a:r>
          </a:p>
        </p:txBody>
      </p:sp>
      <p:sp>
        <p:nvSpPr>
          <p:cNvPr id="2" name="Rectangle 1">
            <a:extLst>
              <a:ext uri="{FF2B5EF4-FFF2-40B4-BE49-F238E27FC236}">
                <a16:creationId xmlns:a16="http://schemas.microsoft.com/office/drawing/2014/main" id="{F649EA62-B33F-4A8A-BB0D-62B4DD6DF0CB}"/>
              </a:ext>
            </a:extLst>
          </p:cNvPr>
          <p:cNvSpPr/>
          <p:nvPr/>
        </p:nvSpPr>
        <p:spPr>
          <a:xfrm>
            <a:off x="8703856" y="3682957"/>
            <a:ext cx="2152650" cy="143256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200" b="0" i="0" u="none" strike="noStrike" kern="1200" cap="none" spc="0" normalizeH="0" baseline="0" noProof="0">
                <a:ln>
                  <a:noFill/>
                </a:ln>
                <a:solidFill>
                  <a:srgbClr val="4472C4">
                    <a:lumMod val="50000"/>
                  </a:srgbClr>
                </a:solidFill>
                <a:effectLst/>
                <a:uLnTx/>
                <a:uFillTx/>
                <a:latin typeface="Century Gothic" panose="020B0502020202020204" pitchFamily="34" charset="0"/>
                <a:ea typeface="+mn-ea"/>
                <a:cs typeface="+mn-cs"/>
              </a:rPr>
              <a:t>train</a:t>
            </a:r>
          </a:p>
        </p:txBody>
      </p:sp>
      <p:sp>
        <p:nvSpPr>
          <p:cNvPr id="3" name="Rectangle 2">
            <a:extLst>
              <a:ext uri="{FF2B5EF4-FFF2-40B4-BE49-F238E27FC236}">
                <a16:creationId xmlns:a16="http://schemas.microsoft.com/office/drawing/2014/main" id="{D504D6D7-5681-4436-A965-B458273F2BB6}"/>
              </a:ext>
            </a:extLst>
          </p:cNvPr>
          <p:cNvSpPr/>
          <p:nvPr/>
        </p:nvSpPr>
        <p:spPr>
          <a:xfrm>
            <a:off x="6341656" y="3682957"/>
            <a:ext cx="2152650" cy="143256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200" b="0" i="0" u="none" strike="noStrike" kern="1200" cap="none" spc="0" normalizeH="0" baseline="0" noProof="0">
                <a:ln>
                  <a:noFill/>
                </a:ln>
                <a:solidFill>
                  <a:srgbClr val="4472C4">
                    <a:lumMod val="50000"/>
                  </a:srgbClr>
                </a:solidFill>
                <a:effectLst/>
                <a:uLnTx/>
                <a:uFillTx/>
                <a:latin typeface="Century Gothic" panose="020B0502020202020204" pitchFamily="34" charset="0"/>
                <a:ea typeface="+mn-ea"/>
                <a:cs typeface="+mn-cs"/>
              </a:rPr>
              <a:t>how</a:t>
            </a:r>
          </a:p>
        </p:txBody>
      </p:sp>
      <p:sp>
        <p:nvSpPr>
          <p:cNvPr id="4" name="Rectangle 3">
            <a:extLst>
              <a:ext uri="{FF2B5EF4-FFF2-40B4-BE49-F238E27FC236}">
                <a16:creationId xmlns:a16="http://schemas.microsoft.com/office/drawing/2014/main" id="{04FB5487-3345-4AA0-81D8-61F917587174}"/>
              </a:ext>
            </a:extLst>
          </p:cNvPr>
          <p:cNvSpPr/>
          <p:nvPr/>
        </p:nvSpPr>
        <p:spPr>
          <a:xfrm>
            <a:off x="8703856" y="1987507"/>
            <a:ext cx="2152650" cy="143256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200" b="0" i="0" u="none" strike="noStrike" kern="1200" cap="none" spc="0" normalizeH="0" baseline="0" noProof="0">
                <a:ln>
                  <a:noFill/>
                </a:ln>
                <a:solidFill>
                  <a:srgbClr val="4472C4">
                    <a:lumMod val="50000"/>
                  </a:srgbClr>
                </a:solidFill>
                <a:effectLst/>
                <a:uLnTx/>
                <a:uFillTx/>
                <a:latin typeface="Century Gothic" panose="020B0502020202020204" pitchFamily="34" charset="0"/>
                <a:ea typeface="+mn-ea"/>
                <a:cs typeface="+mn-cs"/>
              </a:rPr>
              <a:t>when</a:t>
            </a:r>
          </a:p>
        </p:txBody>
      </p:sp>
      <p:sp>
        <p:nvSpPr>
          <p:cNvPr id="5" name="Rectangle 4">
            <a:extLst>
              <a:ext uri="{FF2B5EF4-FFF2-40B4-BE49-F238E27FC236}">
                <a16:creationId xmlns:a16="http://schemas.microsoft.com/office/drawing/2014/main" id="{45AA6924-CB8A-4462-9488-A3479BB577B2}"/>
              </a:ext>
            </a:extLst>
          </p:cNvPr>
          <p:cNvSpPr/>
          <p:nvPr/>
        </p:nvSpPr>
        <p:spPr>
          <a:xfrm>
            <a:off x="6341656" y="1987507"/>
            <a:ext cx="2152650" cy="143256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200" b="0" i="0" u="none" strike="noStrike" kern="1200" cap="none" spc="0" normalizeH="0" baseline="0" noProof="0">
                <a:ln>
                  <a:noFill/>
                </a:ln>
                <a:solidFill>
                  <a:srgbClr val="4472C4">
                    <a:lumMod val="50000"/>
                  </a:srgbClr>
                </a:solidFill>
                <a:effectLst/>
                <a:uLnTx/>
                <a:uFillTx/>
                <a:latin typeface="Century Gothic" panose="020B0502020202020204" pitchFamily="34" charset="0"/>
                <a:ea typeface="+mn-ea"/>
                <a:cs typeface="+mn-cs"/>
              </a:rPr>
              <a:t>where</a:t>
            </a:r>
          </a:p>
        </p:txBody>
      </p:sp>
      <p:sp>
        <p:nvSpPr>
          <p:cNvPr id="10" name="Rectangle 9">
            <a:extLst>
              <a:ext uri="{FF2B5EF4-FFF2-40B4-BE49-F238E27FC236}">
                <a16:creationId xmlns:a16="http://schemas.microsoft.com/office/drawing/2014/main" id="{1EF2B420-615E-45AE-8C46-0883BA6418B8}"/>
              </a:ext>
            </a:extLst>
          </p:cNvPr>
          <p:cNvSpPr/>
          <p:nvPr/>
        </p:nvSpPr>
        <p:spPr>
          <a:xfrm>
            <a:off x="8703856" y="3682957"/>
            <a:ext cx="2152650" cy="143256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T</a:t>
            </a:r>
          </a:p>
        </p:txBody>
      </p:sp>
      <p:sp>
        <p:nvSpPr>
          <p:cNvPr id="11" name="Rectangle 10">
            <a:extLst>
              <a:ext uri="{FF2B5EF4-FFF2-40B4-BE49-F238E27FC236}">
                <a16:creationId xmlns:a16="http://schemas.microsoft.com/office/drawing/2014/main" id="{0390B834-B7CB-47D0-94D3-48B905579F4F}"/>
              </a:ext>
            </a:extLst>
          </p:cNvPr>
          <p:cNvSpPr/>
          <p:nvPr/>
        </p:nvSpPr>
        <p:spPr>
          <a:xfrm>
            <a:off x="6341656" y="3677758"/>
            <a:ext cx="2152650" cy="143256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S</a:t>
            </a:r>
          </a:p>
        </p:txBody>
      </p:sp>
      <p:sp>
        <p:nvSpPr>
          <p:cNvPr id="12" name="Rectangle 11">
            <a:extLst>
              <a:ext uri="{FF2B5EF4-FFF2-40B4-BE49-F238E27FC236}">
                <a16:creationId xmlns:a16="http://schemas.microsoft.com/office/drawing/2014/main" id="{FDB6C278-C56F-4B38-AC54-54A78071059B}"/>
              </a:ext>
            </a:extLst>
          </p:cNvPr>
          <p:cNvSpPr/>
          <p:nvPr/>
        </p:nvSpPr>
        <p:spPr>
          <a:xfrm>
            <a:off x="8703856" y="1980674"/>
            <a:ext cx="2152650" cy="143256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R</a:t>
            </a:r>
          </a:p>
        </p:txBody>
      </p:sp>
      <p:sp>
        <p:nvSpPr>
          <p:cNvPr id="13" name="Rectangle 12">
            <a:extLst>
              <a:ext uri="{FF2B5EF4-FFF2-40B4-BE49-F238E27FC236}">
                <a16:creationId xmlns:a16="http://schemas.microsoft.com/office/drawing/2014/main" id="{14AAEF95-EF11-4F3B-8829-DF085F936506}"/>
              </a:ext>
            </a:extLst>
          </p:cNvPr>
          <p:cNvSpPr/>
          <p:nvPr/>
        </p:nvSpPr>
        <p:spPr>
          <a:xfrm>
            <a:off x="6341656" y="1980674"/>
            <a:ext cx="2152650" cy="143256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Q</a:t>
            </a:r>
          </a:p>
        </p:txBody>
      </p:sp>
      <p:sp>
        <p:nvSpPr>
          <p:cNvPr id="21" name="TextBox 20">
            <a:extLst>
              <a:ext uri="{FF2B5EF4-FFF2-40B4-BE49-F238E27FC236}">
                <a16:creationId xmlns:a16="http://schemas.microsoft.com/office/drawing/2014/main" id="{2AAD6888-9D2C-4596-B204-195C0DA4C60F}"/>
              </a:ext>
            </a:extLst>
          </p:cNvPr>
          <p:cNvSpPr txBox="1"/>
          <p:nvPr/>
        </p:nvSpPr>
        <p:spPr>
          <a:xfrm rot="10800000">
            <a:off x="377368" y="2104831"/>
            <a:ext cx="615553" cy="3083882"/>
          </a:xfrm>
          <a:prstGeom prst="rect">
            <a:avLst/>
          </a:prstGeom>
          <a:noFill/>
        </p:spPr>
        <p:txBody>
          <a:bodyPr vert="vert"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a:ln>
                  <a:noFill/>
                </a:ln>
                <a:solidFill>
                  <a:srgbClr val="4472C4">
                    <a:lumMod val="50000"/>
                  </a:srgbClr>
                </a:solidFill>
                <a:effectLst/>
                <a:uLnTx/>
                <a:uFillTx/>
                <a:latin typeface="Century Gothic" panose="020B0502020202020204" pitchFamily="34" charset="0"/>
                <a:ea typeface="+mn-ea"/>
                <a:cs typeface="+mn-cs"/>
              </a:rPr>
              <a:t>mots </a:t>
            </a:r>
            <a:r>
              <a:rPr kumimoji="0" lang="en-GB" sz="2800" b="1" i="0" u="none" strike="noStrike" kern="1200" cap="none" spc="0" normalizeH="0" baseline="0" noProof="0" err="1">
                <a:ln>
                  <a:noFill/>
                </a:ln>
                <a:solidFill>
                  <a:srgbClr val="4472C4">
                    <a:lumMod val="50000"/>
                  </a:srgbClr>
                </a:solidFill>
                <a:effectLst/>
                <a:uLnTx/>
                <a:uFillTx/>
                <a:latin typeface="Century Gothic" panose="020B0502020202020204" pitchFamily="34" charset="0"/>
                <a:ea typeface="+mn-ea"/>
                <a:cs typeface="+mn-cs"/>
              </a:rPr>
              <a:t>en</a:t>
            </a:r>
            <a:r>
              <a:rPr kumimoji="0" lang="en-GB" sz="2800" b="1" i="0" u="none" strike="noStrike" kern="1200" cap="none" spc="0" normalizeH="0" baseline="0" noProof="0">
                <a:ln>
                  <a:noFill/>
                </a:ln>
                <a:solidFill>
                  <a:srgbClr val="4472C4">
                    <a:lumMod val="50000"/>
                  </a:srgbClr>
                </a:solidFill>
                <a:effectLst/>
                <a:uLnTx/>
                <a:uFillTx/>
                <a:latin typeface="Century Gothic" panose="020B0502020202020204" pitchFamily="34" charset="0"/>
                <a:ea typeface="+mn-ea"/>
                <a:cs typeface="+mn-cs"/>
              </a:rPr>
              <a:t> </a:t>
            </a:r>
            <a:r>
              <a:rPr kumimoji="0" lang="en-GB" sz="2800" b="1" i="0" u="none" strike="noStrike" kern="1200" cap="none" spc="0" normalizeH="0" baseline="0" noProof="0" err="1">
                <a:ln>
                  <a:noFill/>
                </a:ln>
                <a:solidFill>
                  <a:srgbClr val="4472C4">
                    <a:lumMod val="50000"/>
                  </a:srgbClr>
                </a:solidFill>
                <a:effectLst/>
                <a:uLnTx/>
                <a:uFillTx/>
                <a:latin typeface="Century Gothic" panose="020B0502020202020204" pitchFamily="34" charset="0"/>
                <a:ea typeface="+mn-ea"/>
                <a:cs typeface="+mn-cs"/>
              </a:rPr>
              <a:t>français</a:t>
            </a:r>
            <a:endParaRPr kumimoji="0" lang="en-GB" sz="2800" b="1" i="0" u="none" strike="noStrike" kern="1200" cap="none" spc="0" normalizeH="0" baseline="0" noProof="0">
              <a:ln>
                <a:noFill/>
              </a:ln>
              <a:solidFill>
                <a:srgbClr val="4472C4">
                  <a:lumMod val="50000"/>
                </a:srgbClr>
              </a:solidFill>
              <a:effectLst/>
              <a:uLnTx/>
              <a:uFillTx/>
              <a:latin typeface="Century Gothic" panose="020B0502020202020204" pitchFamily="34" charset="0"/>
              <a:ea typeface="+mn-ea"/>
              <a:cs typeface="+mn-cs"/>
            </a:endParaRPr>
          </a:p>
        </p:txBody>
      </p:sp>
      <p:sp>
        <p:nvSpPr>
          <p:cNvPr id="22" name="TextBox 21">
            <a:extLst>
              <a:ext uri="{FF2B5EF4-FFF2-40B4-BE49-F238E27FC236}">
                <a16:creationId xmlns:a16="http://schemas.microsoft.com/office/drawing/2014/main" id="{A086DDB8-3A04-43EC-A74A-38D08F58EB8B}"/>
              </a:ext>
            </a:extLst>
          </p:cNvPr>
          <p:cNvSpPr txBox="1"/>
          <p:nvPr/>
        </p:nvSpPr>
        <p:spPr>
          <a:xfrm rot="5400000">
            <a:off x="10015012" y="3303705"/>
            <a:ext cx="2920967"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a:ln>
                  <a:noFill/>
                </a:ln>
                <a:solidFill>
                  <a:srgbClr val="4472C4">
                    <a:lumMod val="50000"/>
                  </a:srgbClr>
                </a:solidFill>
                <a:effectLst/>
                <a:uLnTx/>
                <a:uFillTx/>
                <a:latin typeface="Century Gothic" panose="020B0502020202020204" pitchFamily="34" charset="0"/>
                <a:ea typeface="+mn-ea"/>
                <a:cs typeface="+mn-cs"/>
              </a:rPr>
              <a:t>mots </a:t>
            </a:r>
            <a:r>
              <a:rPr kumimoji="0" lang="en-GB" sz="2800" b="1" i="0" u="none" strike="noStrike" kern="1200" cap="none" spc="0" normalizeH="0" baseline="0" noProof="0" err="1">
                <a:ln>
                  <a:noFill/>
                </a:ln>
                <a:solidFill>
                  <a:srgbClr val="4472C4">
                    <a:lumMod val="50000"/>
                  </a:srgbClr>
                </a:solidFill>
                <a:effectLst/>
                <a:uLnTx/>
                <a:uFillTx/>
                <a:latin typeface="Century Gothic" panose="020B0502020202020204" pitchFamily="34" charset="0"/>
                <a:ea typeface="+mn-ea"/>
                <a:cs typeface="+mn-cs"/>
              </a:rPr>
              <a:t>en</a:t>
            </a:r>
            <a:r>
              <a:rPr kumimoji="0" lang="en-GB" sz="2800" b="1" i="0" u="none" strike="noStrike" kern="1200" cap="none" spc="0" normalizeH="0" baseline="0" noProof="0">
                <a:ln>
                  <a:noFill/>
                </a:ln>
                <a:solidFill>
                  <a:srgbClr val="4472C4">
                    <a:lumMod val="50000"/>
                  </a:srgbClr>
                </a:solidFill>
                <a:effectLst/>
                <a:uLnTx/>
                <a:uFillTx/>
                <a:latin typeface="Century Gothic" panose="020B0502020202020204" pitchFamily="34" charset="0"/>
                <a:ea typeface="+mn-ea"/>
                <a:cs typeface="+mn-cs"/>
              </a:rPr>
              <a:t> </a:t>
            </a:r>
            <a:r>
              <a:rPr kumimoji="0" lang="en-GB" sz="2800" b="1" i="0" u="none" strike="noStrike" kern="1200" cap="none" spc="0" normalizeH="0" baseline="0" noProof="0" err="1">
                <a:ln>
                  <a:noFill/>
                </a:ln>
                <a:solidFill>
                  <a:srgbClr val="4472C4">
                    <a:lumMod val="50000"/>
                  </a:srgbClr>
                </a:solidFill>
                <a:effectLst/>
                <a:uLnTx/>
                <a:uFillTx/>
                <a:latin typeface="Century Gothic" panose="020B0502020202020204" pitchFamily="34" charset="0"/>
                <a:ea typeface="+mn-ea"/>
                <a:cs typeface="+mn-cs"/>
              </a:rPr>
              <a:t>anglais</a:t>
            </a:r>
            <a:endParaRPr kumimoji="0" lang="en-GB" sz="2800" b="1" i="0" u="none" strike="noStrike" kern="1200" cap="none" spc="0" normalizeH="0" baseline="0" noProof="0">
              <a:ln>
                <a:noFill/>
              </a:ln>
              <a:solidFill>
                <a:srgbClr val="4472C4">
                  <a:lumMod val="50000"/>
                </a:srgbClr>
              </a:solidFill>
              <a:effectLst/>
              <a:uLnTx/>
              <a:uFillTx/>
              <a:latin typeface="Century Gothic" panose="020B0502020202020204" pitchFamily="34" charset="0"/>
              <a:ea typeface="+mn-ea"/>
              <a:cs typeface="+mn-cs"/>
            </a:endParaRPr>
          </a:p>
        </p:txBody>
      </p:sp>
      <p:pic>
        <p:nvPicPr>
          <p:cNvPr id="24" name="Google Shape;145;p2">
            <a:extLst>
              <a:ext uri="{FF2B5EF4-FFF2-40B4-BE49-F238E27FC236}">
                <a16:creationId xmlns:a16="http://schemas.microsoft.com/office/drawing/2014/main" id="{1F1E3206-C24B-4FCD-8B55-2E7DCD4A3AB3}"/>
              </a:ext>
            </a:extLst>
          </p:cNvPr>
          <p:cNvPicPr preferRelativeResize="0"/>
          <p:nvPr/>
        </p:nvPicPr>
        <p:blipFill rotWithShape="1">
          <a:blip r:embed="rId3">
            <a:alphaModFix/>
          </a:blip>
          <a:srcRect/>
          <a:stretch/>
        </p:blipFill>
        <p:spPr>
          <a:xfrm>
            <a:off x="0" y="296864"/>
            <a:ext cx="6606540" cy="867128"/>
          </a:xfrm>
          <a:prstGeom prst="rect">
            <a:avLst/>
          </a:prstGeom>
          <a:noFill/>
          <a:ln>
            <a:noFill/>
          </a:ln>
        </p:spPr>
      </p:pic>
      <p:sp>
        <p:nvSpPr>
          <p:cNvPr id="26" name="Google Shape;147;p2">
            <a:extLst>
              <a:ext uri="{FF2B5EF4-FFF2-40B4-BE49-F238E27FC236}">
                <a16:creationId xmlns:a16="http://schemas.microsoft.com/office/drawing/2014/main" id="{DABE7216-1C27-43E7-8992-016063A46C53}"/>
              </a:ext>
            </a:extLst>
          </p:cNvPr>
          <p:cNvSpPr/>
          <p:nvPr/>
        </p:nvSpPr>
        <p:spPr>
          <a:xfrm>
            <a:off x="9209315" y="296864"/>
            <a:ext cx="2700606" cy="449585"/>
          </a:xfrm>
          <a:prstGeom prst="roundRect">
            <a:avLst>
              <a:gd name="adj" fmla="val 16667"/>
            </a:avLst>
          </a:prstGeom>
          <a:solidFill>
            <a:srgbClr val="105076"/>
          </a:solidFill>
          <a:ln w="12700" cap="flat" cmpd="sng">
            <a:solidFill>
              <a:srgbClr val="10507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
                <a:srgbClr val="FFFFFF"/>
              </a:buClr>
              <a:buSzPts val="1800"/>
              <a:buFont typeface="Arial"/>
              <a:buNone/>
              <a:tabLst/>
              <a:defRPr/>
            </a:pPr>
            <a:r>
              <a:rPr kumimoji="0" lang="en-GB" sz="1800" b="1" i="0" u="none" strike="noStrike" kern="1200" cap="none" spc="0" normalizeH="0" baseline="0" noProof="0">
                <a:ln>
                  <a:noFill/>
                </a:ln>
                <a:solidFill>
                  <a:srgbClr val="FFFFFF"/>
                </a:solidFill>
                <a:effectLst/>
                <a:uLnTx/>
                <a:uFillTx/>
                <a:latin typeface="Century Gothic"/>
                <a:ea typeface="Century Gothic"/>
                <a:cs typeface="Century Gothic"/>
                <a:sym typeface="Century Gothic"/>
              </a:rPr>
              <a:t>l</a:t>
            </a:r>
            <a:r>
              <a:rPr kumimoji="0" lang="en-GB" sz="1800" b="1" i="0" u="none" strike="noStrike" kern="0" cap="none" spc="0" normalizeH="0" baseline="0" noProof="0">
                <a:ln>
                  <a:noFill/>
                </a:ln>
                <a:solidFill>
                  <a:srgbClr val="FFFFFF"/>
                </a:solidFill>
                <a:effectLst/>
                <a:uLnTx/>
                <a:uFillTx/>
                <a:latin typeface="Century Gothic"/>
                <a:ea typeface="Century Gothic"/>
                <a:cs typeface="Century Gothic"/>
                <a:sym typeface="Century Gothic"/>
              </a:rPr>
              <a:t>ire et </a:t>
            </a:r>
            <a:r>
              <a:rPr kumimoji="0" lang="en-GB" sz="1800" b="1" i="0" u="none" strike="noStrike" kern="0" cap="none" spc="0" normalizeH="0" baseline="0" noProof="0" err="1">
                <a:ln>
                  <a:noFill/>
                </a:ln>
                <a:solidFill>
                  <a:srgbClr val="FFFFFF"/>
                </a:solidFill>
                <a:effectLst/>
                <a:uLnTx/>
                <a:uFillTx/>
                <a:latin typeface="Century Gothic"/>
                <a:ea typeface="Century Gothic"/>
                <a:cs typeface="Century Gothic"/>
                <a:sym typeface="Century Gothic"/>
              </a:rPr>
              <a:t>parler</a:t>
            </a:r>
            <a:endParaRPr kumimoji="0" sz="1800" b="1" i="0" u="none" strike="noStrike" kern="0" cap="none" spc="0" normalizeH="0" baseline="0" noProof="0">
              <a:ln>
                <a:noFill/>
              </a:ln>
              <a:solidFill>
                <a:srgbClr val="FFFFFF"/>
              </a:solidFill>
              <a:effectLst/>
              <a:uLnTx/>
              <a:uFillTx/>
              <a:latin typeface="Century Gothic"/>
              <a:ea typeface="Century Gothic"/>
              <a:cs typeface="Century Gothic"/>
              <a:sym typeface="Century Gothic"/>
            </a:endParaRPr>
          </a:p>
        </p:txBody>
      </p:sp>
      <p:sp>
        <p:nvSpPr>
          <p:cNvPr id="18" name="Title 17"/>
          <p:cNvSpPr>
            <a:spLocks noGrp="1"/>
          </p:cNvSpPr>
          <p:nvPr>
            <p:ph type="title"/>
          </p:nvPr>
        </p:nvSpPr>
        <p:spPr>
          <a:xfrm>
            <a:off x="213360" y="-23062"/>
            <a:ext cx="10515600" cy="1325563"/>
          </a:xfrm>
        </p:spPr>
        <p:txBody>
          <a:bodyPr/>
          <a:lstStyle/>
          <a:p>
            <a:pPr rtl="0" eaLnBrk="1" fontAlgn="auto" latinLnBrk="0" hangingPunct="1"/>
            <a:r>
              <a:rPr lang="en-GB" sz="3200" b="1" i="0" kern="1200" spc="0" baseline="0">
                <a:ln>
                  <a:noFill/>
                </a:ln>
                <a:solidFill>
                  <a:srgbClr val="FFFFFF"/>
                </a:solidFill>
                <a:effectLst/>
                <a:latin typeface="Century Gothic" panose="020B0502020202020204" pitchFamily="34" charset="0"/>
                <a:ea typeface="+mn-ea"/>
                <a:cs typeface="+mn-cs"/>
              </a:rPr>
              <a:t>Vocabulaire - révisions</a:t>
            </a:r>
            <a:endParaRPr lang="en-GB">
              <a:effectLst/>
            </a:endParaRPr>
          </a:p>
        </p:txBody>
      </p:sp>
    </p:spTree>
    <p:extLst>
      <p:ext uri="{BB962C8B-B14F-4D97-AF65-F5344CB8AC3E}">
        <p14:creationId xmlns:p14="http://schemas.microsoft.com/office/powerpoint/2010/main" val="3275741732"/>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3"/>
                    </p:tgtEl>
                  </p:cond>
                </p:stCondLst>
                <p:endSync evt="end" delay="0">
                  <p:rtn val="all"/>
                </p:endSync>
                <p:childTnLst>
                  <p:par>
                    <p:cTn id="3" fill="hold">
                      <p:stCondLst>
                        <p:cond delay="0"/>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13"/>
                                        </p:tgtEl>
                                      </p:cBhvr>
                                    </p:animEffect>
                                    <p:set>
                                      <p:cBhvr>
                                        <p:cTn id="7" dur="1" fill="hold">
                                          <p:stCondLst>
                                            <p:cond delay="499"/>
                                          </p:stCondLst>
                                        </p:cTn>
                                        <p:tgtEl>
                                          <p:spTgt spid="13"/>
                                        </p:tgtEl>
                                        <p:attrNameLst>
                                          <p:attrName>style.visibility</p:attrName>
                                        </p:attrNameLst>
                                      </p:cBhvr>
                                      <p:to>
                                        <p:strVal val="hidden"/>
                                      </p:to>
                                    </p:set>
                                  </p:childTnLst>
                                </p:cTn>
                              </p:par>
                            </p:childTnLst>
                          </p:cTn>
                        </p:par>
                      </p:childTnLst>
                    </p:cTn>
                  </p:par>
                </p:childTnLst>
              </p:cTn>
              <p:nextCondLst>
                <p:cond evt="onClick" delay="0">
                  <p:tgtEl>
                    <p:spTgt spid="13"/>
                  </p:tgtEl>
                </p:cond>
              </p:nextCondLst>
            </p:seq>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1" presetClass="entr" presetSubtype="0" fill="hold" grpId="1" nodeType="click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childTnLst>
                          </p:cTn>
                        </p:par>
                      </p:childTnLst>
                    </p:cTn>
                  </p:par>
                </p:childTnLst>
              </p:cTn>
              <p:nextCondLst>
                <p:cond evt="onClick" delay="0">
                  <p:tgtEl>
                    <p:spTgt spid="5"/>
                  </p:tgtEl>
                </p:cond>
              </p:nextCondLst>
            </p:seq>
            <p:seq concurrent="1" nextAc="seek">
              <p:cTn id="13" restart="whenNotActive" fill="hold" evtFilter="cancelBubble" nodeType="interactiveSeq">
                <p:stCondLst>
                  <p:cond evt="onClick" delay="0">
                    <p:tgtEl>
                      <p:spTgt spid="11"/>
                    </p:tgtEl>
                  </p:cond>
                </p:stCondLst>
                <p:endSync evt="end" delay="0">
                  <p:rtn val="all"/>
                </p:endSync>
                <p:childTnLst>
                  <p:par>
                    <p:cTn id="14" fill="hold">
                      <p:stCondLst>
                        <p:cond delay="0"/>
                      </p:stCondLst>
                      <p:childTnLst>
                        <p:par>
                          <p:cTn id="15" fill="hold">
                            <p:stCondLst>
                              <p:cond delay="0"/>
                            </p:stCondLst>
                            <p:childTnLst>
                              <p:par>
                                <p:cTn id="16" presetID="10" presetClass="exit" presetSubtype="0" fill="hold" grpId="0" nodeType="clickEffect">
                                  <p:stCondLst>
                                    <p:cond delay="0"/>
                                  </p:stCondLst>
                                  <p:childTnLst>
                                    <p:animEffect transition="out" filter="fade">
                                      <p:cBhvr>
                                        <p:cTn id="17" dur="500"/>
                                        <p:tgtEl>
                                          <p:spTgt spid="11"/>
                                        </p:tgtEl>
                                      </p:cBhvr>
                                    </p:animEffect>
                                    <p:set>
                                      <p:cBhvr>
                                        <p:cTn id="18" dur="1" fill="hold">
                                          <p:stCondLst>
                                            <p:cond delay="499"/>
                                          </p:stCondLst>
                                        </p:cTn>
                                        <p:tgtEl>
                                          <p:spTgt spid="11"/>
                                        </p:tgtEl>
                                        <p:attrNameLst>
                                          <p:attrName>style.visibility</p:attrName>
                                        </p:attrNameLst>
                                      </p:cBhvr>
                                      <p:to>
                                        <p:strVal val="hidden"/>
                                      </p:to>
                                    </p:set>
                                  </p:childTnLst>
                                </p:cTn>
                              </p:par>
                            </p:childTnLst>
                          </p:cTn>
                        </p:par>
                      </p:childTnLst>
                    </p:cTn>
                  </p:par>
                </p:childTnLst>
              </p:cTn>
              <p:nextCondLst>
                <p:cond evt="onClick" delay="0">
                  <p:tgtEl>
                    <p:spTgt spid="11"/>
                  </p:tgtEl>
                </p:cond>
              </p:nextCondLst>
            </p:seq>
            <p:seq concurrent="1" nextAc="seek">
              <p:cTn id="19" restart="whenNotActive" fill="hold" evtFilter="cancelBubble" nodeType="interactiveSeq">
                <p:stCondLst>
                  <p:cond evt="onClick" delay="0">
                    <p:tgtEl>
                      <p:spTgt spid="3"/>
                    </p:tgtEl>
                  </p:cond>
                </p:stCondLst>
                <p:endSync evt="end" delay="0">
                  <p:rtn val="all"/>
                </p:endSync>
                <p:childTnLst>
                  <p:par>
                    <p:cTn id="20" fill="hold">
                      <p:stCondLst>
                        <p:cond delay="0"/>
                      </p:stCondLst>
                      <p:childTnLst>
                        <p:par>
                          <p:cTn id="21" fill="hold">
                            <p:stCondLst>
                              <p:cond delay="0"/>
                            </p:stCondLst>
                            <p:childTnLst>
                              <p:par>
                                <p:cTn id="22" presetID="1" presetClass="entr" presetSubtype="0" fill="hold" grpId="1" nodeType="clickEffect">
                                  <p:stCondLst>
                                    <p:cond delay="0"/>
                                  </p:stCondLst>
                                  <p:childTnLst>
                                    <p:set>
                                      <p:cBhvr>
                                        <p:cTn id="23" dur="1" fill="hold">
                                          <p:stCondLst>
                                            <p:cond delay="0"/>
                                          </p:stCondLst>
                                        </p:cTn>
                                        <p:tgtEl>
                                          <p:spTgt spid="11"/>
                                        </p:tgtEl>
                                        <p:attrNameLst>
                                          <p:attrName>style.visibility</p:attrName>
                                        </p:attrNameLst>
                                      </p:cBhvr>
                                      <p:to>
                                        <p:strVal val="visible"/>
                                      </p:to>
                                    </p:set>
                                  </p:childTnLst>
                                </p:cTn>
                              </p:par>
                            </p:childTnLst>
                          </p:cTn>
                        </p:par>
                      </p:childTnLst>
                    </p:cTn>
                  </p:par>
                </p:childTnLst>
              </p:cTn>
              <p:nextCondLst>
                <p:cond evt="onClick" delay="0">
                  <p:tgtEl>
                    <p:spTgt spid="3"/>
                  </p:tgtEl>
                </p:cond>
              </p:nextCondLst>
            </p:seq>
            <p:seq concurrent="1" nextAc="seek">
              <p:cTn id="24" restart="whenNotActive" fill="hold" evtFilter="cancelBubble" nodeType="interactiveSeq">
                <p:stCondLst>
                  <p:cond evt="onClick" delay="0">
                    <p:tgtEl>
                      <p:spTgt spid="12"/>
                    </p:tgtEl>
                  </p:cond>
                </p:stCondLst>
                <p:endSync evt="end" delay="0">
                  <p:rtn val="all"/>
                </p:endSync>
                <p:childTnLst>
                  <p:par>
                    <p:cTn id="25" fill="hold">
                      <p:stCondLst>
                        <p:cond delay="0"/>
                      </p:stCondLst>
                      <p:childTnLst>
                        <p:par>
                          <p:cTn id="26" fill="hold">
                            <p:stCondLst>
                              <p:cond delay="0"/>
                            </p:stCondLst>
                            <p:childTnLst>
                              <p:par>
                                <p:cTn id="27" presetID="10" presetClass="exit" presetSubtype="0" fill="hold" grpId="0" nodeType="clickEffect">
                                  <p:stCondLst>
                                    <p:cond delay="0"/>
                                  </p:stCondLst>
                                  <p:childTnLst>
                                    <p:animEffect transition="out" filter="fade">
                                      <p:cBhvr>
                                        <p:cTn id="28" dur="500"/>
                                        <p:tgtEl>
                                          <p:spTgt spid="12"/>
                                        </p:tgtEl>
                                      </p:cBhvr>
                                    </p:animEffect>
                                    <p:set>
                                      <p:cBhvr>
                                        <p:cTn id="29" dur="1" fill="hold">
                                          <p:stCondLst>
                                            <p:cond delay="499"/>
                                          </p:stCondLst>
                                        </p:cTn>
                                        <p:tgtEl>
                                          <p:spTgt spid="12"/>
                                        </p:tgtEl>
                                        <p:attrNameLst>
                                          <p:attrName>style.visibility</p:attrName>
                                        </p:attrNameLst>
                                      </p:cBhvr>
                                      <p:to>
                                        <p:strVal val="hidden"/>
                                      </p:to>
                                    </p:set>
                                  </p:childTnLst>
                                </p:cTn>
                              </p:par>
                            </p:childTnLst>
                          </p:cTn>
                        </p:par>
                      </p:childTnLst>
                    </p:cTn>
                  </p:par>
                </p:childTnLst>
              </p:cTn>
              <p:nextCondLst>
                <p:cond evt="onClick" delay="0">
                  <p:tgtEl>
                    <p:spTgt spid="12"/>
                  </p:tgtEl>
                </p:cond>
              </p:nextCondLst>
            </p:seq>
            <p:seq concurrent="1" nextAc="seek">
              <p:cTn id="30" restart="whenNotActive" fill="hold" evtFilter="cancelBubble" nodeType="interactiveSeq">
                <p:stCondLst>
                  <p:cond evt="onClick" delay="0">
                    <p:tgtEl>
                      <p:spTgt spid="4"/>
                    </p:tgtEl>
                  </p:cond>
                </p:stCondLst>
                <p:endSync evt="end" delay="0">
                  <p:rtn val="all"/>
                </p:endSync>
                <p:childTnLst>
                  <p:par>
                    <p:cTn id="31" fill="hold">
                      <p:stCondLst>
                        <p:cond delay="0"/>
                      </p:stCondLst>
                      <p:childTnLst>
                        <p:par>
                          <p:cTn id="32" fill="hold">
                            <p:stCondLst>
                              <p:cond delay="0"/>
                            </p:stCondLst>
                            <p:childTnLst>
                              <p:par>
                                <p:cTn id="33" presetID="1" presetClass="entr" presetSubtype="0" fill="hold" grpId="1" nodeType="click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childTnLst>
                          </p:cTn>
                        </p:par>
                      </p:childTnLst>
                    </p:cTn>
                  </p:par>
                </p:childTnLst>
              </p:cTn>
              <p:nextCondLst>
                <p:cond evt="onClick" delay="0">
                  <p:tgtEl>
                    <p:spTgt spid="4"/>
                  </p:tgtEl>
                </p:cond>
              </p:nextCondLst>
            </p:seq>
            <p:seq concurrent="1" nextAc="seek">
              <p:cTn id="35" restart="whenNotActive" fill="hold" evtFilter="cancelBubble" nodeType="interactiveSeq">
                <p:stCondLst>
                  <p:cond evt="onClick" delay="0">
                    <p:tgtEl>
                      <p:spTgt spid="10"/>
                    </p:tgtEl>
                  </p:cond>
                </p:stCondLst>
                <p:endSync evt="end" delay="0">
                  <p:rtn val="all"/>
                </p:endSync>
                <p:childTnLst>
                  <p:par>
                    <p:cTn id="36" fill="hold">
                      <p:stCondLst>
                        <p:cond delay="0"/>
                      </p:stCondLst>
                      <p:childTnLst>
                        <p:par>
                          <p:cTn id="37" fill="hold">
                            <p:stCondLst>
                              <p:cond delay="0"/>
                            </p:stCondLst>
                            <p:childTnLst>
                              <p:par>
                                <p:cTn id="38" presetID="10" presetClass="exit" presetSubtype="0" fill="hold" grpId="0" nodeType="clickEffect">
                                  <p:stCondLst>
                                    <p:cond delay="0"/>
                                  </p:stCondLst>
                                  <p:childTnLst>
                                    <p:animEffect transition="out" filter="fade">
                                      <p:cBhvr>
                                        <p:cTn id="39" dur="500"/>
                                        <p:tgtEl>
                                          <p:spTgt spid="10"/>
                                        </p:tgtEl>
                                      </p:cBhvr>
                                    </p:animEffect>
                                    <p:set>
                                      <p:cBhvr>
                                        <p:cTn id="40" dur="1" fill="hold">
                                          <p:stCondLst>
                                            <p:cond delay="499"/>
                                          </p:stCondLst>
                                        </p:cTn>
                                        <p:tgtEl>
                                          <p:spTgt spid="10"/>
                                        </p:tgtEl>
                                        <p:attrNameLst>
                                          <p:attrName>style.visibility</p:attrName>
                                        </p:attrNameLst>
                                      </p:cBhvr>
                                      <p:to>
                                        <p:strVal val="hidden"/>
                                      </p:to>
                                    </p:set>
                                  </p:childTnLst>
                                </p:cTn>
                              </p:par>
                            </p:childTnLst>
                          </p:cTn>
                        </p:par>
                      </p:childTnLst>
                    </p:cTn>
                  </p:par>
                </p:childTnLst>
              </p:cTn>
              <p:nextCondLst>
                <p:cond evt="onClick" delay="0">
                  <p:tgtEl>
                    <p:spTgt spid="10"/>
                  </p:tgtEl>
                </p:cond>
              </p:nextCondLst>
            </p:seq>
            <p:seq concurrent="1" nextAc="seek">
              <p:cTn id="41" restart="whenNotActive" fill="hold" evtFilter="cancelBubble" nodeType="interactiveSeq">
                <p:stCondLst>
                  <p:cond evt="onClick" delay="0">
                    <p:tgtEl>
                      <p:spTgt spid="2"/>
                    </p:tgtEl>
                  </p:cond>
                </p:stCondLst>
                <p:endSync evt="end" delay="0">
                  <p:rtn val="all"/>
                </p:endSync>
                <p:childTnLst>
                  <p:par>
                    <p:cTn id="42" fill="hold">
                      <p:stCondLst>
                        <p:cond delay="0"/>
                      </p:stCondLst>
                      <p:childTnLst>
                        <p:par>
                          <p:cTn id="43" fill="hold">
                            <p:stCondLst>
                              <p:cond delay="0"/>
                            </p:stCondLst>
                            <p:childTnLst>
                              <p:par>
                                <p:cTn id="44" presetID="1" presetClass="entr" presetSubtype="0" fill="hold" grpId="1" nodeType="clickEffect">
                                  <p:stCondLst>
                                    <p:cond delay="0"/>
                                  </p:stCondLst>
                                  <p:childTnLst>
                                    <p:set>
                                      <p:cBhvr>
                                        <p:cTn id="45" dur="1" fill="hold">
                                          <p:stCondLst>
                                            <p:cond delay="0"/>
                                          </p:stCondLst>
                                        </p:cTn>
                                        <p:tgtEl>
                                          <p:spTgt spid="10"/>
                                        </p:tgtEl>
                                        <p:attrNameLst>
                                          <p:attrName>style.visibility</p:attrName>
                                        </p:attrNameLst>
                                      </p:cBhvr>
                                      <p:to>
                                        <p:strVal val="visible"/>
                                      </p:to>
                                    </p:set>
                                  </p:childTnLst>
                                </p:cTn>
                              </p:par>
                            </p:childTnLst>
                          </p:cTn>
                        </p:par>
                      </p:childTnLst>
                    </p:cTn>
                  </p:par>
                </p:childTnLst>
              </p:cTn>
              <p:nextCondLst>
                <p:cond evt="onClick" delay="0">
                  <p:tgtEl>
                    <p:spTgt spid="2"/>
                  </p:tgtEl>
                </p:cond>
              </p:nextCondLst>
            </p:seq>
            <p:seq concurrent="1" nextAc="seek">
              <p:cTn id="46" restart="whenNotActive" fill="hold" evtFilter="cancelBubble" nodeType="interactiveSeq">
                <p:stCondLst>
                  <p:cond evt="onClick" delay="0">
                    <p:tgtEl>
                      <p:spTgt spid="17"/>
                    </p:tgtEl>
                  </p:cond>
                </p:stCondLst>
                <p:endSync evt="end" delay="0">
                  <p:rtn val="all"/>
                </p:endSync>
                <p:childTnLst>
                  <p:par>
                    <p:cTn id="47" fill="hold">
                      <p:stCondLst>
                        <p:cond delay="0"/>
                      </p:stCondLst>
                      <p:childTnLst>
                        <p:par>
                          <p:cTn id="48" fill="hold">
                            <p:stCondLst>
                              <p:cond delay="0"/>
                            </p:stCondLst>
                            <p:childTnLst>
                              <p:par>
                                <p:cTn id="49" presetID="10" presetClass="exit" presetSubtype="0" fill="hold" grpId="0" nodeType="clickEffect">
                                  <p:stCondLst>
                                    <p:cond delay="0"/>
                                  </p:stCondLst>
                                  <p:childTnLst>
                                    <p:animEffect transition="out" filter="fade">
                                      <p:cBhvr>
                                        <p:cTn id="50" dur="500"/>
                                        <p:tgtEl>
                                          <p:spTgt spid="17"/>
                                        </p:tgtEl>
                                      </p:cBhvr>
                                    </p:animEffect>
                                    <p:set>
                                      <p:cBhvr>
                                        <p:cTn id="51" dur="1" fill="hold">
                                          <p:stCondLst>
                                            <p:cond delay="499"/>
                                          </p:stCondLst>
                                        </p:cTn>
                                        <p:tgtEl>
                                          <p:spTgt spid="17"/>
                                        </p:tgtEl>
                                        <p:attrNameLst>
                                          <p:attrName>style.visibility</p:attrName>
                                        </p:attrNameLst>
                                      </p:cBhvr>
                                      <p:to>
                                        <p:strVal val="hidden"/>
                                      </p:to>
                                    </p:set>
                                  </p:childTnLst>
                                </p:cTn>
                              </p:par>
                            </p:childTnLst>
                          </p:cTn>
                        </p:par>
                      </p:childTnLst>
                    </p:cTn>
                  </p:par>
                </p:childTnLst>
              </p:cTn>
              <p:nextCondLst>
                <p:cond evt="onClick" delay="0">
                  <p:tgtEl>
                    <p:spTgt spid="17"/>
                  </p:tgtEl>
                </p:cond>
              </p:nextCondLst>
            </p:seq>
            <p:seq concurrent="1" nextAc="seek">
              <p:cTn id="52" restart="whenNotActive" fill="hold" evtFilter="cancelBubble" nodeType="interactiveSeq">
                <p:stCondLst>
                  <p:cond evt="onClick" delay="0">
                    <p:tgtEl>
                      <p:spTgt spid="9"/>
                    </p:tgtEl>
                  </p:cond>
                </p:stCondLst>
                <p:endSync evt="end" delay="0">
                  <p:rtn val="all"/>
                </p:endSync>
                <p:childTnLst>
                  <p:par>
                    <p:cTn id="53" fill="hold">
                      <p:stCondLst>
                        <p:cond delay="0"/>
                      </p:stCondLst>
                      <p:childTnLst>
                        <p:par>
                          <p:cTn id="54" fill="hold">
                            <p:stCondLst>
                              <p:cond delay="0"/>
                            </p:stCondLst>
                            <p:childTnLst>
                              <p:par>
                                <p:cTn id="55" presetID="1" presetClass="entr" presetSubtype="0" fill="hold" grpId="1" nodeType="clickEffect">
                                  <p:stCondLst>
                                    <p:cond delay="0"/>
                                  </p:stCondLst>
                                  <p:childTnLst>
                                    <p:set>
                                      <p:cBhvr>
                                        <p:cTn id="56" dur="1" fill="hold">
                                          <p:stCondLst>
                                            <p:cond delay="0"/>
                                          </p:stCondLst>
                                        </p:cTn>
                                        <p:tgtEl>
                                          <p:spTgt spid="17"/>
                                        </p:tgtEl>
                                        <p:attrNameLst>
                                          <p:attrName>style.visibility</p:attrName>
                                        </p:attrNameLst>
                                      </p:cBhvr>
                                      <p:to>
                                        <p:strVal val="visible"/>
                                      </p:to>
                                    </p:set>
                                  </p:childTnLst>
                                </p:cTn>
                              </p:par>
                            </p:childTnLst>
                          </p:cTn>
                        </p:par>
                      </p:childTnLst>
                    </p:cTn>
                  </p:par>
                </p:childTnLst>
              </p:cTn>
              <p:nextCondLst>
                <p:cond evt="onClick" delay="0">
                  <p:tgtEl>
                    <p:spTgt spid="9"/>
                  </p:tgtEl>
                </p:cond>
              </p:nextCondLst>
            </p:seq>
            <p:seq concurrent="1" nextAc="seek">
              <p:cTn id="57" restart="whenNotActive" fill="hold" evtFilter="cancelBubble" nodeType="interactiveSeq">
                <p:stCondLst>
                  <p:cond evt="onClick" delay="0">
                    <p:tgtEl>
                      <p:spTgt spid="15"/>
                    </p:tgtEl>
                  </p:cond>
                </p:stCondLst>
                <p:endSync evt="end" delay="0">
                  <p:rtn val="all"/>
                </p:endSync>
                <p:childTnLst>
                  <p:par>
                    <p:cTn id="58" fill="hold">
                      <p:stCondLst>
                        <p:cond delay="0"/>
                      </p:stCondLst>
                      <p:childTnLst>
                        <p:par>
                          <p:cTn id="59" fill="hold">
                            <p:stCondLst>
                              <p:cond delay="0"/>
                            </p:stCondLst>
                            <p:childTnLst>
                              <p:par>
                                <p:cTn id="60" presetID="10" presetClass="exit" presetSubtype="0" fill="hold" grpId="0" nodeType="clickEffect">
                                  <p:stCondLst>
                                    <p:cond delay="0"/>
                                  </p:stCondLst>
                                  <p:childTnLst>
                                    <p:animEffect transition="out" filter="fade">
                                      <p:cBhvr>
                                        <p:cTn id="61" dur="500"/>
                                        <p:tgtEl>
                                          <p:spTgt spid="15"/>
                                        </p:tgtEl>
                                      </p:cBhvr>
                                    </p:animEffect>
                                    <p:set>
                                      <p:cBhvr>
                                        <p:cTn id="62" dur="1" fill="hold">
                                          <p:stCondLst>
                                            <p:cond delay="499"/>
                                          </p:stCondLst>
                                        </p:cTn>
                                        <p:tgtEl>
                                          <p:spTgt spid="15"/>
                                        </p:tgtEl>
                                        <p:attrNameLst>
                                          <p:attrName>style.visibility</p:attrName>
                                        </p:attrNameLst>
                                      </p:cBhvr>
                                      <p:to>
                                        <p:strVal val="hidden"/>
                                      </p:to>
                                    </p:set>
                                  </p:childTnLst>
                                </p:cTn>
                              </p:par>
                            </p:childTnLst>
                          </p:cTn>
                        </p:par>
                      </p:childTnLst>
                    </p:cTn>
                  </p:par>
                </p:childTnLst>
              </p:cTn>
              <p:nextCondLst>
                <p:cond evt="onClick" delay="0">
                  <p:tgtEl>
                    <p:spTgt spid="15"/>
                  </p:tgtEl>
                </p:cond>
              </p:nextCondLst>
            </p:seq>
            <p:seq concurrent="1" nextAc="seek">
              <p:cTn id="63" restart="whenNotActive" fill="hold" evtFilter="cancelBubble" nodeType="interactiveSeq">
                <p:stCondLst>
                  <p:cond evt="onClick" delay="0">
                    <p:tgtEl>
                      <p:spTgt spid="8"/>
                    </p:tgtEl>
                  </p:cond>
                </p:stCondLst>
                <p:endSync evt="end" delay="0">
                  <p:rtn val="all"/>
                </p:endSync>
                <p:childTnLst>
                  <p:par>
                    <p:cTn id="64" fill="hold">
                      <p:stCondLst>
                        <p:cond delay="0"/>
                      </p:stCondLst>
                      <p:childTnLst>
                        <p:par>
                          <p:cTn id="65" fill="hold">
                            <p:stCondLst>
                              <p:cond delay="0"/>
                            </p:stCondLst>
                            <p:childTnLst>
                              <p:par>
                                <p:cTn id="66" presetID="1" presetClass="entr" presetSubtype="0" fill="hold" grpId="1" nodeType="clickEffect">
                                  <p:stCondLst>
                                    <p:cond delay="0"/>
                                  </p:stCondLst>
                                  <p:childTnLst>
                                    <p:set>
                                      <p:cBhvr>
                                        <p:cTn id="67" dur="1" fill="hold">
                                          <p:stCondLst>
                                            <p:cond delay="0"/>
                                          </p:stCondLst>
                                        </p:cTn>
                                        <p:tgtEl>
                                          <p:spTgt spid="15"/>
                                        </p:tgtEl>
                                        <p:attrNameLst>
                                          <p:attrName>style.visibility</p:attrName>
                                        </p:attrNameLst>
                                      </p:cBhvr>
                                      <p:to>
                                        <p:strVal val="visible"/>
                                      </p:to>
                                    </p:set>
                                  </p:childTnLst>
                                </p:cTn>
                              </p:par>
                            </p:childTnLst>
                          </p:cTn>
                        </p:par>
                      </p:childTnLst>
                    </p:cTn>
                  </p:par>
                </p:childTnLst>
              </p:cTn>
              <p:nextCondLst>
                <p:cond evt="onClick" delay="0">
                  <p:tgtEl>
                    <p:spTgt spid="8"/>
                  </p:tgtEl>
                </p:cond>
              </p:nextCondLst>
            </p:seq>
            <p:seq concurrent="1" nextAc="seek">
              <p:cTn id="68" restart="whenNotActive" fill="hold" evtFilter="cancelBubble" nodeType="interactiveSeq">
                <p:stCondLst>
                  <p:cond evt="onClick" delay="0">
                    <p:tgtEl>
                      <p:spTgt spid="16"/>
                    </p:tgtEl>
                  </p:cond>
                </p:stCondLst>
                <p:endSync evt="end" delay="0">
                  <p:rtn val="all"/>
                </p:endSync>
                <p:childTnLst>
                  <p:par>
                    <p:cTn id="69" fill="hold">
                      <p:stCondLst>
                        <p:cond delay="0"/>
                      </p:stCondLst>
                      <p:childTnLst>
                        <p:par>
                          <p:cTn id="70" fill="hold">
                            <p:stCondLst>
                              <p:cond delay="0"/>
                            </p:stCondLst>
                            <p:childTnLst>
                              <p:par>
                                <p:cTn id="71" presetID="10" presetClass="exit" presetSubtype="0" fill="hold" grpId="0" nodeType="clickEffect">
                                  <p:stCondLst>
                                    <p:cond delay="0"/>
                                  </p:stCondLst>
                                  <p:childTnLst>
                                    <p:animEffect transition="out" filter="fade">
                                      <p:cBhvr>
                                        <p:cTn id="72" dur="500"/>
                                        <p:tgtEl>
                                          <p:spTgt spid="16"/>
                                        </p:tgtEl>
                                      </p:cBhvr>
                                    </p:animEffect>
                                    <p:set>
                                      <p:cBhvr>
                                        <p:cTn id="73" dur="1" fill="hold">
                                          <p:stCondLst>
                                            <p:cond delay="499"/>
                                          </p:stCondLst>
                                        </p:cTn>
                                        <p:tgtEl>
                                          <p:spTgt spid="16"/>
                                        </p:tgtEl>
                                        <p:attrNameLst>
                                          <p:attrName>style.visibility</p:attrName>
                                        </p:attrNameLst>
                                      </p:cBhvr>
                                      <p:to>
                                        <p:strVal val="hidden"/>
                                      </p:to>
                                    </p:set>
                                  </p:childTnLst>
                                </p:cTn>
                              </p:par>
                            </p:childTnLst>
                          </p:cTn>
                        </p:par>
                      </p:childTnLst>
                    </p:cTn>
                  </p:par>
                </p:childTnLst>
              </p:cTn>
              <p:nextCondLst>
                <p:cond evt="onClick" delay="0">
                  <p:tgtEl>
                    <p:spTgt spid="16"/>
                  </p:tgtEl>
                </p:cond>
              </p:nextCondLst>
            </p:seq>
            <p:seq concurrent="1" nextAc="seek">
              <p:cTn id="74" restart="whenNotActive" fill="hold" evtFilter="cancelBubble" nodeType="interactiveSeq">
                <p:stCondLst>
                  <p:cond evt="onClick" delay="0">
                    <p:tgtEl>
                      <p:spTgt spid="7"/>
                    </p:tgtEl>
                  </p:cond>
                </p:stCondLst>
                <p:endSync evt="end" delay="0">
                  <p:rtn val="all"/>
                </p:endSync>
                <p:childTnLst>
                  <p:par>
                    <p:cTn id="75" fill="hold">
                      <p:stCondLst>
                        <p:cond delay="0"/>
                      </p:stCondLst>
                      <p:childTnLst>
                        <p:par>
                          <p:cTn id="76" fill="hold">
                            <p:stCondLst>
                              <p:cond delay="0"/>
                            </p:stCondLst>
                            <p:childTnLst>
                              <p:par>
                                <p:cTn id="77" presetID="1" presetClass="entr" presetSubtype="0" fill="hold" grpId="1" nodeType="clickEffect">
                                  <p:stCondLst>
                                    <p:cond delay="0"/>
                                  </p:stCondLst>
                                  <p:childTnLst>
                                    <p:set>
                                      <p:cBhvr>
                                        <p:cTn id="78" dur="1" fill="hold">
                                          <p:stCondLst>
                                            <p:cond delay="0"/>
                                          </p:stCondLst>
                                        </p:cTn>
                                        <p:tgtEl>
                                          <p:spTgt spid="16"/>
                                        </p:tgtEl>
                                        <p:attrNameLst>
                                          <p:attrName>style.visibility</p:attrName>
                                        </p:attrNameLst>
                                      </p:cBhvr>
                                      <p:to>
                                        <p:strVal val="visible"/>
                                      </p:to>
                                    </p:set>
                                  </p:childTnLst>
                                </p:cTn>
                              </p:par>
                            </p:childTnLst>
                          </p:cTn>
                        </p:par>
                      </p:childTnLst>
                    </p:cTn>
                  </p:par>
                </p:childTnLst>
              </p:cTn>
              <p:nextCondLst>
                <p:cond evt="onClick" delay="0">
                  <p:tgtEl>
                    <p:spTgt spid="7"/>
                  </p:tgtEl>
                </p:cond>
              </p:nextCondLst>
            </p:seq>
            <p:seq concurrent="1" nextAc="seek">
              <p:cTn id="79" restart="whenNotActive" fill="hold" evtFilter="cancelBubble" nodeType="interactiveSeq">
                <p:stCondLst>
                  <p:cond evt="onClick" delay="0">
                    <p:tgtEl>
                      <p:spTgt spid="14"/>
                    </p:tgtEl>
                  </p:cond>
                </p:stCondLst>
                <p:endSync evt="end" delay="0">
                  <p:rtn val="all"/>
                </p:endSync>
                <p:childTnLst>
                  <p:par>
                    <p:cTn id="80" fill="hold">
                      <p:stCondLst>
                        <p:cond delay="0"/>
                      </p:stCondLst>
                      <p:childTnLst>
                        <p:par>
                          <p:cTn id="81" fill="hold">
                            <p:stCondLst>
                              <p:cond delay="0"/>
                            </p:stCondLst>
                            <p:childTnLst>
                              <p:par>
                                <p:cTn id="82" presetID="10" presetClass="exit" presetSubtype="0" fill="hold" grpId="0" nodeType="clickEffect">
                                  <p:stCondLst>
                                    <p:cond delay="0"/>
                                  </p:stCondLst>
                                  <p:childTnLst>
                                    <p:animEffect transition="out" filter="fade">
                                      <p:cBhvr>
                                        <p:cTn id="83" dur="500"/>
                                        <p:tgtEl>
                                          <p:spTgt spid="14"/>
                                        </p:tgtEl>
                                      </p:cBhvr>
                                    </p:animEffect>
                                    <p:set>
                                      <p:cBhvr>
                                        <p:cTn id="84" dur="1" fill="hold">
                                          <p:stCondLst>
                                            <p:cond delay="499"/>
                                          </p:stCondLst>
                                        </p:cTn>
                                        <p:tgtEl>
                                          <p:spTgt spid="14"/>
                                        </p:tgtEl>
                                        <p:attrNameLst>
                                          <p:attrName>style.visibility</p:attrName>
                                        </p:attrNameLst>
                                      </p:cBhvr>
                                      <p:to>
                                        <p:strVal val="hidden"/>
                                      </p:to>
                                    </p:set>
                                  </p:childTnLst>
                                </p:cTn>
                              </p:par>
                            </p:childTnLst>
                          </p:cTn>
                        </p:par>
                      </p:childTnLst>
                    </p:cTn>
                  </p:par>
                </p:childTnLst>
              </p:cTn>
              <p:nextCondLst>
                <p:cond evt="onClick" delay="0">
                  <p:tgtEl>
                    <p:spTgt spid="14"/>
                  </p:tgtEl>
                </p:cond>
              </p:nextCondLst>
            </p:seq>
            <p:seq concurrent="1" nextAc="seek">
              <p:cTn id="85" restart="whenNotActive" fill="hold" evtFilter="cancelBubble" nodeType="interactiveSeq">
                <p:stCondLst>
                  <p:cond evt="onClick" delay="0">
                    <p:tgtEl>
                      <p:spTgt spid="6"/>
                    </p:tgtEl>
                  </p:cond>
                </p:stCondLst>
                <p:endSync evt="end" delay="0">
                  <p:rtn val="all"/>
                </p:endSync>
                <p:childTnLst>
                  <p:par>
                    <p:cTn id="86" fill="hold">
                      <p:stCondLst>
                        <p:cond delay="0"/>
                      </p:stCondLst>
                      <p:childTnLst>
                        <p:par>
                          <p:cTn id="87" fill="hold">
                            <p:stCondLst>
                              <p:cond delay="0"/>
                            </p:stCondLst>
                            <p:childTnLst>
                              <p:par>
                                <p:cTn id="88" presetID="1" presetClass="entr" presetSubtype="0" fill="hold" grpId="1" nodeType="clickEffect">
                                  <p:stCondLst>
                                    <p:cond delay="0"/>
                                  </p:stCondLst>
                                  <p:childTnLst>
                                    <p:set>
                                      <p:cBhvr>
                                        <p:cTn id="89" dur="1" fill="hold">
                                          <p:stCondLst>
                                            <p:cond delay="0"/>
                                          </p:stCondLst>
                                        </p:cTn>
                                        <p:tgtEl>
                                          <p:spTgt spid="14"/>
                                        </p:tgtEl>
                                        <p:attrNameLst>
                                          <p:attrName>style.visibility</p:attrName>
                                        </p:attrNameLst>
                                      </p:cBhvr>
                                      <p:to>
                                        <p:strVal val="visible"/>
                                      </p:to>
                                    </p:set>
                                  </p:childTnLst>
                                </p:cTn>
                              </p:par>
                            </p:childTnLst>
                          </p:cTn>
                        </p:par>
                      </p:childTnLst>
                    </p:cTn>
                  </p:par>
                </p:childTnLst>
              </p:cTn>
              <p:nextCondLst>
                <p:cond evt="onClick" delay="0">
                  <p:tgtEl>
                    <p:spTgt spid="6"/>
                  </p:tgtEl>
                </p:cond>
              </p:nextCondLst>
            </p:seq>
          </p:childTnLst>
        </p:cTn>
      </p:par>
    </p:tnLst>
    <p:bldLst>
      <p:bldP spid="14" grpId="0" animBg="1"/>
      <p:bldP spid="14" grpId="1" animBg="1"/>
      <p:bldP spid="15" grpId="0" animBg="1"/>
      <p:bldP spid="15" grpId="1" animBg="1"/>
      <p:bldP spid="16" grpId="0" animBg="1"/>
      <p:bldP spid="16" grpId="1" animBg="1"/>
      <p:bldP spid="17" grpId="0" animBg="1"/>
      <p:bldP spid="17" grpId="1" animBg="1"/>
      <p:bldP spid="10" grpId="0" animBg="1"/>
      <p:bldP spid="10" grpId="1" animBg="1"/>
      <p:bldP spid="11" grpId="0" animBg="1"/>
      <p:bldP spid="11" grpId="1" animBg="1"/>
      <p:bldP spid="12" grpId="0" animBg="1"/>
      <p:bldP spid="12" grpId="1" animBg="1"/>
      <p:bldP spid="13" grpId="0" animBg="1"/>
      <p:bldP spid="13" grpId="1"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Box 29"/>
          <p:cNvSpPr txBox="1"/>
          <p:nvPr/>
        </p:nvSpPr>
        <p:spPr>
          <a:xfrm>
            <a:off x="6649220" y="246041"/>
            <a:ext cx="5157216"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err="1">
                <a:ln>
                  <a:noFill/>
                </a:ln>
                <a:solidFill>
                  <a:srgbClr val="5B9BD5">
                    <a:lumMod val="50000"/>
                  </a:srgbClr>
                </a:solidFill>
                <a:effectLst/>
                <a:uLnTx/>
                <a:uFillTx/>
                <a:latin typeface="Century Gothic" panose="020F0302020204030204"/>
                <a:ea typeface="+mn-ea"/>
                <a:cs typeface="+mn-cs"/>
              </a:rPr>
              <a:t>C'est</a:t>
            </a:r>
            <a:r>
              <a:rPr kumimoji="0" lang="en-GB" sz="2400" b="0" i="0" u="none" strike="noStrike" kern="1200" cap="none" spc="0" normalizeH="0" baseline="0" noProof="0">
                <a:ln>
                  <a:noFill/>
                </a:ln>
                <a:solidFill>
                  <a:srgbClr val="5B9BD5">
                    <a:lumMod val="50000"/>
                  </a:srgbClr>
                </a:solidFill>
                <a:effectLst/>
                <a:uLnTx/>
                <a:uFillTx/>
                <a:latin typeface="Century Gothic" panose="020F0302020204030204"/>
                <a:ea typeface="+mn-ea"/>
                <a:cs typeface="+mn-cs"/>
              </a:rPr>
              <a:t> quoi </a:t>
            </a:r>
            <a:r>
              <a:rPr kumimoji="0" lang="en-GB" sz="2400" b="0" i="0" u="none" strike="noStrike" kern="1200" cap="none" spc="0" normalizeH="0" baseline="0" noProof="0" err="1">
                <a:ln>
                  <a:noFill/>
                </a:ln>
                <a:solidFill>
                  <a:srgbClr val="5B9BD5">
                    <a:lumMod val="50000"/>
                  </a:srgbClr>
                </a:solidFill>
                <a:effectLst/>
                <a:uLnTx/>
                <a:uFillTx/>
                <a:latin typeface="Century Gothic" panose="020F0302020204030204"/>
                <a:ea typeface="+mn-ea"/>
                <a:cs typeface="+mn-cs"/>
              </a:rPr>
              <a:t>en</a:t>
            </a:r>
            <a:r>
              <a:rPr kumimoji="0" lang="en-GB" sz="2400" b="0" i="0" u="none" strike="noStrike" kern="1200" cap="none" spc="0" normalizeH="0" baseline="0" noProof="0">
                <a:ln>
                  <a:noFill/>
                </a:ln>
                <a:solidFill>
                  <a:srgbClr val="5B9BD5">
                    <a:lumMod val="50000"/>
                  </a:srgbClr>
                </a:solidFill>
                <a:effectLst/>
                <a:uLnTx/>
                <a:uFillTx/>
                <a:latin typeface="Century Gothic" panose="020F0302020204030204"/>
                <a:ea typeface="+mn-ea"/>
                <a:cs typeface="+mn-cs"/>
              </a:rPr>
              <a:t> </a:t>
            </a:r>
            <a:r>
              <a:rPr kumimoji="0" lang="en-GB" sz="2400" b="0" i="0" u="none" strike="noStrike" kern="1200" cap="none" spc="0" normalizeH="0" baseline="0" noProof="0" err="1">
                <a:ln>
                  <a:noFill/>
                </a:ln>
                <a:solidFill>
                  <a:srgbClr val="5B9BD5">
                    <a:lumMod val="50000"/>
                  </a:srgbClr>
                </a:solidFill>
                <a:effectLst/>
                <a:uLnTx/>
                <a:uFillTx/>
                <a:latin typeface="Century Gothic" panose="020F0302020204030204"/>
                <a:ea typeface="+mn-ea"/>
                <a:cs typeface="+mn-cs"/>
              </a:rPr>
              <a:t>fran</a:t>
            </a:r>
            <a:r>
              <a:rPr kumimoji="0" lang="en-GB" sz="2400" b="0" i="0" u="none" strike="noStrike" kern="1200" cap="none" spc="0" normalizeH="0" baseline="0" noProof="0" err="1">
                <a:ln>
                  <a:noFill/>
                </a:ln>
                <a:solidFill>
                  <a:srgbClr val="5B9BD5">
                    <a:lumMod val="50000"/>
                  </a:srgbClr>
                </a:solidFill>
                <a:effectLst/>
                <a:uLnTx/>
                <a:uFillTx/>
                <a:latin typeface="Century Gothic" panose="020B0502020202020204" pitchFamily="34" charset="0"/>
                <a:ea typeface="+mn-ea"/>
                <a:cs typeface="Calibri" panose="020F0502020204030204" pitchFamily="34" charset="0"/>
              </a:rPr>
              <a:t>ç</a:t>
            </a:r>
            <a:r>
              <a:rPr kumimoji="0" lang="en-GB" sz="2400" b="0" i="0" u="none" strike="noStrike" kern="1200" cap="none" spc="0" normalizeH="0" baseline="0" noProof="0" err="1">
                <a:ln>
                  <a:noFill/>
                </a:ln>
                <a:solidFill>
                  <a:srgbClr val="5B9BD5">
                    <a:lumMod val="50000"/>
                  </a:srgbClr>
                </a:solidFill>
                <a:effectLst/>
                <a:uLnTx/>
                <a:uFillTx/>
                <a:latin typeface="Century Gothic" panose="020F0302020204030204"/>
                <a:ea typeface="+mn-ea"/>
                <a:cs typeface="+mn-cs"/>
              </a:rPr>
              <a:t>ais</a:t>
            </a:r>
            <a:r>
              <a:rPr kumimoji="0" lang="en-GB" sz="2400" b="0" i="0" u="none" strike="noStrike" kern="1200" cap="none" spc="0" normalizeH="0" baseline="0" noProof="0">
                <a:ln>
                  <a:noFill/>
                </a:ln>
                <a:solidFill>
                  <a:srgbClr val="5B9BD5">
                    <a:lumMod val="50000"/>
                  </a:srgbClr>
                </a:solidFill>
                <a:effectLst/>
                <a:uLnTx/>
                <a:uFillTx/>
                <a:latin typeface="Century Gothic" panose="020F0302020204030204"/>
                <a:ea typeface="+mn-ea"/>
                <a:cs typeface="+mn-cs"/>
              </a:rPr>
              <a:t> ?</a:t>
            </a:r>
          </a:p>
        </p:txBody>
      </p:sp>
      <p:sp>
        <p:nvSpPr>
          <p:cNvPr id="13" name="TextBox 12"/>
          <p:cNvSpPr txBox="1"/>
          <p:nvPr/>
        </p:nvSpPr>
        <p:spPr>
          <a:xfrm rot="20949250">
            <a:off x="4185593" y="1370539"/>
            <a:ext cx="2217042"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lire</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4" name="TextBox 13"/>
          <p:cNvSpPr txBox="1"/>
          <p:nvPr/>
        </p:nvSpPr>
        <p:spPr>
          <a:xfrm rot="399586">
            <a:off x="9614485" y="1153710"/>
            <a:ext cx="3095138"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ouvrir</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5" name="TextBox 14"/>
          <p:cNvSpPr txBox="1"/>
          <p:nvPr/>
        </p:nvSpPr>
        <p:spPr>
          <a:xfrm rot="399586">
            <a:off x="4878338" y="5601363"/>
            <a:ext cx="4872146"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la </a:t>
            </a: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salle</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6" name="TextBox 15"/>
          <p:cNvSpPr txBox="1"/>
          <p:nvPr/>
        </p:nvSpPr>
        <p:spPr>
          <a:xfrm rot="20709794">
            <a:off x="1607026" y="1243464"/>
            <a:ext cx="248731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fermer</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7" name="TextBox 16"/>
          <p:cNvSpPr txBox="1"/>
          <p:nvPr/>
        </p:nvSpPr>
        <p:spPr>
          <a:xfrm rot="21173064">
            <a:off x="9126510" y="5311816"/>
            <a:ext cx="3232232"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le </a:t>
            </a: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tableau</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8" name="TextBox 17"/>
          <p:cNvSpPr txBox="1"/>
          <p:nvPr/>
        </p:nvSpPr>
        <p:spPr>
          <a:xfrm rot="21048927">
            <a:off x="8348663" y="3470300"/>
            <a:ext cx="2907546"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la </a:t>
            </a: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fenêtre</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9" name="TextBox 18"/>
          <p:cNvSpPr txBox="1"/>
          <p:nvPr/>
        </p:nvSpPr>
        <p:spPr>
          <a:xfrm rot="190434">
            <a:off x="6306388" y="1290214"/>
            <a:ext cx="347741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mettre</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20" name="TextBox 19"/>
          <p:cNvSpPr txBox="1"/>
          <p:nvPr/>
        </p:nvSpPr>
        <p:spPr>
          <a:xfrm rot="399586">
            <a:off x="1243487" y="5337766"/>
            <a:ext cx="2615544"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la porte</a:t>
            </a:r>
          </a:p>
        </p:txBody>
      </p:sp>
      <p:sp>
        <p:nvSpPr>
          <p:cNvPr id="21" name="TextBox 20"/>
          <p:cNvSpPr txBox="1"/>
          <p:nvPr/>
        </p:nvSpPr>
        <p:spPr>
          <a:xfrm rot="399586">
            <a:off x="164512" y="4256565"/>
            <a:ext cx="2850409"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la </a:t>
            </a: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classe</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22" name="TextBox 21"/>
          <p:cNvSpPr txBox="1"/>
          <p:nvPr/>
        </p:nvSpPr>
        <p:spPr>
          <a:xfrm rot="21027610">
            <a:off x="9274078" y="2261486"/>
            <a:ext cx="2532450"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vous</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23" name="TextBox 22"/>
          <p:cNvSpPr txBox="1"/>
          <p:nvPr/>
        </p:nvSpPr>
        <p:spPr>
          <a:xfrm rot="399586">
            <a:off x="129678" y="2375464"/>
            <a:ext cx="3194497"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la </a:t>
            </a: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chemise</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pic>
        <p:nvPicPr>
          <p:cNvPr id="25" name="Picture 2" descr="http://www.clker.com/cliparts/w/d/u/B/w/V/stamp1-m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745032">
            <a:off x="4580046" y="1936785"/>
            <a:ext cx="3263691" cy="2957040"/>
          </a:xfrm>
          <a:prstGeom prst="rect">
            <a:avLst/>
          </a:prstGeom>
          <a:noFill/>
          <a:extLst>
            <a:ext uri="{909E8E84-426E-40DD-AFC4-6F175D3DCCD1}">
              <a14:hiddenFill xmlns:a14="http://schemas.microsoft.com/office/drawing/2010/main">
                <a:solidFill>
                  <a:srgbClr val="FFFFFF"/>
                </a:solidFill>
              </a14:hiddenFill>
            </a:ext>
          </a:extLst>
        </p:spPr>
      </p:pic>
      <p:sp>
        <p:nvSpPr>
          <p:cNvPr id="27" name="TextBox 26"/>
          <p:cNvSpPr txBox="1"/>
          <p:nvPr/>
        </p:nvSpPr>
        <p:spPr>
          <a:xfrm rot="21288482">
            <a:off x="5450617" y="2959915"/>
            <a:ext cx="2397204"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4000" b="0" i="0" u="none" strike="noStrike" kern="1200" cap="none" spc="0" normalizeH="0" baseline="0" noProof="0" err="1">
                <a:ln>
                  <a:noFill/>
                </a:ln>
                <a:solidFill>
                  <a:srgbClr val="4472C4">
                    <a:lumMod val="50000"/>
                  </a:srgbClr>
                </a:solidFill>
                <a:effectLst/>
                <a:uLnTx/>
                <a:uFillTx/>
                <a:latin typeface="Century Gothic" panose="020F0302020204030204"/>
                <a:ea typeface="Calibri"/>
                <a:cs typeface="Calibri"/>
                <a:sym typeface="Calibri"/>
              </a:rPr>
              <a:t>door</a:t>
            </a:r>
            <a:endParaRPr kumimoji="0" lang="en-GB" sz="4000" b="0" i="0" u="none" strike="noStrike" kern="1200" cap="none" spc="0" normalizeH="0" baseline="0" noProof="0">
              <a:ln>
                <a:noFill/>
              </a:ln>
              <a:solidFill>
                <a:srgbClr val="4472C4">
                  <a:lumMod val="50000"/>
                </a:srgbClr>
              </a:solidFill>
              <a:effectLst/>
              <a:uLnTx/>
              <a:uFillTx/>
              <a:latin typeface="Century Gothic" panose="020B0502020202020204" pitchFamily="34" charset="0"/>
              <a:ea typeface="+mn-ea"/>
              <a:cs typeface="Calibri" panose="020F0502020204030204" pitchFamily="34" charset="0"/>
            </a:endParaRPr>
          </a:p>
        </p:txBody>
      </p:sp>
      <p:sp>
        <p:nvSpPr>
          <p:cNvPr id="2" name="TextBox 1"/>
          <p:cNvSpPr txBox="1"/>
          <p:nvPr/>
        </p:nvSpPr>
        <p:spPr>
          <a:xfrm rot="20980845">
            <a:off x="2510699" y="3265977"/>
            <a:ext cx="2449941"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400" b="0" i="0" u="none" strike="noStrike" kern="1200" cap="none" spc="0" normalizeH="0" baseline="0" noProof="0" err="1">
                <a:ln>
                  <a:noFill/>
                </a:ln>
                <a:solidFill>
                  <a:srgbClr val="4472C4">
                    <a:lumMod val="50000"/>
                  </a:srgbClr>
                </a:solidFill>
                <a:effectLst/>
                <a:uLnTx/>
                <a:uFillTx/>
                <a:latin typeface="Century Gothic" panose="020F0302020204030204"/>
                <a:ea typeface="+mn-ea"/>
                <a:cs typeface="+mn-cs"/>
              </a:rPr>
              <a:t>écrire</a:t>
            </a:r>
            <a:endParaRPr kumimoji="0" lang="en-GB" sz="18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endParaRPr>
          </a:p>
        </p:txBody>
      </p:sp>
      <p:pic>
        <p:nvPicPr>
          <p:cNvPr id="26" name="Picture 2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6364"/>
            <a:ext cx="6457246" cy="867128"/>
          </a:xfrm>
          <a:prstGeom prst="rect">
            <a:avLst/>
          </a:prstGeom>
        </p:spPr>
      </p:pic>
      <p:sp>
        <p:nvSpPr>
          <p:cNvPr id="29" name="TextBox 28"/>
          <p:cNvSpPr txBox="1"/>
          <p:nvPr/>
        </p:nvSpPr>
        <p:spPr>
          <a:xfrm rot="21173064">
            <a:off x="7041059" y="4708167"/>
            <a:ext cx="294310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le </a:t>
            </a: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silence</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32" name="TextBox 31"/>
          <p:cNvSpPr txBox="1"/>
          <p:nvPr/>
        </p:nvSpPr>
        <p:spPr>
          <a:xfrm rot="21173064">
            <a:off x="3542210" y="4495674"/>
            <a:ext cx="294310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bien</a:t>
            </a:r>
          </a:p>
        </p:txBody>
      </p:sp>
      <p:sp>
        <p:nvSpPr>
          <p:cNvPr id="24" name="Oval 23"/>
          <p:cNvSpPr/>
          <p:nvPr/>
        </p:nvSpPr>
        <p:spPr>
          <a:xfrm>
            <a:off x="981548" y="5014955"/>
            <a:ext cx="2843743" cy="1286625"/>
          </a:xfrm>
          <a:prstGeom prst="ellipse">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ED7D31"/>
              </a:solidFill>
              <a:effectLst/>
              <a:uLnTx/>
              <a:uFillTx/>
              <a:latin typeface="Century Gothic" panose="020F0302020204030204"/>
              <a:ea typeface="+mn-ea"/>
              <a:cs typeface="+mn-cs"/>
            </a:endParaRPr>
          </a:p>
        </p:txBody>
      </p:sp>
      <p:sp>
        <p:nvSpPr>
          <p:cNvPr id="3" name="Title 2"/>
          <p:cNvSpPr>
            <a:spLocks noGrp="1"/>
          </p:cNvSpPr>
          <p:nvPr>
            <p:ph type="title"/>
          </p:nvPr>
        </p:nvSpPr>
        <p:spPr>
          <a:xfrm>
            <a:off x="129511" y="-66293"/>
            <a:ext cx="10515600" cy="1325563"/>
          </a:xfrm>
        </p:spPr>
        <p:txBody>
          <a:bodyPr/>
          <a:lstStyle/>
          <a:p>
            <a:pPr rtl="0" eaLnBrk="1" fontAlgn="auto" latinLnBrk="0" hangingPunct="1"/>
            <a:r>
              <a:rPr lang="en-GB" sz="3200" b="1" i="0" kern="1200" spc="0" baseline="0" err="1">
                <a:ln>
                  <a:noFill/>
                </a:ln>
                <a:solidFill>
                  <a:srgbClr val="FFFFFF"/>
                </a:solidFill>
                <a:effectLst/>
                <a:latin typeface="Century Gothic" panose="020B0502020202020204" pitchFamily="34" charset="0"/>
                <a:ea typeface="+mn-ea"/>
                <a:cs typeface="+mn-cs"/>
              </a:rPr>
              <a:t>Vocabulaire</a:t>
            </a:r>
            <a:r>
              <a:rPr lang="en-GB" sz="3200" b="1" i="0" kern="1200" spc="0" baseline="0">
                <a:ln>
                  <a:noFill/>
                </a:ln>
                <a:solidFill>
                  <a:srgbClr val="FFFFFF"/>
                </a:solidFill>
                <a:effectLst/>
                <a:latin typeface="Century Gothic" panose="020B0502020202020204" pitchFamily="34" charset="0"/>
                <a:ea typeface="+mn-ea"/>
                <a:cs typeface="+mn-cs"/>
              </a:rPr>
              <a:t> - </a:t>
            </a:r>
            <a:r>
              <a:rPr lang="en-GB" sz="3200" b="1" i="0" kern="1200" spc="0" baseline="0" err="1">
                <a:ln>
                  <a:noFill/>
                </a:ln>
                <a:solidFill>
                  <a:srgbClr val="FFFFFF"/>
                </a:solidFill>
                <a:effectLst/>
                <a:latin typeface="Century Gothic" panose="020B0502020202020204" pitchFamily="34" charset="0"/>
                <a:ea typeface="+mn-ea"/>
                <a:cs typeface="+mn-cs"/>
              </a:rPr>
              <a:t>révisions</a:t>
            </a:r>
            <a:endParaRPr lang="en-GB">
              <a:effectLst/>
            </a:endParaRPr>
          </a:p>
        </p:txBody>
      </p:sp>
      <p:sp>
        <p:nvSpPr>
          <p:cNvPr id="28" name="Rounded Rectangle 46">
            <a:extLst>
              <a:ext uri="{FF2B5EF4-FFF2-40B4-BE49-F238E27FC236}">
                <a16:creationId xmlns:a16="http://schemas.microsoft.com/office/drawing/2014/main" id="{CB238838-6A9D-47A3-BE4F-676D1EC3BD53}"/>
              </a:ext>
            </a:extLst>
          </p:cNvPr>
          <p:cNvSpPr/>
          <p:nvPr/>
        </p:nvSpPr>
        <p:spPr>
          <a:xfrm>
            <a:off x="10204704" y="230925"/>
            <a:ext cx="1702891" cy="361888"/>
          </a:xfrm>
          <a:prstGeom prst="roundRect">
            <a:avLst/>
          </a:prstGeom>
          <a:solidFill>
            <a:srgbClr val="105076"/>
          </a:solidFill>
          <a:ln>
            <a:solidFill>
              <a:srgbClr val="105076"/>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lire et parler </a:t>
            </a:r>
          </a:p>
        </p:txBody>
      </p:sp>
    </p:spTree>
    <p:extLst>
      <p:ext uri="{BB962C8B-B14F-4D97-AF65-F5344CB8AC3E}">
        <p14:creationId xmlns:p14="http://schemas.microsoft.com/office/powerpoint/2010/main" val="508503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Box 29"/>
          <p:cNvSpPr txBox="1"/>
          <p:nvPr/>
        </p:nvSpPr>
        <p:spPr>
          <a:xfrm>
            <a:off x="6649220" y="246041"/>
            <a:ext cx="5157216"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err="1">
                <a:ln>
                  <a:noFill/>
                </a:ln>
                <a:solidFill>
                  <a:srgbClr val="5B9BD5">
                    <a:lumMod val="50000"/>
                  </a:srgbClr>
                </a:solidFill>
                <a:effectLst/>
                <a:uLnTx/>
                <a:uFillTx/>
                <a:latin typeface="Century Gothic" panose="020F0302020204030204"/>
                <a:ea typeface="+mn-ea"/>
                <a:cs typeface="+mn-cs"/>
              </a:rPr>
              <a:t>C'est</a:t>
            </a:r>
            <a:r>
              <a:rPr kumimoji="0" lang="en-GB" sz="2400" b="0" i="0" u="none" strike="noStrike" kern="1200" cap="none" spc="0" normalizeH="0" baseline="0" noProof="0">
                <a:ln>
                  <a:noFill/>
                </a:ln>
                <a:solidFill>
                  <a:srgbClr val="5B9BD5">
                    <a:lumMod val="50000"/>
                  </a:srgbClr>
                </a:solidFill>
                <a:effectLst/>
                <a:uLnTx/>
                <a:uFillTx/>
                <a:latin typeface="Century Gothic" panose="020F0302020204030204"/>
                <a:ea typeface="+mn-ea"/>
                <a:cs typeface="+mn-cs"/>
              </a:rPr>
              <a:t> quoi </a:t>
            </a:r>
            <a:r>
              <a:rPr kumimoji="0" lang="en-GB" sz="2400" b="0" i="0" u="none" strike="noStrike" kern="1200" cap="none" spc="0" normalizeH="0" baseline="0" noProof="0" err="1">
                <a:ln>
                  <a:noFill/>
                </a:ln>
                <a:solidFill>
                  <a:srgbClr val="5B9BD5">
                    <a:lumMod val="50000"/>
                  </a:srgbClr>
                </a:solidFill>
                <a:effectLst/>
                <a:uLnTx/>
                <a:uFillTx/>
                <a:latin typeface="Century Gothic" panose="020F0302020204030204"/>
                <a:ea typeface="+mn-ea"/>
                <a:cs typeface="+mn-cs"/>
              </a:rPr>
              <a:t>en</a:t>
            </a:r>
            <a:r>
              <a:rPr kumimoji="0" lang="en-GB" sz="2400" b="0" i="0" u="none" strike="noStrike" kern="1200" cap="none" spc="0" normalizeH="0" baseline="0" noProof="0">
                <a:ln>
                  <a:noFill/>
                </a:ln>
                <a:solidFill>
                  <a:srgbClr val="5B9BD5">
                    <a:lumMod val="50000"/>
                  </a:srgbClr>
                </a:solidFill>
                <a:effectLst/>
                <a:uLnTx/>
                <a:uFillTx/>
                <a:latin typeface="Century Gothic" panose="020F0302020204030204"/>
                <a:ea typeface="+mn-ea"/>
                <a:cs typeface="+mn-cs"/>
              </a:rPr>
              <a:t> </a:t>
            </a:r>
            <a:r>
              <a:rPr kumimoji="0" lang="en-GB" sz="2400" b="0" i="0" u="none" strike="noStrike" kern="1200" cap="none" spc="0" normalizeH="0" baseline="0" noProof="0" err="1">
                <a:ln>
                  <a:noFill/>
                </a:ln>
                <a:solidFill>
                  <a:srgbClr val="5B9BD5">
                    <a:lumMod val="50000"/>
                  </a:srgbClr>
                </a:solidFill>
                <a:effectLst/>
                <a:uLnTx/>
                <a:uFillTx/>
                <a:latin typeface="Century Gothic" panose="020F0302020204030204"/>
                <a:ea typeface="+mn-ea"/>
                <a:cs typeface="+mn-cs"/>
              </a:rPr>
              <a:t>fran</a:t>
            </a:r>
            <a:r>
              <a:rPr kumimoji="0" lang="en-GB" sz="2400" b="0" i="0" u="none" strike="noStrike" kern="1200" cap="none" spc="0" normalizeH="0" baseline="0" noProof="0" err="1">
                <a:ln>
                  <a:noFill/>
                </a:ln>
                <a:solidFill>
                  <a:srgbClr val="5B9BD5">
                    <a:lumMod val="50000"/>
                  </a:srgbClr>
                </a:solidFill>
                <a:effectLst/>
                <a:uLnTx/>
                <a:uFillTx/>
                <a:latin typeface="Century Gothic" panose="020B0502020202020204" pitchFamily="34" charset="0"/>
                <a:ea typeface="+mn-ea"/>
                <a:cs typeface="Calibri" panose="020F0502020204030204" pitchFamily="34" charset="0"/>
              </a:rPr>
              <a:t>ç</a:t>
            </a:r>
            <a:r>
              <a:rPr kumimoji="0" lang="en-GB" sz="2400" b="0" i="0" u="none" strike="noStrike" kern="1200" cap="none" spc="0" normalizeH="0" baseline="0" noProof="0" err="1">
                <a:ln>
                  <a:noFill/>
                </a:ln>
                <a:solidFill>
                  <a:srgbClr val="5B9BD5">
                    <a:lumMod val="50000"/>
                  </a:srgbClr>
                </a:solidFill>
                <a:effectLst/>
                <a:uLnTx/>
                <a:uFillTx/>
                <a:latin typeface="Century Gothic" panose="020F0302020204030204"/>
                <a:ea typeface="+mn-ea"/>
                <a:cs typeface="+mn-cs"/>
              </a:rPr>
              <a:t>ais</a:t>
            </a:r>
            <a:r>
              <a:rPr kumimoji="0" lang="en-GB" sz="2400" b="0" i="0" u="none" strike="noStrike" kern="1200" cap="none" spc="0" normalizeH="0" baseline="0" noProof="0">
                <a:ln>
                  <a:noFill/>
                </a:ln>
                <a:solidFill>
                  <a:srgbClr val="5B9BD5">
                    <a:lumMod val="50000"/>
                  </a:srgbClr>
                </a:solidFill>
                <a:effectLst/>
                <a:uLnTx/>
                <a:uFillTx/>
                <a:latin typeface="Century Gothic" panose="020F0302020204030204"/>
                <a:ea typeface="+mn-ea"/>
                <a:cs typeface="+mn-cs"/>
              </a:rPr>
              <a:t> ?</a:t>
            </a:r>
          </a:p>
        </p:txBody>
      </p:sp>
      <p:sp>
        <p:nvSpPr>
          <p:cNvPr id="13" name="TextBox 12"/>
          <p:cNvSpPr txBox="1"/>
          <p:nvPr/>
        </p:nvSpPr>
        <p:spPr>
          <a:xfrm rot="20949250">
            <a:off x="4185593" y="1370539"/>
            <a:ext cx="2217042"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lire</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4" name="TextBox 13"/>
          <p:cNvSpPr txBox="1"/>
          <p:nvPr/>
        </p:nvSpPr>
        <p:spPr>
          <a:xfrm rot="399586">
            <a:off x="9614485" y="1153710"/>
            <a:ext cx="3095138"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ouvrir</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5" name="TextBox 14"/>
          <p:cNvSpPr txBox="1"/>
          <p:nvPr/>
        </p:nvSpPr>
        <p:spPr>
          <a:xfrm rot="399586">
            <a:off x="4878338" y="5601363"/>
            <a:ext cx="4872146"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la </a:t>
            </a: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salle</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6" name="TextBox 15"/>
          <p:cNvSpPr txBox="1"/>
          <p:nvPr/>
        </p:nvSpPr>
        <p:spPr>
          <a:xfrm rot="20709794">
            <a:off x="1607026" y="1243464"/>
            <a:ext cx="248731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fermer</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7" name="TextBox 16"/>
          <p:cNvSpPr txBox="1"/>
          <p:nvPr/>
        </p:nvSpPr>
        <p:spPr>
          <a:xfrm rot="21173064">
            <a:off x="9126510" y="5311816"/>
            <a:ext cx="3232232"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le </a:t>
            </a: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tableau</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8" name="TextBox 17"/>
          <p:cNvSpPr txBox="1"/>
          <p:nvPr/>
        </p:nvSpPr>
        <p:spPr>
          <a:xfrm rot="21048927">
            <a:off x="8348663" y="3470300"/>
            <a:ext cx="2907546"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la </a:t>
            </a: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fenêtre</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9" name="TextBox 18"/>
          <p:cNvSpPr txBox="1"/>
          <p:nvPr/>
        </p:nvSpPr>
        <p:spPr>
          <a:xfrm rot="190434">
            <a:off x="6306388" y="1290214"/>
            <a:ext cx="347741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mettre</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20" name="TextBox 19"/>
          <p:cNvSpPr txBox="1"/>
          <p:nvPr/>
        </p:nvSpPr>
        <p:spPr>
          <a:xfrm rot="399586">
            <a:off x="1243487" y="5337766"/>
            <a:ext cx="2615544"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la porte</a:t>
            </a:r>
          </a:p>
        </p:txBody>
      </p:sp>
      <p:sp>
        <p:nvSpPr>
          <p:cNvPr id="21" name="TextBox 20"/>
          <p:cNvSpPr txBox="1"/>
          <p:nvPr/>
        </p:nvSpPr>
        <p:spPr>
          <a:xfrm rot="399586">
            <a:off x="164512" y="4256565"/>
            <a:ext cx="2850409"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la </a:t>
            </a: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classe</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22" name="TextBox 21"/>
          <p:cNvSpPr txBox="1"/>
          <p:nvPr/>
        </p:nvSpPr>
        <p:spPr>
          <a:xfrm rot="21027610">
            <a:off x="9274078" y="2261486"/>
            <a:ext cx="2532450"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vous</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23" name="TextBox 22"/>
          <p:cNvSpPr txBox="1"/>
          <p:nvPr/>
        </p:nvSpPr>
        <p:spPr>
          <a:xfrm rot="399586">
            <a:off x="129678" y="2375464"/>
            <a:ext cx="3194497"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la </a:t>
            </a: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chemise</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pic>
        <p:nvPicPr>
          <p:cNvPr id="25" name="Picture 2" descr="http://www.clker.com/cliparts/w/d/u/B/w/V/stamp1-m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745032">
            <a:off x="4580046" y="1936785"/>
            <a:ext cx="3263691" cy="2957040"/>
          </a:xfrm>
          <a:prstGeom prst="rect">
            <a:avLst/>
          </a:prstGeom>
          <a:noFill/>
          <a:extLst>
            <a:ext uri="{909E8E84-426E-40DD-AFC4-6F175D3DCCD1}">
              <a14:hiddenFill xmlns:a14="http://schemas.microsoft.com/office/drawing/2010/main">
                <a:solidFill>
                  <a:srgbClr val="FFFFFF"/>
                </a:solidFill>
              </a14:hiddenFill>
            </a:ext>
          </a:extLst>
        </p:spPr>
      </p:pic>
      <p:sp>
        <p:nvSpPr>
          <p:cNvPr id="27" name="TextBox 26"/>
          <p:cNvSpPr txBox="1"/>
          <p:nvPr/>
        </p:nvSpPr>
        <p:spPr>
          <a:xfrm rot="21288482">
            <a:off x="4838509" y="3112282"/>
            <a:ext cx="2898491"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4000" b="0" i="0" u="none" strike="noStrike" kern="1200" cap="none" spc="0" normalizeH="0" baseline="0" noProof="0" dirty="0">
                <a:ln>
                  <a:noFill/>
                </a:ln>
                <a:solidFill>
                  <a:srgbClr val="4472C4">
                    <a:lumMod val="50000"/>
                  </a:srgbClr>
                </a:solidFill>
                <a:effectLst/>
                <a:uLnTx/>
                <a:uFillTx/>
                <a:latin typeface="Century Gothic" panose="020F0302020204030204"/>
                <a:ea typeface="Calibri"/>
                <a:cs typeface="Calibri"/>
                <a:sym typeface="Calibri"/>
              </a:rPr>
              <a:t>to put (on)</a:t>
            </a:r>
            <a:endParaRPr kumimoji="0" lang="en-GB" sz="4000" b="0" i="0"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n-ea"/>
              <a:cs typeface="Calibri" panose="020F0502020204030204" pitchFamily="34" charset="0"/>
            </a:endParaRPr>
          </a:p>
        </p:txBody>
      </p:sp>
      <p:sp>
        <p:nvSpPr>
          <p:cNvPr id="2" name="TextBox 1"/>
          <p:cNvSpPr txBox="1"/>
          <p:nvPr/>
        </p:nvSpPr>
        <p:spPr>
          <a:xfrm rot="20980845">
            <a:off x="2510699" y="3265977"/>
            <a:ext cx="2449941"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400" b="0" i="0" u="none" strike="noStrike" kern="1200" cap="none" spc="0" normalizeH="0" baseline="0" noProof="0" err="1">
                <a:ln>
                  <a:noFill/>
                </a:ln>
                <a:solidFill>
                  <a:srgbClr val="4472C4">
                    <a:lumMod val="50000"/>
                  </a:srgbClr>
                </a:solidFill>
                <a:effectLst/>
                <a:uLnTx/>
                <a:uFillTx/>
                <a:latin typeface="Century Gothic" panose="020F0302020204030204"/>
                <a:ea typeface="+mn-ea"/>
                <a:cs typeface="+mn-cs"/>
              </a:rPr>
              <a:t>écrire</a:t>
            </a:r>
            <a:endParaRPr kumimoji="0" lang="en-GB" sz="18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endParaRPr>
          </a:p>
        </p:txBody>
      </p:sp>
      <p:pic>
        <p:nvPicPr>
          <p:cNvPr id="26" name="Picture 2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6364"/>
            <a:ext cx="6457246" cy="867128"/>
          </a:xfrm>
          <a:prstGeom prst="rect">
            <a:avLst/>
          </a:prstGeom>
        </p:spPr>
      </p:pic>
      <p:sp>
        <p:nvSpPr>
          <p:cNvPr id="29" name="TextBox 28"/>
          <p:cNvSpPr txBox="1"/>
          <p:nvPr/>
        </p:nvSpPr>
        <p:spPr>
          <a:xfrm rot="21173064">
            <a:off x="7041059" y="4708167"/>
            <a:ext cx="294310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le </a:t>
            </a: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silence</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32" name="TextBox 31"/>
          <p:cNvSpPr txBox="1"/>
          <p:nvPr/>
        </p:nvSpPr>
        <p:spPr>
          <a:xfrm rot="21173064">
            <a:off x="3542210" y="4495674"/>
            <a:ext cx="294310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bien</a:t>
            </a:r>
          </a:p>
        </p:txBody>
      </p:sp>
      <p:sp>
        <p:nvSpPr>
          <p:cNvPr id="24" name="Oval 23"/>
          <p:cNvSpPr/>
          <p:nvPr/>
        </p:nvSpPr>
        <p:spPr>
          <a:xfrm>
            <a:off x="5852583" y="1051722"/>
            <a:ext cx="2843743" cy="1286625"/>
          </a:xfrm>
          <a:prstGeom prst="ellipse">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ED7D31"/>
              </a:solidFill>
              <a:effectLst/>
              <a:uLnTx/>
              <a:uFillTx/>
              <a:latin typeface="Century Gothic" panose="020F0302020204030204"/>
              <a:ea typeface="+mn-ea"/>
              <a:cs typeface="+mn-cs"/>
            </a:endParaRPr>
          </a:p>
        </p:txBody>
      </p:sp>
      <p:sp>
        <p:nvSpPr>
          <p:cNvPr id="3" name="Title 2"/>
          <p:cNvSpPr>
            <a:spLocks noGrp="1"/>
          </p:cNvSpPr>
          <p:nvPr>
            <p:ph type="title"/>
          </p:nvPr>
        </p:nvSpPr>
        <p:spPr>
          <a:xfrm>
            <a:off x="36314" y="-76156"/>
            <a:ext cx="10515600" cy="1325563"/>
          </a:xfrm>
        </p:spPr>
        <p:txBody>
          <a:bodyPr/>
          <a:lstStyle/>
          <a:p>
            <a:pPr rtl="0" eaLnBrk="1" fontAlgn="auto" latinLnBrk="0" hangingPunct="1"/>
            <a:r>
              <a:rPr lang="en-GB" sz="3200" b="1" i="0" kern="1200" spc="0" baseline="0" err="1">
                <a:ln>
                  <a:noFill/>
                </a:ln>
                <a:solidFill>
                  <a:srgbClr val="FFFFFF"/>
                </a:solidFill>
                <a:effectLst/>
                <a:latin typeface="Century Gothic" panose="020B0502020202020204" pitchFamily="34" charset="0"/>
                <a:ea typeface="+mn-ea"/>
                <a:cs typeface="+mn-cs"/>
              </a:rPr>
              <a:t>Vocabulaire</a:t>
            </a:r>
            <a:r>
              <a:rPr lang="en-GB" sz="3200" b="1" i="0" kern="1200" spc="0" baseline="0">
                <a:ln>
                  <a:noFill/>
                </a:ln>
                <a:solidFill>
                  <a:srgbClr val="FFFFFF"/>
                </a:solidFill>
                <a:effectLst/>
                <a:latin typeface="Century Gothic" panose="020B0502020202020204" pitchFamily="34" charset="0"/>
                <a:ea typeface="+mn-ea"/>
                <a:cs typeface="+mn-cs"/>
              </a:rPr>
              <a:t> - </a:t>
            </a:r>
            <a:r>
              <a:rPr lang="en-GB" sz="3200" b="1" i="0" kern="1200" spc="0" baseline="0" err="1">
                <a:ln>
                  <a:noFill/>
                </a:ln>
                <a:solidFill>
                  <a:srgbClr val="FFFFFF"/>
                </a:solidFill>
                <a:effectLst/>
                <a:latin typeface="Century Gothic" panose="020B0502020202020204" pitchFamily="34" charset="0"/>
                <a:ea typeface="+mn-ea"/>
                <a:cs typeface="+mn-cs"/>
              </a:rPr>
              <a:t>révisions</a:t>
            </a:r>
            <a:endParaRPr lang="en-GB">
              <a:effectLst/>
            </a:endParaRPr>
          </a:p>
        </p:txBody>
      </p:sp>
      <p:sp>
        <p:nvSpPr>
          <p:cNvPr id="28" name="Rounded Rectangle 46">
            <a:extLst>
              <a:ext uri="{FF2B5EF4-FFF2-40B4-BE49-F238E27FC236}">
                <a16:creationId xmlns:a16="http://schemas.microsoft.com/office/drawing/2014/main" id="{CB238838-6A9D-47A3-BE4F-676D1EC3BD53}"/>
              </a:ext>
            </a:extLst>
          </p:cNvPr>
          <p:cNvSpPr/>
          <p:nvPr/>
        </p:nvSpPr>
        <p:spPr>
          <a:xfrm>
            <a:off x="10204704" y="230925"/>
            <a:ext cx="1702891" cy="361888"/>
          </a:xfrm>
          <a:prstGeom prst="roundRect">
            <a:avLst/>
          </a:prstGeom>
          <a:solidFill>
            <a:srgbClr val="105076"/>
          </a:solidFill>
          <a:ln>
            <a:solidFill>
              <a:srgbClr val="105076"/>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lire et parler </a:t>
            </a:r>
          </a:p>
        </p:txBody>
      </p:sp>
    </p:spTree>
    <p:extLst>
      <p:ext uri="{BB962C8B-B14F-4D97-AF65-F5344CB8AC3E}">
        <p14:creationId xmlns:p14="http://schemas.microsoft.com/office/powerpoint/2010/main" val="1945062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Box 29"/>
          <p:cNvSpPr txBox="1"/>
          <p:nvPr/>
        </p:nvSpPr>
        <p:spPr>
          <a:xfrm>
            <a:off x="6649220" y="246041"/>
            <a:ext cx="5157216"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err="1">
                <a:ln>
                  <a:noFill/>
                </a:ln>
                <a:solidFill>
                  <a:srgbClr val="5B9BD5">
                    <a:lumMod val="50000"/>
                  </a:srgbClr>
                </a:solidFill>
                <a:effectLst/>
                <a:uLnTx/>
                <a:uFillTx/>
                <a:latin typeface="Century Gothic" panose="020F0302020204030204"/>
                <a:ea typeface="+mn-ea"/>
                <a:cs typeface="+mn-cs"/>
              </a:rPr>
              <a:t>C'est</a:t>
            </a:r>
            <a:r>
              <a:rPr kumimoji="0" lang="en-GB" sz="2400" b="0" i="0" u="none" strike="noStrike" kern="1200" cap="none" spc="0" normalizeH="0" baseline="0" noProof="0">
                <a:ln>
                  <a:noFill/>
                </a:ln>
                <a:solidFill>
                  <a:srgbClr val="5B9BD5">
                    <a:lumMod val="50000"/>
                  </a:srgbClr>
                </a:solidFill>
                <a:effectLst/>
                <a:uLnTx/>
                <a:uFillTx/>
                <a:latin typeface="Century Gothic" panose="020F0302020204030204"/>
                <a:ea typeface="+mn-ea"/>
                <a:cs typeface="+mn-cs"/>
              </a:rPr>
              <a:t> quoi </a:t>
            </a:r>
            <a:r>
              <a:rPr kumimoji="0" lang="en-GB" sz="2400" b="0" i="0" u="none" strike="noStrike" kern="1200" cap="none" spc="0" normalizeH="0" baseline="0" noProof="0" err="1">
                <a:ln>
                  <a:noFill/>
                </a:ln>
                <a:solidFill>
                  <a:srgbClr val="5B9BD5">
                    <a:lumMod val="50000"/>
                  </a:srgbClr>
                </a:solidFill>
                <a:effectLst/>
                <a:uLnTx/>
                <a:uFillTx/>
                <a:latin typeface="Century Gothic" panose="020F0302020204030204"/>
                <a:ea typeface="+mn-ea"/>
                <a:cs typeface="+mn-cs"/>
              </a:rPr>
              <a:t>en</a:t>
            </a:r>
            <a:r>
              <a:rPr kumimoji="0" lang="en-GB" sz="2400" b="0" i="0" u="none" strike="noStrike" kern="1200" cap="none" spc="0" normalizeH="0" baseline="0" noProof="0">
                <a:ln>
                  <a:noFill/>
                </a:ln>
                <a:solidFill>
                  <a:srgbClr val="5B9BD5">
                    <a:lumMod val="50000"/>
                  </a:srgbClr>
                </a:solidFill>
                <a:effectLst/>
                <a:uLnTx/>
                <a:uFillTx/>
                <a:latin typeface="Century Gothic" panose="020F0302020204030204"/>
                <a:ea typeface="+mn-ea"/>
                <a:cs typeface="+mn-cs"/>
              </a:rPr>
              <a:t> </a:t>
            </a:r>
            <a:r>
              <a:rPr kumimoji="0" lang="en-GB" sz="2400" b="0" i="0" u="none" strike="noStrike" kern="1200" cap="none" spc="0" normalizeH="0" baseline="0" noProof="0" err="1">
                <a:ln>
                  <a:noFill/>
                </a:ln>
                <a:solidFill>
                  <a:srgbClr val="5B9BD5">
                    <a:lumMod val="50000"/>
                  </a:srgbClr>
                </a:solidFill>
                <a:effectLst/>
                <a:uLnTx/>
                <a:uFillTx/>
                <a:latin typeface="Century Gothic" panose="020F0302020204030204"/>
                <a:ea typeface="+mn-ea"/>
                <a:cs typeface="+mn-cs"/>
              </a:rPr>
              <a:t>fran</a:t>
            </a:r>
            <a:r>
              <a:rPr kumimoji="0" lang="en-GB" sz="2400" b="0" i="0" u="none" strike="noStrike" kern="1200" cap="none" spc="0" normalizeH="0" baseline="0" noProof="0" err="1">
                <a:ln>
                  <a:noFill/>
                </a:ln>
                <a:solidFill>
                  <a:srgbClr val="5B9BD5">
                    <a:lumMod val="50000"/>
                  </a:srgbClr>
                </a:solidFill>
                <a:effectLst/>
                <a:uLnTx/>
                <a:uFillTx/>
                <a:latin typeface="Century Gothic" panose="020B0502020202020204" pitchFamily="34" charset="0"/>
                <a:ea typeface="+mn-ea"/>
                <a:cs typeface="Calibri" panose="020F0502020204030204" pitchFamily="34" charset="0"/>
              </a:rPr>
              <a:t>ç</a:t>
            </a:r>
            <a:r>
              <a:rPr kumimoji="0" lang="en-GB" sz="2400" b="0" i="0" u="none" strike="noStrike" kern="1200" cap="none" spc="0" normalizeH="0" baseline="0" noProof="0" err="1">
                <a:ln>
                  <a:noFill/>
                </a:ln>
                <a:solidFill>
                  <a:srgbClr val="5B9BD5">
                    <a:lumMod val="50000"/>
                  </a:srgbClr>
                </a:solidFill>
                <a:effectLst/>
                <a:uLnTx/>
                <a:uFillTx/>
                <a:latin typeface="Century Gothic" panose="020F0302020204030204"/>
                <a:ea typeface="+mn-ea"/>
                <a:cs typeface="+mn-cs"/>
              </a:rPr>
              <a:t>ais</a:t>
            </a:r>
            <a:r>
              <a:rPr kumimoji="0" lang="en-GB" sz="2400" b="0" i="0" u="none" strike="noStrike" kern="1200" cap="none" spc="0" normalizeH="0" baseline="0" noProof="0">
                <a:ln>
                  <a:noFill/>
                </a:ln>
                <a:solidFill>
                  <a:srgbClr val="5B9BD5">
                    <a:lumMod val="50000"/>
                  </a:srgbClr>
                </a:solidFill>
                <a:effectLst/>
                <a:uLnTx/>
                <a:uFillTx/>
                <a:latin typeface="Century Gothic" panose="020F0302020204030204"/>
                <a:ea typeface="+mn-ea"/>
                <a:cs typeface="+mn-cs"/>
              </a:rPr>
              <a:t> ?</a:t>
            </a:r>
          </a:p>
        </p:txBody>
      </p:sp>
      <p:sp>
        <p:nvSpPr>
          <p:cNvPr id="13" name="TextBox 12"/>
          <p:cNvSpPr txBox="1"/>
          <p:nvPr/>
        </p:nvSpPr>
        <p:spPr>
          <a:xfrm rot="20949250">
            <a:off x="4185593" y="1370539"/>
            <a:ext cx="2217042"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lire</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4" name="TextBox 13"/>
          <p:cNvSpPr txBox="1"/>
          <p:nvPr/>
        </p:nvSpPr>
        <p:spPr>
          <a:xfrm rot="399586">
            <a:off x="9614485" y="1153710"/>
            <a:ext cx="3095138"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ouvrir</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5" name="TextBox 14"/>
          <p:cNvSpPr txBox="1"/>
          <p:nvPr/>
        </p:nvSpPr>
        <p:spPr>
          <a:xfrm rot="399586">
            <a:off x="4878338" y="5601363"/>
            <a:ext cx="4872146"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la </a:t>
            </a: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salle</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6" name="TextBox 15"/>
          <p:cNvSpPr txBox="1"/>
          <p:nvPr/>
        </p:nvSpPr>
        <p:spPr>
          <a:xfrm rot="20709794">
            <a:off x="1607026" y="1243464"/>
            <a:ext cx="248731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fermer</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7" name="TextBox 16"/>
          <p:cNvSpPr txBox="1"/>
          <p:nvPr/>
        </p:nvSpPr>
        <p:spPr>
          <a:xfrm rot="21173064">
            <a:off x="9126510" y="5311816"/>
            <a:ext cx="3232232"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le </a:t>
            </a: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tableau</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8" name="TextBox 17"/>
          <p:cNvSpPr txBox="1"/>
          <p:nvPr/>
        </p:nvSpPr>
        <p:spPr>
          <a:xfrm rot="21048927">
            <a:off x="8348663" y="3470300"/>
            <a:ext cx="2907546"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la </a:t>
            </a: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fenêtre</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9" name="TextBox 18"/>
          <p:cNvSpPr txBox="1"/>
          <p:nvPr/>
        </p:nvSpPr>
        <p:spPr>
          <a:xfrm rot="190434">
            <a:off x="6306388" y="1290214"/>
            <a:ext cx="347741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mettre</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20" name="TextBox 19"/>
          <p:cNvSpPr txBox="1"/>
          <p:nvPr/>
        </p:nvSpPr>
        <p:spPr>
          <a:xfrm rot="399586">
            <a:off x="1243487" y="5337766"/>
            <a:ext cx="2615544"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la porte</a:t>
            </a:r>
          </a:p>
        </p:txBody>
      </p:sp>
      <p:sp>
        <p:nvSpPr>
          <p:cNvPr id="21" name="TextBox 20"/>
          <p:cNvSpPr txBox="1"/>
          <p:nvPr/>
        </p:nvSpPr>
        <p:spPr>
          <a:xfrm rot="399586">
            <a:off x="164512" y="4256565"/>
            <a:ext cx="2850409"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la </a:t>
            </a: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classe</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22" name="TextBox 21"/>
          <p:cNvSpPr txBox="1"/>
          <p:nvPr/>
        </p:nvSpPr>
        <p:spPr>
          <a:xfrm rot="21027610">
            <a:off x="9274078" y="2261486"/>
            <a:ext cx="2532450"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vous</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23" name="TextBox 22"/>
          <p:cNvSpPr txBox="1"/>
          <p:nvPr/>
        </p:nvSpPr>
        <p:spPr>
          <a:xfrm rot="399586">
            <a:off x="129678" y="2375464"/>
            <a:ext cx="3194497"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la </a:t>
            </a: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chemise</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pic>
        <p:nvPicPr>
          <p:cNvPr id="25" name="Picture 2" descr="http://www.clker.com/cliparts/w/d/u/B/w/V/stamp1-m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745032">
            <a:off x="4580046" y="1936785"/>
            <a:ext cx="3263691" cy="2957040"/>
          </a:xfrm>
          <a:prstGeom prst="rect">
            <a:avLst/>
          </a:prstGeom>
          <a:noFill/>
          <a:extLst>
            <a:ext uri="{909E8E84-426E-40DD-AFC4-6F175D3DCCD1}">
              <a14:hiddenFill xmlns:a14="http://schemas.microsoft.com/office/drawing/2010/main">
                <a:solidFill>
                  <a:srgbClr val="FFFFFF"/>
                </a:solidFill>
              </a14:hiddenFill>
            </a:ext>
          </a:extLst>
        </p:spPr>
      </p:pic>
      <p:sp>
        <p:nvSpPr>
          <p:cNvPr id="27" name="TextBox 26"/>
          <p:cNvSpPr txBox="1"/>
          <p:nvPr/>
        </p:nvSpPr>
        <p:spPr>
          <a:xfrm rot="21288482">
            <a:off x="5450617" y="2959915"/>
            <a:ext cx="2397204"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4000" b="0" i="0" u="none" strike="noStrike" kern="1200" cap="none" spc="0" normalizeH="0" baseline="0" noProof="0">
                <a:ln>
                  <a:noFill/>
                </a:ln>
                <a:solidFill>
                  <a:srgbClr val="4472C4">
                    <a:lumMod val="50000"/>
                  </a:srgbClr>
                </a:solidFill>
                <a:effectLst/>
                <a:uLnTx/>
                <a:uFillTx/>
                <a:latin typeface="Century Gothic" panose="020F0302020204030204"/>
                <a:ea typeface="Calibri"/>
                <a:cs typeface="Calibri"/>
                <a:sym typeface="Calibri"/>
              </a:rPr>
              <a:t>class</a:t>
            </a:r>
            <a:endParaRPr kumimoji="0" lang="en-GB" sz="4000" b="0" i="0" u="none" strike="noStrike" kern="1200" cap="none" spc="0" normalizeH="0" baseline="0" noProof="0">
              <a:ln>
                <a:noFill/>
              </a:ln>
              <a:solidFill>
                <a:srgbClr val="4472C4">
                  <a:lumMod val="50000"/>
                </a:srgbClr>
              </a:solidFill>
              <a:effectLst/>
              <a:uLnTx/>
              <a:uFillTx/>
              <a:latin typeface="Century Gothic" panose="020B0502020202020204" pitchFamily="34" charset="0"/>
              <a:ea typeface="+mn-ea"/>
              <a:cs typeface="Calibri" panose="020F0502020204030204" pitchFamily="34" charset="0"/>
            </a:endParaRPr>
          </a:p>
        </p:txBody>
      </p:sp>
      <p:sp>
        <p:nvSpPr>
          <p:cNvPr id="2" name="TextBox 1"/>
          <p:cNvSpPr txBox="1"/>
          <p:nvPr/>
        </p:nvSpPr>
        <p:spPr>
          <a:xfrm rot="20980845">
            <a:off x="2510699" y="3265977"/>
            <a:ext cx="2449941"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400" b="0" i="0" u="none" strike="noStrike" kern="1200" cap="none" spc="0" normalizeH="0" baseline="0" noProof="0" err="1">
                <a:ln>
                  <a:noFill/>
                </a:ln>
                <a:solidFill>
                  <a:srgbClr val="4472C4">
                    <a:lumMod val="50000"/>
                  </a:srgbClr>
                </a:solidFill>
                <a:effectLst/>
                <a:uLnTx/>
                <a:uFillTx/>
                <a:latin typeface="Century Gothic" panose="020F0302020204030204"/>
                <a:ea typeface="+mn-ea"/>
                <a:cs typeface="+mn-cs"/>
              </a:rPr>
              <a:t>écrire</a:t>
            </a:r>
            <a:endParaRPr kumimoji="0" lang="en-GB" sz="18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endParaRPr>
          </a:p>
        </p:txBody>
      </p:sp>
      <p:pic>
        <p:nvPicPr>
          <p:cNvPr id="26" name="Picture 2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6364"/>
            <a:ext cx="6457246" cy="867128"/>
          </a:xfrm>
          <a:prstGeom prst="rect">
            <a:avLst/>
          </a:prstGeom>
        </p:spPr>
      </p:pic>
      <p:sp>
        <p:nvSpPr>
          <p:cNvPr id="29" name="TextBox 28"/>
          <p:cNvSpPr txBox="1"/>
          <p:nvPr/>
        </p:nvSpPr>
        <p:spPr>
          <a:xfrm rot="21173064">
            <a:off x="7041059" y="4708167"/>
            <a:ext cx="294310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le </a:t>
            </a: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silence</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32" name="TextBox 31"/>
          <p:cNvSpPr txBox="1"/>
          <p:nvPr/>
        </p:nvSpPr>
        <p:spPr>
          <a:xfrm rot="21173064">
            <a:off x="3542210" y="4495674"/>
            <a:ext cx="294310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bien</a:t>
            </a:r>
          </a:p>
        </p:txBody>
      </p:sp>
      <p:sp>
        <p:nvSpPr>
          <p:cNvPr id="24" name="Oval 23"/>
          <p:cNvSpPr/>
          <p:nvPr/>
        </p:nvSpPr>
        <p:spPr>
          <a:xfrm>
            <a:off x="57328" y="3997972"/>
            <a:ext cx="2843743" cy="1286625"/>
          </a:xfrm>
          <a:prstGeom prst="ellipse">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ED7D31"/>
              </a:solidFill>
              <a:effectLst/>
              <a:uLnTx/>
              <a:uFillTx/>
              <a:latin typeface="Century Gothic" panose="020F0302020204030204"/>
              <a:ea typeface="+mn-ea"/>
              <a:cs typeface="+mn-cs"/>
            </a:endParaRPr>
          </a:p>
        </p:txBody>
      </p:sp>
      <p:sp>
        <p:nvSpPr>
          <p:cNvPr id="3" name="Title 2"/>
          <p:cNvSpPr>
            <a:spLocks noGrp="1"/>
          </p:cNvSpPr>
          <p:nvPr>
            <p:ph type="title"/>
          </p:nvPr>
        </p:nvSpPr>
        <p:spPr>
          <a:xfrm>
            <a:off x="57328" y="-76156"/>
            <a:ext cx="10515600" cy="1325563"/>
          </a:xfrm>
        </p:spPr>
        <p:txBody>
          <a:bodyPr/>
          <a:lstStyle/>
          <a:p>
            <a:pPr rtl="0" eaLnBrk="1" fontAlgn="auto" latinLnBrk="0" hangingPunct="1"/>
            <a:r>
              <a:rPr lang="en-GB" sz="3200" b="1" i="0" kern="1200" spc="0" baseline="0" err="1">
                <a:ln>
                  <a:noFill/>
                </a:ln>
                <a:solidFill>
                  <a:srgbClr val="FFFFFF"/>
                </a:solidFill>
                <a:effectLst/>
                <a:latin typeface="Century Gothic" panose="020B0502020202020204" pitchFamily="34" charset="0"/>
                <a:ea typeface="+mn-ea"/>
                <a:cs typeface="+mn-cs"/>
              </a:rPr>
              <a:t>Vocabulaire</a:t>
            </a:r>
            <a:r>
              <a:rPr lang="en-GB" sz="3200" b="1" i="0" kern="1200" spc="0" baseline="0">
                <a:ln>
                  <a:noFill/>
                </a:ln>
                <a:solidFill>
                  <a:srgbClr val="FFFFFF"/>
                </a:solidFill>
                <a:effectLst/>
                <a:latin typeface="Century Gothic" panose="020B0502020202020204" pitchFamily="34" charset="0"/>
                <a:ea typeface="+mn-ea"/>
                <a:cs typeface="+mn-cs"/>
              </a:rPr>
              <a:t> - </a:t>
            </a:r>
            <a:r>
              <a:rPr lang="en-GB" sz="3200" b="1" i="0" kern="1200" spc="0" baseline="0" err="1">
                <a:ln>
                  <a:noFill/>
                </a:ln>
                <a:solidFill>
                  <a:srgbClr val="FFFFFF"/>
                </a:solidFill>
                <a:effectLst/>
                <a:latin typeface="Century Gothic" panose="020B0502020202020204" pitchFamily="34" charset="0"/>
                <a:ea typeface="+mn-ea"/>
                <a:cs typeface="+mn-cs"/>
              </a:rPr>
              <a:t>révisions</a:t>
            </a:r>
            <a:endParaRPr lang="en-GB">
              <a:effectLst/>
            </a:endParaRPr>
          </a:p>
        </p:txBody>
      </p:sp>
      <p:sp>
        <p:nvSpPr>
          <p:cNvPr id="28" name="Rounded Rectangle 46">
            <a:extLst>
              <a:ext uri="{FF2B5EF4-FFF2-40B4-BE49-F238E27FC236}">
                <a16:creationId xmlns:a16="http://schemas.microsoft.com/office/drawing/2014/main" id="{CB238838-6A9D-47A3-BE4F-676D1EC3BD53}"/>
              </a:ext>
            </a:extLst>
          </p:cNvPr>
          <p:cNvSpPr/>
          <p:nvPr/>
        </p:nvSpPr>
        <p:spPr>
          <a:xfrm>
            <a:off x="10204704" y="230925"/>
            <a:ext cx="1702891" cy="361888"/>
          </a:xfrm>
          <a:prstGeom prst="roundRect">
            <a:avLst/>
          </a:prstGeom>
          <a:solidFill>
            <a:srgbClr val="105076"/>
          </a:solidFill>
          <a:ln>
            <a:solidFill>
              <a:srgbClr val="105076"/>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lire et parler </a:t>
            </a:r>
          </a:p>
        </p:txBody>
      </p:sp>
    </p:spTree>
    <p:extLst>
      <p:ext uri="{BB962C8B-B14F-4D97-AF65-F5344CB8AC3E}">
        <p14:creationId xmlns:p14="http://schemas.microsoft.com/office/powerpoint/2010/main" val="3345169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Box 29"/>
          <p:cNvSpPr txBox="1"/>
          <p:nvPr/>
        </p:nvSpPr>
        <p:spPr>
          <a:xfrm>
            <a:off x="6649220" y="246041"/>
            <a:ext cx="5157216"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err="1">
                <a:ln>
                  <a:noFill/>
                </a:ln>
                <a:solidFill>
                  <a:srgbClr val="5B9BD5">
                    <a:lumMod val="50000"/>
                  </a:srgbClr>
                </a:solidFill>
                <a:effectLst/>
                <a:uLnTx/>
                <a:uFillTx/>
                <a:latin typeface="Century Gothic" panose="020F0302020204030204"/>
                <a:ea typeface="+mn-ea"/>
                <a:cs typeface="+mn-cs"/>
              </a:rPr>
              <a:t>C'est</a:t>
            </a:r>
            <a:r>
              <a:rPr kumimoji="0" lang="en-GB" sz="2400" b="0" i="0" u="none" strike="noStrike" kern="1200" cap="none" spc="0" normalizeH="0" baseline="0" noProof="0">
                <a:ln>
                  <a:noFill/>
                </a:ln>
                <a:solidFill>
                  <a:srgbClr val="5B9BD5">
                    <a:lumMod val="50000"/>
                  </a:srgbClr>
                </a:solidFill>
                <a:effectLst/>
                <a:uLnTx/>
                <a:uFillTx/>
                <a:latin typeface="Century Gothic" panose="020F0302020204030204"/>
                <a:ea typeface="+mn-ea"/>
                <a:cs typeface="+mn-cs"/>
              </a:rPr>
              <a:t> quoi </a:t>
            </a:r>
            <a:r>
              <a:rPr kumimoji="0" lang="en-GB" sz="2400" b="0" i="0" u="none" strike="noStrike" kern="1200" cap="none" spc="0" normalizeH="0" baseline="0" noProof="0" err="1">
                <a:ln>
                  <a:noFill/>
                </a:ln>
                <a:solidFill>
                  <a:srgbClr val="5B9BD5">
                    <a:lumMod val="50000"/>
                  </a:srgbClr>
                </a:solidFill>
                <a:effectLst/>
                <a:uLnTx/>
                <a:uFillTx/>
                <a:latin typeface="Century Gothic" panose="020F0302020204030204"/>
                <a:ea typeface="+mn-ea"/>
                <a:cs typeface="+mn-cs"/>
              </a:rPr>
              <a:t>en</a:t>
            </a:r>
            <a:r>
              <a:rPr kumimoji="0" lang="en-GB" sz="2400" b="0" i="0" u="none" strike="noStrike" kern="1200" cap="none" spc="0" normalizeH="0" baseline="0" noProof="0">
                <a:ln>
                  <a:noFill/>
                </a:ln>
                <a:solidFill>
                  <a:srgbClr val="5B9BD5">
                    <a:lumMod val="50000"/>
                  </a:srgbClr>
                </a:solidFill>
                <a:effectLst/>
                <a:uLnTx/>
                <a:uFillTx/>
                <a:latin typeface="Century Gothic" panose="020F0302020204030204"/>
                <a:ea typeface="+mn-ea"/>
                <a:cs typeface="+mn-cs"/>
              </a:rPr>
              <a:t> </a:t>
            </a:r>
            <a:r>
              <a:rPr kumimoji="0" lang="en-GB" sz="2400" b="0" i="0" u="none" strike="noStrike" kern="1200" cap="none" spc="0" normalizeH="0" baseline="0" noProof="0" err="1">
                <a:ln>
                  <a:noFill/>
                </a:ln>
                <a:solidFill>
                  <a:srgbClr val="5B9BD5">
                    <a:lumMod val="50000"/>
                  </a:srgbClr>
                </a:solidFill>
                <a:effectLst/>
                <a:uLnTx/>
                <a:uFillTx/>
                <a:latin typeface="Century Gothic" panose="020F0302020204030204"/>
                <a:ea typeface="+mn-ea"/>
                <a:cs typeface="+mn-cs"/>
              </a:rPr>
              <a:t>fran</a:t>
            </a:r>
            <a:r>
              <a:rPr kumimoji="0" lang="en-GB" sz="2400" b="0" i="0" u="none" strike="noStrike" kern="1200" cap="none" spc="0" normalizeH="0" baseline="0" noProof="0" err="1">
                <a:ln>
                  <a:noFill/>
                </a:ln>
                <a:solidFill>
                  <a:srgbClr val="5B9BD5">
                    <a:lumMod val="50000"/>
                  </a:srgbClr>
                </a:solidFill>
                <a:effectLst/>
                <a:uLnTx/>
                <a:uFillTx/>
                <a:latin typeface="Century Gothic" panose="020B0502020202020204" pitchFamily="34" charset="0"/>
                <a:ea typeface="+mn-ea"/>
                <a:cs typeface="Calibri" panose="020F0502020204030204" pitchFamily="34" charset="0"/>
              </a:rPr>
              <a:t>ç</a:t>
            </a:r>
            <a:r>
              <a:rPr kumimoji="0" lang="en-GB" sz="2400" b="0" i="0" u="none" strike="noStrike" kern="1200" cap="none" spc="0" normalizeH="0" baseline="0" noProof="0" err="1">
                <a:ln>
                  <a:noFill/>
                </a:ln>
                <a:solidFill>
                  <a:srgbClr val="5B9BD5">
                    <a:lumMod val="50000"/>
                  </a:srgbClr>
                </a:solidFill>
                <a:effectLst/>
                <a:uLnTx/>
                <a:uFillTx/>
                <a:latin typeface="Century Gothic" panose="020F0302020204030204"/>
                <a:ea typeface="+mn-ea"/>
                <a:cs typeface="+mn-cs"/>
              </a:rPr>
              <a:t>ais</a:t>
            </a:r>
            <a:r>
              <a:rPr kumimoji="0" lang="en-GB" sz="2400" b="0" i="0" u="none" strike="noStrike" kern="1200" cap="none" spc="0" normalizeH="0" baseline="0" noProof="0">
                <a:ln>
                  <a:noFill/>
                </a:ln>
                <a:solidFill>
                  <a:srgbClr val="5B9BD5">
                    <a:lumMod val="50000"/>
                  </a:srgbClr>
                </a:solidFill>
                <a:effectLst/>
                <a:uLnTx/>
                <a:uFillTx/>
                <a:latin typeface="Century Gothic" panose="020F0302020204030204"/>
                <a:ea typeface="+mn-ea"/>
                <a:cs typeface="+mn-cs"/>
              </a:rPr>
              <a:t> ?</a:t>
            </a:r>
          </a:p>
        </p:txBody>
      </p:sp>
      <p:sp>
        <p:nvSpPr>
          <p:cNvPr id="13" name="TextBox 12"/>
          <p:cNvSpPr txBox="1"/>
          <p:nvPr/>
        </p:nvSpPr>
        <p:spPr>
          <a:xfrm rot="20949250">
            <a:off x="4185593" y="1370539"/>
            <a:ext cx="2217042"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lire</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4" name="TextBox 13"/>
          <p:cNvSpPr txBox="1"/>
          <p:nvPr/>
        </p:nvSpPr>
        <p:spPr>
          <a:xfrm rot="399586">
            <a:off x="9614485" y="1153710"/>
            <a:ext cx="3095138"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ouvrir</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5" name="TextBox 14"/>
          <p:cNvSpPr txBox="1"/>
          <p:nvPr/>
        </p:nvSpPr>
        <p:spPr>
          <a:xfrm rot="399586">
            <a:off x="4878338" y="5601363"/>
            <a:ext cx="4872146"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la </a:t>
            </a: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salle</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6" name="TextBox 15"/>
          <p:cNvSpPr txBox="1"/>
          <p:nvPr/>
        </p:nvSpPr>
        <p:spPr>
          <a:xfrm rot="20709794">
            <a:off x="1607026" y="1243464"/>
            <a:ext cx="248731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fermer</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7" name="TextBox 16"/>
          <p:cNvSpPr txBox="1"/>
          <p:nvPr/>
        </p:nvSpPr>
        <p:spPr>
          <a:xfrm rot="21173064">
            <a:off x="9126510" y="5311816"/>
            <a:ext cx="3232232"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le </a:t>
            </a: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tableau</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8" name="TextBox 17"/>
          <p:cNvSpPr txBox="1"/>
          <p:nvPr/>
        </p:nvSpPr>
        <p:spPr>
          <a:xfrm rot="21048927">
            <a:off x="8348663" y="3470300"/>
            <a:ext cx="2907546"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la </a:t>
            </a: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fenêtre</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9" name="TextBox 18"/>
          <p:cNvSpPr txBox="1"/>
          <p:nvPr/>
        </p:nvSpPr>
        <p:spPr>
          <a:xfrm rot="190434">
            <a:off x="6306388" y="1290214"/>
            <a:ext cx="347741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mettre</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20" name="TextBox 19"/>
          <p:cNvSpPr txBox="1"/>
          <p:nvPr/>
        </p:nvSpPr>
        <p:spPr>
          <a:xfrm rot="399586">
            <a:off x="1243487" y="5337766"/>
            <a:ext cx="2615544"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la porte</a:t>
            </a:r>
          </a:p>
        </p:txBody>
      </p:sp>
      <p:sp>
        <p:nvSpPr>
          <p:cNvPr id="21" name="TextBox 20"/>
          <p:cNvSpPr txBox="1"/>
          <p:nvPr/>
        </p:nvSpPr>
        <p:spPr>
          <a:xfrm rot="399586">
            <a:off x="164512" y="4256565"/>
            <a:ext cx="2850409"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la </a:t>
            </a: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classe</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22" name="TextBox 21"/>
          <p:cNvSpPr txBox="1"/>
          <p:nvPr/>
        </p:nvSpPr>
        <p:spPr>
          <a:xfrm rot="21027610">
            <a:off x="9274078" y="2261486"/>
            <a:ext cx="2532450"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vous</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23" name="TextBox 22"/>
          <p:cNvSpPr txBox="1"/>
          <p:nvPr/>
        </p:nvSpPr>
        <p:spPr>
          <a:xfrm rot="399586">
            <a:off x="129678" y="2375464"/>
            <a:ext cx="3194497"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la </a:t>
            </a: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chemise</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pic>
        <p:nvPicPr>
          <p:cNvPr id="25" name="Picture 2" descr="http://www.clker.com/cliparts/w/d/u/B/w/V/stamp1-m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745032">
            <a:off x="4580046" y="1936785"/>
            <a:ext cx="3263691" cy="2957040"/>
          </a:xfrm>
          <a:prstGeom prst="rect">
            <a:avLst/>
          </a:prstGeom>
          <a:noFill/>
          <a:extLst>
            <a:ext uri="{909E8E84-426E-40DD-AFC4-6F175D3DCCD1}">
              <a14:hiddenFill xmlns:a14="http://schemas.microsoft.com/office/drawing/2010/main">
                <a:solidFill>
                  <a:srgbClr val="FFFFFF"/>
                </a:solidFill>
              </a14:hiddenFill>
            </a:ext>
          </a:extLst>
        </p:spPr>
      </p:pic>
      <p:sp>
        <p:nvSpPr>
          <p:cNvPr id="27" name="TextBox 26"/>
          <p:cNvSpPr txBox="1"/>
          <p:nvPr/>
        </p:nvSpPr>
        <p:spPr>
          <a:xfrm rot="21288482">
            <a:off x="5450617" y="2959915"/>
            <a:ext cx="2397204"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4000" b="0" i="0" u="none" strike="noStrike" kern="1200" cap="none" spc="0" normalizeH="0" baseline="0" noProof="0">
                <a:ln>
                  <a:noFill/>
                </a:ln>
                <a:solidFill>
                  <a:srgbClr val="4472C4">
                    <a:lumMod val="50000"/>
                  </a:srgbClr>
                </a:solidFill>
                <a:effectLst/>
                <a:uLnTx/>
                <a:uFillTx/>
                <a:latin typeface="Century Gothic" panose="020F0302020204030204"/>
                <a:ea typeface="Calibri"/>
                <a:cs typeface="Calibri"/>
                <a:sym typeface="Calibri"/>
              </a:rPr>
              <a:t>room</a:t>
            </a:r>
            <a:endParaRPr kumimoji="0" lang="en-GB" sz="4000" b="0" i="0" u="none" strike="noStrike" kern="1200" cap="none" spc="0" normalizeH="0" baseline="0" noProof="0">
              <a:ln>
                <a:noFill/>
              </a:ln>
              <a:solidFill>
                <a:srgbClr val="4472C4">
                  <a:lumMod val="50000"/>
                </a:srgbClr>
              </a:solidFill>
              <a:effectLst/>
              <a:uLnTx/>
              <a:uFillTx/>
              <a:latin typeface="Century Gothic" panose="020B0502020202020204" pitchFamily="34" charset="0"/>
              <a:ea typeface="+mn-ea"/>
              <a:cs typeface="Calibri" panose="020F0502020204030204" pitchFamily="34" charset="0"/>
            </a:endParaRPr>
          </a:p>
        </p:txBody>
      </p:sp>
      <p:sp>
        <p:nvSpPr>
          <p:cNvPr id="2" name="TextBox 1"/>
          <p:cNvSpPr txBox="1"/>
          <p:nvPr/>
        </p:nvSpPr>
        <p:spPr>
          <a:xfrm rot="20980845">
            <a:off x="2510699" y="3265977"/>
            <a:ext cx="2449941"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400" b="0" i="0" u="none" strike="noStrike" kern="1200" cap="none" spc="0" normalizeH="0" baseline="0" noProof="0" err="1">
                <a:ln>
                  <a:noFill/>
                </a:ln>
                <a:solidFill>
                  <a:srgbClr val="4472C4">
                    <a:lumMod val="50000"/>
                  </a:srgbClr>
                </a:solidFill>
                <a:effectLst/>
                <a:uLnTx/>
                <a:uFillTx/>
                <a:latin typeface="Century Gothic" panose="020F0302020204030204"/>
                <a:ea typeface="+mn-ea"/>
                <a:cs typeface="+mn-cs"/>
              </a:rPr>
              <a:t>écrire</a:t>
            </a:r>
            <a:endParaRPr kumimoji="0" lang="en-GB" sz="18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endParaRPr>
          </a:p>
        </p:txBody>
      </p:sp>
      <p:pic>
        <p:nvPicPr>
          <p:cNvPr id="26" name="Picture 2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6364"/>
            <a:ext cx="6457246" cy="867128"/>
          </a:xfrm>
          <a:prstGeom prst="rect">
            <a:avLst/>
          </a:prstGeom>
        </p:spPr>
      </p:pic>
      <p:sp>
        <p:nvSpPr>
          <p:cNvPr id="29" name="TextBox 28"/>
          <p:cNvSpPr txBox="1"/>
          <p:nvPr/>
        </p:nvSpPr>
        <p:spPr>
          <a:xfrm rot="21173064">
            <a:off x="7041059" y="4708167"/>
            <a:ext cx="294310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le </a:t>
            </a: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silence</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32" name="TextBox 31"/>
          <p:cNvSpPr txBox="1"/>
          <p:nvPr/>
        </p:nvSpPr>
        <p:spPr>
          <a:xfrm rot="21173064">
            <a:off x="3542210" y="4495674"/>
            <a:ext cx="294310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bien</a:t>
            </a:r>
          </a:p>
        </p:txBody>
      </p:sp>
      <p:sp>
        <p:nvSpPr>
          <p:cNvPr id="24" name="Oval 23"/>
          <p:cNvSpPr/>
          <p:nvPr/>
        </p:nvSpPr>
        <p:spPr>
          <a:xfrm>
            <a:off x="4465035" y="5176591"/>
            <a:ext cx="2843743" cy="1286625"/>
          </a:xfrm>
          <a:prstGeom prst="ellipse">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ED7D31"/>
              </a:solidFill>
              <a:effectLst/>
              <a:uLnTx/>
              <a:uFillTx/>
              <a:latin typeface="Century Gothic" panose="020F0302020204030204"/>
              <a:ea typeface="+mn-ea"/>
              <a:cs typeface="+mn-cs"/>
            </a:endParaRPr>
          </a:p>
        </p:txBody>
      </p:sp>
      <p:sp>
        <p:nvSpPr>
          <p:cNvPr id="3" name="Title 2"/>
          <p:cNvSpPr>
            <a:spLocks noGrp="1"/>
          </p:cNvSpPr>
          <p:nvPr>
            <p:ph type="title"/>
          </p:nvPr>
        </p:nvSpPr>
        <p:spPr>
          <a:xfrm>
            <a:off x="165705" y="-51127"/>
            <a:ext cx="10515600" cy="1325563"/>
          </a:xfrm>
        </p:spPr>
        <p:txBody>
          <a:bodyPr/>
          <a:lstStyle/>
          <a:p>
            <a:pPr rtl="0" eaLnBrk="1" fontAlgn="auto" latinLnBrk="0" hangingPunct="1"/>
            <a:r>
              <a:rPr lang="en-GB" sz="3200" b="1" i="0" kern="1200" spc="0" baseline="0" err="1">
                <a:ln>
                  <a:noFill/>
                </a:ln>
                <a:solidFill>
                  <a:srgbClr val="FFFFFF"/>
                </a:solidFill>
                <a:effectLst/>
                <a:latin typeface="Century Gothic" panose="020B0502020202020204" pitchFamily="34" charset="0"/>
                <a:ea typeface="+mn-ea"/>
                <a:cs typeface="+mn-cs"/>
              </a:rPr>
              <a:t>Vocabulaire</a:t>
            </a:r>
            <a:r>
              <a:rPr lang="en-GB" sz="3200" b="1" i="0" kern="1200" spc="0" baseline="0">
                <a:ln>
                  <a:noFill/>
                </a:ln>
                <a:solidFill>
                  <a:srgbClr val="FFFFFF"/>
                </a:solidFill>
                <a:effectLst/>
                <a:latin typeface="Century Gothic" panose="020B0502020202020204" pitchFamily="34" charset="0"/>
                <a:ea typeface="+mn-ea"/>
                <a:cs typeface="+mn-cs"/>
              </a:rPr>
              <a:t> - </a:t>
            </a:r>
            <a:r>
              <a:rPr lang="en-GB" sz="3200" b="1" i="0" kern="1200" spc="0" baseline="0" err="1">
                <a:ln>
                  <a:noFill/>
                </a:ln>
                <a:solidFill>
                  <a:srgbClr val="FFFFFF"/>
                </a:solidFill>
                <a:effectLst/>
                <a:latin typeface="Century Gothic" panose="020B0502020202020204" pitchFamily="34" charset="0"/>
                <a:ea typeface="+mn-ea"/>
                <a:cs typeface="+mn-cs"/>
              </a:rPr>
              <a:t>révisions</a:t>
            </a:r>
            <a:endParaRPr lang="en-GB">
              <a:effectLst/>
            </a:endParaRPr>
          </a:p>
        </p:txBody>
      </p:sp>
      <p:sp>
        <p:nvSpPr>
          <p:cNvPr id="28" name="Rounded Rectangle 46">
            <a:extLst>
              <a:ext uri="{FF2B5EF4-FFF2-40B4-BE49-F238E27FC236}">
                <a16:creationId xmlns:a16="http://schemas.microsoft.com/office/drawing/2014/main" id="{CB238838-6A9D-47A3-BE4F-676D1EC3BD53}"/>
              </a:ext>
            </a:extLst>
          </p:cNvPr>
          <p:cNvSpPr/>
          <p:nvPr/>
        </p:nvSpPr>
        <p:spPr>
          <a:xfrm>
            <a:off x="10204704" y="230925"/>
            <a:ext cx="1702891" cy="361888"/>
          </a:xfrm>
          <a:prstGeom prst="roundRect">
            <a:avLst/>
          </a:prstGeom>
          <a:solidFill>
            <a:srgbClr val="105076"/>
          </a:solidFill>
          <a:ln>
            <a:solidFill>
              <a:srgbClr val="105076"/>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lire et parler </a:t>
            </a:r>
          </a:p>
        </p:txBody>
      </p:sp>
    </p:spTree>
    <p:extLst>
      <p:ext uri="{BB962C8B-B14F-4D97-AF65-F5344CB8AC3E}">
        <p14:creationId xmlns:p14="http://schemas.microsoft.com/office/powerpoint/2010/main" val="2361101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Box 29"/>
          <p:cNvSpPr txBox="1"/>
          <p:nvPr/>
        </p:nvSpPr>
        <p:spPr>
          <a:xfrm>
            <a:off x="6649220" y="246041"/>
            <a:ext cx="5157216"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err="1">
                <a:ln>
                  <a:noFill/>
                </a:ln>
                <a:solidFill>
                  <a:srgbClr val="5B9BD5">
                    <a:lumMod val="50000"/>
                  </a:srgbClr>
                </a:solidFill>
                <a:effectLst/>
                <a:uLnTx/>
                <a:uFillTx/>
                <a:latin typeface="Century Gothic" panose="020F0302020204030204"/>
                <a:ea typeface="+mn-ea"/>
                <a:cs typeface="+mn-cs"/>
              </a:rPr>
              <a:t>C'est</a:t>
            </a:r>
            <a:r>
              <a:rPr kumimoji="0" lang="en-GB" sz="2400" b="0" i="0" u="none" strike="noStrike" kern="1200" cap="none" spc="0" normalizeH="0" baseline="0" noProof="0">
                <a:ln>
                  <a:noFill/>
                </a:ln>
                <a:solidFill>
                  <a:srgbClr val="5B9BD5">
                    <a:lumMod val="50000"/>
                  </a:srgbClr>
                </a:solidFill>
                <a:effectLst/>
                <a:uLnTx/>
                <a:uFillTx/>
                <a:latin typeface="Century Gothic" panose="020F0302020204030204"/>
                <a:ea typeface="+mn-ea"/>
                <a:cs typeface="+mn-cs"/>
              </a:rPr>
              <a:t> quoi </a:t>
            </a:r>
            <a:r>
              <a:rPr kumimoji="0" lang="en-GB" sz="2400" b="0" i="0" u="none" strike="noStrike" kern="1200" cap="none" spc="0" normalizeH="0" baseline="0" noProof="0" err="1">
                <a:ln>
                  <a:noFill/>
                </a:ln>
                <a:solidFill>
                  <a:srgbClr val="5B9BD5">
                    <a:lumMod val="50000"/>
                  </a:srgbClr>
                </a:solidFill>
                <a:effectLst/>
                <a:uLnTx/>
                <a:uFillTx/>
                <a:latin typeface="Century Gothic" panose="020F0302020204030204"/>
                <a:ea typeface="+mn-ea"/>
                <a:cs typeface="+mn-cs"/>
              </a:rPr>
              <a:t>en</a:t>
            </a:r>
            <a:r>
              <a:rPr kumimoji="0" lang="en-GB" sz="2400" b="0" i="0" u="none" strike="noStrike" kern="1200" cap="none" spc="0" normalizeH="0" baseline="0" noProof="0">
                <a:ln>
                  <a:noFill/>
                </a:ln>
                <a:solidFill>
                  <a:srgbClr val="5B9BD5">
                    <a:lumMod val="50000"/>
                  </a:srgbClr>
                </a:solidFill>
                <a:effectLst/>
                <a:uLnTx/>
                <a:uFillTx/>
                <a:latin typeface="Century Gothic" panose="020F0302020204030204"/>
                <a:ea typeface="+mn-ea"/>
                <a:cs typeface="+mn-cs"/>
              </a:rPr>
              <a:t> </a:t>
            </a:r>
            <a:r>
              <a:rPr kumimoji="0" lang="en-GB" sz="2400" b="0" i="0" u="none" strike="noStrike" kern="1200" cap="none" spc="0" normalizeH="0" baseline="0" noProof="0" err="1">
                <a:ln>
                  <a:noFill/>
                </a:ln>
                <a:solidFill>
                  <a:srgbClr val="5B9BD5">
                    <a:lumMod val="50000"/>
                  </a:srgbClr>
                </a:solidFill>
                <a:effectLst/>
                <a:uLnTx/>
                <a:uFillTx/>
                <a:latin typeface="Century Gothic" panose="020F0302020204030204"/>
                <a:ea typeface="+mn-ea"/>
                <a:cs typeface="+mn-cs"/>
              </a:rPr>
              <a:t>fran</a:t>
            </a:r>
            <a:r>
              <a:rPr kumimoji="0" lang="en-GB" sz="2400" b="0" i="0" u="none" strike="noStrike" kern="1200" cap="none" spc="0" normalizeH="0" baseline="0" noProof="0" err="1">
                <a:ln>
                  <a:noFill/>
                </a:ln>
                <a:solidFill>
                  <a:srgbClr val="5B9BD5">
                    <a:lumMod val="50000"/>
                  </a:srgbClr>
                </a:solidFill>
                <a:effectLst/>
                <a:uLnTx/>
                <a:uFillTx/>
                <a:latin typeface="Century Gothic" panose="020B0502020202020204" pitchFamily="34" charset="0"/>
                <a:ea typeface="+mn-ea"/>
                <a:cs typeface="Calibri" panose="020F0502020204030204" pitchFamily="34" charset="0"/>
              </a:rPr>
              <a:t>ç</a:t>
            </a:r>
            <a:r>
              <a:rPr kumimoji="0" lang="en-GB" sz="2400" b="0" i="0" u="none" strike="noStrike" kern="1200" cap="none" spc="0" normalizeH="0" baseline="0" noProof="0" err="1">
                <a:ln>
                  <a:noFill/>
                </a:ln>
                <a:solidFill>
                  <a:srgbClr val="5B9BD5">
                    <a:lumMod val="50000"/>
                  </a:srgbClr>
                </a:solidFill>
                <a:effectLst/>
                <a:uLnTx/>
                <a:uFillTx/>
                <a:latin typeface="Century Gothic" panose="020F0302020204030204"/>
                <a:ea typeface="+mn-ea"/>
                <a:cs typeface="+mn-cs"/>
              </a:rPr>
              <a:t>ais</a:t>
            </a:r>
            <a:r>
              <a:rPr kumimoji="0" lang="en-GB" sz="2400" b="0" i="0" u="none" strike="noStrike" kern="1200" cap="none" spc="0" normalizeH="0" baseline="0" noProof="0">
                <a:ln>
                  <a:noFill/>
                </a:ln>
                <a:solidFill>
                  <a:srgbClr val="5B9BD5">
                    <a:lumMod val="50000"/>
                  </a:srgbClr>
                </a:solidFill>
                <a:effectLst/>
                <a:uLnTx/>
                <a:uFillTx/>
                <a:latin typeface="Century Gothic" panose="020F0302020204030204"/>
                <a:ea typeface="+mn-ea"/>
                <a:cs typeface="+mn-cs"/>
              </a:rPr>
              <a:t> ?</a:t>
            </a:r>
          </a:p>
        </p:txBody>
      </p:sp>
      <p:sp>
        <p:nvSpPr>
          <p:cNvPr id="13" name="TextBox 12"/>
          <p:cNvSpPr txBox="1"/>
          <p:nvPr/>
        </p:nvSpPr>
        <p:spPr>
          <a:xfrm rot="20949250">
            <a:off x="4185593" y="1370539"/>
            <a:ext cx="2217042"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lire</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4" name="TextBox 13"/>
          <p:cNvSpPr txBox="1"/>
          <p:nvPr/>
        </p:nvSpPr>
        <p:spPr>
          <a:xfrm rot="399586">
            <a:off x="9614485" y="1153710"/>
            <a:ext cx="3095138"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ouvrir</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5" name="TextBox 14"/>
          <p:cNvSpPr txBox="1"/>
          <p:nvPr/>
        </p:nvSpPr>
        <p:spPr>
          <a:xfrm rot="399586">
            <a:off x="4878338" y="5601363"/>
            <a:ext cx="4872146"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la </a:t>
            </a: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salle</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6" name="TextBox 15"/>
          <p:cNvSpPr txBox="1"/>
          <p:nvPr/>
        </p:nvSpPr>
        <p:spPr>
          <a:xfrm rot="20709794">
            <a:off x="1607026" y="1243464"/>
            <a:ext cx="248731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fermer</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7" name="TextBox 16"/>
          <p:cNvSpPr txBox="1"/>
          <p:nvPr/>
        </p:nvSpPr>
        <p:spPr>
          <a:xfrm rot="21173064">
            <a:off x="9126510" y="5311816"/>
            <a:ext cx="3232232"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le </a:t>
            </a: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tableau</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8" name="TextBox 17"/>
          <p:cNvSpPr txBox="1"/>
          <p:nvPr/>
        </p:nvSpPr>
        <p:spPr>
          <a:xfrm rot="21048927">
            <a:off x="8348663" y="3470300"/>
            <a:ext cx="2907546"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la </a:t>
            </a: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fenêtre</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9" name="TextBox 18"/>
          <p:cNvSpPr txBox="1"/>
          <p:nvPr/>
        </p:nvSpPr>
        <p:spPr>
          <a:xfrm rot="190434">
            <a:off x="6306388" y="1290214"/>
            <a:ext cx="347741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mettre</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20" name="TextBox 19"/>
          <p:cNvSpPr txBox="1"/>
          <p:nvPr/>
        </p:nvSpPr>
        <p:spPr>
          <a:xfrm rot="399586">
            <a:off x="1243487" y="5337766"/>
            <a:ext cx="2615544"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la porte</a:t>
            </a:r>
          </a:p>
        </p:txBody>
      </p:sp>
      <p:sp>
        <p:nvSpPr>
          <p:cNvPr id="21" name="TextBox 20"/>
          <p:cNvSpPr txBox="1"/>
          <p:nvPr/>
        </p:nvSpPr>
        <p:spPr>
          <a:xfrm rot="399586">
            <a:off x="164512" y="4256565"/>
            <a:ext cx="2850409"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la </a:t>
            </a: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classe</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22" name="TextBox 21"/>
          <p:cNvSpPr txBox="1"/>
          <p:nvPr/>
        </p:nvSpPr>
        <p:spPr>
          <a:xfrm rot="21027610">
            <a:off x="9274078" y="2261486"/>
            <a:ext cx="2532450"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vous</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23" name="TextBox 22"/>
          <p:cNvSpPr txBox="1"/>
          <p:nvPr/>
        </p:nvSpPr>
        <p:spPr>
          <a:xfrm rot="399586">
            <a:off x="129678" y="2375464"/>
            <a:ext cx="3194497"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la </a:t>
            </a: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chemise</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pic>
        <p:nvPicPr>
          <p:cNvPr id="25" name="Picture 2" descr="http://www.clker.com/cliparts/w/d/u/B/w/V/stamp1-m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745032">
            <a:off x="4580046" y="1936785"/>
            <a:ext cx="3263691" cy="2957040"/>
          </a:xfrm>
          <a:prstGeom prst="rect">
            <a:avLst/>
          </a:prstGeom>
          <a:noFill/>
          <a:extLst>
            <a:ext uri="{909E8E84-426E-40DD-AFC4-6F175D3DCCD1}">
              <a14:hiddenFill xmlns:a14="http://schemas.microsoft.com/office/drawing/2010/main">
                <a:solidFill>
                  <a:srgbClr val="FFFFFF"/>
                </a:solidFill>
              </a14:hiddenFill>
            </a:ext>
          </a:extLst>
        </p:spPr>
      </p:pic>
      <p:sp>
        <p:nvSpPr>
          <p:cNvPr id="27" name="TextBox 26"/>
          <p:cNvSpPr txBox="1"/>
          <p:nvPr/>
        </p:nvSpPr>
        <p:spPr>
          <a:xfrm rot="21288482">
            <a:off x="5209145" y="3012109"/>
            <a:ext cx="2397204"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4000" b="0" i="0" u="none" strike="noStrike" kern="1200" cap="none" spc="0" normalizeH="0" baseline="0" noProof="0">
                <a:ln>
                  <a:noFill/>
                </a:ln>
                <a:solidFill>
                  <a:srgbClr val="4472C4">
                    <a:lumMod val="50000"/>
                  </a:srgbClr>
                </a:solidFill>
                <a:effectLst/>
                <a:uLnTx/>
                <a:uFillTx/>
                <a:latin typeface="Century Gothic" panose="020F0302020204030204"/>
                <a:ea typeface="Calibri"/>
                <a:cs typeface="Calibri"/>
                <a:sym typeface="Calibri"/>
              </a:rPr>
              <a:t>to </a:t>
            </a:r>
            <a:r>
              <a:rPr kumimoji="0" lang="fr-FR" sz="4000" b="0" i="0" u="none" strike="noStrike" kern="1200" cap="none" spc="0" normalizeH="0" baseline="0" noProof="0" err="1">
                <a:ln>
                  <a:noFill/>
                </a:ln>
                <a:solidFill>
                  <a:srgbClr val="4472C4">
                    <a:lumMod val="50000"/>
                  </a:srgbClr>
                </a:solidFill>
                <a:effectLst/>
                <a:uLnTx/>
                <a:uFillTx/>
                <a:latin typeface="Century Gothic" panose="020F0302020204030204"/>
                <a:ea typeface="Calibri"/>
                <a:cs typeface="Calibri"/>
                <a:sym typeface="Calibri"/>
              </a:rPr>
              <a:t>write</a:t>
            </a:r>
            <a:endParaRPr kumimoji="0" lang="en-GB" sz="4000" b="0" i="0" u="none" strike="noStrike" kern="1200" cap="none" spc="0" normalizeH="0" baseline="0" noProof="0">
              <a:ln>
                <a:noFill/>
              </a:ln>
              <a:solidFill>
                <a:srgbClr val="4472C4">
                  <a:lumMod val="50000"/>
                </a:srgbClr>
              </a:solidFill>
              <a:effectLst/>
              <a:uLnTx/>
              <a:uFillTx/>
              <a:latin typeface="Century Gothic" panose="020B0502020202020204" pitchFamily="34" charset="0"/>
              <a:ea typeface="+mn-ea"/>
              <a:cs typeface="Calibri" panose="020F0502020204030204" pitchFamily="34" charset="0"/>
            </a:endParaRPr>
          </a:p>
        </p:txBody>
      </p:sp>
      <p:sp>
        <p:nvSpPr>
          <p:cNvPr id="2" name="TextBox 1"/>
          <p:cNvSpPr txBox="1"/>
          <p:nvPr/>
        </p:nvSpPr>
        <p:spPr>
          <a:xfrm rot="20980845">
            <a:off x="2510699" y="3265977"/>
            <a:ext cx="2449941"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400" b="0" i="0" u="none" strike="noStrike" kern="1200" cap="none" spc="0" normalizeH="0" baseline="0" noProof="0" err="1">
                <a:ln>
                  <a:noFill/>
                </a:ln>
                <a:solidFill>
                  <a:srgbClr val="4472C4">
                    <a:lumMod val="50000"/>
                  </a:srgbClr>
                </a:solidFill>
                <a:effectLst/>
                <a:uLnTx/>
                <a:uFillTx/>
                <a:latin typeface="Century Gothic" panose="020F0302020204030204"/>
                <a:ea typeface="+mn-ea"/>
                <a:cs typeface="+mn-cs"/>
              </a:rPr>
              <a:t>écrire</a:t>
            </a:r>
            <a:endParaRPr kumimoji="0" lang="en-GB" sz="18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endParaRPr>
          </a:p>
        </p:txBody>
      </p:sp>
      <p:pic>
        <p:nvPicPr>
          <p:cNvPr id="26" name="Picture 2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6364"/>
            <a:ext cx="6457246" cy="867128"/>
          </a:xfrm>
          <a:prstGeom prst="rect">
            <a:avLst/>
          </a:prstGeom>
        </p:spPr>
      </p:pic>
      <p:sp>
        <p:nvSpPr>
          <p:cNvPr id="29" name="TextBox 28"/>
          <p:cNvSpPr txBox="1"/>
          <p:nvPr/>
        </p:nvSpPr>
        <p:spPr>
          <a:xfrm rot="21173064">
            <a:off x="7041059" y="4708167"/>
            <a:ext cx="294310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le </a:t>
            </a: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silence</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32" name="TextBox 31"/>
          <p:cNvSpPr txBox="1"/>
          <p:nvPr/>
        </p:nvSpPr>
        <p:spPr>
          <a:xfrm rot="21173064">
            <a:off x="3542210" y="4495674"/>
            <a:ext cx="294310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bien</a:t>
            </a:r>
          </a:p>
        </p:txBody>
      </p:sp>
      <p:sp>
        <p:nvSpPr>
          <p:cNvPr id="24" name="Oval 23"/>
          <p:cNvSpPr/>
          <p:nvPr/>
        </p:nvSpPr>
        <p:spPr>
          <a:xfrm>
            <a:off x="2004369" y="3120732"/>
            <a:ext cx="2843743" cy="1286625"/>
          </a:xfrm>
          <a:prstGeom prst="ellipse">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ED7D31"/>
              </a:solidFill>
              <a:effectLst/>
              <a:uLnTx/>
              <a:uFillTx/>
              <a:latin typeface="Century Gothic" panose="020F0302020204030204"/>
              <a:ea typeface="+mn-ea"/>
              <a:cs typeface="+mn-cs"/>
            </a:endParaRPr>
          </a:p>
        </p:txBody>
      </p:sp>
      <p:sp>
        <p:nvSpPr>
          <p:cNvPr id="3" name="Title 2"/>
          <p:cNvSpPr>
            <a:spLocks noGrp="1"/>
          </p:cNvSpPr>
          <p:nvPr>
            <p:ph type="title"/>
          </p:nvPr>
        </p:nvSpPr>
        <p:spPr>
          <a:xfrm>
            <a:off x="95838" y="-89801"/>
            <a:ext cx="10515600" cy="1325563"/>
          </a:xfrm>
        </p:spPr>
        <p:txBody>
          <a:bodyPr/>
          <a:lstStyle/>
          <a:p>
            <a:pPr rtl="0" eaLnBrk="1" fontAlgn="auto" latinLnBrk="0" hangingPunct="1"/>
            <a:r>
              <a:rPr lang="en-GB" sz="3200" b="1" i="0" kern="1200" spc="0" baseline="0" err="1">
                <a:ln>
                  <a:noFill/>
                </a:ln>
                <a:solidFill>
                  <a:srgbClr val="FFFFFF"/>
                </a:solidFill>
                <a:effectLst/>
                <a:latin typeface="Century Gothic" panose="020B0502020202020204" pitchFamily="34" charset="0"/>
                <a:ea typeface="+mn-ea"/>
                <a:cs typeface="+mn-cs"/>
              </a:rPr>
              <a:t>Vocabulaire</a:t>
            </a:r>
            <a:r>
              <a:rPr lang="en-GB" sz="3200" b="1" i="0" kern="1200" spc="0" baseline="0">
                <a:ln>
                  <a:noFill/>
                </a:ln>
                <a:solidFill>
                  <a:srgbClr val="FFFFFF"/>
                </a:solidFill>
                <a:effectLst/>
                <a:latin typeface="Century Gothic" panose="020B0502020202020204" pitchFamily="34" charset="0"/>
                <a:ea typeface="+mn-ea"/>
                <a:cs typeface="+mn-cs"/>
              </a:rPr>
              <a:t> - </a:t>
            </a:r>
            <a:r>
              <a:rPr lang="en-GB" sz="3200" b="1" i="0" kern="1200" spc="0" baseline="0" err="1">
                <a:ln>
                  <a:noFill/>
                </a:ln>
                <a:solidFill>
                  <a:srgbClr val="FFFFFF"/>
                </a:solidFill>
                <a:effectLst/>
                <a:latin typeface="Century Gothic" panose="020B0502020202020204" pitchFamily="34" charset="0"/>
                <a:ea typeface="+mn-ea"/>
                <a:cs typeface="+mn-cs"/>
              </a:rPr>
              <a:t>révisions</a:t>
            </a:r>
            <a:endParaRPr lang="en-GB">
              <a:effectLst/>
            </a:endParaRPr>
          </a:p>
        </p:txBody>
      </p:sp>
      <p:sp>
        <p:nvSpPr>
          <p:cNvPr id="28" name="Rounded Rectangle 46">
            <a:extLst>
              <a:ext uri="{FF2B5EF4-FFF2-40B4-BE49-F238E27FC236}">
                <a16:creationId xmlns:a16="http://schemas.microsoft.com/office/drawing/2014/main" id="{CB238838-6A9D-47A3-BE4F-676D1EC3BD53}"/>
              </a:ext>
            </a:extLst>
          </p:cNvPr>
          <p:cNvSpPr/>
          <p:nvPr/>
        </p:nvSpPr>
        <p:spPr>
          <a:xfrm>
            <a:off x="10204704" y="230925"/>
            <a:ext cx="1702891" cy="361888"/>
          </a:xfrm>
          <a:prstGeom prst="roundRect">
            <a:avLst/>
          </a:prstGeom>
          <a:solidFill>
            <a:srgbClr val="105076"/>
          </a:solidFill>
          <a:ln>
            <a:solidFill>
              <a:srgbClr val="105076"/>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lire et parler </a:t>
            </a:r>
          </a:p>
        </p:txBody>
      </p:sp>
    </p:spTree>
    <p:extLst>
      <p:ext uri="{BB962C8B-B14F-4D97-AF65-F5344CB8AC3E}">
        <p14:creationId xmlns:p14="http://schemas.microsoft.com/office/powerpoint/2010/main" val="2548672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Box 29"/>
          <p:cNvSpPr txBox="1"/>
          <p:nvPr/>
        </p:nvSpPr>
        <p:spPr>
          <a:xfrm>
            <a:off x="6649220" y="246041"/>
            <a:ext cx="5157216"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err="1">
                <a:ln>
                  <a:noFill/>
                </a:ln>
                <a:solidFill>
                  <a:srgbClr val="5B9BD5">
                    <a:lumMod val="50000"/>
                  </a:srgbClr>
                </a:solidFill>
                <a:effectLst/>
                <a:uLnTx/>
                <a:uFillTx/>
                <a:latin typeface="Century Gothic" panose="020F0302020204030204"/>
                <a:ea typeface="+mn-ea"/>
                <a:cs typeface="+mn-cs"/>
              </a:rPr>
              <a:t>C'est</a:t>
            </a:r>
            <a:r>
              <a:rPr kumimoji="0" lang="en-GB" sz="2400" b="0" i="0" u="none" strike="noStrike" kern="1200" cap="none" spc="0" normalizeH="0" baseline="0" noProof="0">
                <a:ln>
                  <a:noFill/>
                </a:ln>
                <a:solidFill>
                  <a:srgbClr val="5B9BD5">
                    <a:lumMod val="50000"/>
                  </a:srgbClr>
                </a:solidFill>
                <a:effectLst/>
                <a:uLnTx/>
                <a:uFillTx/>
                <a:latin typeface="Century Gothic" panose="020F0302020204030204"/>
                <a:ea typeface="+mn-ea"/>
                <a:cs typeface="+mn-cs"/>
              </a:rPr>
              <a:t> quoi </a:t>
            </a:r>
            <a:r>
              <a:rPr kumimoji="0" lang="en-GB" sz="2400" b="0" i="0" u="none" strike="noStrike" kern="1200" cap="none" spc="0" normalizeH="0" baseline="0" noProof="0" err="1">
                <a:ln>
                  <a:noFill/>
                </a:ln>
                <a:solidFill>
                  <a:srgbClr val="5B9BD5">
                    <a:lumMod val="50000"/>
                  </a:srgbClr>
                </a:solidFill>
                <a:effectLst/>
                <a:uLnTx/>
                <a:uFillTx/>
                <a:latin typeface="Century Gothic" panose="020F0302020204030204"/>
                <a:ea typeface="+mn-ea"/>
                <a:cs typeface="+mn-cs"/>
              </a:rPr>
              <a:t>en</a:t>
            </a:r>
            <a:r>
              <a:rPr kumimoji="0" lang="en-GB" sz="2400" b="0" i="0" u="none" strike="noStrike" kern="1200" cap="none" spc="0" normalizeH="0" baseline="0" noProof="0">
                <a:ln>
                  <a:noFill/>
                </a:ln>
                <a:solidFill>
                  <a:srgbClr val="5B9BD5">
                    <a:lumMod val="50000"/>
                  </a:srgbClr>
                </a:solidFill>
                <a:effectLst/>
                <a:uLnTx/>
                <a:uFillTx/>
                <a:latin typeface="Century Gothic" panose="020F0302020204030204"/>
                <a:ea typeface="+mn-ea"/>
                <a:cs typeface="+mn-cs"/>
              </a:rPr>
              <a:t> </a:t>
            </a:r>
            <a:r>
              <a:rPr kumimoji="0" lang="en-GB" sz="2400" b="0" i="0" u="none" strike="noStrike" kern="1200" cap="none" spc="0" normalizeH="0" baseline="0" noProof="0" err="1">
                <a:ln>
                  <a:noFill/>
                </a:ln>
                <a:solidFill>
                  <a:srgbClr val="5B9BD5">
                    <a:lumMod val="50000"/>
                  </a:srgbClr>
                </a:solidFill>
                <a:effectLst/>
                <a:uLnTx/>
                <a:uFillTx/>
                <a:latin typeface="Century Gothic" panose="020F0302020204030204"/>
                <a:ea typeface="+mn-ea"/>
                <a:cs typeface="+mn-cs"/>
              </a:rPr>
              <a:t>fran</a:t>
            </a:r>
            <a:r>
              <a:rPr kumimoji="0" lang="en-GB" sz="2400" b="0" i="0" u="none" strike="noStrike" kern="1200" cap="none" spc="0" normalizeH="0" baseline="0" noProof="0" err="1">
                <a:ln>
                  <a:noFill/>
                </a:ln>
                <a:solidFill>
                  <a:srgbClr val="5B9BD5">
                    <a:lumMod val="50000"/>
                  </a:srgbClr>
                </a:solidFill>
                <a:effectLst/>
                <a:uLnTx/>
                <a:uFillTx/>
                <a:latin typeface="Century Gothic" panose="020B0502020202020204" pitchFamily="34" charset="0"/>
                <a:ea typeface="+mn-ea"/>
                <a:cs typeface="Calibri" panose="020F0502020204030204" pitchFamily="34" charset="0"/>
              </a:rPr>
              <a:t>ç</a:t>
            </a:r>
            <a:r>
              <a:rPr kumimoji="0" lang="en-GB" sz="2400" b="0" i="0" u="none" strike="noStrike" kern="1200" cap="none" spc="0" normalizeH="0" baseline="0" noProof="0" err="1">
                <a:ln>
                  <a:noFill/>
                </a:ln>
                <a:solidFill>
                  <a:srgbClr val="5B9BD5">
                    <a:lumMod val="50000"/>
                  </a:srgbClr>
                </a:solidFill>
                <a:effectLst/>
                <a:uLnTx/>
                <a:uFillTx/>
                <a:latin typeface="Century Gothic" panose="020F0302020204030204"/>
                <a:ea typeface="+mn-ea"/>
                <a:cs typeface="+mn-cs"/>
              </a:rPr>
              <a:t>ais</a:t>
            </a:r>
            <a:r>
              <a:rPr kumimoji="0" lang="en-GB" sz="2400" b="0" i="0" u="none" strike="noStrike" kern="1200" cap="none" spc="0" normalizeH="0" baseline="0" noProof="0">
                <a:ln>
                  <a:noFill/>
                </a:ln>
                <a:solidFill>
                  <a:srgbClr val="5B9BD5">
                    <a:lumMod val="50000"/>
                  </a:srgbClr>
                </a:solidFill>
                <a:effectLst/>
                <a:uLnTx/>
                <a:uFillTx/>
                <a:latin typeface="Century Gothic" panose="020F0302020204030204"/>
                <a:ea typeface="+mn-ea"/>
                <a:cs typeface="+mn-cs"/>
              </a:rPr>
              <a:t> ?</a:t>
            </a:r>
          </a:p>
        </p:txBody>
      </p:sp>
      <p:sp>
        <p:nvSpPr>
          <p:cNvPr id="13" name="TextBox 12"/>
          <p:cNvSpPr txBox="1"/>
          <p:nvPr/>
        </p:nvSpPr>
        <p:spPr>
          <a:xfrm rot="20949250">
            <a:off x="4185593" y="1370539"/>
            <a:ext cx="2217042"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lire</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4" name="TextBox 13"/>
          <p:cNvSpPr txBox="1"/>
          <p:nvPr/>
        </p:nvSpPr>
        <p:spPr>
          <a:xfrm rot="399586">
            <a:off x="9614485" y="1153710"/>
            <a:ext cx="3095138"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ouvrir</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5" name="TextBox 14"/>
          <p:cNvSpPr txBox="1"/>
          <p:nvPr/>
        </p:nvSpPr>
        <p:spPr>
          <a:xfrm rot="399586">
            <a:off x="4878338" y="5601363"/>
            <a:ext cx="4872146"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la </a:t>
            </a: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salle</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6" name="TextBox 15"/>
          <p:cNvSpPr txBox="1"/>
          <p:nvPr/>
        </p:nvSpPr>
        <p:spPr>
          <a:xfrm rot="20709794">
            <a:off x="1607026" y="1243464"/>
            <a:ext cx="248731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fermer</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7" name="TextBox 16"/>
          <p:cNvSpPr txBox="1"/>
          <p:nvPr/>
        </p:nvSpPr>
        <p:spPr>
          <a:xfrm rot="21173064">
            <a:off x="9126510" y="5311816"/>
            <a:ext cx="3232232"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le </a:t>
            </a: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tableau</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8" name="TextBox 17"/>
          <p:cNvSpPr txBox="1"/>
          <p:nvPr/>
        </p:nvSpPr>
        <p:spPr>
          <a:xfrm rot="21048927">
            <a:off x="8348663" y="3470300"/>
            <a:ext cx="2907546"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la </a:t>
            </a: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fenêtre</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9" name="TextBox 18"/>
          <p:cNvSpPr txBox="1"/>
          <p:nvPr/>
        </p:nvSpPr>
        <p:spPr>
          <a:xfrm rot="190434">
            <a:off x="6306388" y="1290214"/>
            <a:ext cx="347741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mettre</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20" name="TextBox 19"/>
          <p:cNvSpPr txBox="1"/>
          <p:nvPr/>
        </p:nvSpPr>
        <p:spPr>
          <a:xfrm rot="399586">
            <a:off x="1243487" y="5337766"/>
            <a:ext cx="2615544"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la porte</a:t>
            </a:r>
          </a:p>
        </p:txBody>
      </p:sp>
      <p:sp>
        <p:nvSpPr>
          <p:cNvPr id="21" name="TextBox 20"/>
          <p:cNvSpPr txBox="1"/>
          <p:nvPr/>
        </p:nvSpPr>
        <p:spPr>
          <a:xfrm rot="399586">
            <a:off x="164512" y="4256565"/>
            <a:ext cx="2850409"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la </a:t>
            </a: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classe</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22" name="TextBox 21"/>
          <p:cNvSpPr txBox="1"/>
          <p:nvPr/>
        </p:nvSpPr>
        <p:spPr>
          <a:xfrm rot="21027610">
            <a:off x="9274078" y="2261486"/>
            <a:ext cx="2532450"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vous</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23" name="TextBox 22"/>
          <p:cNvSpPr txBox="1"/>
          <p:nvPr/>
        </p:nvSpPr>
        <p:spPr>
          <a:xfrm rot="399586">
            <a:off x="129678" y="2375464"/>
            <a:ext cx="3194497"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la </a:t>
            </a: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chemise</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pic>
        <p:nvPicPr>
          <p:cNvPr id="25" name="Picture 2" descr="http://www.clker.com/cliparts/w/d/u/B/w/V/stamp1-m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745032">
            <a:off x="4580046" y="1936785"/>
            <a:ext cx="3263691" cy="2957040"/>
          </a:xfrm>
          <a:prstGeom prst="rect">
            <a:avLst/>
          </a:prstGeom>
          <a:noFill/>
          <a:extLst>
            <a:ext uri="{909E8E84-426E-40DD-AFC4-6F175D3DCCD1}">
              <a14:hiddenFill xmlns:a14="http://schemas.microsoft.com/office/drawing/2010/main">
                <a:solidFill>
                  <a:srgbClr val="FFFFFF"/>
                </a:solidFill>
              </a14:hiddenFill>
            </a:ext>
          </a:extLst>
        </p:spPr>
      </p:pic>
      <p:sp>
        <p:nvSpPr>
          <p:cNvPr id="27" name="TextBox 26"/>
          <p:cNvSpPr txBox="1"/>
          <p:nvPr/>
        </p:nvSpPr>
        <p:spPr>
          <a:xfrm rot="21288482">
            <a:off x="5209145" y="3012109"/>
            <a:ext cx="2397204"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4000" b="0" i="0" u="none" strike="noStrike" kern="1200" cap="none" spc="0" normalizeH="0" baseline="0" noProof="0">
                <a:ln>
                  <a:noFill/>
                </a:ln>
                <a:solidFill>
                  <a:srgbClr val="4472C4">
                    <a:lumMod val="50000"/>
                  </a:srgbClr>
                </a:solidFill>
                <a:effectLst/>
                <a:uLnTx/>
                <a:uFillTx/>
                <a:latin typeface="Century Gothic" panose="020F0302020204030204"/>
                <a:ea typeface="Calibri"/>
                <a:cs typeface="Calibri"/>
                <a:sym typeface="Calibri"/>
              </a:rPr>
              <a:t>silence</a:t>
            </a:r>
            <a:endParaRPr kumimoji="0" lang="en-GB" sz="4000" b="0" i="0" u="none" strike="noStrike" kern="1200" cap="none" spc="0" normalizeH="0" baseline="0" noProof="0">
              <a:ln>
                <a:noFill/>
              </a:ln>
              <a:solidFill>
                <a:srgbClr val="4472C4">
                  <a:lumMod val="50000"/>
                </a:srgbClr>
              </a:solidFill>
              <a:effectLst/>
              <a:uLnTx/>
              <a:uFillTx/>
              <a:latin typeface="Century Gothic" panose="020B0502020202020204" pitchFamily="34" charset="0"/>
              <a:ea typeface="+mn-ea"/>
              <a:cs typeface="Calibri" panose="020F0502020204030204" pitchFamily="34" charset="0"/>
            </a:endParaRPr>
          </a:p>
        </p:txBody>
      </p:sp>
      <p:sp>
        <p:nvSpPr>
          <p:cNvPr id="2" name="TextBox 1"/>
          <p:cNvSpPr txBox="1"/>
          <p:nvPr/>
        </p:nvSpPr>
        <p:spPr>
          <a:xfrm rot="20980845">
            <a:off x="2510699" y="3265977"/>
            <a:ext cx="2449941"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400" b="0" i="0" u="none" strike="noStrike" kern="1200" cap="none" spc="0" normalizeH="0" baseline="0" noProof="0" err="1">
                <a:ln>
                  <a:noFill/>
                </a:ln>
                <a:solidFill>
                  <a:srgbClr val="4472C4">
                    <a:lumMod val="50000"/>
                  </a:srgbClr>
                </a:solidFill>
                <a:effectLst/>
                <a:uLnTx/>
                <a:uFillTx/>
                <a:latin typeface="Century Gothic" panose="020F0302020204030204"/>
                <a:ea typeface="+mn-ea"/>
                <a:cs typeface="+mn-cs"/>
              </a:rPr>
              <a:t>écrire</a:t>
            </a:r>
            <a:endParaRPr kumimoji="0" lang="en-GB" sz="18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endParaRPr>
          </a:p>
        </p:txBody>
      </p:sp>
      <p:pic>
        <p:nvPicPr>
          <p:cNvPr id="26" name="Picture 2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6364"/>
            <a:ext cx="6457246" cy="867128"/>
          </a:xfrm>
          <a:prstGeom prst="rect">
            <a:avLst/>
          </a:prstGeom>
        </p:spPr>
      </p:pic>
      <p:sp>
        <p:nvSpPr>
          <p:cNvPr id="29" name="TextBox 28"/>
          <p:cNvSpPr txBox="1"/>
          <p:nvPr/>
        </p:nvSpPr>
        <p:spPr>
          <a:xfrm rot="21173064">
            <a:off x="7041059" y="4708167"/>
            <a:ext cx="294310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le </a:t>
            </a: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silence</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32" name="TextBox 31"/>
          <p:cNvSpPr txBox="1"/>
          <p:nvPr/>
        </p:nvSpPr>
        <p:spPr>
          <a:xfrm rot="21173064">
            <a:off x="3542210" y="4495674"/>
            <a:ext cx="294310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bien</a:t>
            </a:r>
          </a:p>
        </p:txBody>
      </p:sp>
      <p:sp>
        <p:nvSpPr>
          <p:cNvPr id="24" name="Oval 23"/>
          <p:cNvSpPr/>
          <p:nvPr/>
        </p:nvSpPr>
        <p:spPr>
          <a:xfrm>
            <a:off x="6958693" y="4483198"/>
            <a:ext cx="2843743" cy="1286625"/>
          </a:xfrm>
          <a:prstGeom prst="ellipse">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ED7D31"/>
              </a:solidFill>
              <a:effectLst/>
              <a:uLnTx/>
              <a:uFillTx/>
              <a:latin typeface="Century Gothic" panose="020F0302020204030204"/>
              <a:ea typeface="+mn-ea"/>
              <a:cs typeface="+mn-cs"/>
            </a:endParaRPr>
          </a:p>
        </p:txBody>
      </p:sp>
      <p:sp>
        <p:nvSpPr>
          <p:cNvPr id="3" name="Title 2"/>
          <p:cNvSpPr>
            <a:spLocks noGrp="1"/>
          </p:cNvSpPr>
          <p:nvPr>
            <p:ph type="title"/>
          </p:nvPr>
        </p:nvSpPr>
        <p:spPr>
          <a:xfrm>
            <a:off x="129511" y="-65956"/>
            <a:ext cx="10515600" cy="1325563"/>
          </a:xfrm>
        </p:spPr>
        <p:txBody>
          <a:bodyPr/>
          <a:lstStyle/>
          <a:p>
            <a:pPr rtl="0" eaLnBrk="1" fontAlgn="auto" latinLnBrk="0" hangingPunct="1"/>
            <a:r>
              <a:rPr lang="en-GB" sz="3200" b="1" i="0" kern="1200" spc="0" baseline="0" err="1">
                <a:ln>
                  <a:noFill/>
                </a:ln>
                <a:solidFill>
                  <a:srgbClr val="FFFFFF"/>
                </a:solidFill>
                <a:effectLst/>
                <a:latin typeface="Century Gothic" panose="020B0502020202020204" pitchFamily="34" charset="0"/>
                <a:ea typeface="+mn-ea"/>
                <a:cs typeface="+mn-cs"/>
              </a:rPr>
              <a:t>Vocabulaire</a:t>
            </a:r>
            <a:r>
              <a:rPr lang="en-GB" sz="3200" b="1" i="0" kern="1200" spc="0" baseline="0">
                <a:ln>
                  <a:noFill/>
                </a:ln>
                <a:solidFill>
                  <a:srgbClr val="FFFFFF"/>
                </a:solidFill>
                <a:effectLst/>
                <a:latin typeface="Century Gothic" panose="020B0502020202020204" pitchFamily="34" charset="0"/>
                <a:ea typeface="+mn-ea"/>
                <a:cs typeface="+mn-cs"/>
              </a:rPr>
              <a:t> - </a:t>
            </a:r>
            <a:r>
              <a:rPr lang="en-GB" sz="3200" b="1" i="0" kern="1200" spc="0" baseline="0" err="1">
                <a:ln>
                  <a:noFill/>
                </a:ln>
                <a:solidFill>
                  <a:srgbClr val="FFFFFF"/>
                </a:solidFill>
                <a:effectLst/>
                <a:latin typeface="Century Gothic" panose="020B0502020202020204" pitchFamily="34" charset="0"/>
                <a:ea typeface="+mn-ea"/>
                <a:cs typeface="+mn-cs"/>
              </a:rPr>
              <a:t>révisions</a:t>
            </a:r>
            <a:endParaRPr lang="en-GB">
              <a:effectLst/>
            </a:endParaRPr>
          </a:p>
        </p:txBody>
      </p:sp>
      <p:sp>
        <p:nvSpPr>
          <p:cNvPr id="28" name="Rounded Rectangle 46">
            <a:extLst>
              <a:ext uri="{FF2B5EF4-FFF2-40B4-BE49-F238E27FC236}">
                <a16:creationId xmlns:a16="http://schemas.microsoft.com/office/drawing/2014/main" id="{CB238838-6A9D-47A3-BE4F-676D1EC3BD53}"/>
              </a:ext>
            </a:extLst>
          </p:cNvPr>
          <p:cNvSpPr/>
          <p:nvPr/>
        </p:nvSpPr>
        <p:spPr>
          <a:xfrm>
            <a:off x="10204704" y="230925"/>
            <a:ext cx="1702891" cy="361888"/>
          </a:xfrm>
          <a:prstGeom prst="roundRect">
            <a:avLst/>
          </a:prstGeom>
          <a:solidFill>
            <a:srgbClr val="105076"/>
          </a:solidFill>
          <a:ln>
            <a:solidFill>
              <a:srgbClr val="105076"/>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lire et parler </a:t>
            </a:r>
          </a:p>
        </p:txBody>
      </p:sp>
    </p:spTree>
    <p:extLst>
      <p:ext uri="{BB962C8B-B14F-4D97-AF65-F5344CB8AC3E}">
        <p14:creationId xmlns:p14="http://schemas.microsoft.com/office/powerpoint/2010/main" val="1448882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Box 29"/>
          <p:cNvSpPr txBox="1"/>
          <p:nvPr/>
        </p:nvSpPr>
        <p:spPr>
          <a:xfrm>
            <a:off x="6649220" y="246041"/>
            <a:ext cx="5157216"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err="1">
                <a:ln>
                  <a:noFill/>
                </a:ln>
                <a:solidFill>
                  <a:srgbClr val="5B9BD5">
                    <a:lumMod val="50000"/>
                  </a:srgbClr>
                </a:solidFill>
                <a:effectLst/>
                <a:uLnTx/>
                <a:uFillTx/>
                <a:latin typeface="Century Gothic" panose="020F0302020204030204"/>
                <a:ea typeface="+mn-ea"/>
                <a:cs typeface="+mn-cs"/>
              </a:rPr>
              <a:t>C'est</a:t>
            </a:r>
            <a:r>
              <a:rPr kumimoji="0" lang="en-GB" sz="2400" b="0" i="0" u="none" strike="noStrike" kern="1200" cap="none" spc="0" normalizeH="0" baseline="0" noProof="0">
                <a:ln>
                  <a:noFill/>
                </a:ln>
                <a:solidFill>
                  <a:srgbClr val="5B9BD5">
                    <a:lumMod val="50000"/>
                  </a:srgbClr>
                </a:solidFill>
                <a:effectLst/>
                <a:uLnTx/>
                <a:uFillTx/>
                <a:latin typeface="Century Gothic" panose="020F0302020204030204"/>
                <a:ea typeface="+mn-ea"/>
                <a:cs typeface="+mn-cs"/>
              </a:rPr>
              <a:t> quoi </a:t>
            </a:r>
            <a:r>
              <a:rPr kumimoji="0" lang="en-GB" sz="2400" b="0" i="0" u="none" strike="noStrike" kern="1200" cap="none" spc="0" normalizeH="0" baseline="0" noProof="0" err="1">
                <a:ln>
                  <a:noFill/>
                </a:ln>
                <a:solidFill>
                  <a:srgbClr val="5B9BD5">
                    <a:lumMod val="50000"/>
                  </a:srgbClr>
                </a:solidFill>
                <a:effectLst/>
                <a:uLnTx/>
                <a:uFillTx/>
                <a:latin typeface="Century Gothic" panose="020F0302020204030204"/>
                <a:ea typeface="+mn-ea"/>
                <a:cs typeface="+mn-cs"/>
              </a:rPr>
              <a:t>en</a:t>
            </a:r>
            <a:r>
              <a:rPr kumimoji="0" lang="en-GB" sz="2400" b="0" i="0" u="none" strike="noStrike" kern="1200" cap="none" spc="0" normalizeH="0" baseline="0" noProof="0">
                <a:ln>
                  <a:noFill/>
                </a:ln>
                <a:solidFill>
                  <a:srgbClr val="5B9BD5">
                    <a:lumMod val="50000"/>
                  </a:srgbClr>
                </a:solidFill>
                <a:effectLst/>
                <a:uLnTx/>
                <a:uFillTx/>
                <a:latin typeface="Century Gothic" panose="020F0302020204030204"/>
                <a:ea typeface="+mn-ea"/>
                <a:cs typeface="+mn-cs"/>
              </a:rPr>
              <a:t> </a:t>
            </a:r>
            <a:r>
              <a:rPr kumimoji="0" lang="en-GB" sz="2400" b="0" i="0" u="none" strike="noStrike" kern="1200" cap="none" spc="0" normalizeH="0" baseline="0" noProof="0" err="1">
                <a:ln>
                  <a:noFill/>
                </a:ln>
                <a:solidFill>
                  <a:srgbClr val="5B9BD5">
                    <a:lumMod val="50000"/>
                  </a:srgbClr>
                </a:solidFill>
                <a:effectLst/>
                <a:uLnTx/>
                <a:uFillTx/>
                <a:latin typeface="Century Gothic" panose="020F0302020204030204"/>
                <a:ea typeface="+mn-ea"/>
                <a:cs typeface="+mn-cs"/>
              </a:rPr>
              <a:t>fran</a:t>
            </a:r>
            <a:r>
              <a:rPr kumimoji="0" lang="en-GB" sz="2400" b="0" i="0" u="none" strike="noStrike" kern="1200" cap="none" spc="0" normalizeH="0" baseline="0" noProof="0" err="1">
                <a:ln>
                  <a:noFill/>
                </a:ln>
                <a:solidFill>
                  <a:srgbClr val="5B9BD5">
                    <a:lumMod val="50000"/>
                  </a:srgbClr>
                </a:solidFill>
                <a:effectLst/>
                <a:uLnTx/>
                <a:uFillTx/>
                <a:latin typeface="Century Gothic" panose="020B0502020202020204" pitchFamily="34" charset="0"/>
                <a:ea typeface="+mn-ea"/>
                <a:cs typeface="Calibri" panose="020F0502020204030204" pitchFamily="34" charset="0"/>
              </a:rPr>
              <a:t>ç</a:t>
            </a:r>
            <a:r>
              <a:rPr kumimoji="0" lang="en-GB" sz="2400" b="0" i="0" u="none" strike="noStrike" kern="1200" cap="none" spc="0" normalizeH="0" baseline="0" noProof="0" err="1">
                <a:ln>
                  <a:noFill/>
                </a:ln>
                <a:solidFill>
                  <a:srgbClr val="5B9BD5">
                    <a:lumMod val="50000"/>
                  </a:srgbClr>
                </a:solidFill>
                <a:effectLst/>
                <a:uLnTx/>
                <a:uFillTx/>
                <a:latin typeface="Century Gothic" panose="020F0302020204030204"/>
                <a:ea typeface="+mn-ea"/>
                <a:cs typeface="+mn-cs"/>
              </a:rPr>
              <a:t>ais</a:t>
            </a:r>
            <a:r>
              <a:rPr kumimoji="0" lang="en-GB" sz="2400" b="0" i="0" u="none" strike="noStrike" kern="1200" cap="none" spc="0" normalizeH="0" baseline="0" noProof="0">
                <a:ln>
                  <a:noFill/>
                </a:ln>
                <a:solidFill>
                  <a:srgbClr val="5B9BD5">
                    <a:lumMod val="50000"/>
                  </a:srgbClr>
                </a:solidFill>
                <a:effectLst/>
                <a:uLnTx/>
                <a:uFillTx/>
                <a:latin typeface="Century Gothic" panose="020F0302020204030204"/>
                <a:ea typeface="+mn-ea"/>
                <a:cs typeface="+mn-cs"/>
              </a:rPr>
              <a:t> ?</a:t>
            </a:r>
          </a:p>
        </p:txBody>
      </p:sp>
      <p:sp>
        <p:nvSpPr>
          <p:cNvPr id="13" name="TextBox 12"/>
          <p:cNvSpPr txBox="1"/>
          <p:nvPr/>
        </p:nvSpPr>
        <p:spPr>
          <a:xfrm rot="20949250">
            <a:off x="4185593" y="1370539"/>
            <a:ext cx="2217042"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lire</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4" name="TextBox 13"/>
          <p:cNvSpPr txBox="1"/>
          <p:nvPr/>
        </p:nvSpPr>
        <p:spPr>
          <a:xfrm rot="399586">
            <a:off x="9614485" y="1153710"/>
            <a:ext cx="3095138"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ouvrir</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5" name="TextBox 14"/>
          <p:cNvSpPr txBox="1"/>
          <p:nvPr/>
        </p:nvSpPr>
        <p:spPr>
          <a:xfrm rot="399586">
            <a:off x="4878338" y="5601363"/>
            <a:ext cx="4872146"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la </a:t>
            </a: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salle</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6" name="TextBox 15"/>
          <p:cNvSpPr txBox="1"/>
          <p:nvPr/>
        </p:nvSpPr>
        <p:spPr>
          <a:xfrm rot="20709794">
            <a:off x="1607026" y="1243464"/>
            <a:ext cx="248731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fermer</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7" name="TextBox 16"/>
          <p:cNvSpPr txBox="1"/>
          <p:nvPr/>
        </p:nvSpPr>
        <p:spPr>
          <a:xfrm rot="21173064">
            <a:off x="9126510" y="5311816"/>
            <a:ext cx="3232232"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le </a:t>
            </a: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tableau</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8" name="TextBox 17"/>
          <p:cNvSpPr txBox="1"/>
          <p:nvPr/>
        </p:nvSpPr>
        <p:spPr>
          <a:xfrm rot="21048927">
            <a:off x="8348663" y="3470300"/>
            <a:ext cx="2907546"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la </a:t>
            </a: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fenêtre</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9" name="TextBox 18"/>
          <p:cNvSpPr txBox="1"/>
          <p:nvPr/>
        </p:nvSpPr>
        <p:spPr>
          <a:xfrm rot="190434">
            <a:off x="6306388" y="1290214"/>
            <a:ext cx="347741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mettre</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20" name="TextBox 19"/>
          <p:cNvSpPr txBox="1"/>
          <p:nvPr/>
        </p:nvSpPr>
        <p:spPr>
          <a:xfrm rot="399586">
            <a:off x="1243487" y="5337766"/>
            <a:ext cx="2615544"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la porte</a:t>
            </a:r>
          </a:p>
        </p:txBody>
      </p:sp>
      <p:sp>
        <p:nvSpPr>
          <p:cNvPr id="21" name="TextBox 20"/>
          <p:cNvSpPr txBox="1"/>
          <p:nvPr/>
        </p:nvSpPr>
        <p:spPr>
          <a:xfrm rot="399586">
            <a:off x="164512" y="4256565"/>
            <a:ext cx="2850409"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la </a:t>
            </a: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classe</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22" name="TextBox 21"/>
          <p:cNvSpPr txBox="1"/>
          <p:nvPr/>
        </p:nvSpPr>
        <p:spPr>
          <a:xfrm rot="21027610">
            <a:off x="9274078" y="2261486"/>
            <a:ext cx="2532450"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vous</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23" name="TextBox 22"/>
          <p:cNvSpPr txBox="1"/>
          <p:nvPr/>
        </p:nvSpPr>
        <p:spPr>
          <a:xfrm rot="399586">
            <a:off x="129678" y="2375464"/>
            <a:ext cx="3194497"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la </a:t>
            </a: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chemise</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pic>
        <p:nvPicPr>
          <p:cNvPr id="25" name="Picture 2" descr="http://www.clker.com/cliparts/w/d/u/B/w/V/stamp1-m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745032">
            <a:off x="4580046" y="1936785"/>
            <a:ext cx="3263691" cy="2957040"/>
          </a:xfrm>
          <a:prstGeom prst="rect">
            <a:avLst/>
          </a:prstGeom>
          <a:noFill/>
          <a:extLst>
            <a:ext uri="{909E8E84-426E-40DD-AFC4-6F175D3DCCD1}">
              <a14:hiddenFill xmlns:a14="http://schemas.microsoft.com/office/drawing/2010/main">
                <a:solidFill>
                  <a:srgbClr val="FFFFFF"/>
                </a:solidFill>
              </a14:hiddenFill>
            </a:ext>
          </a:extLst>
        </p:spPr>
      </p:pic>
      <p:sp>
        <p:nvSpPr>
          <p:cNvPr id="27" name="TextBox 26"/>
          <p:cNvSpPr txBox="1"/>
          <p:nvPr/>
        </p:nvSpPr>
        <p:spPr>
          <a:xfrm rot="21288482">
            <a:off x="5209145" y="3012109"/>
            <a:ext cx="2397204"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4000" b="0" i="0" u="none" strike="noStrike" kern="1200" cap="none" spc="0" normalizeH="0" baseline="0" noProof="0" err="1">
                <a:ln>
                  <a:noFill/>
                </a:ln>
                <a:solidFill>
                  <a:srgbClr val="4472C4">
                    <a:lumMod val="50000"/>
                  </a:srgbClr>
                </a:solidFill>
                <a:effectLst/>
                <a:uLnTx/>
                <a:uFillTx/>
                <a:latin typeface="Century Gothic" panose="020F0302020204030204"/>
                <a:ea typeface="Calibri"/>
                <a:cs typeface="Calibri"/>
                <a:sym typeface="Calibri"/>
              </a:rPr>
              <a:t>board</a:t>
            </a:r>
            <a:endParaRPr kumimoji="0" lang="en-GB" sz="4000" b="0" i="0" u="none" strike="noStrike" kern="1200" cap="none" spc="0" normalizeH="0" baseline="0" noProof="0">
              <a:ln>
                <a:noFill/>
              </a:ln>
              <a:solidFill>
                <a:srgbClr val="4472C4">
                  <a:lumMod val="50000"/>
                </a:srgbClr>
              </a:solidFill>
              <a:effectLst/>
              <a:uLnTx/>
              <a:uFillTx/>
              <a:latin typeface="Century Gothic" panose="020B0502020202020204" pitchFamily="34" charset="0"/>
              <a:ea typeface="+mn-ea"/>
              <a:cs typeface="Calibri" panose="020F0502020204030204" pitchFamily="34" charset="0"/>
            </a:endParaRPr>
          </a:p>
        </p:txBody>
      </p:sp>
      <p:sp>
        <p:nvSpPr>
          <p:cNvPr id="2" name="TextBox 1"/>
          <p:cNvSpPr txBox="1"/>
          <p:nvPr/>
        </p:nvSpPr>
        <p:spPr>
          <a:xfrm rot="20980845">
            <a:off x="2510699" y="3265977"/>
            <a:ext cx="2449941"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400" b="0" i="0" u="none" strike="noStrike" kern="1200" cap="none" spc="0" normalizeH="0" baseline="0" noProof="0" err="1">
                <a:ln>
                  <a:noFill/>
                </a:ln>
                <a:solidFill>
                  <a:srgbClr val="4472C4">
                    <a:lumMod val="50000"/>
                  </a:srgbClr>
                </a:solidFill>
                <a:effectLst/>
                <a:uLnTx/>
                <a:uFillTx/>
                <a:latin typeface="Century Gothic" panose="020F0302020204030204"/>
                <a:ea typeface="+mn-ea"/>
                <a:cs typeface="+mn-cs"/>
              </a:rPr>
              <a:t>écrire</a:t>
            </a:r>
            <a:endParaRPr kumimoji="0" lang="en-GB" sz="18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endParaRPr>
          </a:p>
        </p:txBody>
      </p:sp>
      <p:pic>
        <p:nvPicPr>
          <p:cNvPr id="26" name="Picture 2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6364"/>
            <a:ext cx="6457246" cy="867128"/>
          </a:xfrm>
          <a:prstGeom prst="rect">
            <a:avLst/>
          </a:prstGeom>
        </p:spPr>
      </p:pic>
      <p:sp>
        <p:nvSpPr>
          <p:cNvPr id="29" name="TextBox 28"/>
          <p:cNvSpPr txBox="1"/>
          <p:nvPr/>
        </p:nvSpPr>
        <p:spPr>
          <a:xfrm rot="21173064">
            <a:off x="7041059" y="4708167"/>
            <a:ext cx="294310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le </a:t>
            </a: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silence</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32" name="TextBox 31"/>
          <p:cNvSpPr txBox="1"/>
          <p:nvPr/>
        </p:nvSpPr>
        <p:spPr>
          <a:xfrm rot="21173064">
            <a:off x="3542210" y="4495674"/>
            <a:ext cx="294310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bien</a:t>
            </a:r>
          </a:p>
        </p:txBody>
      </p:sp>
      <p:sp>
        <p:nvSpPr>
          <p:cNvPr id="24" name="Oval 23"/>
          <p:cNvSpPr/>
          <p:nvPr/>
        </p:nvSpPr>
        <p:spPr>
          <a:xfrm>
            <a:off x="8819831" y="5003800"/>
            <a:ext cx="3300567" cy="1445722"/>
          </a:xfrm>
          <a:prstGeom prst="ellipse">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ED7D31"/>
              </a:solidFill>
              <a:effectLst/>
              <a:uLnTx/>
              <a:uFillTx/>
              <a:latin typeface="Century Gothic" panose="020F0302020204030204"/>
              <a:ea typeface="+mn-ea"/>
              <a:cs typeface="+mn-cs"/>
            </a:endParaRPr>
          </a:p>
        </p:txBody>
      </p:sp>
      <p:sp>
        <p:nvSpPr>
          <p:cNvPr id="3" name="Title 2"/>
          <p:cNvSpPr>
            <a:spLocks noGrp="1"/>
          </p:cNvSpPr>
          <p:nvPr>
            <p:ph type="title"/>
          </p:nvPr>
        </p:nvSpPr>
        <p:spPr>
          <a:xfrm>
            <a:off x="129511" y="-16911"/>
            <a:ext cx="10515600" cy="1325563"/>
          </a:xfrm>
        </p:spPr>
        <p:txBody>
          <a:bodyPr/>
          <a:lstStyle/>
          <a:p>
            <a:pPr rtl="0" eaLnBrk="1" fontAlgn="auto" latinLnBrk="0" hangingPunct="1"/>
            <a:r>
              <a:rPr lang="en-GB" sz="3200" b="1" i="0" kern="1200" spc="0" baseline="0" err="1">
                <a:ln>
                  <a:noFill/>
                </a:ln>
                <a:solidFill>
                  <a:srgbClr val="FFFFFF"/>
                </a:solidFill>
                <a:effectLst/>
                <a:latin typeface="Century Gothic" panose="020B0502020202020204" pitchFamily="34" charset="0"/>
                <a:ea typeface="+mn-ea"/>
                <a:cs typeface="+mn-cs"/>
              </a:rPr>
              <a:t>Vocabulaire</a:t>
            </a:r>
            <a:r>
              <a:rPr lang="en-GB" sz="3200" b="1" i="0" kern="1200" spc="0" baseline="0">
                <a:ln>
                  <a:noFill/>
                </a:ln>
                <a:solidFill>
                  <a:srgbClr val="FFFFFF"/>
                </a:solidFill>
                <a:effectLst/>
                <a:latin typeface="Century Gothic" panose="020B0502020202020204" pitchFamily="34" charset="0"/>
                <a:ea typeface="+mn-ea"/>
                <a:cs typeface="+mn-cs"/>
              </a:rPr>
              <a:t> - </a:t>
            </a:r>
            <a:r>
              <a:rPr lang="en-GB" sz="3200" b="1" i="0" kern="1200" spc="0" baseline="0" err="1">
                <a:ln>
                  <a:noFill/>
                </a:ln>
                <a:solidFill>
                  <a:srgbClr val="FFFFFF"/>
                </a:solidFill>
                <a:effectLst/>
                <a:latin typeface="Century Gothic" panose="020B0502020202020204" pitchFamily="34" charset="0"/>
                <a:ea typeface="+mn-ea"/>
                <a:cs typeface="+mn-cs"/>
              </a:rPr>
              <a:t>révisions</a:t>
            </a:r>
            <a:endParaRPr lang="en-GB">
              <a:effectLst/>
            </a:endParaRPr>
          </a:p>
        </p:txBody>
      </p:sp>
      <p:sp>
        <p:nvSpPr>
          <p:cNvPr id="28" name="Rounded Rectangle 46">
            <a:extLst>
              <a:ext uri="{FF2B5EF4-FFF2-40B4-BE49-F238E27FC236}">
                <a16:creationId xmlns:a16="http://schemas.microsoft.com/office/drawing/2014/main" id="{CB238838-6A9D-47A3-BE4F-676D1EC3BD53}"/>
              </a:ext>
            </a:extLst>
          </p:cNvPr>
          <p:cNvSpPr/>
          <p:nvPr/>
        </p:nvSpPr>
        <p:spPr>
          <a:xfrm>
            <a:off x="10204704" y="230925"/>
            <a:ext cx="1702891" cy="361888"/>
          </a:xfrm>
          <a:prstGeom prst="roundRect">
            <a:avLst/>
          </a:prstGeom>
          <a:solidFill>
            <a:srgbClr val="105076"/>
          </a:solidFill>
          <a:ln>
            <a:solidFill>
              <a:srgbClr val="105076"/>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lire et parler </a:t>
            </a:r>
          </a:p>
        </p:txBody>
      </p:sp>
    </p:spTree>
    <p:extLst>
      <p:ext uri="{BB962C8B-B14F-4D97-AF65-F5344CB8AC3E}">
        <p14:creationId xmlns:p14="http://schemas.microsoft.com/office/powerpoint/2010/main" val="219928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Box 29"/>
          <p:cNvSpPr txBox="1"/>
          <p:nvPr/>
        </p:nvSpPr>
        <p:spPr>
          <a:xfrm>
            <a:off x="6649220" y="246041"/>
            <a:ext cx="5157216"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err="1">
                <a:ln>
                  <a:noFill/>
                </a:ln>
                <a:solidFill>
                  <a:srgbClr val="5B9BD5">
                    <a:lumMod val="50000"/>
                  </a:srgbClr>
                </a:solidFill>
                <a:effectLst/>
                <a:uLnTx/>
                <a:uFillTx/>
                <a:latin typeface="Century Gothic" panose="020F0302020204030204"/>
                <a:ea typeface="+mn-ea"/>
                <a:cs typeface="+mn-cs"/>
              </a:rPr>
              <a:t>C'est</a:t>
            </a:r>
            <a:r>
              <a:rPr kumimoji="0" lang="en-GB" sz="2400" b="0" i="0" u="none" strike="noStrike" kern="1200" cap="none" spc="0" normalizeH="0" baseline="0" noProof="0">
                <a:ln>
                  <a:noFill/>
                </a:ln>
                <a:solidFill>
                  <a:srgbClr val="5B9BD5">
                    <a:lumMod val="50000"/>
                  </a:srgbClr>
                </a:solidFill>
                <a:effectLst/>
                <a:uLnTx/>
                <a:uFillTx/>
                <a:latin typeface="Century Gothic" panose="020F0302020204030204"/>
                <a:ea typeface="+mn-ea"/>
                <a:cs typeface="+mn-cs"/>
              </a:rPr>
              <a:t> quoi </a:t>
            </a:r>
            <a:r>
              <a:rPr kumimoji="0" lang="en-GB" sz="2400" b="0" i="0" u="none" strike="noStrike" kern="1200" cap="none" spc="0" normalizeH="0" baseline="0" noProof="0" err="1">
                <a:ln>
                  <a:noFill/>
                </a:ln>
                <a:solidFill>
                  <a:srgbClr val="5B9BD5">
                    <a:lumMod val="50000"/>
                  </a:srgbClr>
                </a:solidFill>
                <a:effectLst/>
                <a:uLnTx/>
                <a:uFillTx/>
                <a:latin typeface="Century Gothic" panose="020F0302020204030204"/>
                <a:ea typeface="+mn-ea"/>
                <a:cs typeface="+mn-cs"/>
              </a:rPr>
              <a:t>en</a:t>
            </a:r>
            <a:r>
              <a:rPr kumimoji="0" lang="en-GB" sz="2400" b="0" i="0" u="none" strike="noStrike" kern="1200" cap="none" spc="0" normalizeH="0" baseline="0" noProof="0">
                <a:ln>
                  <a:noFill/>
                </a:ln>
                <a:solidFill>
                  <a:srgbClr val="5B9BD5">
                    <a:lumMod val="50000"/>
                  </a:srgbClr>
                </a:solidFill>
                <a:effectLst/>
                <a:uLnTx/>
                <a:uFillTx/>
                <a:latin typeface="Century Gothic" panose="020F0302020204030204"/>
                <a:ea typeface="+mn-ea"/>
                <a:cs typeface="+mn-cs"/>
              </a:rPr>
              <a:t> </a:t>
            </a:r>
            <a:r>
              <a:rPr kumimoji="0" lang="en-GB" sz="2400" b="0" i="0" u="none" strike="noStrike" kern="1200" cap="none" spc="0" normalizeH="0" baseline="0" noProof="0" err="1">
                <a:ln>
                  <a:noFill/>
                </a:ln>
                <a:solidFill>
                  <a:srgbClr val="5B9BD5">
                    <a:lumMod val="50000"/>
                  </a:srgbClr>
                </a:solidFill>
                <a:effectLst/>
                <a:uLnTx/>
                <a:uFillTx/>
                <a:latin typeface="Century Gothic" panose="020F0302020204030204"/>
                <a:ea typeface="+mn-ea"/>
                <a:cs typeface="+mn-cs"/>
              </a:rPr>
              <a:t>fran</a:t>
            </a:r>
            <a:r>
              <a:rPr kumimoji="0" lang="en-GB" sz="2400" b="0" i="0" u="none" strike="noStrike" kern="1200" cap="none" spc="0" normalizeH="0" baseline="0" noProof="0" err="1">
                <a:ln>
                  <a:noFill/>
                </a:ln>
                <a:solidFill>
                  <a:srgbClr val="5B9BD5">
                    <a:lumMod val="50000"/>
                  </a:srgbClr>
                </a:solidFill>
                <a:effectLst/>
                <a:uLnTx/>
                <a:uFillTx/>
                <a:latin typeface="Century Gothic" panose="020B0502020202020204" pitchFamily="34" charset="0"/>
                <a:ea typeface="+mn-ea"/>
                <a:cs typeface="Calibri" panose="020F0502020204030204" pitchFamily="34" charset="0"/>
              </a:rPr>
              <a:t>ç</a:t>
            </a:r>
            <a:r>
              <a:rPr kumimoji="0" lang="en-GB" sz="2400" b="0" i="0" u="none" strike="noStrike" kern="1200" cap="none" spc="0" normalizeH="0" baseline="0" noProof="0" err="1">
                <a:ln>
                  <a:noFill/>
                </a:ln>
                <a:solidFill>
                  <a:srgbClr val="5B9BD5">
                    <a:lumMod val="50000"/>
                  </a:srgbClr>
                </a:solidFill>
                <a:effectLst/>
                <a:uLnTx/>
                <a:uFillTx/>
                <a:latin typeface="Century Gothic" panose="020F0302020204030204"/>
                <a:ea typeface="+mn-ea"/>
                <a:cs typeface="+mn-cs"/>
              </a:rPr>
              <a:t>ais</a:t>
            </a:r>
            <a:r>
              <a:rPr kumimoji="0" lang="en-GB" sz="2400" b="0" i="0" u="none" strike="noStrike" kern="1200" cap="none" spc="0" normalizeH="0" baseline="0" noProof="0">
                <a:ln>
                  <a:noFill/>
                </a:ln>
                <a:solidFill>
                  <a:srgbClr val="5B9BD5">
                    <a:lumMod val="50000"/>
                  </a:srgbClr>
                </a:solidFill>
                <a:effectLst/>
                <a:uLnTx/>
                <a:uFillTx/>
                <a:latin typeface="Century Gothic" panose="020F0302020204030204"/>
                <a:ea typeface="+mn-ea"/>
                <a:cs typeface="+mn-cs"/>
              </a:rPr>
              <a:t> ?</a:t>
            </a:r>
          </a:p>
        </p:txBody>
      </p:sp>
      <p:sp>
        <p:nvSpPr>
          <p:cNvPr id="13" name="TextBox 12"/>
          <p:cNvSpPr txBox="1"/>
          <p:nvPr/>
        </p:nvSpPr>
        <p:spPr>
          <a:xfrm rot="20949250">
            <a:off x="4185593" y="1370539"/>
            <a:ext cx="2217042"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lire</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4" name="TextBox 13"/>
          <p:cNvSpPr txBox="1"/>
          <p:nvPr/>
        </p:nvSpPr>
        <p:spPr>
          <a:xfrm rot="399586">
            <a:off x="9614485" y="1153710"/>
            <a:ext cx="3095138"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ouvrir</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5" name="TextBox 14"/>
          <p:cNvSpPr txBox="1"/>
          <p:nvPr/>
        </p:nvSpPr>
        <p:spPr>
          <a:xfrm rot="399586">
            <a:off x="4878338" y="5601363"/>
            <a:ext cx="4872146"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la </a:t>
            </a: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salle</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6" name="TextBox 15"/>
          <p:cNvSpPr txBox="1"/>
          <p:nvPr/>
        </p:nvSpPr>
        <p:spPr>
          <a:xfrm rot="20709794">
            <a:off x="1607026" y="1243464"/>
            <a:ext cx="248731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fermer</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7" name="TextBox 16"/>
          <p:cNvSpPr txBox="1"/>
          <p:nvPr/>
        </p:nvSpPr>
        <p:spPr>
          <a:xfrm rot="21173064">
            <a:off x="9126510" y="5311816"/>
            <a:ext cx="3232232"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le </a:t>
            </a: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tableau</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8" name="TextBox 17"/>
          <p:cNvSpPr txBox="1"/>
          <p:nvPr/>
        </p:nvSpPr>
        <p:spPr>
          <a:xfrm rot="21048927">
            <a:off x="8348663" y="3470300"/>
            <a:ext cx="2907546"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la </a:t>
            </a: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fenêtre</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9" name="TextBox 18"/>
          <p:cNvSpPr txBox="1"/>
          <p:nvPr/>
        </p:nvSpPr>
        <p:spPr>
          <a:xfrm rot="190434">
            <a:off x="6306388" y="1290214"/>
            <a:ext cx="347741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mettre</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20" name="TextBox 19"/>
          <p:cNvSpPr txBox="1"/>
          <p:nvPr/>
        </p:nvSpPr>
        <p:spPr>
          <a:xfrm rot="399586">
            <a:off x="1243487" y="5337766"/>
            <a:ext cx="2615544"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la porte</a:t>
            </a:r>
          </a:p>
        </p:txBody>
      </p:sp>
      <p:sp>
        <p:nvSpPr>
          <p:cNvPr id="21" name="TextBox 20"/>
          <p:cNvSpPr txBox="1"/>
          <p:nvPr/>
        </p:nvSpPr>
        <p:spPr>
          <a:xfrm rot="399586">
            <a:off x="164512" y="4256565"/>
            <a:ext cx="2850409"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la </a:t>
            </a: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classe</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22" name="TextBox 21"/>
          <p:cNvSpPr txBox="1"/>
          <p:nvPr/>
        </p:nvSpPr>
        <p:spPr>
          <a:xfrm rot="21027610">
            <a:off x="9274078" y="2261486"/>
            <a:ext cx="2532450"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vous</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23" name="TextBox 22"/>
          <p:cNvSpPr txBox="1"/>
          <p:nvPr/>
        </p:nvSpPr>
        <p:spPr>
          <a:xfrm rot="399586">
            <a:off x="129678" y="2375464"/>
            <a:ext cx="3194497"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la </a:t>
            </a: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chemise</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pic>
        <p:nvPicPr>
          <p:cNvPr id="25" name="Picture 2" descr="http://www.clker.com/cliparts/w/d/u/B/w/V/stamp1-m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745032">
            <a:off x="4580046" y="1936785"/>
            <a:ext cx="3263691" cy="2957040"/>
          </a:xfrm>
          <a:prstGeom prst="rect">
            <a:avLst/>
          </a:prstGeom>
          <a:noFill/>
          <a:extLst>
            <a:ext uri="{909E8E84-426E-40DD-AFC4-6F175D3DCCD1}">
              <a14:hiddenFill xmlns:a14="http://schemas.microsoft.com/office/drawing/2010/main">
                <a:solidFill>
                  <a:srgbClr val="FFFFFF"/>
                </a:solidFill>
              </a14:hiddenFill>
            </a:ext>
          </a:extLst>
        </p:spPr>
      </p:pic>
      <p:sp>
        <p:nvSpPr>
          <p:cNvPr id="27" name="TextBox 26"/>
          <p:cNvSpPr txBox="1"/>
          <p:nvPr/>
        </p:nvSpPr>
        <p:spPr>
          <a:xfrm rot="21288482">
            <a:off x="5209145" y="3012109"/>
            <a:ext cx="2397204"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4000" b="0" i="0" u="none" strike="noStrike" kern="1200" cap="none" spc="0" normalizeH="0" baseline="0" noProof="0">
                <a:ln>
                  <a:noFill/>
                </a:ln>
                <a:solidFill>
                  <a:srgbClr val="4472C4">
                    <a:lumMod val="50000"/>
                  </a:srgbClr>
                </a:solidFill>
                <a:effectLst/>
                <a:uLnTx/>
                <a:uFillTx/>
                <a:latin typeface="Century Gothic" panose="020F0302020204030204"/>
                <a:ea typeface="Calibri"/>
                <a:cs typeface="Calibri"/>
                <a:sym typeface="Calibri"/>
              </a:rPr>
              <a:t>to open</a:t>
            </a:r>
            <a:endParaRPr kumimoji="0" lang="en-GB" sz="4000" b="0" i="0" u="none" strike="noStrike" kern="1200" cap="none" spc="0" normalizeH="0" baseline="0" noProof="0">
              <a:ln>
                <a:noFill/>
              </a:ln>
              <a:solidFill>
                <a:srgbClr val="4472C4">
                  <a:lumMod val="50000"/>
                </a:srgbClr>
              </a:solidFill>
              <a:effectLst/>
              <a:uLnTx/>
              <a:uFillTx/>
              <a:latin typeface="Century Gothic" panose="020B0502020202020204" pitchFamily="34" charset="0"/>
              <a:ea typeface="+mn-ea"/>
              <a:cs typeface="Calibri" panose="020F0502020204030204" pitchFamily="34" charset="0"/>
            </a:endParaRPr>
          </a:p>
        </p:txBody>
      </p:sp>
      <p:sp>
        <p:nvSpPr>
          <p:cNvPr id="2" name="TextBox 1"/>
          <p:cNvSpPr txBox="1"/>
          <p:nvPr/>
        </p:nvSpPr>
        <p:spPr>
          <a:xfrm rot="20980845">
            <a:off x="2510699" y="3265977"/>
            <a:ext cx="2449941"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400" b="0" i="0" u="none" strike="noStrike" kern="1200" cap="none" spc="0" normalizeH="0" baseline="0" noProof="0" err="1">
                <a:ln>
                  <a:noFill/>
                </a:ln>
                <a:solidFill>
                  <a:srgbClr val="4472C4">
                    <a:lumMod val="50000"/>
                  </a:srgbClr>
                </a:solidFill>
                <a:effectLst/>
                <a:uLnTx/>
                <a:uFillTx/>
                <a:latin typeface="Century Gothic" panose="020F0302020204030204"/>
                <a:ea typeface="+mn-ea"/>
                <a:cs typeface="+mn-cs"/>
              </a:rPr>
              <a:t>écrire</a:t>
            </a:r>
            <a:endParaRPr kumimoji="0" lang="en-GB" sz="18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endParaRPr>
          </a:p>
        </p:txBody>
      </p:sp>
      <p:pic>
        <p:nvPicPr>
          <p:cNvPr id="26" name="Picture 2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6364"/>
            <a:ext cx="6457246" cy="867128"/>
          </a:xfrm>
          <a:prstGeom prst="rect">
            <a:avLst/>
          </a:prstGeom>
        </p:spPr>
      </p:pic>
      <p:sp>
        <p:nvSpPr>
          <p:cNvPr id="29" name="TextBox 28"/>
          <p:cNvSpPr txBox="1"/>
          <p:nvPr/>
        </p:nvSpPr>
        <p:spPr>
          <a:xfrm rot="21173064">
            <a:off x="7041059" y="4708167"/>
            <a:ext cx="294310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le </a:t>
            </a: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silence</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32" name="TextBox 31"/>
          <p:cNvSpPr txBox="1"/>
          <p:nvPr/>
        </p:nvSpPr>
        <p:spPr>
          <a:xfrm rot="21173064">
            <a:off x="3542210" y="4495674"/>
            <a:ext cx="294310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bien</a:t>
            </a:r>
          </a:p>
        </p:txBody>
      </p:sp>
      <p:sp>
        <p:nvSpPr>
          <p:cNvPr id="24" name="Oval 23"/>
          <p:cNvSpPr/>
          <p:nvPr/>
        </p:nvSpPr>
        <p:spPr>
          <a:xfrm>
            <a:off x="9038252" y="914557"/>
            <a:ext cx="2818139" cy="1228697"/>
          </a:xfrm>
          <a:prstGeom prst="ellipse">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ED7D31"/>
              </a:solidFill>
              <a:effectLst/>
              <a:uLnTx/>
              <a:uFillTx/>
              <a:latin typeface="Century Gothic" panose="020F0302020204030204"/>
              <a:ea typeface="+mn-ea"/>
              <a:cs typeface="+mn-cs"/>
            </a:endParaRPr>
          </a:p>
        </p:txBody>
      </p:sp>
      <p:sp>
        <p:nvSpPr>
          <p:cNvPr id="3" name="Title 2"/>
          <p:cNvSpPr>
            <a:spLocks noGrp="1"/>
          </p:cNvSpPr>
          <p:nvPr>
            <p:ph type="title"/>
          </p:nvPr>
        </p:nvSpPr>
        <p:spPr>
          <a:xfrm>
            <a:off x="129511" y="-53067"/>
            <a:ext cx="10515600" cy="1325563"/>
          </a:xfrm>
        </p:spPr>
        <p:txBody>
          <a:bodyPr/>
          <a:lstStyle/>
          <a:p>
            <a:pPr rtl="0" eaLnBrk="1" fontAlgn="auto" latinLnBrk="0" hangingPunct="1"/>
            <a:r>
              <a:rPr lang="en-GB" sz="3200" b="1" i="0" kern="1200" spc="0" baseline="0" err="1">
                <a:ln>
                  <a:noFill/>
                </a:ln>
                <a:solidFill>
                  <a:srgbClr val="FFFFFF"/>
                </a:solidFill>
                <a:effectLst/>
                <a:latin typeface="Century Gothic" panose="020B0502020202020204" pitchFamily="34" charset="0"/>
                <a:ea typeface="+mn-ea"/>
                <a:cs typeface="+mn-cs"/>
              </a:rPr>
              <a:t>Vocabulaire</a:t>
            </a:r>
            <a:r>
              <a:rPr lang="en-GB" sz="3200" b="1" i="0" kern="1200" spc="0" baseline="0">
                <a:ln>
                  <a:noFill/>
                </a:ln>
                <a:solidFill>
                  <a:srgbClr val="FFFFFF"/>
                </a:solidFill>
                <a:effectLst/>
                <a:latin typeface="Century Gothic" panose="020B0502020202020204" pitchFamily="34" charset="0"/>
                <a:ea typeface="+mn-ea"/>
                <a:cs typeface="+mn-cs"/>
              </a:rPr>
              <a:t> - </a:t>
            </a:r>
            <a:r>
              <a:rPr lang="en-GB" sz="3200" b="1" i="0" kern="1200" spc="0" baseline="0" err="1">
                <a:ln>
                  <a:noFill/>
                </a:ln>
                <a:solidFill>
                  <a:srgbClr val="FFFFFF"/>
                </a:solidFill>
                <a:effectLst/>
                <a:latin typeface="Century Gothic" panose="020B0502020202020204" pitchFamily="34" charset="0"/>
                <a:ea typeface="+mn-ea"/>
                <a:cs typeface="+mn-cs"/>
              </a:rPr>
              <a:t>révisions</a:t>
            </a:r>
            <a:endParaRPr lang="en-GB">
              <a:effectLst/>
            </a:endParaRPr>
          </a:p>
        </p:txBody>
      </p:sp>
      <p:sp>
        <p:nvSpPr>
          <p:cNvPr id="28" name="Rounded Rectangle 46">
            <a:extLst>
              <a:ext uri="{FF2B5EF4-FFF2-40B4-BE49-F238E27FC236}">
                <a16:creationId xmlns:a16="http://schemas.microsoft.com/office/drawing/2014/main" id="{CB238838-6A9D-47A3-BE4F-676D1EC3BD53}"/>
              </a:ext>
            </a:extLst>
          </p:cNvPr>
          <p:cNvSpPr/>
          <p:nvPr/>
        </p:nvSpPr>
        <p:spPr>
          <a:xfrm>
            <a:off x="10204704" y="230925"/>
            <a:ext cx="1702891" cy="361888"/>
          </a:xfrm>
          <a:prstGeom prst="roundRect">
            <a:avLst/>
          </a:prstGeom>
          <a:solidFill>
            <a:srgbClr val="105076"/>
          </a:solidFill>
          <a:ln>
            <a:solidFill>
              <a:srgbClr val="105076"/>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lire et parler </a:t>
            </a:r>
          </a:p>
        </p:txBody>
      </p:sp>
    </p:spTree>
    <p:extLst>
      <p:ext uri="{BB962C8B-B14F-4D97-AF65-F5344CB8AC3E}">
        <p14:creationId xmlns:p14="http://schemas.microsoft.com/office/powerpoint/2010/main" val="166575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Box 29"/>
          <p:cNvSpPr txBox="1"/>
          <p:nvPr/>
        </p:nvSpPr>
        <p:spPr>
          <a:xfrm>
            <a:off x="6649220" y="246041"/>
            <a:ext cx="5157216"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err="1">
                <a:ln>
                  <a:noFill/>
                </a:ln>
                <a:solidFill>
                  <a:srgbClr val="5B9BD5">
                    <a:lumMod val="50000"/>
                  </a:srgbClr>
                </a:solidFill>
                <a:effectLst/>
                <a:uLnTx/>
                <a:uFillTx/>
                <a:latin typeface="Century Gothic" panose="020F0302020204030204"/>
                <a:ea typeface="+mn-ea"/>
                <a:cs typeface="+mn-cs"/>
              </a:rPr>
              <a:t>C'est</a:t>
            </a:r>
            <a:r>
              <a:rPr kumimoji="0" lang="en-GB" sz="2400" b="0" i="0" u="none" strike="noStrike" kern="1200" cap="none" spc="0" normalizeH="0" baseline="0" noProof="0">
                <a:ln>
                  <a:noFill/>
                </a:ln>
                <a:solidFill>
                  <a:srgbClr val="5B9BD5">
                    <a:lumMod val="50000"/>
                  </a:srgbClr>
                </a:solidFill>
                <a:effectLst/>
                <a:uLnTx/>
                <a:uFillTx/>
                <a:latin typeface="Century Gothic" panose="020F0302020204030204"/>
                <a:ea typeface="+mn-ea"/>
                <a:cs typeface="+mn-cs"/>
              </a:rPr>
              <a:t> quoi </a:t>
            </a:r>
            <a:r>
              <a:rPr kumimoji="0" lang="en-GB" sz="2400" b="0" i="0" u="none" strike="noStrike" kern="1200" cap="none" spc="0" normalizeH="0" baseline="0" noProof="0" err="1">
                <a:ln>
                  <a:noFill/>
                </a:ln>
                <a:solidFill>
                  <a:srgbClr val="5B9BD5">
                    <a:lumMod val="50000"/>
                  </a:srgbClr>
                </a:solidFill>
                <a:effectLst/>
                <a:uLnTx/>
                <a:uFillTx/>
                <a:latin typeface="Century Gothic" panose="020F0302020204030204"/>
                <a:ea typeface="+mn-ea"/>
                <a:cs typeface="+mn-cs"/>
              </a:rPr>
              <a:t>en</a:t>
            </a:r>
            <a:r>
              <a:rPr kumimoji="0" lang="en-GB" sz="2400" b="0" i="0" u="none" strike="noStrike" kern="1200" cap="none" spc="0" normalizeH="0" baseline="0" noProof="0">
                <a:ln>
                  <a:noFill/>
                </a:ln>
                <a:solidFill>
                  <a:srgbClr val="5B9BD5">
                    <a:lumMod val="50000"/>
                  </a:srgbClr>
                </a:solidFill>
                <a:effectLst/>
                <a:uLnTx/>
                <a:uFillTx/>
                <a:latin typeface="Century Gothic" panose="020F0302020204030204"/>
                <a:ea typeface="+mn-ea"/>
                <a:cs typeface="+mn-cs"/>
              </a:rPr>
              <a:t> </a:t>
            </a:r>
            <a:r>
              <a:rPr kumimoji="0" lang="en-GB" sz="2400" b="0" i="0" u="none" strike="noStrike" kern="1200" cap="none" spc="0" normalizeH="0" baseline="0" noProof="0" err="1">
                <a:ln>
                  <a:noFill/>
                </a:ln>
                <a:solidFill>
                  <a:srgbClr val="5B9BD5">
                    <a:lumMod val="50000"/>
                  </a:srgbClr>
                </a:solidFill>
                <a:effectLst/>
                <a:uLnTx/>
                <a:uFillTx/>
                <a:latin typeface="Century Gothic" panose="020F0302020204030204"/>
                <a:ea typeface="+mn-ea"/>
                <a:cs typeface="+mn-cs"/>
              </a:rPr>
              <a:t>fran</a:t>
            </a:r>
            <a:r>
              <a:rPr kumimoji="0" lang="en-GB" sz="2400" b="0" i="0" u="none" strike="noStrike" kern="1200" cap="none" spc="0" normalizeH="0" baseline="0" noProof="0" err="1">
                <a:ln>
                  <a:noFill/>
                </a:ln>
                <a:solidFill>
                  <a:srgbClr val="5B9BD5">
                    <a:lumMod val="50000"/>
                  </a:srgbClr>
                </a:solidFill>
                <a:effectLst/>
                <a:uLnTx/>
                <a:uFillTx/>
                <a:latin typeface="Century Gothic" panose="020B0502020202020204" pitchFamily="34" charset="0"/>
                <a:ea typeface="+mn-ea"/>
                <a:cs typeface="Calibri" panose="020F0502020204030204" pitchFamily="34" charset="0"/>
              </a:rPr>
              <a:t>ç</a:t>
            </a:r>
            <a:r>
              <a:rPr kumimoji="0" lang="en-GB" sz="2400" b="0" i="0" u="none" strike="noStrike" kern="1200" cap="none" spc="0" normalizeH="0" baseline="0" noProof="0" err="1">
                <a:ln>
                  <a:noFill/>
                </a:ln>
                <a:solidFill>
                  <a:srgbClr val="5B9BD5">
                    <a:lumMod val="50000"/>
                  </a:srgbClr>
                </a:solidFill>
                <a:effectLst/>
                <a:uLnTx/>
                <a:uFillTx/>
                <a:latin typeface="Century Gothic" panose="020F0302020204030204"/>
                <a:ea typeface="+mn-ea"/>
                <a:cs typeface="+mn-cs"/>
              </a:rPr>
              <a:t>ais</a:t>
            </a:r>
            <a:r>
              <a:rPr kumimoji="0" lang="en-GB" sz="2400" b="0" i="0" u="none" strike="noStrike" kern="1200" cap="none" spc="0" normalizeH="0" baseline="0" noProof="0">
                <a:ln>
                  <a:noFill/>
                </a:ln>
                <a:solidFill>
                  <a:srgbClr val="5B9BD5">
                    <a:lumMod val="50000"/>
                  </a:srgbClr>
                </a:solidFill>
                <a:effectLst/>
                <a:uLnTx/>
                <a:uFillTx/>
                <a:latin typeface="Century Gothic" panose="020F0302020204030204"/>
                <a:ea typeface="+mn-ea"/>
                <a:cs typeface="+mn-cs"/>
              </a:rPr>
              <a:t> ?</a:t>
            </a:r>
          </a:p>
        </p:txBody>
      </p:sp>
      <p:sp>
        <p:nvSpPr>
          <p:cNvPr id="13" name="TextBox 12"/>
          <p:cNvSpPr txBox="1"/>
          <p:nvPr/>
        </p:nvSpPr>
        <p:spPr>
          <a:xfrm rot="20949250">
            <a:off x="4185593" y="1370539"/>
            <a:ext cx="2217042"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lire</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4" name="TextBox 13"/>
          <p:cNvSpPr txBox="1"/>
          <p:nvPr/>
        </p:nvSpPr>
        <p:spPr>
          <a:xfrm rot="399586">
            <a:off x="9614485" y="1153710"/>
            <a:ext cx="3095138"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ouvrir</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5" name="TextBox 14"/>
          <p:cNvSpPr txBox="1"/>
          <p:nvPr/>
        </p:nvSpPr>
        <p:spPr>
          <a:xfrm rot="399586">
            <a:off x="4878338" y="5601363"/>
            <a:ext cx="4872146"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la </a:t>
            </a: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salle</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6" name="TextBox 15"/>
          <p:cNvSpPr txBox="1"/>
          <p:nvPr/>
        </p:nvSpPr>
        <p:spPr>
          <a:xfrm rot="20709794">
            <a:off x="1607026" y="1243464"/>
            <a:ext cx="248731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fermer</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7" name="TextBox 16"/>
          <p:cNvSpPr txBox="1"/>
          <p:nvPr/>
        </p:nvSpPr>
        <p:spPr>
          <a:xfrm rot="21173064">
            <a:off x="9126510" y="5311816"/>
            <a:ext cx="3232232"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le </a:t>
            </a: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tableau</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8" name="TextBox 17"/>
          <p:cNvSpPr txBox="1"/>
          <p:nvPr/>
        </p:nvSpPr>
        <p:spPr>
          <a:xfrm rot="21048927">
            <a:off x="8348663" y="3470300"/>
            <a:ext cx="2907546"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la </a:t>
            </a: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fenêtre</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9" name="TextBox 18"/>
          <p:cNvSpPr txBox="1"/>
          <p:nvPr/>
        </p:nvSpPr>
        <p:spPr>
          <a:xfrm rot="190434">
            <a:off x="6306388" y="1290214"/>
            <a:ext cx="347741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mettre</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20" name="TextBox 19"/>
          <p:cNvSpPr txBox="1"/>
          <p:nvPr/>
        </p:nvSpPr>
        <p:spPr>
          <a:xfrm rot="399586">
            <a:off x="1243487" y="5337766"/>
            <a:ext cx="2615544"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la porte</a:t>
            </a:r>
          </a:p>
        </p:txBody>
      </p:sp>
      <p:sp>
        <p:nvSpPr>
          <p:cNvPr id="21" name="TextBox 20"/>
          <p:cNvSpPr txBox="1"/>
          <p:nvPr/>
        </p:nvSpPr>
        <p:spPr>
          <a:xfrm rot="399586">
            <a:off x="164512" y="4256565"/>
            <a:ext cx="2850409"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la </a:t>
            </a: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classe</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22" name="TextBox 21"/>
          <p:cNvSpPr txBox="1"/>
          <p:nvPr/>
        </p:nvSpPr>
        <p:spPr>
          <a:xfrm rot="21027610">
            <a:off x="9274078" y="2261486"/>
            <a:ext cx="2532450"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vous</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23" name="TextBox 22"/>
          <p:cNvSpPr txBox="1"/>
          <p:nvPr/>
        </p:nvSpPr>
        <p:spPr>
          <a:xfrm rot="399586">
            <a:off x="129678" y="2375464"/>
            <a:ext cx="3194497"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la </a:t>
            </a: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chemise</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pic>
        <p:nvPicPr>
          <p:cNvPr id="25" name="Picture 2" descr="http://www.clker.com/cliparts/w/d/u/B/w/V/stamp1-m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745032">
            <a:off x="4580046" y="1936785"/>
            <a:ext cx="3263691" cy="2957040"/>
          </a:xfrm>
          <a:prstGeom prst="rect">
            <a:avLst/>
          </a:prstGeom>
          <a:noFill/>
          <a:extLst>
            <a:ext uri="{909E8E84-426E-40DD-AFC4-6F175D3DCCD1}">
              <a14:hiddenFill xmlns:a14="http://schemas.microsoft.com/office/drawing/2010/main">
                <a:solidFill>
                  <a:srgbClr val="FFFFFF"/>
                </a:solidFill>
              </a14:hiddenFill>
            </a:ext>
          </a:extLst>
        </p:spPr>
      </p:pic>
      <p:sp>
        <p:nvSpPr>
          <p:cNvPr id="27" name="TextBox 26"/>
          <p:cNvSpPr txBox="1"/>
          <p:nvPr/>
        </p:nvSpPr>
        <p:spPr>
          <a:xfrm rot="21288482">
            <a:off x="5598083" y="2959915"/>
            <a:ext cx="2397204"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4000" b="0" i="0" u="none" strike="noStrike" kern="1200" cap="none" spc="0" normalizeH="0" baseline="0" noProof="0" err="1">
                <a:ln>
                  <a:noFill/>
                </a:ln>
                <a:solidFill>
                  <a:srgbClr val="4472C4">
                    <a:lumMod val="50000"/>
                  </a:srgbClr>
                </a:solidFill>
                <a:effectLst/>
                <a:uLnTx/>
                <a:uFillTx/>
                <a:latin typeface="Century Gothic" panose="020F0302020204030204"/>
                <a:ea typeface="Calibri"/>
                <a:cs typeface="Calibri"/>
                <a:sym typeface="Calibri"/>
              </a:rPr>
              <a:t>well</a:t>
            </a:r>
            <a:endParaRPr kumimoji="0" lang="en-GB" sz="4000" b="0" i="0" u="none" strike="noStrike" kern="1200" cap="none" spc="0" normalizeH="0" baseline="0" noProof="0">
              <a:ln>
                <a:noFill/>
              </a:ln>
              <a:solidFill>
                <a:srgbClr val="4472C4">
                  <a:lumMod val="50000"/>
                </a:srgbClr>
              </a:solidFill>
              <a:effectLst/>
              <a:uLnTx/>
              <a:uFillTx/>
              <a:latin typeface="Century Gothic" panose="020B0502020202020204" pitchFamily="34" charset="0"/>
              <a:ea typeface="+mn-ea"/>
              <a:cs typeface="Calibri" panose="020F0502020204030204" pitchFamily="34" charset="0"/>
            </a:endParaRPr>
          </a:p>
        </p:txBody>
      </p:sp>
      <p:sp>
        <p:nvSpPr>
          <p:cNvPr id="2" name="TextBox 1"/>
          <p:cNvSpPr txBox="1"/>
          <p:nvPr/>
        </p:nvSpPr>
        <p:spPr>
          <a:xfrm rot="20980845">
            <a:off x="2510699" y="3265977"/>
            <a:ext cx="2449941"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400" b="0" i="0" u="none" strike="noStrike" kern="1200" cap="none" spc="0" normalizeH="0" baseline="0" noProof="0" err="1">
                <a:ln>
                  <a:noFill/>
                </a:ln>
                <a:solidFill>
                  <a:srgbClr val="4472C4">
                    <a:lumMod val="50000"/>
                  </a:srgbClr>
                </a:solidFill>
                <a:effectLst/>
                <a:uLnTx/>
                <a:uFillTx/>
                <a:latin typeface="Century Gothic" panose="020F0302020204030204"/>
                <a:ea typeface="+mn-ea"/>
                <a:cs typeface="+mn-cs"/>
              </a:rPr>
              <a:t>écrire</a:t>
            </a:r>
            <a:endParaRPr kumimoji="0" lang="en-GB" sz="18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endParaRPr>
          </a:p>
        </p:txBody>
      </p:sp>
      <p:pic>
        <p:nvPicPr>
          <p:cNvPr id="26" name="Picture 2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6364"/>
            <a:ext cx="6457246" cy="867128"/>
          </a:xfrm>
          <a:prstGeom prst="rect">
            <a:avLst/>
          </a:prstGeom>
        </p:spPr>
      </p:pic>
      <p:sp>
        <p:nvSpPr>
          <p:cNvPr id="29" name="TextBox 28"/>
          <p:cNvSpPr txBox="1"/>
          <p:nvPr/>
        </p:nvSpPr>
        <p:spPr>
          <a:xfrm rot="21173064">
            <a:off x="7041059" y="4708167"/>
            <a:ext cx="294310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le </a:t>
            </a: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silence</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32" name="TextBox 31"/>
          <p:cNvSpPr txBox="1"/>
          <p:nvPr/>
        </p:nvSpPr>
        <p:spPr>
          <a:xfrm rot="21173064">
            <a:off x="3542210" y="4495674"/>
            <a:ext cx="294310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bien</a:t>
            </a:r>
          </a:p>
        </p:txBody>
      </p:sp>
      <p:sp>
        <p:nvSpPr>
          <p:cNvPr id="24" name="Oval 23"/>
          <p:cNvSpPr/>
          <p:nvPr/>
        </p:nvSpPr>
        <p:spPr>
          <a:xfrm>
            <a:off x="2829314" y="4382115"/>
            <a:ext cx="2818139" cy="1228697"/>
          </a:xfrm>
          <a:prstGeom prst="ellipse">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ED7D31"/>
              </a:solidFill>
              <a:effectLst/>
              <a:uLnTx/>
              <a:uFillTx/>
              <a:latin typeface="Century Gothic" panose="020F0302020204030204"/>
              <a:ea typeface="+mn-ea"/>
              <a:cs typeface="+mn-cs"/>
            </a:endParaRPr>
          </a:p>
        </p:txBody>
      </p:sp>
      <p:sp>
        <p:nvSpPr>
          <p:cNvPr id="3" name="Title 2"/>
          <p:cNvSpPr>
            <a:spLocks noGrp="1"/>
          </p:cNvSpPr>
          <p:nvPr>
            <p:ph type="title"/>
          </p:nvPr>
        </p:nvSpPr>
        <p:spPr>
          <a:xfrm>
            <a:off x="129511" y="-28454"/>
            <a:ext cx="10515600" cy="1325563"/>
          </a:xfrm>
        </p:spPr>
        <p:txBody>
          <a:bodyPr/>
          <a:lstStyle/>
          <a:p>
            <a:pPr rtl="0" eaLnBrk="1" fontAlgn="auto" latinLnBrk="0" hangingPunct="1"/>
            <a:r>
              <a:rPr lang="en-GB" sz="3200" b="1" i="0" kern="1200" spc="0" baseline="0" err="1">
                <a:ln>
                  <a:noFill/>
                </a:ln>
                <a:solidFill>
                  <a:srgbClr val="FFFFFF"/>
                </a:solidFill>
                <a:effectLst/>
                <a:latin typeface="Century Gothic" panose="020B0502020202020204" pitchFamily="34" charset="0"/>
                <a:ea typeface="+mn-ea"/>
                <a:cs typeface="+mn-cs"/>
              </a:rPr>
              <a:t>Vocabulaire</a:t>
            </a:r>
            <a:r>
              <a:rPr lang="en-GB" sz="3200" b="1" i="0" kern="1200" spc="0" baseline="0">
                <a:ln>
                  <a:noFill/>
                </a:ln>
                <a:solidFill>
                  <a:srgbClr val="FFFFFF"/>
                </a:solidFill>
                <a:effectLst/>
                <a:latin typeface="Century Gothic" panose="020B0502020202020204" pitchFamily="34" charset="0"/>
                <a:ea typeface="+mn-ea"/>
                <a:cs typeface="+mn-cs"/>
              </a:rPr>
              <a:t> - </a:t>
            </a:r>
            <a:r>
              <a:rPr lang="en-GB" sz="3200" b="1" i="0" kern="1200" spc="0" baseline="0" err="1">
                <a:ln>
                  <a:noFill/>
                </a:ln>
                <a:solidFill>
                  <a:srgbClr val="FFFFFF"/>
                </a:solidFill>
                <a:effectLst/>
                <a:latin typeface="Century Gothic" panose="020B0502020202020204" pitchFamily="34" charset="0"/>
                <a:ea typeface="+mn-ea"/>
                <a:cs typeface="+mn-cs"/>
              </a:rPr>
              <a:t>révisions</a:t>
            </a:r>
            <a:endParaRPr lang="en-GB">
              <a:effectLst/>
            </a:endParaRPr>
          </a:p>
        </p:txBody>
      </p:sp>
      <p:sp>
        <p:nvSpPr>
          <p:cNvPr id="28" name="Rounded Rectangle 46">
            <a:extLst>
              <a:ext uri="{FF2B5EF4-FFF2-40B4-BE49-F238E27FC236}">
                <a16:creationId xmlns:a16="http://schemas.microsoft.com/office/drawing/2014/main" id="{CB238838-6A9D-47A3-BE4F-676D1EC3BD53}"/>
              </a:ext>
            </a:extLst>
          </p:cNvPr>
          <p:cNvSpPr/>
          <p:nvPr/>
        </p:nvSpPr>
        <p:spPr>
          <a:xfrm>
            <a:off x="10204704" y="230925"/>
            <a:ext cx="1702891" cy="361888"/>
          </a:xfrm>
          <a:prstGeom prst="roundRect">
            <a:avLst/>
          </a:prstGeom>
          <a:solidFill>
            <a:srgbClr val="105076"/>
          </a:solidFill>
          <a:ln>
            <a:solidFill>
              <a:srgbClr val="105076"/>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lire et parler </a:t>
            </a:r>
          </a:p>
        </p:txBody>
      </p:sp>
    </p:spTree>
    <p:extLst>
      <p:ext uri="{BB962C8B-B14F-4D97-AF65-F5344CB8AC3E}">
        <p14:creationId xmlns:p14="http://schemas.microsoft.com/office/powerpoint/2010/main" val="539468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Box 29"/>
          <p:cNvSpPr txBox="1"/>
          <p:nvPr/>
        </p:nvSpPr>
        <p:spPr>
          <a:xfrm>
            <a:off x="6649220" y="246041"/>
            <a:ext cx="5157216"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err="1">
                <a:ln>
                  <a:noFill/>
                </a:ln>
                <a:solidFill>
                  <a:srgbClr val="5B9BD5">
                    <a:lumMod val="50000"/>
                  </a:srgbClr>
                </a:solidFill>
                <a:effectLst/>
                <a:uLnTx/>
                <a:uFillTx/>
                <a:latin typeface="Century Gothic" panose="020F0302020204030204"/>
                <a:ea typeface="+mn-ea"/>
                <a:cs typeface="+mn-cs"/>
              </a:rPr>
              <a:t>C'est</a:t>
            </a:r>
            <a:r>
              <a:rPr kumimoji="0" lang="en-GB" sz="2400" b="0" i="0" u="none" strike="noStrike" kern="1200" cap="none" spc="0" normalizeH="0" baseline="0" noProof="0">
                <a:ln>
                  <a:noFill/>
                </a:ln>
                <a:solidFill>
                  <a:srgbClr val="5B9BD5">
                    <a:lumMod val="50000"/>
                  </a:srgbClr>
                </a:solidFill>
                <a:effectLst/>
                <a:uLnTx/>
                <a:uFillTx/>
                <a:latin typeface="Century Gothic" panose="020F0302020204030204"/>
                <a:ea typeface="+mn-ea"/>
                <a:cs typeface="+mn-cs"/>
              </a:rPr>
              <a:t> quoi </a:t>
            </a:r>
            <a:r>
              <a:rPr kumimoji="0" lang="en-GB" sz="2400" b="0" i="0" u="none" strike="noStrike" kern="1200" cap="none" spc="0" normalizeH="0" baseline="0" noProof="0" err="1">
                <a:ln>
                  <a:noFill/>
                </a:ln>
                <a:solidFill>
                  <a:srgbClr val="5B9BD5">
                    <a:lumMod val="50000"/>
                  </a:srgbClr>
                </a:solidFill>
                <a:effectLst/>
                <a:uLnTx/>
                <a:uFillTx/>
                <a:latin typeface="Century Gothic" panose="020F0302020204030204"/>
                <a:ea typeface="+mn-ea"/>
                <a:cs typeface="+mn-cs"/>
              </a:rPr>
              <a:t>en</a:t>
            </a:r>
            <a:r>
              <a:rPr kumimoji="0" lang="en-GB" sz="2400" b="0" i="0" u="none" strike="noStrike" kern="1200" cap="none" spc="0" normalizeH="0" baseline="0" noProof="0">
                <a:ln>
                  <a:noFill/>
                </a:ln>
                <a:solidFill>
                  <a:srgbClr val="5B9BD5">
                    <a:lumMod val="50000"/>
                  </a:srgbClr>
                </a:solidFill>
                <a:effectLst/>
                <a:uLnTx/>
                <a:uFillTx/>
                <a:latin typeface="Century Gothic" panose="020F0302020204030204"/>
                <a:ea typeface="+mn-ea"/>
                <a:cs typeface="+mn-cs"/>
              </a:rPr>
              <a:t> </a:t>
            </a:r>
            <a:r>
              <a:rPr kumimoji="0" lang="en-GB" sz="2400" b="0" i="0" u="none" strike="noStrike" kern="1200" cap="none" spc="0" normalizeH="0" baseline="0" noProof="0" err="1">
                <a:ln>
                  <a:noFill/>
                </a:ln>
                <a:solidFill>
                  <a:srgbClr val="5B9BD5">
                    <a:lumMod val="50000"/>
                  </a:srgbClr>
                </a:solidFill>
                <a:effectLst/>
                <a:uLnTx/>
                <a:uFillTx/>
                <a:latin typeface="Century Gothic" panose="020F0302020204030204"/>
                <a:ea typeface="+mn-ea"/>
                <a:cs typeface="+mn-cs"/>
              </a:rPr>
              <a:t>fran</a:t>
            </a:r>
            <a:r>
              <a:rPr kumimoji="0" lang="en-GB" sz="2400" b="0" i="0" u="none" strike="noStrike" kern="1200" cap="none" spc="0" normalizeH="0" baseline="0" noProof="0" err="1">
                <a:ln>
                  <a:noFill/>
                </a:ln>
                <a:solidFill>
                  <a:srgbClr val="5B9BD5">
                    <a:lumMod val="50000"/>
                  </a:srgbClr>
                </a:solidFill>
                <a:effectLst/>
                <a:uLnTx/>
                <a:uFillTx/>
                <a:latin typeface="Century Gothic" panose="020B0502020202020204" pitchFamily="34" charset="0"/>
                <a:ea typeface="+mn-ea"/>
                <a:cs typeface="Calibri" panose="020F0502020204030204" pitchFamily="34" charset="0"/>
              </a:rPr>
              <a:t>ç</a:t>
            </a:r>
            <a:r>
              <a:rPr kumimoji="0" lang="en-GB" sz="2400" b="0" i="0" u="none" strike="noStrike" kern="1200" cap="none" spc="0" normalizeH="0" baseline="0" noProof="0" err="1">
                <a:ln>
                  <a:noFill/>
                </a:ln>
                <a:solidFill>
                  <a:srgbClr val="5B9BD5">
                    <a:lumMod val="50000"/>
                  </a:srgbClr>
                </a:solidFill>
                <a:effectLst/>
                <a:uLnTx/>
                <a:uFillTx/>
                <a:latin typeface="Century Gothic" panose="020F0302020204030204"/>
                <a:ea typeface="+mn-ea"/>
                <a:cs typeface="+mn-cs"/>
              </a:rPr>
              <a:t>ais</a:t>
            </a:r>
            <a:r>
              <a:rPr kumimoji="0" lang="en-GB" sz="2400" b="0" i="0" u="none" strike="noStrike" kern="1200" cap="none" spc="0" normalizeH="0" baseline="0" noProof="0">
                <a:ln>
                  <a:noFill/>
                </a:ln>
                <a:solidFill>
                  <a:srgbClr val="5B9BD5">
                    <a:lumMod val="50000"/>
                  </a:srgbClr>
                </a:solidFill>
                <a:effectLst/>
                <a:uLnTx/>
                <a:uFillTx/>
                <a:latin typeface="Century Gothic" panose="020F0302020204030204"/>
                <a:ea typeface="+mn-ea"/>
                <a:cs typeface="+mn-cs"/>
              </a:rPr>
              <a:t> ?</a:t>
            </a:r>
          </a:p>
        </p:txBody>
      </p:sp>
      <p:sp>
        <p:nvSpPr>
          <p:cNvPr id="13" name="TextBox 12"/>
          <p:cNvSpPr txBox="1"/>
          <p:nvPr/>
        </p:nvSpPr>
        <p:spPr>
          <a:xfrm rot="20949250">
            <a:off x="4185593" y="1370539"/>
            <a:ext cx="2217042"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lire</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4" name="TextBox 13"/>
          <p:cNvSpPr txBox="1"/>
          <p:nvPr/>
        </p:nvSpPr>
        <p:spPr>
          <a:xfrm rot="399586">
            <a:off x="9614485" y="1153710"/>
            <a:ext cx="3095138"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ouvrir</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5" name="TextBox 14"/>
          <p:cNvSpPr txBox="1"/>
          <p:nvPr/>
        </p:nvSpPr>
        <p:spPr>
          <a:xfrm rot="399586">
            <a:off x="4878338" y="5601363"/>
            <a:ext cx="4872146"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la </a:t>
            </a: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salle</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6" name="TextBox 15"/>
          <p:cNvSpPr txBox="1"/>
          <p:nvPr/>
        </p:nvSpPr>
        <p:spPr>
          <a:xfrm rot="20709794">
            <a:off x="1607026" y="1243464"/>
            <a:ext cx="248731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fermer</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7" name="TextBox 16"/>
          <p:cNvSpPr txBox="1"/>
          <p:nvPr/>
        </p:nvSpPr>
        <p:spPr>
          <a:xfrm rot="21173064">
            <a:off x="9126510" y="5311816"/>
            <a:ext cx="3232232"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le </a:t>
            </a: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tableau</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8" name="TextBox 17"/>
          <p:cNvSpPr txBox="1"/>
          <p:nvPr/>
        </p:nvSpPr>
        <p:spPr>
          <a:xfrm rot="21048927">
            <a:off x="8348663" y="3470300"/>
            <a:ext cx="2907546"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la </a:t>
            </a: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fenêtre</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9" name="TextBox 18"/>
          <p:cNvSpPr txBox="1"/>
          <p:nvPr/>
        </p:nvSpPr>
        <p:spPr>
          <a:xfrm rot="190434">
            <a:off x="6306388" y="1290214"/>
            <a:ext cx="347741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mettre</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20" name="TextBox 19"/>
          <p:cNvSpPr txBox="1"/>
          <p:nvPr/>
        </p:nvSpPr>
        <p:spPr>
          <a:xfrm rot="399586">
            <a:off x="1243487" y="5337766"/>
            <a:ext cx="2615544"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la porte</a:t>
            </a:r>
          </a:p>
        </p:txBody>
      </p:sp>
      <p:sp>
        <p:nvSpPr>
          <p:cNvPr id="21" name="TextBox 20"/>
          <p:cNvSpPr txBox="1"/>
          <p:nvPr/>
        </p:nvSpPr>
        <p:spPr>
          <a:xfrm rot="399586">
            <a:off x="164512" y="4256565"/>
            <a:ext cx="2850409"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la </a:t>
            </a: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classe</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22" name="TextBox 21"/>
          <p:cNvSpPr txBox="1"/>
          <p:nvPr/>
        </p:nvSpPr>
        <p:spPr>
          <a:xfrm rot="21027610">
            <a:off x="9274078" y="2261486"/>
            <a:ext cx="2532450"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vous</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23" name="TextBox 22"/>
          <p:cNvSpPr txBox="1"/>
          <p:nvPr/>
        </p:nvSpPr>
        <p:spPr>
          <a:xfrm rot="399586">
            <a:off x="129678" y="2375464"/>
            <a:ext cx="3194497"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la </a:t>
            </a: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chemise</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pic>
        <p:nvPicPr>
          <p:cNvPr id="25" name="Picture 2" descr="http://www.clker.com/cliparts/w/d/u/B/w/V/stamp1-m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745032">
            <a:off x="4580046" y="1936785"/>
            <a:ext cx="3263691" cy="2957040"/>
          </a:xfrm>
          <a:prstGeom prst="rect">
            <a:avLst/>
          </a:prstGeom>
          <a:noFill/>
          <a:extLst>
            <a:ext uri="{909E8E84-426E-40DD-AFC4-6F175D3DCCD1}">
              <a14:hiddenFill xmlns:a14="http://schemas.microsoft.com/office/drawing/2010/main">
                <a:solidFill>
                  <a:srgbClr val="FFFFFF"/>
                </a:solidFill>
              </a14:hiddenFill>
            </a:ext>
          </a:extLst>
        </p:spPr>
      </p:pic>
      <p:sp>
        <p:nvSpPr>
          <p:cNvPr id="27" name="TextBox 26"/>
          <p:cNvSpPr txBox="1"/>
          <p:nvPr/>
        </p:nvSpPr>
        <p:spPr>
          <a:xfrm rot="21288482">
            <a:off x="5142219" y="2992838"/>
            <a:ext cx="2397204"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4000" b="0" i="0" u="none" strike="noStrike" kern="1200" cap="none" spc="0" normalizeH="0" baseline="0" noProof="0">
                <a:ln>
                  <a:noFill/>
                </a:ln>
                <a:solidFill>
                  <a:srgbClr val="4472C4">
                    <a:lumMod val="50000"/>
                  </a:srgbClr>
                </a:solidFill>
                <a:effectLst/>
                <a:uLnTx/>
                <a:uFillTx/>
                <a:latin typeface="Century Gothic" panose="020F0302020204030204"/>
                <a:ea typeface="Calibri"/>
                <a:cs typeface="Calibri"/>
                <a:sym typeface="Calibri"/>
              </a:rPr>
              <a:t>to close</a:t>
            </a:r>
            <a:endParaRPr kumimoji="0" lang="en-GB" sz="4000" b="0" i="0" u="none" strike="noStrike" kern="1200" cap="none" spc="0" normalizeH="0" baseline="0" noProof="0">
              <a:ln>
                <a:noFill/>
              </a:ln>
              <a:solidFill>
                <a:srgbClr val="4472C4">
                  <a:lumMod val="50000"/>
                </a:srgbClr>
              </a:solidFill>
              <a:effectLst/>
              <a:uLnTx/>
              <a:uFillTx/>
              <a:latin typeface="Century Gothic" panose="020B0502020202020204" pitchFamily="34" charset="0"/>
              <a:ea typeface="+mn-ea"/>
              <a:cs typeface="Calibri" panose="020F0502020204030204" pitchFamily="34" charset="0"/>
            </a:endParaRPr>
          </a:p>
        </p:txBody>
      </p:sp>
      <p:sp>
        <p:nvSpPr>
          <p:cNvPr id="2" name="TextBox 1"/>
          <p:cNvSpPr txBox="1"/>
          <p:nvPr/>
        </p:nvSpPr>
        <p:spPr>
          <a:xfrm rot="20980845">
            <a:off x="2510699" y="3265977"/>
            <a:ext cx="2449941"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400" b="0" i="0" u="none" strike="noStrike" kern="1200" cap="none" spc="0" normalizeH="0" baseline="0" noProof="0" err="1">
                <a:ln>
                  <a:noFill/>
                </a:ln>
                <a:solidFill>
                  <a:srgbClr val="4472C4">
                    <a:lumMod val="50000"/>
                  </a:srgbClr>
                </a:solidFill>
                <a:effectLst/>
                <a:uLnTx/>
                <a:uFillTx/>
                <a:latin typeface="Century Gothic" panose="020F0302020204030204"/>
                <a:ea typeface="+mn-ea"/>
                <a:cs typeface="+mn-cs"/>
              </a:rPr>
              <a:t>écrire</a:t>
            </a:r>
            <a:endParaRPr kumimoji="0" lang="en-GB" sz="18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endParaRPr>
          </a:p>
        </p:txBody>
      </p:sp>
      <p:pic>
        <p:nvPicPr>
          <p:cNvPr id="26" name="Picture 2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6364"/>
            <a:ext cx="6457246" cy="867128"/>
          </a:xfrm>
          <a:prstGeom prst="rect">
            <a:avLst/>
          </a:prstGeom>
        </p:spPr>
      </p:pic>
      <p:sp>
        <p:nvSpPr>
          <p:cNvPr id="29" name="TextBox 28"/>
          <p:cNvSpPr txBox="1"/>
          <p:nvPr/>
        </p:nvSpPr>
        <p:spPr>
          <a:xfrm rot="21173064">
            <a:off x="7041059" y="4708167"/>
            <a:ext cx="294310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le </a:t>
            </a: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silence</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32" name="TextBox 31"/>
          <p:cNvSpPr txBox="1"/>
          <p:nvPr/>
        </p:nvSpPr>
        <p:spPr>
          <a:xfrm rot="21173064">
            <a:off x="3542210" y="4495674"/>
            <a:ext cx="294310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bien</a:t>
            </a:r>
          </a:p>
        </p:txBody>
      </p:sp>
      <p:sp>
        <p:nvSpPr>
          <p:cNvPr id="24" name="Oval 23"/>
          <p:cNvSpPr/>
          <p:nvPr/>
        </p:nvSpPr>
        <p:spPr>
          <a:xfrm>
            <a:off x="1257787" y="1108439"/>
            <a:ext cx="2818139" cy="1228697"/>
          </a:xfrm>
          <a:prstGeom prst="ellipse">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ED7D31"/>
              </a:solidFill>
              <a:effectLst/>
              <a:uLnTx/>
              <a:uFillTx/>
              <a:latin typeface="Century Gothic" panose="020F0302020204030204"/>
              <a:ea typeface="+mn-ea"/>
              <a:cs typeface="+mn-cs"/>
            </a:endParaRPr>
          </a:p>
        </p:txBody>
      </p:sp>
      <p:sp>
        <p:nvSpPr>
          <p:cNvPr id="3" name="Title 2"/>
          <p:cNvSpPr>
            <a:spLocks noGrp="1"/>
          </p:cNvSpPr>
          <p:nvPr>
            <p:ph type="title"/>
          </p:nvPr>
        </p:nvSpPr>
        <p:spPr>
          <a:xfrm>
            <a:off x="95838" y="-65956"/>
            <a:ext cx="10515600" cy="1325563"/>
          </a:xfrm>
        </p:spPr>
        <p:txBody>
          <a:bodyPr/>
          <a:lstStyle/>
          <a:p>
            <a:pPr rtl="0" eaLnBrk="1" fontAlgn="auto" latinLnBrk="0" hangingPunct="1"/>
            <a:r>
              <a:rPr lang="en-GB" sz="3200" b="1" i="0" kern="1200" spc="0" baseline="0" err="1">
                <a:ln>
                  <a:noFill/>
                </a:ln>
                <a:solidFill>
                  <a:srgbClr val="FFFFFF"/>
                </a:solidFill>
                <a:effectLst/>
                <a:latin typeface="Century Gothic" panose="020B0502020202020204" pitchFamily="34" charset="0"/>
                <a:ea typeface="+mn-ea"/>
                <a:cs typeface="+mn-cs"/>
              </a:rPr>
              <a:t>Vocabulaire</a:t>
            </a:r>
            <a:r>
              <a:rPr lang="en-GB" sz="3200" b="1" i="0" kern="1200" spc="0" baseline="0">
                <a:ln>
                  <a:noFill/>
                </a:ln>
                <a:solidFill>
                  <a:srgbClr val="FFFFFF"/>
                </a:solidFill>
                <a:effectLst/>
                <a:latin typeface="Century Gothic" panose="020B0502020202020204" pitchFamily="34" charset="0"/>
                <a:ea typeface="+mn-ea"/>
                <a:cs typeface="+mn-cs"/>
              </a:rPr>
              <a:t> - </a:t>
            </a:r>
            <a:r>
              <a:rPr lang="en-GB" sz="3200" b="1" i="0" kern="1200" spc="0" baseline="0" err="1">
                <a:ln>
                  <a:noFill/>
                </a:ln>
                <a:solidFill>
                  <a:srgbClr val="FFFFFF"/>
                </a:solidFill>
                <a:effectLst/>
                <a:latin typeface="Century Gothic" panose="020B0502020202020204" pitchFamily="34" charset="0"/>
                <a:ea typeface="+mn-ea"/>
                <a:cs typeface="+mn-cs"/>
              </a:rPr>
              <a:t>révisions</a:t>
            </a:r>
            <a:endParaRPr lang="en-GB">
              <a:effectLst/>
            </a:endParaRPr>
          </a:p>
        </p:txBody>
      </p:sp>
      <p:sp>
        <p:nvSpPr>
          <p:cNvPr id="28" name="Rounded Rectangle 46">
            <a:extLst>
              <a:ext uri="{FF2B5EF4-FFF2-40B4-BE49-F238E27FC236}">
                <a16:creationId xmlns:a16="http://schemas.microsoft.com/office/drawing/2014/main" id="{CB238838-6A9D-47A3-BE4F-676D1EC3BD53}"/>
              </a:ext>
            </a:extLst>
          </p:cNvPr>
          <p:cNvSpPr/>
          <p:nvPr/>
        </p:nvSpPr>
        <p:spPr>
          <a:xfrm>
            <a:off x="10204704" y="230925"/>
            <a:ext cx="1702891" cy="361888"/>
          </a:xfrm>
          <a:prstGeom prst="roundRect">
            <a:avLst/>
          </a:prstGeom>
          <a:solidFill>
            <a:srgbClr val="105076"/>
          </a:solidFill>
          <a:ln>
            <a:solidFill>
              <a:srgbClr val="105076"/>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lire et parler </a:t>
            </a:r>
          </a:p>
        </p:txBody>
      </p:sp>
    </p:spTree>
    <p:extLst>
      <p:ext uri="{BB962C8B-B14F-4D97-AF65-F5344CB8AC3E}">
        <p14:creationId xmlns:p14="http://schemas.microsoft.com/office/powerpoint/2010/main" val="3545828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2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33517" y="503077"/>
            <a:ext cx="3657600" cy="2437448"/>
          </a:xfrm>
          <a:prstGeom prst="rect">
            <a:avLst/>
          </a:prstGeom>
        </p:spPr>
      </p:pic>
      <p:pic>
        <p:nvPicPr>
          <p:cNvPr id="8" name="Picture 7" descr="background rectangle">
            <a:extLst>
              <a:ext uri="{C183D7F6-B498-43B3-948B-1728B52AA6E4}">
                <adec:decorative xmlns:adec="http://schemas.microsoft.com/office/drawing/2017/decorative" xmlns="" val="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 y="296864"/>
            <a:ext cx="6457246" cy="867128"/>
          </a:xfrm>
          <a:prstGeom prst="rect">
            <a:avLst/>
          </a:prstGeom>
        </p:spPr>
      </p:pic>
      <p:sp>
        <p:nvSpPr>
          <p:cNvPr id="4" name="Title 3"/>
          <p:cNvSpPr>
            <a:spLocks noGrp="1"/>
          </p:cNvSpPr>
          <p:nvPr>
            <p:ph type="title"/>
          </p:nvPr>
        </p:nvSpPr>
        <p:spPr>
          <a:xfrm>
            <a:off x="188942" y="296864"/>
            <a:ext cx="5265384" cy="707849"/>
          </a:xfrm>
        </p:spPr>
        <p:txBody>
          <a:bodyPr>
            <a:normAutofit/>
          </a:bodyPr>
          <a:lstStyle/>
          <a:p>
            <a:r>
              <a:rPr lang="en-GB" sz="3600" b="1" err="1">
                <a:solidFill>
                  <a:schemeClr val="bg1"/>
                </a:solidFill>
              </a:rPr>
              <a:t>Vocabulaire</a:t>
            </a:r>
            <a:endParaRPr lang="en-GB" sz="3600" b="1">
              <a:solidFill>
                <a:schemeClr val="bg1"/>
              </a:solidFill>
            </a:endParaRPr>
          </a:p>
        </p:txBody>
      </p:sp>
      <p:sp>
        <p:nvSpPr>
          <p:cNvPr id="5" name="Rounded Rectangle 46">
            <a:extLst>
              <a:ext uri="{FF2B5EF4-FFF2-40B4-BE49-F238E27FC236}">
                <a16:creationId xmlns:a16="http://schemas.microsoft.com/office/drawing/2014/main" id="{2E9269F7-4DBD-4D66-9033-F8D7A9604A95}"/>
              </a:ext>
            </a:extLst>
          </p:cNvPr>
          <p:cNvSpPr/>
          <p:nvPr/>
        </p:nvSpPr>
        <p:spPr>
          <a:xfrm>
            <a:off x="10748518" y="249869"/>
            <a:ext cx="1161402" cy="400919"/>
          </a:xfrm>
          <a:prstGeom prst="roundRect">
            <a:avLst/>
          </a:prstGeom>
          <a:solidFill>
            <a:srgbClr val="105076"/>
          </a:solidFill>
          <a:ln>
            <a:solidFill>
              <a:srgbClr val="105076"/>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err="1">
                <a:ln>
                  <a:noFill/>
                </a:ln>
                <a:solidFill>
                  <a:prstClr val="white"/>
                </a:solidFill>
                <a:effectLst/>
                <a:uLnTx/>
                <a:uFillTx/>
                <a:latin typeface="Century Gothic" panose="020B0502020202020204" pitchFamily="34" charset="0"/>
                <a:ea typeface="+mn-ea"/>
                <a:cs typeface="+mn-cs"/>
              </a:rPr>
              <a:t>écouter</a:t>
            </a: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p:txBody>
      </p:sp>
      <p:sp>
        <p:nvSpPr>
          <p:cNvPr id="7" name="Rectangle 6"/>
          <p:cNvSpPr/>
          <p:nvPr/>
        </p:nvSpPr>
        <p:spPr>
          <a:xfrm>
            <a:off x="9342492" y="2554399"/>
            <a:ext cx="2279791" cy="58477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32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rPr>
              <a:t>Angleterre</a:t>
            </a:r>
            <a:endParaRPr kumimoji="0" lang="en-GB" sz="32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endParaRPr>
          </a:p>
        </p:txBody>
      </p:sp>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211315" y="908114"/>
            <a:ext cx="2527301" cy="151216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0" name="Picture 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15735" y="1232111"/>
            <a:ext cx="1447699" cy="1880129"/>
          </a:xfrm>
          <a:prstGeom prst="rect">
            <a:avLst/>
          </a:prstGeom>
        </p:spPr>
      </p:pic>
      <p:pic>
        <p:nvPicPr>
          <p:cNvPr id="11" name="Picture 10"/>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211315" y="4277629"/>
            <a:ext cx="2576294" cy="1518803"/>
          </a:xfrm>
          <a:prstGeom prst="rect">
            <a:avLst/>
          </a:prstGeom>
        </p:spPr>
      </p:pic>
      <p:sp>
        <p:nvSpPr>
          <p:cNvPr id="13" name="Rectangle 12"/>
          <p:cNvSpPr/>
          <p:nvPr/>
        </p:nvSpPr>
        <p:spPr>
          <a:xfrm>
            <a:off x="31484" y="5504044"/>
            <a:ext cx="2800767" cy="58477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32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rPr>
              <a:t>les vacances</a:t>
            </a:r>
            <a:endParaRPr kumimoji="0" lang="en-GB" sz="32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endParaRPr>
          </a:p>
        </p:txBody>
      </p:sp>
      <p:sp>
        <p:nvSpPr>
          <p:cNvPr id="14" name="Rectangle 13"/>
          <p:cNvSpPr/>
          <p:nvPr/>
        </p:nvSpPr>
        <p:spPr>
          <a:xfrm>
            <a:off x="6828298" y="1929094"/>
            <a:ext cx="1540806" cy="58477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32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rPr>
              <a:t>le mois</a:t>
            </a:r>
            <a:endParaRPr kumimoji="0" lang="en-GB" sz="32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endParaRPr>
          </a:p>
        </p:txBody>
      </p:sp>
      <p:sp>
        <p:nvSpPr>
          <p:cNvPr id="15" name="Rectangle 14"/>
          <p:cNvSpPr/>
          <p:nvPr/>
        </p:nvSpPr>
        <p:spPr>
          <a:xfrm>
            <a:off x="3219222" y="2420282"/>
            <a:ext cx="2377574" cy="58477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32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rPr>
              <a:t>une année</a:t>
            </a:r>
            <a:endParaRPr kumimoji="0" lang="en-GB" sz="32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endParaRPr>
          </a:p>
        </p:txBody>
      </p:sp>
      <p:sp>
        <p:nvSpPr>
          <p:cNvPr id="16" name="Rectangle 15"/>
          <p:cNvSpPr/>
          <p:nvPr/>
        </p:nvSpPr>
        <p:spPr>
          <a:xfrm>
            <a:off x="433825" y="3119980"/>
            <a:ext cx="1721946" cy="58477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32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rPr>
              <a:t>Londres</a:t>
            </a:r>
            <a:endParaRPr kumimoji="0" lang="en-GB" sz="32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endParaRPr>
          </a:p>
        </p:txBody>
      </p:sp>
      <p:sp>
        <p:nvSpPr>
          <p:cNvPr id="17" name="Rectangle 16"/>
          <p:cNvSpPr/>
          <p:nvPr/>
        </p:nvSpPr>
        <p:spPr>
          <a:xfrm>
            <a:off x="9806045" y="5755923"/>
            <a:ext cx="1523174" cy="58477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32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rPr>
              <a:t>Écosse</a:t>
            </a:r>
            <a:endParaRPr kumimoji="0" lang="en-GB" sz="32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endParaRPr>
          </a:p>
        </p:txBody>
      </p:sp>
      <p:sp>
        <p:nvSpPr>
          <p:cNvPr id="18" name="Rectangle 17"/>
          <p:cNvSpPr/>
          <p:nvPr/>
        </p:nvSpPr>
        <p:spPr>
          <a:xfrm>
            <a:off x="6628166" y="5724432"/>
            <a:ext cx="2375234" cy="58477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32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rPr>
              <a:t>la ville</a:t>
            </a:r>
            <a:endParaRPr kumimoji="0" lang="en-GB" sz="32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endParaRPr>
          </a:p>
        </p:txBody>
      </p:sp>
      <p:sp>
        <p:nvSpPr>
          <p:cNvPr id="19" name="Rectangle 18"/>
          <p:cNvSpPr/>
          <p:nvPr/>
        </p:nvSpPr>
        <p:spPr>
          <a:xfrm>
            <a:off x="3477703" y="5463535"/>
            <a:ext cx="1483098" cy="58477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3200" b="0"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rPr>
              <a:t>chez...</a:t>
            </a:r>
            <a:endParaRPr kumimoji="0" lang="en-GB" sz="3200" b="0"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endParaRPr>
          </a:p>
        </p:txBody>
      </p:sp>
      <p:pic>
        <p:nvPicPr>
          <p:cNvPr id="20" name="Picture 19"/>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661201" y="249869"/>
            <a:ext cx="1875000" cy="1784375"/>
          </a:xfrm>
          <a:prstGeom prst="rect">
            <a:avLst/>
          </a:prstGeom>
        </p:spPr>
      </p:pic>
      <p:pic>
        <p:nvPicPr>
          <p:cNvPr id="24" name="Picture 23"/>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228622" y="3486672"/>
            <a:ext cx="1909393" cy="1969061"/>
          </a:xfrm>
          <a:prstGeom prst="rect">
            <a:avLst/>
          </a:prstGeom>
        </p:spPr>
      </p:pic>
      <p:pic>
        <p:nvPicPr>
          <p:cNvPr id="25" name="Picture 24"/>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5740321" y="4127354"/>
            <a:ext cx="3055163" cy="1532673"/>
          </a:xfrm>
          <a:prstGeom prst="rect">
            <a:avLst/>
          </a:prstGeom>
        </p:spPr>
      </p:pic>
      <p:pic>
        <p:nvPicPr>
          <p:cNvPr id="2" name="Picture 1"/>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77895" y="3742217"/>
            <a:ext cx="2349103" cy="1761827"/>
          </a:xfrm>
          <a:prstGeom prst="rect">
            <a:avLst/>
          </a:prstGeom>
        </p:spPr>
      </p:pic>
    </p:spTree>
    <p:extLst>
      <p:ext uri="{BB962C8B-B14F-4D97-AF65-F5344CB8AC3E}">
        <p14:creationId xmlns:p14="http://schemas.microsoft.com/office/powerpoint/2010/main" val="298940050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Box 29"/>
          <p:cNvSpPr txBox="1"/>
          <p:nvPr/>
        </p:nvSpPr>
        <p:spPr>
          <a:xfrm>
            <a:off x="6649220" y="246041"/>
            <a:ext cx="5157216"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err="1">
                <a:ln>
                  <a:noFill/>
                </a:ln>
                <a:solidFill>
                  <a:srgbClr val="5B9BD5">
                    <a:lumMod val="50000"/>
                  </a:srgbClr>
                </a:solidFill>
                <a:effectLst/>
                <a:uLnTx/>
                <a:uFillTx/>
                <a:latin typeface="Century Gothic" panose="020F0302020204030204"/>
                <a:ea typeface="+mn-ea"/>
                <a:cs typeface="+mn-cs"/>
              </a:rPr>
              <a:t>C'est</a:t>
            </a:r>
            <a:r>
              <a:rPr kumimoji="0" lang="en-GB" sz="2400" b="0" i="0" u="none" strike="noStrike" kern="1200" cap="none" spc="0" normalizeH="0" baseline="0" noProof="0">
                <a:ln>
                  <a:noFill/>
                </a:ln>
                <a:solidFill>
                  <a:srgbClr val="5B9BD5">
                    <a:lumMod val="50000"/>
                  </a:srgbClr>
                </a:solidFill>
                <a:effectLst/>
                <a:uLnTx/>
                <a:uFillTx/>
                <a:latin typeface="Century Gothic" panose="020F0302020204030204"/>
                <a:ea typeface="+mn-ea"/>
                <a:cs typeface="+mn-cs"/>
              </a:rPr>
              <a:t> quoi </a:t>
            </a:r>
            <a:r>
              <a:rPr kumimoji="0" lang="en-GB" sz="2400" b="0" i="0" u="none" strike="noStrike" kern="1200" cap="none" spc="0" normalizeH="0" baseline="0" noProof="0" err="1">
                <a:ln>
                  <a:noFill/>
                </a:ln>
                <a:solidFill>
                  <a:srgbClr val="5B9BD5">
                    <a:lumMod val="50000"/>
                  </a:srgbClr>
                </a:solidFill>
                <a:effectLst/>
                <a:uLnTx/>
                <a:uFillTx/>
                <a:latin typeface="Century Gothic" panose="020F0302020204030204"/>
                <a:ea typeface="+mn-ea"/>
                <a:cs typeface="+mn-cs"/>
              </a:rPr>
              <a:t>en</a:t>
            </a:r>
            <a:r>
              <a:rPr kumimoji="0" lang="en-GB" sz="2400" b="0" i="0" u="none" strike="noStrike" kern="1200" cap="none" spc="0" normalizeH="0" baseline="0" noProof="0">
                <a:ln>
                  <a:noFill/>
                </a:ln>
                <a:solidFill>
                  <a:srgbClr val="5B9BD5">
                    <a:lumMod val="50000"/>
                  </a:srgbClr>
                </a:solidFill>
                <a:effectLst/>
                <a:uLnTx/>
                <a:uFillTx/>
                <a:latin typeface="Century Gothic" panose="020F0302020204030204"/>
                <a:ea typeface="+mn-ea"/>
                <a:cs typeface="+mn-cs"/>
              </a:rPr>
              <a:t> </a:t>
            </a:r>
            <a:r>
              <a:rPr kumimoji="0" lang="en-GB" sz="2400" b="0" i="0" u="none" strike="noStrike" kern="1200" cap="none" spc="0" normalizeH="0" baseline="0" noProof="0" err="1">
                <a:ln>
                  <a:noFill/>
                </a:ln>
                <a:solidFill>
                  <a:srgbClr val="5B9BD5">
                    <a:lumMod val="50000"/>
                  </a:srgbClr>
                </a:solidFill>
                <a:effectLst/>
                <a:uLnTx/>
                <a:uFillTx/>
                <a:latin typeface="Century Gothic" panose="020F0302020204030204"/>
                <a:ea typeface="+mn-ea"/>
                <a:cs typeface="+mn-cs"/>
              </a:rPr>
              <a:t>fran</a:t>
            </a:r>
            <a:r>
              <a:rPr kumimoji="0" lang="en-GB" sz="2400" b="0" i="0" u="none" strike="noStrike" kern="1200" cap="none" spc="0" normalizeH="0" baseline="0" noProof="0" err="1">
                <a:ln>
                  <a:noFill/>
                </a:ln>
                <a:solidFill>
                  <a:srgbClr val="5B9BD5">
                    <a:lumMod val="50000"/>
                  </a:srgbClr>
                </a:solidFill>
                <a:effectLst/>
                <a:uLnTx/>
                <a:uFillTx/>
                <a:latin typeface="Century Gothic" panose="020B0502020202020204" pitchFamily="34" charset="0"/>
                <a:ea typeface="+mn-ea"/>
                <a:cs typeface="Calibri" panose="020F0502020204030204" pitchFamily="34" charset="0"/>
              </a:rPr>
              <a:t>ç</a:t>
            </a:r>
            <a:r>
              <a:rPr kumimoji="0" lang="en-GB" sz="2400" b="0" i="0" u="none" strike="noStrike" kern="1200" cap="none" spc="0" normalizeH="0" baseline="0" noProof="0" err="1">
                <a:ln>
                  <a:noFill/>
                </a:ln>
                <a:solidFill>
                  <a:srgbClr val="5B9BD5">
                    <a:lumMod val="50000"/>
                  </a:srgbClr>
                </a:solidFill>
                <a:effectLst/>
                <a:uLnTx/>
                <a:uFillTx/>
                <a:latin typeface="Century Gothic" panose="020F0302020204030204"/>
                <a:ea typeface="+mn-ea"/>
                <a:cs typeface="+mn-cs"/>
              </a:rPr>
              <a:t>ais</a:t>
            </a:r>
            <a:r>
              <a:rPr kumimoji="0" lang="en-GB" sz="2400" b="0" i="0" u="none" strike="noStrike" kern="1200" cap="none" spc="0" normalizeH="0" baseline="0" noProof="0">
                <a:ln>
                  <a:noFill/>
                </a:ln>
                <a:solidFill>
                  <a:srgbClr val="5B9BD5">
                    <a:lumMod val="50000"/>
                  </a:srgbClr>
                </a:solidFill>
                <a:effectLst/>
                <a:uLnTx/>
                <a:uFillTx/>
                <a:latin typeface="Century Gothic" panose="020F0302020204030204"/>
                <a:ea typeface="+mn-ea"/>
                <a:cs typeface="+mn-cs"/>
              </a:rPr>
              <a:t> ?</a:t>
            </a:r>
          </a:p>
        </p:txBody>
      </p:sp>
      <p:sp>
        <p:nvSpPr>
          <p:cNvPr id="13" name="TextBox 12"/>
          <p:cNvSpPr txBox="1"/>
          <p:nvPr/>
        </p:nvSpPr>
        <p:spPr>
          <a:xfrm rot="20949250">
            <a:off x="4185593" y="1370539"/>
            <a:ext cx="2217042"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lire</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4" name="TextBox 13"/>
          <p:cNvSpPr txBox="1"/>
          <p:nvPr/>
        </p:nvSpPr>
        <p:spPr>
          <a:xfrm rot="399586">
            <a:off x="9614485" y="1153710"/>
            <a:ext cx="3095138"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ouvrir</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5" name="TextBox 14"/>
          <p:cNvSpPr txBox="1"/>
          <p:nvPr/>
        </p:nvSpPr>
        <p:spPr>
          <a:xfrm rot="399586">
            <a:off x="4878338" y="5601363"/>
            <a:ext cx="4872146"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la </a:t>
            </a: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salle</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6" name="TextBox 15"/>
          <p:cNvSpPr txBox="1"/>
          <p:nvPr/>
        </p:nvSpPr>
        <p:spPr>
          <a:xfrm rot="20709794">
            <a:off x="1607026" y="1243464"/>
            <a:ext cx="248731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fermer</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7" name="TextBox 16"/>
          <p:cNvSpPr txBox="1"/>
          <p:nvPr/>
        </p:nvSpPr>
        <p:spPr>
          <a:xfrm rot="21173064">
            <a:off x="9126510" y="5311816"/>
            <a:ext cx="3232232"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le </a:t>
            </a: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tableau</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8" name="TextBox 17"/>
          <p:cNvSpPr txBox="1"/>
          <p:nvPr/>
        </p:nvSpPr>
        <p:spPr>
          <a:xfrm rot="21048927">
            <a:off x="8348663" y="3470300"/>
            <a:ext cx="2907546"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la </a:t>
            </a: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fenêtre</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9" name="TextBox 18"/>
          <p:cNvSpPr txBox="1"/>
          <p:nvPr/>
        </p:nvSpPr>
        <p:spPr>
          <a:xfrm rot="190434">
            <a:off x="6306388" y="1290214"/>
            <a:ext cx="347741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mettre</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20" name="TextBox 19"/>
          <p:cNvSpPr txBox="1"/>
          <p:nvPr/>
        </p:nvSpPr>
        <p:spPr>
          <a:xfrm rot="399586">
            <a:off x="1243487" y="5337766"/>
            <a:ext cx="2615544"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la porte</a:t>
            </a:r>
          </a:p>
        </p:txBody>
      </p:sp>
      <p:sp>
        <p:nvSpPr>
          <p:cNvPr id="21" name="TextBox 20"/>
          <p:cNvSpPr txBox="1"/>
          <p:nvPr/>
        </p:nvSpPr>
        <p:spPr>
          <a:xfrm rot="399586">
            <a:off x="164512" y="4256565"/>
            <a:ext cx="2850409"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la </a:t>
            </a: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classe</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22" name="TextBox 21"/>
          <p:cNvSpPr txBox="1"/>
          <p:nvPr/>
        </p:nvSpPr>
        <p:spPr>
          <a:xfrm rot="21027610">
            <a:off x="9274078" y="2261486"/>
            <a:ext cx="2532450"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vous</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23" name="TextBox 22"/>
          <p:cNvSpPr txBox="1"/>
          <p:nvPr/>
        </p:nvSpPr>
        <p:spPr>
          <a:xfrm rot="399586">
            <a:off x="129678" y="2375464"/>
            <a:ext cx="3194497"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la </a:t>
            </a: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chemise</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pic>
        <p:nvPicPr>
          <p:cNvPr id="25" name="Picture 2" descr="http://www.clker.com/cliparts/w/d/u/B/w/V/stamp1-m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745032">
            <a:off x="4580046" y="1936785"/>
            <a:ext cx="3263691" cy="2957040"/>
          </a:xfrm>
          <a:prstGeom prst="rect">
            <a:avLst/>
          </a:prstGeom>
          <a:noFill/>
          <a:extLst>
            <a:ext uri="{909E8E84-426E-40DD-AFC4-6F175D3DCCD1}">
              <a14:hiddenFill xmlns:a14="http://schemas.microsoft.com/office/drawing/2010/main">
                <a:solidFill>
                  <a:srgbClr val="FFFFFF"/>
                </a:solidFill>
              </a14:hiddenFill>
            </a:ext>
          </a:extLst>
        </p:spPr>
      </p:pic>
      <p:sp>
        <p:nvSpPr>
          <p:cNvPr id="27" name="TextBox 26"/>
          <p:cNvSpPr txBox="1"/>
          <p:nvPr/>
        </p:nvSpPr>
        <p:spPr>
          <a:xfrm rot="21288482">
            <a:off x="5641021" y="2948064"/>
            <a:ext cx="2397204"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4000" b="0" i="0" u="none" strike="noStrike" kern="1200" cap="none" spc="0" normalizeH="0" baseline="0" noProof="0" err="1">
                <a:ln>
                  <a:noFill/>
                </a:ln>
                <a:solidFill>
                  <a:srgbClr val="4472C4">
                    <a:lumMod val="50000"/>
                  </a:srgbClr>
                </a:solidFill>
                <a:effectLst/>
                <a:uLnTx/>
                <a:uFillTx/>
                <a:latin typeface="Century Gothic" panose="020F0302020204030204"/>
                <a:ea typeface="Calibri"/>
                <a:cs typeface="Calibri"/>
                <a:sym typeface="Calibri"/>
              </a:rPr>
              <a:t>shirt</a:t>
            </a:r>
            <a:endParaRPr kumimoji="0" lang="en-GB" sz="4000" b="0" i="0" u="none" strike="noStrike" kern="1200" cap="none" spc="0" normalizeH="0" baseline="0" noProof="0">
              <a:ln>
                <a:noFill/>
              </a:ln>
              <a:solidFill>
                <a:srgbClr val="4472C4">
                  <a:lumMod val="50000"/>
                </a:srgbClr>
              </a:solidFill>
              <a:effectLst/>
              <a:uLnTx/>
              <a:uFillTx/>
              <a:latin typeface="Century Gothic" panose="020B0502020202020204" pitchFamily="34" charset="0"/>
              <a:ea typeface="+mn-ea"/>
              <a:cs typeface="Calibri" panose="020F0502020204030204" pitchFamily="34" charset="0"/>
            </a:endParaRPr>
          </a:p>
        </p:txBody>
      </p:sp>
      <p:sp>
        <p:nvSpPr>
          <p:cNvPr id="2" name="TextBox 1"/>
          <p:cNvSpPr txBox="1"/>
          <p:nvPr/>
        </p:nvSpPr>
        <p:spPr>
          <a:xfrm rot="20980845">
            <a:off x="2510699" y="3265977"/>
            <a:ext cx="2449941"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400" b="0" i="0" u="none" strike="noStrike" kern="1200" cap="none" spc="0" normalizeH="0" baseline="0" noProof="0" err="1">
                <a:ln>
                  <a:noFill/>
                </a:ln>
                <a:solidFill>
                  <a:srgbClr val="4472C4">
                    <a:lumMod val="50000"/>
                  </a:srgbClr>
                </a:solidFill>
                <a:effectLst/>
                <a:uLnTx/>
                <a:uFillTx/>
                <a:latin typeface="Century Gothic" panose="020F0302020204030204"/>
                <a:ea typeface="+mn-ea"/>
                <a:cs typeface="+mn-cs"/>
              </a:rPr>
              <a:t>écrire</a:t>
            </a:r>
            <a:endParaRPr kumimoji="0" lang="en-GB" sz="18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endParaRPr>
          </a:p>
        </p:txBody>
      </p:sp>
      <p:pic>
        <p:nvPicPr>
          <p:cNvPr id="26" name="Picture 2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6364"/>
            <a:ext cx="6457246" cy="867128"/>
          </a:xfrm>
          <a:prstGeom prst="rect">
            <a:avLst/>
          </a:prstGeom>
        </p:spPr>
      </p:pic>
      <p:sp>
        <p:nvSpPr>
          <p:cNvPr id="29" name="TextBox 28"/>
          <p:cNvSpPr txBox="1"/>
          <p:nvPr/>
        </p:nvSpPr>
        <p:spPr>
          <a:xfrm rot="21173064">
            <a:off x="7041059" y="4708167"/>
            <a:ext cx="294310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le </a:t>
            </a: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silence</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32" name="TextBox 31"/>
          <p:cNvSpPr txBox="1"/>
          <p:nvPr/>
        </p:nvSpPr>
        <p:spPr>
          <a:xfrm rot="21173064">
            <a:off x="3496585" y="4489903"/>
            <a:ext cx="294310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bien</a:t>
            </a:r>
          </a:p>
        </p:txBody>
      </p:sp>
      <p:sp>
        <p:nvSpPr>
          <p:cNvPr id="24" name="Oval 23"/>
          <p:cNvSpPr/>
          <p:nvPr/>
        </p:nvSpPr>
        <p:spPr>
          <a:xfrm>
            <a:off x="49495" y="2029907"/>
            <a:ext cx="3344148" cy="1526093"/>
          </a:xfrm>
          <a:prstGeom prst="ellipse">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ED7D31"/>
              </a:solidFill>
              <a:effectLst/>
              <a:uLnTx/>
              <a:uFillTx/>
              <a:latin typeface="Century Gothic" panose="020F0302020204030204"/>
              <a:ea typeface="+mn-ea"/>
              <a:cs typeface="+mn-cs"/>
            </a:endParaRPr>
          </a:p>
        </p:txBody>
      </p:sp>
      <p:sp>
        <p:nvSpPr>
          <p:cNvPr id="3" name="Title 2"/>
          <p:cNvSpPr>
            <a:spLocks noGrp="1"/>
          </p:cNvSpPr>
          <p:nvPr>
            <p:ph type="title"/>
          </p:nvPr>
        </p:nvSpPr>
        <p:spPr>
          <a:xfrm>
            <a:off x="55822" y="-52988"/>
            <a:ext cx="10515600" cy="1325563"/>
          </a:xfrm>
        </p:spPr>
        <p:txBody>
          <a:bodyPr/>
          <a:lstStyle/>
          <a:p>
            <a:pPr rtl="0" eaLnBrk="1" fontAlgn="auto" latinLnBrk="0" hangingPunct="1"/>
            <a:r>
              <a:rPr lang="en-GB" sz="3200" b="1" i="0" kern="1200" spc="0" baseline="0" err="1">
                <a:ln>
                  <a:noFill/>
                </a:ln>
                <a:solidFill>
                  <a:srgbClr val="FFFFFF"/>
                </a:solidFill>
                <a:effectLst/>
                <a:latin typeface="Century Gothic" panose="020B0502020202020204" pitchFamily="34" charset="0"/>
                <a:ea typeface="+mn-ea"/>
                <a:cs typeface="+mn-cs"/>
              </a:rPr>
              <a:t>Vocabulaire</a:t>
            </a:r>
            <a:r>
              <a:rPr lang="en-GB" sz="3200" b="1" i="0" kern="1200" spc="0" baseline="0">
                <a:ln>
                  <a:noFill/>
                </a:ln>
                <a:solidFill>
                  <a:srgbClr val="FFFFFF"/>
                </a:solidFill>
                <a:effectLst/>
                <a:latin typeface="Century Gothic" panose="020B0502020202020204" pitchFamily="34" charset="0"/>
                <a:ea typeface="+mn-ea"/>
                <a:cs typeface="+mn-cs"/>
              </a:rPr>
              <a:t> - </a:t>
            </a:r>
            <a:r>
              <a:rPr lang="en-GB" sz="3200" b="1" i="0" kern="1200" spc="0" baseline="0" err="1">
                <a:ln>
                  <a:noFill/>
                </a:ln>
                <a:solidFill>
                  <a:srgbClr val="FFFFFF"/>
                </a:solidFill>
                <a:effectLst/>
                <a:latin typeface="Century Gothic" panose="020B0502020202020204" pitchFamily="34" charset="0"/>
                <a:ea typeface="+mn-ea"/>
                <a:cs typeface="+mn-cs"/>
              </a:rPr>
              <a:t>révisions</a:t>
            </a:r>
            <a:endParaRPr lang="en-GB">
              <a:effectLst/>
            </a:endParaRPr>
          </a:p>
        </p:txBody>
      </p:sp>
      <p:sp>
        <p:nvSpPr>
          <p:cNvPr id="28" name="Rounded Rectangle 46">
            <a:extLst>
              <a:ext uri="{FF2B5EF4-FFF2-40B4-BE49-F238E27FC236}">
                <a16:creationId xmlns:a16="http://schemas.microsoft.com/office/drawing/2014/main" id="{CB238838-6A9D-47A3-BE4F-676D1EC3BD53}"/>
              </a:ext>
            </a:extLst>
          </p:cNvPr>
          <p:cNvSpPr/>
          <p:nvPr/>
        </p:nvSpPr>
        <p:spPr>
          <a:xfrm>
            <a:off x="10204704" y="230925"/>
            <a:ext cx="1702891" cy="361888"/>
          </a:xfrm>
          <a:prstGeom prst="roundRect">
            <a:avLst/>
          </a:prstGeom>
          <a:solidFill>
            <a:srgbClr val="105076"/>
          </a:solidFill>
          <a:ln>
            <a:solidFill>
              <a:srgbClr val="105076"/>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lire et parler </a:t>
            </a:r>
          </a:p>
        </p:txBody>
      </p:sp>
    </p:spTree>
    <p:extLst>
      <p:ext uri="{BB962C8B-B14F-4D97-AF65-F5344CB8AC3E}">
        <p14:creationId xmlns:p14="http://schemas.microsoft.com/office/powerpoint/2010/main" val="1170110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Box 29"/>
          <p:cNvSpPr txBox="1"/>
          <p:nvPr/>
        </p:nvSpPr>
        <p:spPr>
          <a:xfrm>
            <a:off x="6649220" y="246041"/>
            <a:ext cx="5157216"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err="1">
                <a:ln>
                  <a:noFill/>
                </a:ln>
                <a:solidFill>
                  <a:srgbClr val="5B9BD5">
                    <a:lumMod val="50000"/>
                  </a:srgbClr>
                </a:solidFill>
                <a:effectLst/>
                <a:uLnTx/>
                <a:uFillTx/>
                <a:latin typeface="Century Gothic" panose="020F0302020204030204"/>
                <a:ea typeface="+mn-ea"/>
                <a:cs typeface="+mn-cs"/>
              </a:rPr>
              <a:t>C'est</a:t>
            </a:r>
            <a:r>
              <a:rPr kumimoji="0" lang="en-GB" sz="2400" b="0" i="0" u="none" strike="noStrike" kern="1200" cap="none" spc="0" normalizeH="0" baseline="0" noProof="0">
                <a:ln>
                  <a:noFill/>
                </a:ln>
                <a:solidFill>
                  <a:srgbClr val="5B9BD5">
                    <a:lumMod val="50000"/>
                  </a:srgbClr>
                </a:solidFill>
                <a:effectLst/>
                <a:uLnTx/>
                <a:uFillTx/>
                <a:latin typeface="Century Gothic" panose="020F0302020204030204"/>
                <a:ea typeface="+mn-ea"/>
                <a:cs typeface="+mn-cs"/>
              </a:rPr>
              <a:t> quoi </a:t>
            </a:r>
            <a:r>
              <a:rPr kumimoji="0" lang="en-GB" sz="2400" b="0" i="0" u="none" strike="noStrike" kern="1200" cap="none" spc="0" normalizeH="0" baseline="0" noProof="0" err="1">
                <a:ln>
                  <a:noFill/>
                </a:ln>
                <a:solidFill>
                  <a:srgbClr val="5B9BD5">
                    <a:lumMod val="50000"/>
                  </a:srgbClr>
                </a:solidFill>
                <a:effectLst/>
                <a:uLnTx/>
                <a:uFillTx/>
                <a:latin typeface="Century Gothic" panose="020F0302020204030204"/>
                <a:ea typeface="+mn-ea"/>
                <a:cs typeface="+mn-cs"/>
              </a:rPr>
              <a:t>en</a:t>
            </a:r>
            <a:r>
              <a:rPr kumimoji="0" lang="en-GB" sz="2400" b="0" i="0" u="none" strike="noStrike" kern="1200" cap="none" spc="0" normalizeH="0" baseline="0" noProof="0">
                <a:ln>
                  <a:noFill/>
                </a:ln>
                <a:solidFill>
                  <a:srgbClr val="5B9BD5">
                    <a:lumMod val="50000"/>
                  </a:srgbClr>
                </a:solidFill>
                <a:effectLst/>
                <a:uLnTx/>
                <a:uFillTx/>
                <a:latin typeface="Century Gothic" panose="020F0302020204030204"/>
                <a:ea typeface="+mn-ea"/>
                <a:cs typeface="+mn-cs"/>
              </a:rPr>
              <a:t> </a:t>
            </a:r>
            <a:r>
              <a:rPr kumimoji="0" lang="en-GB" sz="2400" b="0" i="0" u="none" strike="noStrike" kern="1200" cap="none" spc="0" normalizeH="0" baseline="0" noProof="0" err="1">
                <a:ln>
                  <a:noFill/>
                </a:ln>
                <a:solidFill>
                  <a:srgbClr val="5B9BD5">
                    <a:lumMod val="50000"/>
                  </a:srgbClr>
                </a:solidFill>
                <a:effectLst/>
                <a:uLnTx/>
                <a:uFillTx/>
                <a:latin typeface="Century Gothic" panose="020F0302020204030204"/>
                <a:ea typeface="+mn-ea"/>
                <a:cs typeface="+mn-cs"/>
              </a:rPr>
              <a:t>fran</a:t>
            </a:r>
            <a:r>
              <a:rPr kumimoji="0" lang="en-GB" sz="2400" b="0" i="0" u="none" strike="noStrike" kern="1200" cap="none" spc="0" normalizeH="0" baseline="0" noProof="0" err="1">
                <a:ln>
                  <a:noFill/>
                </a:ln>
                <a:solidFill>
                  <a:srgbClr val="5B9BD5">
                    <a:lumMod val="50000"/>
                  </a:srgbClr>
                </a:solidFill>
                <a:effectLst/>
                <a:uLnTx/>
                <a:uFillTx/>
                <a:latin typeface="Century Gothic" panose="020B0502020202020204" pitchFamily="34" charset="0"/>
                <a:ea typeface="+mn-ea"/>
                <a:cs typeface="Calibri" panose="020F0502020204030204" pitchFamily="34" charset="0"/>
              </a:rPr>
              <a:t>ç</a:t>
            </a:r>
            <a:r>
              <a:rPr kumimoji="0" lang="en-GB" sz="2400" b="0" i="0" u="none" strike="noStrike" kern="1200" cap="none" spc="0" normalizeH="0" baseline="0" noProof="0" err="1">
                <a:ln>
                  <a:noFill/>
                </a:ln>
                <a:solidFill>
                  <a:srgbClr val="5B9BD5">
                    <a:lumMod val="50000"/>
                  </a:srgbClr>
                </a:solidFill>
                <a:effectLst/>
                <a:uLnTx/>
                <a:uFillTx/>
                <a:latin typeface="Century Gothic" panose="020F0302020204030204"/>
                <a:ea typeface="+mn-ea"/>
                <a:cs typeface="+mn-cs"/>
              </a:rPr>
              <a:t>ais</a:t>
            </a:r>
            <a:r>
              <a:rPr kumimoji="0" lang="en-GB" sz="2400" b="0" i="0" u="none" strike="noStrike" kern="1200" cap="none" spc="0" normalizeH="0" baseline="0" noProof="0">
                <a:ln>
                  <a:noFill/>
                </a:ln>
                <a:solidFill>
                  <a:srgbClr val="5B9BD5">
                    <a:lumMod val="50000"/>
                  </a:srgbClr>
                </a:solidFill>
                <a:effectLst/>
                <a:uLnTx/>
                <a:uFillTx/>
                <a:latin typeface="Century Gothic" panose="020F0302020204030204"/>
                <a:ea typeface="+mn-ea"/>
                <a:cs typeface="+mn-cs"/>
              </a:rPr>
              <a:t> ?</a:t>
            </a:r>
          </a:p>
        </p:txBody>
      </p:sp>
      <p:sp>
        <p:nvSpPr>
          <p:cNvPr id="13" name="TextBox 12"/>
          <p:cNvSpPr txBox="1"/>
          <p:nvPr/>
        </p:nvSpPr>
        <p:spPr>
          <a:xfrm rot="20949250">
            <a:off x="4185593" y="1370539"/>
            <a:ext cx="2217042"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lire</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4" name="TextBox 13"/>
          <p:cNvSpPr txBox="1"/>
          <p:nvPr/>
        </p:nvSpPr>
        <p:spPr>
          <a:xfrm rot="399586">
            <a:off x="9614485" y="1153710"/>
            <a:ext cx="3095138"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ouvrir</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5" name="TextBox 14"/>
          <p:cNvSpPr txBox="1"/>
          <p:nvPr/>
        </p:nvSpPr>
        <p:spPr>
          <a:xfrm rot="399586">
            <a:off x="4878338" y="5601363"/>
            <a:ext cx="4872146"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la </a:t>
            </a: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salle</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6" name="TextBox 15"/>
          <p:cNvSpPr txBox="1"/>
          <p:nvPr/>
        </p:nvSpPr>
        <p:spPr>
          <a:xfrm rot="20709794">
            <a:off x="1607026" y="1243464"/>
            <a:ext cx="248731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fermer</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7" name="TextBox 16"/>
          <p:cNvSpPr txBox="1"/>
          <p:nvPr/>
        </p:nvSpPr>
        <p:spPr>
          <a:xfrm rot="21173064">
            <a:off x="9126510" y="5311816"/>
            <a:ext cx="3232232"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le </a:t>
            </a: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tableau</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8" name="TextBox 17"/>
          <p:cNvSpPr txBox="1"/>
          <p:nvPr/>
        </p:nvSpPr>
        <p:spPr>
          <a:xfrm rot="21048927">
            <a:off x="8348663" y="3470300"/>
            <a:ext cx="2907546"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la </a:t>
            </a: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fenêtre</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19" name="TextBox 18"/>
          <p:cNvSpPr txBox="1"/>
          <p:nvPr/>
        </p:nvSpPr>
        <p:spPr>
          <a:xfrm rot="190434">
            <a:off x="6306388" y="1290214"/>
            <a:ext cx="347741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mettre</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20" name="TextBox 19"/>
          <p:cNvSpPr txBox="1"/>
          <p:nvPr/>
        </p:nvSpPr>
        <p:spPr>
          <a:xfrm rot="399586">
            <a:off x="1243487" y="5337766"/>
            <a:ext cx="2615544"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la porte</a:t>
            </a:r>
          </a:p>
        </p:txBody>
      </p:sp>
      <p:sp>
        <p:nvSpPr>
          <p:cNvPr id="21" name="TextBox 20"/>
          <p:cNvSpPr txBox="1"/>
          <p:nvPr/>
        </p:nvSpPr>
        <p:spPr>
          <a:xfrm rot="399586">
            <a:off x="164512" y="4256565"/>
            <a:ext cx="2850409"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la </a:t>
            </a: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classe</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22" name="TextBox 21"/>
          <p:cNvSpPr txBox="1"/>
          <p:nvPr/>
        </p:nvSpPr>
        <p:spPr>
          <a:xfrm rot="21027610">
            <a:off x="9274078" y="2261486"/>
            <a:ext cx="2532450"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vous</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23" name="TextBox 22"/>
          <p:cNvSpPr txBox="1"/>
          <p:nvPr/>
        </p:nvSpPr>
        <p:spPr>
          <a:xfrm rot="399586">
            <a:off x="129678" y="2375464"/>
            <a:ext cx="3194497"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la </a:t>
            </a: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chemise</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pic>
        <p:nvPicPr>
          <p:cNvPr id="25" name="Picture 2" descr="http://www.clker.com/cliparts/w/d/u/B/w/V/stamp1-m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745032">
            <a:off x="4580046" y="1936785"/>
            <a:ext cx="3263691" cy="2957040"/>
          </a:xfrm>
          <a:prstGeom prst="rect">
            <a:avLst/>
          </a:prstGeom>
          <a:noFill/>
          <a:extLst>
            <a:ext uri="{909E8E84-426E-40DD-AFC4-6F175D3DCCD1}">
              <a14:hiddenFill xmlns:a14="http://schemas.microsoft.com/office/drawing/2010/main">
                <a:solidFill>
                  <a:srgbClr val="FFFFFF"/>
                </a:solidFill>
              </a14:hiddenFill>
            </a:ext>
          </a:extLst>
        </p:spPr>
      </p:pic>
      <p:sp>
        <p:nvSpPr>
          <p:cNvPr id="27" name="TextBox 26"/>
          <p:cNvSpPr txBox="1"/>
          <p:nvPr/>
        </p:nvSpPr>
        <p:spPr>
          <a:xfrm rot="21288482">
            <a:off x="5078819" y="2998609"/>
            <a:ext cx="2397204"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4000" b="0" i="0" u="none" strike="noStrike" kern="1200" cap="none" spc="0" normalizeH="0" baseline="0" noProof="0" err="1">
                <a:ln>
                  <a:noFill/>
                </a:ln>
                <a:solidFill>
                  <a:srgbClr val="4472C4">
                    <a:lumMod val="50000"/>
                  </a:srgbClr>
                </a:solidFill>
                <a:effectLst/>
                <a:uLnTx/>
                <a:uFillTx/>
                <a:latin typeface="Century Gothic" panose="020F0302020204030204"/>
                <a:ea typeface="Calibri"/>
                <a:cs typeface="Calibri"/>
                <a:sym typeface="Calibri"/>
              </a:rPr>
              <a:t>window</a:t>
            </a:r>
            <a:endParaRPr kumimoji="0" lang="en-GB" sz="4000" b="0" i="0" u="none" strike="noStrike" kern="1200" cap="none" spc="0" normalizeH="0" baseline="0" noProof="0">
              <a:ln>
                <a:noFill/>
              </a:ln>
              <a:solidFill>
                <a:srgbClr val="4472C4">
                  <a:lumMod val="50000"/>
                </a:srgbClr>
              </a:solidFill>
              <a:effectLst/>
              <a:uLnTx/>
              <a:uFillTx/>
              <a:latin typeface="Century Gothic" panose="020B0502020202020204" pitchFamily="34" charset="0"/>
              <a:ea typeface="+mn-ea"/>
              <a:cs typeface="Calibri" panose="020F0502020204030204" pitchFamily="34" charset="0"/>
            </a:endParaRPr>
          </a:p>
        </p:txBody>
      </p:sp>
      <p:sp>
        <p:nvSpPr>
          <p:cNvPr id="2" name="TextBox 1"/>
          <p:cNvSpPr txBox="1"/>
          <p:nvPr/>
        </p:nvSpPr>
        <p:spPr>
          <a:xfrm rot="20980845">
            <a:off x="2510699" y="3265977"/>
            <a:ext cx="2449941"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400" b="0" i="0" u="none" strike="noStrike" kern="1200" cap="none" spc="0" normalizeH="0" baseline="0" noProof="0" err="1">
                <a:ln>
                  <a:noFill/>
                </a:ln>
                <a:solidFill>
                  <a:srgbClr val="4472C4">
                    <a:lumMod val="50000"/>
                  </a:srgbClr>
                </a:solidFill>
                <a:effectLst/>
                <a:uLnTx/>
                <a:uFillTx/>
                <a:latin typeface="Century Gothic" panose="020F0302020204030204"/>
                <a:ea typeface="+mn-ea"/>
                <a:cs typeface="+mn-cs"/>
              </a:rPr>
              <a:t>écrire</a:t>
            </a:r>
            <a:endParaRPr kumimoji="0" lang="en-GB" sz="18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endParaRPr>
          </a:p>
        </p:txBody>
      </p:sp>
      <p:pic>
        <p:nvPicPr>
          <p:cNvPr id="26" name="Picture 2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6364"/>
            <a:ext cx="6457246" cy="867128"/>
          </a:xfrm>
          <a:prstGeom prst="rect">
            <a:avLst/>
          </a:prstGeom>
        </p:spPr>
      </p:pic>
      <p:sp>
        <p:nvSpPr>
          <p:cNvPr id="29" name="TextBox 28"/>
          <p:cNvSpPr txBox="1"/>
          <p:nvPr/>
        </p:nvSpPr>
        <p:spPr>
          <a:xfrm rot="21173064">
            <a:off x="7041059" y="4708167"/>
            <a:ext cx="294310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le </a:t>
            </a:r>
            <a:r>
              <a:rPr kumimoji="0" lang="es-CO" sz="4400" b="0" i="0" u="none" strike="noStrike" kern="1200" cap="none" spc="0" normalizeH="0" baseline="0" noProof="0" err="1">
                <a:ln>
                  <a:noFill/>
                </a:ln>
                <a:solidFill>
                  <a:srgbClr val="002060"/>
                </a:solidFill>
                <a:effectLst/>
                <a:uLnTx/>
                <a:uFillTx/>
                <a:latin typeface="Century Gothic" panose="020B0502020202020204" pitchFamily="34" charset="0"/>
                <a:ea typeface="+mn-ea"/>
                <a:cs typeface="Calibri" panose="020F0502020204030204" pitchFamily="34" charset="0"/>
              </a:rPr>
              <a:t>silence</a:t>
            </a:r>
            <a:endPar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endParaRPr>
          </a:p>
        </p:txBody>
      </p:sp>
      <p:sp>
        <p:nvSpPr>
          <p:cNvPr id="32" name="TextBox 31"/>
          <p:cNvSpPr txBox="1"/>
          <p:nvPr/>
        </p:nvSpPr>
        <p:spPr>
          <a:xfrm rot="21173064">
            <a:off x="3496585" y="4489903"/>
            <a:ext cx="2943105" cy="76944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4400" b="0" i="0" u="none" strike="noStrike" kern="1200" cap="none" spc="0" normalizeH="0" baseline="0" noProof="0">
                <a:ln>
                  <a:noFill/>
                </a:ln>
                <a:solidFill>
                  <a:srgbClr val="002060"/>
                </a:solidFill>
                <a:effectLst/>
                <a:uLnTx/>
                <a:uFillTx/>
                <a:latin typeface="Century Gothic" panose="020B0502020202020204" pitchFamily="34" charset="0"/>
                <a:ea typeface="+mn-ea"/>
                <a:cs typeface="Calibri" panose="020F0502020204030204" pitchFamily="34" charset="0"/>
              </a:rPr>
              <a:t>bien</a:t>
            </a:r>
          </a:p>
        </p:txBody>
      </p:sp>
      <p:sp>
        <p:nvSpPr>
          <p:cNvPr id="24" name="Oval 23"/>
          <p:cNvSpPr/>
          <p:nvPr/>
        </p:nvSpPr>
        <p:spPr>
          <a:xfrm>
            <a:off x="8130362" y="3127892"/>
            <a:ext cx="3344148" cy="1526093"/>
          </a:xfrm>
          <a:prstGeom prst="ellipse">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ED7D31"/>
              </a:solidFill>
              <a:effectLst/>
              <a:uLnTx/>
              <a:uFillTx/>
              <a:latin typeface="Century Gothic" panose="020F0302020204030204"/>
              <a:ea typeface="+mn-ea"/>
              <a:cs typeface="+mn-cs"/>
            </a:endParaRPr>
          </a:p>
        </p:txBody>
      </p:sp>
      <p:sp>
        <p:nvSpPr>
          <p:cNvPr id="3" name="Title 2"/>
          <p:cNvSpPr>
            <a:spLocks noGrp="1"/>
          </p:cNvSpPr>
          <p:nvPr>
            <p:ph type="title"/>
          </p:nvPr>
        </p:nvSpPr>
        <p:spPr>
          <a:xfrm>
            <a:off x="95838" y="-51031"/>
            <a:ext cx="10515600" cy="1325563"/>
          </a:xfrm>
        </p:spPr>
        <p:txBody>
          <a:bodyPr/>
          <a:lstStyle/>
          <a:p>
            <a:pPr rtl="0" eaLnBrk="1" fontAlgn="auto" latinLnBrk="0" hangingPunct="1"/>
            <a:r>
              <a:rPr lang="en-GB" sz="3200" b="1" i="0" kern="1200" spc="0" baseline="0" err="1">
                <a:ln>
                  <a:noFill/>
                </a:ln>
                <a:solidFill>
                  <a:srgbClr val="FFFFFF"/>
                </a:solidFill>
                <a:effectLst/>
                <a:latin typeface="Century Gothic" panose="020B0502020202020204" pitchFamily="34" charset="0"/>
                <a:ea typeface="+mn-ea"/>
                <a:cs typeface="+mn-cs"/>
              </a:rPr>
              <a:t>Vocabulaire</a:t>
            </a:r>
            <a:r>
              <a:rPr lang="en-GB" sz="3200" b="1" i="0" kern="1200" spc="0" baseline="0">
                <a:ln>
                  <a:noFill/>
                </a:ln>
                <a:solidFill>
                  <a:srgbClr val="FFFFFF"/>
                </a:solidFill>
                <a:effectLst/>
                <a:latin typeface="Century Gothic" panose="020B0502020202020204" pitchFamily="34" charset="0"/>
                <a:ea typeface="+mn-ea"/>
                <a:cs typeface="+mn-cs"/>
              </a:rPr>
              <a:t> - </a:t>
            </a:r>
            <a:r>
              <a:rPr lang="en-GB" sz="3200" b="1" i="0" kern="1200" spc="0" baseline="0" err="1">
                <a:ln>
                  <a:noFill/>
                </a:ln>
                <a:solidFill>
                  <a:srgbClr val="FFFFFF"/>
                </a:solidFill>
                <a:effectLst/>
                <a:latin typeface="Century Gothic" panose="020B0502020202020204" pitchFamily="34" charset="0"/>
                <a:ea typeface="+mn-ea"/>
                <a:cs typeface="+mn-cs"/>
              </a:rPr>
              <a:t>révisions</a:t>
            </a:r>
            <a:endParaRPr lang="en-GB">
              <a:effectLst/>
            </a:endParaRPr>
          </a:p>
        </p:txBody>
      </p:sp>
      <p:sp>
        <p:nvSpPr>
          <p:cNvPr id="28" name="Rounded Rectangle 46">
            <a:extLst>
              <a:ext uri="{FF2B5EF4-FFF2-40B4-BE49-F238E27FC236}">
                <a16:creationId xmlns:a16="http://schemas.microsoft.com/office/drawing/2014/main" id="{CB238838-6A9D-47A3-BE4F-676D1EC3BD53}"/>
              </a:ext>
            </a:extLst>
          </p:cNvPr>
          <p:cNvSpPr/>
          <p:nvPr/>
        </p:nvSpPr>
        <p:spPr>
          <a:xfrm>
            <a:off x="10204704" y="230925"/>
            <a:ext cx="1702891" cy="361888"/>
          </a:xfrm>
          <a:prstGeom prst="roundRect">
            <a:avLst/>
          </a:prstGeom>
          <a:solidFill>
            <a:srgbClr val="105076"/>
          </a:solidFill>
          <a:ln>
            <a:solidFill>
              <a:srgbClr val="105076"/>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lire et parler </a:t>
            </a:r>
          </a:p>
        </p:txBody>
      </p:sp>
    </p:spTree>
    <p:extLst>
      <p:ext uri="{BB962C8B-B14F-4D97-AF65-F5344CB8AC3E}">
        <p14:creationId xmlns:p14="http://schemas.microsoft.com/office/powerpoint/2010/main" val="1390727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2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33517" y="503077"/>
            <a:ext cx="3657600" cy="2437448"/>
          </a:xfrm>
          <a:prstGeom prst="rect">
            <a:avLst/>
          </a:prstGeom>
        </p:spPr>
      </p:pic>
      <p:pic>
        <p:nvPicPr>
          <p:cNvPr id="8" name="Picture 7" descr="background rectangle">
            <a:extLst>
              <a:ext uri="{C183D7F6-B498-43B3-948B-1728B52AA6E4}">
                <adec:decorative xmlns:adec="http://schemas.microsoft.com/office/drawing/2017/decorative" xmlns="" val="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 y="296864"/>
            <a:ext cx="6457246" cy="867128"/>
          </a:xfrm>
          <a:prstGeom prst="rect">
            <a:avLst/>
          </a:prstGeom>
        </p:spPr>
      </p:pic>
      <p:sp>
        <p:nvSpPr>
          <p:cNvPr id="4" name="Title 3"/>
          <p:cNvSpPr>
            <a:spLocks noGrp="1"/>
          </p:cNvSpPr>
          <p:nvPr>
            <p:ph type="title"/>
          </p:nvPr>
        </p:nvSpPr>
        <p:spPr>
          <a:xfrm>
            <a:off x="188942" y="296864"/>
            <a:ext cx="5265384" cy="707849"/>
          </a:xfrm>
        </p:spPr>
        <p:txBody>
          <a:bodyPr>
            <a:normAutofit/>
          </a:bodyPr>
          <a:lstStyle/>
          <a:p>
            <a:r>
              <a:rPr lang="en-GB" sz="3600" b="1">
                <a:solidFill>
                  <a:schemeClr val="bg1"/>
                </a:solidFill>
              </a:rPr>
              <a:t>Nous </a:t>
            </a:r>
            <a:r>
              <a:rPr lang="en-GB" sz="3600" b="1" err="1">
                <a:solidFill>
                  <a:schemeClr val="bg1"/>
                </a:solidFill>
              </a:rPr>
              <a:t>cherchons</a:t>
            </a:r>
            <a:r>
              <a:rPr lang="en-GB" sz="3600" b="1">
                <a:solidFill>
                  <a:schemeClr val="bg1"/>
                </a:solidFill>
              </a:rPr>
              <a:t> quoi ?</a:t>
            </a:r>
          </a:p>
        </p:txBody>
      </p:sp>
      <p:sp>
        <p:nvSpPr>
          <p:cNvPr id="5" name="Rounded Rectangle 46">
            <a:extLst>
              <a:ext uri="{FF2B5EF4-FFF2-40B4-BE49-F238E27FC236}">
                <a16:creationId xmlns:a16="http://schemas.microsoft.com/office/drawing/2014/main" id="{2E9269F7-4DBD-4D66-9033-F8D7A9604A95}"/>
              </a:ext>
            </a:extLst>
          </p:cNvPr>
          <p:cNvSpPr/>
          <p:nvPr/>
        </p:nvSpPr>
        <p:spPr>
          <a:xfrm>
            <a:off x="10748518" y="249869"/>
            <a:ext cx="1161402" cy="400919"/>
          </a:xfrm>
          <a:prstGeom prst="roundRect">
            <a:avLst/>
          </a:prstGeom>
          <a:solidFill>
            <a:srgbClr val="105076"/>
          </a:solidFill>
          <a:ln>
            <a:solidFill>
              <a:srgbClr val="105076"/>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err="1">
                <a:ln>
                  <a:noFill/>
                </a:ln>
                <a:solidFill>
                  <a:prstClr val="white"/>
                </a:solidFill>
                <a:effectLst/>
                <a:uLnTx/>
                <a:uFillTx/>
                <a:latin typeface="Century Gothic" panose="020B0502020202020204" pitchFamily="34" charset="0"/>
                <a:ea typeface="+mn-ea"/>
                <a:cs typeface="+mn-cs"/>
              </a:rPr>
              <a:t>écouter</a:t>
            </a: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p:txBody>
      </p:sp>
      <p:sp>
        <p:nvSpPr>
          <p:cNvPr id="7" name="Rectangle 6"/>
          <p:cNvSpPr/>
          <p:nvPr/>
        </p:nvSpPr>
        <p:spPr>
          <a:xfrm>
            <a:off x="9342492" y="2554399"/>
            <a:ext cx="2279791" cy="58477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32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rPr>
              <a:t>Angleterre</a:t>
            </a:r>
            <a:endParaRPr kumimoji="0" lang="en-GB" sz="32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endParaRPr>
          </a:p>
        </p:txBody>
      </p:sp>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211315" y="908114"/>
            <a:ext cx="2527301" cy="151216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0" name="Picture 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15735" y="1232111"/>
            <a:ext cx="1447699" cy="1880129"/>
          </a:xfrm>
          <a:prstGeom prst="rect">
            <a:avLst/>
          </a:prstGeom>
        </p:spPr>
      </p:pic>
      <p:pic>
        <p:nvPicPr>
          <p:cNvPr id="11" name="Picture 10"/>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211315" y="4277629"/>
            <a:ext cx="2576294" cy="1518803"/>
          </a:xfrm>
          <a:prstGeom prst="rect">
            <a:avLst/>
          </a:prstGeom>
        </p:spPr>
      </p:pic>
      <p:sp>
        <p:nvSpPr>
          <p:cNvPr id="13" name="Rectangle 12"/>
          <p:cNvSpPr/>
          <p:nvPr/>
        </p:nvSpPr>
        <p:spPr>
          <a:xfrm>
            <a:off x="-1" y="5541506"/>
            <a:ext cx="2800767" cy="58477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32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rPr>
              <a:t>les vacances</a:t>
            </a:r>
            <a:endParaRPr kumimoji="0" lang="en-GB" sz="32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endParaRPr>
          </a:p>
        </p:txBody>
      </p:sp>
      <p:sp>
        <p:nvSpPr>
          <p:cNvPr id="14" name="Rectangle 13"/>
          <p:cNvSpPr/>
          <p:nvPr/>
        </p:nvSpPr>
        <p:spPr>
          <a:xfrm>
            <a:off x="6819793" y="1879787"/>
            <a:ext cx="1540806" cy="58477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32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rPr>
              <a:t>le mois</a:t>
            </a:r>
            <a:endParaRPr kumimoji="0" lang="en-GB" sz="32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endParaRPr>
          </a:p>
        </p:txBody>
      </p:sp>
      <p:sp>
        <p:nvSpPr>
          <p:cNvPr id="15" name="Rectangle 14"/>
          <p:cNvSpPr/>
          <p:nvPr/>
        </p:nvSpPr>
        <p:spPr>
          <a:xfrm>
            <a:off x="3173530" y="2402454"/>
            <a:ext cx="2377574" cy="58477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32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rPr>
              <a:t>une année</a:t>
            </a:r>
            <a:endParaRPr kumimoji="0" lang="en-GB" sz="32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endParaRPr>
          </a:p>
        </p:txBody>
      </p:sp>
      <p:sp>
        <p:nvSpPr>
          <p:cNvPr id="16" name="Rectangle 15"/>
          <p:cNvSpPr/>
          <p:nvPr/>
        </p:nvSpPr>
        <p:spPr>
          <a:xfrm>
            <a:off x="433825" y="3119980"/>
            <a:ext cx="1721946" cy="58477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32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rPr>
              <a:t>Londres</a:t>
            </a:r>
            <a:endParaRPr kumimoji="0" lang="en-GB" sz="32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endParaRPr>
          </a:p>
        </p:txBody>
      </p:sp>
      <p:sp>
        <p:nvSpPr>
          <p:cNvPr id="17" name="Rectangle 16"/>
          <p:cNvSpPr/>
          <p:nvPr/>
        </p:nvSpPr>
        <p:spPr>
          <a:xfrm>
            <a:off x="9806045" y="5755923"/>
            <a:ext cx="1523174" cy="58477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32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rPr>
              <a:t>Écosse</a:t>
            </a:r>
            <a:endParaRPr kumimoji="0" lang="en-GB" sz="32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endParaRPr>
          </a:p>
        </p:txBody>
      </p:sp>
      <p:sp>
        <p:nvSpPr>
          <p:cNvPr id="18" name="Rectangle 17"/>
          <p:cNvSpPr/>
          <p:nvPr/>
        </p:nvSpPr>
        <p:spPr>
          <a:xfrm>
            <a:off x="6569206" y="5723619"/>
            <a:ext cx="2375234" cy="58477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32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rPr>
              <a:t>la ville</a:t>
            </a:r>
            <a:endParaRPr kumimoji="0" lang="en-GB" sz="32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endParaRPr>
          </a:p>
        </p:txBody>
      </p:sp>
      <p:sp>
        <p:nvSpPr>
          <p:cNvPr id="19" name="Rectangle 18"/>
          <p:cNvSpPr/>
          <p:nvPr/>
        </p:nvSpPr>
        <p:spPr>
          <a:xfrm>
            <a:off x="3477703" y="5463535"/>
            <a:ext cx="1483098" cy="58477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3200" b="0"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rPr>
              <a:t>chez...</a:t>
            </a:r>
            <a:endParaRPr kumimoji="0" lang="en-GB" sz="3200" b="0"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endParaRPr>
          </a:p>
        </p:txBody>
      </p:sp>
      <p:pic>
        <p:nvPicPr>
          <p:cNvPr id="20" name="Picture 19"/>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661201" y="249869"/>
            <a:ext cx="1875000" cy="1784375"/>
          </a:xfrm>
          <a:prstGeom prst="rect">
            <a:avLst/>
          </a:prstGeom>
        </p:spPr>
      </p:pic>
      <p:pic>
        <p:nvPicPr>
          <p:cNvPr id="24" name="Picture 23"/>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228622" y="3486672"/>
            <a:ext cx="1909393" cy="1969061"/>
          </a:xfrm>
          <a:prstGeom prst="rect">
            <a:avLst/>
          </a:prstGeom>
        </p:spPr>
      </p:pic>
      <p:pic>
        <p:nvPicPr>
          <p:cNvPr id="25" name="Picture 24"/>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5740321" y="4127354"/>
            <a:ext cx="3055163" cy="1532673"/>
          </a:xfrm>
          <a:prstGeom prst="rect">
            <a:avLst/>
          </a:prstGeom>
        </p:spPr>
      </p:pic>
      <p:pic>
        <p:nvPicPr>
          <p:cNvPr id="23" name="Picture 22"/>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77895" y="3742217"/>
            <a:ext cx="2349103" cy="1761827"/>
          </a:xfrm>
          <a:prstGeom prst="rect">
            <a:avLst/>
          </a:prstGeom>
        </p:spPr>
      </p:pic>
    </p:spTree>
    <p:extLst>
      <p:ext uri="{BB962C8B-B14F-4D97-AF65-F5344CB8AC3E}">
        <p14:creationId xmlns:p14="http://schemas.microsoft.com/office/powerpoint/2010/main" val="2163771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2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33517" y="503077"/>
            <a:ext cx="3657600" cy="2437448"/>
          </a:xfrm>
          <a:prstGeom prst="rect">
            <a:avLst/>
          </a:prstGeom>
        </p:spPr>
      </p:pic>
      <p:pic>
        <p:nvPicPr>
          <p:cNvPr id="8" name="Picture 7" descr="background rectangle">
            <a:extLst>
              <a:ext uri="{C183D7F6-B498-43B3-948B-1728B52AA6E4}">
                <adec:decorative xmlns:adec="http://schemas.microsoft.com/office/drawing/2017/decorative" xmlns="" val="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 y="296864"/>
            <a:ext cx="6457246" cy="867128"/>
          </a:xfrm>
          <a:prstGeom prst="rect">
            <a:avLst/>
          </a:prstGeom>
        </p:spPr>
      </p:pic>
      <p:sp>
        <p:nvSpPr>
          <p:cNvPr id="4" name="Title 3"/>
          <p:cNvSpPr>
            <a:spLocks noGrp="1"/>
          </p:cNvSpPr>
          <p:nvPr>
            <p:ph type="title"/>
          </p:nvPr>
        </p:nvSpPr>
        <p:spPr>
          <a:xfrm>
            <a:off x="188942" y="296864"/>
            <a:ext cx="5265384" cy="707849"/>
          </a:xfrm>
        </p:spPr>
        <p:txBody>
          <a:bodyPr>
            <a:normAutofit/>
          </a:bodyPr>
          <a:lstStyle/>
          <a:p>
            <a:r>
              <a:rPr lang="en-GB" sz="3600" b="1">
                <a:solidFill>
                  <a:schemeClr val="bg1"/>
                </a:solidFill>
              </a:rPr>
              <a:t>Nous </a:t>
            </a:r>
            <a:r>
              <a:rPr lang="en-GB" sz="3600" b="1" err="1">
                <a:solidFill>
                  <a:schemeClr val="bg1"/>
                </a:solidFill>
              </a:rPr>
              <a:t>cherchons</a:t>
            </a:r>
            <a:r>
              <a:rPr lang="en-GB" sz="3600" b="1">
                <a:solidFill>
                  <a:schemeClr val="bg1"/>
                </a:solidFill>
              </a:rPr>
              <a:t> quoi ?</a:t>
            </a:r>
          </a:p>
        </p:txBody>
      </p:sp>
      <p:sp>
        <p:nvSpPr>
          <p:cNvPr id="5" name="Rounded Rectangle 46">
            <a:extLst>
              <a:ext uri="{FF2B5EF4-FFF2-40B4-BE49-F238E27FC236}">
                <a16:creationId xmlns:a16="http://schemas.microsoft.com/office/drawing/2014/main" id="{2E9269F7-4DBD-4D66-9033-F8D7A9604A95}"/>
              </a:ext>
            </a:extLst>
          </p:cNvPr>
          <p:cNvSpPr/>
          <p:nvPr/>
        </p:nvSpPr>
        <p:spPr>
          <a:xfrm>
            <a:off x="10748518" y="249869"/>
            <a:ext cx="1161402" cy="400919"/>
          </a:xfrm>
          <a:prstGeom prst="roundRect">
            <a:avLst/>
          </a:prstGeom>
          <a:solidFill>
            <a:srgbClr val="105076"/>
          </a:solidFill>
          <a:ln>
            <a:solidFill>
              <a:srgbClr val="105076"/>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err="1">
                <a:ln>
                  <a:noFill/>
                </a:ln>
                <a:solidFill>
                  <a:prstClr val="white"/>
                </a:solidFill>
                <a:effectLst/>
                <a:uLnTx/>
                <a:uFillTx/>
                <a:latin typeface="Century Gothic" panose="020B0502020202020204" pitchFamily="34" charset="0"/>
                <a:ea typeface="+mn-ea"/>
                <a:cs typeface="+mn-cs"/>
              </a:rPr>
              <a:t>écouter</a:t>
            </a: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p:txBody>
      </p:sp>
      <p:sp>
        <p:nvSpPr>
          <p:cNvPr id="7" name="Rectangle 6"/>
          <p:cNvSpPr/>
          <p:nvPr/>
        </p:nvSpPr>
        <p:spPr>
          <a:xfrm>
            <a:off x="9342492" y="2554399"/>
            <a:ext cx="2279791" cy="58477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32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rPr>
              <a:t>Angleterre</a:t>
            </a:r>
            <a:endParaRPr kumimoji="0" lang="en-GB" sz="32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endParaRPr>
          </a:p>
        </p:txBody>
      </p:sp>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211315" y="908114"/>
            <a:ext cx="2527301" cy="151216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0" name="Picture 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15735" y="1232111"/>
            <a:ext cx="1447699" cy="1880129"/>
          </a:xfrm>
          <a:prstGeom prst="rect">
            <a:avLst/>
          </a:prstGeom>
        </p:spPr>
      </p:pic>
      <p:pic>
        <p:nvPicPr>
          <p:cNvPr id="11" name="Picture 10"/>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211315" y="4277629"/>
            <a:ext cx="2576294" cy="1518803"/>
          </a:xfrm>
          <a:prstGeom prst="rect">
            <a:avLst/>
          </a:prstGeom>
        </p:spPr>
      </p:pic>
      <p:sp>
        <p:nvSpPr>
          <p:cNvPr id="13" name="Rectangle 12"/>
          <p:cNvSpPr/>
          <p:nvPr/>
        </p:nvSpPr>
        <p:spPr>
          <a:xfrm>
            <a:off x="20867" y="5455733"/>
            <a:ext cx="2800767" cy="58477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32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rPr>
              <a:t>les vacances</a:t>
            </a:r>
            <a:endParaRPr kumimoji="0" lang="en-GB" sz="32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endParaRPr>
          </a:p>
        </p:txBody>
      </p:sp>
      <p:sp>
        <p:nvSpPr>
          <p:cNvPr id="14" name="Rectangle 13"/>
          <p:cNvSpPr/>
          <p:nvPr/>
        </p:nvSpPr>
        <p:spPr>
          <a:xfrm>
            <a:off x="6836081" y="1942541"/>
            <a:ext cx="1540806" cy="58477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32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rPr>
              <a:t>le mois</a:t>
            </a:r>
            <a:endParaRPr kumimoji="0" lang="en-GB" sz="32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endParaRPr>
          </a:p>
        </p:txBody>
      </p:sp>
      <p:sp>
        <p:nvSpPr>
          <p:cNvPr id="15" name="Rectangle 14"/>
          <p:cNvSpPr/>
          <p:nvPr/>
        </p:nvSpPr>
        <p:spPr>
          <a:xfrm>
            <a:off x="3240381" y="2399512"/>
            <a:ext cx="2377574" cy="58477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32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rPr>
              <a:t>une année</a:t>
            </a:r>
            <a:endParaRPr kumimoji="0" lang="en-GB" sz="32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endParaRPr>
          </a:p>
        </p:txBody>
      </p:sp>
      <p:sp>
        <p:nvSpPr>
          <p:cNvPr id="16" name="Rectangle 15"/>
          <p:cNvSpPr/>
          <p:nvPr/>
        </p:nvSpPr>
        <p:spPr>
          <a:xfrm>
            <a:off x="433825" y="3119980"/>
            <a:ext cx="1721946" cy="58477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32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rPr>
              <a:t>Londres</a:t>
            </a:r>
            <a:endParaRPr kumimoji="0" lang="en-GB" sz="32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endParaRPr>
          </a:p>
        </p:txBody>
      </p:sp>
      <p:sp>
        <p:nvSpPr>
          <p:cNvPr id="17" name="Rectangle 16"/>
          <p:cNvSpPr/>
          <p:nvPr/>
        </p:nvSpPr>
        <p:spPr>
          <a:xfrm>
            <a:off x="9806045" y="5755923"/>
            <a:ext cx="1523174" cy="58477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32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rPr>
              <a:t>Écosse</a:t>
            </a:r>
            <a:endParaRPr kumimoji="0" lang="en-GB" sz="32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endParaRPr>
          </a:p>
        </p:txBody>
      </p:sp>
      <p:sp>
        <p:nvSpPr>
          <p:cNvPr id="18" name="Rectangle 17"/>
          <p:cNvSpPr/>
          <p:nvPr/>
        </p:nvSpPr>
        <p:spPr>
          <a:xfrm>
            <a:off x="6538716" y="5748120"/>
            <a:ext cx="2375234" cy="58477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32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rPr>
              <a:t>la ville</a:t>
            </a:r>
            <a:endParaRPr kumimoji="0" lang="en-GB" sz="32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endParaRPr>
          </a:p>
        </p:txBody>
      </p:sp>
      <p:sp>
        <p:nvSpPr>
          <p:cNvPr id="19" name="Rectangle 18"/>
          <p:cNvSpPr/>
          <p:nvPr/>
        </p:nvSpPr>
        <p:spPr>
          <a:xfrm>
            <a:off x="3477703" y="5463535"/>
            <a:ext cx="1483098" cy="58477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3200" b="0"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rPr>
              <a:t>chez...</a:t>
            </a:r>
            <a:endParaRPr kumimoji="0" lang="en-GB" sz="3200" b="0"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endParaRPr>
          </a:p>
        </p:txBody>
      </p:sp>
      <p:pic>
        <p:nvPicPr>
          <p:cNvPr id="20" name="Picture 19"/>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661201" y="249869"/>
            <a:ext cx="1875000" cy="1784375"/>
          </a:xfrm>
          <a:prstGeom prst="rect">
            <a:avLst/>
          </a:prstGeom>
        </p:spPr>
      </p:pic>
      <p:pic>
        <p:nvPicPr>
          <p:cNvPr id="24" name="Picture 23"/>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228622" y="3486672"/>
            <a:ext cx="1909393" cy="1969061"/>
          </a:xfrm>
          <a:prstGeom prst="rect">
            <a:avLst/>
          </a:prstGeom>
        </p:spPr>
      </p:pic>
      <p:pic>
        <p:nvPicPr>
          <p:cNvPr id="25" name="Picture 24"/>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5740321" y="4127354"/>
            <a:ext cx="3055163" cy="1532673"/>
          </a:xfrm>
          <a:prstGeom prst="rect">
            <a:avLst/>
          </a:prstGeom>
        </p:spPr>
      </p:pic>
      <p:pic>
        <p:nvPicPr>
          <p:cNvPr id="23" name="Picture 22"/>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77895" y="3742217"/>
            <a:ext cx="2349103" cy="1761827"/>
          </a:xfrm>
          <a:prstGeom prst="rect">
            <a:avLst/>
          </a:prstGeom>
        </p:spPr>
      </p:pic>
    </p:spTree>
    <p:extLst>
      <p:ext uri="{BB962C8B-B14F-4D97-AF65-F5344CB8AC3E}">
        <p14:creationId xmlns:p14="http://schemas.microsoft.com/office/powerpoint/2010/main" val="1418529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2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33517" y="503077"/>
            <a:ext cx="3657600" cy="2437448"/>
          </a:xfrm>
          <a:prstGeom prst="rect">
            <a:avLst/>
          </a:prstGeom>
        </p:spPr>
      </p:pic>
      <p:pic>
        <p:nvPicPr>
          <p:cNvPr id="8" name="Picture 7" descr="background rectangle">
            <a:extLst>
              <a:ext uri="{C183D7F6-B498-43B3-948B-1728B52AA6E4}">
                <adec:decorative xmlns:adec="http://schemas.microsoft.com/office/drawing/2017/decorative" xmlns="" val="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 y="296864"/>
            <a:ext cx="6457246" cy="867128"/>
          </a:xfrm>
          <a:prstGeom prst="rect">
            <a:avLst/>
          </a:prstGeom>
        </p:spPr>
      </p:pic>
      <p:sp>
        <p:nvSpPr>
          <p:cNvPr id="4" name="Title 3"/>
          <p:cNvSpPr>
            <a:spLocks noGrp="1"/>
          </p:cNvSpPr>
          <p:nvPr>
            <p:ph type="title"/>
          </p:nvPr>
        </p:nvSpPr>
        <p:spPr>
          <a:xfrm>
            <a:off x="188942" y="296864"/>
            <a:ext cx="5265384" cy="707849"/>
          </a:xfrm>
        </p:spPr>
        <p:txBody>
          <a:bodyPr>
            <a:normAutofit/>
          </a:bodyPr>
          <a:lstStyle/>
          <a:p>
            <a:r>
              <a:rPr lang="en-GB" sz="3600" b="1">
                <a:solidFill>
                  <a:schemeClr val="bg1"/>
                </a:solidFill>
              </a:rPr>
              <a:t>Nous </a:t>
            </a:r>
            <a:r>
              <a:rPr lang="en-GB" sz="3600" b="1" err="1">
                <a:solidFill>
                  <a:schemeClr val="bg1"/>
                </a:solidFill>
              </a:rPr>
              <a:t>cherchons</a:t>
            </a:r>
            <a:r>
              <a:rPr lang="en-GB" sz="3600" b="1">
                <a:solidFill>
                  <a:schemeClr val="bg1"/>
                </a:solidFill>
              </a:rPr>
              <a:t> quoi ?</a:t>
            </a:r>
          </a:p>
        </p:txBody>
      </p:sp>
      <p:sp>
        <p:nvSpPr>
          <p:cNvPr id="5" name="Rounded Rectangle 46">
            <a:extLst>
              <a:ext uri="{FF2B5EF4-FFF2-40B4-BE49-F238E27FC236}">
                <a16:creationId xmlns:a16="http://schemas.microsoft.com/office/drawing/2014/main" id="{2E9269F7-4DBD-4D66-9033-F8D7A9604A95}"/>
              </a:ext>
            </a:extLst>
          </p:cNvPr>
          <p:cNvSpPr/>
          <p:nvPr/>
        </p:nvSpPr>
        <p:spPr>
          <a:xfrm>
            <a:off x="10748518" y="249869"/>
            <a:ext cx="1161402" cy="400919"/>
          </a:xfrm>
          <a:prstGeom prst="roundRect">
            <a:avLst/>
          </a:prstGeom>
          <a:solidFill>
            <a:srgbClr val="105076"/>
          </a:solidFill>
          <a:ln>
            <a:solidFill>
              <a:srgbClr val="105076"/>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err="1">
                <a:ln>
                  <a:noFill/>
                </a:ln>
                <a:solidFill>
                  <a:prstClr val="white"/>
                </a:solidFill>
                <a:effectLst/>
                <a:uLnTx/>
                <a:uFillTx/>
                <a:latin typeface="Century Gothic" panose="020B0502020202020204" pitchFamily="34" charset="0"/>
                <a:ea typeface="+mn-ea"/>
                <a:cs typeface="+mn-cs"/>
              </a:rPr>
              <a:t>écouter</a:t>
            </a: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p:txBody>
      </p:sp>
      <p:sp>
        <p:nvSpPr>
          <p:cNvPr id="7" name="Rectangle 6"/>
          <p:cNvSpPr/>
          <p:nvPr/>
        </p:nvSpPr>
        <p:spPr>
          <a:xfrm>
            <a:off x="9342492" y="2554399"/>
            <a:ext cx="2279791" cy="58477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32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rPr>
              <a:t>Angleterre</a:t>
            </a:r>
            <a:endParaRPr kumimoji="0" lang="en-GB" sz="32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endParaRPr>
          </a:p>
        </p:txBody>
      </p:sp>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211315" y="908114"/>
            <a:ext cx="2527301" cy="151216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0" name="Picture 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15735" y="1232111"/>
            <a:ext cx="1447699" cy="1880129"/>
          </a:xfrm>
          <a:prstGeom prst="rect">
            <a:avLst/>
          </a:prstGeom>
        </p:spPr>
      </p:pic>
      <p:pic>
        <p:nvPicPr>
          <p:cNvPr id="11" name="Picture 10"/>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211315" y="4277629"/>
            <a:ext cx="2576294" cy="1518803"/>
          </a:xfrm>
          <a:prstGeom prst="rect">
            <a:avLst/>
          </a:prstGeom>
        </p:spPr>
      </p:pic>
      <p:sp>
        <p:nvSpPr>
          <p:cNvPr id="13" name="Rectangle 12"/>
          <p:cNvSpPr/>
          <p:nvPr/>
        </p:nvSpPr>
        <p:spPr>
          <a:xfrm>
            <a:off x="43859" y="5501178"/>
            <a:ext cx="2800767" cy="58477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32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rPr>
              <a:t>les vacances</a:t>
            </a:r>
            <a:endParaRPr kumimoji="0" lang="en-GB" sz="32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endParaRPr>
          </a:p>
        </p:txBody>
      </p:sp>
      <p:sp>
        <p:nvSpPr>
          <p:cNvPr id="14" name="Rectangle 13"/>
          <p:cNvSpPr/>
          <p:nvPr/>
        </p:nvSpPr>
        <p:spPr>
          <a:xfrm>
            <a:off x="6794902" y="1879787"/>
            <a:ext cx="1693092" cy="58477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32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rPr>
              <a:t>un mois</a:t>
            </a:r>
            <a:endParaRPr kumimoji="0" lang="en-GB" sz="32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endParaRPr>
          </a:p>
        </p:txBody>
      </p:sp>
      <p:sp>
        <p:nvSpPr>
          <p:cNvPr id="15" name="Rectangle 14"/>
          <p:cNvSpPr/>
          <p:nvPr/>
        </p:nvSpPr>
        <p:spPr>
          <a:xfrm>
            <a:off x="3240381" y="2389007"/>
            <a:ext cx="2377574" cy="58477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32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rPr>
              <a:t>une année</a:t>
            </a:r>
            <a:endParaRPr kumimoji="0" lang="en-GB" sz="32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endParaRPr>
          </a:p>
        </p:txBody>
      </p:sp>
      <p:sp>
        <p:nvSpPr>
          <p:cNvPr id="16" name="Rectangle 15"/>
          <p:cNvSpPr/>
          <p:nvPr/>
        </p:nvSpPr>
        <p:spPr>
          <a:xfrm>
            <a:off x="433825" y="3119980"/>
            <a:ext cx="1721946" cy="58477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32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rPr>
              <a:t>Londres</a:t>
            </a:r>
            <a:endParaRPr kumimoji="0" lang="en-GB" sz="32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endParaRPr>
          </a:p>
        </p:txBody>
      </p:sp>
      <p:sp>
        <p:nvSpPr>
          <p:cNvPr id="17" name="Rectangle 16"/>
          <p:cNvSpPr/>
          <p:nvPr/>
        </p:nvSpPr>
        <p:spPr>
          <a:xfrm>
            <a:off x="9806045" y="5755923"/>
            <a:ext cx="1523174" cy="58477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32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rPr>
              <a:t>Écosse</a:t>
            </a:r>
            <a:endParaRPr kumimoji="0" lang="en-GB" sz="32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endParaRPr>
          </a:p>
        </p:txBody>
      </p:sp>
      <p:sp>
        <p:nvSpPr>
          <p:cNvPr id="18" name="Rectangle 17"/>
          <p:cNvSpPr/>
          <p:nvPr/>
        </p:nvSpPr>
        <p:spPr>
          <a:xfrm>
            <a:off x="6538716" y="5667160"/>
            <a:ext cx="2375234" cy="58477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32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rPr>
              <a:t>la ville</a:t>
            </a:r>
            <a:endParaRPr kumimoji="0" lang="en-GB" sz="32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endParaRPr>
          </a:p>
        </p:txBody>
      </p:sp>
      <p:sp>
        <p:nvSpPr>
          <p:cNvPr id="19" name="Rectangle 18"/>
          <p:cNvSpPr/>
          <p:nvPr/>
        </p:nvSpPr>
        <p:spPr>
          <a:xfrm>
            <a:off x="3477703" y="5463535"/>
            <a:ext cx="1483098" cy="58477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3200" b="0"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rPr>
              <a:t>chez...</a:t>
            </a:r>
            <a:endParaRPr kumimoji="0" lang="en-GB" sz="3200" b="0"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endParaRPr>
          </a:p>
        </p:txBody>
      </p:sp>
      <p:pic>
        <p:nvPicPr>
          <p:cNvPr id="20" name="Picture 19"/>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661201" y="249869"/>
            <a:ext cx="1875000" cy="1784375"/>
          </a:xfrm>
          <a:prstGeom prst="rect">
            <a:avLst/>
          </a:prstGeom>
        </p:spPr>
      </p:pic>
      <p:pic>
        <p:nvPicPr>
          <p:cNvPr id="24" name="Picture 23"/>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228622" y="3486672"/>
            <a:ext cx="1909393" cy="1969061"/>
          </a:xfrm>
          <a:prstGeom prst="rect">
            <a:avLst/>
          </a:prstGeom>
        </p:spPr>
      </p:pic>
      <p:pic>
        <p:nvPicPr>
          <p:cNvPr id="25" name="Picture 24"/>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5740321" y="4127354"/>
            <a:ext cx="3055163" cy="1532673"/>
          </a:xfrm>
          <a:prstGeom prst="rect">
            <a:avLst/>
          </a:prstGeom>
        </p:spPr>
      </p:pic>
      <p:pic>
        <p:nvPicPr>
          <p:cNvPr id="23" name="Picture 22"/>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77895" y="3742217"/>
            <a:ext cx="2349103" cy="1761827"/>
          </a:xfrm>
          <a:prstGeom prst="rect">
            <a:avLst/>
          </a:prstGeom>
        </p:spPr>
      </p:pic>
    </p:spTree>
    <p:extLst>
      <p:ext uri="{BB962C8B-B14F-4D97-AF65-F5344CB8AC3E}">
        <p14:creationId xmlns:p14="http://schemas.microsoft.com/office/powerpoint/2010/main" val="281876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2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33517" y="503077"/>
            <a:ext cx="3657600" cy="2437448"/>
          </a:xfrm>
          <a:prstGeom prst="rect">
            <a:avLst/>
          </a:prstGeom>
        </p:spPr>
      </p:pic>
      <p:pic>
        <p:nvPicPr>
          <p:cNvPr id="8" name="Picture 7" descr="background rectangle">
            <a:extLst>
              <a:ext uri="{C183D7F6-B498-43B3-948B-1728B52AA6E4}">
                <adec:decorative xmlns:adec="http://schemas.microsoft.com/office/drawing/2017/decorative" xmlns="" val="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 y="296864"/>
            <a:ext cx="6457246" cy="867128"/>
          </a:xfrm>
          <a:prstGeom prst="rect">
            <a:avLst/>
          </a:prstGeom>
        </p:spPr>
      </p:pic>
      <p:sp>
        <p:nvSpPr>
          <p:cNvPr id="4" name="Title 3"/>
          <p:cNvSpPr>
            <a:spLocks noGrp="1"/>
          </p:cNvSpPr>
          <p:nvPr>
            <p:ph type="title"/>
          </p:nvPr>
        </p:nvSpPr>
        <p:spPr>
          <a:xfrm>
            <a:off x="188942" y="296864"/>
            <a:ext cx="5265384" cy="707849"/>
          </a:xfrm>
        </p:spPr>
        <p:txBody>
          <a:bodyPr>
            <a:normAutofit/>
          </a:bodyPr>
          <a:lstStyle/>
          <a:p>
            <a:r>
              <a:rPr lang="en-GB" sz="3600" b="1">
                <a:solidFill>
                  <a:schemeClr val="bg1"/>
                </a:solidFill>
              </a:rPr>
              <a:t>Nous </a:t>
            </a:r>
            <a:r>
              <a:rPr lang="en-GB" sz="3600" b="1" err="1">
                <a:solidFill>
                  <a:schemeClr val="bg1"/>
                </a:solidFill>
              </a:rPr>
              <a:t>cherchons</a:t>
            </a:r>
            <a:r>
              <a:rPr lang="en-GB" sz="3600" b="1">
                <a:solidFill>
                  <a:schemeClr val="bg1"/>
                </a:solidFill>
              </a:rPr>
              <a:t> quoi ?</a:t>
            </a:r>
          </a:p>
        </p:txBody>
      </p:sp>
      <p:sp>
        <p:nvSpPr>
          <p:cNvPr id="5" name="Rounded Rectangle 46">
            <a:extLst>
              <a:ext uri="{FF2B5EF4-FFF2-40B4-BE49-F238E27FC236}">
                <a16:creationId xmlns:a16="http://schemas.microsoft.com/office/drawing/2014/main" id="{2E9269F7-4DBD-4D66-9033-F8D7A9604A95}"/>
              </a:ext>
            </a:extLst>
          </p:cNvPr>
          <p:cNvSpPr/>
          <p:nvPr/>
        </p:nvSpPr>
        <p:spPr>
          <a:xfrm>
            <a:off x="10748518" y="249869"/>
            <a:ext cx="1161402" cy="400919"/>
          </a:xfrm>
          <a:prstGeom prst="roundRect">
            <a:avLst/>
          </a:prstGeom>
          <a:solidFill>
            <a:srgbClr val="105076"/>
          </a:solidFill>
          <a:ln>
            <a:solidFill>
              <a:srgbClr val="105076"/>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err="1">
                <a:ln>
                  <a:noFill/>
                </a:ln>
                <a:solidFill>
                  <a:prstClr val="white"/>
                </a:solidFill>
                <a:effectLst/>
                <a:uLnTx/>
                <a:uFillTx/>
                <a:latin typeface="Century Gothic" panose="020B0502020202020204" pitchFamily="34" charset="0"/>
                <a:ea typeface="+mn-ea"/>
                <a:cs typeface="+mn-cs"/>
              </a:rPr>
              <a:t>écouter</a:t>
            </a: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p:txBody>
      </p:sp>
      <p:sp>
        <p:nvSpPr>
          <p:cNvPr id="7" name="Rectangle 6"/>
          <p:cNvSpPr/>
          <p:nvPr/>
        </p:nvSpPr>
        <p:spPr>
          <a:xfrm>
            <a:off x="9342492" y="2554399"/>
            <a:ext cx="2279791" cy="58477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32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rPr>
              <a:t>Angleterre</a:t>
            </a:r>
            <a:endParaRPr kumimoji="0" lang="en-GB" sz="32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endParaRPr>
          </a:p>
        </p:txBody>
      </p:sp>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211315" y="908114"/>
            <a:ext cx="2527301" cy="151216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0" name="Picture 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15735" y="1232111"/>
            <a:ext cx="1447699" cy="1880129"/>
          </a:xfrm>
          <a:prstGeom prst="rect">
            <a:avLst/>
          </a:prstGeom>
        </p:spPr>
      </p:pic>
      <p:pic>
        <p:nvPicPr>
          <p:cNvPr id="11" name="Picture 10"/>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211315" y="4277629"/>
            <a:ext cx="2576294" cy="1518803"/>
          </a:xfrm>
          <a:prstGeom prst="rect">
            <a:avLst/>
          </a:prstGeom>
        </p:spPr>
      </p:pic>
      <p:sp>
        <p:nvSpPr>
          <p:cNvPr id="13" name="Rectangle 12"/>
          <p:cNvSpPr/>
          <p:nvPr/>
        </p:nvSpPr>
        <p:spPr>
          <a:xfrm>
            <a:off x="20867" y="5541506"/>
            <a:ext cx="2800767" cy="58477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32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rPr>
              <a:t>les vacances</a:t>
            </a:r>
            <a:endParaRPr kumimoji="0" lang="en-GB" sz="32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endParaRPr>
          </a:p>
        </p:txBody>
      </p:sp>
      <p:sp>
        <p:nvSpPr>
          <p:cNvPr id="14" name="Rectangle 13"/>
          <p:cNvSpPr/>
          <p:nvPr/>
        </p:nvSpPr>
        <p:spPr>
          <a:xfrm>
            <a:off x="6828298" y="1879787"/>
            <a:ext cx="1540806" cy="58477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32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rPr>
              <a:t>le mois</a:t>
            </a:r>
            <a:endParaRPr kumimoji="0" lang="en-GB" sz="32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endParaRPr>
          </a:p>
        </p:txBody>
      </p:sp>
      <p:sp>
        <p:nvSpPr>
          <p:cNvPr id="15" name="Rectangle 14"/>
          <p:cNvSpPr/>
          <p:nvPr/>
        </p:nvSpPr>
        <p:spPr>
          <a:xfrm>
            <a:off x="3136477" y="2420282"/>
            <a:ext cx="2377574" cy="58477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32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rPr>
              <a:t>une année</a:t>
            </a:r>
            <a:endParaRPr kumimoji="0" lang="en-GB" sz="32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endParaRPr>
          </a:p>
        </p:txBody>
      </p:sp>
      <p:sp>
        <p:nvSpPr>
          <p:cNvPr id="16" name="Rectangle 15"/>
          <p:cNvSpPr/>
          <p:nvPr/>
        </p:nvSpPr>
        <p:spPr>
          <a:xfrm>
            <a:off x="433825" y="3119980"/>
            <a:ext cx="1721946" cy="58477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32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rPr>
              <a:t>Londres</a:t>
            </a:r>
            <a:endParaRPr kumimoji="0" lang="en-GB" sz="32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endParaRPr>
          </a:p>
        </p:txBody>
      </p:sp>
      <p:sp>
        <p:nvSpPr>
          <p:cNvPr id="17" name="Rectangle 16"/>
          <p:cNvSpPr/>
          <p:nvPr/>
        </p:nvSpPr>
        <p:spPr>
          <a:xfrm>
            <a:off x="9806045" y="5755923"/>
            <a:ext cx="1523174" cy="58477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32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rPr>
              <a:t>Écosse</a:t>
            </a:r>
            <a:endParaRPr kumimoji="0" lang="en-GB" sz="32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endParaRPr>
          </a:p>
        </p:txBody>
      </p:sp>
      <p:sp>
        <p:nvSpPr>
          <p:cNvPr id="18" name="Rectangle 17"/>
          <p:cNvSpPr/>
          <p:nvPr/>
        </p:nvSpPr>
        <p:spPr>
          <a:xfrm>
            <a:off x="6479261" y="5720949"/>
            <a:ext cx="2375234" cy="58477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32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rPr>
              <a:t>la ville</a:t>
            </a:r>
            <a:endParaRPr kumimoji="0" lang="en-GB" sz="32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endParaRPr>
          </a:p>
        </p:txBody>
      </p:sp>
      <p:sp>
        <p:nvSpPr>
          <p:cNvPr id="19" name="Rectangle 18"/>
          <p:cNvSpPr/>
          <p:nvPr/>
        </p:nvSpPr>
        <p:spPr>
          <a:xfrm>
            <a:off x="3477703" y="5463535"/>
            <a:ext cx="1483098" cy="58477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3200" b="0"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rPr>
              <a:t>chez...</a:t>
            </a:r>
            <a:endParaRPr kumimoji="0" lang="en-GB" sz="3200" b="0"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endParaRPr>
          </a:p>
        </p:txBody>
      </p:sp>
      <p:pic>
        <p:nvPicPr>
          <p:cNvPr id="20" name="Picture 19"/>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661201" y="249869"/>
            <a:ext cx="1875000" cy="1784375"/>
          </a:xfrm>
          <a:prstGeom prst="rect">
            <a:avLst/>
          </a:prstGeom>
        </p:spPr>
      </p:pic>
      <p:pic>
        <p:nvPicPr>
          <p:cNvPr id="24" name="Picture 23"/>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228622" y="3486672"/>
            <a:ext cx="1909393" cy="1969061"/>
          </a:xfrm>
          <a:prstGeom prst="rect">
            <a:avLst/>
          </a:prstGeom>
        </p:spPr>
      </p:pic>
      <p:pic>
        <p:nvPicPr>
          <p:cNvPr id="25" name="Picture 24"/>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5740321" y="4127354"/>
            <a:ext cx="3055163" cy="1532673"/>
          </a:xfrm>
          <a:prstGeom prst="rect">
            <a:avLst/>
          </a:prstGeom>
        </p:spPr>
      </p:pic>
      <p:pic>
        <p:nvPicPr>
          <p:cNvPr id="23" name="Picture 22"/>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77895" y="3742217"/>
            <a:ext cx="2349103" cy="1761827"/>
          </a:xfrm>
          <a:prstGeom prst="rect">
            <a:avLst/>
          </a:prstGeom>
        </p:spPr>
      </p:pic>
    </p:spTree>
    <p:extLst>
      <p:ext uri="{BB962C8B-B14F-4D97-AF65-F5344CB8AC3E}">
        <p14:creationId xmlns:p14="http://schemas.microsoft.com/office/powerpoint/2010/main" val="3998497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2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33517" y="503077"/>
            <a:ext cx="3657600" cy="2437448"/>
          </a:xfrm>
          <a:prstGeom prst="rect">
            <a:avLst/>
          </a:prstGeom>
        </p:spPr>
      </p:pic>
      <p:pic>
        <p:nvPicPr>
          <p:cNvPr id="8" name="Picture 7" descr="background rectangle">
            <a:extLst>
              <a:ext uri="{C183D7F6-B498-43B3-948B-1728B52AA6E4}">
                <adec:decorative xmlns:adec="http://schemas.microsoft.com/office/drawing/2017/decorative" xmlns="" val="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 y="296864"/>
            <a:ext cx="6457246" cy="867128"/>
          </a:xfrm>
          <a:prstGeom prst="rect">
            <a:avLst/>
          </a:prstGeom>
        </p:spPr>
      </p:pic>
      <p:sp>
        <p:nvSpPr>
          <p:cNvPr id="4" name="Title 3"/>
          <p:cNvSpPr>
            <a:spLocks noGrp="1"/>
          </p:cNvSpPr>
          <p:nvPr>
            <p:ph type="title"/>
          </p:nvPr>
        </p:nvSpPr>
        <p:spPr>
          <a:xfrm>
            <a:off x="188942" y="296864"/>
            <a:ext cx="5265384" cy="707849"/>
          </a:xfrm>
        </p:spPr>
        <p:txBody>
          <a:bodyPr>
            <a:normAutofit/>
          </a:bodyPr>
          <a:lstStyle/>
          <a:p>
            <a:r>
              <a:rPr lang="en-GB" sz="3600" b="1">
                <a:solidFill>
                  <a:schemeClr val="bg1"/>
                </a:solidFill>
              </a:rPr>
              <a:t>Nous </a:t>
            </a:r>
            <a:r>
              <a:rPr lang="en-GB" sz="3600" b="1" err="1">
                <a:solidFill>
                  <a:schemeClr val="bg1"/>
                </a:solidFill>
              </a:rPr>
              <a:t>cherchons</a:t>
            </a:r>
            <a:r>
              <a:rPr lang="en-GB" sz="3600" b="1">
                <a:solidFill>
                  <a:schemeClr val="bg1"/>
                </a:solidFill>
              </a:rPr>
              <a:t> quoi ?</a:t>
            </a:r>
          </a:p>
        </p:txBody>
      </p:sp>
      <p:sp>
        <p:nvSpPr>
          <p:cNvPr id="5" name="Rounded Rectangle 46">
            <a:extLst>
              <a:ext uri="{FF2B5EF4-FFF2-40B4-BE49-F238E27FC236}">
                <a16:creationId xmlns:a16="http://schemas.microsoft.com/office/drawing/2014/main" id="{2E9269F7-4DBD-4D66-9033-F8D7A9604A95}"/>
              </a:ext>
            </a:extLst>
          </p:cNvPr>
          <p:cNvSpPr/>
          <p:nvPr/>
        </p:nvSpPr>
        <p:spPr>
          <a:xfrm>
            <a:off x="10748518" y="249869"/>
            <a:ext cx="1161402" cy="400919"/>
          </a:xfrm>
          <a:prstGeom prst="roundRect">
            <a:avLst/>
          </a:prstGeom>
          <a:solidFill>
            <a:srgbClr val="105076"/>
          </a:solidFill>
          <a:ln>
            <a:solidFill>
              <a:srgbClr val="105076"/>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err="1">
                <a:ln>
                  <a:noFill/>
                </a:ln>
                <a:solidFill>
                  <a:prstClr val="white"/>
                </a:solidFill>
                <a:effectLst/>
                <a:uLnTx/>
                <a:uFillTx/>
                <a:latin typeface="Century Gothic" panose="020B0502020202020204" pitchFamily="34" charset="0"/>
                <a:ea typeface="+mn-ea"/>
                <a:cs typeface="+mn-cs"/>
              </a:rPr>
              <a:t>écouter</a:t>
            </a:r>
            <a:endParaRPr kumimoji="0" lang="en-GB" sz="18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p:txBody>
      </p:sp>
      <p:sp>
        <p:nvSpPr>
          <p:cNvPr id="7" name="Rectangle 6"/>
          <p:cNvSpPr/>
          <p:nvPr/>
        </p:nvSpPr>
        <p:spPr>
          <a:xfrm>
            <a:off x="9342492" y="2554399"/>
            <a:ext cx="2279791" cy="58477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32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rPr>
              <a:t>Angleterre</a:t>
            </a:r>
            <a:endParaRPr kumimoji="0" lang="en-GB" sz="32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endParaRPr>
          </a:p>
        </p:txBody>
      </p:sp>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211315" y="908114"/>
            <a:ext cx="2527301" cy="151216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0" name="Picture 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15735" y="1232111"/>
            <a:ext cx="1447699" cy="1880129"/>
          </a:xfrm>
          <a:prstGeom prst="rect">
            <a:avLst/>
          </a:prstGeom>
        </p:spPr>
      </p:pic>
      <p:pic>
        <p:nvPicPr>
          <p:cNvPr id="11" name="Picture 10"/>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211315" y="4277629"/>
            <a:ext cx="2576294" cy="1518803"/>
          </a:xfrm>
          <a:prstGeom prst="rect">
            <a:avLst/>
          </a:prstGeom>
        </p:spPr>
      </p:pic>
      <p:sp>
        <p:nvSpPr>
          <p:cNvPr id="13" name="Rectangle 12"/>
          <p:cNvSpPr/>
          <p:nvPr/>
        </p:nvSpPr>
        <p:spPr>
          <a:xfrm>
            <a:off x="-9928" y="5518750"/>
            <a:ext cx="2800767" cy="58477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32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rPr>
              <a:t>les vacances</a:t>
            </a:r>
            <a:endParaRPr kumimoji="0" lang="en-GB" sz="32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endParaRPr>
          </a:p>
        </p:txBody>
      </p:sp>
      <p:sp>
        <p:nvSpPr>
          <p:cNvPr id="14" name="Rectangle 13"/>
          <p:cNvSpPr/>
          <p:nvPr/>
        </p:nvSpPr>
        <p:spPr>
          <a:xfrm>
            <a:off x="6786983" y="1884372"/>
            <a:ext cx="1540806" cy="58477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32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rPr>
              <a:t>le mois</a:t>
            </a:r>
            <a:endParaRPr kumimoji="0" lang="en-GB" sz="32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endParaRPr>
          </a:p>
        </p:txBody>
      </p:sp>
      <p:sp>
        <p:nvSpPr>
          <p:cNvPr id="15" name="Rectangle 14"/>
          <p:cNvSpPr/>
          <p:nvPr/>
        </p:nvSpPr>
        <p:spPr>
          <a:xfrm>
            <a:off x="3173530" y="2415901"/>
            <a:ext cx="2377574" cy="58477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32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rPr>
              <a:t>une année</a:t>
            </a:r>
            <a:endParaRPr kumimoji="0" lang="en-GB" sz="32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endParaRPr>
          </a:p>
        </p:txBody>
      </p:sp>
      <p:sp>
        <p:nvSpPr>
          <p:cNvPr id="16" name="Rectangle 15"/>
          <p:cNvSpPr/>
          <p:nvPr/>
        </p:nvSpPr>
        <p:spPr>
          <a:xfrm>
            <a:off x="433825" y="3119980"/>
            <a:ext cx="1721946" cy="58477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32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rPr>
              <a:t>Londres</a:t>
            </a:r>
            <a:endParaRPr kumimoji="0" lang="en-GB" sz="32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endParaRPr>
          </a:p>
        </p:txBody>
      </p:sp>
      <p:sp>
        <p:nvSpPr>
          <p:cNvPr id="17" name="Rectangle 16"/>
          <p:cNvSpPr/>
          <p:nvPr/>
        </p:nvSpPr>
        <p:spPr>
          <a:xfrm>
            <a:off x="9806045" y="5755923"/>
            <a:ext cx="1523174" cy="58477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32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rPr>
              <a:t>Écosse</a:t>
            </a:r>
            <a:endParaRPr kumimoji="0" lang="en-GB" sz="32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endParaRPr>
          </a:p>
        </p:txBody>
      </p:sp>
      <p:sp>
        <p:nvSpPr>
          <p:cNvPr id="18" name="Rectangle 17"/>
          <p:cNvSpPr/>
          <p:nvPr/>
        </p:nvSpPr>
        <p:spPr>
          <a:xfrm>
            <a:off x="6538716" y="5660027"/>
            <a:ext cx="2375234" cy="58477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32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rPr>
              <a:t>la ville</a:t>
            </a:r>
            <a:endParaRPr kumimoji="0" lang="en-GB" sz="3200" b="0" i="0" u="none" strike="noStrike" kern="1200" cap="none" spc="0" normalizeH="0" baseline="0" noProof="0">
              <a:ln>
                <a:noFill/>
              </a:ln>
              <a:solidFill>
                <a:srgbClr val="4472C4">
                  <a:lumMod val="50000"/>
                </a:srgbClr>
              </a:solidFill>
              <a:effectLst/>
              <a:uLnTx/>
              <a:uFillTx/>
              <a:latin typeface="Century Gothic" panose="020F0302020204030204"/>
              <a:ea typeface="+mn-ea"/>
              <a:cs typeface="+mn-cs"/>
            </a:endParaRPr>
          </a:p>
        </p:txBody>
      </p:sp>
      <p:sp>
        <p:nvSpPr>
          <p:cNvPr id="19" name="Rectangle 18"/>
          <p:cNvSpPr/>
          <p:nvPr/>
        </p:nvSpPr>
        <p:spPr>
          <a:xfrm>
            <a:off x="3477703" y="5463535"/>
            <a:ext cx="1483098" cy="58477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3200" b="0"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rPr>
              <a:t>chez...</a:t>
            </a:r>
            <a:endParaRPr kumimoji="0" lang="en-GB" sz="3200" b="0" i="0" u="none" strike="noStrike" kern="1200" cap="none" spc="0" normalizeH="0" baseline="0" noProof="0" dirty="0">
              <a:ln>
                <a:noFill/>
              </a:ln>
              <a:solidFill>
                <a:srgbClr val="4472C4">
                  <a:lumMod val="50000"/>
                </a:srgbClr>
              </a:solidFill>
              <a:effectLst/>
              <a:uLnTx/>
              <a:uFillTx/>
              <a:latin typeface="Century Gothic" panose="020F0302020204030204"/>
              <a:ea typeface="+mn-ea"/>
              <a:cs typeface="+mn-cs"/>
            </a:endParaRPr>
          </a:p>
        </p:txBody>
      </p:sp>
      <p:pic>
        <p:nvPicPr>
          <p:cNvPr id="20" name="Picture 19"/>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661201" y="249869"/>
            <a:ext cx="1875000" cy="1784375"/>
          </a:xfrm>
          <a:prstGeom prst="rect">
            <a:avLst/>
          </a:prstGeom>
        </p:spPr>
      </p:pic>
      <p:pic>
        <p:nvPicPr>
          <p:cNvPr id="24" name="Picture 23"/>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228622" y="3486672"/>
            <a:ext cx="1909393" cy="1969061"/>
          </a:xfrm>
          <a:prstGeom prst="rect">
            <a:avLst/>
          </a:prstGeom>
        </p:spPr>
      </p:pic>
      <p:pic>
        <p:nvPicPr>
          <p:cNvPr id="25" name="Picture 24"/>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5740321" y="4127354"/>
            <a:ext cx="3055163" cy="1532673"/>
          </a:xfrm>
          <a:prstGeom prst="rect">
            <a:avLst/>
          </a:prstGeom>
        </p:spPr>
      </p:pic>
      <p:pic>
        <p:nvPicPr>
          <p:cNvPr id="23" name="Picture 22"/>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77895" y="3742217"/>
            <a:ext cx="2349103" cy="1761827"/>
          </a:xfrm>
          <a:prstGeom prst="rect">
            <a:avLst/>
          </a:prstGeom>
        </p:spPr>
      </p:pic>
    </p:spTree>
    <p:extLst>
      <p:ext uri="{BB962C8B-B14F-4D97-AF65-F5344CB8AC3E}">
        <p14:creationId xmlns:p14="http://schemas.microsoft.com/office/powerpoint/2010/main" val="2973228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rench_template" id="{A584392A-2C27-EF4E-BE7A-23E569A15FEE}" vid="{0F4D3EAD-005C-D745-BD1E-0E7FB5CD2B5B}"/>
    </a:ext>
  </a:extLst>
</a:theme>
</file>

<file path=ppt/theme/theme2.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rench_template.pptx" id="{C6FA6223-496B-403D-ACD0-789F32B252B9}" vid="{442AB7D5-C4CF-4067-8A8A-E291E1A5C050}"/>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TotalTime>
  <Words>6866</Words>
  <Application>Microsoft Office PowerPoint</Application>
  <PresentationFormat>Widescreen</PresentationFormat>
  <Paragraphs>969</Paragraphs>
  <Slides>41</Slides>
  <Notes>41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41</vt:i4>
      </vt:variant>
    </vt:vector>
  </HeadingPairs>
  <TitlesOfParts>
    <vt:vector size="47" baseType="lpstr">
      <vt:lpstr>Arial</vt:lpstr>
      <vt:lpstr>Calibri</vt:lpstr>
      <vt:lpstr>Calibri Light</vt:lpstr>
      <vt:lpstr>Century Gothic</vt:lpstr>
      <vt:lpstr>1_Office Theme</vt:lpstr>
      <vt:lpstr>2_Office Theme</vt:lpstr>
      <vt:lpstr>Vocabulary</vt:lpstr>
      <vt:lpstr>Vocabulaire - révisions</vt:lpstr>
      <vt:lpstr>Vocabulaire - révisions</vt:lpstr>
      <vt:lpstr>Vocabulaire</vt:lpstr>
      <vt:lpstr>Nous cherchons quoi ?</vt:lpstr>
      <vt:lpstr>Nous cherchons quoi ?</vt:lpstr>
      <vt:lpstr>Nous cherchons quoi ?</vt:lpstr>
      <vt:lpstr>Nous cherchons quoi ?</vt:lpstr>
      <vt:lpstr>Nous cherchons quoi ?</vt:lpstr>
      <vt:lpstr>Nous cherchons quoi ?</vt:lpstr>
      <vt:lpstr>Nous cherchons quoi ?</vt:lpstr>
      <vt:lpstr>Nous cherchons quoi ?</vt:lpstr>
      <vt:lpstr>Nous cherchons quoi ?</vt:lpstr>
      <vt:lpstr>Vocabulaire - révisions</vt:lpstr>
      <vt:lpstr>Vocabulaire - révisions</vt:lpstr>
      <vt:lpstr>Vocabulaire - révisions</vt:lpstr>
      <vt:lpstr>Vocabulaire - révisions</vt:lpstr>
      <vt:lpstr>Vocabulaire - révisions</vt:lpstr>
      <vt:lpstr>Vocabulaire - révisions</vt:lpstr>
      <vt:lpstr>Vocabulaire - révisions</vt:lpstr>
      <vt:lpstr>Vocabulaire - révisions</vt:lpstr>
      <vt:lpstr>Vocabulaire - révisions</vt:lpstr>
      <vt:lpstr>Vocabulaire - révisions</vt:lpstr>
      <vt:lpstr>Vocabulaire - révisions</vt:lpstr>
      <vt:lpstr>Vocabulaire - révisions</vt:lpstr>
      <vt:lpstr>Vocabulaire - révisions</vt:lpstr>
      <vt:lpstr>Vocabulaire - révisions</vt:lpstr>
      <vt:lpstr>Vocabulaire - révisions</vt:lpstr>
      <vt:lpstr>Vocabulaire - révisions</vt:lpstr>
      <vt:lpstr>Vocabulaire - révisions</vt:lpstr>
      <vt:lpstr>Vocabulaire - révisions</vt:lpstr>
      <vt:lpstr>Vocabulaire - révisions</vt:lpstr>
      <vt:lpstr>Vocabulaire - révisions</vt:lpstr>
      <vt:lpstr>Vocabulaire - révisions</vt:lpstr>
      <vt:lpstr>Vocabulaire - révisions</vt:lpstr>
      <vt:lpstr>Vocabulaire - révisions</vt:lpstr>
      <vt:lpstr>Vocabulaire - révisions</vt:lpstr>
      <vt:lpstr>Vocabulaire - révisions</vt:lpstr>
      <vt:lpstr>Vocabulaire - révisions</vt:lpstr>
      <vt:lpstr>Vocabulaire - révisions</vt:lpstr>
      <vt:lpstr>Vocabulaire - révisions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Vocabulary</dc:title>
  <dc:creator>Kirsten Somerville</dc:creator>
  <cp:lastModifiedBy>Victoria Hobson</cp:lastModifiedBy>
  <cp:revision>2</cp:revision>
  <dcterms:created xsi:type="dcterms:W3CDTF">2020-03-26T13:52:51Z</dcterms:created>
  <dcterms:modified xsi:type="dcterms:W3CDTF">2020-03-29T16:37:09Z</dcterms:modified>
</cp:coreProperties>
</file>