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  <p:sldMasterId id="2147483746" r:id="rId2"/>
    <p:sldMasterId id="2147483759" r:id="rId3"/>
  </p:sldMasterIdLst>
  <p:notesMasterIdLst>
    <p:notesMasterId r:id="rId14"/>
  </p:notesMasterIdLst>
  <p:sldIdLst>
    <p:sldId id="411" r:id="rId4"/>
    <p:sldId id="429" r:id="rId5"/>
    <p:sldId id="430" r:id="rId6"/>
    <p:sldId id="431" r:id="rId7"/>
    <p:sldId id="432" r:id="rId8"/>
    <p:sldId id="424" r:id="rId9"/>
    <p:sldId id="425" r:id="rId10"/>
    <p:sldId id="426" r:id="rId11"/>
    <p:sldId id="427" r:id="rId12"/>
    <p:sldId id="42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e Finlayson" initials="NF" lastIdx="5" clrIdx="0">
    <p:extLst>
      <p:ext uri="{19B8F6BF-5375-455C-9EA6-DF929625EA0E}">
        <p15:presenceInfo xmlns:p15="http://schemas.microsoft.com/office/powerpoint/2012/main" userId="Natalie Finlayson" providerId="None"/>
      </p:ext>
    </p:extLst>
  </p:cmAuthor>
  <p:cmAuthor id="2" name="falafalie@gmail.com" initials="f" lastIdx="1" clrIdx="1">
    <p:extLst>
      <p:ext uri="{19B8F6BF-5375-455C-9EA6-DF929625EA0E}">
        <p15:presenceInfo xmlns:p15="http://schemas.microsoft.com/office/powerpoint/2012/main" userId="1dbfc56e662127c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520"/>
    <a:srgbClr val="115076"/>
    <a:srgbClr val="FBC1F7"/>
    <a:srgbClr val="FBF0D5"/>
    <a:srgbClr val="E3E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E4BA24-8880-421E-B1ED-4FA171899BEE}" v="3" dt="2020-05-14T09:15:53.8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1" autoAdjust="0"/>
    <p:restoredTop sz="68975" autoAdjust="0"/>
  </p:normalViewPr>
  <p:slideViewPr>
    <p:cSldViewPr snapToGrid="0">
      <p:cViewPr varScale="1">
        <p:scale>
          <a:sx n="76" d="100"/>
          <a:sy n="76" d="100"/>
        </p:scale>
        <p:origin x="1944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lafalie@gmail.com" userId="1dbfc56e662127cb" providerId="LiveId" clId="{70E4BA24-8880-421E-B1ED-4FA171899BEE}"/>
    <pc:docChg chg="addSld delSld modSld">
      <pc:chgData name="falafalie@gmail.com" userId="1dbfc56e662127cb" providerId="LiveId" clId="{70E4BA24-8880-421E-B1ED-4FA171899BEE}" dt="2020-05-14T09:15:53.811" v="4"/>
      <pc:docMkLst>
        <pc:docMk/>
      </pc:docMkLst>
      <pc:sldChg chg="add del">
        <pc:chgData name="falafalie@gmail.com" userId="1dbfc56e662127cb" providerId="LiveId" clId="{70E4BA24-8880-421E-B1ED-4FA171899BEE}" dt="2020-05-14T09:15:53.811" v="4"/>
        <pc:sldMkLst>
          <pc:docMk/>
          <pc:sldMk cId="2411316681" sldId="402"/>
        </pc:sldMkLst>
      </pc:sldChg>
      <pc:sldChg chg="add del">
        <pc:chgData name="falafalie@gmail.com" userId="1dbfc56e662127cb" providerId="LiveId" clId="{70E4BA24-8880-421E-B1ED-4FA171899BEE}" dt="2020-05-14T09:15:53.811" v="4"/>
        <pc:sldMkLst>
          <pc:docMk/>
          <pc:sldMk cId="3619674119" sldId="4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548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Asking</a:t>
            </a:r>
            <a:r>
              <a:rPr lang="en-GB" b="1" baseline="0" dirty="0"/>
              <a:t> and answering questions - revision Self-study [2] </a:t>
            </a:r>
          </a:p>
          <a:p>
            <a:endParaRPr lang="en-GB" b="1" baseline="0" dirty="0"/>
          </a:p>
          <a:p>
            <a:r>
              <a:rPr lang="en-GB" b="0" baseline="0" dirty="0"/>
              <a:t>You are still Mia.</a:t>
            </a:r>
            <a:br>
              <a:rPr lang="en-GB" b="0" baseline="0" dirty="0"/>
            </a:br>
            <a:r>
              <a:rPr lang="en-GB" b="0" baseline="0" dirty="0"/>
              <a:t>Now click each number to hear Alastair ask you questions.</a:t>
            </a:r>
            <a:br>
              <a:rPr lang="en-GB" b="0" baseline="0" dirty="0"/>
            </a:br>
            <a:r>
              <a:rPr lang="en-GB" b="0" baseline="0" dirty="0"/>
              <a:t>Answer each question out loud, using </a:t>
            </a:r>
            <a:r>
              <a:rPr lang="en-GB" b="0" baseline="0" dirty="0" err="1"/>
              <a:t>Mias</a:t>
            </a:r>
            <a:r>
              <a:rPr lang="en-GB" b="0" baseline="0" dirty="0"/>
              <a:t> profile information.</a:t>
            </a:r>
            <a:br>
              <a:rPr lang="en-GB" b="0" baseline="0" dirty="0"/>
            </a:br>
            <a:r>
              <a:rPr lang="en-GB" b="0" baseline="0" dirty="0"/>
              <a:t>Click on the speaker icons to hear Mia’s answers.  How well did you do?</a:t>
            </a:r>
          </a:p>
          <a:p>
            <a:endParaRPr lang="en-GB" b="0" baseline="0" dirty="0" smtClean="0"/>
          </a:p>
          <a:p>
            <a:r>
              <a:rPr lang="en-GB" b="0" baseline="0" dirty="0" smtClean="0"/>
              <a:t>*Remove the transcripts below before sending out for self-study.</a:t>
            </a:r>
            <a:endParaRPr lang="en-GB" b="0" baseline="0" dirty="0"/>
          </a:p>
          <a:p>
            <a:r>
              <a:rPr lang="en-GB" b="1" baseline="0" dirty="0"/>
              <a:t>Transcript – Alastair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Spielst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Instrument?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2] Was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normalerweise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3] Wie oft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Sport?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4] Was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du?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5] Wie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Sprachen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sprichst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du?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6] Was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trägst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normalerweise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b="1" baseline="0" dirty="0"/>
              <a:t>Transcript – </a:t>
            </a:r>
            <a:r>
              <a:rPr lang="en-GB" b="1" baseline="0" dirty="0" smtClean="0"/>
              <a:t>Mia </a:t>
            </a:r>
            <a:endParaRPr lang="en-GB" b="1" baseline="0" dirty="0"/>
          </a:p>
          <a:p>
            <a:endParaRPr lang="en-GB" b="1" baseline="0" dirty="0"/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ich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spiele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Klarinette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Ich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Gemüse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Ich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fahre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Skateboard und ich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schwimme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einmal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Woche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Ich lese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Bücher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Ich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spreche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Deutsch und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bisschen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Chinesisch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Ich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Jeansjacke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ich mag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Katzen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1212F4-EB5A-464B-92EC-DACFCB1CC2CD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3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 revision slide on question-forming (</a:t>
            </a:r>
            <a:r>
              <a:rPr lang="en-GB" baseline="0" dirty="0"/>
              <a:t>last revisited formally in 3.1.2)</a:t>
            </a:r>
            <a:r>
              <a:rPr lang="en-GB" dirty="0"/>
              <a:t>, to</a:t>
            </a:r>
            <a:r>
              <a:rPr lang="en-GB" baseline="0" dirty="0"/>
              <a:t> prepare students for the open speaking task.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04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Students</a:t>
            </a:r>
            <a:r>
              <a:rPr lang="en-GB" baseline="0" dirty="0"/>
              <a:t> are going to try to ask and answer 20 questions in one minute.</a:t>
            </a:r>
            <a:br>
              <a:rPr lang="en-GB" baseline="0" dirty="0"/>
            </a:br>
            <a:r>
              <a:rPr lang="en-GB" baseline="0" dirty="0"/>
              <a:t>They need to write 10 questions each, using only the verbs SEIN and HABEN, so they will be fairly simple questions.</a:t>
            </a:r>
            <a:br>
              <a:rPr lang="en-GB" baseline="0" dirty="0"/>
            </a:br>
            <a:r>
              <a:rPr lang="en-GB" baseline="0" dirty="0"/>
              <a:t>They need to use different parts of SEIN and HABEN, and a mixture of closed and open questions, and a variety of vocabulary.</a:t>
            </a:r>
            <a:br>
              <a:rPr lang="en-GB" baseline="0" dirty="0"/>
            </a:br>
            <a:r>
              <a:rPr lang="en-GB" baseline="0" dirty="0"/>
              <a:t>Students will give very short, one-word (but appropriate) answers, as the focus is on creating and </a:t>
            </a:r>
            <a:r>
              <a:rPr lang="en-GB" baseline="0" dirty="0" smtClean="0"/>
              <a:t>answering </a:t>
            </a:r>
            <a:r>
              <a:rPr lang="en-GB" baseline="0" dirty="0"/>
              <a:t>questions at this point.</a:t>
            </a:r>
            <a:br>
              <a:rPr lang="en-GB" baseline="0" dirty="0"/>
            </a:br>
            <a:r>
              <a:rPr lang="en-GB" baseline="0" dirty="0"/>
              <a:t/>
            </a:r>
            <a:br>
              <a:rPr lang="en-GB" baseline="0" dirty="0"/>
            </a:br>
            <a:r>
              <a:rPr lang="en-GB" baseline="0" dirty="0"/>
              <a:t>This slide gives them a few examples.</a:t>
            </a:r>
            <a:br>
              <a:rPr lang="en-GB" baseline="0" dirty="0"/>
            </a:br>
            <a:r>
              <a:rPr lang="en-GB" baseline="0" dirty="0"/>
              <a:t>They have eight minutes to prepare their questions, and two minutes to have two attempts at asking / answering all questions in one minute.</a:t>
            </a:r>
            <a:br>
              <a:rPr lang="en-GB" baseline="0" dirty="0"/>
            </a:br>
            <a:r>
              <a:rPr lang="en-GB" baseline="0" dirty="0"/>
              <a:t>The timer is on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05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Speaking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baseline="0" dirty="0"/>
              <a:t>Student A asks 10 questions, and Student B responds. Then they swap roles.  All 20 questions to be asked in one minute, if they can!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12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Speaking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baseline="0" dirty="0"/>
              <a:t>Student A asks the 10 questions s/he has prepared (though will obviously not get any answers)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Student A then clicks to hear Student B’s 10 questions, and responds to them.</a:t>
            </a:r>
          </a:p>
          <a:p>
            <a:endParaRPr lang="en-GB" baseline="0" dirty="0"/>
          </a:p>
          <a:p>
            <a:r>
              <a:rPr lang="en-GB" baseline="0" dirty="0"/>
              <a:t>Transcript (to be removed from the slide before sharing with students for home study):</a:t>
            </a:r>
            <a:br>
              <a:rPr lang="en-GB" baseline="0" dirty="0"/>
            </a:br>
            <a:r>
              <a:rPr lang="en-GB" baseline="0" dirty="0"/>
              <a:t>1. </a:t>
            </a:r>
            <a:r>
              <a:rPr lang="en-GB" baseline="0" dirty="0" err="1"/>
              <a:t>Bist</a:t>
            </a:r>
            <a:r>
              <a:rPr lang="en-GB" baseline="0" dirty="0"/>
              <a:t> du </a:t>
            </a:r>
            <a:r>
              <a:rPr lang="en-GB" baseline="0" dirty="0" err="1"/>
              <a:t>ein</a:t>
            </a:r>
            <a:r>
              <a:rPr lang="en-GB" baseline="0" dirty="0"/>
              <a:t> </a:t>
            </a:r>
            <a:r>
              <a:rPr lang="en-GB" baseline="0" dirty="0" err="1"/>
              <a:t>Junge</a:t>
            </a:r>
            <a:r>
              <a:rPr lang="en-GB" baseline="0" dirty="0"/>
              <a:t>?</a:t>
            </a:r>
            <a:br>
              <a:rPr lang="en-GB" baseline="0" dirty="0"/>
            </a:br>
            <a:r>
              <a:rPr lang="en-GB" baseline="0" dirty="0"/>
              <a:t>2. </a:t>
            </a:r>
            <a:r>
              <a:rPr lang="en-GB" baseline="0" dirty="0" err="1"/>
              <a:t>Ist</a:t>
            </a:r>
            <a:r>
              <a:rPr lang="en-GB" baseline="0" dirty="0"/>
              <a:t> </a:t>
            </a:r>
            <a:r>
              <a:rPr lang="en-GB" baseline="0" dirty="0" err="1"/>
              <a:t>deine</a:t>
            </a:r>
            <a:r>
              <a:rPr lang="en-GB" baseline="0" dirty="0"/>
              <a:t> Mutter </a:t>
            </a:r>
            <a:r>
              <a:rPr lang="en-GB" baseline="0" dirty="0" err="1"/>
              <a:t>Schauspielerin</a:t>
            </a:r>
            <a:r>
              <a:rPr lang="en-GB" baseline="0" dirty="0"/>
              <a:t>?</a:t>
            </a:r>
            <a:br>
              <a:rPr lang="en-GB" baseline="0" dirty="0"/>
            </a:br>
            <a:r>
              <a:rPr lang="en-GB" baseline="0" dirty="0"/>
              <a:t>3. </a:t>
            </a:r>
            <a:r>
              <a:rPr lang="en-GB" baseline="0" dirty="0" err="1"/>
              <a:t>Wer</a:t>
            </a:r>
            <a:r>
              <a:rPr lang="en-GB" baseline="0" dirty="0"/>
              <a:t> </a:t>
            </a:r>
            <a:r>
              <a:rPr lang="en-GB" baseline="0" dirty="0" err="1"/>
              <a:t>ist</a:t>
            </a:r>
            <a:r>
              <a:rPr lang="en-GB" baseline="0" dirty="0"/>
              <a:t> </a:t>
            </a:r>
            <a:r>
              <a:rPr lang="en-GB" baseline="0" dirty="0" err="1"/>
              <a:t>dein</a:t>
            </a:r>
            <a:r>
              <a:rPr lang="en-GB" baseline="0" dirty="0"/>
              <a:t> </a:t>
            </a:r>
            <a:r>
              <a:rPr lang="en-GB" baseline="0" dirty="0" err="1"/>
              <a:t>Lieblingssänger</a:t>
            </a:r>
            <a:r>
              <a:rPr lang="en-GB" baseline="0" dirty="0"/>
              <a:t> </a:t>
            </a:r>
            <a:r>
              <a:rPr lang="en-GB" baseline="0" dirty="0" err="1"/>
              <a:t>oder</a:t>
            </a:r>
            <a:r>
              <a:rPr lang="en-GB" baseline="0" dirty="0"/>
              <a:t> </a:t>
            </a:r>
            <a:r>
              <a:rPr lang="en-GB" baseline="0" dirty="0" err="1"/>
              <a:t>Lieblingssängerin</a:t>
            </a:r>
            <a:r>
              <a:rPr lang="en-GB" baseline="0" dirty="0"/>
              <a:t>?</a:t>
            </a:r>
            <a:br>
              <a:rPr lang="en-GB" baseline="0" dirty="0"/>
            </a:br>
            <a:r>
              <a:rPr lang="en-GB" baseline="0" dirty="0"/>
              <a:t>4. </a:t>
            </a:r>
            <a:r>
              <a:rPr lang="en-GB" baseline="0" dirty="0" err="1"/>
              <a:t>Wann</a:t>
            </a:r>
            <a:r>
              <a:rPr lang="en-GB" baseline="0" dirty="0"/>
              <a:t> hast du </a:t>
            </a:r>
            <a:r>
              <a:rPr lang="en-GB" baseline="0" dirty="0" err="1"/>
              <a:t>Englisch</a:t>
            </a:r>
            <a:r>
              <a:rPr lang="en-GB" baseline="0" dirty="0"/>
              <a:t>?</a:t>
            </a:r>
            <a:br>
              <a:rPr lang="en-GB" baseline="0" dirty="0"/>
            </a:br>
            <a:r>
              <a:rPr lang="en-GB" baseline="0" dirty="0"/>
              <a:t>5. </a:t>
            </a:r>
            <a:r>
              <a:rPr lang="en-GB" baseline="0" dirty="0" err="1"/>
              <a:t>Ist</a:t>
            </a:r>
            <a:r>
              <a:rPr lang="en-GB" baseline="0" dirty="0"/>
              <a:t> der </a:t>
            </a:r>
            <a:r>
              <a:rPr lang="en-GB" baseline="0" dirty="0" err="1"/>
              <a:t>Deutschunterricht</a:t>
            </a:r>
            <a:r>
              <a:rPr lang="en-GB" baseline="0" dirty="0"/>
              <a:t> </a:t>
            </a:r>
            <a:r>
              <a:rPr lang="en-GB" baseline="0" dirty="0" err="1"/>
              <a:t>schwierig</a:t>
            </a:r>
            <a:r>
              <a:rPr lang="en-GB" baseline="0" dirty="0"/>
              <a:t>?</a:t>
            </a:r>
            <a:br>
              <a:rPr lang="en-GB" baseline="0" dirty="0"/>
            </a:br>
            <a:r>
              <a:rPr lang="en-GB" baseline="0" dirty="0"/>
              <a:t>6. </a:t>
            </a:r>
            <a:r>
              <a:rPr lang="en-GB" baseline="0" dirty="0" err="1"/>
              <a:t>Ist</a:t>
            </a:r>
            <a:r>
              <a:rPr lang="en-GB" baseline="0" dirty="0"/>
              <a:t> </a:t>
            </a:r>
            <a:r>
              <a:rPr lang="en-GB" baseline="0" dirty="0" err="1"/>
              <a:t>es</a:t>
            </a:r>
            <a:r>
              <a:rPr lang="en-GB" baseline="0" dirty="0"/>
              <a:t> </a:t>
            </a:r>
            <a:r>
              <a:rPr lang="en-GB" baseline="0" dirty="0" err="1"/>
              <a:t>jetzt</a:t>
            </a:r>
            <a:r>
              <a:rPr lang="en-GB" baseline="0" dirty="0"/>
              <a:t> Morgen </a:t>
            </a:r>
            <a:r>
              <a:rPr lang="en-GB" baseline="0" dirty="0" err="1"/>
              <a:t>oder</a:t>
            </a:r>
            <a:r>
              <a:rPr lang="en-GB" baseline="0" dirty="0"/>
              <a:t> </a:t>
            </a:r>
            <a:r>
              <a:rPr lang="en-GB" baseline="0" dirty="0" err="1"/>
              <a:t>Nachmittag</a:t>
            </a:r>
            <a:r>
              <a:rPr lang="en-GB" baseline="0" dirty="0"/>
              <a:t>?</a:t>
            </a:r>
            <a:br>
              <a:rPr lang="en-GB" baseline="0" dirty="0"/>
            </a:br>
            <a:r>
              <a:rPr lang="en-GB" baseline="0" dirty="0"/>
              <a:t>7. </a:t>
            </a:r>
            <a:r>
              <a:rPr lang="en-GB" baseline="0" dirty="0" smtClean="0"/>
              <a:t>Was </a:t>
            </a:r>
            <a:r>
              <a:rPr lang="en-GB" baseline="0" dirty="0" err="1" smtClean="0"/>
              <a:t>heißt</a:t>
            </a:r>
            <a:r>
              <a:rPr lang="en-GB" baseline="0" dirty="0" smtClean="0"/>
              <a:t> </a:t>
            </a:r>
            <a:r>
              <a:rPr lang="en-GB" baseline="0" dirty="0"/>
              <a:t>‘to live’ auf Deutsch?</a:t>
            </a:r>
            <a:br>
              <a:rPr lang="en-GB" baseline="0" dirty="0"/>
            </a:br>
            <a:r>
              <a:rPr lang="en-GB" baseline="0" dirty="0"/>
              <a:t>8. Wo </a:t>
            </a:r>
            <a:r>
              <a:rPr lang="en-GB" baseline="0" dirty="0" err="1"/>
              <a:t>ist</a:t>
            </a:r>
            <a:r>
              <a:rPr lang="en-GB" baseline="0" dirty="0"/>
              <a:t> </a:t>
            </a:r>
            <a:r>
              <a:rPr lang="en-GB" baseline="0" dirty="0" err="1"/>
              <a:t>dein</a:t>
            </a:r>
            <a:r>
              <a:rPr lang="en-GB" baseline="0" dirty="0"/>
              <a:t> </a:t>
            </a:r>
            <a:r>
              <a:rPr lang="en-GB" baseline="0" dirty="0" err="1"/>
              <a:t>Haus</a:t>
            </a:r>
            <a:r>
              <a:rPr lang="en-GB" baseline="0" dirty="0"/>
              <a:t>?</a:t>
            </a:r>
            <a:br>
              <a:rPr lang="en-GB" baseline="0" dirty="0"/>
            </a:br>
            <a:r>
              <a:rPr lang="en-GB" baseline="0" dirty="0"/>
              <a:t>9. Hast du </a:t>
            </a:r>
            <a:r>
              <a:rPr lang="en-GB" baseline="0" dirty="0" err="1"/>
              <a:t>Geschwister</a:t>
            </a:r>
            <a:r>
              <a:rPr lang="en-GB" baseline="0" dirty="0" smtClean="0"/>
              <a:t>?</a:t>
            </a:r>
            <a:br>
              <a:rPr lang="en-GB" baseline="0" dirty="0" smtClean="0"/>
            </a:br>
            <a:r>
              <a:rPr lang="en-GB" baseline="0" dirty="0" smtClean="0"/>
              <a:t>10. </a:t>
            </a:r>
            <a:r>
              <a:rPr lang="en-GB" baseline="0" dirty="0" err="1" smtClean="0"/>
              <a:t>Wie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Schule</a:t>
            </a:r>
            <a:r>
              <a:rPr lang="en-GB" baseline="0" dirty="0" smtClean="0"/>
              <a:t>?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2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Question-forming revision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baseline="0" dirty="0"/>
              <a:t>Wolfgang and Mia are only hearing Alastair’s side of the conversation with his mum, who is obviously asking lots of questions.</a:t>
            </a:r>
            <a:br>
              <a:rPr lang="en-GB" baseline="0" dirty="0"/>
            </a:br>
            <a:r>
              <a:rPr lang="en-GB" baseline="0" dirty="0"/>
              <a:t>Students (along with W and M) listen to try to work out what A’s mum is asking him, from the answers Alastair gives.</a:t>
            </a:r>
            <a:br>
              <a:rPr lang="en-GB" baseline="0" dirty="0"/>
            </a:br>
            <a:r>
              <a:rPr lang="en-GB" baseline="0" dirty="0"/>
              <a:t>If anyone asks, his mum did German at </a:t>
            </a:r>
            <a:r>
              <a:rPr lang="en-GB" baseline="0" dirty="0" err="1"/>
              <a:t>uni</a:t>
            </a:r>
            <a:r>
              <a:rPr lang="en-GB" baseline="0" dirty="0"/>
              <a:t> and now works for Siemens, where she uses her German every day!</a:t>
            </a:r>
            <a:br>
              <a:rPr lang="en-GB" baseline="0" dirty="0"/>
            </a:br>
            <a:r>
              <a:rPr lang="en-GB" baseline="0" dirty="0"/>
              <a:t/>
            </a:r>
            <a:br>
              <a:rPr lang="en-GB" baseline="0" dirty="0"/>
            </a:br>
            <a:r>
              <a:rPr lang="en-GB" baseline="0" dirty="0"/>
              <a:t>1. Students </a:t>
            </a:r>
            <a:r>
              <a:rPr lang="en-GB" b="1" baseline="0" dirty="0"/>
              <a:t>listen</a:t>
            </a:r>
            <a:r>
              <a:rPr lang="en-GB" baseline="0" dirty="0"/>
              <a:t> to only (not read, yet) the first answer.</a:t>
            </a:r>
            <a:br>
              <a:rPr lang="en-GB" baseline="0" dirty="0"/>
            </a:br>
            <a:r>
              <a:rPr lang="en-GB" baseline="0" dirty="0"/>
              <a:t>2. They might want/need to write the first part down to then read the words again.</a:t>
            </a:r>
            <a:br>
              <a:rPr lang="en-GB" baseline="0" dirty="0"/>
            </a:br>
            <a:r>
              <a:rPr lang="en-GB" baseline="0" dirty="0"/>
              <a:t>3. They draft the question that gave the answer.</a:t>
            </a:r>
            <a:br>
              <a:rPr lang="en-GB" baseline="0" dirty="0"/>
            </a:br>
            <a:r>
              <a:rPr lang="en-GB" baseline="0" dirty="0"/>
              <a:t>4. </a:t>
            </a:r>
            <a:r>
              <a:rPr lang="en-GB" b="1" i="1" baseline="0" dirty="0"/>
              <a:t>Depending on the proficiency level of the class, the teacher can then reveal Alastair’s answer. </a:t>
            </a:r>
            <a:br>
              <a:rPr lang="en-GB" b="1" i="1" baseline="0" dirty="0"/>
            </a:br>
            <a:r>
              <a:rPr lang="en-GB" baseline="0" dirty="0"/>
              <a:t>5. </a:t>
            </a:r>
            <a:r>
              <a:rPr lang="en-GB" b="1" i="1" baseline="0" dirty="0"/>
              <a:t>Students check again their written question and make any changes.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baseline="0" dirty="0"/>
              <a:t>6. Teacher reveals answer.</a:t>
            </a:r>
            <a:br>
              <a:rPr lang="en-GB" baseline="0" dirty="0"/>
            </a:br>
            <a:r>
              <a:rPr lang="en-GB" baseline="0" dirty="0"/>
              <a:t>7.  After all seven questions and answers have been revealed, the teacher can play the full version of the audio (potentially without the written text this time</a:t>
            </a:r>
            <a:r>
              <a:rPr lang="en-GB" baseline="0" dirty="0" smtClean="0"/>
              <a:t>).  Player icon top right of the slide.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baseline="0" dirty="0"/>
              <a:t>8.  The teacher might then want to follow up with some oral comprehension questions.</a:t>
            </a:r>
            <a:br>
              <a:rPr lang="en-GB" baseline="0" dirty="0"/>
            </a:br>
            <a:r>
              <a:rPr lang="en-GB" baseline="0" dirty="0"/>
              <a:t>E.g., </a:t>
            </a:r>
            <a:r>
              <a:rPr lang="en-GB" i="1" baseline="0" dirty="0" err="1"/>
              <a:t>Wie</a:t>
            </a:r>
            <a:r>
              <a:rPr lang="en-GB" i="1" baseline="0" dirty="0"/>
              <a:t> </a:t>
            </a:r>
            <a:r>
              <a:rPr lang="en-GB" i="1" baseline="0" dirty="0" err="1"/>
              <a:t>findet</a:t>
            </a:r>
            <a:r>
              <a:rPr lang="en-GB" i="1" baseline="0" dirty="0"/>
              <a:t> Alastair Berlin?  Was </a:t>
            </a:r>
            <a:r>
              <a:rPr lang="en-GB" i="1" baseline="0" dirty="0" err="1"/>
              <a:t>gibt</a:t>
            </a:r>
            <a:r>
              <a:rPr lang="en-GB" i="1" baseline="0" dirty="0"/>
              <a:t> </a:t>
            </a:r>
            <a:r>
              <a:rPr lang="en-GB" i="1" baseline="0" dirty="0" err="1"/>
              <a:t>es</a:t>
            </a:r>
            <a:r>
              <a:rPr lang="en-GB" i="1" baseline="0" dirty="0"/>
              <a:t> in Berlin?  Was </a:t>
            </a:r>
            <a:r>
              <a:rPr lang="en-GB" i="1" baseline="0" dirty="0" err="1"/>
              <a:t>macht</a:t>
            </a:r>
            <a:r>
              <a:rPr lang="en-GB" i="1" baseline="0" dirty="0"/>
              <a:t> Alastair </a:t>
            </a:r>
            <a:r>
              <a:rPr lang="en-GB" i="1" baseline="0" dirty="0" err="1"/>
              <a:t>heute</a:t>
            </a:r>
            <a:r>
              <a:rPr lang="en-GB" i="1" baseline="0" dirty="0"/>
              <a:t>?  </a:t>
            </a:r>
            <a:r>
              <a:rPr lang="en-GB" i="1" baseline="0" dirty="0" err="1"/>
              <a:t>Wie</a:t>
            </a:r>
            <a:r>
              <a:rPr lang="en-GB" i="1" baseline="0" dirty="0"/>
              <a:t> </a:t>
            </a:r>
            <a:r>
              <a:rPr lang="en-GB" i="1" baseline="0" dirty="0" err="1"/>
              <a:t>ist</a:t>
            </a:r>
            <a:r>
              <a:rPr lang="en-GB" i="1" baseline="0" dirty="0"/>
              <a:t> </a:t>
            </a:r>
            <a:r>
              <a:rPr lang="en-GB" i="1" baseline="0" dirty="0" err="1"/>
              <a:t>Wolfgangs</a:t>
            </a:r>
            <a:r>
              <a:rPr lang="en-GB" i="1" baseline="0" dirty="0"/>
              <a:t> </a:t>
            </a:r>
            <a:r>
              <a:rPr lang="en-GB" i="1" baseline="0" dirty="0" err="1"/>
              <a:t>Haus</a:t>
            </a:r>
            <a:r>
              <a:rPr lang="en-GB" i="1" baseline="0" dirty="0"/>
              <a:t>?  Und </a:t>
            </a:r>
            <a:r>
              <a:rPr lang="en-GB" i="1" baseline="0" dirty="0" err="1"/>
              <a:t>wie</a:t>
            </a:r>
            <a:r>
              <a:rPr lang="en-GB" i="1" baseline="0" dirty="0"/>
              <a:t> </a:t>
            </a:r>
            <a:r>
              <a:rPr lang="en-GB" i="1" baseline="0" dirty="0" err="1"/>
              <a:t>ist</a:t>
            </a:r>
            <a:r>
              <a:rPr lang="en-GB" i="1" baseline="0" dirty="0"/>
              <a:t> </a:t>
            </a:r>
            <a:r>
              <a:rPr lang="en-GB" i="1" baseline="0" dirty="0" err="1"/>
              <a:t>Alastairs</a:t>
            </a:r>
            <a:r>
              <a:rPr lang="en-GB" i="1" baseline="0" dirty="0"/>
              <a:t> Zimmer?  Was </a:t>
            </a:r>
            <a:r>
              <a:rPr lang="en-GB" i="1" baseline="0" dirty="0" err="1"/>
              <a:t>machen</a:t>
            </a:r>
            <a:r>
              <a:rPr lang="en-GB" i="1" baseline="0" dirty="0"/>
              <a:t> Wolfgang und Alastair </a:t>
            </a:r>
            <a:r>
              <a:rPr lang="en-GB" i="1" baseline="0" dirty="0" err="1"/>
              <a:t>zusammen</a:t>
            </a:r>
            <a:r>
              <a:rPr lang="en-GB" i="1" baseline="0" dirty="0"/>
              <a:t>?  </a:t>
            </a:r>
            <a:r>
              <a:rPr lang="en-GB" i="1" baseline="0" dirty="0" err="1"/>
              <a:t>Wer</a:t>
            </a:r>
            <a:r>
              <a:rPr lang="en-GB" i="1" baseline="0" dirty="0"/>
              <a:t> </a:t>
            </a:r>
            <a:r>
              <a:rPr lang="en-GB" i="1" baseline="0" dirty="0" err="1"/>
              <a:t>kocht</a:t>
            </a:r>
            <a:r>
              <a:rPr lang="en-GB" i="1" baseline="0" dirty="0"/>
              <a:t> </a:t>
            </a:r>
            <a:r>
              <a:rPr lang="en-GB" i="1" baseline="0" dirty="0" err="1"/>
              <a:t>dort</a:t>
            </a:r>
            <a:r>
              <a:rPr lang="en-GB" i="1" baseline="0" dirty="0"/>
              <a:t>?  </a:t>
            </a:r>
            <a:r>
              <a:rPr lang="en-GB" i="1" baseline="0" dirty="0" err="1"/>
              <a:t>Wie</a:t>
            </a:r>
            <a:r>
              <a:rPr lang="en-GB" i="1" baseline="0" dirty="0"/>
              <a:t> </a:t>
            </a:r>
            <a:r>
              <a:rPr lang="en-GB" i="1" baseline="0" dirty="0" err="1"/>
              <a:t>findet</a:t>
            </a:r>
            <a:r>
              <a:rPr lang="en-GB" i="1" baseline="0" dirty="0"/>
              <a:t> Alastair das Essen?  </a:t>
            </a:r>
            <a:r>
              <a:rPr lang="en-GB" i="1" baseline="0" dirty="0" err="1"/>
              <a:t>Wann</a:t>
            </a:r>
            <a:r>
              <a:rPr lang="en-GB" i="1" baseline="0" dirty="0"/>
              <a:t> </a:t>
            </a:r>
            <a:r>
              <a:rPr lang="en-GB" i="1" baseline="0" dirty="0" err="1"/>
              <a:t>fährt</a:t>
            </a:r>
            <a:r>
              <a:rPr lang="en-GB" i="1" baseline="0" dirty="0"/>
              <a:t> </a:t>
            </a:r>
            <a:r>
              <a:rPr lang="en-GB" i="1" baseline="0" dirty="0" err="1"/>
              <a:t>er</a:t>
            </a:r>
            <a:r>
              <a:rPr lang="en-GB" i="1" baseline="0" dirty="0"/>
              <a:t> </a:t>
            </a:r>
            <a:r>
              <a:rPr lang="en-GB" i="1" baseline="0" dirty="0" err="1"/>
              <a:t>nach</a:t>
            </a:r>
            <a:r>
              <a:rPr lang="en-GB" i="1" baseline="0" dirty="0"/>
              <a:t> </a:t>
            </a:r>
            <a:r>
              <a:rPr lang="en-GB" i="1" baseline="0" dirty="0" err="1"/>
              <a:t>Hause</a:t>
            </a:r>
            <a:r>
              <a:rPr lang="en-GB" i="1" baseline="0" dirty="0"/>
              <a:t>?  </a:t>
            </a:r>
            <a:r>
              <a:rPr lang="en-GB" i="1" baseline="0" dirty="0" err="1"/>
              <a:t>Ist</a:t>
            </a:r>
            <a:r>
              <a:rPr lang="en-GB" i="1" baseline="0" dirty="0"/>
              <a:t> </a:t>
            </a:r>
            <a:r>
              <a:rPr lang="en-GB" i="1" baseline="0" dirty="0" err="1"/>
              <a:t>er</a:t>
            </a:r>
            <a:r>
              <a:rPr lang="en-GB" i="1" baseline="0" dirty="0"/>
              <a:t> </a:t>
            </a:r>
            <a:r>
              <a:rPr lang="en-GB" i="1" baseline="0" dirty="0" err="1"/>
              <a:t>im</a:t>
            </a:r>
            <a:r>
              <a:rPr lang="en-GB" i="1" baseline="0" dirty="0"/>
              <a:t> Moment </a:t>
            </a:r>
            <a:r>
              <a:rPr lang="en-GB" i="1" baseline="0" dirty="0" err="1"/>
              <a:t>glücklich</a:t>
            </a:r>
            <a:r>
              <a:rPr lang="en-GB" i="1" baseline="0" dirty="0" smtClean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1" baseline="0" dirty="0" smtClean="0"/>
              <a:t>Note: </a:t>
            </a:r>
            <a:r>
              <a:rPr lang="en-GB" i="1" baseline="0" dirty="0" smtClean="0"/>
              <a:t>idiom </a:t>
            </a:r>
            <a:r>
              <a:rPr lang="en-GB" b="1" i="1" baseline="0" dirty="0" err="1" smtClean="0"/>
              <a:t>viel</a:t>
            </a:r>
            <a:r>
              <a:rPr lang="en-GB" b="1" i="1" baseline="0" dirty="0" smtClean="0"/>
              <a:t> </a:t>
            </a:r>
            <a:r>
              <a:rPr lang="en-GB" b="1" i="1" baseline="0" dirty="0" err="1" smtClean="0"/>
              <a:t>zu</a:t>
            </a:r>
            <a:r>
              <a:rPr lang="en-GB" b="1" i="1" baseline="0" dirty="0" smtClean="0"/>
              <a:t> </a:t>
            </a:r>
            <a:r>
              <a:rPr lang="en-GB" b="1" i="1" baseline="0" dirty="0" err="1" smtClean="0"/>
              <a:t>viel</a:t>
            </a:r>
            <a:r>
              <a:rPr lang="en-GB" b="1" i="1" baseline="0" dirty="0" smtClean="0"/>
              <a:t> </a:t>
            </a:r>
            <a:r>
              <a:rPr lang="en-GB" i="1" baseline="0" dirty="0" smtClean="0"/>
              <a:t>(way too much). It will be worth drawing out the meaning from students.  They know ‘</a:t>
            </a:r>
            <a:r>
              <a:rPr lang="en-GB" i="1" baseline="0" dirty="0" err="1" smtClean="0"/>
              <a:t>viel</a:t>
            </a:r>
            <a:r>
              <a:rPr lang="en-GB" i="1" baseline="0" dirty="0" smtClean="0"/>
              <a:t>’ and this meaning of ‘</a:t>
            </a:r>
            <a:r>
              <a:rPr lang="en-GB" i="1" baseline="0" dirty="0" err="1" smtClean="0"/>
              <a:t>zu</a:t>
            </a:r>
            <a:r>
              <a:rPr lang="en-GB" i="1" baseline="0" dirty="0" smtClean="0"/>
              <a:t>’ but there is still work to do to arrive at the English equivalent.</a:t>
            </a:r>
            <a:br>
              <a:rPr lang="en-GB" i="1" baseline="0" dirty="0" smtClean="0"/>
            </a:br>
            <a:r>
              <a:rPr lang="en-GB" i="1" baseline="0" dirty="0" smtClean="0"/>
              <a:t>This is a useful expression for students to note and re-use.</a:t>
            </a:r>
            <a:r>
              <a:rPr lang="en-GB" i="1" baseline="0" dirty="0"/>
              <a:t/>
            </a:r>
            <a:br>
              <a:rPr lang="en-GB" i="1" baseline="0" dirty="0"/>
            </a:br>
            <a:endParaRPr lang="en-GB" b="1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1.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Ja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mag Berlin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sehr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. 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finde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es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hier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toll!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Hier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gibt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es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viele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Parks,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Kinos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Museen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 Berlin hat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alles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!</a:t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3.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Heute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gehe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nochmal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in die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Stadt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4. Das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Haus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ist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sehr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angenehm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m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ein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Zimmer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ist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schön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5.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Ja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laufe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jeden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Tag. Wolfgang und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laufen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zusammen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6.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Wolfgangs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Oma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kocht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 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esse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viel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viel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!  Das Essen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hier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ist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lecker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7. Am Sonntag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komme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nach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Hause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 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bin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ein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bisschen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traurig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Transcript for full conversation:</a:t>
            </a: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1. </a:t>
            </a:r>
            <a:r>
              <a:rPr lang="en-GB" b="0" baseline="0" dirty="0" err="1"/>
              <a:t>Magst</a:t>
            </a:r>
            <a:r>
              <a:rPr lang="en-GB" b="0" baseline="0" dirty="0"/>
              <a:t> du Berlin?</a:t>
            </a:r>
            <a:br>
              <a:rPr lang="en-GB" b="0" baseline="0" dirty="0"/>
            </a:br>
            <a:r>
              <a:rPr lang="en-GB" b="0" baseline="0" dirty="0"/>
              <a:t>1.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Ja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mag Berlin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sehr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. 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finde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es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</a:rPr>
              <a:t>hier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 toll!</a:t>
            </a:r>
            <a:r>
              <a:rPr lang="en-GB" b="0" baseline="0" dirty="0"/>
              <a:t/>
            </a:r>
            <a:br>
              <a:rPr lang="en-GB" b="0" baseline="0" dirty="0"/>
            </a:br>
            <a:r>
              <a:rPr lang="en-GB" b="0" baseline="0" dirty="0"/>
              <a:t>2. Was </a:t>
            </a:r>
            <a:r>
              <a:rPr lang="en-GB" b="0" baseline="0" dirty="0" err="1"/>
              <a:t>gibt</a:t>
            </a:r>
            <a:r>
              <a:rPr lang="en-GB" b="0" baseline="0" dirty="0"/>
              <a:t> </a:t>
            </a:r>
            <a:r>
              <a:rPr lang="en-GB" b="0" baseline="0" dirty="0" err="1"/>
              <a:t>es</a:t>
            </a:r>
            <a:r>
              <a:rPr lang="en-GB" b="0" baseline="0" dirty="0"/>
              <a:t> </a:t>
            </a:r>
            <a:r>
              <a:rPr lang="en-GB" b="0" baseline="0" dirty="0" err="1"/>
              <a:t>dort</a:t>
            </a:r>
            <a:r>
              <a:rPr lang="en-GB" b="0" baseline="0" dirty="0"/>
              <a:t>?</a:t>
            </a:r>
            <a:br>
              <a:rPr lang="en-GB" b="0" baseline="0" dirty="0"/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Hier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gibt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es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viele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Parks,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Kinos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Museen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 Berlin hat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alles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!</a:t>
            </a:r>
            <a:r>
              <a:rPr lang="en-GB" b="0" baseline="0" dirty="0"/>
              <a:t/>
            </a:r>
            <a:br>
              <a:rPr lang="en-GB" b="0" baseline="0" dirty="0"/>
            </a:br>
            <a:r>
              <a:rPr lang="en-GB" b="0" baseline="0" dirty="0"/>
              <a:t>3. </a:t>
            </a:r>
            <a:r>
              <a:rPr lang="en-GB" b="0" baseline="0" dirty="0" err="1"/>
              <a:t>Wohin</a:t>
            </a:r>
            <a:r>
              <a:rPr lang="en-GB" b="0" baseline="0" dirty="0"/>
              <a:t> </a:t>
            </a:r>
            <a:r>
              <a:rPr lang="en-GB" b="0" baseline="0" dirty="0" err="1"/>
              <a:t>gehst</a:t>
            </a:r>
            <a:r>
              <a:rPr lang="en-GB" b="0" baseline="0" dirty="0"/>
              <a:t> du </a:t>
            </a:r>
            <a:r>
              <a:rPr lang="en-GB" b="0" baseline="0" dirty="0" err="1"/>
              <a:t>heute</a:t>
            </a:r>
            <a:r>
              <a:rPr lang="en-GB" b="0" baseline="0" dirty="0"/>
              <a:t>?</a:t>
            </a:r>
            <a:br>
              <a:rPr lang="en-GB" b="0" baseline="0" dirty="0"/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3.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Heute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gehe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nochmal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in die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Stadt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en-GB" b="0" baseline="0" dirty="0"/>
              <a:t/>
            </a:r>
            <a:br>
              <a:rPr lang="en-GB" b="0" baseline="0" dirty="0"/>
            </a:br>
            <a:r>
              <a:rPr lang="en-GB" b="0" baseline="0" dirty="0"/>
              <a:t>4. </a:t>
            </a:r>
            <a:r>
              <a:rPr lang="en-GB" b="0" baseline="0" dirty="0" err="1"/>
              <a:t>Wie</a:t>
            </a:r>
            <a:r>
              <a:rPr lang="en-GB" b="0" baseline="0" dirty="0"/>
              <a:t> </a:t>
            </a:r>
            <a:r>
              <a:rPr lang="en-GB" b="0" baseline="0" dirty="0" err="1"/>
              <a:t>ist</a:t>
            </a:r>
            <a:r>
              <a:rPr lang="en-GB" b="0" baseline="0" dirty="0"/>
              <a:t> das </a:t>
            </a:r>
            <a:r>
              <a:rPr lang="en-GB" b="0" baseline="0" dirty="0" err="1"/>
              <a:t>Haus</a:t>
            </a:r>
            <a:r>
              <a:rPr lang="en-GB" b="0" baseline="0" dirty="0"/>
              <a:t>?</a:t>
            </a:r>
            <a:br>
              <a:rPr lang="en-GB" b="0" baseline="0" dirty="0"/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4. Das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Haus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ist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sehr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angenehm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m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ein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Zimmer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ist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schön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en-GB" b="0" baseline="0" dirty="0"/>
              <a:t/>
            </a:r>
            <a:br>
              <a:rPr lang="en-GB" b="0" baseline="0" dirty="0"/>
            </a:br>
            <a:r>
              <a:rPr lang="en-GB" b="0" baseline="0" dirty="0"/>
              <a:t>5. </a:t>
            </a:r>
            <a:r>
              <a:rPr lang="en-GB" b="0" baseline="0" dirty="0" err="1"/>
              <a:t>Läufst</a:t>
            </a:r>
            <a:r>
              <a:rPr lang="en-GB" b="0" baseline="0" dirty="0"/>
              <a:t> du </a:t>
            </a:r>
            <a:r>
              <a:rPr lang="en-GB" b="0" baseline="0" dirty="0" err="1"/>
              <a:t>jeden</a:t>
            </a:r>
            <a:r>
              <a:rPr lang="en-GB" b="0" baseline="0" dirty="0"/>
              <a:t> Tag?</a:t>
            </a:r>
            <a:br>
              <a:rPr lang="en-GB" b="0" baseline="0" dirty="0"/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5.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Ja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laufe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jeden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Tag. Wolfgang und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laufen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zusammen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6. </a:t>
            </a:r>
            <a:r>
              <a:rPr lang="en-GB" b="0" baseline="0" dirty="0" err="1"/>
              <a:t>Wer</a:t>
            </a:r>
            <a:r>
              <a:rPr lang="en-GB" b="0" baseline="0" dirty="0"/>
              <a:t> </a:t>
            </a:r>
            <a:r>
              <a:rPr lang="en-GB" b="0" baseline="0" dirty="0" err="1"/>
              <a:t>kocht</a:t>
            </a:r>
            <a:r>
              <a:rPr lang="en-GB" b="0" baseline="0" dirty="0"/>
              <a:t> </a:t>
            </a:r>
            <a:r>
              <a:rPr lang="en-GB" b="0" baseline="0" dirty="0" err="1"/>
              <a:t>zu</a:t>
            </a:r>
            <a:r>
              <a:rPr lang="en-GB" b="0" baseline="0" dirty="0"/>
              <a:t> </a:t>
            </a:r>
            <a:r>
              <a:rPr lang="en-GB" b="0" baseline="0" dirty="0" err="1"/>
              <a:t>Hause</a:t>
            </a:r>
            <a:r>
              <a:rPr lang="en-GB" b="0" baseline="0" dirty="0"/>
              <a:t>?</a:t>
            </a:r>
            <a:br>
              <a:rPr lang="en-GB" b="0" baseline="0" dirty="0"/>
            </a:b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Wolfgangs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Oma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kocht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 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esse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viel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viel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!  Das Essen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hier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ist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lecker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en-GB" b="0" baseline="0" dirty="0"/>
              <a:t/>
            </a:r>
            <a:br>
              <a:rPr lang="en-GB" b="0" baseline="0" dirty="0"/>
            </a:br>
            <a:r>
              <a:rPr lang="en-GB" b="0" baseline="0" dirty="0"/>
              <a:t>7. </a:t>
            </a:r>
            <a:r>
              <a:rPr lang="en-GB" b="0" baseline="0" dirty="0" err="1"/>
              <a:t>Wann</a:t>
            </a:r>
            <a:r>
              <a:rPr lang="en-GB" b="0" baseline="0" dirty="0"/>
              <a:t> </a:t>
            </a:r>
            <a:r>
              <a:rPr lang="en-GB" b="0" baseline="0" dirty="0" err="1"/>
              <a:t>kommst</a:t>
            </a:r>
            <a:r>
              <a:rPr lang="en-GB" b="0" baseline="0" dirty="0"/>
              <a:t> du </a:t>
            </a:r>
            <a:r>
              <a:rPr lang="en-GB" b="0" baseline="0" dirty="0" err="1"/>
              <a:t>nach</a:t>
            </a:r>
            <a:r>
              <a:rPr lang="en-GB" b="0" baseline="0" dirty="0"/>
              <a:t> </a:t>
            </a:r>
            <a:r>
              <a:rPr lang="en-GB" b="0" baseline="0" dirty="0" err="1"/>
              <a:t>Hause</a:t>
            </a:r>
            <a:r>
              <a:rPr lang="en-GB" b="0" baseline="0" dirty="0"/>
              <a:t>?</a:t>
            </a:r>
            <a:br>
              <a:rPr lang="en-GB" b="0" baseline="0" dirty="0"/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7. Am Sonntag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komme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nach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Hause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 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bin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ein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bisschen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traurig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843D9-4757-4631-B0CD-BAA271821DF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2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order revision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This referential reading activity builds on the learning from this term by asking students to choose between word order 1 and word order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Teacher should remind students that the </a:t>
            </a:r>
            <a:r>
              <a:rPr lang="en-GB" b="1" baseline="0" dirty="0"/>
              <a:t>presence or absence of a time phrase at the start of the sentence</a:t>
            </a:r>
            <a:r>
              <a:rPr lang="en-GB" b="0" baseline="0" dirty="0"/>
              <a:t> will tell them what the word order should be.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/>
            </a:r>
            <a:br>
              <a:rPr lang="en-GB" b="0" baseline="0" dirty="0"/>
            </a:br>
            <a:r>
              <a:rPr lang="en-GB" b="0" baseline="0" dirty="0"/>
              <a:t>Ensure that students understand ‘</a:t>
            </a:r>
            <a:r>
              <a:rPr lang="en-GB" b="0" baseline="0" dirty="0" err="1"/>
              <a:t>Reisepläne</a:t>
            </a:r>
            <a:r>
              <a:rPr lang="en-GB" b="0" baseline="0" dirty="0"/>
              <a:t>’ and recognise it as a compound noun.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All vocabulary in the task has been previously learned, though teachers might want to draw attention to the use of the frequent German fillers (</a:t>
            </a:r>
            <a:r>
              <a:rPr lang="en-GB" baseline="0" dirty="0" err="1"/>
              <a:t>Flickwörter</a:t>
            </a:r>
            <a:r>
              <a:rPr lang="en-GB" baseline="0" dirty="0"/>
              <a:t>) ‘</a:t>
            </a:r>
            <a:r>
              <a:rPr lang="en-GB" b="1" baseline="0" dirty="0"/>
              <a:t>ach</a:t>
            </a:r>
            <a:r>
              <a:rPr lang="en-GB" baseline="0" dirty="0"/>
              <a:t>!’ [404] combined with </a:t>
            </a:r>
            <a:r>
              <a:rPr lang="en-GB" b="1" baseline="0" dirty="0"/>
              <a:t>‘</a:t>
            </a:r>
            <a:r>
              <a:rPr lang="en-GB" b="1" baseline="0" dirty="0" err="1"/>
              <a:t>ja</a:t>
            </a:r>
            <a:r>
              <a:rPr lang="en-GB" baseline="0" dirty="0"/>
              <a:t>’ [27], </a:t>
            </a:r>
            <a:r>
              <a:rPr lang="en-GB" b="1" baseline="0" dirty="0" err="1"/>
              <a:t>na</a:t>
            </a:r>
            <a:r>
              <a:rPr lang="en-GB" baseline="0" dirty="0"/>
              <a:t> (so) and </a:t>
            </a:r>
            <a:r>
              <a:rPr lang="en-GB" b="1" baseline="0" dirty="0" err="1"/>
              <a:t>naja</a:t>
            </a:r>
            <a:r>
              <a:rPr lang="en-GB" baseline="0" dirty="0"/>
              <a:t> [384] (well…) It is also worth drawing </a:t>
            </a:r>
            <a:r>
              <a:rPr lang="en-GB" sz="1200" baseline="0" dirty="0">
                <a:solidFill>
                  <a:srgbClr val="1F4E79"/>
                </a:solidFill>
                <a:latin typeface="Century Gothic" panose="020B0502020202020204" pitchFamily="34" charset="0"/>
              </a:rPr>
              <a:t>attention to the conversational sign off ‘</a:t>
            </a:r>
            <a:r>
              <a:rPr lang="en-GB" sz="1200" b="1" baseline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bis</a:t>
            </a:r>
            <a:r>
              <a:rPr lang="en-GB" sz="1200" b="1" baseline="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baseline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dann</a:t>
            </a:r>
            <a:r>
              <a:rPr lang="en-GB" sz="1200" baseline="0" dirty="0">
                <a:solidFill>
                  <a:srgbClr val="1F4E79"/>
                </a:solidFill>
                <a:latin typeface="Century Gothic" panose="020B0502020202020204" pitchFamily="34" charset="0"/>
              </a:rPr>
              <a:t>’ (till then, see you, bye for now equivalent)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/>
            </a:r>
            <a:br>
              <a:rPr lang="en-GB" baseline="0" dirty="0"/>
            </a:br>
            <a:r>
              <a:rPr lang="en-GB" baseline="0" dirty="0"/>
              <a:t>Teacher to clarify the following before beginning: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/>
              <a:t>Students must choose </a:t>
            </a:r>
            <a:r>
              <a:rPr lang="en-GB" b="1" baseline="0" dirty="0"/>
              <a:t>one</a:t>
            </a:r>
            <a:r>
              <a:rPr lang="en-GB" b="0" baseline="0" dirty="0"/>
              <a:t> of the underlined options separate by an oblique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baseline="0" dirty="0"/>
              <a:t>Students must write either number 1 or number 2 (WO1) or (WO2) in their exercise books.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0" baseline="0" dirty="0"/>
              <a:t>Answers revealed on clicks.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843D9-4757-4631-B0CD-BAA271821DF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62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Asking</a:t>
            </a:r>
            <a:r>
              <a:rPr lang="en-GB" b="1" baseline="0" dirty="0"/>
              <a:t> and answering questions - revision</a:t>
            </a:r>
          </a:p>
          <a:p>
            <a:endParaRPr lang="en-GB" b="1" baseline="0" dirty="0"/>
          </a:p>
          <a:p>
            <a:r>
              <a:rPr lang="en-GB" b="0" baseline="0" dirty="0"/>
              <a:t>Partner A is Mia and asks Alastair seven questions to find out more about him.</a:t>
            </a:r>
            <a:br>
              <a:rPr lang="en-GB" b="0" baseline="0" dirty="0"/>
            </a:br>
            <a:r>
              <a:rPr lang="en-GB" b="0" baseline="0" dirty="0"/>
              <a:t>Partner B is Alastair and responds to these questions, and also asks Mia the same questions.  Partner A replies.</a:t>
            </a:r>
          </a:p>
          <a:p>
            <a:endParaRPr lang="en-GB" b="1" dirty="0"/>
          </a:p>
          <a:p>
            <a:r>
              <a:rPr lang="en-US" b="1" dirty="0"/>
              <a:t>The questions</a:t>
            </a:r>
            <a:r>
              <a:rPr lang="en-US" b="1" baseline="0" dirty="0"/>
              <a:t> in English, and Mia and Alastair’s profiles are on separate word documents, downloadable with this lesson.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1212F4-EB5A-464B-92EC-DACFCB1CC2CD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16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Asking</a:t>
            </a:r>
            <a:r>
              <a:rPr lang="en-GB" b="1" baseline="0" dirty="0"/>
              <a:t> and answering questions - Self-study revision [1]</a:t>
            </a:r>
          </a:p>
          <a:p>
            <a:endParaRPr lang="en-GB" b="1" baseline="0" dirty="0"/>
          </a:p>
          <a:p>
            <a:r>
              <a:rPr lang="en-GB" b="0" baseline="0" dirty="0"/>
              <a:t>You are Partner A (Mia).  Translate and ask questions 1-7 in German.</a:t>
            </a:r>
            <a:br>
              <a:rPr lang="en-GB" b="0" baseline="0" dirty="0"/>
            </a:br>
            <a:r>
              <a:rPr lang="en-GB" b="0" baseline="0" dirty="0"/>
              <a:t>Say your questions one by one out loud. </a:t>
            </a:r>
            <a:br>
              <a:rPr lang="en-GB" b="0" baseline="0" dirty="0"/>
            </a:br>
            <a:r>
              <a:rPr lang="en-GB" b="0" baseline="0" dirty="0"/>
              <a:t>Click on the numbers in Alastair’s column to hear his answers.  Make notes in German about what he says.</a:t>
            </a:r>
            <a:br>
              <a:rPr lang="en-GB" b="0" baseline="0" dirty="0"/>
            </a:br>
            <a:endParaRPr lang="en-GB" b="0" baseline="0" dirty="0" smtClean="0"/>
          </a:p>
          <a:p>
            <a:r>
              <a:rPr lang="en-GB" b="0" baseline="0" dirty="0" smtClean="0"/>
              <a:t>*Remove the transcript before sending out for self-study!</a:t>
            </a:r>
            <a:endParaRPr lang="en-GB" b="1" baseline="0" dirty="0"/>
          </a:p>
          <a:p>
            <a:r>
              <a:rPr lang="en-GB" b="1" baseline="0" dirty="0"/>
              <a:t>Transcript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ich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spiele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Instrument.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Ich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oft Pizza.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Ich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laufe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fast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Tag.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Ich lese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Bücher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Ich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spreche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Englisch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Deutsch.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Ich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Jeans.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ich mag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Katzen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1212F4-EB5A-464B-92EC-DACFCB1CC2CD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62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281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61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640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4241508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479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076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329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029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21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127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94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865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1098054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497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463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706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37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9354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1342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704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200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7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2798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21/05/2020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80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21/05/2020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434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21/05/2020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723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21/05/2020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14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21/05/2020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60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200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82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25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88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71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26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05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45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/>
            </a:r>
            <a:b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1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78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25.png"/><Relationship Id="rId18" Type="http://schemas.openxmlformats.org/officeDocument/2006/relationships/audio" Target="../media/audio25.wav"/><Relationship Id="rId26" Type="http://schemas.openxmlformats.org/officeDocument/2006/relationships/audio" Target="../media/audio33.wav"/><Relationship Id="rId3" Type="http://schemas.openxmlformats.org/officeDocument/2006/relationships/image" Target="../media/image5.png"/><Relationship Id="rId21" Type="http://schemas.openxmlformats.org/officeDocument/2006/relationships/audio" Target="../media/audio28.wav"/><Relationship Id="rId7" Type="http://schemas.openxmlformats.org/officeDocument/2006/relationships/image" Target="../media/image22.png"/><Relationship Id="rId12" Type="http://schemas.openxmlformats.org/officeDocument/2006/relationships/image" Target="../media/image60.svg"/><Relationship Id="rId17" Type="http://schemas.openxmlformats.org/officeDocument/2006/relationships/image" Target="../media/image27.png"/><Relationship Id="rId25" Type="http://schemas.openxmlformats.org/officeDocument/2006/relationships/audio" Target="../media/audio32.wav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4.svg"/><Relationship Id="rId20" Type="http://schemas.openxmlformats.org/officeDocument/2006/relationships/audio" Target="../media/audio27.wav"/><Relationship Id="rId29" Type="http://schemas.openxmlformats.org/officeDocument/2006/relationships/audio" Target="../media/audio36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svg"/><Relationship Id="rId11" Type="http://schemas.openxmlformats.org/officeDocument/2006/relationships/image" Target="../media/image24.png"/><Relationship Id="rId24" Type="http://schemas.openxmlformats.org/officeDocument/2006/relationships/audio" Target="../media/audio31.wav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audio" Target="../media/audio30.wav"/><Relationship Id="rId28" Type="http://schemas.openxmlformats.org/officeDocument/2006/relationships/audio" Target="../media/audio35.wav"/><Relationship Id="rId10" Type="http://schemas.openxmlformats.org/officeDocument/2006/relationships/image" Target="../media/image58.svg"/><Relationship Id="rId19" Type="http://schemas.openxmlformats.org/officeDocument/2006/relationships/audio" Target="../media/audio26.wav"/><Relationship Id="rId31" Type="http://schemas.openxmlformats.org/officeDocument/2006/relationships/audio" Target="../media/audio38.wav"/><Relationship Id="rId4" Type="http://schemas.openxmlformats.org/officeDocument/2006/relationships/image" Target="../media/image20.gif"/><Relationship Id="rId9" Type="http://schemas.openxmlformats.org/officeDocument/2006/relationships/image" Target="../media/image23.png"/><Relationship Id="rId14" Type="http://schemas.openxmlformats.org/officeDocument/2006/relationships/image" Target="../media/image62.svg"/><Relationship Id="rId22" Type="http://schemas.openxmlformats.org/officeDocument/2006/relationships/audio" Target="../media/audio29.wav"/><Relationship Id="rId27" Type="http://schemas.openxmlformats.org/officeDocument/2006/relationships/audio" Target="../media/audio34.wav"/><Relationship Id="rId30" Type="http://schemas.openxmlformats.org/officeDocument/2006/relationships/audio" Target="../media/audio3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6.wav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12" Type="http://schemas.openxmlformats.org/officeDocument/2006/relationships/audio" Target="../media/audio5.wav"/><Relationship Id="rId17" Type="http://schemas.openxmlformats.org/officeDocument/2006/relationships/audio" Target="../media/audio10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audio" Target="../media/audio4.wav"/><Relationship Id="rId5" Type="http://schemas.openxmlformats.org/officeDocument/2006/relationships/image" Target="../media/image13.png"/><Relationship Id="rId15" Type="http://schemas.openxmlformats.org/officeDocument/2006/relationships/audio" Target="../media/audio8.wav"/><Relationship Id="rId10" Type="http://schemas.openxmlformats.org/officeDocument/2006/relationships/audio" Target="../media/audio3.wav"/><Relationship Id="rId4" Type="http://schemas.openxmlformats.org/officeDocument/2006/relationships/image" Target="../media/image12.gif"/><Relationship Id="rId9" Type="http://schemas.openxmlformats.org/officeDocument/2006/relationships/audio" Target="../media/audio2.wav"/><Relationship Id="rId14" Type="http://schemas.openxmlformats.org/officeDocument/2006/relationships/audio" Target="../media/audio7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audio" Target="../media/audio15.wav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gif"/><Relationship Id="rId12" Type="http://schemas.openxmlformats.org/officeDocument/2006/relationships/audio" Target="../media/audio14.wav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audio" Target="../media/audio11.wav"/><Relationship Id="rId11" Type="http://schemas.openxmlformats.org/officeDocument/2006/relationships/audio" Target="../media/audio13.wav"/><Relationship Id="rId5" Type="http://schemas.openxmlformats.org/officeDocument/2006/relationships/image" Target="../media/image5.png"/><Relationship Id="rId15" Type="http://schemas.openxmlformats.org/officeDocument/2006/relationships/audio" Target="../media/audio17.wav"/><Relationship Id="rId10" Type="http://schemas.openxmlformats.org/officeDocument/2006/relationships/audio" Target="../media/audio12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gif"/><Relationship Id="rId14" Type="http://schemas.openxmlformats.org/officeDocument/2006/relationships/audio" Target="../media/audio1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12" Type="http://schemas.openxmlformats.org/officeDocument/2006/relationships/image" Target="../media/image60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58.svg"/><Relationship Id="rId4" Type="http://schemas.openxmlformats.org/officeDocument/2006/relationships/image" Target="../media/image20.gif"/><Relationship Id="rId9" Type="http://schemas.openxmlformats.org/officeDocument/2006/relationships/image" Target="../media/image23.png"/><Relationship Id="rId14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image" Target="../media/image5.png"/><Relationship Id="rId7" Type="http://schemas.openxmlformats.org/officeDocument/2006/relationships/audio" Target="../media/audio20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19.wav"/><Relationship Id="rId11" Type="http://schemas.openxmlformats.org/officeDocument/2006/relationships/audio" Target="../media/audio24.wav"/><Relationship Id="rId5" Type="http://schemas.openxmlformats.org/officeDocument/2006/relationships/audio" Target="../media/audio18.wav"/><Relationship Id="rId10" Type="http://schemas.openxmlformats.org/officeDocument/2006/relationships/audio" Target="../media/audio23.wav"/><Relationship Id="rId4" Type="http://schemas.openxmlformats.org/officeDocument/2006/relationships/image" Target="../media/image20.gif"/><Relationship Id="rId9" Type="http://schemas.openxmlformats.org/officeDocument/2006/relationships/audio" Target="../media/audio2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523271-2662-084F-9684-6AEBCCC2B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596" y="1953953"/>
            <a:ext cx="9144000" cy="894779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GB" sz="4000" b="1" dirty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+mn-cs"/>
              </a:rPr>
              <a:t>Grammar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E9EA1430-5959-D841-A022-9618BF178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596" y="2848732"/>
            <a:ext cx="9144000" cy="1655762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Present tense: Question-forming</a:t>
            </a:r>
            <a:b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(revisited)</a:t>
            </a:r>
            <a:endParaRPr lang="en-US" dirty="0"/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xmlns="" id="{B5C7F6E4-A0B4-4339-8BF2-B1945BCDD97F}"/>
              </a:ext>
            </a:extLst>
          </p:cNvPr>
          <p:cNvSpPr txBox="1">
            <a:spLocks/>
          </p:cNvSpPr>
          <p:nvPr/>
        </p:nvSpPr>
        <p:spPr>
          <a:xfrm>
            <a:off x="166350" y="5011336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Y7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3.2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- Week 1 - Lesson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61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xmlns="" id="{DBAE5210-353E-4306-9CE7-2E82BD10F44F}"/>
              </a:ext>
            </a:extLst>
          </p:cNvPr>
          <p:cNvSpPr txBox="1">
            <a:spLocks/>
          </p:cNvSpPr>
          <p:nvPr/>
        </p:nvSpPr>
        <p:spPr>
          <a:xfrm>
            <a:off x="166350" y="5864255"/>
            <a:ext cx="5784972" cy="5941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Rachel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Hawkes /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Natalie </a:t>
            </a:r>
            <a:r>
              <a:rPr lang="en-GB" sz="1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Finlayson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</a:t>
            </a:r>
            <a:r>
              <a:rPr lang="en-GB" sz="1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21 / 05 / 20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48588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338D30-F118-D741-A965-9819313C3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4041"/>
            <a:ext cx="7549969" cy="869950"/>
          </a:xfrm>
          <a:prstGeom prst="rect">
            <a:avLst/>
          </a:prstGeom>
        </p:spPr>
      </p:pic>
      <p:sp>
        <p:nvSpPr>
          <p:cNvPr id="42" name="Title 3">
            <a:extLst>
              <a:ext uri="{FF2B5EF4-FFF2-40B4-BE49-F238E27FC236}">
                <a16:creationId xmlns:a16="http://schemas.microsoft.com/office/drawing/2014/main" xmlns="" id="{B4557938-FD63-8F44-A2A5-1E34C28DC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8" y="328097"/>
            <a:ext cx="7424590" cy="707849"/>
          </a:xfrm>
        </p:spPr>
        <p:txBody>
          <a:bodyPr>
            <a:no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Freunde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finden</a:t>
            </a:r>
            <a:r>
              <a:rPr lang="en-GB" sz="3200" b="1" dirty="0">
                <a:solidFill>
                  <a:schemeClr val="bg1"/>
                </a:solidFill>
              </a:rPr>
              <a:t> - Self-study [2]</a:t>
            </a: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xmlns="" id="{B9B22F0D-2179-44E5-B983-B132E1B26F7F}"/>
              </a:ext>
            </a:extLst>
          </p:cNvPr>
          <p:cNvSpPr/>
          <p:nvPr/>
        </p:nvSpPr>
        <p:spPr>
          <a:xfrm>
            <a:off x="10389597" y="144169"/>
            <a:ext cx="1535944" cy="384058"/>
          </a:xfrm>
          <a:prstGeom prst="roundRect">
            <a:avLst/>
          </a:prstGeom>
          <a:solidFill>
            <a:srgbClr val="DAA52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sprechen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9" y="2481250"/>
            <a:ext cx="6134745" cy="3857397"/>
          </a:xfr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C4DDB314-1583-4041-844A-D2206E553E3D}"/>
              </a:ext>
            </a:extLst>
          </p:cNvPr>
          <p:cNvSpPr/>
          <p:nvPr/>
        </p:nvSpPr>
        <p:spPr>
          <a:xfrm>
            <a:off x="8377661" y="614279"/>
            <a:ext cx="3328110" cy="5568711"/>
          </a:xfrm>
          <a:prstGeom prst="roundRect">
            <a:avLst/>
          </a:prstGeom>
          <a:gradFill flip="none" rotWithShape="1">
            <a:gsLst>
              <a:gs pos="34000">
                <a:srgbClr val="6F784E"/>
              </a:gs>
              <a:gs pos="6000">
                <a:schemeClr val="bg1">
                  <a:lumMod val="50000"/>
                </a:schemeClr>
              </a:gs>
              <a:gs pos="70000">
                <a:schemeClr val="bg1">
                  <a:lumMod val="75000"/>
                </a:schemeClr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817F19BB-CCDB-EB49-93B8-955E99A4C2CA}"/>
              </a:ext>
            </a:extLst>
          </p:cNvPr>
          <p:cNvSpPr/>
          <p:nvPr/>
        </p:nvSpPr>
        <p:spPr>
          <a:xfrm>
            <a:off x="9624998" y="807299"/>
            <a:ext cx="929899" cy="78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A2881F8-5F64-B047-A7CE-D694AE29ECA5}"/>
              </a:ext>
            </a:extLst>
          </p:cNvPr>
          <p:cNvSpPr txBox="1"/>
          <p:nvPr/>
        </p:nvSpPr>
        <p:spPr>
          <a:xfrm>
            <a:off x="9743266" y="1627459"/>
            <a:ext cx="646331" cy="383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4472C4">
                    <a:lumMod val="50000"/>
                  </a:srgbClr>
                </a:solidFill>
              </a:rPr>
              <a:t>Mia</a:t>
            </a:r>
          </a:p>
        </p:txBody>
      </p:sp>
      <p:pic>
        <p:nvPicPr>
          <p:cNvPr id="31" name="Graphic 8" descr="Paw prints">
            <a:extLst>
              <a:ext uri="{FF2B5EF4-FFF2-40B4-BE49-F238E27FC236}">
                <a16:creationId xmlns:a16="http://schemas.microsoft.com/office/drawing/2014/main" xmlns="" id="{B9869917-EDF7-CA48-A198-4D0227724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509026" y="5726827"/>
            <a:ext cx="360000" cy="344885"/>
          </a:xfrm>
          <a:prstGeom prst="rect">
            <a:avLst/>
          </a:prstGeom>
        </p:spPr>
      </p:pic>
      <p:pic>
        <p:nvPicPr>
          <p:cNvPr id="32" name="Graphic 10" descr="Music notes">
            <a:extLst>
              <a:ext uri="{FF2B5EF4-FFF2-40B4-BE49-F238E27FC236}">
                <a16:creationId xmlns:a16="http://schemas.microsoft.com/office/drawing/2014/main" xmlns="" id="{E6D71E85-D3E9-3940-BC39-EF71411381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548994" y="2045966"/>
            <a:ext cx="360000" cy="344885"/>
          </a:xfrm>
          <a:prstGeom prst="rect">
            <a:avLst/>
          </a:prstGeom>
        </p:spPr>
      </p:pic>
      <p:pic>
        <p:nvPicPr>
          <p:cNvPr id="34" name="Graphic 14" descr="Books">
            <a:extLst>
              <a:ext uri="{FF2B5EF4-FFF2-40B4-BE49-F238E27FC236}">
                <a16:creationId xmlns:a16="http://schemas.microsoft.com/office/drawing/2014/main" xmlns="" id="{DCED3874-86FC-524B-89FB-D8BED4FBF6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479698" y="4070528"/>
            <a:ext cx="360000" cy="344885"/>
          </a:xfrm>
          <a:prstGeom prst="rect">
            <a:avLst/>
          </a:prstGeom>
        </p:spPr>
      </p:pic>
      <p:pic>
        <p:nvPicPr>
          <p:cNvPr id="35" name="Graphic 16" descr="Fork and knife">
            <a:extLst>
              <a:ext uri="{FF2B5EF4-FFF2-40B4-BE49-F238E27FC236}">
                <a16:creationId xmlns:a16="http://schemas.microsoft.com/office/drawing/2014/main" xmlns="" id="{3BBFE952-9D10-3645-A376-CFB128B897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525768" y="2510827"/>
            <a:ext cx="360000" cy="344885"/>
          </a:xfrm>
          <a:prstGeom prst="rect">
            <a:avLst/>
          </a:prstGeom>
        </p:spPr>
      </p:pic>
      <p:pic>
        <p:nvPicPr>
          <p:cNvPr id="36" name="Graphic 18" descr="Sport balls">
            <a:extLst>
              <a:ext uri="{FF2B5EF4-FFF2-40B4-BE49-F238E27FC236}">
                <a16:creationId xmlns:a16="http://schemas.microsoft.com/office/drawing/2014/main" xmlns="" id="{691E7E31-6CD9-524E-B35D-7FAEB8DBD1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522058" y="3082741"/>
            <a:ext cx="360000" cy="344885"/>
          </a:xfrm>
          <a:prstGeom prst="rect">
            <a:avLst/>
          </a:prstGeom>
        </p:spPr>
      </p:pic>
      <p:pic>
        <p:nvPicPr>
          <p:cNvPr id="37" name="Graphic 22" descr="Speech">
            <a:extLst>
              <a:ext uri="{FF2B5EF4-FFF2-40B4-BE49-F238E27FC236}">
                <a16:creationId xmlns:a16="http://schemas.microsoft.com/office/drawing/2014/main" xmlns="" id="{2014F1A2-BA06-614B-8FF3-EF5750007BF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8479698" y="4616654"/>
            <a:ext cx="360000" cy="344885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xmlns="" id="{65E290A3-74DD-494B-A9E6-C3C13C3B7949}"/>
              </a:ext>
            </a:extLst>
          </p:cNvPr>
          <p:cNvSpPr/>
          <p:nvPr/>
        </p:nvSpPr>
        <p:spPr>
          <a:xfrm>
            <a:off x="8625526" y="807299"/>
            <a:ext cx="127000" cy="1224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7FDF0E2-CBC2-FF46-AD53-C87F6B418C38}"/>
              </a:ext>
            </a:extLst>
          </p:cNvPr>
          <p:cNvSpPr txBox="1"/>
          <p:nvPr/>
        </p:nvSpPr>
        <p:spPr>
          <a:xfrm>
            <a:off x="8950986" y="2030360"/>
            <a:ext cx="2308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prstClr val="white"/>
                </a:solidFill>
              </a:rPr>
              <a:t>Klarinette</a:t>
            </a: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err="1">
                <a:solidFill>
                  <a:prstClr val="white"/>
                </a:solidFill>
              </a:rPr>
              <a:t>spielen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BD0F2AE-4F5E-4140-84BB-F6C6F993374D}"/>
              </a:ext>
            </a:extLst>
          </p:cNvPr>
          <p:cNvSpPr txBox="1"/>
          <p:nvPr/>
        </p:nvSpPr>
        <p:spPr>
          <a:xfrm>
            <a:off x="8972863" y="2523915"/>
            <a:ext cx="2395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</a:rPr>
              <a:t>oft </a:t>
            </a:r>
            <a:r>
              <a:rPr lang="en-US" sz="2000" b="1" dirty="0" err="1">
                <a:solidFill>
                  <a:prstClr val="white"/>
                </a:solidFill>
              </a:rPr>
              <a:t>Gemüse</a:t>
            </a: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err="1">
                <a:solidFill>
                  <a:prstClr val="white"/>
                </a:solidFill>
              </a:rPr>
              <a:t>essen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D65DC34-D1DE-AD4A-B355-7BD9F27659B8}"/>
              </a:ext>
            </a:extLst>
          </p:cNvPr>
          <p:cNvSpPr txBox="1"/>
          <p:nvPr/>
        </p:nvSpPr>
        <p:spPr>
          <a:xfrm>
            <a:off x="8962162" y="2963833"/>
            <a:ext cx="27975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</a:rPr>
              <a:t>Skateboard </a:t>
            </a:r>
            <a:r>
              <a:rPr lang="en-US" sz="2000" b="1" dirty="0" err="1">
                <a:solidFill>
                  <a:prstClr val="white"/>
                </a:solidFill>
              </a:rPr>
              <a:t>fahren</a:t>
            </a:r>
            <a:r>
              <a:rPr lang="en-US" sz="2000" b="1" dirty="0">
                <a:solidFill>
                  <a:prstClr val="white"/>
                </a:solidFill>
              </a:rPr>
              <a:t> + </a:t>
            </a:r>
          </a:p>
          <a:p>
            <a:pPr>
              <a:defRPr/>
            </a:pPr>
            <a:r>
              <a:rPr lang="en-US" sz="2000" b="1" dirty="0" err="1">
                <a:solidFill>
                  <a:prstClr val="white"/>
                </a:solidFill>
              </a:rPr>
              <a:t>einmal</a:t>
            </a:r>
            <a:r>
              <a:rPr lang="en-US" sz="2000" b="1" dirty="0">
                <a:solidFill>
                  <a:prstClr val="white"/>
                </a:solidFill>
              </a:rPr>
              <a:t> die </a:t>
            </a:r>
            <a:r>
              <a:rPr lang="en-US" sz="2000" b="1" dirty="0" err="1">
                <a:solidFill>
                  <a:prstClr val="white"/>
                </a:solidFill>
              </a:rPr>
              <a:t>Woche</a:t>
            </a:r>
            <a:endParaRPr lang="en-US" sz="20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sz="2000" b="1" dirty="0" err="1">
                <a:solidFill>
                  <a:prstClr val="white"/>
                </a:solidFill>
              </a:rPr>
              <a:t>schwimmen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490374A-85BB-734D-8143-7081131811A6}"/>
              </a:ext>
            </a:extLst>
          </p:cNvPr>
          <p:cNvSpPr txBox="1"/>
          <p:nvPr/>
        </p:nvSpPr>
        <p:spPr>
          <a:xfrm>
            <a:off x="8950986" y="4009839"/>
            <a:ext cx="1776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prstClr val="white"/>
                </a:solidFill>
              </a:rPr>
              <a:t>Bücher</a:t>
            </a: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err="1">
                <a:solidFill>
                  <a:prstClr val="white"/>
                </a:solidFill>
              </a:rPr>
              <a:t>lesen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8E98CB3-6820-E54F-8968-A3C00DF95516}"/>
              </a:ext>
            </a:extLst>
          </p:cNvPr>
          <p:cNvSpPr txBox="1"/>
          <p:nvPr/>
        </p:nvSpPr>
        <p:spPr>
          <a:xfrm>
            <a:off x="8969419" y="4388638"/>
            <a:ext cx="3122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</a:rPr>
              <a:t>Deutsch und </a:t>
            </a:r>
            <a:br>
              <a:rPr lang="en-US" sz="2000" b="1" dirty="0">
                <a:solidFill>
                  <a:prstClr val="white"/>
                </a:solidFill>
              </a:rPr>
            </a:br>
            <a:r>
              <a:rPr lang="en-US" sz="2000" b="1" dirty="0" err="1">
                <a:solidFill>
                  <a:prstClr val="white"/>
                </a:solidFill>
              </a:rPr>
              <a:t>ein</a:t>
            </a: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err="1">
                <a:solidFill>
                  <a:prstClr val="white"/>
                </a:solidFill>
              </a:rPr>
              <a:t>bisschen</a:t>
            </a: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err="1">
                <a:solidFill>
                  <a:prstClr val="white"/>
                </a:solidFill>
              </a:rPr>
              <a:t>Chinesisch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0300164-349F-204C-8F9E-818F99BD7232}"/>
              </a:ext>
            </a:extLst>
          </p:cNvPr>
          <p:cNvSpPr txBox="1"/>
          <p:nvPr/>
        </p:nvSpPr>
        <p:spPr>
          <a:xfrm>
            <a:off x="8969419" y="5106101"/>
            <a:ext cx="1871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prstClr val="white"/>
                </a:solidFill>
              </a:rPr>
              <a:t>eine</a:t>
            </a: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err="1">
                <a:solidFill>
                  <a:prstClr val="white"/>
                </a:solidFill>
              </a:rPr>
              <a:t>Jeansjacke</a:t>
            </a:r>
            <a:r>
              <a:rPr lang="en-US" sz="2000" b="1" dirty="0">
                <a:solidFill>
                  <a:prstClr val="white"/>
                </a:solidFill>
              </a:rPr>
              <a:t/>
            </a:r>
            <a:br>
              <a:rPr lang="en-US" sz="2000" b="1" dirty="0">
                <a:solidFill>
                  <a:prstClr val="white"/>
                </a:solidFill>
              </a:rPr>
            </a:br>
            <a:r>
              <a:rPr lang="en-US" sz="2000" b="1" dirty="0" err="1">
                <a:solidFill>
                  <a:prstClr val="white"/>
                </a:solidFill>
              </a:rPr>
              <a:t>tragen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188B227-8EE5-DB4B-B3D5-93FFA29BF8CA}"/>
              </a:ext>
            </a:extLst>
          </p:cNvPr>
          <p:cNvSpPr txBox="1"/>
          <p:nvPr/>
        </p:nvSpPr>
        <p:spPr>
          <a:xfrm>
            <a:off x="8969419" y="5792676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prstClr val="white"/>
                </a:solidFill>
              </a:rPr>
              <a:t>Katzen</a:t>
            </a: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err="1">
                <a:solidFill>
                  <a:prstClr val="white"/>
                </a:solidFill>
              </a:rPr>
              <a:t>mögen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FE7C1D8-ED3C-8241-9FD8-F41E1D9E028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27"/>
          <a:stretch/>
        </p:blipFill>
        <p:spPr>
          <a:xfrm flipH="1">
            <a:off x="9840428" y="879689"/>
            <a:ext cx="499035" cy="693218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378" y="1277122"/>
            <a:ext cx="668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Alastair und Mia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werden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Freunde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.  Sie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machen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 Selfies und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reden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mit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einander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3" name="TextBox 32">
            <a:hlinkClick r:id="" action="ppaction://noaction">
              <a:snd r:embed="rId18" name="35.1.wav"/>
            </a:hlinkClick>
            <a:extLst>
              <a:ext uri="{FF2B5EF4-FFF2-40B4-BE49-F238E27FC236}">
                <a16:creationId xmlns:a16="http://schemas.microsoft.com/office/drawing/2014/main" xmlns="" id="{E3B32216-9221-4AEC-A859-F6E349A34B21}"/>
              </a:ext>
            </a:extLst>
          </p:cNvPr>
          <p:cNvSpPr txBox="1"/>
          <p:nvPr/>
        </p:nvSpPr>
        <p:spPr>
          <a:xfrm>
            <a:off x="6800243" y="1725695"/>
            <a:ext cx="530915" cy="461665"/>
          </a:xfrm>
          <a:prstGeom prst="rect">
            <a:avLst/>
          </a:prstGeom>
          <a:solidFill>
            <a:srgbClr val="115076"/>
          </a:solidFill>
          <a:ln w="1905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1 </a:t>
            </a:r>
          </a:p>
        </p:txBody>
      </p:sp>
      <p:sp>
        <p:nvSpPr>
          <p:cNvPr id="48" name="TextBox 47">
            <a:hlinkClick r:id="" action="ppaction://noaction">
              <a:snd r:embed="rId19" name="35.2.wav"/>
            </a:hlinkClick>
            <a:extLst>
              <a:ext uri="{FF2B5EF4-FFF2-40B4-BE49-F238E27FC236}">
                <a16:creationId xmlns:a16="http://schemas.microsoft.com/office/drawing/2014/main" xmlns="" id="{E3B32216-9221-4AEC-A859-F6E349A34B21}"/>
              </a:ext>
            </a:extLst>
          </p:cNvPr>
          <p:cNvSpPr txBox="1"/>
          <p:nvPr/>
        </p:nvSpPr>
        <p:spPr>
          <a:xfrm>
            <a:off x="6777859" y="2337228"/>
            <a:ext cx="511652" cy="461665"/>
          </a:xfrm>
          <a:prstGeom prst="rect">
            <a:avLst/>
          </a:prstGeom>
          <a:solidFill>
            <a:srgbClr val="115076"/>
          </a:solidFill>
          <a:ln w="1905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9" name="TextBox 48">
            <a:hlinkClick r:id="" action="ppaction://noaction">
              <a:snd r:embed="rId20" name="35.3.wav"/>
            </a:hlinkClick>
            <a:extLst>
              <a:ext uri="{FF2B5EF4-FFF2-40B4-BE49-F238E27FC236}">
                <a16:creationId xmlns:a16="http://schemas.microsoft.com/office/drawing/2014/main" xmlns="" id="{E3B32216-9221-4AEC-A859-F6E349A34B21}"/>
              </a:ext>
            </a:extLst>
          </p:cNvPr>
          <p:cNvSpPr txBox="1"/>
          <p:nvPr/>
        </p:nvSpPr>
        <p:spPr>
          <a:xfrm>
            <a:off x="6758595" y="2983210"/>
            <a:ext cx="530915" cy="461665"/>
          </a:xfrm>
          <a:prstGeom prst="rect">
            <a:avLst/>
          </a:prstGeom>
          <a:solidFill>
            <a:srgbClr val="115076"/>
          </a:solidFill>
          <a:ln w="1905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3 </a:t>
            </a:r>
          </a:p>
        </p:txBody>
      </p:sp>
      <p:sp>
        <p:nvSpPr>
          <p:cNvPr id="50" name="TextBox 49">
            <a:hlinkClick r:id="" action="ppaction://noaction">
              <a:snd r:embed="rId21" name="35.4.wav"/>
            </a:hlinkClick>
            <a:extLst>
              <a:ext uri="{FF2B5EF4-FFF2-40B4-BE49-F238E27FC236}">
                <a16:creationId xmlns:a16="http://schemas.microsoft.com/office/drawing/2014/main" xmlns="" id="{E3B32216-9221-4AEC-A859-F6E349A34B21}"/>
              </a:ext>
            </a:extLst>
          </p:cNvPr>
          <p:cNvSpPr txBox="1"/>
          <p:nvPr/>
        </p:nvSpPr>
        <p:spPr>
          <a:xfrm>
            <a:off x="6760276" y="3598599"/>
            <a:ext cx="530915" cy="461665"/>
          </a:xfrm>
          <a:prstGeom prst="rect">
            <a:avLst/>
          </a:prstGeom>
          <a:solidFill>
            <a:srgbClr val="115076"/>
          </a:solidFill>
          <a:ln w="1905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4 </a:t>
            </a:r>
          </a:p>
        </p:txBody>
      </p:sp>
      <p:sp>
        <p:nvSpPr>
          <p:cNvPr id="51" name="TextBox 50">
            <a:hlinkClick r:id="" action="ppaction://noaction">
              <a:snd r:embed="rId22" name="35.5.wav"/>
            </a:hlinkClick>
            <a:extLst>
              <a:ext uri="{FF2B5EF4-FFF2-40B4-BE49-F238E27FC236}">
                <a16:creationId xmlns:a16="http://schemas.microsoft.com/office/drawing/2014/main" xmlns="" id="{E3B32216-9221-4AEC-A859-F6E349A34B21}"/>
              </a:ext>
            </a:extLst>
          </p:cNvPr>
          <p:cNvSpPr txBox="1"/>
          <p:nvPr/>
        </p:nvSpPr>
        <p:spPr>
          <a:xfrm>
            <a:off x="6758596" y="4189718"/>
            <a:ext cx="530914" cy="461665"/>
          </a:xfrm>
          <a:prstGeom prst="rect">
            <a:avLst/>
          </a:prstGeom>
          <a:solidFill>
            <a:srgbClr val="115076"/>
          </a:solidFill>
          <a:ln w="1905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2" name="TextBox 51">
            <a:hlinkClick r:id="" action="ppaction://noaction">
              <a:snd r:embed="rId23" name="35.6.wav"/>
            </a:hlinkClick>
            <a:extLst>
              <a:ext uri="{FF2B5EF4-FFF2-40B4-BE49-F238E27FC236}">
                <a16:creationId xmlns:a16="http://schemas.microsoft.com/office/drawing/2014/main" xmlns="" id="{E3B32216-9221-4AEC-A859-F6E349A34B21}"/>
              </a:ext>
            </a:extLst>
          </p:cNvPr>
          <p:cNvSpPr txBox="1"/>
          <p:nvPr/>
        </p:nvSpPr>
        <p:spPr>
          <a:xfrm>
            <a:off x="6758597" y="4856114"/>
            <a:ext cx="530915" cy="461665"/>
          </a:xfrm>
          <a:prstGeom prst="rect">
            <a:avLst/>
          </a:prstGeom>
          <a:solidFill>
            <a:srgbClr val="115076"/>
          </a:solidFill>
          <a:ln w="1905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6 </a:t>
            </a:r>
          </a:p>
        </p:txBody>
      </p:sp>
      <p:sp>
        <p:nvSpPr>
          <p:cNvPr id="53" name="TextBox 52">
            <a:hlinkClick r:id="" action="ppaction://noaction">
              <a:snd r:embed="rId24" name="35.7.wav"/>
            </a:hlinkClick>
            <a:extLst>
              <a:ext uri="{FF2B5EF4-FFF2-40B4-BE49-F238E27FC236}">
                <a16:creationId xmlns:a16="http://schemas.microsoft.com/office/drawing/2014/main" xmlns="" id="{E3B32216-9221-4AEC-A859-F6E349A34B21}"/>
              </a:ext>
            </a:extLst>
          </p:cNvPr>
          <p:cNvSpPr txBox="1"/>
          <p:nvPr/>
        </p:nvSpPr>
        <p:spPr>
          <a:xfrm>
            <a:off x="6758597" y="5495994"/>
            <a:ext cx="530915" cy="461665"/>
          </a:xfrm>
          <a:prstGeom prst="rect">
            <a:avLst/>
          </a:prstGeom>
          <a:solidFill>
            <a:srgbClr val="115076"/>
          </a:solidFill>
          <a:ln w="1905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7 </a:t>
            </a:r>
          </a:p>
        </p:txBody>
      </p:sp>
      <p:sp>
        <p:nvSpPr>
          <p:cNvPr id="7" name="Action Button: Sound 6">
            <a:hlinkClick r:id="" action="ppaction://noaction" highlightClick="1">
              <a:snd r:embed="rId25" name="Slide35a.wav"/>
            </a:hlinkClick>
          </p:cNvPr>
          <p:cNvSpPr/>
          <p:nvPr/>
        </p:nvSpPr>
        <p:spPr>
          <a:xfrm>
            <a:off x="7549968" y="1725695"/>
            <a:ext cx="441093" cy="461665"/>
          </a:xfrm>
          <a:prstGeom prst="actionButtonSound">
            <a:avLst/>
          </a:prstGeom>
          <a:solidFill>
            <a:schemeClr val="bg1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4" name="Action Button: Sound 53">
            <a:hlinkClick r:id="" action="ppaction://noaction" highlightClick="1">
              <a:snd r:embed="rId26" name="slide35b.wav"/>
            </a:hlinkClick>
          </p:cNvPr>
          <p:cNvSpPr/>
          <p:nvPr/>
        </p:nvSpPr>
        <p:spPr>
          <a:xfrm>
            <a:off x="7538740" y="2337227"/>
            <a:ext cx="441093" cy="461665"/>
          </a:xfrm>
          <a:prstGeom prst="actionButtonSound">
            <a:avLst/>
          </a:prstGeom>
          <a:solidFill>
            <a:schemeClr val="bg1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5" name="Action Button: Sound 54">
            <a:hlinkClick r:id="" action="ppaction://noaction" highlightClick="1">
              <a:snd r:embed="rId27" name="slide35c.wav"/>
            </a:hlinkClick>
          </p:cNvPr>
          <p:cNvSpPr/>
          <p:nvPr/>
        </p:nvSpPr>
        <p:spPr>
          <a:xfrm>
            <a:off x="7538739" y="2983210"/>
            <a:ext cx="441093" cy="461665"/>
          </a:xfrm>
          <a:prstGeom prst="actionButtonSound">
            <a:avLst/>
          </a:prstGeom>
          <a:solidFill>
            <a:schemeClr val="bg1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7" name="Action Button: Sound 56">
            <a:hlinkClick r:id="" action="ppaction://noaction" highlightClick="1">
              <a:snd r:embed="rId28" name="slide35e.wav"/>
            </a:hlinkClick>
          </p:cNvPr>
          <p:cNvSpPr/>
          <p:nvPr/>
        </p:nvSpPr>
        <p:spPr>
          <a:xfrm>
            <a:off x="7544561" y="4204070"/>
            <a:ext cx="441093" cy="461665"/>
          </a:xfrm>
          <a:prstGeom prst="actionButtonSound">
            <a:avLst/>
          </a:prstGeom>
          <a:solidFill>
            <a:schemeClr val="bg1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8" name="Action Button: Sound 57">
            <a:hlinkClick r:id="" action="ppaction://noaction" highlightClick="1">
              <a:snd r:embed="rId29" name="slide35f.wav"/>
            </a:hlinkClick>
          </p:cNvPr>
          <p:cNvSpPr/>
          <p:nvPr/>
        </p:nvSpPr>
        <p:spPr>
          <a:xfrm>
            <a:off x="7542394" y="4856114"/>
            <a:ext cx="441093" cy="461665"/>
          </a:xfrm>
          <a:prstGeom prst="actionButtonSound">
            <a:avLst/>
          </a:prstGeom>
          <a:solidFill>
            <a:schemeClr val="bg1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9" name="Action Button: Sound 58">
            <a:hlinkClick r:id="" action="ppaction://noaction" highlightClick="1">
              <a:snd r:embed="rId30" name="slide35g.wav"/>
            </a:hlinkClick>
          </p:cNvPr>
          <p:cNvSpPr/>
          <p:nvPr/>
        </p:nvSpPr>
        <p:spPr>
          <a:xfrm>
            <a:off x="7549968" y="5495993"/>
            <a:ext cx="441093" cy="461665"/>
          </a:xfrm>
          <a:prstGeom prst="actionButtonSound">
            <a:avLst/>
          </a:prstGeom>
          <a:solidFill>
            <a:schemeClr val="bg1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0" name="Action Button: Sound 59">
            <a:hlinkClick r:id="" action="ppaction://noaction" highlightClick="1">
              <a:snd r:embed="rId31" name="slide35d.wav"/>
            </a:hlinkClick>
          </p:cNvPr>
          <p:cNvSpPr/>
          <p:nvPr/>
        </p:nvSpPr>
        <p:spPr>
          <a:xfrm>
            <a:off x="7538739" y="3608863"/>
            <a:ext cx="441093" cy="461665"/>
          </a:xfrm>
          <a:prstGeom prst="actionButtonSound">
            <a:avLst/>
          </a:prstGeom>
          <a:solidFill>
            <a:schemeClr val="bg1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2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8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85455"/>
            <a:ext cx="10515600" cy="1325563"/>
          </a:xfrm>
        </p:spPr>
        <p:txBody>
          <a:bodyPr/>
          <a:lstStyle/>
          <a:p>
            <a:r>
              <a:rPr lang="en-GB" b="1" dirty="0" err="1">
                <a:solidFill>
                  <a:schemeClr val="bg1"/>
                </a:solidFill>
              </a:rPr>
              <a:t>Fragen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244322" y="2477567"/>
            <a:ext cx="338507" cy="1148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24320" y="1253606"/>
            <a:ext cx="13253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115076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For a closed (yes/no) question, swap the verb and subject:</a:t>
            </a:r>
            <a:endParaRPr lang="en-US" sz="2400" b="1" dirty="0">
              <a:solidFill>
                <a:srgbClr val="115076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3714" y="2574974"/>
            <a:ext cx="6188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i="1" dirty="0">
                <a:solidFill>
                  <a:srgbClr val="115076"/>
                </a:solidFill>
              </a:rPr>
              <a:t>Do you have </a:t>
            </a:r>
            <a:r>
              <a:rPr lang="en-GB" sz="2400" i="1" dirty="0">
                <a:solidFill>
                  <a:srgbClr val="115076"/>
                </a:solidFill>
              </a:rPr>
              <a:t>maths today?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2B9685-F851-4C97-85B4-F542452C5B00}"/>
              </a:ext>
            </a:extLst>
          </p:cNvPr>
          <p:cNvSpPr txBox="1"/>
          <p:nvPr/>
        </p:nvSpPr>
        <p:spPr>
          <a:xfrm>
            <a:off x="1162992" y="2555050"/>
            <a:ext cx="7503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115076"/>
                </a:solidFill>
              </a:rPr>
              <a:t>Hast du </a:t>
            </a:r>
            <a:r>
              <a:rPr lang="en-GB" sz="2400" dirty="0" err="1">
                <a:solidFill>
                  <a:srgbClr val="115076"/>
                </a:solidFill>
              </a:rPr>
              <a:t>heute</a:t>
            </a:r>
            <a:r>
              <a:rPr lang="en-GB" sz="2400" dirty="0">
                <a:solidFill>
                  <a:srgbClr val="115076"/>
                </a:solidFill>
              </a:rPr>
              <a:t> </a:t>
            </a:r>
            <a:r>
              <a:rPr lang="en-GB" sz="2400" dirty="0" err="1">
                <a:solidFill>
                  <a:srgbClr val="115076"/>
                </a:solidFill>
              </a:rPr>
              <a:t>Mathe</a:t>
            </a:r>
            <a:r>
              <a:rPr lang="en-GB" sz="2400" dirty="0">
                <a:solidFill>
                  <a:srgbClr val="115076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28A348-18BF-4C51-A8F9-75123607F124}"/>
              </a:ext>
            </a:extLst>
          </p:cNvPr>
          <p:cNvSpPr txBox="1"/>
          <p:nvPr/>
        </p:nvSpPr>
        <p:spPr>
          <a:xfrm>
            <a:off x="272625" y="2946601"/>
            <a:ext cx="8914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 err="1">
                <a:solidFill>
                  <a:srgbClr val="115076"/>
                </a:solidFill>
              </a:rPr>
              <a:t>Wann</a:t>
            </a:r>
            <a:r>
              <a:rPr lang="en-GB" sz="2400" b="1" dirty="0">
                <a:solidFill>
                  <a:srgbClr val="115076"/>
                </a:solidFill>
              </a:rPr>
              <a:t> hast du </a:t>
            </a:r>
            <a:r>
              <a:rPr lang="en-GB" sz="2400" dirty="0" err="1">
                <a:solidFill>
                  <a:srgbClr val="115076"/>
                </a:solidFill>
              </a:rPr>
              <a:t>Mathe</a:t>
            </a:r>
            <a:r>
              <a:rPr lang="en-GB" sz="2400" dirty="0">
                <a:solidFill>
                  <a:srgbClr val="115076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6AD75E-46CE-4CD6-9F03-4870C10147A7}"/>
              </a:ext>
            </a:extLst>
          </p:cNvPr>
          <p:cNvSpPr txBox="1"/>
          <p:nvPr/>
        </p:nvSpPr>
        <p:spPr>
          <a:xfrm>
            <a:off x="5147646" y="2989770"/>
            <a:ext cx="985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i="1" dirty="0">
                <a:solidFill>
                  <a:srgbClr val="115076"/>
                </a:solidFill>
              </a:rPr>
              <a:t>When</a:t>
            </a:r>
            <a:r>
              <a:rPr lang="en-GB" sz="2400" i="1" dirty="0">
                <a:solidFill>
                  <a:srgbClr val="115076"/>
                </a:solidFill>
              </a:rPr>
              <a:t> </a:t>
            </a:r>
            <a:r>
              <a:rPr lang="en-GB" sz="2400" b="1" i="1" dirty="0">
                <a:solidFill>
                  <a:srgbClr val="115076"/>
                </a:solidFill>
              </a:rPr>
              <a:t>do you have</a:t>
            </a:r>
            <a:r>
              <a:rPr lang="en-GB" sz="2400" i="1" dirty="0">
                <a:solidFill>
                  <a:srgbClr val="115076"/>
                </a:solidFill>
              </a:rPr>
              <a:t> maths?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2D4345B-69EA-418E-9538-BBF2AA23A9CF}"/>
              </a:ext>
            </a:extLst>
          </p:cNvPr>
          <p:cNvSpPr txBox="1"/>
          <p:nvPr/>
        </p:nvSpPr>
        <p:spPr>
          <a:xfrm>
            <a:off x="272625" y="3562030"/>
            <a:ext cx="1485010" cy="461665"/>
          </a:xfrm>
          <a:prstGeom prst="rect">
            <a:avLst/>
          </a:prstGeom>
          <a:solidFill>
            <a:srgbClr val="DAA520"/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kern="0" dirty="0">
                <a:solidFill>
                  <a:srgbClr val="115076"/>
                </a:solidFill>
              </a:rPr>
              <a:t>open</a:t>
            </a:r>
          </a:p>
        </p:txBody>
      </p:sp>
      <p:cxnSp>
        <p:nvCxnSpPr>
          <p:cNvPr id="15" name="Straight Arrow Connector 14"/>
          <p:cNvCxnSpPr>
            <a:stCxn id="14" idx="0"/>
          </p:cNvCxnSpPr>
          <p:nvPr/>
        </p:nvCxnSpPr>
        <p:spPr>
          <a:xfrm flipH="1" flipV="1">
            <a:off x="853466" y="3377342"/>
            <a:ext cx="161664" cy="1846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2D4345B-69EA-418E-9538-BBF2AA23A9CF}"/>
              </a:ext>
            </a:extLst>
          </p:cNvPr>
          <p:cNvSpPr txBox="1"/>
          <p:nvPr/>
        </p:nvSpPr>
        <p:spPr>
          <a:xfrm>
            <a:off x="182183" y="1998665"/>
            <a:ext cx="1231392" cy="461665"/>
          </a:xfrm>
          <a:prstGeom prst="rect">
            <a:avLst/>
          </a:prstGeom>
          <a:solidFill>
            <a:srgbClr val="DAA520"/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kern="0" dirty="0">
                <a:solidFill>
                  <a:srgbClr val="115076"/>
                </a:solidFill>
              </a:rPr>
              <a:t>closed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0589" y="4177459"/>
            <a:ext cx="12011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115076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For an open (information) question, also add a question word.</a:t>
            </a:r>
            <a:endParaRPr lang="en-US" sz="2400" b="1" dirty="0">
              <a:solidFill>
                <a:srgbClr val="115076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55852" y="4766400"/>
            <a:ext cx="6188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i="1" dirty="0">
                <a:solidFill>
                  <a:srgbClr val="115076"/>
                </a:solidFill>
              </a:rPr>
              <a:t>Is your mum </a:t>
            </a:r>
            <a:r>
              <a:rPr lang="en-GB" sz="2400" i="1" dirty="0">
                <a:solidFill>
                  <a:srgbClr val="115076"/>
                </a:solidFill>
              </a:rPr>
              <a:t>at home now?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32B9685-F851-4C97-85B4-F542452C5B00}"/>
              </a:ext>
            </a:extLst>
          </p:cNvPr>
          <p:cNvSpPr txBox="1"/>
          <p:nvPr/>
        </p:nvSpPr>
        <p:spPr>
          <a:xfrm>
            <a:off x="934298" y="4749719"/>
            <a:ext cx="484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 err="1">
                <a:solidFill>
                  <a:srgbClr val="115076"/>
                </a:solidFill>
              </a:rPr>
              <a:t>Ist</a:t>
            </a:r>
            <a:r>
              <a:rPr lang="en-GB" sz="2400" b="1" dirty="0">
                <a:solidFill>
                  <a:srgbClr val="115076"/>
                </a:solidFill>
              </a:rPr>
              <a:t> </a:t>
            </a:r>
            <a:r>
              <a:rPr lang="en-GB" sz="2400" b="1" dirty="0" err="1">
                <a:solidFill>
                  <a:srgbClr val="115076"/>
                </a:solidFill>
              </a:rPr>
              <a:t>deine</a:t>
            </a:r>
            <a:r>
              <a:rPr lang="en-GB" sz="2400" b="1" dirty="0">
                <a:solidFill>
                  <a:srgbClr val="115076"/>
                </a:solidFill>
              </a:rPr>
              <a:t> Mutter </a:t>
            </a:r>
            <a:r>
              <a:rPr lang="en-GB" sz="2400" dirty="0" err="1">
                <a:solidFill>
                  <a:srgbClr val="115076"/>
                </a:solidFill>
              </a:rPr>
              <a:t>jetzt</a:t>
            </a:r>
            <a:r>
              <a:rPr lang="en-GB" sz="2400" dirty="0">
                <a:solidFill>
                  <a:srgbClr val="115076"/>
                </a:solidFill>
              </a:rPr>
              <a:t> </a:t>
            </a:r>
            <a:r>
              <a:rPr lang="en-GB" sz="2400" dirty="0" err="1">
                <a:solidFill>
                  <a:srgbClr val="115076"/>
                </a:solidFill>
              </a:rPr>
              <a:t>zu</a:t>
            </a:r>
            <a:r>
              <a:rPr lang="en-GB" sz="2400" dirty="0">
                <a:solidFill>
                  <a:srgbClr val="115076"/>
                </a:solidFill>
              </a:rPr>
              <a:t> </a:t>
            </a:r>
            <a:r>
              <a:rPr lang="en-GB" sz="2400" dirty="0" err="1">
                <a:solidFill>
                  <a:srgbClr val="115076"/>
                </a:solidFill>
              </a:rPr>
              <a:t>Hause</a:t>
            </a:r>
            <a:r>
              <a:rPr lang="en-GB" sz="2400" dirty="0">
                <a:solidFill>
                  <a:srgbClr val="115076"/>
                </a:solidFill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32B9685-F851-4C97-85B4-F542452C5B00}"/>
              </a:ext>
            </a:extLst>
          </p:cNvPr>
          <p:cNvSpPr txBox="1"/>
          <p:nvPr/>
        </p:nvSpPr>
        <p:spPr>
          <a:xfrm>
            <a:off x="853466" y="5177484"/>
            <a:ext cx="484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GB" sz="2400" b="1" dirty="0">
                <a:solidFill>
                  <a:srgbClr val="115076"/>
                </a:solidFill>
              </a:rPr>
              <a:t>Was </a:t>
            </a:r>
            <a:r>
              <a:rPr lang="en-GB" sz="2400" b="1" dirty="0" err="1">
                <a:solidFill>
                  <a:srgbClr val="115076"/>
                </a:solidFill>
              </a:rPr>
              <a:t>ist</a:t>
            </a:r>
            <a:r>
              <a:rPr lang="en-GB" sz="2400" b="1" dirty="0">
                <a:solidFill>
                  <a:srgbClr val="115076"/>
                </a:solidFill>
              </a:rPr>
              <a:t> </a:t>
            </a:r>
            <a:r>
              <a:rPr lang="en-GB" sz="2400" dirty="0" err="1">
                <a:solidFill>
                  <a:srgbClr val="115076"/>
                </a:solidFill>
              </a:rPr>
              <a:t>ihr</a:t>
            </a:r>
            <a:r>
              <a:rPr lang="en-GB" sz="2400" dirty="0">
                <a:solidFill>
                  <a:srgbClr val="115076"/>
                </a:solidFill>
              </a:rPr>
              <a:t> </a:t>
            </a:r>
            <a:r>
              <a:rPr lang="en-GB" sz="2400" dirty="0" err="1">
                <a:solidFill>
                  <a:srgbClr val="115076"/>
                </a:solidFill>
              </a:rPr>
              <a:t>Lieblingstag</a:t>
            </a:r>
            <a:r>
              <a:rPr lang="en-GB" sz="2400" dirty="0">
                <a:solidFill>
                  <a:srgbClr val="115076"/>
                </a:solidFill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55852" y="5228065"/>
            <a:ext cx="6188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i="1" dirty="0">
                <a:solidFill>
                  <a:srgbClr val="115076"/>
                </a:solidFill>
              </a:rPr>
              <a:t>What is </a:t>
            </a:r>
            <a:r>
              <a:rPr lang="en-GB" sz="2400" i="1" dirty="0">
                <a:solidFill>
                  <a:srgbClr val="115076"/>
                </a:solidFill>
              </a:rPr>
              <a:t>her favourite day?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2D4345B-69EA-418E-9538-BBF2AA23A9CF}"/>
              </a:ext>
            </a:extLst>
          </p:cNvPr>
          <p:cNvSpPr txBox="1"/>
          <p:nvPr/>
        </p:nvSpPr>
        <p:spPr>
          <a:xfrm>
            <a:off x="10338857" y="4639124"/>
            <a:ext cx="1231392" cy="461665"/>
          </a:xfrm>
          <a:prstGeom prst="rect">
            <a:avLst/>
          </a:prstGeom>
          <a:solidFill>
            <a:srgbClr val="DAA520"/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kern="0" dirty="0">
                <a:solidFill>
                  <a:srgbClr val="115076"/>
                </a:solidFill>
              </a:rPr>
              <a:t>closed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2D4345B-69EA-418E-9538-BBF2AA23A9CF}"/>
              </a:ext>
            </a:extLst>
          </p:cNvPr>
          <p:cNvSpPr txBox="1"/>
          <p:nvPr/>
        </p:nvSpPr>
        <p:spPr>
          <a:xfrm>
            <a:off x="10338857" y="5179646"/>
            <a:ext cx="1231392" cy="461665"/>
          </a:xfrm>
          <a:prstGeom prst="rect">
            <a:avLst/>
          </a:prstGeom>
          <a:solidFill>
            <a:srgbClr val="DAA520"/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kern="0" dirty="0">
                <a:solidFill>
                  <a:srgbClr val="115076"/>
                </a:solidFill>
              </a:rPr>
              <a:t>open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10077366" y="4867808"/>
            <a:ext cx="261491" cy="4296"/>
          </a:xfrm>
          <a:prstGeom prst="straightConnector1">
            <a:avLst/>
          </a:prstGeom>
          <a:ln w="38100">
            <a:solidFill>
              <a:srgbClr val="115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0077365" y="5410478"/>
            <a:ext cx="261491" cy="4296"/>
          </a:xfrm>
          <a:prstGeom prst="straightConnector1">
            <a:avLst/>
          </a:prstGeom>
          <a:ln w="38100">
            <a:solidFill>
              <a:srgbClr val="115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762161" y="247047"/>
            <a:ext cx="2195166" cy="335685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</a:rPr>
              <a:t>Grammatik</a:t>
            </a:r>
          </a:p>
        </p:txBody>
      </p:sp>
    </p:spTree>
    <p:extLst>
      <p:ext uri="{BB962C8B-B14F-4D97-AF65-F5344CB8AC3E}">
        <p14:creationId xmlns:p14="http://schemas.microsoft.com/office/powerpoint/2010/main" val="297844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6" grpId="0" animBg="1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/>
          <p:cNvCxnSpPr/>
          <p:nvPr/>
        </p:nvCxnSpPr>
        <p:spPr>
          <a:xfrm flipH="1" flipV="1">
            <a:off x="4985076" y="5199300"/>
            <a:ext cx="10883" cy="669222"/>
          </a:xfrm>
          <a:prstGeom prst="straightConnector1">
            <a:avLst/>
          </a:prstGeom>
          <a:ln w="38100">
            <a:solidFill>
              <a:srgbClr val="115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883324" y="1656920"/>
            <a:ext cx="713976" cy="278753"/>
          </a:xfrm>
          <a:prstGeom prst="straightConnector1">
            <a:avLst/>
          </a:prstGeom>
          <a:ln w="38100">
            <a:solidFill>
              <a:srgbClr val="115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481"/>
            <a:ext cx="8773887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-180055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Zwanzig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Fragen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303655" y="186973"/>
            <a:ext cx="2754674" cy="335541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b="1" dirty="0" err="1">
                <a:solidFill>
                  <a:prstClr val="white"/>
                </a:solidFill>
              </a:rPr>
              <a:t>schreiben</a:t>
            </a:r>
            <a:r>
              <a:rPr lang="en-GB" b="1" dirty="0">
                <a:solidFill>
                  <a:prstClr val="white"/>
                </a:solidFill>
              </a:rPr>
              <a:t> / </a:t>
            </a:r>
            <a:r>
              <a:rPr lang="en-GB" b="1" dirty="0" err="1">
                <a:solidFill>
                  <a:prstClr val="white"/>
                </a:solidFill>
              </a:rPr>
              <a:t>sprechen</a:t>
            </a:r>
            <a:endParaRPr lang="en-GB" b="1" dirty="0">
              <a:solidFill>
                <a:prstClr val="white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57768" y="2263315"/>
          <a:ext cx="3112011" cy="3874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16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03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568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wo?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568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was?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568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115076"/>
                          </a:solidFill>
                        </a:rPr>
                        <a:t>wie</a:t>
                      </a:r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568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115076"/>
                          </a:solidFill>
                        </a:rPr>
                        <a:t>wer</a:t>
                      </a:r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568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115076"/>
                          </a:solidFill>
                        </a:rPr>
                        <a:t>wann</a:t>
                      </a:r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568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115076"/>
                          </a:solidFill>
                        </a:rPr>
                        <a:t>wie</a:t>
                      </a:r>
                      <a:r>
                        <a:rPr lang="en-GB" sz="2800" baseline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rgbClr val="115076"/>
                          </a:solidFill>
                        </a:rPr>
                        <a:t>viele</a:t>
                      </a:r>
                      <a:r>
                        <a:rPr lang="en-GB" sz="2800" baseline="0" dirty="0">
                          <a:solidFill>
                            <a:srgbClr val="115076"/>
                          </a:solidFill>
                        </a:rPr>
                        <a:t>?</a:t>
                      </a:r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248BC5-BFD2-4E09-829E-18356FBAF1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916" y="2263315"/>
            <a:ext cx="668695" cy="7007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AE8BC98-1634-41C7-BDD6-3B7B2A154E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916" y="2964032"/>
            <a:ext cx="585246" cy="604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16DC0F5-3DE0-490F-BFB8-E3F235A66A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916" y="3643804"/>
            <a:ext cx="583219" cy="556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A379224-DA36-4B51-858E-6FB84EDEE2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916" y="4158019"/>
            <a:ext cx="598995" cy="741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0B9FF4-99AD-4FA3-9DCA-531B53ACF9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006" y="5599626"/>
            <a:ext cx="723038" cy="5377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2F2B4A7-4B23-43B3-A17A-C2AC27D98E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159" y="4933062"/>
            <a:ext cx="783885" cy="56095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29740" y="1407034"/>
            <a:ext cx="2002971" cy="534151"/>
          </a:xfrm>
          <a:prstGeom prst="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prstClr val="white"/>
                </a:solidFill>
              </a:rPr>
              <a:t>Bist</a:t>
            </a:r>
            <a:endParaRPr lang="en-GB" sz="32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22139" y="1387294"/>
            <a:ext cx="2002971" cy="534151"/>
          </a:xfrm>
          <a:prstGeom prst="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prstClr val="white"/>
                </a:solidFill>
              </a:rPr>
              <a:t>du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314538" y="1387294"/>
            <a:ext cx="2304142" cy="534151"/>
          </a:xfrm>
          <a:prstGeom prst="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prstClr val="white"/>
                </a:solidFill>
              </a:rPr>
              <a:t>nett?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29740" y="2076256"/>
            <a:ext cx="2002971" cy="534151"/>
          </a:xfrm>
          <a:prstGeom prst="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prstClr val="white"/>
                </a:solidFill>
              </a:rPr>
              <a:t>Hast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22139" y="2056516"/>
            <a:ext cx="2002971" cy="534151"/>
          </a:xfrm>
          <a:prstGeom prst="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prstClr val="white"/>
                </a:solidFill>
              </a:rPr>
              <a:t>du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314538" y="2056516"/>
            <a:ext cx="2304142" cy="534151"/>
          </a:xfrm>
          <a:prstGeom prst="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prstClr val="white"/>
                </a:solidFill>
              </a:rPr>
              <a:t>einen</a:t>
            </a:r>
            <a:r>
              <a:rPr lang="en-GB" sz="2000" dirty="0">
                <a:solidFill>
                  <a:prstClr val="white"/>
                </a:solidFill>
              </a:rPr>
              <a:t> </a:t>
            </a:r>
            <a:r>
              <a:rPr lang="en-GB" sz="2000" dirty="0" err="1">
                <a:solidFill>
                  <a:prstClr val="white"/>
                </a:solidFill>
              </a:rPr>
              <a:t>Lieblingsfilm</a:t>
            </a:r>
            <a:r>
              <a:rPr lang="en-GB" sz="2000" dirty="0">
                <a:solidFill>
                  <a:prstClr val="white"/>
                </a:solidFill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18857" y="3933291"/>
            <a:ext cx="2002971" cy="534151"/>
          </a:xfrm>
          <a:prstGeom prst="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prstClr val="white"/>
                </a:solidFill>
              </a:rPr>
              <a:t>Wo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11256" y="3933291"/>
            <a:ext cx="2002971" cy="534151"/>
          </a:xfrm>
          <a:prstGeom prst="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prstClr val="white"/>
                </a:solidFill>
              </a:rPr>
              <a:t>ist</a:t>
            </a:r>
            <a:endParaRPr lang="en-GB" sz="32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303655" y="3933291"/>
            <a:ext cx="2304142" cy="534151"/>
          </a:xfrm>
          <a:prstGeom prst="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prstClr val="white"/>
                </a:solidFill>
              </a:rPr>
              <a:t>dein</a:t>
            </a:r>
            <a:r>
              <a:rPr lang="en-GB" sz="2000" dirty="0">
                <a:solidFill>
                  <a:prstClr val="white"/>
                </a:solidFill>
              </a:rPr>
              <a:t> </a:t>
            </a:r>
            <a:r>
              <a:rPr lang="en-GB" sz="2000" dirty="0" err="1">
                <a:solidFill>
                  <a:prstClr val="white"/>
                </a:solidFill>
              </a:rPr>
              <a:t>Haus</a:t>
            </a:r>
            <a:r>
              <a:rPr lang="en-GB" sz="2000" dirty="0">
                <a:solidFill>
                  <a:prstClr val="white"/>
                </a:solidFill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29740" y="4580115"/>
            <a:ext cx="2002971" cy="534151"/>
          </a:xfrm>
          <a:prstGeom prst="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prstClr val="white"/>
                </a:solidFill>
              </a:rPr>
              <a:t>Wie</a:t>
            </a:r>
            <a:endParaRPr lang="en-GB" sz="32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22139" y="4580115"/>
            <a:ext cx="2002971" cy="534151"/>
          </a:xfrm>
          <a:prstGeom prst="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prstClr val="white"/>
                </a:solidFill>
              </a:rPr>
              <a:t>ist</a:t>
            </a:r>
            <a:endParaRPr lang="en-GB" sz="3200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314538" y="4580115"/>
            <a:ext cx="2304142" cy="534151"/>
          </a:xfrm>
          <a:prstGeom prst="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prstClr val="white"/>
                </a:solidFill>
              </a:rPr>
              <a:t>deine</a:t>
            </a:r>
            <a:r>
              <a:rPr lang="en-GB" sz="2000" dirty="0">
                <a:solidFill>
                  <a:prstClr val="white"/>
                </a:solidFill>
              </a:rPr>
              <a:t> Mutter?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2D4345B-69EA-418E-9538-BBF2AA23A9CF}"/>
              </a:ext>
            </a:extLst>
          </p:cNvPr>
          <p:cNvSpPr txBox="1"/>
          <p:nvPr/>
        </p:nvSpPr>
        <p:spPr>
          <a:xfrm>
            <a:off x="2138387" y="1171218"/>
            <a:ext cx="1231392" cy="461665"/>
          </a:xfrm>
          <a:prstGeom prst="rect">
            <a:avLst/>
          </a:prstGeom>
          <a:solidFill>
            <a:srgbClr val="DAA520"/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kern="0" dirty="0">
                <a:solidFill>
                  <a:srgbClr val="115076"/>
                </a:solidFill>
              </a:rPr>
              <a:t>closed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2D4345B-69EA-418E-9538-BBF2AA23A9CF}"/>
              </a:ext>
            </a:extLst>
          </p:cNvPr>
          <p:cNvSpPr txBox="1"/>
          <p:nvPr/>
        </p:nvSpPr>
        <p:spPr>
          <a:xfrm>
            <a:off x="3967186" y="5699433"/>
            <a:ext cx="1231392" cy="461665"/>
          </a:xfrm>
          <a:prstGeom prst="rect">
            <a:avLst/>
          </a:prstGeom>
          <a:solidFill>
            <a:srgbClr val="DAA520"/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kern="0" dirty="0">
                <a:solidFill>
                  <a:srgbClr val="115076"/>
                </a:solidFill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163556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481"/>
            <a:ext cx="8773887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-180055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Zwanzig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Fragen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10515598" y="230915"/>
            <a:ext cx="1377337" cy="378685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b="1" dirty="0" err="1">
                <a:solidFill>
                  <a:prstClr val="white"/>
                </a:solidFill>
              </a:rPr>
              <a:t>sprechen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40" name="Picture 2" descr="04">
            <a:extLst>
              <a:ext uri="{FF2B5EF4-FFF2-40B4-BE49-F238E27FC236}">
                <a16:creationId xmlns:a16="http://schemas.microsoft.com/office/drawing/2014/main" xmlns="" id="{99F4C59A-BF1F-49A1-8107-05F2B2862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53" y="813026"/>
            <a:ext cx="10342114" cy="583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xmlns="" id="{66973838-F55A-487A-BEDC-C12C4A9D90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886" y="209442"/>
            <a:ext cx="896536" cy="67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EFC7A86-E284-490A-8988-C6D3ED948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990" y="277929"/>
            <a:ext cx="551646" cy="5350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490" y="1922807"/>
            <a:ext cx="1807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Partner A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:</a:t>
            </a:r>
            <a:br>
              <a:rPr lang="en-GB" sz="2000" dirty="0">
                <a:solidFill>
                  <a:srgbClr val="4472C4">
                    <a:lumMod val="50000"/>
                  </a:srgbClr>
                </a:solidFill>
              </a:rPr>
            </a:b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10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Fragen</a:t>
            </a:r>
            <a:endParaRPr lang="en-GB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36690" y="1994512"/>
            <a:ext cx="1995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Partner B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:</a:t>
            </a:r>
            <a:br>
              <a:rPr lang="en-GB" sz="2000" dirty="0">
                <a:solidFill>
                  <a:srgbClr val="4472C4">
                    <a:lumMod val="50000"/>
                  </a:srgbClr>
                </a:solidFill>
              </a:rPr>
            </a:b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10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Antworten</a:t>
            </a:r>
            <a:endParaRPr lang="en-GB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1490" y="3929569"/>
            <a:ext cx="1995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Partner B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:</a:t>
            </a:r>
            <a:br>
              <a:rPr lang="en-GB" sz="2000" dirty="0">
                <a:solidFill>
                  <a:srgbClr val="4472C4">
                    <a:lumMod val="50000"/>
                  </a:srgbClr>
                </a:solidFill>
              </a:rPr>
            </a:b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10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Fragen</a:t>
            </a:r>
            <a:endParaRPr lang="en-GB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80231" y="3929569"/>
            <a:ext cx="1995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Partner A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:</a:t>
            </a:r>
            <a:br>
              <a:rPr lang="en-GB" sz="2000" dirty="0">
                <a:solidFill>
                  <a:srgbClr val="4472C4">
                    <a:lumMod val="50000"/>
                  </a:srgbClr>
                </a:solidFill>
              </a:rPr>
            </a:b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10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Antworten</a:t>
            </a:r>
            <a:endParaRPr lang="en-GB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cxnSp>
        <p:nvCxnSpPr>
          <p:cNvPr id="46" name="Straight Arrow Connector 45"/>
          <p:cNvCxnSpPr>
            <a:endCxn id="43" idx="1"/>
          </p:cNvCxnSpPr>
          <p:nvPr/>
        </p:nvCxnSpPr>
        <p:spPr>
          <a:xfrm>
            <a:off x="2328518" y="2348455"/>
            <a:ext cx="5508172" cy="0"/>
          </a:xfrm>
          <a:prstGeom prst="straightConnector1">
            <a:avLst/>
          </a:prstGeom>
          <a:ln w="57150">
            <a:solidFill>
              <a:srgbClr val="DAA52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328518" y="4438513"/>
            <a:ext cx="5508172" cy="0"/>
          </a:xfrm>
          <a:prstGeom prst="straightConnector1">
            <a:avLst/>
          </a:prstGeom>
          <a:ln w="57150">
            <a:solidFill>
              <a:srgbClr val="DAA52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3">
            <a:extLst>
              <a:ext uri="{FF2B5EF4-FFF2-40B4-BE49-F238E27FC236}">
                <a16:creationId xmlns:a16="http://schemas.microsoft.com/office/drawing/2014/main" xmlns="" id="{3E95FB87-CA68-479C-8D4A-9B78CB9CE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8029" y="1433778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49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2CCC7FC9-90BF-4C87-B6AA-EFC54291A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6003" y="5642799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prstClr val="white"/>
                </a:solidFill>
              </a:rPr>
              <a:t>LOS!</a:t>
            </a:r>
          </a:p>
        </p:txBody>
      </p:sp>
      <p:sp>
        <p:nvSpPr>
          <p:cNvPr id="50" name="Rectangle 2">
            <a:extLst>
              <a:ext uri="{FF2B5EF4-FFF2-40B4-BE49-F238E27FC236}">
                <a16:creationId xmlns:a16="http://schemas.microsoft.com/office/drawing/2014/main" xmlns="" id="{FD318A78-4CCD-499B-B99E-6A7B1FAE7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9426" y="1453102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4892D4BA-D6B3-41E7-B902-2DEC365C768C}"/>
              </a:ext>
            </a:extLst>
          </p:cNvPr>
          <p:cNvGrpSpPr/>
          <p:nvPr/>
        </p:nvGrpSpPr>
        <p:grpSpPr>
          <a:xfrm>
            <a:off x="10912563" y="1275928"/>
            <a:ext cx="1439862" cy="4462189"/>
            <a:chOff x="10558328" y="1163992"/>
            <a:chExt cx="1439862" cy="4462189"/>
          </a:xfrm>
        </p:grpSpPr>
        <p:sp>
          <p:nvSpPr>
            <p:cNvPr id="52" name="Line 4">
              <a:extLst>
                <a:ext uri="{FF2B5EF4-FFF2-40B4-BE49-F238E27FC236}">
                  <a16:creationId xmlns:a16="http://schemas.microsoft.com/office/drawing/2014/main" xmlns="" id="{750F5B85-FBE1-4684-9524-6E07A6233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1321843"/>
              <a:ext cx="0" cy="4156259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400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sp>
          <p:nvSpPr>
            <p:cNvPr id="53" name="Line 7">
              <a:extLst>
                <a:ext uri="{FF2B5EF4-FFF2-40B4-BE49-F238E27FC236}">
                  <a16:creationId xmlns:a16="http://schemas.microsoft.com/office/drawing/2014/main" xmlns="" id="{09A4B9F1-69E1-442A-ADB1-503629087B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3817" y="1321843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400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sp>
          <p:nvSpPr>
            <p:cNvPr id="54" name="Line 9">
              <a:extLst>
                <a:ext uri="{FF2B5EF4-FFF2-40B4-BE49-F238E27FC236}">
                  <a16:creationId xmlns:a16="http://schemas.microsoft.com/office/drawing/2014/main" xmlns="" id="{62EB8104-B4AF-4AF6-A61D-240A5AB967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5478102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400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sp>
          <p:nvSpPr>
            <p:cNvPr id="55" name="Text Box 10">
              <a:extLst>
                <a:ext uri="{FF2B5EF4-FFF2-40B4-BE49-F238E27FC236}">
                  <a16:creationId xmlns:a16="http://schemas.microsoft.com/office/drawing/2014/main" xmlns="" id="{553B2D50-BF4E-4360-B590-29DF3D83E1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58328" y="2699212"/>
              <a:ext cx="1439862" cy="36933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fr-FR" b="1" dirty="0" err="1">
                  <a:solidFill>
                    <a:srgbClr val="5B9BD5">
                      <a:lumMod val="50000"/>
                    </a:srgbClr>
                  </a:solidFill>
                  <a:latin typeface="Century Gothic" panose="020B0502020202020204" pitchFamily="34" charset="0"/>
                </a:rPr>
                <a:t>Sekunden</a:t>
              </a:r>
              <a:endParaRPr lang="fr-FR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 Box 12">
              <a:extLst>
                <a:ext uri="{FF2B5EF4-FFF2-40B4-BE49-F238E27FC236}">
                  <a16:creationId xmlns:a16="http://schemas.microsoft.com/office/drawing/2014/main" xmlns="" id="{6F343310-5B5B-4D66-A86C-CC70F8B97D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5920" y="1163992"/>
              <a:ext cx="431800" cy="33855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sz="1600" b="1" dirty="0">
                  <a:solidFill>
                    <a:srgbClr val="5B9BD5">
                      <a:lumMod val="50000"/>
                    </a:srgbClr>
                  </a:solidFill>
                  <a:latin typeface="Century Gothic" panose="020B0502020202020204" pitchFamily="34" charset="0"/>
                </a:rPr>
                <a:t>60</a:t>
              </a:r>
            </a:p>
          </p:txBody>
        </p:sp>
        <p:sp>
          <p:nvSpPr>
            <p:cNvPr id="57" name="Text Box 14">
              <a:extLst>
                <a:ext uri="{FF2B5EF4-FFF2-40B4-BE49-F238E27FC236}">
                  <a16:creationId xmlns:a16="http://schemas.microsoft.com/office/drawing/2014/main" xmlns="" id="{78EB44C6-96E8-4774-A95D-497AE6E2C0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11172" y="5287627"/>
              <a:ext cx="73417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sz="1600" b="1" dirty="0">
                  <a:solidFill>
                    <a:srgbClr val="5B9BD5">
                      <a:lumMod val="50000"/>
                    </a:srgbClr>
                  </a:solidFill>
                  <a:latin typeface="Century Gothic" panose="020B0502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349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" dur="6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481"/>
            <a:ext cx="8773887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-180055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Zwanzig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Fragen</a:t>
            </a:r>
            <a:r>
              <a:rPr lang="en-GB" sz="3200" b="1" dirty="0">
                <a:solidFill>
                  <a:schemeClr val="bg1"/>
                </a:solidFill>
              </a:rPr>
              <a:t>: Self-study version</a:t>
            </a: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10515598" y="230915"/>
            <a:ext cx="1377337" cy="378685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b="1" dirty="0" err="1">
                <a:solidFill>
                  <a:prstClr val="white"/>
                </a:solidFill>
              </a:rPr>
              <a:t>sprechen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40" name="Picture 2" descr="04">
            <a:extLst>
              <a:ext uri="{FF2B5EF4-FFF2-40B4-BE49-F238E27FC236}">
                <a16:creationId xmlns:a16="http://schemas.microsoft.com/office/drawing/2014/main" xmlns="" id="{99F4C59A-BF1F-49A1-8107-05F2B2862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53" y="813026"/>
            <a:ext cx="10342114" cy="583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xmlns="" id="{66973838-F55A-487A-BEDC-C12C4A9D90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886" y="209442"/>
            <a:ext cx="896536" cy="67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EFC7A86-E284-490A-8988-C6D3ED948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990" y="277929"/>
            <a:ext cx="551646" cy="5350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490" y="1922807"/>
            <a:ext cx="1807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Partner A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:</a:t>
            </a:r>
            <a:br>
              <a:rPr lang="en-GB" sz="2000" dirty="0">
                <a:solidFill>
                  <a:srgbClr val="4472C4">
                    <a:lumMod val="50000"/>
                  </a:srgbClr>
                </a:solidFill>
              </a:rPr>
            </a:b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10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Fragen</a:t>
            </a:r>
            <a:endParaRPr lang="en-GB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36690" y="1994512"/>
            <a:ext cx="1995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keine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Antworten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.</a:t>
            </a:r>
            <a:endParaRPr lang="en-GB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1490" y="3929569"/>
            <a:ext cx="1995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Partner B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:</a:t>
            </a:r>
            <a:br>
              <a:rPr lang="en-GB" sz="2000" dirty="0">
                <a:solidFill>
                  <a:srgbClr val="4472C4">
                    <a:lumMod val="50000"/>
                  </a:srgbClr>
                </a:solidFill>
              </a:rPr>
            </a:b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10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Fragen</a:t>
            </a:r>
            <a:endParaRPr lang="en-GB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80231" y="3929569"/>
            <a:ext cx="1995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Partner A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:</a:t>
            </a:r>
            <a:br>
              <a:rPr lang="en-GB" sz="2000" dirty="0">
                <a:solidFill>
                  <a:srgbClr val="4472C4">
                    <a:lumMod val="50000"/>
                  </a:srgbClr>
                </a:solidFill>
              </a:rPr>
            </a:b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10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Antworten</a:t>
            </a:r>
            <a:endParaRPr lang="en-GB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cxnSp>
        <p:nvCxnSpPr>
          <p:cNvPr id="46" name="Straight Arrow Connector 45"/>
          <p:cNvCxnSpPr>
            <a:endCxn id="43" idx="1"/>
          </p:cNvCxnSpPr>
          <p:nvPr/>
        </p:nvCxnSpPr>
        <p:spPr>
          <a:xfrm>
            <a:off x="2328518" y="2348455"/>
            <a:ext cx="5508172" cy="0"/>
          </a:xfrm>
          <a:prstGeom prst="straightConnector1">
            <a:avLst/>
          </a:prstGeom>
          <a:ln w="57150">
            <a:solidFill>
              <a:srgbClr val="DAA52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328518" y="4438513"/>
            <a:ext cx="5508172" cy="0"/>
          </a:xfrm>
          <a:prstGeom prst="straightConnector1">
            <a:avLst/>
          </a:prstGeom>
          <a:ln w="57150">
            <a:solidFill>
              <a:srgbClr val="DAA52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ction Button: Custom 1">
            <a:hlinkClick r:id="" action="ppaction://noaction" highlightClick="1">
              <a:snd r:embed="rId8" name="24.1.wav"/>
            </a:hlinkClick>
          </p:cNvPr>
          <p:cNvSpPr/>
          <p:nvPr/>
        </p:nvSpPr>
        <p:spPr>
          <a:xfrm>
            <a:off x="307997" y="5725669"/>
            <a:ext cx="327596" cy="326572"/>
          </a:xfrm>
          <a:prstGeom prst="actionButtonBlank">
            <a:avLst/>
          </a:prstGeom>
          <a:solidFill>
            <a:srgbClr val="115076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5" name="Action Button: Custom 24">
            <a:hlinkClick r:id="" action="ppaction://noaction" highlightClick="1">
              <a:snd r:embed="rId9" name="24.2.wav"/>
            </a:hlinkClick>
          </p:cNvPr>
          <p:cNvSpPr/>
          <p:nvPr/>
        </p:nvSpPr>
        <p:spPr>
          <a:xfrm>
            <a:off x="661247" y="5725669"/>
            <a:ext cx="327596" cy="326572"/>
          </a:xfrm>
          <a:prstGeom prst="actionButtonBlank">
            <a:avLst/>
          </a:prstGeom>
          <a:solidFill>
            <a:srgbClr val="115076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6" name="Action Button: Custom 25">
            <a:hlinkClick r:id="" action="ppaction://noaction" highlightClick="1">
              <a:snd r:embed="rId10" name="24.3.wav"/>
            </a:hlinkClick>
          </p:cNvPr>
          <p:cNvSpPr/>
          <p:nvPr/>
        </p:nvSpPr>
        <p:spPr>
          <a:xfrm>
            <a:off x="1014497" y="5725669"/>
            <a:ext cx="327596" cy="326572"/>
          </a:xfrm>
          <a:prstGeom prst="actionButtonBlank">
            <a:avLst/>
          </a:prstGeom>
          <a:solidFill>
            <a:srgbClr val="115076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7" name="Action Button: Custom 26">
            <a:hlinkClick r:id="" action="ppaction://noaction" highlightClick="1">
              <a:snd r:embed="rId11" name="24.4.wav"/>
            </a:hlinkClick>
          </p:cNvPr>
          <p:cNvSpPr/>
          <p:nvPr/>
        </p:nvSpPr>
        <p:spPr>
          <a:xfrm>
            <a:off x="1367747" y="5725669"/>
            <a:ext cx="327596" cy="326572"/>
          </a:xfrm>
          <a:prstGeom prst="actionButtonBlank">
            <a:avLst/>
          </a:prstGeom>
          <a:solidFill>
            <a:srgbClr val="115076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28" name="Action Button: Custom 27">
            <a:hlinkClick r:id="" action="ppaction://noaction" highlightClick="1">
              <a:snd r:embed="rId12" name="24.5.wav"/>
            </a:hlinkClick>
          </p:cNvPr>
          <p:cNvSpPr/>
          <p:nvPr/>
        </p:nvSpPr>
        <p:spPr>
          <a:xfrm>
            <a:off x="1720997" y="5725669"/>
            <a:ext cx="327596" cy="326572"/>
          </a:xfrm>
          <a:prstGeom prst="actionButtonBlank">
            <a:avLst/>
          </a:prstGeom>
          <a:solidFill>
            <a:srgbClr val="115076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29" name="Action Button: Custom 28">
            <a:hlinkClick r:id="" action="ppaction://noaction" highlightClick="1">
              <a:snd r:embed="rId13" name="24.6.wav"/>
            </a:hlinkClick>
          </p:cNvPr>
          <p:cNvSpPr/>
          <p:nvPr/>
        </p:nvSpPr>
        <p:spPr>
          <a:xfrm>
            <a:off x="2074247" y="5725669"/>
            <a:ext cx="327596" cy="326572"/>
          </a:xfrm>
          <a:prstGeom prst="actionButtonBlank">
            <a:avLst/>
          </a:prstGeom>
          <a:solidFill>
            <a:srgbClr val="115076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30" name="Action Button: Custom 29">
            <a:hlinkClick r:id="" action="ppaction://noaction" highlightClick="1">
              <a:snd r:embed="rId14" name="24.7.wav"/>
            </a:hlinkClick>
          </p:cNvPr>
          <p:cNvSpPr/>
          <p:nvPr/>
        </p:nvSpPr>
        <p:spPr>
          <a:xfrm>
            <a:off x="2427497" y="5725669"/>
            <a:ext cx="327596" cy="326572"/>
          </a:xfrm>
          <a:prstGeom prst="actionButtonBlank">
            <a:avLst/>
          </a:prstGeom>
          <a:solidFill>
            <a:srgbClr val="115076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31" name="Action Button: Custom 30">
            <a:hlinkClick r:id="" action="ppaction://noaction" highlightClick="1">
              <a:snd r:embed="rId15" name="24.8.wav"/>
            </a:hlinkClick>
          </p:cNvPr>
          <p:cNvSpPr/>
          <p:nvPr/>
        </p:nvSpPr>
        <p:spPr>
          <a:xfrm>
            <a:off x="2780747" y="5725669"/>
            <a:ext cx="327596" cy="326572"/>
          </a:xfrm>
          <a:prstGeom prst="actionButtonBlank">
            <a:avLst/>
          </a:prstGeom>
          <a:solidFill>
            <a:srgbClr val="115076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32" name="Action Button: Custom 31">
            <a:hlinkClick r:id="" action="ppaction://noaction" highlightClick="1">
              <a:snd r:embed="rId16" name="24.9.wav"/>
            </a:hlinkClick>
          </p:cNvPr>
          <p:cNvSpPr/>
          <p:nvPr/>
        </p:nvSpPr>
        <p:spPr>
          <a:xfrm>
            <a:off x="3148949" y="5715730"/>
            <a:ext cx="327596" cy="326572"/>
          </a:xfrm>
          <a:prstGeom prst="actionButtonBlank">
            <a:avLst/>
          </a:prstGeom>
          <a:solidFill>
            <a:srgbClr val="115076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33" name="Action Button: Custom 32">
            <a:hlinkClick r:id="" action="ppaction://noaction" highlightClick="1">
              <a:snd r:embed="rId17" name="24.10.wav"/>
            </a:hlinkClick>
          </p:cNvPr>
          <p:cNvSpPr/>
          <p:nvPr/>
        </p:nvSpPr>
        <p:spPr>
          <a:xfrm>
            <a:off x="3502199" y="5715730"/>
            <a:ext cx="368202" cy="326572"/>
          </a:xfrm>
          <a:prstGeom prst="actionButtonBlank">
            <a:avLst/>
          </a:prstGeom>
          <a:solidFill>
            <a:srgbClr val="115076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prstClr val="white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16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8117058" cy="869950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300038" y="338225"/>
            <a:ext cx="6353010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3600" b="1" dirty="0">
              <a:solidFill>
                <a:prstClr val="white"/>
              </a:solidFill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xmlns="" id="{DF1F5201-351D-4212-8C49-33C28719D589}"/>
              </a:ext>
            </a:extLst>
          </p:cNvPr>
          <p:cNvSpPr/>
          <p:nvPr/>
        </p:nvSpPr>
        <p:spPr>
          <a:xfrm>
            <a:off x="9005345" y="213710"/>
            <a:ext cx="2994596" cy="359118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b="1" dirty="0" err="1">
                <a:solidFill>
                  <a:prstClr val="white"/>
                </a:solidFill>
              </a:rPr>
              <a:t>hören</a:t>
            </a:r>
            <a:r>
              <a:rPr lang="en-GB" b="1" dirty="0">
                <a:solidFill>
                  <a:prstClr val="white"/>
                </a:solidFill>
              </a:rPr>
              <a:t> / </a:t>
            </a:r>
            <a:r>
              <a:rPr lang="en-GB" b="1" dirty="0" err="1">
                <a:solidFill>
                  <a:prstClr val="white"/>
                </a:solidFill>
              </a:rPr>
              <a:t>schreiben</a:t>
            </a:r>
            <a:r>
              <a:rPr lang="en-GB" b="1" dirty="0">
                <a:solidFill>
                  <a:prstClr val="white"/>
                </a:solidFill>
              </a:rPr>
              <a:t> / </a:t>
            </a:r>
            <a:r>
              <a:rPr lang="en-GB" b="1" dirty="0" err="1">
                <a:solidFill>
                  <a:prstClr val="white"/>
                </a:solidFill>
              </a:rPr>
              <a:t>lesen</a:t>
            </a:r>
            <a:r>
              <a:rPr lang="en-GB" b="1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xmlns="" id="{7BDC1FD7-616D-45F7-9886-47FA05A68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13809"/>
            <a:ext cx="7333493" cy="707849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Alastair </a:t>
            </a:r>
            <a:r>
              <a:rPr lang="en-GB" sz="2800" b="1" dirty="0" err="1">
                <a:solidFill>
                  <a:schemeClr val="bg1"/>
                </a:solidFill>
              </a:rPr>
              <a:t>redet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mit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Mutti</a:t>
            </a:r>
            <a:r>
              <a:rPr lang="en-GB" sz="2800" b="1" dirty="0">
                <a:solidFill>
                  <a:schemeClr val="bg1"/>
                </a:solidFill>
              </a:rPr>
              <a:t> in </a:t>
            </a:r>
            <a:r>
              <a:rPr lang="en-GB" sz="2800" b="1" dirty="0" err="1">
                <a:solidFill>
                  <a:schemeClr val="bg1"/>
                </a:solidFill>
              </a:rPr>
              <a:t>Schottand</a:t>
            </a:r>
            <a:r>
              <a:rPr lang="en-GB" sz="28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E24CCF8-DB39-4952-82AD-598D1B8B44D6}"/>
              </a:ext>
            </a:extLst>
          </p:cNvPr>
          <p:cNvSpPr txBox="1"/>
          <p:nvPr/>
        </p:nvSpPr>
        <p:spPr>
          <a:xfrm>
            <a:off x="145924" y="1268653"/>
            <a:ext cx="11669355" cy="40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Alastair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antwortet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Muttis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Fragen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. Was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fragt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sie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?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8F8D44FF-A247-4A2F-867E-8491998A2915}"/>
              </a:ext>
            </a:extLst>
          </p:cNvPr>
          <p:cNvSpPr/>
          <p:nvPr/>
        </p:nvSpPr>
        <p:spPr>
          <a:xfrm>
            <a:off x="2312036" y="1859816"/>
            <a:ext cx="9687905" cy="4470646"/>
          </a:xfrm>
          <a:prstGeom prst="wedgeRoundRectCallout">
            <a:avLst>
              <a:gd name="adj1" fmla="val -56358"/>
              <a:gd name="adj2" fmla="val 21547"/>
              <a:gd name="adj3" fmla="val 16667"/>
            </a:avLst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5" name="TextBox 74">
            <a:hlinkClick r:id="" action="ppaction://noaction">
              <a:snd r:embed="rId6" name="31.1A.wav"/>
            </a:hlinkClick>
            <a:extLst>
              <a:ext uri="{FF2B5EF4-FFF2-40B4-BE49-F238E27FC236}">
                <a16:creationId xmlns:a16="http://schemas.microsoft.com/office/drawing/2014/main" xmlns="" id="{E3B32216-9221-4AEC-A859-F6E349A34B21}"/>
              </a:ext>
            </a:extLst>
          </p:cNvPr>
          <p:cNvSpPr txBox="1"/>
          <p:nvPr/>
        </p:nvSpPr>
        <p:spPr>
          <a:xfrm>
            <a:off x="2773101" y="1993367"/>
            <a:ext cx="530915" cy="461665"/>
          </a:xfrm>
          <a:prstGeom prst="rect">
            <a:avLst/>
          </a:prstGeom>
          <a:solidFill>
            <a:srgbClr val="115076"/>
          </a:solidFill>
          <a:ln w="1905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</a:rPr>
              <a:t> 1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14" y="2678259"/>
            <a:ext cx="2383250" cy="34518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8AAED9E-A28E-422C-98D6-9A28CD31D3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6357" y="204640"/>
            <a:ext cx="1587371" cy="164797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96EA0B9C-B417-48A5-B837-776A083961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974" y="181859"/>
            <a:ext cx="1641927" cy="1679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0931" y="2172415"/>
            <a:ext cx="5978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Ja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,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ich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mag Berlin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sehr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. 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Ich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finde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es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hier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toll!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56847" y="1896088"/>
            <a:ext cx="5978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Magst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 du Berlin?</a:t>
            </a:r>
          </a:p>
        </p:txBody>
      </p:sp>
      <p:sp>
        <p:nvSpPr>
          <p:cNvPr id="30" name="TextBox 29">
            <a:hlinkClick r:id="" action="ppaction://noaction">
              <a:snd r:embed="rId10" name="31.2A.wav"/>
            </a:hlinkClick>
            <a:extLst>
              <a:ext uri="{FF2B5EF4-FFF2-40B4-BE49-F238E27FC236}">
                <a16:creationId xmlns:a16="http://schemas.microsoft.com/office/drawing/2014/main" xmlns="" id="{E3B32216-9221-4AEC-A859-F6E349A34B21}"/>
              </a:ext>
            </a:extLst>
          </p:cNvPr>
          <p:cNvSpPr txBox="1"/>
          <p:nvPr/>
        </p:nvSpPr>
        <p:spPr>
          <a:xfrm>
            <a:off x="2795933" y="2592336"/>
            <a:ext cx="511652" cy="461665"/>
          </a:xfrm>
          <a:prstGeom prst="rect">
            <a:avLst/>
          </a:prstGeom>
          <a:solidFill>
            <a:srgbClr val="115076"/>
          </a:solidFill>
          <a:ln w="1905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31" name="TextBox 30">
            <a:hlinkClick r:id="" action="ppaction://noaction">
              <a:snd r:embed="rId11" name="31.3A.wav"/>
            </a:hlinkClick>
            <a:extLst>
              <a:ext uri="{FF2B5EF4-FFF2-40B4-BE49-F238E27FC236}">
                <a16:creationId xmlns:a16="http://schemas.microsoft.com/office/drawing/2014/main" xmlns="" id="{E3B32216-9221-4AEC-A859-F6E349A34B21}"/>
              </a:ext>
            </a:extLst>
          </p:cNvPr>
          <p:cNvSpPr txBox="1"/>
          <p:nvPr/>
        </p:nvSpPr>
        <p:spPr>
          <a:xfrm>
            <a:off x="2776669" y="3238318"/>
            <a:ext cx="530915" cy="461665"/>
          </a:xfrm>
          <a:prstGeom prst="rect">
            <a:avLst/>
          </a:prstGeom>
          <a:solidFill>
            <a:srgbClr val="115076"/>
          </a:solidFill>
          <a:ln w="1905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</a:rPr>
              <a:t> 3 </a:t>
            </a:r>
          </a:p>
        </p:txBody>
      </p:sp>
      <p:sp>
        <p:nvSpPr>
          <p:cNvPr id="32" name="TextBox 31">
            <a:hlinkClick r:id="" action="ppaction://noaction">
              <a:snd r:embed="rId12" name="31.4A.wav"/>
            </a:hlinkClick>
            <a:extLst>
              <a:ext uri="{FF2B5EF4-FFF2-40B4-BE49-F238E27FC236}">
                <a16:creationId xmlns:a16="http://schemas.microsoft.com/office/drawing/2014/main" xmlns="" id="{E3B32216-9221-4AEC-A859-F6E349A34B21}"/>
              </a:ext>
            </a:extLst>
          </p:cNvPr>
          <p:cNvSpPr txBox="1"/>
          <p:nvPr/>
        </p:nvSpPr>
        <p:spPr>
          <a:xfrm>
            <a:off x="2778350" y="3853707"/>
            <a:ext cx="530915" cy="461665"/>
          </a:xfrm>
          <a:prstGeom prst="rect">
            <a:avLst/>
          </a:prstGeom>
          <a:solidFill>
            <a:srgbClr val="115076"/>
          </a:solidFill>
          <a:ln w="1905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</a:rPr>
              <a:t> 4 </a:t>
            </a:r>
          </a:p>
        </p:txBody>
      </p:sp>
      <p:sp>
        <p:nvSpPr>
          <p:cNvPr id="33" name="TextBox 32">
            <a:hlinkClick r:id="" action="ppaction://noaction">
              <a:snd r:embed="rId13" name="31.5A.wav"/>
            </a:hlinkClick>
            <a:extLst>
              <a:ext uri="{FF2B5EF4-FFF2-40B4-BE49-F238E27FC236}">
                <a16:creationId xmlns:a16="http://schemas.microsoft.com/office/drawing/2014/main" xmlns="" id="{E3B32216-9221-4AEC-A859-F6E349A34B21}"/>
              </a:ext>
            </a:extLst>
          </p:cNvPr>
          <p:cNvSpPr txBox="1"/>
          <p:nvPr/>
        </p:nvSpPr>
        <p:spPr>
          <a:xfrm>
            <a:off x="2776670" y="4444826"/>
            <a:ext cx="530914" cy="461665"/>
          </a:xfrm>
          <a:prstGeom prst="rect">
            <a:avLst/>
          </a:prstGeom>
          <a:solidFill>
            <a:srgbClr val="115076"/>
          </a:solidFill>
          <a:ln w="1905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34" name="TextBox 33">
            <a:hlinkClick r:id="" action="ppaction://noaction">
              <a:snd r:embed="rId14" name="31.6A final.wav"/>
            </a:hlinkClick>
            <a:extLst>
              <a:ext uri="{FF2B5EF4-FFF2-40B4-BE49-F238E27FC236}">
                <a16:creationId xmlns:a16="http://schemas.microsoft.com/office/drawing/2014/main" xmlns="" id="{E3B32216-9221-4AEC-A859-F6E349A34B21}"/>
              </a:ext>
            </a:extLst>
          </p:cNvPr>
          <p:cNvSpPr txBox="1"/>
          <p:nvPr/>
        </p:nvSpPr>
        <p:spPr>
          <a:xfrm>
            <a:off x="2776671" y="5111222"/>
            <a:ext cx="530915" cy="461665"/>
          </a:xfrm>
          <a:prstGeom prst="rect">
            <a:avLst/>
          </a:prstGeom>
          <a:solidFill>
            <a:srgbClr val="115076"/>
          </a:solidFill>
          <a:ln w="1905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</a:rPr>
              <a:t> 6 </a:t>
            </a:r>
          </a:p>
        </p:txBody>
      </p:sp>
      <p:sp>
        <p:nvSpPr>
          <p:cNvPr id="35" name="TextBox 34">
            <a:hlinkClick r:id="" action="ppaction://noaction">
              <a:snd r:embed="rId15" name="31.7A.wav"/>
            </a:hlinkClick>
            <a:extLst>
              <a:ext uri="{FF2B5EF4-FFF2-40B4-BE49-F238E27FC236}">
                <a16:creationId xmlns:a16="http://schemas.microsoft.com/office/drawing/2014/main" xmlns="" id="{E3B32216-9221-4AEC-A859-F6E349A34B21}"/>
              </a:ext>
            </a:extLst>
          </p:cNvPr>
          <p:cNvSpPr txBox="1"/>
          <p:nvPr/>
        </p:nvSpPr>
        <p:spPr>
          <a:xfrm>
            <a:off x="2776671" y="5751102"/>
            <a:ext cx="530915" cy="461665"/>
          </a:xfrm>
          <a:prstGeom prst="rect">
            <a:avLst/>
          </a:prstGeom>
          <a:solidFill>
            <a:srgbClr val="115076"/>
          </a:solidFill>
          <a:ln w="1905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</a:rPr>
              <a:t> 7 </a:t>
            </a:r>
          </a:p>
        </p:txBody>
      </p:sp>
      <p:sp>
        <p:nvSpPr>
          <p:cNvPr id="6" name="Rectangle 5"/>
          <p:cNvSpPr/>
          <p:nvPr/>
        </p:nvSpPr>
        <p:spPr>
          <a:xfrm>
            <a:off x="3456847" y="1927213"/>
            <a:ext cx="6112670" cy="32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115076"/>
                </a:solidFill>
              </a:rPr>
              <a:t>…………………………………………………………………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36951" y="2809276"/>
            <a:ext cx="7833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Hier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gibt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es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viele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Parks,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Kinos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und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Museen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. Berlin hat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alles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!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46653" y="2529204"/>
            <a:ext cx="5978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Was </a:t>
            </a:r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gibt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es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dort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3168" y="3452508"/>
            <a:ext cx="7833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Heute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gehe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ich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nochmal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in die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Stadt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50027" y="3192123"/>
            <a:ext cx="5978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Wohin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gehst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 du </a:t>
            </a:r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heute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466348" y="4054644"/>
            <a:ext cx="7833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Das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Haus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ist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sehr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angenehm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, und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mein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Zimmer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ist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schön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36953" y="3784957"/>
            <a:ext cx="5978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Wie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ist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 das </a:t>
            </a:r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Haus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349232" y="4663051"/>
            <a:ext cx="7833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Ja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,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ich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laufe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jeden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Tag. Wolfgang und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ich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laufen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zusammen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50358" y="4391445"/>
            <a:ext cx="5978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Läufst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 du </a:t>
            </a:r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jeden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 Tag?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00931" y="5283551"/>
            <a:ext cx="884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Wolfgangs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Oma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kocht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. 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Ich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esse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viel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zu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viel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!  Das Essen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hier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ist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lecker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36952" y="5034677"/>
            <a:ext cx="5978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Wer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kocht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zu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Hause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36951" y="5920389"/>
            <a:ext cx="884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Am Sonntag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komme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ich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nach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Hause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. 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Ich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bin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ein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bisschen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smtClean="0">
                <a:solidFill>
                  <a:srgbClr val="4472C4">
                    <a:lumMod val="50000"/>
                  </a:srgbClr>
                </a:solidFill>
              </a:rPr>
              <a:t>*</a:t>
            </a:r>
            <a:r>
              <a:rPr lang="en-GB" sz="2000" dirty="0" err="1" smtClean="0">
                <a:solidFill>
                  <a:srgbClr val="4472C4">
                    <a:lumMod val="50000"/>
                  </a:srgbClr>
                </a:solidFill>
              </a:rPr>
              <a:t>traurig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!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36951" y="5645222"/>
            <a:ext cx="5978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Wann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kommst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 du </a:t>
            </a:r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nach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</a:rPr>
              <a:t>Hause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</a:rPr>
              <a:t>?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447974" y="2536115"/>
            <a:ext cx="6112670" cy="369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115076"/>
                </a:solidFill>
              </a:rPr>
              <a:t>…………………………………………………………………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473168" y="3177045"/>
            <a:ext cx="6112670" cy="369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115076"/>
                </a:solidFill>
              </a:rPr>
              <a:t>…………………………………………………………………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466348" y="3797123"/>
            <a:ext cx="6112670" cy="369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115076"/>
                </a:solidFill>
              </a:rPr>
              <a:t>…………………………………………………………………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456346" y="4391445"/>
            <a:ext cx="6112670" cy="369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115076"/>
                </a:solidFill>
              </a:rPr>
              <a:t>…………………………………………………………………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493467" y="5020753"/>
            <a:ext cx="6112670" cy="369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115076"/>
                </a:solidFill>
              </a:rPr>
              <a:t>…………………………………………………………………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523388" y="5625031"/>
            <a:ext cx="6112670" cy="369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115076"/>
                </a:solidFill>
              </a:rPr>
              <a:t>…………………………………………………………………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22315" y="6424916"/>
            <a:ext cx="2056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prstClr val="white"/>
                </a:solidFill>
              </a:rPr>
              <a:t>*</a:t>
            </a:r>
            <a:r>
              <a:rPr lang="en-GB" sz="2000" b="1" dirty="0" err="1" smtClean="0">
                <a:solidFill>
                  <a:prstClr val="white"/>
                </a:solidFill>
              </a:rPr>
              <a:t>traurig</a:t>
            </a:r>
            <a:r>
              <a:rPr lang="en-GB" sz="2000" b="1" dirty="0" smtClean="0">
                <a:solidFill>
                  <a:prstClr val="white"/>
                </a:solidFill>
              </a:rPr>
              <a:t> = sad</a:t>
            </a:r>
            <a:endParaRPr lang="en-GB" sz="2000" b="1" dirty="0">
              <a:solidFill>
                <a:prstClr val="white"/>
              </a:solidFill>
            </a:endParaRPr>
          </a:p>
        </p:txBody>
      </p:sp>
      <p:pic>
        <p:nvPicPr>
          <p:cNvPr id="8" name="3.1.2 Full Conversation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01631" y="794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2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 animBg="1"/>
      <p:bldP spid="37" grpId="0"/>
      <p:bldP spid="39" grpId="0"/>
      <p:bldP spid="41" grpId="0"/>
      <p:bldP spid="43" grpId="0"/>
      <p:bldP spid="45" grpId="0"/>
      <p:bldP spid="47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49"/>
            <a:ext cx="6807200" cy="869950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300038" y="163633"/>
            <a:ext cx="6353010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3600" b="1" dirty="0">
              <a:solidFill>
                <a:prstClr val="white"/>
              </a:solidFill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xmlns="" id="{DF1F5201-351D-4212-8C49-33C28719D589}"/>
              </a:ext>
            </a:extLst>
          </p:cNvPr>
          <p:cNvSpPr/>
          <p:nvPr/>
        </p:nvSpPr>
        <p:spPr>
          <a:xfrm>
            <a:off x="10659979" y="213710"/>
            <a:ext cx="1339962" cy="359118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b="1" dirty="0" err="1">
                <a:solidFill>
                  <a:prstClr val="white"/>
                </a:solidFill>
              </a:rPr>
              <a:t>lesen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xmlns="" id="{7BDC1FD7-616D-45F7-9886-47FA05A68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217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Reisepläne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E24CCF8-DB39-4952-82AD-598D1B8B44D6}"/>
              </a:ext>
            </a:extLst>
          </p:cNvPr>
          <p:cNvSpPr txBox="1"/>
          <p:nvPr/>
        </p:nvSpPr>
        <p:spPr>
          <a:xfrm>
            <a:off x="71196" y="1024470"/>
            <a:ext cx="12205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Alistair und seine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Mutti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schreiben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über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Reisepläne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. </a:t>
            </a:r>
            <a:br>
              <a:rPr lang="en-GB" sz="2000" dirty="0">
                <a:solidFill>
                  <a:srgbClr val="4472C4">
                    <a:lumMod val="50000"/>
                  </a:srgbClr>
                </a:solidFill>
              </a:rPr>
            </a:b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Was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ist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richtig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?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Schreib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auch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Word Order ‘1’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oder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‘2’.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6BFF46C-E73C-4763-9C18-3C9E3FB86397}"/>
              </a:ext>
            </a:extLst>
          </p:cNvPr>
          <p:cNvGrpSpPr/>
          <p:nvPr/>
        </p:nvGrpSpPr>
        <p:grpSpPr>
          <a:xfrm>
            <a:off x="619651" y="1762185"/>
            <a:ext cx="3152078" cy="4386210"/>
            <a:chOff x="300038" y="1762185"/>
            <a:chExt cx="3152078" cy="438621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1711C28C-9F70-409D-9D76-0ABDC97D0888}"/>
                </a:ext>
              </a:extLst>
            </p:cNvPr>
            <p:cNvGrpSpPr/>
            <p:nvPr/>
          </p:nvGrpSpPr>
          <p:grpSpPr>
            <a:xfrm>
              <a:off x="300038" y="1762185"/>
              <a:ext cx="3152078" cy="4386210"/>
              <a:chOff x="4719331" y="2191837"/>
              <a:chExt cx="2314515" cy="400320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FF55CF41-6C4F-4F0B-8DB5-A9FAD52C8493}"/>
                  </a:ext>
                </a:extLst>
              </p:cNvPr>
              <p:cNvGrpSpPr/>
              <p:nvPr/>
            </p:nvGrpSpPr>
            <p:grpSpPr>
              <a:xfrm>
                <a:off x="4719331" y="2191837"/>
                <a:ext cx="2314515" cy="4003200"/>
                <a:chOff x="4719331" y="2191837"/>
                <a:chExt cx="2198943" cy="4003200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xmlns="" id="{E7E33C3A-AF5E-4074-9144-498849AEFF59}"/>
                    </a:ext>
                  </a:extLst>
                </p:cNvPr>
                <p:cNvGrpSpPr/>
                <p:nvPr/>
              </p:nvGrpSpPr>
              <p:grpSpPr>
                <a:xfrm>
                  <a:off x="4719331" y="2191837"/>
                  <a:ext cx="2198943" cy="4003200"/>
                  <a:chOff x="-30479" y="22860"/>
                  <a:chExt cx="3394710" cy="6004560"/>
                </a:xfrm>
              </p:grpSpPr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xmlns="" id="{9A37FFF0-C7FB-4D41-96C2-7958C1E31ADD}"/>
                      </a:ext>
                    </a:extLst>
                  </p:cNvPr>
                  <p:cNvGrpSpPr/>
                  <p:nvPr/>
                </p:nvGrpSpPr>
                <p:grpSpPr>
                  <a:xfrm>
                    <a:off x="-30479" y="22860"/>
                    <a:ext cx="3394710" cy="6004560"/>
                    <a:chOff x="-30479" y="22860"/>
                    <a:chExt cx="3394710" cy="6004560"/>
                  </a:xfrm>
                </p:grpSpPr>
                <p:grpSp>
                  <p:nvGrpSpPr>
                    <p:cNvPr id="58" name="Group 57">
                      <a:extLst>
                        <a:ext uri="{FF2B5EF4-FFF2-40B4-BE49-F238E27FC236}">
                          <a16:creationId xmlns:a16="http://schemas.microsoft.com/office/drawing/2014/main" xmlns="" id="{BF5A4925-A82A-495A-AD96-17001586A0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30479" y="22860"/>
                      <a:ext cx="3394710" cy="6004560"/>
                      <a:chOff x="-30479" y="22860"/>
                      <a:chExt cx="3394710" cy="6004560"/>
                    </a:xfrm>
                  </p:grpSpPr>
                  <p:sp>
                    <p:nvSpPr>
                      <p:cNvPr id="60" name="Rectangle: Rounded Corners 59">
                        <a:extLst>
                          <a:ext uri="{FF2B5EF4-FFF2-40B4-BE49-F238E27FC236}">
                            <a16:creationId xmlns:a16="http://schemas.microsoft.com/office/drawing/2014/main" xmlns="" id="{5010531D-FFA2-4B59-B1F9-9D56A21B3C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30479" y="22860"/>
                        <a:ext cx="3394710" cy="6004560"/>
                      </a:xfrm>
                      <a:prstGeom prst="round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61" name="Rectangle 60">
                        <a:extLst>
                          <a:ext uri="{FF2B5EF4-FFF2-40B4-BE49-F238E27FC236}">
                            <a16:creationId xmlns:a16="http://schemas.microsoft.com/office/drawing/2014/main" xmlns="" id="{DF539304-E756-4267-BDE1-D7C1BF632F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2400" y="396241"/>
                        <a:ext cx="3032760" cy="5196839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59" name="Oval 58">
                      <a:extLst>
                        <a:ext uri="{FF2B5EF4-FFF2-40B4-BE49-F238E27FC236}">
                          <a16:creationId xmlns:a16="http://schemas.microsoft.com/office/drawing/2014/main" xmlns="" id="{5654E216-0913-4DE1-A77C-5D05B63FC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1176" y="5698700"/>
                      <a:ext cx="171401" cy="223097"/>
                    </a:xfrm>
                    <a:prstGeom prst="ellipse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57" name="Speech Bubble: Rectangle with Corners Rounded 56">
                    <a:extLst>
                      <a:ext uri="{FF2B5EF4-FFF2-40B4-BE49-F238E27FC236}">
                        <a16:creationId xmlns:a16="http://schemas.microsoft.com/office/drawing/2014/main" xmlns="" id="{326E22B9-4401-409E-B138-79051EAF1BC2}"/>
                      </a:ext>
                    </a:extLst>
                  </p:cNvPr>
                  <p:cNvSpPr/>
                  <p:nvPr/>
                </p:nvSpPr>
                <p:spPr>
                  <a:xfrm>
                    <a:off x="266310" y="525983"/>
                    <a:ext cx="2830692" cy="1646997"/>
                  </a:xfrm>
                  <a:prstGeom prst="wedgeRoundRectCallout">
                    <a:avLst>
                      <a:gd name="adj1" fmla="val 34002"/>
                      <a:gd name="adj2" fmla="val 70329"/>
                      <a:gd name="adj3" fmla="val 16667"/>
                    </a:avLst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n-GB" sz="1050" b="1" dirty="0">
                        <a:solidFill>
                          <a:srgbClr val="1F4E79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GB" sz="1100" dirty="0">
                      <a:solidFill>
                        <a:prstClr val="white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xmlns="" id="{FB291743-5914-4692-965D-2410D62EF1EB}"/>
                    </a:ext>
                  </a:extLst>
                </p:cNvPr>
                <p:cNvSpPr txBox="1"/>
                <p:nvPr/>
              </p:nvSpPr>
              <p:spPr>
                <a:xfrm>
                  <a:off x="4919939" y="2574389"/>
                  <a:ext cx="1906490" cy="10393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700" dirty="0">
                      <a:solidFill>
                        <a:srgbClr val="1F4E79"/>
                      </a:solidFill>
                    </a:rPr>
                    <a:t>1. </a:t>
                  </a:r>
                  <a:r>
                    <a:rPr lang="en-GB" sz="1700" b="1" dirty="0" err="1">
                      <a:solidFill>
                        <a:srgbClr val="1F4E79"/>
                      </a:solidFill>
                    </a:rPr>
                    <a:t>Mutti</a:t>
                  </a:r>
                  <a:r>
                    <a:rPr lang="en-GB" sz="1700" b="1" dirty="0">
                      <a:solidFill>
                        <a:srgbClr val="1F4E79"/>
                      </a:solidFill>
                    </a:rPr>
                    <a:t>: 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Na, wo </a:t>
                  </a:r>
                  <a:r>
                    <a:rPr lang="en-GB" sz="1700" dirty="0" err="1">
                      <a:solidFill>
                        <a:srgbClr val="1F4E79"/>
                      </a:solidFill>
                    </a:rPr>
                    <a:t>bist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 du </a:t>
                  </a:r>
                  <a:r>
                    <a:rPr lang="en-GB" sz="1700" dirty="0" err="1">
                      <a:solidFill>
                        <a:srgbClr val="1F4E79"/>
                      </a:solidFill>
                    </a:rPr>
                    <a:t>jetzt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?  </a:t>
                  </a:r>
                  <a:r>
                    <a:rPr lang="en-GB" sz="1700" b="1" dirty="0">
                      <a:solidFill>
                        <a:srgbClr val="1F4E79"/>
                      </a:solidFill>
                    </a:rPr>
                    <a:t>Alastair: </a:t>
                  </a:r>
                  <a:r>
                    <a:rPr lang="en-GB" sz="1700" u="sng" dirty="0" err="1">
                      <a:solidFill>
                        <a:srgbClr val="1F4E79"/>
                      </a:solidFill>
                    </a:rPr>
                    <a:t>ich</a:t>
                  </a:r>
                  <a:r>
                    <a:rPr lang="en-GB" sz="1700" u="sng" dirty="0">
                      <a:solidFill>
                        <a:srgbClr val="1F4E79"/>
                      </a:solidFill>
                    </a:rPr>
                    <a:t> bin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 / </a:t>
                  </a:r>
                  <a:r>
                    <a:rPr lang="en-GB" sz="1700" u="sng" dirty="0">
                      <a:solidFill>
                        <a:srgbClr val="1F4E79"/>
                      </a:solidFill>
                    </a:rPr>
                    <a:t>bin </a:t>
                  </a:r>
                  <a:r>
                    <a:rPr lang="en-GB" sz="1700" u="sng" dirty="0" err="1">
                      <a:solidFill>
                        <a:srgbClr val="1F4E79"/>
                      </a:solidFill>
                    </a:rPr>
                    <a:t>ich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 </a:t>
                  </a:r>
                  <a:r>
                    <a:rPr lang="en-GB" sz="1700" dirty="0" err="1">
                      <a:solidFill>
                        <a:srgbClr val="1F4E79"/>
                      </a:solidFill>
                    </a:rPr>
                    <a:t>heute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 </a:t>
                  </a:r>
                  <a:r>
                    <a:rPr lang="en-GB" sz="1700" dirty="0" err="1">
                      <a:solidFill>
                        <a:srgbClr val="1F4E79"/>
                      </a:solidFill>
                    </a:rPr>
                    <a:t>noch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 in Berlin.</a:t>
                  </a:r>
                </a:p>
              </p:txBody>
            </p:sp>
          </p:grpSp>
          <p:sp>
            <p:nvSpPr>
              <p:cNvPr id="50" name="Speech Bubble: Rectangle with Corners Rounded 49">
                <a:extLst>
                  <a:ext uri="{FF2B5EF4-FFF2-40B4-BE49-F238E27FC236}">
                    <a16:creationId xmlns:a16="http://schemas.microsoft.com/office/drawing/2014/main" xmlns="" id="{F992EB51-51E3-434E-9049-3148585122D2}"/>
                  </a:ext>
                </a:extLst>
              </p:cNvPr>
              <p:cNvSpPr/>
              <p:nvPr/>
            </p:nvSpPr>
            <p:spPr>
              <a:xfrm>
                <a:off x="4921682" y="3862653"/>
                <a:ext cx="1929967" cy="1895434"/>
              </a:xfrm>
              <a:prstGeom prst="wedgeRoundRectCallout">
                <a:avLst>
                  <a:gd name="adj1" fmla="val 34002"/>
                  <a:gd name="adj2" fmla="val 70329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050" b="1" dirty="0">
                    <a:solidFill>
                      <a:srgbClr val="1F4E79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GB" sz="1100" dirty="0">
                  <a:solidFill>
                    <a:prstClr val="white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B17A4EDE-2CB8-42B1-990F-5DEDB3D427BC}"/>
                  </a:ext>
                </a:extLst>
              </p:cNvPr>
              <p:cNvSpPr txBox="1"/>
              <p:nvPr/>
            </p:nvSpPr>
            <p:spPr>
              <a:xfrm>
                <a:off x="4930483" y="3922480"/>
                <a:ext cx="1998831" cy="1755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700" dirty="0">
                    <a:solidFill>
                      <a:srgbClr val="1F4E79"/>
                    </a:solidFill>
                  </a:rPr>
                  <a:t>2. </a:t>
                </a:r>
                <a:r>
                  <a:rPr lang="en-GB" sz="1700" b="1" dirty="0" err="1">
                    <a:solidFill>
                      <a:srgbClr val="1F4E79"/>
                    </a:solidFill>
                  </a:rPr>
                  <a:t>Mutti</a:t>
                </a:r>
                <a:r>
                  <a:rPr lang="en-GB" sz="1700" b="1" dirty="0">
                    <a:solidFill>
                      <a:srgbClr val="1F4E79"/>
                    </a:solidFill>
                  </a:rPr>
                  <a:t>: </a:t>
                </a:r>
                <a:r>
                  <a:rPr lang="en-GB" sz="1700" dirty="0">
                    <a:solidFill>
                      <a:srgbClr val="1F4E79"/>
                    </a:solidFill>
                  </a:rPr>
                  <a:t>Ach,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ja</a:t>
                </a:r>
                <a:r>
                  <a:rPr lang="en-GB" sz="1700" dirty="0">
                    <a:solidFill>
                      <a:srgbClr val="1F4E79"/>
                    </a:solidFill>
                  </a:rPr>
                  <a:t>.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Wann</a:t>
                </a:r>
                <a:r>
                  <a:rPr lang="en-GB" sz="1700" dirty="0">
                    <a:solidFill>
                      <a:srgbClr val="1F4E79"/>
                    </a:solidFill>
                  </a:rPr>
                  <a:t>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kommst</a:t>
                </a:r>
                <a:r>
                  <a:rPr lang="en-GB" sz="1700" dirty="0">
                    <a:solidFill>
                      <a:srgbClr val="1F4E79"/>
                    </a:solidFill>
                  </a:rPr>
                  <a:t> du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nach</a:t>
                </a:r>
                <a:r>
                  <a:rPr lang="en-GB" sz="1700" dirty="0">
                    <a:solidFill>
                      <a:srgbClr val="1F4E79"/>
                    </a:solidFill>
                  </a:rPr>
                  <a:t>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Hause</a:t>
                </a:r>
                <a:r>
                  <a:rPr lang="en-GB" sz="1700" dirty="0">
                    <a:solidFill>
                      <a:srgbClr val="1F4E79"/>
                    </a:solidFill>
                  </a:rPr>
                  <a:t>? </a:t>
                </a:r>
                <a:r>
                  <a:rPr lang="en-GB" sz="1700" b="1" dirty="0">
                    <a:solidFill>
                      <a:srgbClr val="1F4E79"/>
                    </a:solidFill>
                  </a:rPr>
                  <a:t>Alastair: </a:t>
                </a:r>
                <a:r>
                  <a:rPr lang="en-GB" sz="1700" dirty="0">
                    <a:solidFill>
                      <a:srgbClr val="1F4E79"/>
                    </a:solidFill>
                  </a:rPr>
                  <a:t>Am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Samstagmorgen</a:t>
                </a:r>
                <a:r>
                  <a:rPr lang="en-GB" sz="1700" dirty="0">
                    <a:solidFill>
                      <a:srgbClr val="1F4E79"/>
                    </a:solidFill>
                  </a:rPr>
                  <a:t> </a:t>
                </a:r>
                <a:r>
                  <a:rPr lang="en-GB" sz="1700" u="sng" dirty="0" err="1">
                    <a:solidFill>
                      <a:srgbClr val="1F4E79"/>
                    </a:solidFill>
                  </a:rPr>
                  <a:t>nehme</a:t>
                </a:r>
                <a:r>
                  <a:rPr lang="en-GB" sz="1700" u="sng" dirty="0">
                    <a:solidFill>
                      <a:srgbClr val="1F4E79"/>
                    </a:solidFill>
                  </a:rPr>
                  <a:t> </a:t>
                </a:r>
                <a:r>
                  <a:rPr lang="en-GB" sz="1700" u="sng" dirty="0" err="1">
                    <a:solidFill>
                      <a:srgbClr val="1F4E79"/>
                    </a:solidFill>
                  </a:rPr>
                  <a:t>ich</a:t>
                </a:r>
                <a:r>
                  <a:rPr lang="en-GB" sz="1700" u="sng" dirty="0">
                    <a:solidFill>
                      <a:srgbClr val="1F4E79"/>
                    </a:solidFill>
                  </a:rPr>
                  <a:t> </a:t>
                </a:r>
                <a:r>
                  <a:rPr lang="en-GB" sz="1700" dirty="0">
                    <a:solidFill>
                      <a:srgbClr val="1F4E79"/>
                    </a:solidFill>
                  </a:rPr>
                  <a:t>/ </a:t>
                </a:r>
                <a:r>
                  <a:rPr lang="en-GB" sz="1700" u="sng" dirty="0" err="1">
                    <a:solidFill>
                      <a:srgbClr val="1F4E79"/>
                    </a:solidFill>
                  </a:rPr>
                  <a:t>ich</a:t>
                </a:r>
                <a:r>
                  <a:rPr lang="en-GB" sz="1700" u="sng" dirty="0">
                    <a:solidFill>
                      <a:srgbClr val="1F4E79"/>
                    </a:solidFill>
                  </a:rPr>
                  <a:t> </a:t>
                </a:r>
                <a:r>
                  <a:rPr lang="en-GB" sz="1700" u="sng" dirty="0" err="1">
                    <a:solidFill>
                      <a:srgbClr val="1F4E79"/>
                    </a:solidFill>
                  </a:rPr>
                  <a:t>nehme</a:t>
                </a:r>
                <a:r>
                  <a:rPr lang="en-GB" sz="1700" u="sng" dirty="0">
                    <a:solidFill>
                      <a:srgbClr val="1F4E79"/>
                    </a:solidFill>
                  </a:rPr>
                  <a:t> </a:t>
                </a:r>
                <a:r>
                  <a:rPr lang="en-GB" sz="1700" dirty="0">
                    <a:solidFill>
                      <a:srgbClr val="1F4E79"/>
                    </a:solidFill>
                  </a:rPr>
                  <a:t>den Bus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nach</a:t>
                </a:r>
                <a:r>
                  <a:rPr lang="en-GB" sz="1700" dirty="0">
                    <a:solidFill>
                      <a:srgbClr val="1F4E79"/>
                    </a:solidFill>
                  </a:rPr>
                  <a:t> Amsterdam.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3E76E17-1667-476C-B67F-320F0DFA17C5}"/>
                </a:ext>
              </a:extLst>
            </p:cNvPr>
            <p:cNvSpPr txBox="1"/>
            <p:nvPr/>
          </p:nvSpPr>
          <p:spPr>
            <a:xfrm>
              <a:off x="2956923" y="3409959"/>
              <a:ext cx="412058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DAA52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115076"/>
                  </a:solidFill>
                </a:rPr>
                <a:t>1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CBF3D5C5-53F5-4646-B693-5B462952F6AA}"/>
                </a:ext>
              </a:extLst>
            </p:cNvPr>
            <p:cNvSpPr txBox="1"/>
            <p:nvPr/>
          </p:nvSpPr>
          <p:spPr>
            <a:xfrm>
              <a:off x="2956922" y="5269530"/>
              <a:ext cx="412058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DAA52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115076"/>
                  </a:solidFill>
                </a:rPr>
                <a:t>2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7E471CE4-D5A0-493F-A6DA-7EBAC9E9D617}"/>
              </a:ext>
            </a:extLst>
          </p:cNvPr>
          <p:cNvGrpSpPr/>
          <p:nvPr/>
        </p:nvGrpSpPr>
        <p:grpSpPr>
          <a:xfrm>
            <a:off x="4519961" y="1762185"/>
            <a:ext cx="3152078" cy="4386210"/>
            <a:chOff x="300038" y="1762185"/>
            <a:chExt cx="3152078" cy="4386210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xmlns="" id="{D52A2B37-23C9-4BF9-9BD5-134C838AD817}"/>
                </a:ext>
              </a:extLst>
            </p:cNvPr>
            <p:cNvGrpSpPr/>
            <p:nvPr/>
          </p:nvGrpSpPr>
          <p:grpSpPr>
            <a:xfrm>
              <a:off x="300038" y="1762185"/>
              <a:ext cx="3152078" cy="4386210"/>
              <a:chOff x="4719331" y="2191837"/>
              <a:chExt cx="2314515" cy="4003200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xmlns="" id="{CA633584-F7D2-4C1F-A538-DAEB0E9923B3}"/>
                  </a:ext>
                </a:extLst>
              </p:cNvPr>
              <p:cNvGrpSpPr/>
              <p:nvPr/>
            </p:nvGrpSpPr>
            <p:grpSpPr>
              <a:xfrm>
                <a:off x="4719331" y="2191837"/>
                <a:ext cx="2314515" cy="4003200"/>
                <a:chOff x="4719331" y="2191837"/>
                <a:chExt cx="2198943" cy="4003200"/>
              </a:xfrm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xmlns="" id="{440C2B6F-3498-4725-AEA5-9A276B3FC5E0}"/>
                    </a:ext>
                  </a:extLst>
                </p:cNvPr>
                <p:cNvGrpSpPr/>
                <p:nvPr/>
              </p:nvGrpSpPr>
              <p:grpSpPr>
                <a:xfrm>
                  <a:off x="4719331" y="2191837"/>
                  <a:ext cx="2198943" cy="4003200"/>
                  <a:chOff x="-30479" y="22860"/>
                  <a:chExt cx="3394710" cy="6004560"/>
                </a:xfrm>
              </p:grpSpPr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xmlns="" id="{04B87238-B1A6-4110-8D2A-77A1250350DA}"/>
                      </a:ext>
                    </a:extLst>
                  </p:cNvPr>
                  <p:cNvGrpSpPr/>
                  <p:nvPr/>
                </p:nvGrpSpPr>
                <p:grpSpPr>
                  <a:xfrm>
                    <a:off x="-30479" y="22860"/>
                    <a:ext cx="3394710" cy="6004560"/>
                    <a:chOff x="-30479" y="22860"/>
                    <a:chExt cx="3394710" cy="6004560"/>
                  </a:xfrm>
                </p:grpSpPr>
                <p:grpSp>
                  <p:nvGrpSpPr>
                    <p:cNvPr id="110" name="Group 109">
                      <a:extLst>
                        <a:ext uri="{FF2B5EF4-FFF2-40B4-BE49-F238E27FC236}">
                          <a16:creationId xmlns:a16="http://schemas.microsoft.com/office/drawing/2014/main" xmlns="" id="{B891564A-8E29-4327-AED2-D43655DD1E0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30479" y="22860"/>
                      <a:ext cx="3394710" cy="6004560"/>
                      <a:chOff x="-30479" y="22860"/>
                      <a:chExt cx="3394710" cy="6004560"/>
                    </a:xfrm>
                  </p:grpSpPr>
                  <p:sp>
                    <p:nvSpPr>
                      <p:cNvPr id="112" name="Rectangle: Rounded Corners 111">
                        <a:extLst>
                          <a:ext uri="{FF2B5EF4-FFF2-40B4-BE49-F238E27FC236}">
                            <a16:creationId xmlns:a16="http://schemas.microsoft.com/office/drawing/2014/main" xmlns="" id="{C6516881-DAE6-4558-B0A9-F542FB7E11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30479" y="22860"/>
                        <a:ext cx="3394710" cy="6004560"/>
                      </a:xfrm>
                      <a:prstGeom prst="round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13" name="Rectangle 112">
                        <a:extLst>
                          <a:ext uri="{FF2B5EF4-FFF2-40B4-BE49-F238E27FC236}">
                            <a16:creationId xmlns:a16="http://schemas.microsoft.com/office/drawing/2014/main" xmlns="" id="{BD8FF144-0F0E-45B2-A6B9-88072F1CBE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2400" y="396241"/>
                        <a:ext cx="3032760" cy="5196839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11" name="Oval 110">
                      <a:extLst>
                        <a:ext uri="{FF2B5EF4-FFF2-40B4-BE49-F238E27FC236}">
                          <a16:creationId xmlns:a16="http://schemas.microsoft.com/office/drawing/2014/main" xmlns="" id="{08D492D7-5827-466B-A602-4F6F170A9E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1176" y="5698700"/>
                      <a:ext cx="171401" cy="223097"/>
                    </a:xfrm>
                    <a:prstGeom prst="ellipse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109" name="Speech Bubble: Rectangle with Corners Rounded 108">
                    <a:extLst>
                      <a:ext uri="{FF2B5EF4-FFF2-40B4-BE49-F238E27FC236}">
                        <a16:creationId xmlns:a16="http://schemas.microsoft.com/office/drawing/2014/main" xmlns="" id="{83F0886B-EC12-4786-8BBA-5200CDB6C609}"/>
                      </a:ext>
                    </a:extLst>
                  </p:cNvPr>
                  <p:cNvSpPr/>
                  <p:nvPr/>
                </p:nvSpPr>
                <p:spPr>
                  <a:xfrm>
                    <a:off x="266310" y="525983"/>
                    <a:ext cx="2830692" cy="2026487"/>
                  </a:xfrm>
                  <a:prstGeom prst="wedgeRoundRectCallout">
                    <a:avLst>
                      <a:gd name="adj1" fmla="val 34002"/>
                      <a:gd name="adj2" fmla="val 70329"/>
                      <a:gd name="adj3" fmla="val 16667"/>
                    </a:avLst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n-GB" sz="1050" b="1" dirty="0">
                        <a:solidFill>
                          <a:srgbClr val="1F4E79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GB" sz="1100" dirty="0">
                      <a:solidFill>
                        <a:prstClr val="white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xmlns="" id="{B7E26C78-513D-4711-BAD4-281E42B8612A}"/>
                    </a:ext>
                  </a:extLst>
                </p:cNvPr>
                <p:cNvSpPr txBox="1"/>
                <p:nvPr/>
              </p:nvSpPr>
              <p:spPr>
                <a:xfrm>
                  <a:off x="4919938" y="2542251"/>
                  <a:ext cx="1906490" cy="12781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700" dirty="0">
                      <a:solidFill>
                        <a:srgbClr val="1F4E79"/>
                      </a:solidFill>
                    </a:rPr>
                    <a:t>3. </a:t>
                  </a:r>
                  <a:r>
                    <a:rPr lang="en-GB" sz="1700" b="1" dirty="0" err="1">
                      <a:solidFill>
                        <a:srgbClr val="1F4E79"/>
                      </a:solidFill>
                    </a:rPr>
                    <a:t>Mutti</a:t>
                  </a:r>
                  <a:r>
                    <a:rPr lang="en-GB" sz="1700" b="1" dirty="0">
                      <a:solidFill>
                        <a:srgbClr val="1F4E79"/>
                      </a:solidFill>
                    </a:rPr>
                    <a:t>: </a:t>
                  </a:r>
                  <a:r>
                    <a:rPr lang="en-GB" sz="1700" dirty="0" err="1">
                      <a:solidFill>
                        <a:srgbClr val="1F4E79"/>
                      </a:solidFill>
                    </a:rPr>
                    <a:t>Wie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 </a:t>
                  </a:r>
                  <a:r>
                    <a:rPr lang="en-GB" sz="1700" dirty="0" err="1">
                      <a:solidFill>
                        <a:srgbClr val="1F4E79"/>
                      </a:solidFill>
                    </a:rPr>
                    <a:t>ist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 die </a:t>
                  </a:r>
                  <a:r>
                    <a:rPr lang="en-GB" sz="1700" dirty="0" err="1">
                      <a:solidFill>
                        <a:srgbClr val="1F4E79"/>
                      </a:solidFill>
                    </a:rPr>
                    <a:t>Reise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? </a:t>
                  </a:r>
                  <a:r>
                    <a:rPr lang="en-GB" sz="1700" b="1" dirty="0">
                      <a:solidFill>
                        <a:srgbClr val="1F4E79"/>
                      </a:solidFill>
                    </a:rPr>
                    <a:t>Alastair: </a:t>
                  </a:r>
                  <a:r>
                    <a:rPr lang="en-GB" sz="1700" dirty="0" err="1">
                      <a:solidFill>
                        <a:srgbClr val="1F4E79"/>
                      </a:solidFill>
                    </a:rPr>
                    <a:t>Sehr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 </a:t>
                  </a:r>
                  <a:r>
                    <a:rPr lang="en-GB" sz="1700" dirty="0" err="1">
                      <a:solidFill>
                        <a:srgbClr val="1F4E79"/>
                      </a:solidFill>
                    </a:rPr>
                    <a:t>lang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! </a:t>
                  </a:r>
                  <a:r>
                    <a:rPr lang="en-GB" sz="1700" dirty="0">
                      <a:solidFill>
                        <a:srgbClr val="1F4E79"/>
                      </a:solidFill>
                      <a:sym typeface="Wingdings" panose="05000000000000000000" pitchFamily="2" charset="2"/>
                    </a:rPr>
                    <a:t> </a:t>
                  </a:r>
                  <a:r>
                    <a:rPr lang="en-GB" sz="1700" u="sng" dirty="0" err="1">
                      <a:solidFill>
                        <a:srgbClr val="1F4E79"/>
                      </a:solidFill>
                      <a:sym typeface="Wingdings" panose="05000000000000000000" pitchFamily="2" charset="2"/>
                    </a:rPr>
                    <a:t>bekomme</a:t>
                  </a:r>
                  <a:r>
                    <a:rPr lang="en-GB" sz="1700" u="sng" dirty="0">
                      <a:solidFill>
                        <a:srgbClr val="1F4E79"/>
                      </a:solidFill>
                      <a:sym typeface="Wingdings" panose="05000000000000000000" pitchFamily="2" charset="2"/>
                    </a:rPr>
                    <a:t> </a:t>
                  </a:r>
                  <a:r>
                    <a:rPr lang="en-GB" sz="1700" u="sng" dirty="0" err="1">
                      <a:solidFill>
                        <a:srgbClr val="1F4E79"/>
                      </a:solidFill>
                      <a:sym typeface="Wingdings" panose="05000000000000000000" pitchFamily="2" charset="2"/>
                    </a:rPr>
                    <a:t>ich</a:t>
                  </a:r>
                  <a:r>
                    <a:rPr lang="en-GB" sz="1700" u="sng" dirty="0">
                      <a:solidFill>
                        <a:srgbClr val="1F4E79"/>
                      </a:solidFill>
                      <a:sym typeface="Wingdings" panose="05000000000000000000" pitchFamily="2" charset="2"/>
                    </a:rPr>
                    <a:t> </a:t>
                  </a:r>
                  <a:r>
                    <a:rPr lang="en-GB" sz="1700" dirty="0">
                      <a:solidFill>
                        <a:srgbClr val="1F4E79"/>
                      </a:solidFill>
                      <a:sym typeface="Wingdings" panose="05000000000000000000" pitchFamily="2" charset="2"/>
                    </a:rPr>
                    <a:t>/ </a:t>
                  </a:r>
                  <a:r>
                    <a:rPr lang="en-GB" sz="1700" u="sng" dirty="0" err="1">
                      <a:solidFill>
                        <a:srgbClr val="1F4E79"/>
                      </a:solidFill>
                      <a:sym typeface="Wingdings" panose="05000000000000000000" pitchFamily="2" charset="2"/>
                    </a:rPr>
                    <a:t>ich</a:t>
                  </a:r>
                  <a:r>
                    <a:rPr lang="en-GB" sz="1700" u="sng" dirty="0">
                      <a:solidFill>
                        <a:srgbClr val="1F4E79"/>
                      </a:solidFill>
                      <a:sym typeface="Wingdings" panose="05000000000000000000" pitchFamily="2" charset="2"/>
                    </a:rPr>
                    <a:t> </a:t>
                  </a:r>
                  <a:r>
                    <a:rPr lang="en-GB" sz="1700" u="sng" dirty="0" err="1">
                      <a:solidFill>
                        <a:srgbClr val="1F4E79"/>
                      </a:solidFill>
                      <a:sym typeface="Wingdings" panose="05000000000000000000" pitchFamily="2" charset="2"/>
                    </a:rPr>
                    <a:t>bekomme</a:t>
                  </a:r>
                  <a:r>
                    <a:rPr lang="en-GB" sz="1700" u="sng" dirty="0">
                      <a:solidFill>
                        <a:srgbClr val="1F4E79"/>
                      </a:solidFill>
                      <a:sym typeface="Wingdings" panose="05000000000000000000" pitchFamily="2" charset="2"/>
                    </a:rPr>
                    <a:t> </a:t>
                  </a:r>
                  <a:r>
                    <a:rPr lang="en-GB" sz="1700" dirty="0">
                      <a:solidFill>
                        <a:srgbClr val="1F4E79"/>
                      </a:solidFill>
                      <a:sym typeface="Wingdings" panose="05000000000000000000" pitchFamily="2" charset="2"/>
                    </a:rPr>
                    <a:t> </a:t>
                  </a:r>
                  <a:r>
                    <a:rPr lang="en-GB" sz="1700" dirty="0" err="1">
                      <a:solidFill>
                        <a:srgbClr val="1F4E79"/>
                      </a:solidFill>
                      <a:sym typeface="Wingdings" panose="05000000000000000000" pitchFamily="2" charset="2"/>
                    </a:rPr>
                    <a:t>aber</a:t>
                  </a:r>
                  <a:r>
                    <a:rPr lang="en-GB" sz="1700" dirty="0">
                      <a:solidFill>
                        <a:srgbClr val="1F4E79"/>
                      </a:solidFill>
                      <a:sym typeface="Wingdings" panose="05000000000000000000" pitchFamily="2" charset="2"/>
                    </a:rPr>
                    <a:t> </a:t>
                  </a:r>
                  <a:r>
                    <a:rPr lang="en-GB" sz="1700" dirty="0" err="1">
                      <a:solidFill>
                        <a:srgbClr val="1F4E79"/>
                      </a:solidFill>
                      <a:sym typeface="Wingdings" panose="05000000000000000000" pitchFamily="2" charset="2"/>
                    </a:rPr>
                    <a:t>ein</a:t>
                  </a:r>
                  <a:r>
                    <a:rPr lang="en-GB" sz="1700" dirty="0">
                      <a:solidFill>
                        <a:srgbClr val="1F4E79"/>
                      </a:solidFill>
                      <a:sym typeface="Wingdings" panose="05000000000000000000" pitchFamily="2" charset="2"/>
                    </a:rPr>
                    <a:t> </a:t>
                  </a:r>
                  <a:r>
                    <a:rPr lang="en-GB" sz="1700" dirty="0" err="1">
                      <a:solidFill>
                        <a:srgbClr val="1F4E79"/>
                      </a:solidFill>
                      <a:sym typeface="Wingdings" panose="05000000000000000000" pitchFamily="2" charset="2"/>
                    </a:rPr>
                    <a:t>Buch</a:t>
                  </a:r>
                  <a:r>
                    <a:rPr lang="en-GB" sz="1700" dirty="0">
                      <a:solidFill>
                        <a:srgbClr val="1F4E79"/>
                      </a:solidFill>
                      <a:sym typeface="Wingdings" panose="05000000000000000000" pitchFamily="2" charset="2"/>
                    </a:rPr>
                    <a:t> von Mia.</a:t>
                  </a:r>
                  <a:endParaRPr lang="en-GB" sz="1700" u="sng" dirty="0">
                    <a:solidFill>
                      <a:srgbClr val="1F4E79"/>
                    </a:solidFill>
                  </a:endParaRPr>
                </a:p>
              </p:txBody>
            </p:sp>
          </p:grpSp>
          <p:sp>
            <p:nvSpPr>
              <p:cNvPr id="104" name="Speech Bubble: Rectangle with Corners Rounded 103">
                <a:extLst>
                  <a:ext uri="{FF2B5EF4-FFF2-40B4-BE49-F238E27FC236}">
                    <a16:creationId xmlns:a16="http://schemas.microsoft.com/office/drawing/2014/main" xmlns="" id="{832304F1-25F0-47DE-B67E-EF717C5445DD}"/>
                  </a:ext>
                </a:extLst>
              </p:cNvPr>
              <p:cNvSpPr/>
              <p:nvPr/>
            </p:nvSpPr>
            <p:spPr>
              <a:xfrm>
                <a:off x="4921682" y="4222400"/>
                <a:ext cx="1929967" cy="1351046"/>
              </a:xfrm>
              <a:prstGeom prst="wedgeRoundRectCallout">
                <a:avLst>
                  <a:gd name="adj1" fmla="val 34002"/>
                  <a:gd name="adj2" fmla="val 70329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050" b="1" dirty="0">
                    <a:solidFill>
                      <a:srgbClr val="1F4E79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GB" sz="1100" dirty="0">
                  <a:solidFill>
                    <a:prstClr val="white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xmlns="" id="{E6E25F74-5C9F-4C82-A57D-57DFE17C896E}"/>
                  </a:ext>
                </a:extLst>
              </p:cNvPr>
              <p:cNvSpPr txBox="1"/>
              <p:nvPr/>
            </p:nvSpPr>
            <p:spPr>
              <a:xfrm>
                <a:off x="4930482" y="4361688"/>
                <a:ext cx="2067738" cy="1039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700" dirty="0">
                    <a:solidFill>
                      <a:srgbClr val="1F4E79"/>
                    </a:solidFill>
                  </a:rPr>
                  <a:t>4. </a:t>
                </a:r>
                <a:r>
                  <a:rPr lang="en-GB" sz="1700" b="1" dirty="0" err="1">
                    <a:solidFill>
                      <a:srgbClr val="1F4E79"/>
                    </a:solidFill>
                  </a:rPr>
                  <a:t>Mutti</a:t>
                </a:r>
                <a:r>
                  <a:rPr lang="en-GB" sz="1700" b="1" dirty="0">
                    <a:solidFill>
                      <a:srgbClr val="1F4E79"/>
                    </a:solidFill>
                  </a:rPr>
                  <a:t>: </a:t>
                </a:r>
                <a:r>
                  <a:rPr lang="en-GB" sz="1700" dirty="0">
                    <a:solidFill>
                      <a:srgbClr val="1F4E79"/>
                    </a:solidFill>
                  </a:rPr>
                  <a:t>Ach,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ja</a:t>
                </a:r>
                <a:r>
                  <a:rPr lang="en-GB" sz="1700" dirty="0">
                    <a:solidFill>
                      <a:srgbClr val="1F4E79"/>
                    </a:solidFill>
                  </a:rPr>
                  <a:t>?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Wer</a:t>
                </a:r>
                <a:r>
                  <a:rPr lang="en-GB" sz="1700" dirty="0">
                    <a:solidFill>
                      <a:srgbClr val="1F4E79"/>
                    </a:solidFill>
                  </a:rPr>
                  <a:t>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ist</a:t>
                </a:r>
                <a:r>
                  <a:rPr lang="en-GB" sz="1700" dirty="0">
                    <a:solidFill>
                      <a:srgbClr val="1F4E79"/>
                    </a:solidFill>
                  </a:rPr>
                  <a:t> Mia? </a:t>
                </a:r>
                <a:r>
                  <a:rPr lang="en-GB" sz="1700" b="1" dirty="0">
                    <a:solidFill>
                      <a:srgbClr val="1F4E79"/>
                    </a:solidFill>
                  </a:rPr>
                  <a:t>Alastair: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Mutti</a:t>
                </a:r>
                <a:r>
                  <a:rPr lang="en-GB" sz="1700" dirty="0">
                    <a:solidFill>
                      <a:srgbClr val="1F4E79"/>
                    </a:solidFill>
                  </a:rPr>
                  <a:t>!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Immer</a:t>
                </a:r>
                <a:r>
                  <a:rPr lang="en-GB" sz="1700" dirty="0">
                    <a:solidFill>
                      <a:srgbClr val="1F4E79"/>
                    </a:solidFill>
                  </a:rPr>
                  <a:t> du hast / hast du so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viele</a:t>
                </a:r>
                <a:r>
                  <a:rPr lang="en-GB" sz="1700" dirty="0">
                    <a:solidFill>
                      <a:srgbClr val="1F4E79"/>
                    </a:solidFill>
                  </a:rPr>
                  <a:t>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Fragen</a:t>
                </a:r>
                <a:r>
                  <a:rPr lang="en-GB" sz="1700" dirty="0">
                    <a:solidFill>
                      <a:srgbClr val="1F4E79"/>
                    </a:solidFill>
                  </a:rPr>
                  <a:t>!</a:t>
                </a:r>
                <a:endParaRPr lang="en-GB" sz="1700" u="sng" dirty="0">
                  <a:solidFill>
                    <a:srgbClr val="1F4E79"/>
                  </a:solidFill>
                </a:endParaRPr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EFDA3125-2A06-4FEE-BD1C-2F581FECBE93}"/>
                </a:ext>
              </a:extLst>
            </p:cNvPr>
            <p:cNvSpPr txBox="1"/>
            <p:nvPr/>
          </p:nvSpPr>
          <p:spPr>
            <a:xfrm>
              <a:off x="2956923" y="3409959"/>
              <a:ext cx="412058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AA52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4472C4">
                      <a:lumMod val="50000"/>
                    </a:srgbClr>
                  </a:solidFill>
                </a:rPr>
                <a:t>1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80AA2F34-D5BF-401F-A6A7-A066EC1E54CA}"/>
                </a:ext>
              </a:extLst>
            </p:cNvPr>
            <p:cNvSpPr txBox="1"/>
            <p:nvPr/>
          </p:nvSpPr>
          <p:spPr>
            <a:xfrm>
              <a:off x="2956922" y="5269530"/>
              <a:ext cx="412058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AA52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4472C4">
                      <a:lumMod val="50000"/>
                    </a:srgbClr>
                  </a:solidFill>
                </a:rPr>
                <a:t>2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B2CAAE7D-D253-482E-9124-A38C2E98F297}"/>
              </a:ext>
            </a:extLst>
          </p:cNvPr>
          <p:cNvGrpSpPr/>
          <p:nvPr/>
        </p:nvGrpSpPr>
        <p:grpSpPr>
          <a:xfrm>
            <a:off x="8428790" y="1762185"/>
            <a:ext cx="3152078" cy="4386210"/>
            <a:chOff x="300038" y="1762185"/>
            <a:chExt cx="3152078" cy="438621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xmlns="" id="{7C6E9EFD-1C7A-4F41-A9E8-22238D266589}"/>
                </a:ext>
              </a:extLst>
            </p:cNvPr>
            <p:cNvGrpSpPr/>
            <p:nvPr/>
          </p:nvGrpSpPr>
          <p:grpSpPr>
            <a:xfrm>
              <a:off x="300038" y="1762185"/>
              <a:ext cx="3152078" cy="4386210"/>
              <a:chOff x="4719331" y="2191837"/>
              <a:chExt cx="2314515" cy="4003200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xmlns="" id="{DD05EF35-F6F9-4D3D-84B6-8C30C7BFEAC2}"/>
                  </a:ext>
                </a:extLst>
              </p:cNvPr>
              <p:cNvGrpSpPr/>
              <p:nvPr/>
            </p:nvGrpSpPr>
            <p:grpSpPr>
              <a:xfrm>
                <a:off x="4719331" y="2191837"/>
                <a:ext cx="2314515" cy="4003200"/>
                <a:chOff x="4719331" y="2191837"/>
                <a:chExt cx="2198943" cy="4003200"/>
              </a:xfrm>
            </p:grpSpPr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xmlns="" id="{58135777-BD38-464F-838C-1AF71004C6F6}"/>
                    </a:ext>
                  </a:extLst>
                </p:cNvPr>
                <p:cNvGrpSpPr/>
                <p:nvPr/>
              </p:nvGrpSpPr>
              <p:grpSpPr>
                <a:xfrm>
                  <a:off x="4719331" y="2191837"/>
                  <a:ext cx="2198943" cy="4003200"/>
                  <a:chOff x="-30479" y="22860"/>
                  <a:chExt cx="3394710" cy="6004560"/>
                </a:xfrm>
              </p:grpSpPr>
              <p:grpSp>
                <p:nvGrpSpPr>
                  <p:cNvPr id="123" name="Group 122">
                    <a:extLst>
                      <a:ext uri="{FF2B5EF4-FFF2-40B4-BE49-F238E27FC236}">
                        <a16:creationId xmlns:a16="http://schemas.microsoft.com/office/drawing/2014/main" xmlns="" id="{D393975F-0786-4FB7-BECD-B084C752DAC3}"/>
                      </a:ext>
                    </a:extLst>
                  </p:cNvPr>
                  <p:cNvGrpSpPr/>
                  <p:nvPr/>
                </p:nvGrpSpPr>
                <p:grpSpPr>
                  <a:xfrm>
                    <a:off x="-30479" y="22860"/>
                    <a:ext cx="3394710" cy="6004560"/>
                    <a:chOff x="-30479" y="22860"/>
                    <a:chExt cx="3394710" cy="6004560"/>
                  </a:xfrm>
                </p:grpSpPr>
                <p:grpSp>
                  <p:nvGrpSpPr>
                    <p:cNvPr id="125" name="Group 124">
                      <a:extLst>
                        <a:ext uri="{FF2B5EF4-FFF2-40B4-BE49-F238E27FC236}">
                          <a16:creationId xmlns:a16="http://schemas.microsoft.com/office/drawing/2014/main" xmlns="" id="{B0C12028-EA9B-4965-863B-321703F64A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30479" y="22860"/>
                      <a:ext cx="3394710" cy="6004560"/>
                      <a:chOff x="-30479" y="22860"/>
                      <a:chExt cx="3394710" cy="6004560"/>
                    </a:xfrm>
                  </p:grpSpPr>
                  <p:sp>
                    <p:nvSpPr>
                      <p:cNvPr id="127" name="Rectangle: Rounded Corners 126">
                        <a:extLst>
                          <a:ext uri="{FF2B5EF4-FFF2-40B4-BE49-F238E27FC236}">
                            <a16:creationId xmlns:a16="http://schemas.microsoft.com/office/drawing/2014/main" xmlns="" id="{C3F02DDB-0D6D-43DC-86B0-4B71D9C0E9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30479" y="22860"/>
                        <a:ext cx="3394710" cy="6004560"/>
                      </a:xfrm>
                      <a:prstGeom prst="round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28" name="Rectangle 127">
                        <a:extLst>
                          <a:ext uri="{FF2B5EF4-FFF2-40B4-BE49-F238E27FC236}">
                            <a16:creationId xmlns:a16="http://schemas.microsoft.com/office/drawing/2014/main" xmlns="" id="{0C2E0CA9-B1E0-4947-B75D-45DA179417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2400" y="396241"/>
                        <a:ext cx="3032760" cy="5196839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GB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26" name="Oval 125">
                      <a:extLst>
                        <a:ext uri="{FF2B5EF4-FFF2-40B4-BE49-F238E27FC236}">
                          <a16:creationId xmlns:a16="http://schemas.microsoft.com/office/drawing/2014/main" xmlns="" id="{43EEE1F7-E036-40D3-B463-1B0B214007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1176" y="5698700"/>
                      <a:ext cx="171401" cy="223097"/>
                    </a:xfrm>
                    <a:prstGeom prst="ellipse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124" name="Speech Bubble: Rectangle with Corners Rounded 123">
                    <a:extLst>
                      <a:ext uri="{FF2B5EF4-FFF2-40B4-BE49-F238E27FC236}">
                        <a16:creationId xmlns:a16="http://schemas.microsoft.com/office/drawing/2014/main" xmlns="" id="{F85953C8-0005-4DA3-90FA-560E094D6340}"/>
                      </a:ext>
                    </a:extLst>
                  </p:cNvPr>
                  <p:cNvSpPr/>
                  <p:nvPr/>
                </p:nvSpPr>
                <p:spPr>
                  <a:xfrm>
                    <a:off x="266310" y="525983"/>
                    <a:ext cx="2830692" cy="1887202"/>
                  </a:xfrm>
                  <a:prstGeom prst="wedgeRoundRectCallout">
                    <a:avLst>
                      <a:gd name="adj1" fmla="val 34002"/>
                      <a:gd name="adj2" fmla="val 70329"/>
                      <a:gd name="adj3" fmla="val 16667"/>
                    </a:avLst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n-GB" sz="1050" b="1" dirty="0">
                        <a:solidFill>
                          <a:srgbClr val="1F4E79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GB" sz="1100" dirty="0">
                      <a:solidFill>
                        <a:prstClr val="white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xmlns="" id="{8101D0BB-2E65-4D7C-AF8B-C42074A48E1A}"/>
                    </a:ext>
                  </a:extLst>
                </p:cNvPr>
                <p:cNvSpPr txBox="1"/>
                <p:nvPr/>
              </p:nvSpPr>
              <p:spPr>
                <a:xfrm>
                  <a:off x="4952996" y="2507351"/>
                  <a:ext cx="1906490" cy="12781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700" dirty="0">
                      <a:solidFill>
                        <a:srgbClr val="1F4E79"/>
                      </a:solidFill>
                    </a:rPr>
                    <a:t>5. </a:t>
                  </a:r>
                  <a:r>
                    <a:rPr lang="en-GB" sz="1700" b="1" dirty="0" err="1">
                      <a:solidFill>
                        <a:srgbClr val="1F4E79"/>
                      </a:solidFill>
                    </a:rPr>
                    <a:t>Mutti</a:t>
                  </a:r>
                  <a:r>
                    <a:rPr lang="en-GB" sz="1700" b="1" dirty="0">
                      <a:solidFill>
                        <a:srgbClr val="1F4E79"/>
                      </a:solidFill>
                    </a:rPr>
                    <a:t>: </a:t>
                  </a:r>
                  <a:r>
                    <a:rPr lang="en-GB" sz="1700" dirty="0" err="1">
                      <a:solidFill>
                        <a:srgbClr val="1F4E79"/>
                      </a:solidFill>
                    </a:rPr>
                    <a:t>Klar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! Was </a:t>
                  </a:r>
                  <a:r>
                    <a:rPr lang="en-GB" sz="1700" dirty="0" err="1">
                      <a:solidFill>
                        <a:srgbClr val="1F4E79"/>
                      </a:solidFill>
                    </a:rPr>
                    <a:t>machst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 du </a:t>
                  </a:r>
                  <a:r>
                    <a:rPr lang="en-GB" sz="1700" dirty="0" err="1">
                      <a:solidFill>
                        <a:srgbClr val="1F4E79"/>
                      </a:solidFill>
                    </a:rPr>
                    <a:t>dann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 in Amsterdam? </a:t>
                  </a:r>
                  <a:r>
                    <a:rPr lang="en-GB" sz="1700" b="1" dirty="0">
                      <a:solidFill>
                        <a:srgbClr val="1F4E79"/>
                      </a:solidFill>
                    </a:rPr>
                    <a:t>Alastair: 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Dort </a:t>
                  </a:r>
                  <a:r>
                    <a:rPr lang="en-GB" sz="1700" u="sng" dirty="0" err="1">
                      <a:solidFill>
                        <a:srgbClr val="1F4E79"/>
                      </a:solidFill>
                    </a:rPr>
                    <a:t>gibt</a:t>
                  </a:r>
                  <a:r>
                    <a:rPr lang="en-GB" sz="1700" u="sng" dirty="0">
                      <a:solidFill>
                        <a:srgbClr val="1F4E79"/>
                      </a:solidFill>
                    </a:rPr>
                    <a:t> </a:t>
                  </a:r>
                  <a:r>
                    <a:rPr lang="en-GB" sz="1700" u="sng" dirty="0" err="1">
                      <a:solidFill>
                        <a:srgbClr val="1F4E79"/>
                      </a:solidFill>
                    </a:rPr>
                    <a:t>es</a:t>
                  </a:r>
                  <a:r>
                    <a:rPr lang="en-GB" sz="1700" u="sng" dirty="0">
                      <a:solidFill>
                        <a:srgbClr val="1F4E79"/>
                      </a:solidFill>
                    </a:rPr>
                    <a:t> 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/</a:t>
                  </a:r>
                  <a:r>
                    <a:rPr lang="en-GB" sz="1700" u="sng" dirty="0" err="1">
                      <a:solidFill>
                        <a:srgbClr val="1F4E79"/>
                      </a:solidFill>
                    </a:rPr>
                    <a:t>es</a:t>
                  </a:r>
                  <a:r>
                    <a:rPr lang="en-GB" sz="1700" u="sng" dirty="0">
                      <a:solidFill>
                        <a:srgbClr val="1F4E79"/>
                      </a:solidFill>
                    </a:rPr>
                    <a:t> </a:t>
                  </a:r>
                  <a:r>
                    <a:rPr lang="en-GB" sz="1700" u="sng" dirty="0" err="1">
                      <a:solidFill>
                        <a:srgbClr val="1F4E79"/>
                      </a:solidFill>
                    </a:rPr>
                    <a:t>gibt</a:t>
                  </a:r>
                  <a:r>
                    <a:rPr lang="en-GB" sz="1700" u="sng" dirty="0">
                      <a:solidFill>
                        <a:srgbClr val="1F4E79"/>
                      </a:solidFill>
                    </a:rPr>
                    <a:t> </a:t>
                  </a:r>
                  <a:r>
                    <a:rPr lang="en-GB" sz="1700" dirty="0" err="1">
                      <a:solidFill>
                        <a:srgbClr val="1F4E79"/>
                      </a:solidFill>
                    </a:rPr>
                    <a:t>Züge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 </a:t>
                  </a:r>
                  <a:r>
                    <a:rPr lang="en-GB" sz="1700" dirty="0" err="1">
                      <a:solidFill>
                        <a:srgbClr val="1F4E79"/>
                      </a:solidFill>
                    </a:rPr>
                    <a:t>nach</a:t>
                  </a:r>
                  <a:r>
                    <a:rPr lang="en-GB" sz="1700" dirty="0">
                      <a:solidFill>
                        <a:srgbClr val="1F4E79"/>
                      </a:solidFill>
                    </a:rPr>
                    <a:t> London.</a:t>
                  </a:r>
                </a:p>
              </p:txBody>
            </p:sp>
          </p:grpSp>
          <p:sp>
            <p:nvSpPr>
              <p:cNvPr id="119" name="Speech Bubble: Rectangle with Corners Rounded 118">
                <a:extLst>
                  <a:ext uri="{FF2B5EF4-FFF2-40B4-BE49-F238E27FC236}">
                    <a16:creationId xmlns:a16="http://schemas.microsoft.com/office/drawing/2014/main" xmlns="" id="{C38E389B-0F62-4CB6-A600-E11FF91DE2D9}"/>
                  </a:ext>
                </a:extLst>
              </p:cNvPr>
              <p:cNvSpPr/>
              <p:nvPr/>
            </p:nvSpPr>
            <p:spPr>
              <a:xfrm>
                <a:off x="4921682" y="4114472"/>
                <a:ext cx="1929967" cy="1716505"/>
              </a:xfrm>
              <a:prstGeom prst="wedgeRoundRectCallout">
                <a:avLst>
                  <a:gd name="adj1" fmla="val 34002"/>
                  <a:gd name="adj2" fmla="val 70329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050" b="1" dirty="0">
                    <a:solidFill>
                      <a:srgbClr val="1F4E79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GB" sz="1100" dirty="0">
                  <a:solidFill>
                    <a:prstClr val="white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xmlns="" id="{39DD1C9A-8461-401A-87D7-AD8B1501B62A}"/>
                  </a:ext>
                </a:extLst>
              </p:cNvPr>
              <p:cNvSpPr txBox="1"/>
              <p:nvPr/>
            </p:nvSpPr>
            <p:spPr>
              <a:xfrm>
                <a:off x="4942978" y="4183546"/>
                <a:ext cx="1998831" cy="1516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700" dirty="0">
                    <a:solidFill>
                      <a:srgbClr val="1F4E79"/>
                    </a:solidFill>
                  </a:rPr>
                  <a:t>6. </a:t>
                </a:r>
                <a:r>
                  <a:rPr lang="en-GB" sz="1700" b="1" dirty="0" err="1">
                    <a:solidFill>
                      <a:srgbClr val="1F4E79"/>
                    </a:solidFill>
                  </a:rPr>
                  <a:t>Mutti</a:t>
                </a:r>
                <a:r>
                  <a:rPr lang="en-GB" sz="1700" b="1" dirty="0">
                    <a:solidFill>
                      <a:srgbClr val="1F4E79"/>
                    </a:solidFill>
                  </a:rPr>
                  <a:t>: </a:t>
                </a:r>
                <a:r>
                  <a:rPr lang="en-GB" sz="1700" dirty="0">
                    <a:solidFill>
                      <a:srgbClr val="1F4E79"/>
                    </a:solidFill>
                  </a:rPr>
                  <a:t>Wie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viele</a:t>
                </a:r>
                <a:r>
                  <a:rPr lang="en-GB" sz="1700" dirty="0">
                    <a:solidFill>
                      <a:srgbClr val="1F4E79"/>
                    </a:solidFill>
                  </a:rPr>
                  <a:t>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Stunden</a:t>
                </a:r>
                <a:r>
                  <a:rPr lang="en-GB" sz="1700" dirty="0">
                    <a:solidFill>
                      <a:srgbClr val="1F4E79"/>
                    </a:solidFill>
                  </a:rPr>
                  <a:t>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dauert</a:t>
                </a:r>
                <a:r>
                  <a:rPr lang="en-GB" sz="1700" dirty="0">
                    <a:solidFill>
                      <a:srgbClr val="1F4E79"/>
                    </a:solidFill>
                  </a:rPr>
                  <a:t> das? </a:t>
                </a:r>
                <a:r>
                  <a:rPr lang="en-GB" sz="1700" b="1" dirty="0">
                    <a:solidFill>
                      <a:srgbClr val="1F4E79"/>
                    </a:solidFill>
                  </a:rPr>
                  <a:t>Alastair: </a:t>
                </a:r>
                <a:r>
                  <a:rPr lang="en-GB" sz="1700" dirty="0">
                    <a:solidFill>
                      <a:srgbClr val="1F4E79"/>
                    </a:solidFill>
                  </a:rPr>
                  <a:t>London </a:t>
                </a:r>
                <a:r>
                  <a:rPr lang="en-GB" sz="1700" u="sng" dirty="0" err="1">
                    <a:solidFill>
                      <a:srgbClr val="1F4E79"/>
                    </a:solidFill>
                  </a:rPr>
                  <a:t>ich</a:t>
                </a:r>
                <a:r>
                  <a:rPr lang="en-GB" sz="1700" u="sng" dirty="0">
                    <a:solidFill>
                      <a:srgbClr val="1F4E79"/>
                    </a:solidFill>
                  </a:rPr>
                  <a:t> </a:t>
                </a:r>
                <a:r>
                  <a:rPr lang="en-GB" sz="1700" u="sng" dirty="0" err="1">
                    <a:solidFill>
                      <a:srgbClr val="1F4E79"/>
                    </a:solidFill>
                  </a:rPr>
                  <a:t>erreiche</a:t>
                </a:r>
                <a:r>
                  <a:rPr lang="en-GB" sz="1700" dirty="0">
                    <a:solidFill>
                      <a:srgbClr val="1F4E79"/>
                    </a:solidFill>
                  </a:rPr>
                  <a:t> / </a:t>
                </a:r>
                <a:r>
                  <a:rPr lang="en-GB" sz="1700" u="sng" dirty="0" err="1">
                    <a:solidFill>
                      <a:srgbClr val="1F4E79"/>
                    </a:solidFill>
                  </a:rPr>
                  <a:t>erreiche</a:t>
                </a:r>
                <a:r>
                  <a:rPr lang="en-GB" sz="1700" u="sng" dirty="0">
                    <a:solidFill>
                      <a:srgbClr val="1F4E79"/>
                    </a:solidFill>
                  </a:rPr>
                  <a:t> </a:t>
                </a:r>
                <a:r>
                  <a:rPr lang="en-GB" sz="1700" u="sng" dirty="0" err="1">
                    <a:solidFill>
                      <a:srgbClr val="1F4E79"/>
                    </a:solidFill>
                  </a:rPr>
                  <a:t>ich</a:t>
                </a:r>
                <a:r>
                  <a:rPr lang="en-GB" sz="1700" u="sng" dirty="0">
                    <a:solidFill>
                      <a:srgbClr val="1F4E79"/>
                    </a:solidFill>
                  </a:rPr>
                  <a:t> </a:t>
                </a:r>
                <a:r>
                  <a:rPr lang="en-GB" sz="1700" dirty="0">
                    <a:solidFill>
                      <a:srgbClr val="1F4E79"/>
                    </a:solidFill>
                  </a:rPr>
                  <a:t>am Sonntag.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Bis</a:t>
                </a:r>
                <a:r>
                  <a:rPr lang="en-GB" sz="1700" dirty="0">
                    <a:solidFill>
                      <a:srgbClr val="1F4E79"/>
                    </a:solidFill>
                  </a:rPr>
                  <a:t>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dann</a:t>
                </a:r>
                <a:r>
                  <a:rPr lang="en-GB" sz="1700" dirty="0">
                    <a:solidFill>
                      <a:srgbClr val="1F4E79"/>
                    </a:solidFill>
                  </a:rPr>
                  <a:t>, </a:t>
                </a:r>
                <a:r>
                  <a:rPr lang="en-GB" sz="1700" dirty="0" err="1">
                    <a:solidFill>
                      <a:srgbClr val="1F4E79"/>
                    </a:solidFill>
                  </a:rPr>
                  <a:t>tschüs</a:t>
                </a:r>
                <a:r>
                  <a:rPr lang="en-GB" sz="1700" dirty="0">
                    <a:solidFill>
                      <a:srgbClr val="1F4E79"/>
                    </a:solidFill>
                  </a:rPr>
                  <a:t>! </a:t>
                </a:r>
                <a:r>
                  <a:rPr lang="en-GB" sz="1700" dirty="0">
                    <a:solidFill>
                      <a:srgbClr val="1F4E79"/>
                    </a:solidFill>
                    <a:sym typeface="Wingdings" panose="05000000000000000000" pitchFamily="2" charset="2"/>
                  </a:rPr>
                  <a:t></a:t>
                </a:r>
                <a:endParaRPr lang="en-GB" sz="1700" dirty="0">
                  <a:solidFill>
                    <a:srgbClr val="1F4E79"/>
                  </a:solidFill>
                </a:endParaRPr>
              </a:p>
            </p:txBody>
          </p: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F12FEA06-3D3E-4122-8D85-B7D064BBECF2}"/>
                </a:ext>
              </a:extLst>
            </p:cNvPr>
            <p:cNvSpPr txBox="1"/>
            <p:nvPr/>
          </p:nvSpPr>
          <p:spPr>
            <a:xfrm>
              <a:off x="2956923" y="3409959"/>
              <a:ext cx="412058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AA52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4472C4">
                      <a:lumMod val="50000"/>
                    </a:srgbClr>
                  </a:solidFill>
                </a:rPr>
                <a:t>2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E8646D6C-ACB0-4CBD-B7E2-174080EF14E5}"/>
                </a:ext>
              </a:extLst>
            </p:cNvPr>
            <p:cNvSpPr txBox="1"/>
            <p:nvPr/>
          </p:nvSpPr>
          <p:spPr>
            <a:xfrm>
              <a:off x="2956922" y="5269530"/>
              <a:ext cx="412058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AA52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4472C4">
                      <a:lumMod val="50000"/>
                    </a:srgbClr>
                  </a:solidFill>
                </a:rPr>
                <a:t>2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B9A1668-30A0-4931-837F-E6D47929BE36}"/>
              </a:ext>
            </a:extLst>
          </p:cNvPr>
          <p:cNvSpPr/>
          <p:nvPr/>
        </p:nvSpPr>
        <p:spPr>
          <a:xfrm>
            <a:off x="3362821" y="3463634"/>
            <a:ext cx="266547" cy="29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xmlns="" id="{87251115-E7AC-4C4B-9721-86803535128B}"/>
              </a:ext>
            </a:extLst>
          </p:cNvPr>
          <p:cNvSpPr/>
          <p:nvPr/>
        </p:nvSpPr>
        <p:spPr>
          <a:xfrm>
            <a:off x="3340680" y="5331946"/>
            <a:ext cx="266547" cy="29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xmlns="" id="{EE574632-8CAC-4D51-9B14-D2EAEA691900}"/>
              </a:ext>
            </a:extLst>
          </p:cNvPr>
          <p:cNvSpPr/>
          <p:nvPr/>
        </p:nvSpPr>
        <p:spPr>
          <a:xfrm>
            <a:off x="7223698" y="3457339"/>
            <a:ext cx="266547" cy="29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xmlns="" id="{94713C60-8F7E-49EB-9983-0C6155BA70B9}"/>
              </a:ext>
            </a:extLst>
          </p:cNvPr>
          <p:cNvSpPr/>
          <p:nvPr/>
        </p:nvSpPr>
        <p:spPr>
          <a:xfrm>
            <a:off x="7256527" y="5350222"/>
            <a:ext cx="266547" cy="29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xmlns="" id="{923A9511-9572-47F2-B00D-67F5293A443A}"/>
              </a:ext>
            </a:extLst>
          </p:cNvPr>
          <p:cNvSpPr/>
          <p:nvPr/>
        </p:nvSpPr>
        <p:spPr>
          <a:xfrm>
            <a:off x="11158429" y="3463074"/>
            <a:ext cx="266547" cy="29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xmlns="" id="{5861E983-8622-4766-98C8-52B5849D3EE4}"/>
              </a:ext>
            </a:extLst>
          </p:cNvPr>
          <p:cNvSpPr/>
          <p:nvPr/>
        </p:nvSpPr>
        <p:spPr>
          <a:xfrm>
            <a:off x="11148049" y="5309559"/>
            <a:ext cx="266547" cy="29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xmlns="" id="{CB9D13D7-CFCE-46A0-9C18-DB0380D75A9A}"/>
              </a:ext>
            </a:extLst>
          </p:cNvPr>
          <p:cNvCxnSpPr>
            <a:cxnSpLocks/>
          </p:cNvCxnSpPr>
          <p:nvPr/>
        </p:nvCxnSpPr>
        <p:spPr>
          <a:xfrm>
            <a:off x="907213" y="2869860"/>
            <a:ext cx="801263" cy="15026"/>
          </a:xfrm>
          <a:prstGeom prst="line">
            <a:avLst/>
          </a:prstGeom>
          <a:ln w="3810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309" y="-125224"/>
            <a:ext cx="1348486" cy="1953130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CB9D13D7-CFCE-46A0-9C18-DB0380D75A9A}"/>
              </a:ext>
            </a:extLst>
          </p:cNvPr>
          <p:cNvCxnSpPr>
            <a:cxnSpLocks/>
          </p:cNvCxnSpPr>
          <p:nvPr/>
        </p:nvCxnSpPr>
        <p:spPr>
          <a:xfrm>
            <a:off x="2275265" y="4871405"/>
            <a:ext cx="1128335" cy="1"/>
          </a:xfrm>
          <a:prstGeom prst="line">
            <a:avLst/>
          </a:prstGeom>
          <a:ln w="3810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CB9D13D7-CFCE-46A0-9C18-DB0380D75A9A}"/>
              </a:ext>
            </a:extLst>
          </p:cNvPr>
          <p:cNvCxnSpPr>
            <a:cxnSpLocks/>
          </p:cNvCxnSpPr>
          <p:nvPr/>
        </p:nvCxnSpPr>
        <p:spPr>
          <a:xfrm flipV="1">
            <a:off x="5742722" y="2842907"/>
            <a:ext cx="1458318" cy="844"/>
          </a:xfrm>
          <a:prstGeom prst="line">
            <a:avLst/>
          </a:prstGeom>
          <a:ln w="3810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CB9D13D7-CFCE-46A0-9C18-DB0380D75A9A}"/>
              </a:ext>
            </a:extLst>
          </p:cNvPr>
          <p:cNvCxnSpPr>
            <a:cxnSpLocks/>
          </p:cNvCxnSpPr>
          <p:nvPr/>
        </p:nvCxnSpPr>
        <p:spPr>
          <a:xfrm flipV="1">
            <a:off x="5593893" y="4864706"/>
            <a:ext cx="839602" cy="6699"/>
          </a:xfrm>
          <a:prstGeom prst="line">
            <a:avLst/>
          </a:prstGeom>
          <a:ln w="3810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CB9D13D7-CFCE-46A0-9C18-DB0380D75A9A}"/>
              </a:ext>
            </a:extLst>
          </p:cNvPr>
          <p:cNvCxnSpPr>
            <a:cxnSpLocks/>
          </p:cNvCxnSpPr>
          <p:nvPr/>
        </p:nvCxnSpPr>
        <p:spPr>
          <a:xfrm flipV="1">
            <a:off x="10175658" y="3101809"/>
            <a:ext cx="839602" cy="6699"/>
          </a:xfrm>
          <a:prstGeom prst="line">
            <a:avLst/>
          </a:prstGeom>
          <a:ln w="3810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CB9D13D7-CFCE-46A0-9C18-DB0380D75A9A}"/>
              </a:ext>
            </a:extLst>
          </p:cNvPr>
          <p:cNvCxnSpPr>
            <a:cxnSpLocks/>
          </p:cNvCxnSpPr>
          <p:nvPr/>
        </p:nvCxnSpPr>
        <p:spPr>
          <a:xfrm flipV="1">
            <a:off x="8763737" y="4920833"/>
            <a:ext cx="839602" cy="6699"/>
          </a:xfrm>
          <a:prstGeom prst="line">
            <a:avLst/>
          </a:prstGeom>
          <a:ln w="3810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CB9D13D7-CFCE-46A0-9C18-DB0380D75A9A}"/>
              </a:ext>
            </a:extLst>
          </p:cNvPr>
          <p:cNvCxnSpPr>
            <a:cxnSpLocks/>
          </p:cNvCxnSpPr>
          <p:nvPr/>
        </p:nvCxnSpPr>
        <p:spPr>
          <a:xfrm>
            <a:off x="10534066" y="4666345"/>
            <a:ext cx="384062" cy="7737"/>
          </a:xfrm>
          <a:prstGeom prst="line">
            <a:avLst/>
          </a:prstGeom>
          <a:ln w="3810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57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9" grpId="0" animBg="1"/>
      <p:bldP spid="130" grpId="0" animBg="1"/>
      <p:bldP spid="131" grpId="0" animBg="1"/>
      <p:bldP spid="132" grpId="0" animBg="1"/>
      <p:bldP spid="1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338D30-F118-D741-A965-9819313C3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2" name="Title 3">
            <a:extLst>
              <a:ext uri="{FF2B5EF4-FFF2-40B4-BE49-F238E27FC236}">
                <a16:creationId xmlns:a16="http://schemas.microsoft.com/office/drawing/2014/main" xmlns="" id="{B4557938-FD63-8F44-A2A5-1E34C28DC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8" y="328097"/>
            <a:ext cx="5795737" cy="707849"/>
          </a:xfrm>
        </p:spPr>
        <p:txBody>
          <a:bodyPr>
            <a:no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Freunde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finden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xmlns="" id="{B9B22F0D-2179-44E5-B983-B132E1B26F7F}"/>
              </a:ext>
            </a:extLst>
          </p:cNvPr>
          <p:cNvSpPr/>
          <p:nvPr/>
        </p:nvSpPr>
        <p:spPr>
          <a:xfrm>
            <a:off x="10389597" y="144169"/>
            <a:ext cx="1535944" cy="384058"/>
          </a:xfrm>
          <a:prstGeom prst="roundRect">
            <a:avLst/>
          </a:prstGeom>
          <a:solidFill>
            <a:srgbClr val="DAA52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sprechen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25" y="2935586"/>
            <a:ext cx="5374877" cy="3379608"/>
          </a:xfrm>
        </p:spPr>
      </p:pic>
      <p:sp>
        <p:nvSpPr>
          <p:cNvPr id="3" name="TextBox 2"/>
          <p:cNvSpPr txBox="1"/>
          <p:nvPr/>
        </p:nvSpPr>
        <p:spPr>
          <a:xfrm>
            <a:off x="125378" y="1198047"/>
            <a:ext cx="80859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Alastair und Mia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werden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Freunde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.  </a:t>
            </a:r>
            <a:b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Sie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machen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 Selfies und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reden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mit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einander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.</a:t>
            </a:r>
            <a:b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/>
            </a:r>
            <a:b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Partner A (Mia)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fragt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, Partner B (Alastair)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antwortet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.</a:t>
            </a:r>
            <a:b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Tauscht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*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dann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 die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Rollen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.</a:t>
            </a:r>
            <a:b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endParaRPr lang="en-GB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xmlns="" id="{C4DDB314-1583-4041-844A-D2206E553E3D}"/>
              </a:ext>
            </a:extLst>
          </p:cNvPr>
          <p:cNvSpPr/>
          <p:nvPr/>
        </p:nvSpPr>
        <p:spPr>
          <a:xfrm>
            <a:off x="8377661" y="614279"/>
            <a:ext cx="3328110" cy="5568711"/>
          </a:xfrm>
          <a:prstGeom prst="roundRect">
            <a:avLst/>
          </a:prstGeom>
          <a:gradFill flip="none" rotWithShape="1">
            <a:gsLst>
              <a:gs pos="34000">
                <a:srgbClr val="6F784E"/>
              </a:gs>
              <a:gs pos="6000">
                <a:schemeClr val="bg1">
                  <a:lumMod val="50000"/>
                </a:schemeClr>
              </a:gs>
              <a:gs pos="70000">
                <a:schemeClr val="bg1">
                  <a:lumMod val="75000"/>
                </a:schemeClr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817F19BB-CCDB-EB49-93B8-955E99A4C2CA}"/>
              </a:ext>
            </a:extLst>
          </p:cNvPr>
          <p:cNvSpPr/>
          <p:nvPr/>
        </p:nvSpPr>
        <p:spPr>
          <a:xfrm>
            <a:off x="9624998" y="807299"/>
            <a:ext cx="929899" cy="78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A2881F8-5F64-B047-A7CE-D694AE29ECA5}"/>
              </a:ext>
            </a:extLst>
          </p:cNvPr>
          <p:cNvSpPr txBox="1"/>
          <p:nvPr/>
        </p:nvSpPr>
        <p:spPr>
          <a:xfrm>
            <a:off x="9743266" y="1627459"/>
            <a:ext cx="646331" cy="383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4472C4">
                    <a:lumMod val="50000"/>
                  </a:srgbClr>
                </a:solidFill>
              </a:rPr>
              <a:t>Mia</a:t>
            </a:r>
          </a:p>
        </p:txBody>
      </p:sp>
      <p:pic>
        <p:nvPicPr>
          <p:cNvPr id="70" name="Graphic 8" descr="Paw prints">
            <a:extLst>
              <a:ext uri="{FF2B5EF4-FFF2-40B4-BE49-F238E27FC236}">
                <a16:creationId xmlns:a16="http://schemas.microsoft.com/office/drawing/2014/main" xmlns="" id="{B9869917-EDF7-CA48-A198-4D0227724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509026" y="5726827"/>
            <a:ext cx="360000" cy="344885"/>
          </a:xfrm>
          <a:prstGeom prst="rect">
            <a:avLst/>
          </a:prstGeom>
        </p:spPr>
      </p:pic>
      <p:pic>
        <p:nvPicPr>
          <p:cNvPr id="71" name="Graphic 10" descr="Music notes">
            <a:extLst>
              <a:ext uri="{FF2B5EF4-FFF2-40B4-BE49-F238E27FC236}">
                <a16:creationId xmlns:a16="http://schemas.microsoft.com/office/drawing/2014/main" xmlns="" id="{E6D71E85-D3E9-3940-BC39-EF71411381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548994" y="2045966"/>
            <a:ext cx="360000" cy="344885"/>
          </a:xfrm>
          <a:prstGeom prst="rect">
            <a:avLst/>
          </a:prstGeom>
        </p:spPr>
      </p:pic>
      <p:pic>
        <p:nvPicPr>
          <p:cNvPr id="72" name="Graphic 14" descr="Books">
            <a:extLst>
              <a:ext uri="{FF2B5EF4-FFF2-40B4-BE49-F238E27FC236}">
                <a16:creationId xmlns:a16="http://schemas.microsoft.com/office/drawing/2014/main" xmlns="" id="{DCED3874-86FC-524B-89FB-D8BED4FBF6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479698" y="4070528"/>
            <a:ext cx="360000" cy="344885"/>
          </a:xfrm>
          <a:prstGeom prst="rect">
            <a:avLst/>
          </a:prstGeom>
        </p:spPr>
      </p:pic>
      <p:pic>
        <p:nvPicPr>
          <p:cNvPr id="73" name="Graphic 16" descr="Fork and knife">
            <a:extLst>
              <a:ext uri="{FF2B5EF4-FFF2-40B4-BE49-F238E27FC236}">
                <a16:creationId xmlns:a16="http://schemas.microsoft.com/office/drawing/2014/main" xmlns="" id="{3BBFE952-9D10-3645-A376-CFB128B897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525768" y="2510827"/>
            <a:ext cx="360000" cy="344885"/>
          </a:xfrm>
          <a:prstGeom prst="rect">
            <a:avLst/>
          </a:prstGeom>
        </p:spPr>
      </p:pic>
      <p:pic>
        <p:nvPicPr>
          <p:cNvPr id="74" name="Graphic 18" descr="Sport balls">
            <a:extLst>
              <a:ext uri="{FF2B5EF4-FFF2-40B4-BE49-F238E27FC236}">
                <a16:creationId xmlns:a16="http://schemas.microsoft.com/office/drawing/2014/main" xmlns="" id="{691E7E31-6CD9-524E-B35D-7FAEB8DBD1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522058" y="3082741"/>
            <a:ext cx="360000" cy="344885"/>
          </a:xfrm>
          <a:prstGeom prst="rect">
            <a:avLst/>
          </a:prstGeom>
        </p:spPr>
      </p:pic>
      <p:pic>
        <p:nvPicPr>
          <p:cNvPr id="75" name="Graphic 22" descr="Speech">
            <a:extLst>
              <a:ext uri="{FF2B5EF4-FFF2-40B4-BE49-F238E27FC236}">
                <a16:creationId xmlns:a16="http://schemas.microsoft.com/office/drawing/2014/main" xmlns="" id="{2014F1A2-BA06-614B-8FF3-EF5750007BF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8479698" y="4616654"/>
            <a:ext cx="360000" cy="344885"/>
          </a:xfrm>
          <a:prstGeom prst="rect">
            <a:avLst/>
          </a:pr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xmlns="" id="{65E290A3-74DD-494B-A9E6-C3C13C3B7949}"/>
              </a:ext>
            </a:extLst>
          </p:cNvPr>
          <p:cNvSpPr/>
          <p:nvPr/>
        </p:nvSpPr>
        <p:spPr>
          <a:xfrm>
            <a:off x="8625526" y="807299"/>
            <a:ext cx="127000" cy="1224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97FDF0E2-CBC2-FF46-AD53-C87F6B418C38}"/>
              </a:ext>
            </a:extLst>
          </p:cNvPr>
          <p:cNvSpPr txBox="1"/>
          <p:nvPr/>
        </p:nvSpPr>
        <p:spPr>
          <a:xfrm>
            <a:off x="8950986" y="2030360"/>
            <a:ext cx="2308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prstClr val="white"/>
                </a:solidFill>
              </a:rPr>
              <a:t>Klarinette</a:t>
            </a: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err="1">
                <a:solidFill>
                  <a:prstClr val="white"/>
                </a:solidFill>
              </a:rPr>
              <a:t>spielen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5BD0F2AE-4F5E-4140-84BB-F6C6F993374D}"/>
              </a:ext>
            </a:extLst>
          </p:cNvPr>
          <p:cNvSpPr txBox="1"/>
          <p:nvPr/>
        </p:nvSpPr>
        <p:spPr>
          <a:xfrm>
            <a:off x="8972863" y="2523915"/>
            <a:ext cx="2395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</a:rPr>
              <a:t>oft </a:t>
            </a:r>
            <a:r>
              <a:rPr lang="en-US" sz="2000" b="1" dirty="0" err="1">
                <a:solidFill>
                  <a:prstClr val="white"/>
                </a:solidFill>
              </a:rPr>
              <a:t>Gemüse</a:t>
            </a: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err="1">
                <a:solidFill>
                  <a:prstClr val="white"/>
                </a:solidFill>
              </a:rPr>
              <a:t>essen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FD65DC34-D1DE-AD4A-B355-7BD9F27659B8}"/>
              </a:ext>
            </a:extLst>
          </p:cNvPr>
          <p:cNvSpPr txBox="1"/>
          <p:nvPr/>
        </p:nvSpPr>
        <p:spPr>
          <a:xfrm>
            <a:off x="8962162" y="2963833"/>
            <a:ext cx="27975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</a:rPr>
              <a:t>Skateboard </a:t>
            </a:r>
            <a:r>
              <a:rPr lang="en-US" sz="2000" b="1" dirty="0" err="1">
                <a:solidFill>
                  <a:prstClr val="white"/>
                </a:solidFill>
              </a:rPr>
              <a:t>fahren</a:t>
            </a:r>
            <a:r>
              <a:rPr lang="en-US" sz="2000" b="1" dirty="0">
                <a:solidFill>
                  <a:prstClr val="white"/>
                </a:solidFill>
              </a:rPr>
              <a:t> + </a:t>
            </a:r>
          </a:p>
          <a:p>
            <a:pPr>
              <a:defRPr/>
            </a:pPr>
            <a:r>
              <a:rPr lang="en-US" sz="2000" b="1" dirty="0" err="1">
                <a:solidFill>
                  <a:prstClr val="white"/>
                </a:solidFill>
              </a:rPr>
              <a:t>einmal</a:t>
            </a:r>
            <a:r>
              <a:rPr lang="en-US" sz="2000" b="1" dirty="0">
                <a:solidFill>
                  <a:prstClr val="white"/>
                </a:solidFill>
              </a:rPr>
              <a:t> die </a:t>
            </a:r>
            <a:r>
              <a:rPr lang="en-US" sz="2000" b="1" dirty="0" err="1">
                <a:solidFill>
                  <a:prstClr val="white"/>
                </a:solidFill>
              </a:rPr>
              <a:t>Woche</a:t>
            </a:r>
            <a:endParaRPr lang="en-US" sz="20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sz="2000" b="1" dirty="0" err="1">
                <a:solidFill>
                  <a:prstClr val="white"/>
                </a:solidFill>
              </a:rPr>
              <a:t>schwimmen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7490374A-85BB-734D-8143-7081131811A6}"/>
              </a:ext>
            </a:extLst>
          </p:cNvPr>
          <p:cNvSpPr txBox="1"/>
          <p:nvPr/>
        </p:nvSpPr>
        <p:spPr>
          <a:xfrm>
            <a:off x="8950986" y="4009839"/>
            <a:ext cx="1776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prstClr val="white"/>
                </a:solidFill>
              </a:rPr>
              <a:t>Bücher</a:t>
            </a: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err="1">
                <a:solidFill>
                  <a:prstClr val="white"/>
                </a:solidFill>
              </a:rPr>
              <a:t>lesen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D8E98CB3-6820-E54F-8968-A3C00DF95516}"/>
              </a:ext>
            </a:extLst>
          </p:cNvPr>
          <p:cNvSpPr txBox="1"/>
          <p:nvPr/>
        </p:nvSpPr>
        <p:spPr>
          <a:xfrm>
            <a:off x="8969419" y="4388638"/>
            <a:ext cx="3122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</a:rPr>
              <a:t>Deutsch und </a:t>
            </a:r>
            <a:br>
              <a:rPr lang="en-US" sz="2000" b="1" dirty="0">
                <a:solidFill>
                  <a:prstClr val="white"/>
                </a:solidFill>
              </a:rPr>
            </a:br>
            <a:r>
              <a:rPr lang="en-US" sz="2000" b="1" dirty="0" err="1">
                <a:solidFill>
                  <a:prstClr val="white"/>
                </a:solidFill>
              </a:rPr>
              <a:t>ein</a:t>
            </a: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err="1">
                <a:solidFill>
                  <a:prstClr val="white"/>
                </a:solidFill>
              </a:rPr>
              <a:t>bisschen</a:t>
            </a: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err="1">
                <a:solidFill>
                  <a:prstClr val="white"/>
                </a:solidFill>
              </a:rPr>
              <a:t>Chinesisch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0300164-349F-204C-8F9E-818F99BD7232}"/>
              </a:ext>
            </a:extLst>
          </p:cNvPr>
          <p:cNvSpPr txBox="1"/>
          <p:nvPr/>
        </p:nvSpPr>
        <p:spPr>
          <a:xfrm>
            <a:off x="8969419" y="5106101"/>
            <a:ext cx="1871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prstClr val="white"/>
                </a:solidFill>
              </a:rPr>
              <a:t>eine</a:t>
            </a: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err="1">
                <a:solidFill>
                  <a:prstClr val="white"/>
                </a:solidFill>
              </a:rPr>
              <a:t>Jeansjacke</a:t>
            </a:r>
            <a:r>
              <a:rPr lang="en-US" sz="2000" b="1" dirty="0">
                <a:solidFill>
                  <a:prstClr val="white"/>
                </a:solidFill>
              </a:rPr>
              <a:t/>
            </a:r>
            <a:br>
              <a:rPr lang="en-US" sz="2000" b="1" dirty="0">
                <a:solidFill>
                  <a:prstClr val="white"/>
                </a:solidFill>
              </a:rPr>
            </a:br>
            <a:r>
              <a:rPr lang="en-US" sz="2000" b="1" dirty="0" err="1">
                <a:solidFill>
                  <a:prstClr val="white"/>
                </a:solidFill>
              </a:rPr>
              <a:t>tragen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7188B227-8EE5-DB4B-B3D5-93FFA29BF8CA}"/>
              </a:ext>
            </a:extLst>
          </p:cNvPr>
          <p:cNvSpPr txBox="1"/>
          <p:nvPr/>
        </p:nvSpPr>
        <p:spPr>
          <a:xfrm>
            <a:off x="8969419" y="5792676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prstClr val="white"/>
                </a:solidFill>
              </a:rPr>
              <a:t>Katzen</a:t>
            </a: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err="1">
                <a:solidFill>
                  <a:prstClr val="white"/>
                </a:solidFill>
              </a:rPr>
              <a:t>mögen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84" name="Picture 8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FE7C1D8-ED3C-8241-9FD8-F41E1D9E028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27"/>
          <a:stretch/>
        </p:blipFill>
        <p:spPr>
          <a:xfrm flipH="1">
            <a:off x="9840428" y="879689"/>
            <a:ext cx="499035" cy="693218"/>
          </a:xfrm>
          <a:prstGeom prst="ellipse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913444" y="1996224"/>
            <a:ext cx="2801552" cy="41486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744976" y="5887046"/>
            <a:ext cx="2544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*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tauschen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 - change</a:t>
            </a:r>
          </a:p>
        </p:txBody>
      </p:sp>
    </p:spTree>
    <p:extLst>
      <p:ext uri="{BB962C8B-B14F-4D97-AF65-F5344CB8AC3E}">
        <p14:creationId xmlns:p14="http://schemas.microsoft.com/office/powerpoint/2010/main" val="230736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338D30-F118-D741-A965-9819313C3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4041"/>
            <a:ext cx="7549969" cy="869950"/>
          </a:xfrm>
          <a:prstGeom prst="rect">
            <a:avLst/>
          </a:prstGeom>
        </p:spPr>
      </p:pic>
      <p:sp>
        <p:nvSpPr>
          <p:cNvPr id="42" name="Title 3">
            <a:extLst>
              <a:ext uri="{FF2B5EF4-FFF2-40B4-BE49-F238E27FC236}">
                <a16:creationId xmlns:a16="http://schemas.microsoft.com/office/drawing/2014/main" xmlns="" id="{B4557938-FD63-8F44-A2A5-1E34C28DC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8" y="328097"/>
            <a:ext cx="7424590" cy="707849"/>
          </a:xfrm>
        </p:spPr>
        <p:txBody>
          <a:bodyPr>
            <a:no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Freunde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finden</a:t>
            </a:r>
            <a:r>
              <a:rPr lang="en-GB" sz="3200" b="1" dirty="0">
                <a:solidFill>
                  <a:schemeClr val="bg1"/>
                </a:solidFill>
              </a:rPr>
              <a:t> - Self-study [1]</a:t>
            </a: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xmlns="" id="{B9B22F0D-2179-44E5-B983-B132E1B26F7F}"/>
              </a:ext>
            </a:extLst>
          </p:cNvPr>
          <p:cNvSpPr/>
          <p:nvPr/>
        </p:nvSpPr>
        <p:spPr>
          <a:xfrm>
            <a:off x="10389597" y="144169"/>
            <a:ext cx="1535944" cy="384058"/>
          </a:xfrm>
          <a:prstGeom prst="roundRect">
            <a:avLst/>
          </a:prstGeom>
          <a:solidFill>
            <a:srgbClr val="DAA52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sprechen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49685"/>
            <a:ext cx="6134745" cy="3857397"/>
          </a:xfrm>
        </p:spPr>
      </p:pic>
      <p:sp>
        <p:nvSpPr>
          <p:cNvPr id="3" name="TextBox 2"/>
          <p:cNvSpPr txBox="1"/>
          <p:nvPr/>
        </p:nvSpPr>
        <p:spPr>
          <a:xfrm>
            <a:off x="125378" y="1277122"/>
            <a:ext cx="668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Alastair und Mia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werden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Freunde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.  Sie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machen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 Selfies und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reden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mit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einander</a:t>
            </a:r>
            <a:r>
              <a:rPr lang="en-GB" dirty="0">
                <a:solidFill>
                  <a:srgbClr val="115076"/>
                </a:solidFill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5824331" y="1725694"/>
          <a:ext cx="5526156" cy="44813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602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59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4232">
                <a:tc>
                  <a:txBody>
                    <a:bodyPr/>
                    <a:lstStyle/>
                    <a:p>
                      <a:r>
                        <a:rPr lang="en-GB" sz="18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Fragen</a:t>
                      </a:r>
                      <a:endParaRPr lang="en-GB" sz="18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Alastair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3879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1] Do you play an instrument?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3879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2] What do you normally eat?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3879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3] How often do you do sport?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3879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4] What</a:t>
                      </a:r>
                      <a:r>
                        <a:rPr lang="en-GB" sz="16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do you read?</a:t>
                      </a:r>
                      <a:endParaRPr lang="en-GB" sz="16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3879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5] How many languages do you speak?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3879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6] What do you normally wear?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53879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7] Do you like animals?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3" name="Action Button: Sound 32">
            <a:hlinkClick r:id="" action="ppaction://noaction" highlightClick="1">
              <a:snd r:embed="rId5" name="34a.wav"/>
            </a:hlinkClick>
          </p:cNvPr>
          <p:cNvSpPr/>
          <p:nvPr/>
        </p:nvSpPr>
        <p:spPr>
          <a:xfrm>
            <a:off x="10551585" y="2349685"/>
            <a:ext cx="441093" cy="461665"/>
          </a:xfrm>
          <a:prstGeom prst="actionButtonSound">
            <a:avLst/>
          </a:prstGeom>
          <a:solidFill>
            <a:schemeClr val="bg1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8" name="Action Button: Sound 47">
            <a:hlinkClick r:id="" action="ppaction://noaction" highlightClick="1">
              <a:snd r:embed="rId6" name="34b.wav"/>
            </a:hlinkClick>
          </p:cNvPr>
          <p:cNvSpPr/>
          <p:nvPr/>
        </p:nvSpPr>
        <p:spPr>
          <a:xfrm>
            <a:off x="10551583" y="2894590"/>
            <a:ext cx="441093" cy="461665"/>
          </a:xfrm>
          <a:prstGeom prst="actionButtonSound">
            <a:avLst/>
          </a:prstGeom>
          <a:solidFill>
            <a:schemeClr val="bg1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9" name="Action Button: Sound 48">
            <a:hlinkClick r:id="" action="ppaction://noaction" highlightClick="1">
              <a:snd r:embed="rId7" name="34c.wav"/>
            </a:hlinkClick>
          </p:cNvPr>
          <p:cNvSpPr/>
          <p:nvPr/>
        </p:nvSpPr>
        <p:spPr>
          <a:xfrm>
            <a:off x="10551583" y="3496915"/>
            <a:ext cx="441093" cy="461665"/>
          </a:xfrm>
          <a:prstGeom prst="actionButtonSound">
            <a:avLst/>
          </a:prstGeom>
          <a:solidFill>
            <a:schemeClr val="bg1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0" name="Action Button: Sound 49">
            <a:hlinkClick r:id="" action="ppaction://noaction" highlightClick="1">
              <a:snd r:embed="rId8" name="34d.wav"/>
            </a:hlinkClick>
          </p:cNvPr>
          <p:cNvSpPr/>
          <p:nvPr/>
        </p:nvSpPr>
        <p:spPr>
          <a:xfrm>
            <a:off x="10571460" y="4008817"/>
            <a:ext cx="441093" cy="461665"/>
          </a:xfrm>
          <a:prstGeom prst="actionButtonSound">
            <a:avLst/>
          </a:prstGeom>
          <a:solidFill>
            <a:schemeClr val="bg1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1" name="Action Button: Sound 50">
            <a:hlinkClick r:id="" action="ppaction://noaction" highlightClick="1">
              <a:snd r:embed="rId9" name="34e.wav"/>
            </a:hlinkClick>
          </p:cNvPr>
          <p:cNvSpPr/>
          <p:nvPr/>
        </p:nvSpPr>
        <p:spPr>
          <a:xfrm>
            <a:off x="10571460" y="4579043"/>
            <a:ext cx="441093" cy="461665"/>
          </a:xfrm>
          <a:prstGeom prst="actionButtonSound">
            <a:avLst/>
          </a:prstGeom>
          <a:solidFill>
            <a:schemeClr val="bg1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2" name="Action Button: Sound 51">
            <a:hlinkClick r:id="" action="ppaction://noaction" highlightClick="1">
              <a:snd r:embed="rId10" name="34f.wav"/>
            </a:hlinkClick>
          </p:cNvPr>
          <p:cNvSpPr/>
          <p:nvPr/>
        </p:nvSpPr>
        <p:spPr>
          <a:xfrm>
            <a:off x="10571460" y="5101203"/>
            <a:ext cx="441093" cy="461665"/>
          </a:xfrm>
          <a:prstGeom prst="actionButtonSound">
            <a:avLst/>
          </a:prstGeom>
          <a:solidFill>
            <a:schemeClr val="bg1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3" name="Action Button: Sound 52">
            <a:hlinkClick r:id="" action="ppaction://noaction" highlightClick="1">
              <a:snd r:embed="rId11" name="34g.wav"/>
            </a:hlinkClick>
          </p:cNvPr>
          <p:cNvSpPr/>
          <p:nvPr/>
        </p:nvSpPr>
        <p:spPr>
          <a:xfrm>
            <a:off x="10571460" y="5654141"/>
            <a:ext cx="441093" cy="461665"/>
          </a:xfrm>
          <a:prstGeom prst="actionButtonSound">
            <a:avLst/>
          </a:prstGeom>
          <a:solidFill>
            <a:schemeClr val="bg1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38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D67C606-AF9C-7242-AF89-7E0EA20FADA6}" vid="{330BF7C0-A975-874B-A7BE-A2ADB8C43C49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ED67C606-AF9C-7242-AF89-7E0EA20FADA6}" vid="{57BDA786-453C-1140-BFAB-14CE2D2BCFCB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 SSCs Presentation" id="{D7EAE5A2-D63E-41EC-90F5-265942C6CAF1}" vid="{1E1D1D12-6C51-42D5-AE20-3CDAAE0CA8D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German_template</Template>
  <TotalTime>2111</TotalTime>
  <Words>874</Words>
  <Application>Microsoft Office PowerPoint</Application>
  <PresentationFormat>Widescreen</PresentationFormat>
  <Paragraphs>238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SimSun</vt:lpstr>
      <vt:lpstr>Arial</vt:lpstr>
      <vt:lpstr>Calibri</vt:lpstr>
      <vt:lpstr>Calibri Light</vt:lpstr>
      <vt:lpstr>Century Gothic</vt:lpstr>
      <vt:lpstr>Times New Roman</vt:lpstr>
      <vt:lpstr>Tw Cen MT</vt:lpstr>
      <vt:lpstr>Wingdings</vt:lpstr>
      <vt:lpstr>6_Office Theme</vt:lpstr>
      <vt:lpstr>1_Office Theme</vt:lpstr>
      <vt:lpstr>5_Office Theme</vt:lpstr>
      <vt:lpstr>Grammar</vt:lpstr>
      <vt:lpstr>Fragen</vt:lpstr>
      <vt:lpstr>Zwanzig Fragen</vt:lpstr>
      <vt:lpstr>Zwanzig Fragen</vt:lpstr>
      <vt:lpstr>Zwanzig Fragen: Self-study version</vt:lpstr>
      <vt:lpstr>Alastair redet mit Mutti in Schottand!</vt:lpstr>
      <vt:lpstr>Reisepläne</vt:lpstr>
      <vt:lpstr>Freunde finden</vt:lpstr>
      <vt:lpstr>Freunde finden - Self-study [1]</vt:lpstr>
      <vt:lpstr>Freunde finden - Self-study [2]</vt:lpstr>
    </vt:vector>
  </TitlesOfParts>
  <Company>University of York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title</dc:title>
  <dc:creator>Natalie Finlayson</dc:creator>
  <cp:lastModifiedBy>Rachel Hawkes</cp:lastModifiedBy>
  <cp:revision>166</cp:revision>
  <dcterms:created xsi:type="dcterms:W3CDTF">2020-03-10T16:54:18Z</dcterms:created>
  <dcterms:modified xsi:type="dcterms:W3CDTF">2020-05-21T12:07:09Z</dcterms:modified>
</cp:coreProperties>
</file>