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43" r:id="rId4"/>
  </p:sldMasterIdLst>
  <p:notesMasterIdLst>
    <p:notesMasterId r:id="rId37"/>
  </p:notesMasterIdLst>
  <p:sldIdLst>
    <p:sldId id="258" r:id="rId5"/>
    <p:sldId id="507" r:id="rId6"/>
    <p:sldId id="318" r:id="rId7"/>
    <p:sldId id="272" r:id="rId8"/>
    <p:sldId id="438" r:id="rId9"/>
    <p:sldId id="441" r:id="rId10"/>
    <p:sldId id="705" r:id="rId11"/>
    <p:sldId id="259" r:id="rId12"/>
    <p:sldId id="714" r:id="rId13"/>
    <p:sldId id="715" r:id="rId14"/>
    <p:sldId id="707" r:id="rId15"/>
    <p:sldId id="708" r:id="rId16"/>
    <p:sldId id="330" r:id="rId17"/>
    <p:sldId id="704" r:id="rId18"/>
    <p:sldId id="323" r:id="rId19"/>
    <p:sldId id="713" r:id="rId20"/>
    <p:sldId id="503" r:id="rId21"/>
    <p:sldId id="315" r:id="rId22"/>
    <p:sldId id="701" r:id="rId23"/>
    <p:sldId id="702" r:id="rId24"/>
    <p:sldId id="725" r:id="rId25"/>
    <p:sldId id="706" r:id="rId26"/>
    <p:sldId id="709" r:id="rId27"/>
    <p:sldId id="317" r:id="rId28"/>
    <p:sldId id="703" r:id="rId29"/>
    <p:sldId id="726" r:id="rId30"/>
    <p:sldId id="710" r:id="rId31"/>
    <p:sldId id="331" r:id="rId32"/>
    <p:sldId id="322" r:id="rId33"/>
    <p:sldId id="727" r:id="rId34"/>
    <p:sldId id="712" r:id="rId35"/>
    <p:sldId id="71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87D1E"/>
    <a:srgbClr val="E3EAFD"/>
    <a:srgbClr val="EE6000"/>
    <a:srgbClr val="104F75"/>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autoAdjust="0"/>
    <p:restoredTop sz="54219" autoAdjust="0"/>
  </p:normalViewPr>
  <p:slideViewPr>
    <p:cSldViewPr snapToGrid="0">
      <p:cViewPr varScale="1">
        <p:scale>
          <a:sx n="42" d="100"/>
          <a:sy n="42" d="100"/>
        </p:scale>
        <p:origin x="2150"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14/09/2022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ki/Mark_Twai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resources.ncelp.org/concern/resources/fq977w93c?locale=e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Brichory.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a:t>
            </a:r>
            <a:r>
              <a:rPr lang="en-GB" b="1" i="0" dirty="0">
                <a:solidFill>
                  <a:srgbClr val="222222"/>
                </a:solidFill>
                <a:effectLst/>
                <a:latin typeface="Arial" panose="020B0604020202020204" pitchFamily="34" charset="0"/>
              </a:rPr>
              <a:t>open eu/œu</a:t>
            </a:r>
            <a:r>
              <a:rPr lang="en-GB" b="1" dirty="0"/>
              <a:t>] </a:t>
            </a:r>
            <a:r>
              <a:rPr lang="en-GB" b="0" dirty="0"/>
              <a:t>and</a:t>
            </a:r>
            <a:r>
              <a:rPr lang="en-GB" b="1" dirty="0"/>
              <a:t> [</a:t>
            </a:r>
            <a:r>
              <a:rPr lang="en-GB" b="1" i="0" dirty="0">
                <a:solidFill>
                  <a:srgbClr val="222222"/>
                </a:solidFill>
                <a:effectLst/>
                <a:latin typeface="Arial" panose="020B0604020202020204" pitchFamily="34" charset="0"/>
              </a:rPr>
              <a:t>closed eu/œu</a:t>
            </a:r>
            <a:r>
              <a:rPr lang="en-GB"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imperfect tense of </a:t>
            </a:r>
            <a:r>
              <a:rPr lang="fr-FR" b="0" i="1" noProof="0" dirty="0"/>
              <a:t>avoir, </a:t>
            </a:r>
            <a:r>
              <a:rPr lang="fr-FR" b="0" i="1" noProof="0" dirty="0">
                <a:latin typeface="Century Gothic" panose="020B0502020202020204" pitchFamily="34" charset="0"/>
              </a:rPr>
              <a:t>être, aller</a:t>
            </a:r>
            <a:r>
              <a:rPr lang="en-GB" b="0" i="1" dirty="0">
                <a:latin typeface="Century Gothic" panose="020B0502020202020204" pitchFamily="34" charset="0"/>
              </a:rPr>
              <a:t>, </a:t>
            </a:r>
            <a:r>
              <a:rPr lang="en-GB" b="0" i="0" dirty="0">
                <a:latin typeface="Century Gothic" panose="020B0502020202020204" pitchFamily="34" charset="0"/>
              </a:rPr>
              <a:t>and </a:t>
            </a:r>
            <a:r>
              <a:rPr lang="en-GB" b="0" i="1" dirty="0">
                <a:latin typeface="Century Gothic" panose="020B0502020202020204" pitchFamily="34" charset="0"/>
              </a:rPr>
              <a:t>faire</a:t>
            </a:r>
            <a:r>
              <a:rPr lang="en-GB" b="0" i="0" dirty="0">
                <a:latin typeface="Century Gothic" panose="020B0502020202020204" pitchFamily="34" charset="0"/>
              </a:rPr>
              <a:t> (</a:t>
            </a:r>
            <a:r>
              <a:rPr lang="fr-FR" b="0" i="0" noProof="0" dirty="0">
                <a:latin typeface="Century Gothic" panose="020B0502020202020204" pitchFamily="34" charset="0"/>
              </a:rPr>
              <a:t>je/tu/il/elle/on </a:t>
            </a:r>
            <a:r>
              <a:rPr lang="en-GB" b="0" i="0" dirty="0">
                <a:latin typeface="Century Gothic" panose="020B0502020202020204" pitchFamily="34" charset="0"/>
              </a:rPr>
              <a:t>forms) and other verbs</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err="1">
                <a:solidFill>
                  <a:schemeClr val="tx1"/>
                </a:solidFill>
                <a:effectLst/>
                <a:latin typeface="+mn-lt"/>
                <a:ea typeface="Calibri"/>
                <a:cs typeface="Calibri"/>
                <a:sym typeface="Calibri"/>
              </a:rPr>
              <a:t>Revisit</a:t>
            </a:r>
            <a:r>
              <a:rPr lang="fr-FR" sz="1200" b="1" i="0" u="none" strike="noStrike" kern="1200" cap="none" dirty="0">
                <a:solidFill>
                  <a:schemeClr val="tx1"/>
                </a:solidFill>
                <a:effectLst/>
                <a:latin typeface="+mn-lt"/>
                <a:ea typeface="Calibri"/>
                <a:cs typeface="Calibri"/>
                <a:sym typeface="Calibri"/>
              </a:rPr>
              <a:t> Y7 and Y8 </a:t>
            </a:r>
            <a:r>
              <a:rPr lang="fr-FR" sz="1200" b="1" i="0" u="none" strike="noStrike" kern="1200" cap="none" dirty="0" err="1">
                <a:solidFill>
                  <a:schemeClr val="tx1"/>
                </a:solidFill>
                <a:effectLst/>
                <a:latin typeface="+mn-lt"/>
                <a:ea typeface="Calibri"/>
                <a:cs typeface="Calibri"/>
                <a:sym typeface="Calibri"/>
              </a:rPr>
              <a:t>vocabulary</a:t>
            </a:r>
            <a:r>
              <a:rPr lang="fr-FR" sz="1200" b="1" i="0" u="none" strike="noStrike" kern="1200" cap="none" dirty="0">
                <a:solidFill>
                  <a:schemeClr val="tx1"/>
                </a:solidFill>
                <a:effectLst/>
                <a:latin typeface="+mn-lt"/>
                <a:ea typeface="Calibri"/>
                <a:cs typeface="Calibri"/>
                <a:sym typeface="Calibri"/>
              </a:rPr>
              <a:t> (12/12)</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malade [1066], méchant [3184], droit [143], gauche [607], local [622], gros [419], italien (adj) [1477], mince [3570], pire [743], espagnol (adj) [1666], à côté [123], aussi [44], mal [277], que [9], que ? [9], vague [1493], caisse [1881], poste [489], natation [&gt;5000], note [1161], piste [1902], jambe [2472], maladie [973], tête [343], bras [1253], moment [148], exemple [259], fils [735], match [1906], cœur [568], blanc (n.) [708], feu [786], hôpital [1308], réseau [721], merci [1070], comment ça s’écrit ? [n/a], d'accord [496], s'il te plaît [n/a], s'il vous plaît [n/a], en bas [468], avoir mal [n/a], par [21], ça [&gt;5000], cocher [&gt;5000], peser [1584], quitter [507], différent [350], prudent [1529], possible [175], même [42], peut-être [190], partout [581], d'abord [326], enfin [349], couleur [1211], raison [72], madame [294], vue [191], monsieur [79], goût [1829], plat [2167], combien ? [800], chacun [323], bleu [1216], rouge [987], vert [1060], scolaire [1993], carte [955], soin [1109], bonjour [1972], aussi...que [n/a], plus...que [n/a], moins...que [n/a]</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Introduction of word pattern English ‘-or/-er’ </a:t>
            </a:r>
            <a:r>
              <a:rPr lang="en-US" b="0" dirty="0">
                <a:latin typeface="Century Gothic" panose="020B0502020202020204" pitchFamily="34" charset="0"/>
              </a:rPr>
              <a:t>→ ‘-</a:t>
            </a:r>
            <a:r>
              <a:rPr lang="en-US" b="0" dirty="0" err="1">
                <a:latin typeface="Century Gothic" panose="020B0502020202020204" pitchFamily="34" charset="0"/>
              </a:rPr>
              <a:t>eur</a:t>
            </a:r>
            <a:r>
              <a:rPr lang="en-US" b="0" dirty="0">
                <a:latin typeface="Century Gothic" panose="020B0502020202020204" pitchFamily="34" charset="0"/>
              </a:rPr>
              <a:t>’</a:t>
            </a:r>
            <a:endParaRPr lang="en-US" b="0" dirty="0"/>
          </a:p>
          <a:p>
            <a:endParaRPr lang="en-US" b="1" dirty="0"/>
          </a:p>
          <a:p>
            <a:r>
              <a:rPr lang="en-US" b="1" dirty="0"/>
              <a:t>Procedure:</a:t>
            </a:r>
          </a:p>
          <a:p>
            <a:r>
              <a:rPr lang="en-US" b="0" dirty="0"/>
              <a:t>1. Click to reveal explanation and examples, eliciting French where possible.</a:t>
            </a:r>
          </a:p>
          <a:p>
            <a:r>
              <a:rPr lang="en-US" b="0" dirty="0"/>
              <a:t>2. Ensure understanding.</a:t>
            </a:r>
          </a:p>
          <a:p>
            <a:r>
              <a:rPr lang="en-US" b="0" dirty="0"/>
              <a:t>3. Elicit French for practice examples.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auteur [762], </a:t>
            </a:r>
            <a:r>
              <a:rPr lang="en-GB" baseline="0" dirty="0" err="1"/>
              <a:t>sénateur</a:t>
            </a:r>
            <a:r>
              <a:rPr lang="en-GB" baseline="0" dirty="0"/>
              <a:t> [684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159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(2 slides)</a:t>
            </a:r>
          </a:p>
          <a:p>
            <a:endParaRPr lang="en-US" b="1" dirty="0"/>
          </a:p>
          <a:p>
            <a:r>
              <a:rPr lang="en-US" b="1" dirty="0"/>
              <a:t>Aim: Consolidation of formation of imperfect tense forms.</a:t>
            </a:r>
          </a:p>
          <a:p>
            <a:endParaRPr lang="en-US" b="1" dirty="0"/>
          </a:p>
          <a:p>
            <a:r>
              <a:rPr lang="en-US" b="1" dirty="0"/>
              <a:t>Procedure:</a:t>
            </a:r>
          </a:p>
          <a:p>
            <a:r>
              <a:rPr lang="en-US" b="0" dirty="0"/>
              <a:t>1. Click to bring up information step by step.</a:t>
            </a:r>
          </a:p>
          <a:p>
            <a:r>
              <a:rPr lang="en-US" b="0" dirty="0"/>
              <a:t>2. Check comprehension at each step.</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imparfait</a:t>
            </a:r>
            <a:r>
              <a:rPr lang="en-GB" baseline="0" dirty="0"/>
              <a:t> [&gt;5000], formation [831]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271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2/2</a:t>
            </a:r>
          </a:p>
          <a:p>
            <a:endParaRPr lang="en-US" b="1" dirty="0"/>
          </a:p>
          <a:p>
            <a:r>
              <a:rPr lang="en-US" b="1" dirty="0"/>
              <a:t>Aim: Introduce use of </a:t>
            </a:r>
            <a:r>
              <a:rPr lang="en-US" b="1" dirty="0" err="1"/>
              <a:t>avoir</a:t>
            </a:r>
            <a:r>
              <a:rPr lang="en-US" b="1" dirty="0"/>
              <a:t> and </a:t>
            </a:r>
            <a:r>
              <a:rPr kumimoji="0" lang="en-US" sz="1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 imperfect.</a:t>
            </a:r>
            <a:endParaRPr lang="en-US" b="1" dirty="0"/>
          </a:p>
          <a:p>
            <a:endParaRPr lang="en-US" b="1" dirty="0"/>
          </a:p>
          <a:p>
            <a:r>
              <a:rPr lang="en-US" b="1" dirty="0"/>
              <a:t>Procedure:</a:t>
            </a:r>
          </a:p>
          <a:p>
            <a:r>
              <a:rPr lang="en-US" b="0" dirty="0"/>
              <a:t>1. Click through information and examples, checking comprehension at each stage.</a:t>
            </a:r>
          </a:p>
          <a:p>
            <a:r>
              <a:rPr lang="en-US" b="0" dirty="0"/>
              <a:t>2. Optional: ask student to come up with more examples of adjectives to use with each conjugation. Elicit orally or in written form.</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imparfait</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900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mins</a:t>
            </a:r>
          </a:p>
          <a:p>
            <a:endParaRPr lang="en-US" b="1" dirty="0"/>
          </a:p>
          <a:p>
            <a:r>
              <a:rPr lang="en-US" b="1" dirty="0"/>
              <a:t>Aim: </a:t>
            </a:r>
            <a:r>
              <a:rPr lang="en-US" b="0" dirty="0"/>
              <a:t>Aural recognition of use of </a:t>
            </a:r>
            <a:r>
              <a:rPr lang="en-US" b="0" dirty="0" err="1"/>
              <a:t>avoir</a:t>
            </a:r>
            <a:r>
              <a:rPr lang="en-US" b="0" dirty="0"/>
              <a:t> and </a:t>
            </a:r>
            <a:r>
              <a:rPr lang="en-US" b="0" dirty="0" err="1">
                <a:latin typeface="Century Gothic" panose="020B0502020202020204" pitchFamily="34" charset="0"/>
              </a:rPr>
              <a:t>ê</a:t>
            </a:r>
            <a:r>
              <a:rPr lang="en-US" b="0" dirty="0" err="1"/>
              <a:t>tre</a:t>
            </a:r>
            <a:r>
              <a:rPr lang="en-US" b="0" dirty="0"/>
              <a:t> in the imperfect tense.</a:t>
            </a:r>
          </a:p>
          <a:p>
            <a:endParaRPr lang="en-US" b="1" dirty="0"/>
          </a:p>
          <a:p>
            <a:r>
              <a:rPr lang="en-US" b="1" dirty="0"/>
              <a:t>Procedure:</a:t>
            </a:r>
          </a:p>
          <a:p>
            <a:r>
              <a:rPr lang="en-US" b="0" dirty="0"/>
              <a:t>1. Click to hear audio.</a:t>
            </a:r>
          </a:p>
          <a:p>
            <a:r>
              <a:rPr lang="en-US" b="0" dirty="0"/>
              <a:t>2. Students to identify whether the beep covers ‘</a:t>
            </a:r>
            <a:r>
              <a:rPr lang="en-US" b="0" dirty="0" err="1"/>
              <a:t>avait</a:t>
            </a:r>
            <a:r>
              <a:rPr lang="en-US" b="0" dirty="0"/>
              <a:t>’ or ‘</a:t>
            </a:r>
            <a:r>
              <a:rPr lang="en-US" b="0" dirty="0" err="1"/>
              <a:t>était</a:t>
            </a:r>
            <a:r>
              <a:rPr lang="en-US" b="0" dirty="0"/>
              <a:t>’.</a:t>
            </a:r>
          </a:p>
          <a:p>
            <a:r>
              <a:rPr lang="en-US" b="0" dirty="0"/>
              <a:t>3. Click to reveal transcripts and full audio buttons one by one.</a:t>
            </a:r>
          </a:p>
          <a:p>
            <a:r>
              <a:rPr lang="en-US" b="0" dirty="0"/>
              <a:t>4. Click to reveal bonus facts about the historical figures.</a:t>
            </a:r>
          </a:p>
          <a:p>
            <a:endParaRPr lang="en-US" b="0" dirty="0"/>
          </a:p>
          <a:p>
            <a:r>
              <a:rPr lang="en-US" b="1" dirty="0"/>
              <a:t>Transcript:</a:t>
            </a:r>
          </a:p>
          <a:p>
            <a:pPr marL="228600" indent="-228600">
              <a:buFont typeface="+mj-lt"/>
              <a:buAutoNum type="arabicPeriod"/>
            </a:pPr>
            <a:r>
              <a:rPr lang="en-US" b="0" dirty="0"/>
              <a:t>Gustave Eiffel [</a:t>
            </a:r>
            <a:r>
              <a:rPr lang="en-US" b="0" dirty="0" err="1"/>
              <a:t>était</a:t>
            </a:r>
            <a:r>
              <a:rPr lang="en-US" b="0" dirty="0"/>
              <a:t>] </a:t>
            </a:r>
            <a:r>
              <a:rPr lang="en-US" b="0" dirty="0" err="1"/>
              <a:t>travailleur</a:t>
            </a:r>
            <a:r>
              <a:rPr lang="en-US" b="0" dirty="0"/>
              <a:t>. </a:t>
            </a:r>
          </a:p>
          <a:p>
            <a:pPr marL="228600" indent="-228600">
              <a:buFont typeface="+mj-lt"/>
              <a:buAutoNum type="arabicPeriod"/>
            </a:pPr>
            <a:r>
              <a:rPr lang="en-US" b="0" dirty="0"/>
              <a:t>Louis XIV [</a:t>
            </a:r>
            <a:r>
              <a:rPr lang="en-US" b="0" dirty="0" err="1"/>
              <a:t>avait</a:t>
            </a:r>
            <a:r>
              <a:rPr lang="en-US" b="0" dirty="0"/>
              <a:t>] des </a:t>
            </a:r>
            <a:r>
              <a:rPr lang="en-US" b="0" dirty="0" err="1"/>
              <a:t>chiens</a:t>
            </a:r>
            <a:r>
              <a:rPr lang="en-US" b="0" dirty="0"/>
              <a:t>. </a:t>
            </a:r>
          </a:p>
          <a:p>
            <a:pPr marL="228600" indent="-228600">
              <a:buFont typeface="+mj-lt"/>
              <a:buAutoNum type="arabicPeriod"/>
            </a:pPr>
            <a:r>
              <a:rPr lang="en-US" b="0" dirty="0"/>
              <a:t>Comme femme de science, Marie Curie [</a:t>
            </a:r>
            <a:r>
              <a:rPr lang="en-US" b="0" dirty="0" err="1"/>
              <a:t>était</a:t>
            </a:r>
            <a:r>
              <a:rPr lang="en-US" b="0" dirty="0"/>
              <a:t>] forte.</a:t>
            </a:r>
          </a:p>
          <a:p>
            <a:pPr marL="228600" indent="-228600">
              <a:buFont typeface="+mj-lt"/>
              <a:buAutoNum type="arabicPeriod"/>
            </a:pPr>
            <a:r>
              <a:rPr lang="fr-FR" b="0" i="0" dirty="0">
                <a:solidFill>
                  <a:srgbClr val="E6851E"/>
                </a:solidFill>
                <a:effectLst/>
                <a:latin typeface="Helvetica" panose="020B0604020202020204" pitchFamily="34" charset="0"/>
              </a:rPr>
              <a:t>Le vrai nom de Coco</a:t>
            </a:r>
            <a:r>
              <a:rPr lang="fr-FR" b="0" i="0" dirty="0">
                <a:solidFill>
                  <a:srgbClr val="000000"/>
                </a:solidFill>
                <a:effectLst/>
                <a:latin typeface="Helvetica" panose="020B0604020202020204" pitchFamily="34" charset="0"/>
              </a:rPr>
              <a:t> </a:t>
            </a:r>
            <a:r>
              <a:rPr lang="fr-FR" b="0" i="0" dirty="0">
                <a:solidFill>
                  <a:srgbClr val="E6851E"/>
                </a:solidFill>
                <a:effectLst/>
                <a:latin typeface="Helvetica" panose="020B0604020202020204" pitchFamily="34" charset="0"/>
              </a:rPr>
              <a:t>Chanel</a:t>
            </a:r>
            <a:r>
              <a:rPr lang="fr-FR" b="0" i="0" dirty="0">
                <a:solidFill>
                  <a:srgbClr val="000000"/>
                </a:solidFill>
                <a:effectLst/>
                <a:latin typeface="Helvetica" panose="020B0604020202020204" pitchFamily="34" charset="0"/>
              </a:rPr>
              <a:t> [</a:t>
            </a:r>
            <a:r>
              <a:rPr lang="fr-FR" b="0" i="0" dirty="0">
                <a:solidFill>
                  <a:srgbClr val="E6851E"/>
                </a:solidFill>
                <a:effectLst/>
                <a:latin typeface="Helvetica" panose="020B0604020202020204" pitchFamily="34" charset="0"/>
              </a:rPr>
              <a:t>était]</a:t>
            </a:r>
            <a:r>
              <a:rPr lang="fr-FR" b="0" i="0" dirty="0">
                <a:solidFill>
                  <a:srgbClr val="000000"/>
                </a:solidFill>
                <a:effectLst/>
                <a:latin typeface="Helvetica" panose="020B0604020202020204" pitchFamily="34" charset="0"/>
              </a:rPr>
              <a:t> </a:t>
            </a:r>
            <a:r>
              <a:rPr lang="fr-FR" b="0" i="0" dirty="0">
                <a:solidFill>
                  <a:srgbClr val="E6851E"/>
                </a:solidFill>
                <a:effectLst/>
                <a:latin typeface="Helvetica" panose="020B0604020202020204" pitchFamily="34" charset="0"/>
              </a:rPr>
              <a:t>Gabrielle</a:t>
            </a:r>
            <a:r>
              <a:rPr lang="fr-FR" b="0" i="0" dirty="0">
                <a:solidFill>
                  <a:srgbClr val="000000"/>
                </a:solidFill>
                <a:effectLst/>
                <a:latin typeface="Helvetica" panose="020B0604020202020204" pitchFamily="34" charset="0"/>
              </a:rPr>
              <a:t> Bonheur </a:t>
            </a:r>
            <a:r>
              <a:rPr lang="fr-FR" b="0" i="0" dirty="0">
                <a:solidFill>
                  <a:srgbClr val="E6851E"/>
                </a:solidFill>
                <a:effectLst/>
                <a:latin typeface="Helvetica" panose="020B0604020202020204" pitchFamily="34" charset="0"/>
              </a:rPr>
              <a:t>Chanel</a:t>
            </a:r>
            <a:r>
              <a:rPr lang="fr-FR" b="0" i="0" dirty="0">
                <a:solidFill>
                  <a:srgbClr val="000000"/>
                </a:solidFill>
                <a:effectLst/>
                <a:latin typeface="Helvetica" panose="020B0604020202020204" pitchFamily="34" charset="0"/>
              </a:rPr>
              <a:t>.</a:t>
            </a:r>
            <a:endParaRPr lang="en-US" b="0" dirty="0"/>
          </a:p>
          <a:p>
            <a:pPr marL="228600" indent="-228600">
              <a:buFont typeface="+mj-lt"/>
              <a:buAutoNum type="arabicPeriod"/>
            </a:pPr>
            <a:r>
              <a:rPr lang="fr-FR" b="0" dirty="0"/>
              <a:t>Jeanne d'Arc [était] essentielle dans la guerre de cent* ans.</a:t>
            </a:r>
          </a:p>
          <a:p>
            <a:pPr marL="228600" indent="-228600">
              <a:buFont typeface="+mj-lt"/>
              <a:buAutoNum type="arabicPeriod"/>
            </a:pPr>
            <a:r>
              <a:rPr lang="en-US" b="0" dirty="0"/>
              <a:t>Alfred Dreyfus n’[</a:t>
            </a:r>
            <a:r>
              <a:rPr lang="en-US" b="0" dirty="0" err="1"/>
              <a:t>était</a:t>
            </a:r>
            <a:r>
              <a:rPr lang="en-US" b="0" dirty="0"/>
              <a:t>] pas </a:t>
            </a:r>
            <a:r>
              <a:rPr lang="en-US" b="0" dirty="0" err="1"/>
              <a:t>juif</a:t>
            </a:r>
            <a:r>
              <a:rPr lang="en-US" b="0" dirty="0"/>
              <a:t>.</a:t>
            </a:r>
          </a:p>
          <a:p>
            <a:pPr marL="228600" indent="-228600">
              <a:buFont typeface="+mj-lt"/>
              <a:buAutoNum type="arabicPeriod"/>
            </a:pPr>
            <a:r>
              <a:rPr lang="en-US" b="0" dirty="0" err="1"/>
              <a:t>L’Abbé</a:t>
            </a:r>
            <a:r>
              <a:rPr lang="en-US" b="0" dirty="0"/>
              <a:t> Pierre [</a:t>
            </a:r>
            <a:r>
              <a:rPr lang="en-US" b="0" dirty="0" err="1"/>
              <a:t>avait</a:t>
            </a:r>
            <a:r>
              <a:rPr lang="en-US" b="0" dirty="0"/>
              <a:t>] un bon </a:t>
            </a:r>
            <a:r>
              <a:rPr lang="en-US" b="0" dirty="0" err="1"/>
              <a:t>cœur</a:t>
            </a:r>
            <a:r>
              <a:rPr lang="en-US" b="0" dirty="0"/>
              <a:t>.</a:t>
            </a:r>
          </a:p>
          <a:p>
            <a:pPr marL="228600" indent="-228600">
              <a:buFont typeface="+mj-lt"/>
              <a:buAutoNum type="arabicPeriod"/>
            </a:pPr>
            <a:r>
              <a:rPr lang="en-US" b="0" dirty="0" err="1"/>
              <a:t>Édith</a:t>
            </a:r>
            <a:r>
              <a:rPr lang="en-US" b="0" dirty="0"/>
              <a:t> Piaf [</a:t>
            </a:r>
            <a:r>
              <a:rPr lang="en-US" b="0" dirty="0" err="1"/>
              <a:t>avait</a:t>
            </a:r>
            <a:r>
              <a:rPr lang="en-US" b="0" dirty="0"/>
              <a:t>] </a:t>
            </a:r>
            <a:r>
              <a:rPr lang="en-US" b="0" dirty="0" err="1"/>
              <a:t>une</a:t>
            </a:r>
            <a:r>
              <a:rPr lang="en-US" b="0" dirty="0"/>
              <a:t> vie </a:t>
            </a:r>
            <a:r>
              <a:rPr lang="en-US" b="0" dirty="0" err="1"/>
              <a:t>intéressante</a:t>
            </a:r>
            <a:r>
              <a:rPr lang="en-US" b="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statue [4020], </a:t>
            </a:r>
            <a:r>
              <a:rPr lang="en-GB" baseline="0" dirty="0" err="1"/>
              <a:t>radioactif</a:t>
            </a:r>
            <a:r>
              <a:rPr lang="en-GB" baseline="0" dirty="0"/>
              <a:t> [4294], </a:t>
            </a:r>
            <a:r>
              <a:rPr lang="en-GB" baseline="0" dirty="0" err="1"/>
              <a:t>emprisonné</a:t>
            </a:r>
            <a:r>
              <a:rPr lang="en-GB" baseline="0" dirty="0"/>
              <a:t> (</a:t>
            </a:r>
            <a:r>
              <a:rPr lang="en-GB" baseline="0" dirty="0" err="1"/>
              <a:t>emprisonner</a:t>
            </a:r>
            <a:r>
              <a:rPr lang="en-GB" baseline="0" dirty="0"/>
              <a:t> [3351]), </a:t>
            </a:r>
            <a:r>
              <a:rPr lang="en-GB" baseline="0" dirty="0" err="1"/>
              <a:t>acrobate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8D8C8C"/>
                </a:solidFill>
                <a:effectLst/>
                <a:latin typeface="Arial" panose="020B0604020202020204" pitchFamily="34" charset="0"/>
              </a:rPr>
              <a:t>Bonne, Nonne et Ponne, Louis </a:t>
            </a:r>
            <a:r>
              <a:rPr lang="fr-FR" b="0" i="0" dirty="0" err="1">
                <a:solidFill>
                  <a:srgbClr val="8D8C8C"/>
                </a:solidFill>
                <a:effectLst/>
                <a:latin typeface="Arial" panose="020B0604020202020204" pitchFamily="34" charset="0"/>
              </a:rPr>
              <a:t>XIV’s</a:t>
            </a:r>
            <a:r>
              <a:rPr lang="fr-FR" b="0" i="0" dirty="0">
                <a:solidFill>
                  <a:srgbClr val="8D8C8C"/>
                </a:solidFill>
                <a:effectLst/>
                <a:latin typeface="Arial" panose="020B0604020202020204" pitchFamily="34" charset="0"/>
              </a:rPr>
              <a:t> </a:t>
            </a:r>
            <a:r>
              <a:rPr lang="fr-FR" b="0" i="0" dirty="0" err="1">
                <a:solidFill>
                  <a:srgbClr val="8D8C8C"/>
                </a:solidFill>
                <a:effectLst/>
                <a:latin typeface="Arial" panose="020B0604020202020204" pitchFamily="34" charset="0"/>
              </a:rPr>
              <a:t>dogs</a:t>
            </a:r>
            <a:r>
              <a:rPr lang="fr-FR" b="0" i="0" dirty="0">
                <a:solidFill>
                  <a:srgbClr val="8D8C8C"/>
                </a:solidFill>
                <a:effectLst/>
                <a:latin typeface="Arial" panose="020B0604020202020204" pitchFamily="34" charset="0"/>
              </a:rPr>
              <a:t>, Alexandre François Desportes (Public Domain) https://www.bestfranceforever.com/wp-content/uploads/2022/01/nonne.jpg</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rgbClr val="8D8C8C"/>
                </a:solidFill>
                <a:effectLst/>
                <a:latin typeface="Arial" panose="020B0604020202020204" pitchFamily="34" charset="0"/>
                <a:ea typeface="+mn-ea"/>
                <a:cs typeface="+mn-cs"/>
              </a:rPr>
              <a:t>Marie Curie By </a:t>
            </a:r>
            <a:r>
              <a:rPr lang="fr-FR" sz="1200" b="0" i="0" kern="1200" dirty="0" err="1">
                <a:solidFill>
                  <a:srgbClr val="8D8C8C"/>
                </a:solidFill>
                <a:effectLst/>
                <a:latin typeface="Arial" panose="020B0604020202020204" pitchFamily="34" charset="0"/>
                <a:ea typeface="+mn-ea"/>
                <a:cs typeface="+mn-cs"/>
              </a:rPr>
              <a:t>Henrie</a:t>
            </a:r>
            <a:r>
              <a:rPr lang="fr-FR" sz="1200" b="0" i="0" kern="1200" dirty="0">
                <a:solidFill>
                  <a:srgbClr val="8D8C8C"/>
                </a:solidFill>
                <a:effectLst/>
                <a:latin typeface="Arial" panose="020B0604020202020204" pitchFamily="34" charset="0"/>
                <a:ea typeface="+mn-ea"/>
                <a:cs typeface="+mn-cs"/>
              </a:rPr>
              <a:t> Manuel (Public Domain) https://commons.wikimedia.org/w/index.php?curid=61396200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02122"/>
                </a:solidFill>
                <a:effectLst/>
                <a:latin typeface="Arial" panose="020B0604020202020204" pitchFamily="34" charset="0"/>
              </a:rPr>
              <a:t>Joan of Arc </a:t>
            </a:r>
            <a:r>
              <a:rPr lang="en-GB" sz="1200" b="0" i="0" kern="1200" dirty="0">
                <a:solidFill>
                  <a:srgbClr val="202122"/>
                </a:solidFill>
                <a:effectLst/>
                <a:latin typeface="Arial" panose="020B0604020202020204" pitchFamily="34" charset="0"/>
                <a:ea typeface="+mn-ea"/>
                <a:cs typeface="+mn-cs"/>
              </a:rPr>
              <a:t>by </a:t>
            </a:r>
            <a:r>
              <a:rPr lang="en-GB" sz="1200" b="0" i="0" kern="1200" dirty="0">
                <a:solidFill>
                  <a:srgbClr val="202122"/>
                </a:solidFill>
                <a:effectLst/>
                <a:latin typeface="Arial" panose="020B0604020202020204" pitchFamily="34" charset="0"/>
                <a:ea typeface="+mn-ea"/>
                <a:cs typeface="+mn-cs"/>
                <a:hlinkClick r:id="rId3" tooltip="Mark Twain">
                  <a:extLst>
                    <a:ext uri="{A12FA001-AC4F-418D-AE19-62706E023703}">
                      <ahyp:hlinkClr xmlns:ahyp="http://schemas.microsoft.com/office/drawing/2018/hyperlinkcolor" val="tx"/>
                    </a:ext>
                  </a:extLst>
                </a:hlinkClick>
              </a:rPr>
              <a:t>Mark Twain</a:t>
            </a:r>
            <a:r>
              <a:rPr lang="en-GB" sz="1200" b="0" i="0" kern="1200" dirty="0">
                <a:solidFill>
                  <a:srgbClr val="202122"/>
                </a:solidFill>
                <a:effectLst/>
                <a:latin typeface="Arial" panose="020B0604020202020204" pitchFamily="34" charset="0"/>
                <a:ea typeface="+mn-ea"/>
                <a:cs typeface="+mn-cs"/>
              </a:rPr>
              <a:t> </a:t>
            </a:r>
            <a:r>
              <a:rPr lang="en-GB" b="0" i="0" u="none" strike="noStrike" dirty="0">
                <a:solidFill>
                  <a:srgbClr val="202122"/>
                </a:solidFill>
                <a:effectLst/>
                <a:latin typeface="Arial" panose="020B0604020202020204" pitchFamily="34" charset="0"/>
              </a:rPr>
              <a:t>(Public Domain) https://commons.wikimedia.org/wiki/File:Personal_Recollections_of_Joan_of_Arc,_1896,_Figure_33.jpg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Alfred Dreyfus by Aron </a:t>
            </a:r>
            <a:r>
              <a:rPr lang="en-GB" sz="1200" kern="1200" dirty="0" err="1">
                <a:solidFill>
                  <a:schemeClr val="tx1"/>
                </a:solidFill>
                <a:effectLst/>
                <a:latin typeface="Century Gothic" panose="020B0502020202020204" pitchFamily="34" charset="0"/>
                <a:ea typeface="+mn-ea"/>
                <a:cs typeface="+mn-cs"/>
              </a:rPr>
              <a:t>Gerschel</a:t>
            </a:r>
            <a:r>
              <a:rPr lang="en-GB" sz="1200" kern="1200" dirty="0">
                <a:solidFill>
                  <a:schemeClr val="tx1"/>
                </a:solidFill>
                <a:effectLst/>
                <a:latin typeface="Century Gothic" panose="020B0502020202020204" pitchFamily="34" charset="0"/>
                <a:ea typeface="+mn-ea"/>
                <a:cs typeface="+mn-cs"/>
              </a:rPr>
              <a:t> (Public Domain) https://commons.wikimedia.org/wiki/File:Alfred_Dreyfus_(1859-1935).jpg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mins</a:t>
            </a:r>
          </a:p>
          <a:p>
            <a:endParaRPr lang="en-US" b="1" dirty="0"/>
          </a:p>
          <a:p>
            <a:r>
              <a:rPr lang="en-US" b="1" dirty="0"/>
              <a:t>Aim: </a:t>
            </a:r>
            <a:r>
              <a:rPr lang="en-US" b="0" dirty="0"/>
              <a:t>Consolidate formation of inversion questions.</a:t>
            </a:r>
          </a:p>
          <a:p>
            <a:endParaRPr lang="en-US" b="0" dirty="0"/>
          </a:p>
          <a:p>
            <a:r>
              <a:rPr lang="en-US" b="1" dirty="0"/>
              <a:t>Procedure:</a:t>
            </a:r>
          </a:p>
          <a:p>
            <a:r>
              <a:rPr lang="en-US" b="0" dirty="0"/>
              <a:t>1. Click to reveal information.</a:t>
            </a:r>
          </a:p>
          <a:p>
            <a:r>
              <a:rPr lang="en-US" b="0" dirty="0"/>
              <a:t>2. Check comprehension at each stage.</a:t>
            </a:r>
          </a:p>
          <a:p>
            <a:r>
              <a:rPr lang="en-US" b="0" dirty="0"/>
              <a:t>3. Elicit examples from students orally.</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597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Oral production of the imperfect tense.</a:t>
            </a:r>
          </a:p>
          <a:p>
            <a:endParaRPr lang="en-US" b="1" dirty="0"/>
          </a:p>
          <a:p>
            <a:r>
              <a:rPr lang="en-US" b="1" dirty="0"/>
              <a:t>Procedure:</a:t>
            </a:r>
          </a:p>
          <a:p>
            <a:pPr marL="228600" indent="-228600">
              <a:buAutoNum type="arabicPeriod"/>
            </a:pPr>
            <a:r>
              <a:rPr lang="en-US" b="0" dirty="0"/>
              <a:t>Students work in pairs.</a:t>
            </a:r>
          </a:p>
          <a:p>
            <a:pPr marL="228600" indent="-228600">
              <a:buAutoNum type="arabicPeriod"/>
            </a:pPr>
            <a:r>
              <a:rPr lang="en-US" b="0" dirty="0"/>
              <a:t>The idea is filling in the paperwork on arrival in heaven.</a:t>
            </a:r>
          </a:p>
          <a:p>
            <a:pPr marL="228600" indent="-228600">
              <a:buAutoNum type="arabicPeriod"/>
            </a:pPr>
            <a:r>
              <a:rPr lang="en-US" b="0" dirty="0"/>
              <a:t>Partner A is the angel asking questions, partner B answers.</a:t>
            </a:r>
          </a:p>
          <a:p>
            <a:pPr marL="228600" indent="-228600">
              <a:buAutoNum type="arabicPeriod"/>
            </a:pPr>
            <a:r>
              <a:rPr lang="en-US" b="0" dirty="0"/>
              <a:t>Swap roles.</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nationalité</a:t>
            </a:r>
            <a:r>
              <a:rPr lang="en-GB" baseline="0" dirty="0"/>
              <a:t> [&gt;5000], </a:t>
            </a:r>
            <a:r>
              <a:rPr lang="en-GB" sz="1200" baseline="0" dirty="0" err="1">
                <a:solidFill>
                  <a:srgbClr val="115076"/>
                </a:solidFill>
                <a:latin typeface="Century Gothic" panose="020B0502020202020204" pitchFamily="34" charset="0"/>
              </a:rPr>
              <a:t>â</a:t>
            </a:r>
            <a:r>
              <a:rPr lang="en-GB" sz="1200" dirty="0" err="1">
                <a:solidFill>
                  <a:srgbClr val="115076"/>
                </a:solidFill>
              </a:rPr>
              <a:t>ge</a:t>
            </a:r>
            <a:r>
              <a:rPr lang="en-GB" sz="1200" dirty="0">
                <a:solidFill>
                  <a:srgbClr val="115076"/>
                </a:solidFill>
              </a:rPr>
              <a:t> [502], philosophe [3609], religion [1699]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écrivain</a:t>
            </a:r>
            <a:r>
              <a:rPr lang="en-GB" baseline="0" dirty="0"/>
              <a:t> [1738], </a:t>
            </a:r>
            <a:r>
              <a:rPr lang="en-GB" baseline="0" dirty="0" err="1"/>
              <a:t>esclavage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Source: https://en.wikipedia.org/wiki/Voltaire</a:t>
            </a:r>
          </a:p>
          <a:p>
            <a:pPr marL="0" inden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Speaking cards: not to show on screen</a:t>
            </a:r>
          </a:p>
          <a:p>
            <a:endParaRPr lang="en-US" b="1" dirty="0"/>
          </a:p>
          <a:p>
            <a:r>
              <a:rPr lang="en-US" b="1" dirty="0"/>
              <a:t>Aim: </a:t>
            </a:r>
            <a:r>
              <a:rPr lang="en-US" b="0" dirty="0"/>
              <a:t>use imperfect tense </a:t>
            </a:r>
            <a:r>
              <a:rPr lang="en-US" b="0" dirty="0" err="1"/>
              <a:t>avoir</a:t>
            </a:r>
            <a:r>
              <a:rPr lang="en-US" b="0" dirty="0"/>
              <a:t> and </a:t>
            </a:r>
            <a:r>
              <a:rPr lang="en-US" b="0" dirty="0" err="1">
                <a:latin typeface="Century Gothic" panose="020B0502020202020204" pitchFamily="34" charset="0"/>
              </a:rPr>
              <a:t>ê</a:t>
            </a:r>
            <a:r>
              <a:rPr lang="en-US" b="0" dirty="0" err="1"/>
              <a:t>tre</a:t>
            </a:r>
            <a:r>
              <a:rPr lang="en-US" b="0" dirty="0"/>
              <a:t> in questions and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nationalité</a:t>
            </a:r>
            <a:r>
              <a:rPr lang="en-GB" baseline="0" dirty="0"/>
              <a:t> [&gt;5000], </a:t>
            </a:r>
            <a:r>
              <a:rPr lang="en-GB" sz="1200" baseline="0" dirty="0" err="1">
                <a:solidFill>
                  <a:srgbClr val="115076"/>
                </a:solidFill>
                <a:latin typeface="Century Gothic" panose="020B0502020202020204" pitchFamily="34" charset="0"/>
              </a:rPr>
              <a:t>â</a:t>
            </a:r>
            <a:r>
              <a:rPr lang="en-GB" sz="1200" dirty="0" err="1">
                <a:solidFill>
                  <a:srgbClr val="115076"/>
                </a:solidFill>
              </a:rPr>
              <a:t>ge</a:t>
            </a:r>
            <a:r>
              <a:rPr lang="en-GB" sz="1200" dirty="0">
                <a:solidFill>
                  <a:srgbClr val="115076"/>
                </a:solidFill>
              </a:rPr>
              <a:t> [502]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815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a:t>
            </a:r>
            <a:r>
              <a:rPr lang="en-GB" b="1" i="0" dirty="0">
                <a:solidFill>
                  <a:srgbClr val="222222"/>
                </a:solidFill>
                <a:effectLst/>
                <a:latin typeface="Arial" panose="020B0604020202020204" pitchFamily="34" charset="0"/>
              </a:rPr>
              <a:t>open eu/œu</a:t>
            </a:r>
            <a:r>
              <a:rPr lang="en-GB" b="1" dirty="0"/>
              <a:t>] </a:t>
            </a:r>
            <a:r>
              <a:rPr lang="en-GB" b="0" dirty="0"/>
              <a:t>and</a:t>
            </a:r>
            <a:r>
              <a:rPr lang="en-GB" b="1" dirty="0"/>
              <a:t> [</a:t>
            </a:r>
            <a:r>
              <a:rPr lang="en-GB" b="1" i="0" dirty="0">
                <a:solidFill>
                  <a:srgbClr val="222222"/>
                </a:solidFill>
                <a:effectLst/>
                <a:latin typeface="Arial" panose="020B0604020202020204" pitchFamily="34" charset="0"/>
              </a:rPr>
              <a:t>closed eu/œu</a:t>
            </a:r>
            <a:r>
              <a:rPr lang="en-GB"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Practice</a:t>
            </a:r>
            <a:r>
              <a:rPr lang="en-GB" b="0" baseline="0" dirty="0"/>
              <a:t> of</a:t>
            </a:r>
            <a:r>
              <a:rPr lang="en-GB" dirty="0"/>
              <a:t> </a:t>
            </a:r>
            <a:r>
              <a:rPr lang="en-GB" b="0" dirty="0"/>
              <a:t>imperfect tense of </a:t>
            </a:r>
            <a:r>
              <a:rPr lang="en-GB" b="0" i="1" dirty="0" err="1"/>
              <a:t>avoir</a:t>
            </a:r>
            <a:r>
              <a:rPr lang="en-GB" b="0" i="1" dirty="0"/>
              <a:t>, </a:t>
            </a:r>
            <a:r>
              <a:rPr lang="en-GB" b="0" i="1" dirty="0" err="1">
                <a:latin typeface="Century Gothic" panose="020B0502020202020204" pitchFamily="34" charset="0"/>
              </a:rPr>
              <a:t>être</a:t>
            </a:r>
            <a:r>
              <a:rPr lang="en-GB" b="0" i="1" dirty="0">
                <a:latin typeface="Century Gothic" panose="020B0502020202020204" pitchFamily="34" charset="0"/>
              </a:rPr>
              <a:t>, </a:t>
            </a:r>
            <a:r>
              <a:rPr lang="en-GB" b="0" i="1" dirty="0" err="1">
                <a:latin typeface="Century Gothic" panose="020B0502020202020204" pitchFamily="34" charset="0"/>
              </a:rPr>
              <a:t>aller</a:t>
            </a:r>
            <a:r>
              <a:rPr lang="en-GB" b="0" i="1" dirty="0">
                <a:latin typeface="Century Gothic" panose="020B0502020202020204" pitchFamily="34" charset="0"/>
              </a:rPr>
              <a:t>, </a:t>
            </a:r>
            <a:r>
              <a:rPr lang="en-GB" b="0" i="0" dirty="0">
                <a:latin typeface="Century Gothic" panose="020B0502020202020204" pitchFamily="34" charset="0"/>
              </a:rPr>
              <a:t>and </a:t>
            </a:r>
            <a:r>
              <a:rPr lang="en-GB" b="0" i="1" dirty="0">
                <a:latin typeface="Century Gothic" panose="020B0502020202020204" pitchFamily="34" charset="0"/>
              </a:rPr>
              <a:t>faire</a:t>
            </a:r>
            <a:r>
              <a:rPr lang="en-GB" b="0" i="0" dirty="0">
                <a:latin typeface="Century Gothic" panose="020B0502020202020204" pitchFamily="34" charset="0"/>
              </a:rPr>
              <a:t> (je/</a:t>
            </a:r>
            <a:r>
              <a:rPr lang="en-GB" b="0" i="0" dirty="0" err="1">
                <a:latin typeface="Century Gothic" panose="020B0502020202020204" pitchFamily="34" charset="0"/>
              </a:rPr>
              <a:t>tu</a:t>
            </a:r>
            <a:r>
              <a:rPr lang="en-GB" b="0" i="0" dirty="0">
                <a:latin typeface="Century Gothic" panose="020B0502020202020204" pitchFamily="34" charset="0"/>
              </a:rPr>
              <a:t>/il/</a:t>
            </a:r>
            <a:r>
              <a:rPr lang="en-GB" b="0" i="0" dirty="0" err="1">
                <a:latin typeface="Century Gothic" panose="020B0502020202020204" pitchFamily="34" charset="0"/>
              </a:rPr>
              <a:t>elle</a:t>
            </a:r>
            <a:r>
              <a:rPr lang="en-GB" b="0" i="0" dirty="0">
                <a:latin typeface="Century Gothic" panose="020B0502020202020204" pitchFamily="34" charset="0"/>
              </a:rPr>
              <a:t>/on forms) and other verbs</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err="1">
                <a:solidFill>
                  <a:schemeClr val="tx1"/>
                </a:solidFill>
                <a:effectLst/>
                <a:latin typeface="+mn-lt"/>
                <a:ea typeface="Calibri"/>
                <a:cs typeface="Calibri"/>
                <a:sym typeface="Calibri"/>
              </a:rPr>
              <a:t>Revisit</a:t>
            </a:r>
            <a:r>
              <a:rPr lang="fr-FR" sz="1200" b="1" i="0" u="none" strike="noStrike" kern="1200" cap="none" dirty="0">
                <a:solidFill>
                  <a:schemeClr val="tx1"/>
                </a:solidFill>
                <a:effectLst/>
                <a:latin typeface="+mn-lt"/>
                <a:ea typeface="Calibri"/>
                <a:cs typeface="Calibri"/>
                <a:sym typeface="Calibri"/>
              </a:rPr>
              <a:t> Y7 and Y8 </a:t>
            </a:r>
            <a:r>
              <a:rPr lang="fr-FR" sz="1200" b="1" i="0" u="none" strike="noStrike" kern="1200" cap="none" dirty="0" err="1">
                <a:solidFill>
                  <a:schemeClr val="tx1"/>
                </a:solidFill>
                <a:effectLst/>
                <a:latin typeface="+mn-lt"/>
                <a:ea typeface="Calibri"/>
                <a:cs typeface="Calibri"/>
                <a:sym typeface="Calibri"/>
              </a:rPr>
              <a:t>vocabulary</a:t>
            </a:r>
            <a:r>
              <a:rPr lang="fr-FR" sz="1200" b="1" i="0" u="none" strike="noStrike" kern="1200" cap="none" dirty="0">
                <a:solidFill>
                  <a:schemeClr val="tx1"/>
                </a:solidFill>
                <a:effectLst/>
                <a:latin typeface="+mn-lt"/>
                <a:ea typeface="Calibri"/>
                <a:cs typeface="Calibri"/>
                <a:sym typeface="Calibri"/>
              </a:rPr>
              <a:t> (12/12)</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malade [1066], méchant [3184], droit [143], gauche [607], local [622], gros [419], italien (adj) [1477], mince [3570], pire [743], espagnol (adj) [1666], à côté [123], aussi [44], mal [277], que [9], que ? [9], vague [1493], caisse [1881], poste [489], natation [&gt;5000], note [1161], piste [1902], jambe [2472], maladie [973], tête [343], bras [1253], moment [148], exemple [259], fils [735], match [1906], cœur [568], blanc (n.) [708], feu [786], hôpital [1308], réseau [721], merci [1070], comment ça s’écrit ? [n/a], d'accord [496], s'il te plaît [n/a], s'il vous plaît [n/a], en bas [468], avoir mal [n/a], par [21], ça [&gt;5000], cocher [&gt;5000], peser [1584], quitter [507], différent [350], prudent [1529], possible [175], même [42], peut-être [190], partout [581], d'abord [326], enfin [349], couleur [1211], raison [72], madame [294], vue [191], monsieur [79], goût [1829], plat [2167], combien ? [800], chacun [323], bleu [1216], rouge [987], vert [1060], scolaire [1993], carte [955], soin [1109], bonjour [1972], aussi...que [n/a], plus...que [n/a], moins...que [n/a]</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345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 for 3 slides</a:t>
            </a:r>
            <a:endParaRPr lang="en-US" b="1" dirty="0"/>
          </a:p>
          <a:p>
            <a:endParaRPr lang="en-US" b="1" dirty="0"/>
          </a:p>
          <a:p>
            <a:r>
              <a:rPr lang="en-US" b="1" dirty="0"/>
              <a:t>Aim: </a:t>
            </a:r>
            <a:r>
              <a:rPr lang="en-US" b="0" dirty="0"/>
              <a:t>To</a:t>
            </a:r>
            <a:r>
              <a:rPr lang="en-US" b="1" dirty="0"/>
              <a:t> </a:t>
            </a:r>
            <a:r>
              <a:rPr lang="en-US" b="0" dirty="0"/>
              <a:t>practise pronunciation of open and closed SSC eu/oeu.</a:t>
            </a:r>
            <a:endParaRPr lang="en-US" b="1" dirty="0"/>
          </a:p>
          <a:p>
            <a:endParaRPr lang="en-US" b="1" dirty="0"/>
          </a:p>
          <a:p>
            <a:r>
              <a:rPr lang="en-US" b="1" dirty="0"/>
              <a:t>Procedure:</a:t>
            </a:r>
          </a:p>
          <a:p>
            <a:r>
              <a:rPr lang="en-US" b="0" dirty="0"/>
              <a:t>1. Students to say tongue twisters as quickly as possible with accurate pronunciation of SSCs.</a:t>
            </a:r>
          </a:p>
          <a:p>
            <a:r>
              <a:rPr lang="en-US" b="0" dirty="0"/>
              <a:t>2. Click buttons to hear slow, medium and fast pronunciation by native speaker.</a:t>
            </a:r>
          </a:p>
          <a:p>
            <a:endParaRPr lang="en-US" b="0" dirty="0"/>
          </a:p>
          <a:p>
            <a:r>
              <a:rPr lang="en-US" b="1" dirty="0"/>
              <a:t>Transcript:</a:t>
            </a:r>
          </a:p>
          <a:p>
            <a:r>
              <a:rPr lang="en-US" b="0" dirty="0"/>
              <a:t>1. </a:t>
            </a:r>
            <a:r>
              <a:rPr lang="fr-FR" sz="1200" dirty="0">
                <a:solidFill>
                  <a:schemeClr val="accent5">
                    <a:lumMod val="50000"/>
                  </a:schemeClr>
                </a:solidFill>
              </a:rPr>
              <a:t>Il y a de nombr</a:t>
            </a:r>
            <a:r>
              <a:rPr lang="fr-FR" sz="1200" b="1" dirty="0">
                <a:solidFill>
                  <a:schemeClr val="accent5">
                    <a:lumMod val="50000"/>
                  </a:schemeClr>
                </a:solidFill>
              </a:rPr>
              <a:t>eu</a:t>
            </a:r>
            <a:r>
              <a:rPr lang="fr-FR" sz="1200" dirty="0">
                <a:solidFill>
                  <a:schemeClr val="accent5">
                    <a:lumMod val="50000"/>
                  </a:schemeClr>
                </a:solidFill>
              </a:rPr>
              <a:t>x doct</a:t>
            </a:r>
            <a:r>
              <a:rPr lang="fr-FR" sz="1200" b="1" dirty="0">
                <a:solidFill>
                  <a:schemeClr val="accent5">
                    <a:lumMod val="50000"/>
                  </a:schemeClr>
                </a:solidFill>
              </a:rPr>
              <a:t>eu</a:t>
            </a:r>
            <a:r>
              <a:rPr lang="fr-FR" sz="1200" dirty="0">
                <a:solidFill>
                  <a:schemeClr val="accent5">
                    <a:lumMod val="50000"/>
                  </a:schemeClr>
                </a:solidFill>
              </a:rPr>
              <a:t>rs danger</a:t>
            </a:r>
            <a:r>
              <a:rPr lang="fr-FR" sz="1200" b="1" dirty="0">
                <a:solidFill>
                  <a:schemeClr val="accent5">
                    <a:lumMod val="50000"/>
                  </a:schemeClr>
                </a:solidFill>
              </a:rPr>
              <a:t>eu</a:t>
            </a:r>
            <a:r>
              <a:rPr lang="fr-FR" sz="1200" dirty="0">
                <a:solidFill>
                  <a:schemeClr val="accent5">
                    <a:lumMod val="50000"/>
                  </a:schemeClr>
                </a:solidFill>
              </a:rPr>
              <a:t>x au mili</a:t>
            </a:r>
            <a:r>
              <a:rPr lang="fr-FR" sz="1200" b="1" dirty="0">
                <a:solidFill>
                  <a:schemeClr val="accent5">
                    <a:lumMod val="50000"/>
                  </a:schemeClr>
                </a:solidFill>
              </a:rPr>
              <a:t>eu</a:t>
            </a:r>
            <a:r>
              <a:rPr lang="fr-FR" sz="1200" dirty="0">
                <a:solidFill>
                  <a:schemeClr val="accent5">
                    <a:lumMod val="50000"/>
                  </a:schemeClr>
                </a:solidFill>
              </a:rPr>
              <a:t> du lac.</a:t>
            </a:r>
          </a:p>
          <a:p>
            <a:r>
              <a:rPr lang="fr-FR" sz="1200" dirty="0">
                <a:solidFill>
                  <a:schemeClr val="accent5">
                    <a:lumMod val="50000"/>
                  </a:schemeClr>
                </a:solidFill>
              </a:rPr>
              <a:t>2. Je ne v</a:t>
            </a:r>
            <a:r>
              <a:rPr lang="fr-FR" sz="1200" b="1" dirty="0">
                <a:solidFill>
                  <a:schemeClr val="accent5">
                    <a:lumMod val="50000"/>
                  </a:schemeClr>
                </a:solidFill>
              </a:rPr>
              <a:t>eu</a:t>
            </a:r>
            <a:r>
              <a:rPr lang="fr-FR" sz="1200" dirty="0">
                <a:solidFill>
                  <a:schemeClr val="accent5">
                    <a:lumMod val="50000"/>
                  </a:schemeClr>
                </a:solidFill>
              </a:rPr>
              <a:t>x pas pl</a:t>
            </a:r>
            <a:r>
              <a:rPr lang="fr-FR" sz="1200" b="1" dirty="0">
                <a:solidFill>
                  <a:schemeClr val="accent5">
                    <a:lumMod val="50000"/>
                  </a:schemeClr>
                </a:solidFill>
              </a:rPr>
              <a:t>eu</a:t>
            </a:r>
            <a:r>
              <a:rPr lang="fr-FR" sz="1200" dirty="0">
                <a:solidFill>
                  <a:schemeClr val="accent5">
                    <a:lumMod val="50000"/>
                  </a:schemeClr>
                </a:solidFill>
              </a:rPr>
              <a:t>rer, il est mi</a:t>
            </a:r>
            <a:r>
              <a:rPr lang="fr-FR" sz="1200" b="1" dirty="0">
                <a:solidFill>
                  <a:schemeClr val="accent5">
                    <a:lumMod val="50000"/>
                  </a:schemeClr>
                </a:solidFill>
              </a:rPr>
              <a:t>eu</a:t>
            </a:r>
            <a:r>
              <a:rPr lang="fr-FR" sz="1200" dirty="0">
                <a:solidFill>
                  <a:schemeClr val="accent5">
                    <a:lumMod val="50000"/>
                  </a:schemeClr>
                </a:solidFill>
              </a:rPr>
              <a:t>x d'être h</a:t>
            </a:r>
            <a:r>
              <a:rPr lang="fr-FR" sz="1200" b="1" dirty="0">
                <a:solidFill>
                  <a:schemeClr val="accent5">
                    <a:lumMod val="50000"/>
                  </a:schemeClr>
                </a:solidFill>
              </a:rPr>
              <a:t>eu</a:t>
            </a:r>
            <a:r>
              <a:rPr lang="fr-FR" sz="1200" dirty="0">
                <a:solidFill>
                  <a:schemeClr val="accent5">
                    <a:lumMod val="50000"/>
                  </a:schemeClr>
                </a:solidFill>
              </a:rPr>
              <a:t>r</a:t>
            </a:r>
            <a:r>
              <a:rPr lang="fr-FR" sz="1200" b="1" dirty="0">
                <a:solidFill>
                  <a:schemeClr val="accent5">
                    <a:lumMod val="50000"/>
                  </a:schemeClr>
                </a:solidFill>
              </a:rPr>
              <a:t>eu</a:t>
            </a:r>
            <a:r>
              <a:rPr lang="fr-FR" sz="1200" dirty="0">
                <a:solidFill>
                  <a:schemeClr val="accent5">
                    <a:lumMod val="50000"/>
                  </a:schemeClr>
                </a:solidFill>
              </a:rPr>
              <a:t>x que d'être séri</a:t>
            </a:r>
            <a:r>
              <a:rPr lang="fr-FR" sz="1200" b="1" dirty="0">
                <a:solidFill>
                  <a:schemeClr val="accent5">
                    <a:lumMod val="50000"/>
                  </a:schemeClr>
                </a:solidFill>
              </a:rPr>
              <a:t>eu</a:t>
            </a:r>
            <a:r>
              <a:rPr lang="fr-FR" sz="1200" dirty="0">
                <a:solidFill>
                  <a:schemeClr val="accent5">
                    <a:lumMod val="50000"/>
                  </a:schemeClr>
                </a:solidFill>
              </a:rPr>
              <a:t>x.</a:t>
            </a:r>
          </a:p>
          <a:p>
            <a:r>
              <a:rPr lang="fr-FR" sz="1200" dirty="0">
                <a:solidFill>
                  <a:schemeClr val="accent5">
                    <a:lumMod val="50000"/>
                  </a:schemeClr>
                </a:solidFill>
              </a:rPr>
              <a:t>3. L’entrepren</a:t>
            </a:r>
            <a:r>
              <a:rPr lang="fr-FR" sz="1200" b="1" dirty="0">
                <a:solidFill>
                  <a:schemeClr val="accent5">
                    <a:lumMod val="50000"/>
                  </a:schemeClr>
                </a:solidFill>
              </a:rPr>
              <a:t>eu</a:t>
            </a:r>
            <a:r>
              <a:rPr lang="fr-FR" sz="1200" dirty="0">
                <a:solidFill>
                  <a:schemeClr val="accent5">
                    <a:lumMod val="50000"/>
                  </a:schemeClr>
                </a:solidFill>
              </a:rPr>
              <a:t>r est courag</a:t>
            </a:r>
            <a:r>
              <a:rPr lang="fr-FR" sz="1200" b="1" dirty="0">
                <a:solidFill>
                  <a:schemeClr val="accent5">
                    <a:lumMod val="50000"/>
                  </a:schemeClr>
                </a:solidFill>
              </a:rPr>
              <a:t>eu</a:t>
            </a:r>
            <a:r>
              <a:rPr lang="fr-FR" sz="1200" dirty="0">
                <a:solidFill>
                  <a:schemeClr val="accent5">
                    <a:lumMod val="50000"/>
                  </a:schemeClr>
                </a:solidFill>
              </a:rPr>
              <a:t>x, il fais la pr</a:t>
            </a:r>
            <a:r>
              <a:rPr lang="fr-FR" sz="1200" b="1" dirty="0">
                <a:solidFill>
                  <a:schemeClr val="accent5">
                    <a:lumMod val="50000"/>
                  </a:schemeClr>
                </a:solidFill>
              </a:rPr>
              <a:t>eu</a:t>
            </a:r>
            <a:r>
              <a:rPr lang="fr-FR" sz="1200" dirty="0">
                <a:solidFill>
                  <a:schemeClr val="accent5">
                    <a:lumMod val="50000"/>
                  </a:schemeClr>
                </a:solidFill>
              </a:rPr>
              <a:t>ve de sa val</a:t>
            </a:r>
            <a:r>
              <a:rPr lang="fr-FR" sz="1200" b="1" dirty="0">
                <a:solidFill>
                  <a:schemeClr val="accent5">
                    <a:lumMod val="50000"/>
                  </a:schemeClr>
                </a:solidFill>
              </a:rPr>
              <a:t>eu</a:t>
            </a:r>
            <a:r>
              <a:rPr lang="fr-FR" sz="1200" dirty="0">
                <a:solidFill>
                  <a:schemeClr val="accent5">
                    <a:lumMod val="50000"/>
                  </a:schemeClr>
                </a:solidFill>
              </a:rPr>
              <a:t>r chaque h</a:t>
            </a:r>
            <a:r>
              <a:rPr lang="fr-FR" sz="1200" b="1" dirty="0">
                <a:solidFill>
                  <a:schemeClr val="accent5">
                    <a:lumMod val="50000"/>
                  </a:schemeClr>
                </a:solidFill>
              </a:rPr>
              <a:t>eu</a:t>
            </a:r>
            <a:r>
              <a:rPr lang="fr-FR" sz="1200" dirty="0">
                <a:solidFill>
                  <a:schemeClr val="accent5">
                    <a:lumMod val="50000"/>
                  </a:schemeClr>
                </a:solidFill>
              </a:rPr>
              <a:t>re.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nombreux</a:t>
            </a:r>
            <a:r>
              <a:rPr lang="en-GB" baseline="0" dirty="0"/>
              <a:t> [366], </a:t>
            </a:r>
            <a:r>
              <a:rPr lang="en-GB" baseline="0" dirty="0" err="1"/>
              <a:t>docteur</a:t>
            </a:r>
            <a:r>
              <a:rPr lang="en-GB" baseline="0" dirty="0"/>
              <a:t> [2176], milieu [479], </a:t>
            </a:r>
            <a:r>
              <a:rPr lang="en-GB" baseline="0" dirty="0" err="1"/>
              <a:t>pleurer</a:t>
            </a:r>
            <a:r>
              <a:rPr lang="en-GB" baseline="0" dirty="0"/>
              <a:t> [2253], </a:t>
            </a:r>
            <a:r>
              <a:rPr lang="en-GB" baseline="0" dirty="0" err="1"/>
              <a:t>sérieux</a:t>
            </a:r>
            <a:r>
              <a:rPr lang="en-GB" baseline="0" dirty="0"/>
              <a:t> [412], entrepreneur [2377], </a:t>
            </a:r>
            <a:r>
              <a:rPr lang="en-GB" baseline="0" dirty="0" err="1"/>
              <a:t>courageux</a:t>
            </a:r>
            <a:r>
              <a:rPr lang="en-GB" baseline="0" dirty="0"/>
              <a:t> [2198], </a:t>
            </a:r>
            <a:r>
              <a:rPr lang="en-GB" baseline="0" dirty="0" err="1"/>
              <a:t>preuve</a:t>
            </a:r>
            <a:r>
              <a:rPr lang="en-GB" baseline="0" dirty="0"/>
              <a:t> [653], </a:t>
            </a:r>
            <a:r>
              <a:rPr lang="en-GB" baseline="0" dirty="0" err="1"/>
              <a:t>valeur</a:t>
            </a:r>
            <a:r>
              <a:rPr lang="en-GB" baseline="0" dirty="0"/>
              <a:t> [453]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2/3</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389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consolidate the concept of open and closed vowel sounds.</a:t>
            </a:r>
          </a:p>
          <a:p>
            <a:endParaRPr lang="en-US" b="0" dirty="0"/>
          </a:p>
          <a:p>
            <a:r>
              <a:rPr lang="en-US" b="1" dirty="0"/>
              <a:t>Procedure:</a:t>
            </a:r>
          </a:p>
          <a:p>
            <a:r>
              <a:rPr lang="en-US" b="0" dirty="0"/>
              <a:t>1. Click to reveal ‘</a:t>
            </a:r>
            <a:r>
              <a:rPr lang="en-US" b="0" dirty="0" err="1"/>
              <a:t>peu</a:t>
            </a:r>
            <a:r>
              <a:rPr lang="en-US" b="0" dirty="0"/>
              <a:t>’. Students repeat it</a:t>
            </a:r>
          </a:p>
          <a:p>
            <a:r>
              <a:rPr lang="en-US" b="0" dirty="0"/>
              <a:t>2. Click to reveal the first info bubble. Students hear and say ‘</a:t>
            </a:r>
            <a:r>
              <a:rPr lang="en-US" b="0" dirty="0" err="1"/>
              <a:t>peu</a:t>
            </a:r>
            <a:r>
              <a:rPr lang="en-US" b="0" dirty="0"/>
              <a:t>’ again several time, noticing the position of the tongue in the mouth.</a:t>
            </a:r>
          </a:p>
          <a:p>
            <a:r>
              <a:rPr lang="en-US" b="0" dirty="0"/>
              <a:t>3. Click to reveal ‘</a:t>
            </a:r>
            <a:r>
              <a:rPr lang="en-US" b="0" dirty="0" err="1"/>
              <a:t>peur</a:t>
            </a:r>
            <a:r>
              <a:rPr lang="en-US" b="0" dirty="0"/>
              <a:t>’. Repeat steps one and two.</a:t>
            </a:r>
          </a:p>
          <a:p>
            <a:r>
              <a:rPr lang="en-US" b="0" dirty="0"/>
              <a:t>4. Click to play the words in quick succession.</a:t>
            </a:r>
          </a:p>
          <a:p>
            <a:r>
              <a:rPr lang="en-US" b="0" dirty="0"/>
              <a:t>5. Move to the following slides for a reminder of other words containing closed [eu].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3/3</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619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 5 minutes</a:t>
            </a:r>
            <a:br>
              <a:rPr lang="en-GB" b="1" dirty="0"/>
            </a:br>
            <a:br>
              <a:rPr lang="en-GB" b="1" dirty="0"/>
            </a:br>
            <a:r>
              <a:rPr lang="en-GB" b="1" dirty="0"/>
              <a:t>Aim: </a:t>
            </a:r>
            <a:r>
              <a:rPr lang="en-GB" b="0" dirty="0"/>
              <a:t>Written recognition and oral production of revisited vocabulary.  </a:t>
            </a:r>
            <a:br>
              <a:rPr lang="en-GB" b="0" dirty="0"/>
            </a:br>
            <a:br>
              <a:rPr lang="en-GB" b="0" dirty="0"/>
            </a:br>
            <a:r>
              <a:rPr lang="en-GB" b="1" dirty="0"/>
              <a:t>Procedure:</a:t>
            </a:r>
            <a:br>
              <a:rPr lang="en-GB" b="1" dirty="0"/>
            </a:br>
            <a:r>
              <a:rPr lang="en-GB" b="1" dirty="0"/>
              <a:t>Round 1: </a:t>
            </a:r>
            <a:r>
              <a:rPr lang="en-GB" b="0" dirty="0"/>
              <a:t>Look at the French, recall the English meanings, saying them aloud. [1 minute]</a:t>
            </a:r>
            <a:br>
              <a:rPr lang="en-GB" b="0" dirty="0"/>
            </a:br>
            <a:r>
              <a:rPr lang="en-GB" b="1" dirty="0"/>
              <a:t>Round 2: </a:t>
            </a:r>
            <a:r>
              <a:rPr lang="en-GB" b="0" dirty="0"/>
              <a:t>Look at the English, recall the French meanings, saying them aloud. [1 minute]</a:t>
            </a:r>
            <a:br>
              <a:rPr lang="en-GB" b="0" dirty="0"/>
            </a:br>
            <a:r>
              <a:rPr lang="en-GB" b="0" dirty="0"/>
              <a:t>Repeat for two further minutes, to speed up recall.</a:t>
            </a:r>
            <a:br>
              <a:rPr lang="en-GB" b="0" dirty="0"/>
            </a:br>
            <a:br>
              <a:rPr lang="en-GB" dirty="0"/>
            </a:br>
            <a:r>
              <a:rPr lang="en-GB" dirty="0"/>
              <a:t>Note: the words for this week have been split into two groups so that students first concentrate on items 1-8, then repeat all rounds of learning with 9-16.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874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(2 slides)</a:t>
            </a:r>
          </a:p>
          <a:p>
            <a:endParaRPr lang="en-US" b="1" dirty="0"/>
          </a:p>
          <a:p>
            <a:r>
              <a:rPr lang="en-US" b="1" dirty="0"/>
              <a:t>Aim: </a:t>
            </a:r>
            <a:r>
              <a:rPr lang="en-US" b="0" dirty="0"/>
              <a:t>Written recognition of revisited vocabulary in context.</a:t>
            </a:r>
          </a:p>
          <a:p>
            <a:endParaRPr lang="en-US" b="1" dirty="0"/>
          </a:p>
          <a:p>
            <a:r>
              <a:rPr lang="en-US" b="1" dirty="0"/>
              <a:t>Procedure:</a:t>
            </a:r>
          </a:p>
          <a:p>
            <a:r>
              <a:rPr lang="en-US" b="0" dirty="0"/>
              <a:t>1. Students read and take notes.</a:t>
            </a:r>
          </a:p>
          <a:p>
            <a:r>
              <a:rPr lang="en-US" b="0" dirty="0"/>
              <a:t>2. Comprehension questions on next slide.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art [1181]</a:t>
            </a:r>
            <a:r>
              <a:rPr lang="en-GB" b="0" baseline="0" dirty="0"/>
              <a:t>, </a:t>
            </a:r>
            <a:r>
              <a:rPr lang="en-GB" baseline="0" dirty="0" err="1"/>
              <a:t>impressionnisme</a:t>
            </a:r>
            <a:r>
              <a:rPr lang="en-GB" baseline="0" dirty="0"/>
              <a:t> [&gt;5000], </a:t>
            </a:r>
            <a:r>
              <a:rPr lang="en-GB" baseline="0" dirty="0" err="1"/>
              <a:t>influencé</a:t>
            </a:r>
            <a:r>
              <a:rPr lang="en-GB" baseline="0" dirty="0"/>
              <a:t> (influencer [2498]), vision [1505]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Text based on information from https://en.wikipedia.org/wiki/Claude_Monet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2/2</a:t>
            </a:r>
          </a:p>
          <a:p>
            <a:endParaRPr lang="en-US" b="1" dirty="0"/>
          </a:p>
          <a:p>
            <a:r>
              <a:rPr lang="en-US" b="1" dirty="0"/>
              <a:t>Procedure:</a:t>
            </a:r>
          </a:p>
          <a:p>
            <a:r>
              <a:rPr lang="en-US" b="0" dirty="0"/>
              <a:t>1. Elicit answers orally.</a:t>
            </a:r>
          </a:p>
          <a:p>
            <a:r>
              <a:rPr lang="en-US" b="0" dirty="0"/>
              <a:t>2. Click to reveal answers one by 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368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of revisited vocabulary in context</a:t>
            </a:r>
          </a:p>
          <a:p>
            <a:endParaRPr lang="en-US" b="1" dirty="0"/>
          </a:p>
          <a:p>
            <a:r>
              <a:rPr lang="en-US" b="1" dirty="0"/>
              <a:t>Procedure:</a:t>
            </a:r>
          </a:p>
          <a:p>
            <a:r>
              <a:rPr lang="en-US" b="0" dirty="0"/>
              <a:t>1. Students choose from the English words at the bottom, translate them into French and use them to fill the gaps in the text.</a:t>
            </a:r>
          </a:p>
          <a:p>
            <a:r>
              <a:rPr lang="en-US" b="0" dirty="0"/>
              <a:t>2. Click to reveal answers one by one.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simple [212], excellent [1225]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850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mins</a:t>
            </a:r>
          </a:p>
          <a:p>
            <a:endParaRPr lang="en-US" b="1" dirty="0"/>
          </a:p>
          <a:p>
            <a:r>
              <a:rPr lang="en-US" b="1" dirty="0"/>
              <a:t>Aim: Recap of imperfect formation with ‘</a:t>
            </a:r>
            <a:r>
              <a:rPr lang="en-US" b="1" dirty="0" err="1"/>
              <a:t>aller</a:t>
            </a:r>
            <a:r>
              <a:rPr lang="en-US" b="1" dirty="0"/>
              <a:t>’ and ‘faire’.</a:t>
            </a:r>
          </a:p>
          <a:p>
            <a:endParaRPr lang="en-US" b="1" dirty="0"/>
          </a:p>
          <a:p>
            <a:r>
              <a:rPr lang="en-US" b="1" dirty="0"/>
              <a:t>Procedure:</a:t>
            </a:r>
          </a:p>
          <a:p>
            <a:r>
              <a:rPr lang="en-US" b="0" dirty="0"/>
              <a:t>1. Click to bring up information.</a:t>
            </a:r>
          </a:p>
          <a:p>
            <a:r>
              <a:rPr lang="en-US" b="0" dirty="0"/>
              <a:t>2. Students follow steps to form imperfect tense of </a:t>
            </a:r>
            <a:r>
              <a:rPr lang="en-US" b="0" dirty="0" err="1"/>
              <a:t>aller</a:t>
            </a:r>
            <a:r>
              <a:rPr lang="en-US" b="0" dirty="0"/>
              <a:t> then faire.</a:t>
            </a:r>
          </a:p>
          <a:p>
            <a:r>
              <a:rPr lang="en-US" b="0" dirty="0"/>
              <a:t>3. Click to reveal each step.</a:t>
            </a:r>
          </a:p>
          <a:p>
            <a:r>
              <a:rPr lang="en-US" b="0" dirty="0"/>
              <a:t>4. Click to reveal translation.</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888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mins</a:t>
            </a:r>
          </a:p>
          <a:p>
            <a:endParaRPr lang="en-US" b="1" dirty="0"/>
          </a:p>
          <a:p>
            <a:r>
              <a:rPr lang="en-US" b="1" dirty="0"/>
              <a:t>Aim: </a:t>
            </a:r>
            <a:r>
              <a:rPr lang="en-US" b="0" dirty="0"/>
              <a:t>Recap of </a:t>
            </a:r>
            <a:r>
              <a:rPr lang="fr-FR" b="0" i="1" noProof="0" dirty="0"/>
              <a:t>il y a </a:t>
            </a:r>
            <a:r>
              <a:rPr lang="en-US" b="0" dirty="0"/>
              <a:t>vs </a:t>
            </a:r>
            <a:r>
              <a:rPr lang="fr-FR" b="0" i="1" noProof="0" dirty="0"/>
              <a:t>il y avait</a:t>
            </a:r>
            <a:r>
              <a:rPr lang="fr-FR" b="0" noProof="0" dirty="0"/>
              <a:t>.</a:t>
            </a:r>
          </a:p>
          <a:p>
            <a:endParaRPr lang="en-US" b="1" dirty="0"/>
          </a:p>
          <a:p>
            <a:r>
              <a:rPr lang="en-US" b="1" dirty="0"/>
              <a:t>Procedure:</a:t>
            </a:r>
          </a:p>
          <a:p>
            <a:r>
              <a:rPr lang="en-US" b="0" dirty="0"/>
              <a:t>1. Click to bring up information.</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139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endParaRPr lang="en-US" b="1" dirty="0"/>
          </a:p>
          <a:p>
            <a:endParaRPr lang="en-US" b="1" dirty="0"/>
          </a:p>
          <a:p>
            <a:r>
              <a:rPr lang="en-US" b="1" dirty="0"/>
              <a:t>Aim: </a:t>
            </a:r>
            <a:r>
              <a:rPr lang="en-US" b="0" dirty="0"/>
              <a:t>Aural recognition of </a:t>
            </a:r>
            <a:r>
              <a:rPr lang="fr-FR" b="0" i="1" noProof="0" dirty="0"/>
              <a:t>il y a </a:t>
            </a:r>
            <a:r>
              <a:rPr lang="en-US" b="0" dirty="0"/>
              <a:t>and </a:t>
            </a:r>
            <a:r>
              <a:rPr lang="fr-FR" b="0" i="1" noProof="0" dirty="0"/>
              <a:t>il y avait </a:t>
            </a:r>
            <a:r>
              <a:rPr lang="en-US" b="0" dirty="0"/>
              <a:t>in context, and connecting these with meaning.</a:t>
            </a:r>
          </a:p>
          <a:p>
            <a:endParaRPr lang="en-US" b="1" dirty="0"/>
          </a:p>
          <a:p>
            <a:r>
              <a:rPr lang="en-US" b="1" dirty="0"/>
              <a:t>Procedure:</a:t>
            </a:r>
          </a:p>
          <a:p>
            <a:pPr marL="228600" indent="-228600">
              <a:buFont typeface="+mj-lt"/>
              <a:buAutoNum type="arabicPeriod"/>
            </a:pPr>
            <a:r>
              <a:rPr lang="en-US" b="0" dirty="0"/>
              <a:t>Click the symbol to hear the introduction which sets the scene of the activity.</a:t>
            </a:r>
          </a:p>
          <a:p>
            <a:pPr marL="228600" indent="-228600">
              <a:buFont typeface="+mj-lt"/>
              <a:buAutoNum type="arabicPeriod"/>
            </a:pPr>
            <a:r>
              <a:rPr lang="en-US" b="0" dirty="0"/>
              <a:t>Elicit what pupils have understood.</a:t>
            </a:r>
          </a:p>
          <a:p>
            <a:pPr marL="685800" lvl="1" indent="-228600">
              <a:buFont typeface="Arial" panose="020B0604020202020204" pitchFamily="34" charset="0"/>
              <a:buChar char="•"/>
            </a:pPr>
            <a:r>
              <a:rPr lang="en-US" b="0" dirty="0"/>
              <a:t>Hello ladies and gentlemen (formal welcome).</a:t>
            </a:r>
          </a:p>
          <a:p>
            <a:pPr marL="685800" lvl="1" indent="-228600">
              <a:buFont typeface="Arial" panose="020B0604020202020204" pitchFamily="34" charset="0"/>
              <a:buChar char="•"/>
            </a:pPr>
            <a:r>
              <a:rPr lang="en-US" b="0" dirty="0"/>
              <a:t>We are in Amiens Cathedral.</a:t>
            </a:r>
          </a:p>
          <a:p>
            <a:pPr marL="685800" lvl="1" indent="-228600">
              <a:buFont typeface="Arial" panose="020B0604020202020204" pitchFamily="34" charset="0"/>
              <a:buChar char="•"/>
            </a:pPr>
            <a:r>
              <a:rPr lang="en-US" b="0" dirty="0"/>
              <a:t>It’s very big, twice as big as Notre Dame in Paris.</a:t>
            </a:r>
          </a:p>
          <a:p>
            <a:pPr marL="228600" indent="-228600">
              <a:buFont typeface="+mj-lt"/>
              <a:buAutoNum type="arabicPeriod"/>
            </a:pPr>
            <a:r>
              <a:rPr lang="en-US" b="0" dirty="0"/>
              <a:t>Click on the numbers on the left to hear sentences with a beep, covering a time expression. </a:t>
            </a:r>
          </a:p>
          <a:p>
            <a:pPr marL="228600" indent="-228600">
              <a:buFont typeface="+mj-lt"/>
              <a:buAutoNum type="arabicPeriod"/>
            </a:pPr>
            <a:r>
              <a:rPr lang="en-US" b="0" dirty="0"/>
              <a:t>Students decide whether the thing is there now or used to be there, based on their understanding of the tense of </a:t>
            </a:r>
            <a:r>
              <a:rPr lang="en-GB" b="0" noProof="0" dirty="0"/>
              <a:t>il y a / il y </a:t>
            </a:r>
            <a:r>
              <a:rPr lang="en-GB" b="0" noProof="0" dirty="0" err="1"/>
              <a:t>avait</a:t>
            </a:r>
            <a:r>
              <a:rPr lang="en-GB" b="0" noProof="0" dirty="0"/>
              <a:t> </a:t>
            </a:r>
            <a:r>
              <a:rPr lang="en-US" b="0" dirty="0"/>
              <a:t>used.</a:t>
            </a:r>
          </a:p>
          <a:p>
            <a:pPr marL="228600" indent="-228600">
              <a:buFont typeface="+mj-lt"/>
              <a:buAutoNum type="arabicPeriod"/>
            </a:pPr>
            <a:r>
              <a:rPr lang="en-US" b="0" dirty="0"/>
              <a:t>Elicit answers one by one. Depending on proficiency level of students, ask what each sentence is telling them.</a:t>
            </a:r>
          </a:p>
          <a:p>
            <a:pPr marL="228600" indent="-228600">
              <a:buFont typeface="+mj-lt"/>
              <a:buAutoNum type="arabicPeriod"/>
            </a:pPr>
            <a:r>
              <a:rPr lang="en-US" b="0" dirty="0"/>
              <a:t>Click to reveal answers one by one and click on the numbers on the right to hear the complete sentences for verification.</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115076"/>
                </a:solidFill>
              </a:rPr>
              <a:t>Introduction: Bonjour mesdames et messieurs. Nous sommes à la cathédrale d’Amiens ! Elle est la deuxième plus grande cathédrale d'Europe, deux fois plus grande que Notre Dame à Paris.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115076"/>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15076"/>
                </a:solidFill>
              </a:rPr>
              <a:t>[Aujourd’hui], il y a deux </a:t>
            </a:r>
            <a:r>
              <a:rPr lang="fr-FR" sz="1200" dirty="0">
                <a:solidFill>
                  <a:srgbClr val="C00000"/>
                </a:solidFill>
              </a:rPr>
              <a:t>tours</a:t>
            </a:r>
            <a:r>
              <a:rPr lang="fr-FR" sz="1200" dirty="0">
                <a:solidFill>
                  <a:srgbClr val="115076"/>
                </a:solidFill>
              </a:rPr>
              <a:t> de hauteurs différentes.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15076"/>
                </a:solidFill>
              </a:rPr>
              <a:t>[Au treizième siècle,] il y avait beaucoup de couleurs sur la cathédrale.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15076"/>
                </a:solidFill>
              </a:rPr>
              <a:t>[En été et à Noël], il y a un spectacle qui montre à nouveau des couleurs du passé.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15076"/>
                </a:solidFill>
              </a:rPr>
              <a:t>[Au seizi</a:t>
            </a:r>
            <a:r>
              <a:rPr lang="fr-FR" sz="1200" dirty="0">
                <a:solidFill>
                  <a:srgbClr val="115076"/>
                </a:solidFill>
                <a:latin typeface="Century Gothic" panose="020B0502020202020204" pitchFamily="34" charset="0"/>
              </a:rPr>
              <a:t>è</a:t>
            </a:r>
            <a:r>
              <a:rPr lang="fr-FR" sz="1200" dirty="0">
                <a:solidFill>
                  <a:srgbClr val="115076"/>
                </a:solidFill>
              </a:rPr>
              <a:t>me si</a:t>
            </a:r>
            <a:r>
              <a:rPr lang="fr-FR" sz="1200" dirty="0">
                <a:solidFill>
                  <a:srgbClr val="115076"/>
                </a:solidFill>
                <a:latin typeface="Century Gothic" panose="020B0502020202020204" pitchFamily="34" charset="0"/>
              </a:rPr>
              <a:t>è</a:t>
            </a:r>
            <a:r>
              <a:rPr lang="fr-FR" sz="1200" dirty="0">
                <a:solidFill>
                  <a:srgbClr val="115076"/>
                </a:solidFill>
              </a:rPr>
              <a:t>cle], il y avait une grande porte.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15076"/>
                </a:solidFill>
              </a:rPr>
              <a:t>[Maintenant] il y a deux petites portes.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15076"/>
                </a:solidFill>
              </a:rPr>
              <a:t>À gauche et à droite, il y a [encore] des modèles.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15076"/>
                </a:solidFill>
              </a:rPr>
              <a:t>Il y avait des fenêtres dans un magasin local avant un feu [en 1920]</a:t>
            </a:r>
            <a:r>
              <a:rPr lang="en-US" sz="1200" dirty="0">
                <a:solidFill>
                  <a:srgbClr val="115076"/>
                </a:solidFill>
                <a:latin typeface="Century Gothic" panose="020F0302020204030204"/>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15076"/>
                </a:solidFill>
              </a:rPr>
              <a:t>Il n'y avait pas de rosace* dans le bâtiment [original].</a:t>
            </a:r>
          </a:p>
          <a:p>
            <a:r>
              <a:rPr lang="fr-FR" sz="1200" dirty="0">
                <a:solidFill>
                  <a:srgbClr val="115076"/>
                </a:solidFill>
              </a:rPr>
              <a:t>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guidé</a:t>
            </a:r>
            <a:r>
              <a:rPr lang="en-GB" baseline="0" dirty="0"/>
              <a:t> (guider [2008]), original [1814]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0" i="0" dirty="0">
                <a:solidFill>
                  <a:srgbClr val="E6851E"/>
                </a:solidFill>
                <a:effectLst/>
                <a:latin typeface="Helvetica" panose="020B0604020202020204" pitchFamily="34" charset="0"/>
              </a:rPr>
              <a:t>siècle [603], </a:t>
            </a:r>
            <a:r>
              <a:rPr lang="en-GB" b="0" i="0" dirty="0" err="1">
                <a:solidFill>
                  <a:srgbClr val="E6851E"/>
                </a:solidFill>
                <a:effectLst/>
                <a:latin typeface="Helvetica" panose="020B0604020202020204" pitchFamily="34" charset="0"/>
              </a:rPr>
              <a:t>treizième</a:t>
            </a:r>
            <a:r>
              <a:rPr lang="en-GB" b="0" i="0" dirty="0">
                <a:solidFill>
                  <a:srgbClr val="E6851E"/>
                </a:solidFill>
                <a:effectLst/>
                <a:latin typeface="Helvetica" panose="020B0604020202020204" pitchFamily="34" charset="0"/>
              </a:rPr>
              <a:t> [&gt;5000], </a:t>
            </a:r>
            <a:r>
              <a:rPr lang="en-GB" b="0" i="0" dirty="0" err="1">
                <a:solidFill>
                  <a:srgbClr val="E6851E"/>
                </a:solidFill>
                <a:effectLst/>
                <a:latin typeface="Helvetica" panose="020B0604020202020204" pitchFamily="34" charset="0"/>
              </a:rPr>
              <a:t>seizième</a:t>
            </a:r>
            <a:r>
              <a:rPr lang="en-GB" b="0" i="0" dirty="0">
                <a:solidFill>
                  <a:srgbClr val="E6851E"/>
                </a:solidFill>
                <a:effectLst/>
                <a:latin typeface="Helvetica" panose="020B0604020202020204" pitchFamily="34" charset="0"/>
              </a:rPr>
              <a:t> [&gt;5000], tour [523], rosace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Source: https://en.wikipedia.org/wiki/Amiens_Cathedral</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415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endParaRPr lang="en-US" b="1" dirty="0"/>
          </a:p>
          <a:p>
            <a:endParaRPr lang="en-US" b="1" dirty="0"/>
          </a:p>
          <a:p>
            <a:r>
              <a:rPr lang="en-US" b="1" dirty="0"/>
              <a:t>Aim: </a:t>
            </a:r>
            <a:r>
              <a:rPr lang="en-US" b="0" dirty="0"/>
              <a:t>Written comprehension of verbs in the imperfect tense and revisited vocabulary.</a:t>
            </a:r>
            <a:endParaRPr lang="en-US" b="1" dirty="0"/>
          </a:p>
          <a:p>
            <a:endParaRPr lang="en-US" b="1" dirty="0"/>
          </a:p>
          <a:p>
            <a:r>
              <a:rPr lang="en-US" b="1" dirty="0"/>
              <a:t>Procedure:</a:t>
            </a:r>
          </a:p>
          <a:p>
            <a:r>
              <a:rPr lang="en-US" b="0" dirty="0"/>
              <a:t>1. Students read text.</a:t>
            </a:r>
          </a:p>
          <a:p>
            <a:r>
              <a:rPr lang="en-US" b="0" dirty="0"/>
              <a:t>2. Students decide whether each statement is true or false.</a:t>
            </a:r>
          </a:p>
          <a:p>
            <a:r>
              <a:rPr lang="en-US" b="0" dirty="0"/>
              <a:t>3. Students correct the false statements.</a:t>
            </a:r>
          </a:p>
          <a:p>
            <a:r>
              <a:rPr lang="en-US" b="0" dirty="0"/>
              <a:t>4. Click to reveal answers.</a:t>
            </a:r>
          </a:p>
          <a:p>
            <a:r>
              <a:rPr lang="en-US" b="0" dirty="0"/>
              <a:t>5. Oral translation of text if time allows.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skieur</a:t>
            </a:r>
            <a:r>
              <a:rPr lang="en-GB" baseline="0" dirty="0"/>
              <a:t> [&gt;5000], ski [4571], </a:t>
            </a:r>
            <a:r>
              <a:rPr lang="en-GB" baseline="0" dirty="0" err="1"/>
              <a:t>exister</a:t>
            </a:r>
            <a:r>
              <a:rPr lang="en-GB" baseline="0" dirty="0"/>
              <a:t> [269], technique [592]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Emile Allais (Public Domain) https://en.wikipedia.org/wiki/%C3%89mile_Allais#/media/File:Emile_Allais_mobilis%C3%A9_-_Le_Miroir_1939.jpg</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69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 1 for higher proficiency students</a:t>
            </a:r>
          </a:p>
          <a:p>
            <a:r>
              <a:rPr lang="en-US" b="1" dirty="0"/>
              <a:t>Timing: 10 minutes (2 slides)</a:t>
            </a:r>
          </a:p>
          <a:p>
            <a:endParaRPr lang="en-US" b="1" dirty="0"/>
          </a:p>
          <a:p>
            <a:r>
              <a:rPr lang="en-US" b="1" dirty="0"/>
              <a:t>Aim: </a:t>
            </a:r>
            <a:r>
              <a:rPr lang="en-US" b="0" dirty="0"/>
              <a:t>Written production of imperfect tense in context.</a:t>
            </a:r>
          </a:p>
          <a:p>
            <a:endParaRPr lang="en-US" b="1" dirty="0"/>
          </a:p>
          <a:p>
            <a:r>
              <a:rPr lang="en-US" b="1" dirty="0"/>
              <a:t>Procedure:</a:t>
            </a:r>
          </a:p>
          <a:p>
            <a:r>
              <a:rPr lang="en-US" b="0" dirty="0"/>
              <a:t>1. Students to choose a historical figure and translate the facts into French to write a short text.</a:t>
            </a:r>
          </a:p>
          <a:p>
            <a:r>
              <a:rPr lang="en-US" b="0" dirty="0"/>
              <a:t>2. Example answers on next slide.</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bossu</a:t>
            </a:r>
            <a:r>
              <a:rPr lang="en-GB" baseline="0" dirty="0"/>
              <a:t> [&gt;5000], </a:t>
            </a:r>
            <a:r>
              <a:rPr lang="en-GB" baseline="0" dirty="0" err="1"/>
              <a:t>reine</a:t>
            </a:r>
            <a:r>
              <a:rPr lang="en-GB" baseline="0" dirty="0"/>
              <a:t> [2809]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Victor Hugo by Étienne </a:t>
            </a:r>
            <a:r>
              <a:rPr lang="en-GB" sz="1200" kern="1200" dirty="0" err="1">
                <a:solidFill>
                  <a:schemeClr val="tx1"/>
                </a:solidFill>
                <a:effectLst/>
                <a:latin typeface="Century Gothic" panose="020B0502020202020204" pitchFamily="34" charset="0"/>
                <a:ea typeface="+mn-ea"/>
                <a:cs typeface="+mn-cs"/>
              </a:rPr>
              <a:t>Carjat</a:t>
            </a:r>
            <a:r>
              <a:rPr lang="en-GB" sz="1200" kern="1200" dirty="0">
                <a:solidFill>
                  <a:schemeClr val="tx1"/>
                </a:solidFill>
                <a:effectLst/>
                <a:latin typeface="Century Gothic" panose="020B0502020202020204" pitchFamily="34" charset="0"/>
                <a:ea typeface="+mn-ea"/>
                <a:cs typeface="+mn-cs"/>
              </a:rPr>
              <a:t> in Galerie </a:t>
            </a:r>
            <a:r>
              <a:rPr lang="en-GB" sz="1200" kern="1200" dirty="0" err="1">
                <a:solidFill>
                  <a:schemeClr val="tx1"/>
                </a:solidFill>
                <a:effectLst/>
                <a:latin typeface="Century Gothic" panose="020B0502020202020204" pitchFamily="34" charset="0"/>
                <a:ea typeface="+mn-ea"/>
                <a:cs typeface="+mn-cs"/>
              </a:rPr>
              <a:t>Contemporaine</a:t>
            </a:r>
            <a:r>
              <a:rPr lang="en-GB" sz="1200" kern="1200" dirty="0">
                <a:solidFill>
                  <a:schemeClr val="tx1"/>
                </a:solidFill>
                <a:effectLst/>
                <a:latin typeface="Century Gothic" panose="020B0502020202020204" pitchFamily="34" charset="0"/>
                <a:ea typeface="+mn-ea"/>
                <a:cs typeface="+mn-cs"/>
              </a:rPr>
              <a:t>, </a:t>
            </a:r>
            <a:r>
              <a:rPr lang="en-GB" sz="1200" kern="1200" dirty="0" err="1">
                <a:solidFill>
                  <a:schemeClr val="tx1"/>
                </a:solidFill>
                <a:effectLst/>
                <a:latin typeface="Century Gothic" panose="020B0502020202020204" pitchFamily="34" charset="0"/>
                <a:ea typeface="+mn-ea"/>
                <a:cs typeface="+mn-cs"/>
              </a:rPr>
              <a:t>Littéraire</a:t>
            </a:r>
            <a:r>
              <a:rPr lang="en-GB" sz="1200" kern="1200" dirty="0">
                <a:solidFill>
                  <a:schemeClr val="tx1"/>
                </a:solidFill>
                <a:effectLst/>
                <a:latin typeface="Century Gothic" panose="020B0502020202020204" pitchFamily="34" charset="0"/>
                <a:ea typeface="+mn-ea"/>
                <a:cs typeface="+mn-cs"/>
              </a:rPr>
              <a:t>, </a:t>
            </a:r>
            <a:r>
              <a:rPr lang="en-GB" sz="1200" kern="1200" dirty="0" err="1">
                <a:solidFill>
                  <a:schemeClr val="tx1"/>
                </a:solidFill>
                <a:effectLst/>
                <a:latin typeface="Century Gothic" panose="020B0502020202020204" pitchFamily="34" charset="0"/>
                <a:ea typeface="+mn-ea"/>
                <a:cs typeface="+mn-cs"/>
              </a:rPr>
              <a:t>Artistique</a:t>
            </a:r>
            <a:r>
              <a:rPr lang="en-GB" sz="1200" kern="1200" dirty="0">
                <a:solidFill>
                  <a:schemeClr val="tx1"/>
                </a:solidFill>
                <a:effectLst/>
                <a:latin typeface="Century Gothic" panose="020B0502020202020204" pitchFamily="34" charset="0"/>
                <a:ea typeface="+mn-ea"/>
                <a:cs typeface="+mn-cs"/>
              </a:rPr>
              <a:t> (Public Domain) https://en.wikipedia.org/wiki/Victor_Hugo#/media/File:Victor_Hugo_by_%C3%89tienne_Carjat_1876_-_full.jpg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Marie Antoinette </a:t>
            </a:r>
            <a:r>
              <a:rPr lang="en-GB" sz="1200" kern="1200" dirty="0" err="1">
                <a:solidFill>
                  <a:schemeClr val="tx1"/>
                </a:solidFill>
                <a:effectLst/>
                <a:latin typeface="Century Gothic" panose="020B0502020202020204" pitchFamily="34" charset="0"/>
                <a:ea typeface="+mn-ea"/>
                <a:cs typeface="+mn-cs"/>
              </a:rPr>
              <a:t>en</a:t>
            </a:r>
            <a:r>
              <a:rPr lang="en-GB" sz="1200" kern="1200" dirty="0">
                <a:solidFill>
                  <a:schemeClr val="tx1"/>
                </a:solidFill>
                <a:effectLst/>
                <a:latin typeface="Century Gothic" panose="020B0502020202020204" pitchFamily="34" charset="0"/>
                <a:ea typeface="+mn-ea"/>
                <a:cs typeface="+mn-cs"/>
              </a:rPr>
              <a:t> chemise by Louise </a:t>
            </a:r>
            <a:r>
              <a:rPr lang="en-GB" sz="1200" kern="1200" dirty="0" err="1">
                <a:solidFill>
                  <a:schemeClr val="tx1"/>
                </a:solidFill>
                <a:effectLst/>
                <a:latin typeface="Century Gothic" panose="020B0502020202020204" pitchFamily="34" charset="0"/>
                <a:ea typeface="+mn-ea"/>
                <a:cs typeface="+mn-cs"/>
              </a:rPr>
              <a:t>Élisabeth</a:t>
            </a:r>
            <a:r>
              <a:rPr lang="en-GB" sz="1200" kern="1200" dirty="0">
                <a:solidFill>
                  <a:schemeClr val="tx1"/>
                </a:solidFill>
                <a:effectLst/>
                <a:latin typeface="Century Gothic" panose="020B0502020202020204" pitchFamily="34" charset="0"/>
                <a:ea typeface="+mn-ea"/>
                <a:cs typeface="+mn-cs"/>
              </a:rPr>
              <a:t> </a:t>
            </a:r>
            <a:r>
              <a:rPr lang="en-GB" sz="1200" kern="1200" dirty="0" err="1">
                <a:solidFill>
                  <a:schemeClr val="tx1"/>
                </a:solidFill>
                <a:effectLst/>
                <a:latin typeface="Century Gothic" panose="020B0502020202020204" pitchFamily="34" charset="0"/>
                <a:ea typeface="+mn-ea"/>
                <a:cs typeface="+mn-cs"/>
              </a:rPr>
              <a:t>Vigée</a:t>
            </a:r>
            <a:r>
              <a:rPr lang="en-GB" sz="1200" kern="1200" dirty="0">
                <a:solidFill>
                  <a:schemeClr val="tx1"/>
                </a:solidFill>
                <a:effectLst/>
                <a:latin typeface="Century Gothic" panose="020B0502020202020204" pitchFamily="34" charset="0"/>
                <a:ea typeface="+mn-ea"/>
                <a:cs typeface="+mn-cs"/>
              </a:rPr>
              <a:t> Le Brun (Public Domain) https://en.wikipedia.org/wiki/Marie_Antoinette#/media/File:MA-Lebrun.jpg</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140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deux</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hold up two fingers (N.B. palm</a:t>
            </a:r>
            <a:r>
              <a:rPr lang="en-GB" b="0" baseline="0" dirty="0"/>
              <a:t> of the hand facing the class!)</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[eu] </a:t>
            </a:r>
            <a:r>
              <a:rPr lang="en-GB" baseline="0" dirty="0"/>
              <a:t>sound, pronouncing </a:t>
            </a:r>
            <a:r>
              <a:rPr lang="en-GB" b="0" baseline="0" dirty="0"/>
              <a:t>”</a:t>
            </a:r>
            <a:r>
              <a:rPr lang="en-GB" b="1" baseline="0" dirty="0"/>
              <a:t>deux</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deux </a:t>
            </a:r>
            <a:r>
              <a:rPr lang="en-GB" baseline="0" dirty="0"/>
              <a:t>[41].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2237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 2 for all students</a:t>
            </a:r>
          </a:p>
          <a:p>
            <a:r>
              <a:rPr lang="en-US" b="1" dirty="0"/>
              <a:t>Timing: 10 minutes (2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production of imperfect tense in context.</a:t>
            </a:r>
          </a:p>
          <a:p>
            <a:endParaRPr lang="en-US" b="1" dirty="0"/>
          </a:p>
          <a:p>
            <a:r>
              <a:rPr lang="en-US" b="1" dirty="0"/>
              <a:t>Procedure:</a:t>
            </a:r>
          </a:p>
          <a:p>
            <a:r>
              <a:rPr lang="en-US" b="0" dirty="0"/>
              <a:t>1. Students to choose a historical figure and fill in the verb to complete a short text.</a:t>
            </a:r>
          </a:p>
          <a:p>
            <a:r>
              <a:rPr lang="en-US" b="0" dirty="0"/>
              <a:t>2. Example answers on next slide.</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bossu</a:t>
            </a:r>
            <a:r>
              <a:rPr lang="en-GB" baseline="0" dirty="0"/>
              <a:t> [&gt;5000], </a:t>
            </a:r>
            <a:r>
              <a:rPr lang="en-GB" baseline="0" dirty="0" err="1"/>
              <a:t>reine</a:t>
            </a:r>
            <a:r>
              <a:rPr lang="en-GB" baseline="0" dirty="0"/>
              <a:t> [2809]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Victor Hugo by Étienne </a:t>
            </a:r>
            <a:r>
              <a:rPr lang="en-GB" sz="1200" kern="1200" dirty="0" err="1">
                <a:solidFill>
                  <a:schemeClr val="tx1"/>
                </a:solidFill>
                <a:effectLst/>
                <a:latin typeface="Century Gothic" panose="020B0502020202020204" pitchFamily="34" charset="0"/>
                <a:ea typeface="+mn-ea"/>
                <a:cs typeface="+mn-cs"/>
              </a:rPr>
              <a:t>Carjat</a:t>
            </a:r>
            <a:r>
              <a:rPr lang="en-GB" sz="1200" kern="1200" dirty="0">
                <a:solidFill>
                  <a:schemeClr val="tx1"/>
                </a:solidFill>
                <a:effectLst/>
                <a:latin typeface="Century Gothic" panose="020B0502020202020204" pitchFamily="34" charset="0"/>
                <a:ea typeface="+mn-ea"/>
                <a:cs typeface="+mn-cs"/>
              </a:rPr>
              <a:t> in Galerie </a:t>
            </a:r>
            <a:r>
              <a:rPr lang="en-GB" sz="1200" kern="1200" dirty="0" err="1">
                <a:solidFill>
                  <a:schemeClr val="tx1"/>
                </a:solidFill>
                <a:effectLst/>
                <a:latin typeface="Century Gothic" panose="020B0502020202020204" pitchFamily="34" charset="0"/>
                <a:ea typeface="+mn-ea"/>
                <a:cs typeface="+mn-cs"/>
              </a:rPr>
              <a:t>Contemporaine</a:t>
            </a:r>
            <a:r>
              <a:rPr lang="en-GB" sz="1200" kern="1200" dirty="0">
                <a:solidFill>
                  <a:schemeClr val="tx1"/>
                </a:solidFill>
                <a:effectLst/>
                <a:latin typeface="Century Gothic" panose="020B0502020202020204" pitchFamily="34" charset="0"/>
                <a:ea typeface="+mn-ea"/>
                <a:cs typeface="+mn-cs"/>
              </a:rPr>
              <a:t>, </a:t>
            </a:r>
            <a:r>
              <a:rPr lang="en-GB" sz="1200" kern="1200" dirty="0" err="1">
                <a:solidFill>
                  <a:schemeClr val="tx1"/>
                </a:solidFill>
                <a:effectLst/>
                <a:latin typeface="Century Gothic" panose="020B0502020202020204" pitchFamily="34" charset="0"/>
                <a:ea typeface="+mn-ea"/>
                <a:cs typeface="+mn-cs"/>
              </a:rPr>
              <a:t>Littéraire</a:t>
            </a:r>
            <a:r>
              <a:rPr lang="en-GB" sz="1200" kern="1200" dirty="0">
                <a:solidFill>
                  <a:schemeClr val="tx1"/>
                </a:solidFill>
                <a:effectLst/>
                <a:latin typeface="Century Gothic" panose="020B0502020202020204" pitchFamily="34" charset="0"/>
                <a:ea typeface="+mn-ea"/>
                <a:cs typeface="+mn-cs"/>
              </a:rPr>
              <a:t>, </a:t>
            </a:r>
            <a:r>
              <a:rPr lang="en-GB" sz="1200" kern="1200" dirty="0" err="1">
                <a:solidFill>
                  <a:schemeClr val="tx1"/>
                </a:solidFill>
                <a:effectLst/>
                <a:latin typeface="Century Gothic" panose="020B0502020202020204" pitchFamily="34" charset="0"/>
                <a:ea typeface="+mn-ea"/>
                <a:cs typeface="+mn-cs"/>
              </a:rPr>
              <a:t>Artistique</a:t>
            </a:r>
            <a:r>
              <a:rPr lang="en-GB" sz="1200" kern="1200" dirty="0">
                <a:solidFill>
                  <a:schemeClr val="tx1"/>
                </a:solidFill>
                <a:effectLst/>
                <a:latin typeface="Century Gothic" panose="020B0502020202020204" pitchFamily="34" charset="0"/>
                <a:ea typeface="+mn-ea"/>
                <a:cs typeface="+mn-cs"/>
              </a:rPr>
              <a:t> (Public Domain) https://en.wikipedia.org/wiki/Victor_Hugo#/media/File:Victor_Hugo_by_%C3%89tienne_Carjat_1876_-_full.jpg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Marie Antoinette </a:t>
            </a:r>
            <a:r>
              <a:rPr lang="en-GB" sz="1200" kern="1200" dirty="0" err="1">
                <a:solidFill>
                  <a:schemeClr val="tx1"/>
                </a:solidFill>
                <a:effectLst/>
                <a:latin typeface="Century Gothic" panose="020B0502020202020204" pitchFamily="34" charset="0"/>
                <a:ea typeface="+mn-ea"/>
                <a:cs typeface="+mn-cs"/>
              </a:rPr>
              <a:t>en</a:t>
            </a:r>
            <a:r>
              <a:rPr lang="en-GB" sz="1200" kern="1200" dirty="0">
                <a:solidFill>
                  <a:schemeClr val="tx1"/>
                </a:solidFill>
                <a:effectLst/>
                <a:latin typeface="Century Gothic" panose="020B0502020202020204" pitchFamily="34" charset="0"/>
                <a:ea typeface="+mn-ea"/>
                <a:cs typeface="+mn-cs"/>
              </a:rPr>
              <a:t> chemise by Louise </a:t>
            </a:r>
            <a:r>
              <a:rPr lang="en-GB" sz="1200" kern="1200" dirty="0" err="1">
                <a:solidFill>
                  <a:schemeClr val="tx1"/>
                </a:solidFill>
                <a:effectLst/>
                <a:latin typeface="Century Gothic" panose="020B0502020202020204" pitchFamily="34" charset="0"/>
                <a:ea typeface="+mn-ea"/>
                <a:cs typeface="+mn-cs"/>
              </a:rPr>
              <a:t>Élisabeth</a:t>
            </a:r>
            <a:r>
              <a:rPr lang="en-GB" sz="1200" kern="1200" dirty="0">
                <a:solidFill>
                  <a:schemeClr val="tx1"/>
                </a:solidFill>
                <a:effectLst/>
                <a:latin typeface="Century Gothic" panose="020B0502020202020204" pitchFamily="34" charset="0"/>
                <a:ea typeface="+mn-ea"/>
                <a:cs typeface="+mn-cs"/>
              </a:rPr>
              <a:t> </a:t>
            </a:r>
            <a:r>
              <a:rPr lang="en-GB" sz="1200" kern="1200" dirty="0" err="1">
                <a:solidFill>
                  <a:schemeClr val="tx1"/>
                </a:solidFill>
                <a:effectLst/>
                <a:latin typeface="Century Gothic" panose="020B0502020202020204" pitchFamily="34" charset="0"/>
                <a:ea typeface="+mn-ea"/>
                <a:cs typeface="+mn-cs"/>
              </a:rPr>
              <a:t>Vigée</a:t>
            </a:r>
            <a:r>
              <a:rPr lang="en-GB" sz="1200" kern="1200" dirty="0">
                <a:solidFill>
                  <a:schemeClr val="tx1"/>
                </a:solidFill>
                <a:effectLst/>
                <a:latin typeface="Century Gothic" panose="020B0502020202020204" pitchFamily="34" charset="0"/>
                <a:ea typeface="+mn-ea"/>
                <a:cs typeface="+mn-cs"/>
              </a:rPr>
              <a:t> Le Brun (Public Domain) https://en.wikipedia.org/wiki/Marie_Antoinette#/media/File:MA-Lebrun.jpg</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820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2/2 – example answers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Victor Hugo by Étienne </a:t>
            </a:r>
            <a:r>
              <a:rPr lang="en-GB" sz="1200" kern="1200" dirty="0" err="1">
                <a:solidFill>
                  <a:schemeClr val="tx1"/>
                </a:solidFill>
                <a:effectLst/>
                <a:latin typeface="Century Gothic" panose="020B0502020202020204" pitchFamily="34" charset="0"/>
                <a:ea typeface="+mn-ea"/>
                <a:cs typeface="+mn-cs"/>
              </a:rPr>
              <a:t>Carjat</a:t>
            </a:r>
            <a:r>
              <a:rPr lang="en-GB" sz="1200" kern="1200" dirty="0">
                <a:solidFill>
                  <a:schemeClr val="tx1"/>
                </a:solidFill>
                <a:effectLst/>
                <a:latin typeface="Century Gothic" panose="020B0502020202020204" pitchFamily="34" charset="0"/>
                <a:ea typeface="+mn-ea"/>
                <a:cs typeface="+mn-cs"/>
              </a:rPr>
              <a:t> in Galerie </a:t>
            </a:r>
            <a:r>
              <a:rPr lang="en-GB" sz="1200" kern="1200" dirty="0" err="1">
                <a:solidFill>
                  <a:schemeClr val="tx1"/>
                </a:solidFill>
                <a:effectLst/>
                <a:latin typeface="Century Gothic" panose="020B0502020202020204" pitchFamily="34" charset="0"/>
                <a:ea typeface="+mn-ea"/>
                <a:cs typeface="+mn-cs"/>
              </a:rPr>
              <a:t>Contemporaine</a:t>
            </a:r>
            <a:r>
              <a:rPr lang="en-GB" sz="1200" kern="1200" dirty="0">
                <a:solidFill>
                  <a:schemeClr val="tx1"/>
                </a:solidFill>
                <a:effectLst/>
                <a:latin typeface="Century Gothic" panose="020B0502020202020204" pitchFamily="34" charset="0"/>
                <a:ea typeface="+mn-ea"/>
                <a:cs typeface="+mn-cs"/>
              </a:rPr>
              <a:t>, </a:t>
            </a:r>
            <a:r>
              <a:rPr lang="en-GB" sz="1200" kern="1200" dirty="0" err="1">
                <a:solidFill>
                  <a:schemeClr val="tx1"/>
                </a:solidFill>
                <a:effectLst/>
                <a:latin typeface="Century Gothic" panose="020B0502020202020204" pitchFamily="34" charset="0"/>
                <a:ea typeface="+mn-ea"/>
                <a:cs typeface="+mn-cs"/>
              </a:rPr>
              <a:t>Littéraire</a:t>
            </a:r>
            <a:r>
              <a:rPr lang="en-GB" sz="1200" kern="1200" dirty="0">
                <a:solidFill>
                  <a:schemeClr val="tx1"/>
                </a:solidFill>
                <a:effectLst/>
                <a:latin typeface="Century Gothic" panose="020B0502020202020204" pitchFamily="34" charset="0"/>
                <a:ea typeface="+mn-ea"/>
                <a:cs typeface="+mn-cs"/>
              </a:rPr>
              <a:t>, </a:t>
            </a:r>
            <a:r>
              <a:rPr lang="en-GB" sz="1200" kern="1200" dirty="0" err="1">
                <a:solidFill>
                  <a:schemeClr val="tx1"/>
                </a:solidFill>
                <a:effectLst/>
                <a:latin typeface="Century Gothic" panose="020B0502020202020204" pitchFamily="34" charset="0"/>
                <a:ea typeface="+mn-ea"/>
                <a:cs typeface="+mn-cs"/>
              </a:rPr>
              <a:t>Artistique</a:t>
            </a:r>
            <a:r>
              <a:rPr lang="en-GB" sz="1200" kern="1200" dirty="0">
                <a:solidFill>
                  <a:schemeClr val="tx1"/>
                </a:solidFill>
                <a:effectLst/>
                <a:latin typeface="Century Gothic" panose="020B0502020202020204" pitchFamily="34" charset="0"/>
                <a:ea typeface="+mn-ea"/>
                <a:cs typeface="+mn-cs"/>
              </a:rPr>
              <a:t> (Public Domain) https://en.wikipedia.org/wiki/Victor_Hugo#/media/File:Victor_Hugo_by_%C3%89tienne_Carjat_1876_-_full.jpg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Marie Antoinette </a:t>
            </a:r>
            <a:r>
              <a:rPr lang="en-GB" sz="1200" kern="1200" dirty="0" err="1">
                <a:solidFill>
                  <a:schemeClr val="tx1"/>
                </a:solidFill>
                <a:effectLst/>
                <a:latin typeface="Century Gothic" panose="020B0502020202020204" pitchFamily="34" charset="0"/>
                <a:ea typeface="+mn-ea"/>
                <a:cs typeface="+mn-cs"/>
              </a:rPr>
              <a:t>en</a:t>
            </a:r>
            <a:r>
              <a:rPr lang="en-GB" sz="1200" kern="1200" dirty="0">
                <a:solidFill>
                  <a:schemeClr val="tx1"/>
                </a:solidFill>
                <a:effectLst/>
                <a:latin typeface="Century Gothic" panose="020B0502020202020204" pitchFamily="34" charset="0"/>
                <a:ea typeface="+mn-ea"/>
                <a:cs typeface="+mn-cs"/>
              </a:rPr>
              <a:t> chemise by Louise </a:t>
            </a:r>
            <a:r>
              <a:rPr lang="en-GB" sz="1200" kern="1200" dirty="0" err="1">
                <a:solidFill>
                  <a:schemeClr val="tx1"/>
                </a:solidFill>
                <a:effectLst/>
                <a:latin typeface="Century Gothic" panose="020B0502020202020204" pitchFamily="34" charset="0"/>
                <a:ea typeface="+mn-ea"/>
                <a:cs typeface="+mn-cs"/>
              </a:rPr>
              <a:t>Élisabeth</a:t>
            </a:r>
            <a:r>
              <a:rPr lang="en-GB" sz="1200" kern="1200" dirty="0">
                <a:solidFill>
                  <a:schemeClr val="tx1"/>
                </a:solidFill>
                <a:effectLst/>
                <a:latin typeface="Century Gothic" panose="020B0502020202020204" pitchFamily="34" charset="0"/>
                <a:ea typeface="+mn-ea"/>
                <a:cs typeface="+mn-cs"/>
              </a:rPr>
              <a:t> </a:t>
            </a:r>
            <a:r>
              <a:rPr lang="en-GB" sz="1200" kern="1200" dirty="0" err="1">
                <a:solidFill>
                  <a:schemeClr val="tx1"/>
                </a:solidFill>
                <a:effectLst/>
                <a:latin typeface="Century Gothic" panose="020B0502020202020204" pitchFamily="34" charset="0"/>
                <a:ea typeface="+mn-ea"/>
                <a:cs typeface="+mn-cs"/>
              </a:rPr>
              <a:t>Vigée</a:t>
            </a:r>
            <a:r>
              <a:rPr lang="en-GB" sz="1200" kern="1200" dirty="0">
                <a:solidFill>
                  <a:schemeClr val="tx1"/>
                </a:solidFill>
                <a:effectLst/>
                <a:latin typeface="Century Gothic" panose="020B0502020202020204" pitchFamily="34" charset="0"/>
                <a:ea typeface="+mn-ea"/>
                <a:cs typeface="+mn-cs"/>
              </a:rPr>
              <a:t> Le Brun (Public Domain) https://en.wikipedia.org/wiki/Marie_Antoinette#/media/File:MA-Lebrun.jpg</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406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dirty="0">
                <a:solidFill>
                  <a:srgbClr val="222222"/>
                </a:solidFill>
                <a:effectLst/>
                <a:latin typeface="Arial" panose="020B0604020202020204" pitchFamily="34" charset="0"/>
              </a:rPr>
              <a:t>The answer sheet for the 9.3.2.6 vocabulary learning homework is here: </a:t>
            </a:r>
            <a:r>
              <a:rPr lang="en-US" sz="2000" dirty="0">
                <a:hlinkClick r:id="rId3"/>
              </a:rPr>
              <a:t>Resource | French SOW Y9 Term 3.2 Week 6 - vocabulary learning homework answers | ID: fq977w93c | NCELP</a:t>
            </a:r>
            <a:r>
              <a:rPr lang="en-US" sz="2000" dirty="0"/>
              <a:t> </a:t>
            </a:r>
            <a:endParaRPr lang="en-GB" sz="13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32</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Consolidate </a:t>
            </a:r>
            <a:r>
              <a:rPr lang="en-GB" baseline="0" dirty="0"/>
              <a:t>and elicit the pronunciation of the </a:t>
            </a:r>
            <a:r>
              <a:rPr lang="en-GB" b="1" baseline="0" dirty="0"/>
              <a:t>individual SSC [eu] </a:t>
            </a:r>
            <a:r>
              <a:rPr lang="en-GB" baseline="0" dirty="0"/>
              <a:t>and then the </a:t>
            </a:r>
            <a:r>
              <a:rPr lang="en-GB" b="1" baseline="0" dirty="0"/>
              <a:t>source</a:t>
            </a:r>
            <a:r>
              <a:rPr lang="en-GB" baseline="0" dirty="0"/>
              <a:t> word again ‘</a:t>
            </a:r>
            <a:r>
              <a:rPr lang="en-GB" b="1" baseline="0" dirty="0"/>
              <a:t>deux</a:t>
            </a:r>
            <a:r>
              <a:rPr lang="en-GB" b="0" baseline="0" dirty="0"/>
              <a: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deux </a:t>
            </a:r>
            <a:r>
              <a:rPr lang="en-GB" b="0" baseline="0" dirty="0"/>
              <a:t>{41]; </a:t>
            </a:r>
            <a:r>
              <a:rPr lang="en-GB" b="1" baseline="0" dirty="0" err="1"/>
              <a:t>jeudi</a:t>
            </a:r>
            <a:r>
              <a:rPr lang="en-GB" baseline="0" dirty="0"/>
              <a:t>[1112]; </a:t>
            </a:r>
            <a:r>
              <a:rPr lang="en-GB" b="1" baseline="0" dirty="0"/>
              <a:t>lieu </a:t>
            </a:r>
            <a:r>
              <a:rPr lang="en-GB" b="0" baseline="0" dirty="0"/>
              <a:t>[117]</a:t>
            </a:r>
            <a:r>
              <a:rPr lang="en-GB" baseline="0" dirty="0"/>
              <a:t> </a:t>
            </a:r>
            <a:r>
              <a:rPr lang="en-GB" b="1" baseline="0" dirty="0"/>
              <a:t>feu</a:t>
            </a:r>
            <a:r>
              <a:rPr lang="en-GB" baseline="0" dirty="0"/>
              <a:t> [786]; </a:t>
            </a:r>
            <a:r>
              <a:rPr lang="en-GB" b="1" baseline="0" dirty="0"/>
              <a:t>un </a:t>
            </a:r>
            <a:r>
              <a:rPr lang="en-GB" b="1" baseline="0" dirty="0" err="1"/>
              <a:t>peu</a:t>
            </a:r>
            <a:r>
              <a:rPr lang="en-GB" baseline="0" dirty="0"/>
              <a:t> [138/91]; </a:t>
            </a:r>
            <a:r>
              <a:rPr lang="en-GB" b="1" baseline="0" dirty="0" err="1"/>
              <a:t>jeu</a:t>
            </a:r>
            <a:r>
              <a:rPr lang="en-GB" baseline="0" dirty="0"/>
              <a:t> [291].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1067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open</a:t>
            </a:r>
            <a:r>
              <a:rPr lang="en-GB" b="0" baseline="0" dirty="0"/>
              <a:t> </a:t>
            </a:r>
            <a:r>
              <a:rPr lang="en-GB" b="1" baseline="0" dirty="0"/>
              <a:t>[</a:t>
            </a:r>
            <a:r>
              <a:rPr lang="en-GB" sz="1200" b="1" dirty="0">
                <a:solidFill>
                  <a:srgbClr val="115076"/>
                </a:solidFill>
                <a:cs typeface="Calibri" panose="020F0502020204030204" pitchFamily="34" charset="0"/>
              </a:rPr>
              <a:t>eu</a:t>
            </a:r>
            <a:r>
              <a:rPr lang="en-GB" b="1" baseline="0" dirty="0"/>
              <a:t>]/[</a:t>
            </a:r>
            <a:r>
              <a:rPr lang="en-GB" sz="1200" b="1" dirty="0">
                <a:solidFill>
                  <a:srgbClr val="1F4E79"/>
                </a:solidFill>
                <a:cs typeface="Calibri" panose="020F0502020204030204" pitchFamily="34" charset="0"/>
              </a:rPr>
              <a:t>œu]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open</a:t>
            </a:r>
            <a:r>
              <a:rPr lang="en-GB" b="0" baseline="0" dirty="0"/>
              <a:t> </a:t>
            </a:r>
            <a:r>
              <a:rPr lang="en-GB" b="1" baseline="0" dirty="0"/>
              <a:t>[</a:t>
            </a:r>
            <a:r>
              <a:rPr lang="en-GB" sz="1200" b="1" dirty="0">
                <a:solidFill>
                  <a:srgbClr val="115076"/>
                </a:solidFill>
                <a:cs typeface="Calibri" panose="020F0502020204030204" pitchFamily="34" charset="0"/>
              </a:rPr>
              <a:t>eu</a:t>
            </a:r>
            <a:r>
              <a:rPr lang="en-GB" b="1" baseline="0" dirty="0"/>
              <a:t>]/[</a:t>
            </a:r>
            <a:r>
              <a:rPr lang="en-GB" sz="1200" b="1" dirty="0">
                <a:solidFill>
                  <a:srgbClr val="1F4E79"/>
                </a:solidFill>
                <a:cs typeface="Calibri" panose="020F0502020204030204" pitchFamily="34" charset="0"/>
              </a:rPr>
              <a:t>œu] </a:t>
            </a:r>
            <a:r>
              <a:rPr lang="en-GB" b="0" dirty="0"/>
              <a:t>sound first, on its own. Students repeat it with you.</a:t>
            </a:r>
            <a:br>
              <a:rPr lang="en-GB" b="0" dirty="0"/>
            </a:br>
            <a:r>
              <a:rPr lang="en-GB" b="0" dirty="0"/>
              <a:t>2. Bring up the word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put your hand on your chest over your heart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open</a:t>
            </a:r>
            <a:r>
              <a:rPr lang="en-GB" b="0" baseline="0" dirty="0"/>
              <a:t> </a:t>
            </a:r>
            <a:r>
              <a:rPr lang="en-GB" b="1" baseline="0" dirty="0"/>
              <a:t>[</a:t>
            </a:r>
            <a:r>
              <a:rPr lang="en-GB" sz="1200" b="1" dirty="0">
                <a:solidFill>
                  <a:srgbClr val="115076"/>
                </a:solidFill>
                <a:cs typeface="Calibri" panose="020F0502020204030204" pitchFamily="34" charset="0"/>
              </a:rPr>
              <a:t>eu</a:t>
            </a:r>
            <a:r>
              <a:rPr lang="en-GB" b="1" baseline="0" dirty="0"/>
              <a:t>]/[</a:t>
            </a:r>
            <a:r>
              <a:rPr lang="en-GB" sz="1200" b="1" dirty="0">
                <a:solidFill>
                  <a:srgbClr val="1F4E79"/>
                </a:solidFill>
                <a:cs typeface="Calibri" panose="020F0502020204030204" pitchFamily="34" charset="0"/>
              </a:rPr>
              <a:t>œu] </a:t>
            </a:r>
            <a:r>
              <a:rPr lang="en-GB" baseline="0" dirty="0"/>
              <a:t>sound, pronouncing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9600" b="1" dirty="0" err="1">
                <a:solidFill>
                  <a:srgbClr val="1F4E79"/>
                </a:solidFill>
                <a:latin typeface="Century Gothic" panose="020B0502020202020204" pitchFamily="34" charset="0"/>
                <a:ea typeface="+mn-ea"/>
                <a:cs typeface="Calibri" panose="020F0502020204030204" pitchFamily="34" charset="0"/>
              </a:rPr>
              <a:t>cœur</a:t>
            </a:r>
            <a:r>
              <a:rPr lang="en-GB" b="1" dirty="0"/>
              <a:t> </a:t>
            </a:r>
            <a:r>
              <a:rPr lang="en-GB" b="0" dirty="0"/>
              <a:t>[568]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0731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open</a:t>
            </a:r>
            <a:r>
              <a:rPr lang="en-GB" b="0" baseline="0" dirty="0"/>
              <a:t> </a:t>
            </a:r>
            <a:r>
              <a:rPr lang="en-GB" b="1" baseline="0" dirty="0"/>
              <a:t>[</a:t>
            </a:r>
            <a:r>
              <a:rPr lang="en-GB" sz="1200" b="1" dirty="0">
                <a:solidFill>
                  <a:srgbClr val="115076"/>
                </a:solidFill>
                <a:cs typeface="Calibri" panose="020F0502020204030204" pitchFamily="34" charset="0"/>
              </a:rPr>
              <a:t>eu</a:t>
            </a:r>
            <a:r>
              <a:rPr lang="en-GB" b="1" baseline="0" dirty="0"/>
              <a:t>]/[</a:t>
            </a:r>
            <a:r>
              <a:rPr lang="en-GB" sz="1200" b="1" dirty="0">
                <a:solidFill>
                  <a:srgbClr val="1F4E79"/>
                </a:solidFill>
                <a:cs typeface="Calibri" panose="020F0502020204030204" pitchFamily="34" charset="0"/>
              </a:rPr>
              <a:t>œu]</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Consolidate a</a:t>
            </a:r>
            <a:r>
              <a:rPr lang="en-GB" baseline="0" dirty="0"/>
              <a:t>nd elicit the pronunciation of the </a:t>
            </a:r>
            <a:r>
              <a:rPr lang="en-GB" b="1" baseline="0" dirty="0"/>
              <a:t>individual SSC open</a:t>
            </a:r>
            <a:r>
              <a:rPr lang="en-GB" b="0" baseline="0" dirty="0"/>
              <a:t> </a:t>
            </a:r>
            <a:r>
              <a:rPr lang="en-GB" b="1" baseline="0" dirty="0"/>
              <a:t>[</a:t>
            </a:r>
            <a:r>
              <a:rPr lang="en-GB" sz="1200" b="1" dirty="0">
                <a:solidFill>
                  <a:srgbClr val="115076"/>
                </a:solidFill>
                <a:cs typeface="Calibri" panose="020F0502020204030204" pitchFamily="34" charset="0"/>
              </a:rPr>
              <a:t>eu</a:t>
            </a:r>
            <a:r>
              <a:rPr lang="en-GB" b="1" baseline="0" dirty="0"/>
              <a:t>]/[</a:t>
            </a:r>
            <a:r>
              <a:rPr lang="en-GB" sz="1200" b="1" dirty="0">
                <a:solidFill>
                  <a:srgbClr val="1F4E79"/>
                </a:solidFill>
                <a:cs typeface="Calibri" panose="020F0502020204030204" pitchFamily="34" charset="0"/>
              </a:rPr>
              <a:t>œu] </a:t>
            </a:r>
            <a:r>
              <a:rPr lang="en-GB" baseline="0" dirty="0"/>
              <a:t>and then the </a:t>
            </a:r>
            <a:r>
              <a:rPr lang="en-GB" b="1" baseline="0" dirty="0"/>
              <a:t>source</a:t>
            </a:r>
            <a:r>
              <a:rPr lang="en-GB" baseline="0" dirty="0"/>
              <a:t> word again ‘</a:t>
            </a:r>
            <a:r>
              <a:rPr lang="en-GB" sz="1200" b="1" dirty="0" err="1">
                <a:solidFill>
                  <a:srgbClr val="115076"/>
                </a:solidFill>
                <a:cs typeface="Calibri" panose="020F0502020204030204" pitchFamily="34" charset="0"/>
              </a:rPr>
              <a:t>œil</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baseline="0" dirty="0" err="1">
                <a:solidFill>
                  <a:srgbClr val="115076"/>
                </a:solidFill>
                <a:cs typeface="Calibri" panose="020F0502020204030204" pitchFamily="34" charset="0"/>
              </a:rPr>
              <a:t>acteur</a:t>
            </a:r>
            <a:r>
              <a:rPr lang="en-GB" baseline="0" dirty="0"/>
              <a:t> [1552]; </a:t>
            </a:r>
            <a:r>
              <a:rPr lang="en-GB" b="1" baseline="0" dirty="0" err="1"/>
              <a:t>c</a:t>
            </a:r>
            <a:r>
              <a:rPr lang="en-GB" sz="1200" b="1" dirty="0" err="1">
                <a:solidFill>
                  <a:srgbClr val="115076"/>
                </a:solidFill>
                <a:cs typeface="Calibri" panose="020F0502020204030204" pitchFamily="34" charset="0"/>
              </a:rPr>
              <a:t>œur</a:t>
            </a:r>
            <a:r>
              <a:rPr lang="en-GB" b="1" baseline="0" dirty="0"/>
              <a:t> </a:t>
            </a:r>
            <a:r>
              <a:rPr lang="en-GB" b="0" baseline="0" dirty="0"/>
              <a:t>[568];</a:t>
            </a:r>
            <a:r>
              <a:rPr lang="en-GB" baseline="0" dirty="0"/>
              <a:t> </a:t>
            </a:r>
            <a:r>
              <a:rPr lang="en-GB" b="1" baseline="0" dirty="0" err="1"/>
              <a:t>jeune</a:t>
            </a:r>
            <a:r>
              <a:rPr lang="en-GB" baseline="0" dirty="0"/>
              <a:t> [152]; </a:t>
            </a:r>
            <a:r>
              <a:rPr lang="en-GB" b="1" baseline="0" dirty="0" err="1"/>
              <a:t>erreur</a:t>
            </a:r>
            <a:r>
              <a:rPr lang="en-GB" baseline="0" dirty="0"/>
              <a:t> [612]; </a:t>
            </a:r>
            <a:r>
              <a:rPr lang="en-GB" b="1" baseline="0" dirty="0" err="1"/>
              <a:t>neuf</a:t>
            </a:r>
            <a:r>
              <a:rPr lang="en-GB" baseline="0" dirty="0"/>
              <a:t> [787]; </a:t>
            </a:r>
            <a:r>
              <a:rPr lang="en-GB" b="1" baseline="0" dirty="0" err="1"/>
              <a:t>s</a:t>
            </a:r>
            <a:r>
              <a:rPr lang="en-GB" sz="1200" b="1" dirty="0" err="1">
                <a:solidFill>
                  <a:srgbClr val="115076"/>
                </a:solidFill>
                <a:cs typeface="Calibri" panose="020F0502020204030204" pitchFamily="34" charset="0"/>
              </a:rPr>
              <a:t>œur</a:t>
            </a:r>
            <a:r>
              <a:rPr lang="en-GB" baseline="0" dirty="0"/>
              <a:t> [1558].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6061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Identify and transcribe open and closed SSC eu/oeu from heard words</a:t>
            </a:r>
          </a:p>
          <a:p>
            <a:endParaRPr lang="en-US" b="1" dirty="0"/>
          </a:p>
          <a:p>
            <a:r>
              <a:rPr lang="en-US" b="1" dirty="0"/>
              <a:t>Procedure:</a:t>
            </a:r>
          </a:p>
          <a:p>
            <a:r>
              <a:rPr lang="en-US" b="0" dirty="0"/>
              <a:t>1. Click numbers to hear audio.</a:t>
            </a:r>
          </a:p>
          <a:p>
            <a:r>
              <a:rPr lang="en-US" b="0" dirty="0"/>
              <a:t>2. Students tick whether SSC heard was open or closed and attempt to transcribe the word in French. [note: some words are unknown so all plausible spellings should be rewarded e.g. </a:t>
            </a:r>
            <a:r>
              <a:rPr lang="en-US" b="0" dirty="0" err="1"/>
              <a:t>deusieme</a:t>
            </a:r>
            <a:r>
              <a:rPr lang="en-US" b="0" dirty="0"/>
              <a:t>]</a:t>
            </a:r>
          </a:p>
          <a:p>
            <a:r>
              <a:rPr lang="en-US" b="0" dirty="0"/>
              <a:t>3. Click to bring up answers (they will appear on the side of the correct SSC kit)</a:t>
            </a:r>
          </a:p>
          <a:p>
            <a:endParaRPr lang="en-US" b="0" dirty="0"/>
          </a:p>
          <a:p>
            <a:r>
              <a:rPr lang="en-US" b="1" dirty="0"/>
              <a:t>Transcript:</a:t>
            </a:r>
          </a:p>
          <a:p>
            <a:pPr marL="228600" indent="-228600">
              <a:buAutoNum type="arabicPeriod"/>
            </a:pPr>
            <a:r>
              <a:rPr lang="en-US" b="0" dirty="0" err="1"/>
              <a:t>mieux</a:t>
            </a:r>
            <a:endParaRPr lang="en-US" b="0" dirty="0"/>
          </a:p>
          <a:p>
            <a:pPr marL="228600" indent="-228600">
              <a:buAutoNum type="arabicPeriod"/>
            </a:pPr>
            <a:r>
              <a:rPr lang="en-US" b="0" dirty="0" err="1"/>
              <a:t>peuple</a:t>
            </a:r>
            <a:endParaRPr lang="en-US" b="0" dirty="0"/>
          </a:p>
          <a:p>
            <a:pPr marL="228600" indent="-228600">
              <a:buAutoNum type="arabicPeriod"/>
            </a:pPr>
            <a:r>
              <a:rPr lang="en-US" b="0" dirty="0" err="1"/>
              <a:t>heure</a:t>
            </a:r>
            <a:endParaRPr lang="en-US" b="0" dirty="0"/>
          </a:p>
          <a:p>
            <a:pPr marL="228600" indent="-228600">
              <a:buAutoNum type="arabicPeriod"/>
            </a:pPr>
            <a:r>
              <a:rPr lang="en-US" b="0" dirty="0" err="1"/>
              <a:t>nombreux</a:t>
            </a:r>
            <a:endParaRPr lang="en-US" b="0" dirty="0"/>
          </a:p>
          <a:p>
            <a:pPr marL="228600" indent="-228600">
              <a:buAutoNum type="arabicPeriod"/>
            </a:pPr>
            <a:r>
              <a:rPr lang="en-US" sz="1200" dirty="0" err="1">
                <a:solidFill>
                  <a:schemeClr val="accent5">
                    <a:lumMod val="50000"/>
                  </a:schemeClr>
                </a:solidFill>
              </a:rPr>
              <a:t>deuxi</a:t>
            </a:r>
            <a:r>
              <a:rPr lang="en-US" sz="1200" dirty="0" err="1">
                <a:solidFill>
                  <a:schemeClr val="accent5">
                    <a:lumMod val="50000"/>
                  </a:schemeClr>
                </a:solidFill>
                <a:latin typeface="Century Gothic" panose="020B0502020202020204" pitchFamily="34" charset="0"/>
              </a:rPr>
              <a:t>è</a:t>
            </a:r>
            <a:r>
              <a:rPr lang="en-US" sz="1200" dirty="0" err="1">
                <a:solidFill>
                  <a:schemeClr val="accent5">
                    <a:lumMod val="50000"/>
                  </a:schemeClr>
                </a:solidFill>
              </a:rPr>
              <a:t>me</a:t>
            </a:r>
            <a:endParaRPr lang="en-US" sz="1200" dirty="0">
              <a:solidFill>
                <a:schemeClr val="accent5">
                  <a:lumMod val="50000"/>
                </a:schemeClr>
              </a:solidFill>
            </a:endParaRPr>
          </a:p>
          <a:p>
            <a:pPr marL="228600" indent="-228600">
              <a:buAutoNum type="arabicPeriod"/>
            </a:pPr>
            <a:r>
              <a:rPr lang="en-US" b="0" dirty="0" err="1"/>
              <a:t>dangereux</a:t>
            </a:r>
            <a:endParaRPr lang="en-US" b="0" dirty="0"/>
          </a:p>
          <a:p>
            <a:pPr marL="228600" indent="-228600">
              <a:buAutoNum type="arabicPeriod"/>
            </a:pPr>
            <a:r>
              <a:rPr lang="en-US" b="0" dirty="0" err="1"/>
              <a:t>sérieux</a:t>
            </a:r>
            <a:endParaRPr lang="en-US" b="0" dirty="0"/>
          </a:p>
          <a:p>
            <a:pPr marL="228600" indent="-228600">
              <a:buAutoNum type="arabicPeriod"/>
            </a:pPr>
            <a:r>
              <a:rPr lang="en-US" b="0" dirty="0"/>
              <a:t>euro</a:t>
            </a:r>
          </a:p>
          <a:p>
            <a:pPr marL="228600" indent="-228600">
              <a:buAutoNum type="arabicPeriod"/>
            </a:pPr>
            <a:r>
              <a:rPr lang="en-US" b="0" dirty="0" err="1"/>
              <a:t>veuf</a:t>
            </a:r>
            <a:endParaRPr lang="en-US" b="0" dirty="0"/>
          </a:p>
          <a:p>
            <a:pPr marL="228600" indent="-228600">
              <a:buAutoNum type="arabicPeriod"/>
            </a:pPr>
            <a:r>
              <a:rPr lang="en-US" b="0" dirty="0"/>
              <a:t>beurre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peuple</a:t>
            </a:r>
            <a:r>
              <a:rPr lang="en-GB" baseline="0" dirty="0"/>
              <a:t> [378], </a:t>
            </a:r>
            <a:r>
              <a:rPr lang="en-GB" baseline="0" dirty="0" err="1"/>
              <a:t>nombreux</a:t>
            </a:r>
            <a:r>
              <a:rPr lang="en-GB" baseline="0" dirty="0"/>
              <a:t> [366], </a:t>
            </a:r>
            <a:r>
              <a:rPr lang="en-US" sz="1200" dirty="0" err="1">
                <a:solidFill>
                  <a:schemeClr val="accent5">
                    <a:lumMod val="50000"/>
                  </a:schemeClr>
                </a:solidFill>
              </a:rPr>
              <a:t>sérieux</a:t>
            </a:r>
            <a:r>
              <a:rPr lang="en-US" sz="1200" dirty="0">
                <a:solidFill>
                  <a:schemeClr val="accent5">
                    <a:lumMod val="50000"/>
                  </a:schemeClr>
                </a:solidFill>
              </a:rPr>
              <a:t> [412], </a:t>
            </a:r>
            <a:r>
              <a:rPr lang="en-US" sz="1200" dirty="0" err="1">
                <a:solidFill>
                  <a:schemeClr val="accent5">
                    <a:lumMod val="50000"/>
                  </a:schemeClr>
                </a:solidFill>
              </a:rPr>
              <a:t>veuf</a:t>
            </a:r>
            <a:r>
              <a:rPr lang="en-US" sz="1200" dirty="0">
                <a:solidFill>
                  <a:schemeClr val="accent5">
                    <a:lumMod val="50000"/>
                  </a:schemeClr>
                </a:solidFill>
              </a:rPr>
              <a:t> [3455], beurre [4112]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Single word aural recognition of revisited vocab.</a:t>
            </a:r>
          </a:p>
          <a:p>
            <a:endParaRPr lang="en-US" b="1" dirty="0"/>
          </a:p>
          <a:p>
            <a:r>
              <a:rPr lang="en-US" b="1" dirty="0"/>
              <a:t>Procedure:</a:t>
            </a:r>
          </a:p>
          <a:p>
            <a:r>
              <a:rPr lang="en-US" b="0" dirty="0"/>
              <a:t>1. Click numbers to hear audio.</a:t>
            </a:r>
          </a:p>
          <a:p>
            <a:r>
              <a:rPr lang="en-US" b="0" dirty="0"/>
              <a:t>2. Students to match heard word to the image that best represents it and write the English and French.</a:t>
            </a:r>
          </a:p>
          <a:p>
            <a:r>
              <a:rPr lang="en-US" b="0" dirty="0"/>
              <a:t>3. Click to reveal answers one by one.</a:t>
            </a:r>
          </a:p>
          <a:p>
            <a:endParaRPr lang="en-US" b="0" dirty="0"/>
          </a:p>
          <a:p>
            <a:r>
              <a:rPr lang="en-US" b="1" dirty="0"/>
              <a:t>Transcript:</a:t>
            </a:r>
          </a:p>
          <a:p>
            <a:pPr marL="228600" indent="-228600">
              <a:buFont typeface="+mj-lt"/>
              <a:buAutoNum type="arabicPeriod"/>
            </a:pPr>
            <a:r>
              <a:rPr lang="en-US" b="0" dirty="0" err="1"/>
              <a:t>malade</a:t>
            </a:r>
            <a:endParaRPr lang="en-US" b="0" dirty="0"/>
          </a:p>
          <a:p>
            <a:pPr marL="228600" indent="-228600">
              <a:buFont typeface="+mj-lt"/>
              <a:buAutoNum type="arabicPeriod"/>
            </a:pPr>
            <a:r>
              <a:rPr lang="en-US" b="0" dirty="0"/>
              <a:t>mince</a:t>
            </a:r>
          </a:p>
          <a:p>
            <a:pPr marL="228600" indent="-228600">
              <a:buFont typeface="+mj-lt"/>
              <a:buAutoNum type="arabicPeriod"/>
            </a:pPr>
            <a:r>
              <a:rPr lang="en-US" b="0" dirty="0" err="1"/>
              <a:t>chacun</a:t>
            </a:r>
            <a:endParaRPr lang="en-US" b="0" dirty="0"/>
          </a:p>
          <a:p>
            <a:pPr marL="228600" indent="-228600">
              <a:buFont typeface="+mj-lt"/>
              <a:buAutoNum type="arabicPeriod"/>
            </a:pPr>
            <a:r>
              <a:rPr lang="en-US" b="0" dirty="0"/>
              <a:t>la jambe</a:t>
            </a:r>
          </a:p>
          <a:p>
            <a:pPr marL="228600" indent="-228600">
              <a:buFont typeface="+mj-lt"/>
              <a:buAutoNum type="arabicPeriod"/>
            </a:pPr>
            <a:r>
              <a:rPr lang="en-US" b="0" dirty="0"/>
              <a:t>la vague</a:t>
            </a:r>
          </a:p>
          <a:p>
            <a:pPr marL="228600" indent="-228600">
              <a:buFont typeface="+mj-lt"/>
              <a:buAutoNum type="arabicPeriod"/>
            </a:pPr>
            <a:r>
              <a:rPr lang="fr-FR" sz="1200" b="0" i="0" u="none" strike="noStrike" kern="1200" cap="none" dirty="0">
                <a:solidFill>
                  <a:schemeClr val="tx1"/>
                </a:solidFill>
                <a:effectLst/>
                <a:latin typeface="+mn-lt"/>
                <a:ea typeface="Calibri"/>
                <a:cs typeface="Calibri"/>
                <a:sym typeface="Calibri"/>
              </a:rPr>
              <a:t>le cœur</a:t>
            </a:r>
          </a:p>
          <a:p>
            <a:pPr marL="228600" indent="-228600">
              <a:buFont typeface="+mj-lt"/>
              <a:buAutoNum type="arabicPeriod"/>
            </a:pPr>
            <a:r>
              <a:rPr lang="en-US" b="0" dirty="0"/>
              <a:t>la </a:t>
            </a:r>
            <a:r>
              <a:rPr lang="en-US" b="0" dirty="0" err="1"/>
              <a:t>caisse</a:t>
            </a:r>
            <a:endParaRPr lang="en-US" b="0" dirty="0"/>
          </a:p>
          <a:p>
            <a:pPr marL="228600" indent="-228600">
              <a:buFont typeface="+mj-lt"/>
              <a:buAutoNum type="arabicPeriod"/>
            </a:pPr>
            <a:r>
              <a:rPr lang="fr-FR" sz="1200" b="0" i="0" u="none" strike="noStrike" kern="1200" cap="none" dirty="0">
                <a:solidFill>
                  <a:schemeClr val="tx1"/>
                </a:solidFill>
                <a:effectLst/>
                <a:latin typeface="+mn-lt"/>
                <a:ea typeface="Calibri"/>
                <a:cs typeface="Calibri"/>
                <a:sym typeface="Calibri"/>
              </a:rPr>
              <a:t>le réseau</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image [659]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370939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Oral</a:t>
            </a:r>
            <a:r>
              <a:rPr lang="en-US" b="0" baseline="0" dirty="0"/>
              <a:t> speed</a:t>
            </a:r>
            <a:r>
              <a:rPr lang="en-US" b="0" dirty="0"/>
              <a:t> recall of this week’s revisited vocabulary.</a:t>
            </a:r>
          </a:p>
          <a:p>
            <a:endParaRPr lang="en-US" b="1" dirty="0"/>
          </a:p>
          <a:p>
            <a:r>
              <a:rPr lang="en-US" b="1" dirty="0"/>
              <a:t>Procedure:</a:t>
            </a:r>
          </a:p>
          <a:p>
            <a:r>
              <a:rPr lang="en-US" b="0" dirty="0"/>
              <a:t>1. Students compete</a:t>
            </a:r>
            <a:r>
              <a:rPr lang="en-US" b="0" baseline="0" dirty="0"/>
              <a:t> against a partner to be the quickest to recall the words in this week’s vocabulary set.</a:t>
            </a:r>
            <a:endParaRPr lang="en-US" b="0" dirty="0"/>
          </a:p>
          <a:p>
            <a:r>
              <a:rPr lang="en-US" b="0" dirty="0"/>
              <a:t>2. Students time each other </a:t>
            </a:r>
            <a:r>
              <a:rPr lang="en-US" b="0" baseline="0" dirty="0"/>
              <a:t>and check their partner’s translations. If they spot a mistake, the partner must repeat the correct translation three times, thereby incurring a time penalty!</a:t>
            </a:r>
          </a:p>
          <a:p>
            <a:r>
              <a:rPr lang="en-US" b="0" baseline="0" dirty="0"/>
              <a:t>3. The student who completes the track in the fastest time (or gets furthest along the track in the available time) is the winner.</a:t>
            </a:r>
            <a:endParaRPr lang="en-US" b="0" dirty="0"/>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14/09/2022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14/09/2022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14/09/2022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14/09/2022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14/09/2022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14/09/2022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14/09/2022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14/09/2022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31635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6655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909206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4341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54673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90565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14/09/2022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879751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14/09/2022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99909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14/09/2022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15222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14/09/2022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8378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14/09/2022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76671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87777188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audio" Target="../media/audio41.wav"/><Relationship Id="rId18" Type="http://schemas.openxmlformats.org/officeDocument/2006/relationships/audio" Target="../media/audio46.wav"/><Relationship Id="rId3" Type="http://schemas.openxmlformats.org/officeDocument/2006/relationships/image" Target="../media/image5.png"/><Relationship Id="rId21" Type="http://schemas.openxmlformats.org/officeDocument/2006/relationships/audio" Target="../media/audio49.wav"/><Relationship Id="rId7" Type="http://schemas.openxmlformats.org/officeDocument/2006/relationships/image" Target="../media/image35.jpeg"/><Relationship Id="rId12" Type="http://schemas.openxmlformats.org/officeDocument/2006/relationships/audio" Target="../media/audio40.wav"/><Relationship Id="rId17" Type="http://schemas.openxmlformats.org/officeDocument/2006/relationships/audio" Target="../media/audio45.wav"/><Relationship Id="rId2" Type="http://schemas.openxmlformats.org/officeDocument/2006/relationships/notesSlide" Target="../notesSlides/notesSlide13.xml"/><Relationship Id="rId16" Type="http://schemas.openxmlformats.org/officeDocument/2006/relationships/audio" Target="../media/audio44.wav"/><Relationship Id="rId20" Type="http://schemas.openxmlformats.org/officeDocument/2006/relationships/audio" Target="../media/audio48.wav"/><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audio" Target="../media/audio39.wav"/><Relationship Id="rId24" Type="http://schemas.openxmlformats.org/officeDocument/2006/relationships/audio" Target="../media/audio52.wav"/><Relationship Id="rId5" Type="http://schemas.openxmlformats.org/officeDocument/2006/relationships/image" Target="../media/image33.jpeg"/><Relationship Id="rId15" Type="http://schemas.openxmlformats.org/officeDocument/2006/relationships/audio" Target="../media/audio43.wav"/><Relationship Id="rId23" Type="http://schemas.openxmlformats.org/officeDocument/2006/relationships/audio" Target="../media/audio51.wav"/><Relationship Id="rId10" Type="http://schemas.openxmlformats.org/officeDocument/2006/relationships/audio" Target="../media/audio38.wav"/><Relationship Id="rId19" Type="http://schemas.openxmlformats.org/officeDocument/2006/relationships/audio" Target="../media/audio47.wav"/><Relationship Id="rId4" Type="http://schemas.openxmlformats.org/officeDocument/2006/relationships/image" Target="../media/image32.jpeg"/><Relationship Id="rId9" Type="http://schemas.openxmlformats.org/officeDocument/2006/relationships/audio" Target="../media/audio37.wav"/><Relationship Id="rId14" Type="http://schemas.openxmlformats.org/officeDocument/2006/relationships/audio" Target="../media/audio42.wav"/><Relationship Id="rId22" Type="http://schemas.openxmlformats.org/officeDocument/2006/relationships/audio" Target="../media/audio50.wav"/></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55.wav"/><Relationship Id="rId5" Type="http://schemas.openxmlformats.org/officeDocument/2006/relationships/audio" Target="../media/audio54.wav"/><Relationship Id="rId4" Type="http://schemas.openxmlformats.org/officeDocument/2006/relationships/audio" Target="../media/audio53.wav"/></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58.wav"/><Relationship Id="rId5" Type="http://schemas.openxmlformats.org/officeDocument/2006/relationships/audio" Target="../media/audio57.wav"/><Relationship Id="rId4" Type="http://schemas.openxmlformats.org/officeDocument/2006/relationships/audio" Target="../media/audio56.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61.wav"/><Relationship Id="rId5" Type="http://schemas.openxmlformats.org/officeDocument/2006/relationships/audio" Target="../media/audio60.wav"/><Relationship Id="rId4" Type="http://schemas.openxmlformats.org/officeDocument/2006/relationships/audio" Target="../media/audio59.wav"/></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audio" Target="../media/audio67.wav"/><Relationship Id="rId18" Type="http://schemas.openxmlformats.org/officeDocument/2006/relationships/audio" Target="../media/audio72.wav"/><Relationship Id="rId3" Type="http://schemas.openxmlformats.org/officeDocument/2006/relationships/image" Target="../media/image5.png"/><Relationship Id="rId21" Type="http://schemas.openxmlformats.org/officeDocument/2006/relationships/audio" Target="../media/audio75.wav"/><Relationship Id="rId7" Type="http://schemas.openxmlformats.org/officeDocument/2006/relationships/image" Target="../media/image53.png"/><Relationship Id="rId12" Type="http://schemas.openxmlformats.org/officeDocument/2006/relationships/audio" Target="../media/audio66.wav"/><Relationship Id="rId17" Type="http://schemas.openxmlformats.org/officeDocument/2006/relationships/audio" Target="../media/audio71.wav"/><Relationship Id="rId2" Type="http://schemas.openxmlformats.org/officeDocument/2006/relationships/notesSlide" Target="../notesSlides/notesSlide27.xml"/><Relationship Id="rId16" Type="http://schemas.openxmlformats.org/officeDocument/2006/relationships/audio" Target="../media/audio70.wav"/><Relationship Id="rId20" Type="http://schemas.openxmlformats.org/officeDocument/2006/relationships/audio" Target="../media/audio74.wav"/><Relationship Id="rId1" Type="http://schemas.openxmlformats.org/officeDocument/2006/relationships/slideLayout" Target="../slideLayouts/slideLayout2.xml"/><Relationship Id="rId6" Type="http://schemas.openxmlformats.org/officeDocument/2006/relationships/audio" Target="../media/audio62.wav"/><Relationship Id="rId11" Type="http://schemas.openxmlformats.org/officeDocument/2006/relationships/audio" Target="../media/audio65.wav"/><Relationship Id="rId24" Type="http://schemas.openxmlformats.org/officeDocument/2006/relationships/audio" Target="../media/audio78.wav"/><Relationship Id="rId5" Type="http://schemas.openxmlformats.org/officeDocument/2006/relationships/image" Target="../media/image52.png"/><Relationship Id="rId15" Type="http://schemas.openxmlformats.org/officeDocument/2006/relationships/audio" Target="../media/audio69.wav"/><Relationship Id="rId23" Type="http://schemas.openxmlformats.org/officeDocument/2006/relationships/audio" Target="../media/audio77.wav"/><Relationship Id="rId10" Type="http://schemas.openxmlformats.org/officeDocument/2006/relationships/audio" Target="../media/audio64.wav"/><Relationship Id="rId19" Type="http://schemas.openxmlformats.org/officeDocument/2006/relationships/audio" Target="../media/audio73.wav"/><Relationship Id="rId4" Type="http://schemas.openxmlformats.org/officeDocument/2006/relationships/image" Target="../media/image51.jpeg"/><Relationship Id="rId9" Type="http://schemas.openxmlformats.org/officeDocument/2006/relationships/audio" Target="../media/audio63.wav"/><Relationship Id="rId14" Type="http://schemas.openxmlformats.org/officeDocument/2006/relationships/audio" Target="../media/audio68.wav"/><Relationship Id="rId22" Type="http://schemas.openxmlformats.org/officeDocument/2006/relationships/audio" Target="../media/audio76.wav"/></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audio" Target="../media/audio4.wav"/></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8" Type="http://schemas.openxmlformats.org/officeDocument/2006/relationships/hyperlink" Target="https://quizlet.com/gb/691319203/year-9-french-term-32-week-2-flash-cards/" TargetMode="External"/><Relationship Id="rId3" Type="http://schemas.openxmlformats.org/officeDocument/2006/relationships/image" Target="../media/image5.png"/><Relationship Id="rId7" Type="http://schemas.openxmlformats.org/officeDocument/2006/relationships/hyperlink" Target="https://quizlet.com/gb/630176001/year-9-french-term-22-week-3-flash-cards/" TargetMode="External"/><Relationship Id="rId12" Type="http://schemas.openxmlformats.org/officeDocument/2006/relationships/hyperlink" Target="https://resources.ncelp.org/concern/resources/rn301368t?locale=en"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hyperlink" Target="https://quizlet.com/gb/704016002/year-9-french-term-32-week-6-flash-cards/" TargetMode="External"/><Relationship Id="rId10" Type="http://schemas.openxmlformats.org/officeDocument/2006/relationships/hyperlink" Target="https://drive.google.com/file/d/1-7cTvzb98_FTAGJri1lnfPOFrA1SLvfH/view?usp=sharing" TargetMode="External"/><Relationship Id="rId4" Type="http://schemas.openxmlformats.org/officeDocument/2006/relationships/image" Target="../media/image59.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9.png"/><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audio" Target="../media/audio6.wav"/><Relationship Id="rId11" Type="http://schemas.openxmlformats.org/officeDocument/2006/relationships/image" Target="../media/image7.png"/><Relationship Id="rId5" Type="http://schemas.openxmlformats.org/officeDocument/2006/relationships/audio" Target="../media/audio4.wav"/><Relationship Id="rId10" Type="http://schemas.openxmlformats.org/officeDocument/2006/relationships/audio" Target="../media/audio10.wav"/><Relationship Id="rId4" Type="http://schemas.openxmlformats.org/officeDocument/2006/relationships/audio" Target="../media/audio5.wav"/><Relationship Id="rId9" Type="http://schemas.openxmlformats.org/officeDocument/2006/relationships/audio" Target="../media/audio9.wav"/><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audio" Target="../media/audio12.wav"/></Relationships>
</file>

<file path=ppt/slides/_rels/slide6.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audio" Target="../media/audio14.wav"/><Relationship Id="rId11" Type="http://schemas.openxmlformats.org/officeDocument/2006/relationships/image" Target="../media/image12.png"/><Relationship Id="rId5" Type="http://schemas.openxmlformats.org/officeDocument/2006/relationships/audio" Target="../media/audio13.wav"/><Relationship Id="rId10" Type="http://schemas.openxmlformats.org/officeDocument/2006/relationships/audio" Target="../media/audio18.wav"/><Relationship Id="rId4" Type="http://schemas.openxmlformats.org/officeDocument/2006/relationships/audio" Target="../media/audio12.wav"/><Relationship Id="rId9" Type="http://schemas.openxmlformats.org/officeDocument/2006/relationships/audio" Target="../media/audio17.wav"/></Relationships>
</file>

<file path=ppt/slides/_rels/slide7.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3" Type="http://schemas.openxmlformats.org/officeDocument/2006/relationships/image" Target="../media/image5.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image" Target="../media/image14.png"/><Relationship Id="rId9" Type="http://schemas.openxmlformats.org/officeDocument/2006/relationships/audio" Target="../media/audio23.wav"/><Relationship Id="rId14" Type="http://schemas.openxmlformats.org/officeDocument/2006/relationships/audio" Target="../media/audio28.wav"/></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audio" Target="../media/audio29.wav"/><Relationship Id="rId3" Type="http://schemas.openxmlformats.org/officeDocument/2006/relationships/image" Target="../media/image5.png"/><Relationship Id="rId21" Type="http://schemas.openxmlformats.org/officeDocument/2006/relationships/audio" Target="../media/audio32.wav"/><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7.png"/><Relationship Id="rId25" Type="http://schemas.openxmlformats.org/officeDocument/2006/relationships/audio" Target="../media/audio36.wav"/><Relationship Id="rId2" Type="http://schemas.openxmlformats.org/officeDocument/2006/relationships/notesSlide" Target="../notesSlides/notesSlide8.xml"/><Relationship Id="rId16" Type="http://schemas.microsoft.com/office/2007/relationships/hdphoto" Target="../media/hdphoto1.wdp"/><Relationship Id="rId20" Type="http://schemas.openxmlformats.org/officeDocument/2006/relationships/audio" Target="../media/audio31.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audio" Target="../media/audio35.wav"/><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audio" Target="../media/audio34.wav"/><Relationship Id="rId10" Type="http://schemas.openxmlformats.org/officeDocument/2006/relationships/image" Target="../media/image21.png"/><Relationship Id="rId19" Type="http://schemas.openxmlformats.org/officeDocument/2006/relationships/audio" Target="../media/audio30.wav"/><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audio" Target="../media/audio33.wav"/></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Describing historical figures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Imperfect tense of </a:t>
            </a:r>
            <a:r>
              <a:rPr lang="fr-FR" sz="3000" dirty="0">
                <a:solidFill>
                  <a:prstClr val="white"/>
                </a:solidFill>
              </a:rPr>
              <a:t>avoir, être, aller</a:t>
            </a:r>
            <a:r>
              <a:rPr lang="en-GB" sz="3000" dirty="0">
                <a:solidFill>
                  <a:prstClr val="white"/>
                </a:solidFill>
              </a:rPr>
              <a:t>, and faire (</a:t>
            </a:r>
            <a:r>
              <a:rPr lang="fr-FR" sz="3000" dirty="0">
                <a:solidFill>
                  <a:prstClr val="white"/>
                </a:solidFill>
              </a:rPr>
              <a:t>je/tu/il/elle/on</a:t>
            </a:r>
            <a:r>
              <a:rPr lang="en-GB" sz="3000" dirty="0">
                <a:solidFill>
                  <a:prstClr val="white"/>
                </a:solidFill>
              </a:rPr>
              <a:t>) and other verbs</a:t>
            </a:r>
          </a:p>
          <a:p>
            <a:pPr algn="l"/>
            <a:r>
              <a:rPr lang="en-GB" sz="3000" dirty="0">
                <a:solidFill>
                  <a:prstClr val="white"/>
                </a:solidFill>
              </a:rPr>
              <a:t>SSCs [open eu/œu], [closed eu/œu]</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67</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Cath Morris / Catherine Salkeld / Mary Richardson</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Chloé 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06/07/22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096001" cy="707849"/>
          </a:xfrm>
        </p:spPr>
        <p:txBody>
          <a:bodyPr>
            <a:normAutofit fontScale="90000"/>
          </a:bodyPr>
          <a:lstStyle/>
          <a:p>
            <a:r>
              <a:rPr lang="en-GB" sz="3600" b="1" dirty="0">
                <a:solidFill>
                  <a:schemeClr val="bg1"/>
                </a:solidFill>
              </a:rPr>
              <a:t>Word pattern –or/-er → ‘-eur’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sp>
        <p:nvSpPr>
          <p:cNvPr id="3" name="TextBox 2">
            <a:extLst>
              <a:ext uri="{FF2B5EF4-FFF2-40B4-BE49-F238E27FC236}">
                <a16:creationId xmlns:a16="http://schemas.microsoft.com/office/drawing/2014/main" id="{34DFE2C3-38E0-A774-656D-2ACDEDA6790A}"/>
              </a:ext>
            </a:extLst>
          </p:cNvPr>
          <p:cNvSpPr txBox="1"/>
          <p:nvPr/>
        </p:nvSpPr>
        <p:spPr>
          <a:xfrm>
            <a:off x="353827" y="1404652"/>
            <a:ext cx="11681321" cy="461665"/>
          </a:xfrm>
          <a:prstGeom prst="rect">
            <a:avLst/>
          </a:prstGeom>
          <a:noFill/>
        </p:spPr>
        <p:txBody>
          <a:bodyPr wrap="square" rtlCol="0">
            <a:spAutoFit/>
          </a:bodyPr>
          <a:lstStyle/>
          <a:p>
            <a:pPr algn="l"/>
            <a:r>
              <a:rPr lang="en-GB" sz="2400" dirty="0">
                <a:solidFill>
                  <a:srgbClr val="115076"/>
                </a:solidFill>
              </a:rPr>
              <a:t>English words for jobs that end in ‘-or’ or ‘-er’ often end in ‘-eur’ in French.</a:t>
            </a:r>
          </a:p>
        </p:txBody>
      </p:sp>
      <p:sp>
        <p:nvSpPr>
          <p:cNvPr id="5" name="TextBox 4">
            <a:extLst>
              <a:ext uri="{FF2B5EF4-FFF2-40B4-BE49-F238E27FC236}">
                <a16:creationId xmlns:a16="http://schemas.microsoft.com/office/drawing/2014/main" id="{7ADD31BA-940D-B4BF-7B8E-96E241A1632D}"/>
              </a:ext>
            </a:extLst>
          </p:cNvPr>
          <p:cNvSpPr txBox="1"/>
          <p:nvPr/>
        </p:nvSpPr>
        <p:spPr>
          <a:xfrm>
            <a:off x="353827" y="2036961"/>
            <a:ext cx="11762509" cy="461665"/>
          </a:xfrm>
          <a:prstGeom prst="rect">
            <a:avLst/>
          </a:prstGeom>
          <a:noFill/>
        </p:spPr>
        <p:txBody>
          <a:bodyPr wrap="square" rtlCol="0">
            <a:spAutoFit/>
          </a:bodyPr>
          <a:lstStyle/>
          <a:p>
            <a:pPr algn="l"/>
            <a:r>
              <a:rPr lang="en-GB" sz="2400" dirty="0">
                <a:solidFill>
                  <a:srgbClr val="115076"/>
                </a:solidFill>
              </a:rPr>
              <a:t>Can you think of any examples you already know?</a:t>
            </a:r>
          </a:p>
        </p:txBody>
      </p:sp>
      <p:sp>
        <p:nvSpPr>
          <p:cNvPr id="17" name="TextBox 16">
            <a:extLst>
              <a:ext uri="{FF2B5EF4-FFF2-40B4-BE49-F238E27FC236}">
                <a16:creationId xmlns:a16="http://schemas.microsoft.com/office/drawing/2014/main" id="{BA2420AE-77D1-BFCD-B053-52B4D8CE92E6}"/>
              </a:ext>
            </a:extLst>
          </p:cNvPr>
          <p:cNvSpPr txBox="1"/>
          <p:nvPr/>
        </p:nvSpPr>
        <p:spPr>
          <a:xfrm>
            <a:off x="887680" y="2663393"/>
            <a:ext cx="1126178" cy="461665"/>
          </a:xfrm>
          <a:prstGeom prst="rect">
            <a:avLst/>
          </a:prstGeom>
          <a:noFill/>
        </p:spPr>
        <p:txBody>
          <a:bodyPr wrap="square" rtlCol="0">
            <a:spAutoFit/>
          </a:bodyPr>
          <a:lstStyle/>
          <a:p>
            <a:pPr algn="l"/>
            <a:r>
              <a:rPr lang="en-GB" sz="2400" dirty="0">
                <a:solidFill>
                  <a:srgbClr val="115076"/>
                </a:solidFill>
              </a:rPr>
              <a:t>actor</a:t>
            </a:r>
          </a:p>
        </p:txBody>
      </p:sp>
      <p:sp>
        <p:nvSpPr>
          <p:cNvPr id="18" name="TextBox 17">
            <a:extLst>
              <a:ext uri="{FF2B5EF4-FFF2-40B4-BE49-F238E27FC236}">
                <a16:creationId xmlns:a16="http://schemas.microsoft.com/office/drawing/2014/main" id="{38D4E4DA-28AD-C435-4446-B72DDE6AD4A1}"/>
              </a:ext>
            </a:extLst>
          </p:cNvPr>
          <p:cNvSpPr txBox="1"/>
          <p:nvPr/>
        </p:nvSpPr>
        <p:spPr>
          <a:xfrm>
            <a:off x="2927498" y="2663393"/>
            <a:ext cx="1395351" cy="461665"/>
          </a:xfrm>
          <a:prstGeom prst="rect">
            <a:avLst/>
          </a:prstGeom>
          <a:noFill/>
        </p:spPr>
        <p:txBody>
          <a:bodyPr wrap="square" rtlCol="0">
            <a:spAutoFit/>
          </a:bodyPr>
          <a:lstStyle/>
          <a:p>
            <a:pPr algn="l"/>
            <a:r>
              <a:rPr lang="fr-FR" sz="2400" b="1" dirty="0">
                <a:solidFill>
                  <a:srgbClr val="115076"/>
                </a:solidFill>
              </a:rPr>
              <a:t>acteur</a:t>
            </a:r>
          </a:p>
        </p:txBody>
      </p:sp>
      <p:sp>
        <p:nvSpPr>
          <p:cNvPr id="19" name="TextBox 18">
            <a:extLst>
              <a:ext uri="{FF2B5EF4-FFF2-40B4-BE49-F238E27FC236}">
                <a16:creationId xmlns:a16="http://schemas.microsoft.com/office/drawing/2014/main" id="{581A3D4E-1301-D0A3-D479-80DE884836E6}"/>
              </a:ext>
            </a:extLst>
          </p:cNvPr>
          <p:cNvSpPr txBox="1"/>
          <p:nvPr/>
        </p:nvSpPr>
        <p:spPr>
          <a:xfrm>
            <a:off x="5770474" y="2663393"/>
            <a:ext cx="1373541" cy="461665"/>
          </a:xfrm>
          <a:prstGeom prst="rect">
            <a:avLst/>
          </a:prstGeom>
          <a:noFill/>
        </p:spPr>
        <p:txBody>
          <a:bodyPr wrap="square" rtlCol="0">
            <a:spAutoFit/>
          </a:bodyPr>
          <a:lstStyle/>
          <a:p>
            <a:pPr algn="l"/>
            <a:r>
              <a:rPr lang="en-GB" sz="2400" dirty="0">
                <a:solidFill>
                  <a:srgbClr val="115076"/>
                </a:solidFill>
              </a:rPr>
              <a:t>singer</a:t>
            </a:r>
          </a:p>
        </p:txBody>
      </p:sp>
      <p:sp>
        <p:nvSpPr>
          <p:cNvPr id="20" name="TextBox 19">
            <a:extLst>
              <a:ext uri="{FF2B5EF4-FFF2-40B4-BE49-F238E27FC236}">
                <a16:creationId xmlns:a16="http://schemas.microsoft.com/office/drawing/2014/main" id="{22FA3BA1-E9DF-9D40-0DA0-204B58353345}"/>
              </a:ext>
            </a:extLst>
          </p:cNvPr>
          <p:cNvSpPr txBox="1"/>
          <p:nvPr/>
        </p:nvSpPr>
        <p:spPr>
          <a:xfrm>
            <a:off x="8079465" y="2663393"/>
            <a:ext cx="1787749" cy="461665"/>
          </a:xfrm>
          <a:prstGeom prst="rect">
            <a:avLst/>
          </a:prstGeom>
          <a:noFill/>
        </p:spPr>
        <p:txBody>
          <a:bodyPr wrap="square" rtlCol="0">
            <a:spAutoFit/>
          </a:bodyPr>
          <a:lstStyle/>
          <a:p>
            <a:pPr algn="l"/>
            <a:r>
              <a:rPr lang="fr-FR" sz="2400" b="1" dirty="0">
                <a:solidFill>
                  <a:srgbClr val="115076"/>
                </a:solidFill>
              </a:rPr>
              <a:t>chanteur</a:t>
            </a:r>
          </a:p>
        </p:txBody>
      </p:sp>
      <p:sp>
        <p:nvSpPr>
          <p:cNvPr id="21" name="TextBox 20">
            <a:extLst>
              <a:ext uri="{FF2B5EF4-FFF2-40B4-BE49-F238E27FC236}">
                <a16:creationId xmlns:a16="http://schemas.microsoft.com/office/drawing/2014/main" id="{863C073C-DB79-D81B-0766-F3DD3E823DF1}"/>
              </a:ext>
            </a:extLst>
          </p:cNvPr>
          <p:cNvSpPr txBox="1"/>
          <p:nvPr/>
        </p:nvSpPr>
        <p:spPr>
          <a:xfrm>
            <a:off x="353827" y="3497929"/>
            <a:ext cx="11762509" cy="461665"/>
          </a:xfrm>
          <a:prstGeom prst="rect">
            <a:avLst/>
          </a:prstGeom>
          <a:noFill/>
        </p:spPr>
        <p:txBody>
          <a:bodyPr wrap="square" rtlCol="0">
            <a:spAutoFit/>
          </a:bodyPr>
          <a:lstStyle/>
          <a:p>
            <a:pPr algn="l"/>
            <a:r>
              <a:rPr lang="en-GB" sz="2400" dirty="0">
                <a:solidFill>
                  <a:srgbClr val="115076"/>
                </a:solidFill>
              </a:rPr>
              <a:t>Can you work out the French for these jobs?</a:t>
            </a:r>
          </a:p>
        </p:txBody>
      </p:sp>
      <p:sp>
        <p:nvSpPr>
          <p:cNvPr id="23" name="TextBox 22">
            <a:extLst>
              <a:ext uri="{FF2B5EF4-FFF2-40B4-BE49-F238E27FC236}">
                <a16:creationId xmlns:a16="http://schemas.microsoft.com/office/drawing/2014/main" id="{94110CCC-E28A-F757-A851-7ADF9CE6C12C}"/>
              </a:ext>
            </a:extLst>
          </p:cNvPr>
          <p:cNvSpPr txBox="1"/>
          <p:nvPr/>
        </p:nvSpPr>
        <p:spPr>
          <a:xfrm>
            <a:off x="887680" y="4251830"/>
            <a:ext cx="1373540" cy="461665"/>
          </a:xfrm>
          <a:prstGeom prst="rect">
            <a:avLst/>
          </a:prstGeom>
          <a:noFill/>
        </p:spPr>
        <p:txBody>
          <a:bodyPr wrap="square" rtlCol="0">
            <a:spAutoFit/>
          </a:bodyPr>
          <a:lstStyle/>
          <a:p>
            <a:pPr algn="l"/>
            <a:r>
              <a:rPr lang="en-GB" sz="2400" dirty="0">
                <a:solidFill>
                  <a:srgbClr val="115076"/>
                </a:solidFill>
              </a:rPr>
              <a:t>author</a:t>
            </a:r>
          </a:p>
        </p:txBody>
      </p:sp>
      <p:sp>
        <p:nvSpPr>
          <p:cNvPr id="24" name="TextBox 23">
            <a:extLst>
              <a:ext uri="{FF2B5EF4-FFF2-40B4-BE49-F238E27FC236}">
                <a16:creationId xmlns:a16="http://schemas.microsoft.com/office/drawing/2014/main" id="{8120F4A2-FFE3-DF6B-C6ED-AD3AAA7976CA}"/>
              </a:ext>
            </a:extLst>
          </p:cNvPr>
          <p:cNvSpPr txBox="1"/>
          <p:nvPr/>
        </p:nvSpPr>
        <p:spPr>
          <a:xfrm>
            <a:off x="2927498" y="4251830"/>
            <a:ext cx="1395351" cy="461665"/>
          </a:xfrm>
          <a:prstGeom prst="rect">
            <a:avLst/>
          </a:prstGeom>
          <a:noFill/>
        </p:spPr>
        <p:txBody>
          <a:bodyPr wrap="square" rtlCol="0">
            <a:spAutoFit/>
          </a:bodyPr>
          <a:lstStyle/>
          <a:p>
            <a:pPr algn="l"/>
            <a:r>
              <a:rPr lang="fr-FR" sz="2400" b="1" dirty="0">
                <a:solidFill>
                  <a:srgbClr val="115076"/>
                </a:solidFill>
              </a:rPr>
              <a:t>auteur</a:t>
            </a:r>
          </a:p>
        </p:txBody>
      </p:sp>
      <p:sp>
        <p:nvSpPr>
          <p:cNvPr id="25" name="TextBox 24">
            <a:extLst>
              <a:ext uri="{FF2B5EF4-FFF2-40B4-BE49-F238E27FC236}">
                <a16:creationId xmlns:a16="http://schemas.microsoft.com/office/drawing/2014/main" id="{88091BF1-5AA6-ED1F-29EB-86C2817EAD8B}"/>
              </a:ext>
            </a:extLst>
          </p:cNvPr>
          <p:cNvSpPr txBox="1"/>
          <p:nvPr/>
        </p:nvSpPr>
        <p:spPr>
          <a:xfrm>
            <a:off x="5770474" y="4251830"/>
            <a:ext cx="1373541" cy="461665"/>
          </a:xfrm>
          <a:prstGeom prst="rect">
            <a:avLst/>
          </a:prstGeom>
          <a:noFill/>
        </p:spPr>
        <p:txBody>
          <a:bodyPr wrap="square" rtlCol="0">
            <a:spAutoFit/>
          </a:bodyPr>
          <a:lstStyle/>
          <a:p>
            <a:pPr algn="l"/>
            <a:r>
              <a:rPr lang="en-GB" sz="2400" dirty="0">
                <a:solidFill>
                  <a:srgbClr val="115076"/>
                </a:solidFill>
              </a:rPr>
              <a:t>senator</a:t>
            </a:r>
          </a:p>
        </p:txBody>
      </p:sp>
      <p:sp>
        <p:nvSpPr>
          <p:cNvPr id="26" name="TextBox 25">
            <a:extLst>
              <a:ext uri="{FF2B5EF4-FFF2-40B4-BE49-F238E27FC236}">
                <a16:creationId xmlns:a16="http://schemas.microsoft.com/office/drawing/2014/main" id="{13A73089-26F7-AB6B-6ED7-C5FB7DF19665}"/>
              </a:ext>
            </a:extLst>
          </p:cNvPr>
          <p:cNvSpPr txBox="1"/>
          <p:nvPr/>
        </p:nvSpPr>
        <p:spPr>
          <a:xfrm>
            <a:off x="8079465" y="4251830"/>
            <a:ext cx="1787749" cy="461665"/>
          </a:xfrm>
          <a:prstGeom prst="rect">
            <a:avLst/>
          </a:prstGeom>
          <a:noFill/>
        </p:spPr>
        <p:txBody>
          <a:bodyPr wrap="square" rtlCol="0">
            <a:spAutoFit/>
          </a:bodyPr>
          <a:lstStyle/>
          <a:p>
            <a:pPr algn="l"/>
            <a:r>
              <a:rPr lang="fr-FR" sz="2400" b="1" dirty="0">
                <a:solidFill>
                  <a:srgbClr val="115076"/>
                </a:solidFill>
              </a:rPr>
              <a:t>sénateur</a:t>
            </a:r>
          </a:p>
        </p:txBody>
      </p:sp>
      <p:pic>
        <p:nvPicPr>
          <p:cNvPr id="6" name="Picture 5" descr="A picture containing dark, night sky&#10;&#10;Description automatically generated">
            <a:extLst>
              <a:ext uri="{FF2B5EF4-FFF2-40B4-BE49-F238E27FC236}">
                <a16:creationId xmlns:a16="http://schemas.microsoft.com/office/drawing/2014/main" id="{6AD8E927-1268-C5E1-34E2-68847A619A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596138" y="2286356"/>
            <a:ext cx="2242035" cy="3735624"/>
          </a:xfrm>
          <a:prstGeom prst="rect">
            <a:avLst/>
          </a:prstGeom>
        </p:spPr>
      </p:pic>
    </p:spTree>
    <p:extLst>
      <p:ext uri="{BB962C8B-B14F-4D97-AF65-F5344CB8AC3E}">
        <p14:creationId xmlns:p14="http://schemas.microsoft.com/office/powerpoint/2010/main" val="346167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7" grpId="0"/>
      <p:bldP spid="18" grpId="0"/>
      <p:bldP spid="19" grpId="0"/>
      <p:bldP spid="20" grpId="0"/>
      <p:bldP spid="21" grpId="0"/>
      <p:bldP spid="23"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L’imparfait – la formation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DF9F18FC-1E50-40B0-91AC-36BA896007A3}"/>
              </a:ext>
            </a:extLst>
          </p:cNvPr>
          <p:cNvSpPr txBox="1"/>
          <p:nvPr/>
        </p:nvSpPr>
        <p:spPr>
          <a:xfrm>
            <a:off x="180000" y="1296000"/>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 imperfect tense is used to talk about things that used to happen regularly in the past.</a:t>
            </a:r>
          </a:p>
        </p:txBody>
      </p:sp>
      <p:sp>
        <p:nvSpPr>
          <p:cNvPr id="9" name="TextBox 8">
            <a:extLst>
              <a:ext uri="{FF2B5EF4-FFF2-40B4-BE49-F238E27FC236}">
                <a16:creationId xmlns:a16="http://schemas.microsoft.com/office/drawing/2014/main" id="{00774490-F4D8-C0AF-60AA-2B8629635AC8}"/>
              </a:ext>
            </a:extLst>
          </p:cNvPr>
          <p:cNvSpPr txBox="1"/>
          <p:nvPr/>
        </p:nvSpPr>
        <p:spPr>
          <a:xfrm>
            <a:off x="180000" y="2397363"/>
            <a:ext cx="720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To form the imperfect tense</a:t>
            </a:r>
            <a:r>
              <a:rPr lang="en-US" sz="2400" dirty="0">
                <a:solidFill>
                  <a:srgbClr val="115076"/>
                </a:solidFill>
                <a:latin typeface="Century Gothic" panose="020F0302020204030204"/>
              </a:rPr>
              <a:t>, follow these steps</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9C090E01-9FEF-41BA-A7E1-9AB0FDACDB9B}"/>
              </a:ext>
            </a:extLst>
          </p:cNvPr>
          <p:cNvSpPr txBox="1"/>
          <p:nvPr/>
        </p:nvSpPr>
        <p:spPr>
          <a:xfrm>
            <a:off x="180000" y="2888870"/>
            <a:ext cx="720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1. Take the </a:t>
            </a:r>
            <a:r>
              <a:rPr kumimoji="0" lang="en-US" sz="2400" b="0" i="0" u="none" strike="noStrike" kern="1200" cap="none" spc="0" normalizeH="0" baseline="0" noProof="0" dirty="0">
                <a:ln>
                  <a:noFill/>
                </a:ln>
                <a:solidFill>
                  <a:srgbClr val="E87D1E"/>
                </a:solidFill>
                <a:effectLst/>
                <a:uLnTx/>
                <a:uFillTx/>
                <a:latin typeface="Century Gothic" panose="020F0302020204030204"/>
                <a:ea typeface="+mn-ea"/>
                <a:cs typeface="+mn-cs"/>
              </a:rPr>
              <a:t>nous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form of the present tense.</a:t>
            </a:r>
          </a:p>
        </p:txBody>
      </p:sp>
      <p:sp>
        <p:nvSpPr>
          <p:cNvPr id="11" name="TextBox 10">
            <a:extLst>
              <a:ext uri="{FF2B5EF4-FFF2-40B4-BE49-F238E27FC236}">
                <a16:creationId xmlns:a16="http://schemas.microsoft.com/office/drawing/2014/main" id="{0818F715-B8D7-52AF-45AA-B44DB0A30D25}"/>
              </a:ext>
            </a:extLst>
          </p:cNvPr>
          <p:cNvSpPr txBox="1"/>
          <p:nvPr/>
        </p:nvSpPr>
        <p:spPr>
          <a:xfrm>
            <a:off x="180000" y="3433543"/>
            <a:ext cx="720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2. Remove the </a:t>
            </a:r>
            <a:r>
              <a:rPr kumimoji="0" lang="en-US" sz="2400" b="0" i="0" u="none" strike="noStrike" kern="1200" cap="none" spc="0" normalizeH="0" baseline="0" noProof="0" dirty="0">
                <a:ln>
                  <a:noFill/>
                </a:ln>
                <a:solidFill>
                  <a:srgbClr val="E87D1E"/>
                </a:solidFill>
                <a:effectLst/>
                <a:uLnTx/>
                <a:uFillTx/>
                <a:latin typeface="Century Gothic" panose="020F0302020204030204"/>
                <a:ea typeface="+mn-ea"/>
                <a:cs typeface="+mn-cs"/>
              </a:rPr>
              <a:t>-ons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ending to find the stem.</a:t>
            </a:r>
          </a:p>
        </p:txBody>
      </p:sp>
      <p:sp>
        <p:nvSpPr>
          <p:cNvPr id="12" name="TextBox 11">
            <a:extLst>
              <a:ext uri="{FF2B5EF4-FFF2-40B4-BE49-F238E27FC236}">
                <a16:creationId xmlns:a16="http://schemas.microsoft.com/office/drawing/2014/main" id="{749625F9-EE49-7E5C-A6C9-A24257059B77}"/>
              </a:ext>
            </a:extLst>
          </p:cNvPr>
          <p:cNvSpPr txBox="1"/>
          <p:nvPr/>
        </p:nvSpPr>
        <p:spPr>
          <a:xfrm>
            <a:off x="180000" y="3978216"/>
            <a:ext cx="72000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Add the imperfect ending.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		</a:t>
            </a:r>
            <a:r>
              <a:rPr lang="fr-FR" sz="2400" dirty="0">
                <a:solidFill>
                  <a:srgbClr val="115076"/>
                </a:solidFill>
                <a:latin typeface="Century Gothic" panose="020F0302020204030204"/>
              </a:rPr>
              <a:t>je</a:t>
            </a:r>
            <a:r>
              <a:rPr lang="en-US" sz="2400" dirty="0">
                <a:solidFill>
                  <a:srgbClr val="4472C4">
                    <a:lumMod val="50000"/>
                  </a:srgbClr>
                </a:solidFill>
                <a:latin typeface="Century Gothic" panose="020F0302020204030204"/>
              </a:rPr>
              <a:t> 	</a:t>
            </a:r>
            <a:r>
              <a:rPr lang="en-US" sz="2400" dirty="0">
                <a:solidFill>
                  <a:srgbClr val="E87D1E"/>
                </a:solidFill>
                <a:latin typeface="Century Gothic" panose="020F0302020204030204"/>
              </a:rPr>
              <a:t>-ais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E87D1E"/>
                </a:solidFill>
                <a:effectLst/>
                <a:uLnTx/>
                <a:uFillTx/>
                <a:latin typeface="Century Gothic" panose="020F0302020204030204"/>
                <a:ea typeface="+mn-ea"/>
                <a:cs typeface="+mn-cs"/>
              </a:rPr>
              <a:t>-ais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	</a:t>
            </a:r>
            <a:r>
              <a:rPr lang="fr-FR" sz="2400" dirty="0">
                <a:solidFill>
                  <a:srgbClr val="115076"/>
                </a:solidFill>
                <a:latin typeface="Century Gothic" panose="020F0302020204030204"/>
              </a:rPr>
              <a:t>il/elle/on </a:t>
            </a:r>
            <a:r>
              <a:rPr lang="en-US" sz="2400" dirty="0">
                <a:solidFill>
                  <a:srgbClr val="4472C4">
                    <a:lumMod val="50000"/>
                  </a:srgbClr>
                </a:solidFill>
                <a:latin typeface="Century Gothic" panose="020F0302020204030204"/>
              </a:rPr>
              <a:t>	</a:t>
            </a:r>
            <a:r>
              <a:rPr lang="en-US" sz="2400" dirty="0">
                <a:solidFill>
                  <a:srgbClr val="E87D1E"/>
                </a:solidFill>
                <a:latin typeface="Century Gothic" panose="020F0302020204030204"/>
              </a:rPr>
              <a:t>-ait</a:t>
            </a:r>
          </a:p>
        </p:txBody>
      </p:sp>
      <p:sp>
        <p:nvSpPr>
          <p:cNvPr id="13" name="TextBox 12">
            <a:extLst>
              <a:ext uri="{FF2B5EF4-FFF2-40B4-BE49-F238E27FC236}">
                <a16:creationId xmlns:a16="http://schemas.microsoft.com/office/drawing/2014/main" id="{87C18BD9-129C-9E87-53B1-0C1DC7BD45AA}"/>
              </a:ext>
            </a:extLst>
          </p:cNvPr>
          <p:cNvSpPr txBox="1"/>
          <p:nvPr/>
        </p:nvSpPr>
        <p:spPr>
          <a:xfrm>
            <a:off x="7407708" y="2888870"/>
            <a:ext cx="4604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E87D1E"/>
                </a:solidFill>
                <a:effectLst/>
                <a:uLnTx/>
                <a:uFillTx/>
                <a:latin typeface="Century Gothic" panose="020F0302020204030204"/>
              </a:rPr>
              <a:t>e.g. 	</a:t>
            </a:r>
            <a:r>
              <a:rPr kumimoji="0" lang="fr-FR" sz="2400" b="0" i="1" u="none" strike="noStrike" kern="1200" cap="none" spc="0" normalizeH="0" baseline="0" noProof="0" dirty="0">
                <a:ln>
                  <a:noFill/>
                </a:ln>
                <a:solidFill>
                  <a:srgbClr val="E87D1E"/>
                </a:solidFill>
                <a:effectLst/>
                <a:uLnTx/>
                <a:uFillTx/>
                <a:latin typeface="Century Gothic" panose="020F0302020204030204"/>
              </a:rPr>
              <a:t>nous cochons </a:t>
            </a:r>
            <a:r>
              <a:rPr kumimoji="0" lang="fr-FR" sz="2400" b="0" i="0" u="none" strike="noStrike" kern="1200" cap="none" spc="0" normalizeH="0" baseline="0" noProof="0" dirty="0">
                <a:ln>
                  <a:noFill/>
                </a:ln>
                <a:solidFill>
                  <a:srgbClr val="E87D1E"/>
                </a:solidFill>
                <a:effectLst/>
                <a:uLnTx/>
                <a:uFillTx/>
                <a:latin typeface="Century Gothic" panose="020F0302020204030204"/>
              </a:rPr>
              <a:t>(cocher</a:t>
            </a:r>
            <a:r>
              <a:rPr lang="fr-FR" sz="2400" dirty="0">
                <a:solidFill>
                  <a:srgbClr val="E87D1E"/>
                </a:solidFill>
                <a:latin typeface="Century Gothic" panose="020F0302020204030204"/>
              </a:rPr>
              <a:t>)</a:t>
            </a:r>
            <a:endParaRPr kumimoji="0" lang="fr-FR" sz="2400" b="0" i="0" u="none" strike="noStrike" kern="1200" cap="none" spc="0" normalizeH="0" baseline="0" noProof="0" dirty="0">
              <a:ln>
                <a:noFill/>
              </a:ln>
              <a:solidFill>
                <a:srgbClr val="E87D1E"/>
              </a:solidFill>
              <a:effectLst/>
              <a:uLnTx/>
              <a:uFillTx/>
              <a:latin typeface="Century Gothic" panose="020F0302020204030204"/>
            </a:endParaRPr>
          </a:p>
        </p:txBody>
      </p:sp>
      <p:sp>
        <p:nvSpPr>
          <p:cNvPr id="14" name="TextBox 13">
            <a:extLst>
              <a:ext uri="{FF2B5EF4-FFF2-40B4-BE49-F238E27FC236}">
                <a16:creationId xmlns:a16="http://schemas.microsoft.com/office/drawing/2014/main" id="{5D673671-2942-3526-844F-A370A6D9573F}"/>
              </a:ext>
            </a:extLst>
          </p:cNvPr>
          <p:cNvSpPr txBox="1"/>
          <p:nvPr/>
        </p:nvSpPr>
        <p:spPr>
          <a:xfrm>
            <a:off x="7380000" y="3390068"/>
            <a:ext cx="4604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E87D1E"/>
                </a:solidFill>
                <a:effectLst/>
                <a:uLnTx/>
                <a:uFillTx/>
                <a:latin typeface="Century Gothic" panose="020F0302020204030204"/>
              </a:rPr>
              <a:t>e.g. 	</a:t>
            </a:r>
            <a:r>
              <a:rPr kumimoji="0" lang="fr-FR" sz="2400" b="0" i="1" u="none" strike="noStrike" kern="1200" cap="none" spc="0" normalizeH="0" baseline="0" noProof="0" dirty="0">
                <a:ln>
                  <a:noFill/>
                </a:ln>
                <a:solidFill>
                  <a:srgbClr val="E87D1E"/>
                </a:solidFill>
                <a:effectLst/>
                <a:uLnTx/>
                <a:uFillTx/>
                <a:latin typeface="Century Gothic" panose="020F0302020204030204"/>
              </a:rPr>
              <a:t>coch-</a:t>
            </a:r>
            <a:endParaRPr kumimoji="0" lang="fr-FR" sz="2400" b="0" i="0" u="none" strike="noStrike" kern="1200" cap="none" spc="0" normalizeH="0" baseline="0" noProof="0" dirty="0">
              <a:ln>
                <a:noFill/>
              </a:ln>
              <a:solidFill>
                <a:srgbClr val="E87D1E"/>
              </a:solidFill>
              <a:effectLst/>
              <a:uLnTx/>
              <a:uFillTx/>
              <a:latin typeface="Century Gothic" panose="020F0302020204030204"/>
            </a:endParaRPr>
          </a:p>
        </p:txBody>
      </p:sp>
      <p:sp>
        <p:nvSpPr>
          <p:cNvPr id="15" name="TextBox 14">
            <a:extLst>
              <a:ext uri="{FF2B5EF4-FFF2-40B4-BE49-F238E27FC236}">
                <a16:creationId xmlns:a16="http://schemas.microsoft.com/office/drawing/2014/main" id="{0AD32490-F738-B5A3-F1B3-D3E3D8817FCD}"/>
              </a:ext>
            </a:extLst>
          </p:cNvPr>
          <p:cNvSpPr txBox="1"/>
          <p:nvPr/>
        </p:nvSpPr>
        <p:spPr>
          <a:xfrm>
            <a:off x="7407707" y="4253318"/>
            <a:ext cx="46042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E87D1E"/>
                </a:solidFill>
                <a:effectLst/>
                <a:uLnTx/>
                <a:uFillTx/>
                <a:latin typeface="Century Gothic" panose="020F0302020204030204"/>
              </a:rPr>
              <a:t>e.g. 	</a:t>
            </a:r>
            <a:r>
              <a:rPr kumimoji="0" lang="fr-FR" sz="2400" b="0" i="1" u="none" strike="noStrike" kern="1200" cap="none" spc="0" normalizeH="0" baseline="0" noProof="0" dirty="0">
                <a:ln>
                  <a:noFill/>
                </a:ln>
                <a:solidFill>
                  <a:srgbClr val="E87D1E"/>
                </a:solidFill>
                <a:effectLst/>
                <a:uLnTx/>
                <a:uFillTx/>
                <a:latin typeface="Century Gothic" panose="020F0302020204030204"/>
              </a:rPr>
              <a:t>je cochais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i="1" dirty="0">
                <a:solidFill>
                  <a:srgbClr val="E87D1E"/>
                </a:solidFill>
                <a:latin typeface="Century Gothic" panose="020F0302020204030204"/>
              </a:rPr>
              <a:t>	tu cochais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E87D1E"/>
                </a:solidFill>
                <a:effectLst/>
                <a:uLnTx/>
                <a:uFillTx/>
                <a:latin typeface="Century Gothic" panose="020F0302020204030204"/>
              </a:rPr>
              <a:t>	il/elle/on cochait</a:t>
            </a:r>
            <a:endParaRPr kumimoji="0" lang="fr-FR" sz="2400" b="0" i="0" u="none" strike="noStrike" kern="1200" cap="none" spc="0" normalizeH="0" baseline="0" noProof="0" dirty="0">
              <a:ln>
                <a:noFill/>
              </a:ln>
              <a:solidFill>
                <a:srgbClr val="E87D1E"/>
              </a:solidFill>
              <a:effectLst/>
              <a:uLnTx/>
              <a:uFillTx/>
              <a:latin typeface="Century Gothic" panose="020F0302020204030204"/>
            </a:endParaRPr>
          </a:p>
        </p:txBody>
      </p:sp>
      <p:sp>
        <p:nvSpPr>
          <p:cNvPr id="16" name="TextBox 15">
            <a:extLst>
              <a:ext uri="{FF2B5EF4-FFF2-40B4-BE49-F238E27FC236}">
                <a16:creationId xmlns:a16="http://schemas.microsoft.com/office/drawing/2014/main" id="{6BFAE84F-4D0D-9D31-B702-02E17EC4FF78}"/>
              </a:ext>
            </a:extLst>
          </p:cNvPr>
          <p:cNvSpPr txBox="1"/>
          <p:nvPr/>
        </p:nvSpPr>
        <p:spPr>
          <a:xfrm>
            <a:off x="179999" y="5686304"/>
            <a:ext cx="11729921" cy="461665"/>
          </a:xfrm>
          <a:prstGeom prst="rect">
            <a:avLst/>
          </a:prstGeom>
          <a:noFill/>
        </p:spPr>
        <p:txBody>
          <a:bodyPr wrap="square" rtlCol="0">
            <a:spAutoFit/>
          </a:bodyPr>
          <a:lstStyle/>
          <a:p>
            <a:pPr lvl="0"/>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There are some exceptions to</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the rule. For example, the stem of</a:t>
            </a:r>
            <a:r>
              <a:rPr lang="en-US" sz="2400" dirty="0">
                <a:solidFill>
                  <a:srgbClr val="115076"/>
                </a:solidFill>
              </a:rPr>
              <a:t> </a:t>
            </a:r>
            <a:r>
              <a:rPr lang="fr-FR" sz="2400" dirty="0">
                <a:solidFill>
                  <a:srgbClr val="E87D1E"/>
                </a:solidFill>
              </a:rPr>
              <a:t>être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is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ét</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5" name="Picture 4" descr="Icon&#10;&#10;Description automatically generated">
            <a:extLst>
              <a:ext uri="{FF2B5EF4-FFF2-40B4-BE49-F238E27FC236}">
                <a16:creationId xmlns:a16="http://schemas.microsoft.com/office/drawing/2014/main" id="{F0A91261-E6E5-9DAD-CC64-1F2EA217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630" y="1086552"/>
            <a:ext cx="1569661" cy="1569661"/>
          </a:xfrm>
          <a:prstGeom prst="rect">
            <a:avLst/>
          </a:prstGeom>
        </p:spPr>
      </p:pic>
    </p:spTree>
    <p:extLst>
      <p:ext uri="{BB962C8B-B14F-4D97-AF65-F5344CB8AC3E}">
        <p14:creationId xmlns:p14="http://schemas.microsoft.com/office/powerpoint/2010/main" val="4107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11091" cy="707849"/>
          </a:xfrm>
        </p:spPr>
        <p:txBody>
          <a:bodyPr>
            <a:normAutofit fontScale="90000"/>
          </a:bodyPr>
          <a:lstStyle/>
          <a:p>
            <a:r>
              <a:rPr lang="fr-FR" sz="3600" b="1" dirty="0">
                <a:solidFill>
                  <a:schemeClr val="bg1"/>
                </a:solidFill>
              </a:rPr>
              <a:t>L’imparfait – avoir et être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9" name="TextBox 8">
            <a:extLst>
              <a:ext uri="{FF2B5EF4-FFF2-40B4-BE49-F238E27FC236}">
                <a16:creationId xmlns:a16="http://schemas.microsoft.com/office/drawing/2014/main" id="{00774490-F4D8-C0AF-60AA-2B8629635AC8}"/>
              </a:ext>
            </a:extLst>
          </p:cNvPr>
          <p:cNvSpPr txBox="1"/>
          <p:nvPr/>
        </p:nvSpPr>
        <p:spPr>
          <a:xfrm>
            <a:off x="179998" y="1126279"/>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 verb </a:t>
            </a:r>
            <a:r>
              <a:rPr kumimoji="0" lang="fr-FR" sz="2400" b="0" i="0" u="none" strike="noStrike" kern="1200" cap="none" spc="0" normalizeH="0" baseline="0" noProof="0" dirty="0">
                <a:ln>
                  <a:noFill/>
                </a:ln>
                <a:solidFill>
                  <a:srgbClr val="E87D1E"/>
                </a:solidFill>
                <a:effectLst/>
                <a:uLnTx/>
                <a:uFillTx/>
                <a:latin typeface="Century Gothic" panose="020F0302020204030204"/>
                <a:ea typeface="+mn-ea"/>
                <a:cs typeface="+mn-cs"/>
              </a:rPr>
              <a:t>être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can be used in the imperfect tense with an adjective to mean ‘was’.</a:t>
            </a:r>
          </a:p>
        </p:txBody>
      </p:sp>
      <p:sp>
        <p:nvSpPr>
          <p:cNvPr id="10" name="TextBox 9">
            <a:extLst>
              <a:ext uri="{FF2B5EF4-FFF2-40B4-BE49-F238E27FC236}">
                <a16:creationId xmlns:a16="http://schemas.microsoft.com/office/drawing/2014/main" id="{9C090E01-9FEF-41BA-A7E1-9AB0FDACDB9B}"/>
              </a:ext>
            </a:extLst>
          </p:cNvPr>
          <p:cNvSpPr txBox="1"/>
          <p:nvPr/>
        </p:nvSpPr>
        <p:spPr>
          <a:xfrm>
            <a:off x="179997" y="410654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 verb </a:t>
            </a:r>
            <a:r>
              <a:rPr kumimoji="0" lang="fr-FR" sz="2400" b="0" i="0" u="none" strike="noStrike" kern="1200" cap="none" spc="0" normalizeH="0" baseline="0" noProof="0" dirty="0">
                <a:ln>
                  <a:noFill/>
                </a:ln>
                <a:solidFill>
                  <a:srgbClr val="E87D1E"/>
                </a:solidFill>
                <a:effectLst/>
                <a:uLnTx/>
                <a:uFillTx/>
                <a:latin typeface="Century Gothic" panose="020F0302020204030204"/>
                <a:ea typeface="+mn-ea"/>
                <a:cs typeface="+mn-cs"/>
              </a:rPr>
              <a:t>avoir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can be used in the imperfect tense to mean ‘had’ or ‘was’.</a:t>
            </a:r>
          </a:p>
        </p:txBody>
      </p:sp>
      <p:sp>
        <p:nvSpPr>
          <p:cNvPr id="11" name="TextBox 10">
            <a:extLst>
              <a:ext uri="{FF2B5EF4-FFF2-40B4-BE49-F238E27FC236}">
                <a16:creationId xmlns:a16="http://schemas.microsoft.com/office/drawing/2014/main" id="{CCBECDAF-1FA4-CD93-6E88-00669B7EC626}"/>
              </a:ext>
            </a:extLst>
          </p:cNvPr>
          <p:cNvSpPr txBox="1"/>
          <p:nvPr/>
        </p:nvSpPr>
        <p:spPr>
          <a:xfrm>
            <a:off x="179997" y="2471823"/>
            <a:ext cx="36854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e.g.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J’</a:t>
            </a:r>
            <a:r>
              <a:rPr kumimoji="0" lang="fr-FR" sz="2400" b="0" i="0" u="none" strike="noStrike" kern="1200" cap="none" spc="0" normalizeH="0" baseline="0" noProof="0" dirty="0">
                <a:ln>
                  <a:noFill/>
                </a:ln>
                <a:solidFill>
                  <a:srgbClr val="E87D1E"/>
                </a:solidFill>
                <a:effectLst/>
                <a:uLnTx/>
                <a:uFillTx/>
                <a:latin typeface="Century Gothic" panose="020F0302020204030204"/>
                <a:ea typeface="+mn-ea"/>
                <a:cs typeface="+mn-cs"/>
              </a:rPr>
              <a:t>étais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méchant</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2" name="TextBox 11">
            <a:extLst>
              <a:ext uri="{FF2B5EF4-FFF2-40B4-BE49-F238E27FC236}">
                <a16:creationId xmlns:a16="http://schemas.microsoft.com/office/drawing/2014/main" id="{91258C48-9D0E-BC57-4F6A-9718B155F625}"/>
              </a:ext>
            </a:extLst>
          </p:cNvPr>
          <p:cNvSpPr txBox="1"/>
          <p:nvPr/>
        </p:nvSpPr>
        <p:spPr>
          <a:xfrm>
            <a:off x="179997" y="1954789"/>
            <a:ext cx="4793786" cy="4716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Form the imperfect with </a:t>
            </a:r>
            <a:r>
              <a:rPr kumimoji="0" lang="fr-FR" sz="2400" b="0" i="0" u="none" strike="noStrike" kern="1200" cap="none" spc="0" normalizeH="0" baseline="0" noProof="0" dirty="0">
                <a:ln>
                  <a:noFill/>
                </a:ln>
                <a:solidFill>
                  <a:srgbClr val="E87D1E"/>
                </a:solidFill>
                <a:effectLst/>
                <a:uLnTx/>
                <a:uFillTx/>
                <a:latin typeface="Century Gothic" panose="020F0302020204030204"/>
                <a:ea typeface="+mn-ea"/>
                <a:cs typeface="+mn-cs"/>
              </a:rPr>
              <a:t>être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 name="TextBox 12">
            <a:extLst>
              <a:ext uri="{FF2B5EF4-FFF2-40B4-BE49-F238E27FC236}">
                <a16:creationId xmlns:a16="http://schemas.microsoft.com/office/drawing/2014/main" id="{D42D3AA3-5787-6D98-5CC8-B9F5460B19F2}"/>
              </a:ext>
            </a:extLst>
          </p:cNvPr>
          <p:cNvSpPr txBox="1"/>
          <p:nvPr/>
        </p:nvSpPr>
        <p:spPr>
          <a:xfrm>
            <a:off x="5250758" y="1944820"/>
            <a:ext cx="5555787" cy="471634"/>
          </a:xfrm>
          <a:prstGeom prst="rect">
            <a:avLst/>
          </a:prstGeom>
          <a:noFill/>
        </p:spPr>
        <p:txBody>
          <a:bodyPr wrap="square" rtlCol="0">
            <a:spAutoFit/>
          </a:bodyPr>
          <a:lstStyle/>
          <a:p>
            <a:pPr lvl="0"/>
            <a:r>
              <a:rPr lang="fr-FR" sz="2400" i="1" dirty="0">
                <a:solidFill>
                  <a:srgbClr val="E87D1E"/>
                </a:solidFill>
                <a:latin typeface="Century Gothic" panose="020F0302020204030204"/>
              </a:rPr>
              <a:t>é</a:t>
            </a:r>
            <a:r>
              <a:rPr kumimoji="0" lang="fr-FR" sz="2400" b="0" i="1" u="none" strike="noStrike" kern="1200" cap="none" spc="0" normalizeH="0" baseline="0" noProof="0" dirty="0">
                <a:ln>
                  <a:noFill/>
                </a:ln>
                <a:solidFill>
                  <a:srgbClr val="E87D1E"/>
                </a:solidFill>
                <a:effectLst/>
                <a:uLnTx/>
                <a:uFillTx/>
                <a:latin typeface="Century Gothic" panose="020F0302020204030204"/>
              </a:rPr>
              <a:t>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rPr>
              <a:t>+ ais (je/</a:t>
            </a:r>
            <a:r>
              <a:rPr kumimoji="0" lang="fr-FR" sz="2400" b="0" i="1" u="none" strike="noStrike" kern="1200" cap="none" spc="0" normalizeH="0" baseline="0" noProof="0" dirty="0">
                <a:ln>
                  <a:noFill/>
                </a:ln>
                <a:solidFill>
                  <a:srgbClr val="115076"/>
                </a:solidFill>
                <a:effectLst/>
                <a:uLnTx/>
                <a:uFillTx/>
                <a:latin typeface="Century Gothic" panose="020F0302020204030204"/>
                <a:ea typeface="+mn-ea"/>
                <a:cs typeface="+mn-cs"/>
              </a:rPr>
              <a:t>tu</a:t>
            </a:r>
            <a:r>
              <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or </a:t>
            </a:r>
            <a:r>
              <a:rPr lang="fr-FR" sz="2400" i="1" dirty="0">
                <a:solidFill>
                  <a:srgbClr val="E87D1E"/>
                </a:solidFill>
              </a:rPr>
              <a:t>ét</a:t>
            </a:r>
            <a:r>
              <a:rPr lang="en-US" sz="2400" i="1" dirty="0">
                <a:solidFill>
                  <a:srgbClr val="4472C4">
                    <a:lumMod val="50000"/>
                  </a:srgbClr>
                </a:solidFill>
              </a:rPr>
              <a:t> </a:t>
            </a:r>
            <a:r>
              <a:rPr lang="en-US" sz="2400" i="1" dirty="0">
                <a:solidFill>
                  <a:srgbClr val="115076"/>
                </a:solidFill>
              </a:rPr>
              <a:t>+ </a:t>
            </a:r>
            <a:r>
              <a:rPr lang="fr-FR" sz="2400" i="1" dirty="0">
                <a:solidFill>
                  <a:srgbClr val="115076"/>
                </a:solidFill>
              </a:rPr>
              <a:t>ait</a:t>
            </a:r>
            <a:r>
              <a:rPr lang="en-US" sz="2400" i="1" dirty="0">
                <a:solidFill>
                  <a:srgbClr val="115076"/>
                </a:solidFill>
              </a:rPr>
              <a:t> (il/</a:t>
            </a:r>
            <a:r>
              <a:rPr lang="fr-FR" sz="2400" i="1" dirty="0">
                <a:solidFill>
                  <a:srgbClr val="115076"/>
                </a:solidFill>
              </a:rPr>
              <a:t>elle</a:t>
            </a:r>
            <a:r>
              <a:rPr lang="en-US" sz="2400" i="1" dirty="0">
                <a:solidFill>
                  <a:srgbClr val="115076"/>
                </a:solidFill>
              </a:rPr>
              <a:t>/on) </a:t>
            </a:r>
            <a:endParaRPr kumimoji="0" lang="en-US" sz="2400" b="0" i="0" u="none" strike="noStrike" kern="1200" cap="none" spc="0" normalizeH="0" baseline="0" noProof="0" dirty="0">
              <a:ln>
                <a:noFill/>
              </a:ln>
              <a:solidFill>
                <a:srgbClr val="115076"/>
              </a:solidFill>
              <a:effectLst/>
              <a:uLnTx/>
              <a:uFillTx/>
              <a:latin typeface="Century Gothic" panose="020F0302020204030204"/>
            </a:endParaRPr>
          </a:p>
        </p:txBody>
      </p:sp>
      <p:sp>
        <p:nvSpPr>
          <p:cNvPr id="14" name="TextBox 13">
            <a:extLst>
              <a:ext uri="{FF2B5EF4-FFF2-40B4-BE49-F238E27FC236}">
                <a16:creationId xmlns:a16="http://schemas.microsoft.com/office/drawing/2014/main" id="{420AB80B-7362-0C78-E42F-A830325DC9B4}"/>
              </a:ext>
            </a:extLst>
          </p:cNvPr>
          <p:cNvSpPr txBox="1"/>
          <p:nvPr/>
        </p:nvSpPr>
        <p:spPr>
          <a:xfrm>
            <a:off x="3768378" y="2445483"/>
            <a:ext cx="36854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(I was</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mean.)</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2CDA02C7-10C3-F207-498D-DE9174EDBE79}"/>
              </a:ext>
            </a:extLst>
          </p:cNvPr>
          <p:cNvSpPr txBox="1"/>
          <p:nvPr/>
        </p:nvSpPr>
        <p:spPr>
          <a:xfrm>
            <a:off x="179997" y="2900066"/>
            <a:ext cx="36854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e.g. </a:t>
            </a:r>
            <a:r>
              <a:rPr lang="fr-FR" sz="2400" dirty="0">
                <a:solidFill>
                  <a:srgbClr val="115076"/>
                </a:solidFill>
                <a:latin typeface="Century Gothic" panose="020F0302020204030204"/>
              </a:rPr>
              <a:t>Tu</a:t>
            </a:r>
            <a:r>
              <a:rPr lang="fr-FR" sz="2400" dirty="0">
                <a:solidFill>
                  <a:srgbClr val="4472C4">
                    <a:lumMod val="50000"/>
                  </a:srgbClr>
                </a:solidFill>
                <a:latin typeface="Century Gothic" panose="020F0302020204030204"/>
              </a:rPr>
              <a:t> </a:t>
            </a:r>
            <a:r>
              <a:rPr kumimoji="0" lang="fr-FR" sz="2400" b="0" i="0" u="none" strike="noStrike" kern="1200" cap="none" spc="0" normalizeH="0" baseline="0" noProof="0" dirty="0">
                <a:ln>
                  <a:noFill/>
                </a:ln>
                <a:solidFill>
                  <a:srgbClr val="E87D1E"/>
                </a:solidFill>
                <a:effectLst/>
                <a:uLnTx/>
                <a:uFillTx/>
                <a:latin typeface="Century Gothic" panose="020F0302020204030204"/>
              </a:rPr>
              <a:t>étais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fr-FR" sz="2400" b="0" i="0" u="none" strike="noStrike" kern="1200" cap="none" spc="0" normalizeH="0" baseline="0" noProof="0" dirty="0">
                <a:ln>
                  <a:noFill/>
                </a:ln>
                <a:solidFill>
                  <a:srgbClr val="115076"/>
                </a:solidFill>
                <a:effectLst/>
                <a:uLnTx/>
                <a:uFillTx/>
                <a:latin typeface="Century Gothic" panose="020F0302020204030204"/>
              </a:rPr>
              <a:t>prudent.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 </a:t>
            </a:r>
          </a:p>
        </p:txBody>
      </p:sp>
      <p:sp>
        <p:nvSpPr>
          <p:cNvPr id="16" name="TextBox 15">
            <a:extLst>
              <a:ext uri="{FF2B5EF4-FFF2-40B4-BE49-F238E27FC236}">
                <a16:creationId xmlns:a16="http://schemas.microsoft.com/office/drawing/2014/main" id="{98BE31F4-4E5C-BDA4-D0E6-9F9FF21655DF}"/>
              </a:ext>
            </a:extLst>
          </p:cNvPr>
          <p:cNvSpPr txBox="1"/>
          <p:nvPr/>
        </p:nvSpPr>
        <p:spPr>
          <a:xfrm>
            <a:off x="3768378" y="2873726"/>
            <a:ext cx="36854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(You were </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careful.)</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5692CE0B-EFFC-364B-F44E-3299293F9D32}"/>
              </a:ext>
            </a:extLst>
          </p:cNvPr>
          <p:cNvSpPr txBox="1"/>
          <p:nvPr/>
        </p:nvSpPr>
        <p:spPr>
          <a:xfrm>
            <a:off x="179997" y="3360361"/>
            <a:ext cx="36854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e.g.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Il</a:t>
            </a:r>
            <a:r>
              <a:rPr kumimoji="0" lang="fr-FR"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E87D1E"/>
                </a:solidFill>
                <a:effectLst/>
                <a:uLnTx/>
                <a:uFillTx/>
                <a:latin typeface="Century Gothic" panose="020F0302020204030204"/>
                <a:ea typeface="+mn-ea"/>
                <a:cs typeface="+mn-cs"/>
              </a:rPr>
              <a:t>était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différent</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8" name="TextBox 17">
            <a:extLst>
              <a:ext uri="{FF2B5EF4-FFF2-40B4-BE49-F238E27FC236}">
                <a16:creationId xmlns:a16="http://schemas.microsoft.com/office/drawing/2014/main" id="{4C118053-415F-7495-A36B-57DB3B262F4F}"/>
              </a:ext>
            </a:extLst>
          </p:cNvPr>
          <p:cNvSpPr txBox="1"/>
          <p:nvPr/>
        </p:nvSpPr>
        <p:spPr>
          <a:xfrm>
            <a:off x="3768378" y="3334021"/>
            <a:ext cx="36854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(He was</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different.)</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5145F275-285B-244C-53FE-12E20366F7DC}"/>
              </a:ext>
            </a:extLst>
          </p:cNvPr>
          <p:cNvSpPr txBox="1"/>
          <p:nvPr/>
        </p:nvSpPr>
        <p:spPr>
          <a:xfrm>
            <a:off x="179997" y="5061786"/>
            <a:ext cx="4114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e.g.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15076"/>
                </a:solidFill>
                <a:effectLst/>
                <a:uLnTx/>
                <a:uFillTx/>
                <a:latin typeface="Century Gothic" panose="020F0302020204030204"/>
              </a:rPr>
              <a:t>J’</a:t>
            </a:r>
            <a:r>
              <a:rPr lang="fr-FR" sz="2400" dirty="0">
                <a:solidFill>
                  <a:srgbClr val="E87D1E"/>
                </a:solidFill>
                <a:latin typeface="Century Gothic" panose="020F0302020204030204"/>
              </a:rPr>
              <a:t>av</a:t>
            </a:r>
            <a:r>
              <a:rPr kumimoji="0" lang="fr-FR" sz="2400" b="0" i="0" u="none" strike="noStrike" kern="1200" cap="none" spc="0" normalizeH="0" baseline="0" noProof="0" dirty="0">
                <a:ln>
                  <a:noFill/>
                </a:ln>
                <a:solidFill>
                  <a:srgbClr val="E87D1E"/>
                </a:solidFill>
                <a:effectLst/>
                <a:uLnTx/>
                <a:uFillTx/>
                <a:latin typeface="Century Gothic" panose="020F0302020204030204"/>
              </a:rPr>
              <a:t>ais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fr-FR" sz="2400" b="0" i="0" u="none" strike="noStrike" kern="1200" cap="none" spc="0" normalizeH="0" baseline="0" noProof="0" dirty="0">
                <a:ln>
                  <a:noFill/>
                </a:ln>
                <a:solidFill>
                  <a:srgbClr val="115076"/>
                </a:solidFill>
                <a:effectLst/>
                <a:uLnTx/>
                <a:uFillTx/>
                <a:latin typeface="Century Gothic" panose="020F0302020204030204"/>
              </a:rPr>
              <a:t>mal </a:t>
            </a:r>
            <a:r>
              <a:rPr kumimoji="0" lang="fr-FR" sz="2400" b="0" i="0" u="none" strike="noStrike" kern="1200" cap="none" spc="0" normalizeH="0" baseline="0" noProof="0" dirty="0">
                <a:ln>
                  <a:noFill/>
                </a:ln>
                <a:solidFill>
                  <a:srgbClr val="115076"/>
                </a:solidFill>
                <a:effectLst/>
                <a:uLnTx/>
                <a:uFillTx/>
                <a:latin typeface="Century Gothic" panose="020B0502020202020204" pitchFamily="34" charset="0"/>
              </a:rPr>
              <a:t>à</a:t>
            </a:r>
            <a:r>
              <a:rPr kumimoji="0" lang="fr-FR" sz="2400" b="0" i="0" u="none" strike="noStrike" kern="1200" cap="none" spc="0" normalizeH="0" baseline="0" noProof="0" dirty="0">
                <a:ln>
                  <a:noFill/>
                </a:ln>
                <a:solidFill>
                  <a:srgbClr val="115076"/>
                </a:solidFill>
                <a:effectLst/>
                <a:uLnTx/>
                <a:uFillTx/>
                <a:latin typeface="Century Gothic" panose="020F0302020204030204"/>
              </a:rPr>
              <a:t> la t</a:t>
            </a:r>
            <a:r>
              <a:rPr kumimoji="0" lang="fr-FR" sz="2400" b="0" i="0" u="none" strike="noStrike" kern="1200" cap="none" spc="0" normalizeH="0" baseline="0" noProof="0" dirty="0">
                <a:ln>
                  <a:noFill/>
                </a:ln>
                <a:solidFill>
                  <a:srgbClr val="115076"/>
                </a:solidFill>
                <a:effectLst/>
                <a:uLnTx/>
                <a:uFillTx/>
                <a:latin typeface="Century Gothic" panose="020B0502020202020204" pitchFamily="34" charset="0"/>
              </a:rPr>
              <a:t>ê</a:t>
            </a:r>
            <a:r>
              <a:rPr kumimoji="0" lang="fr-FR" sz="2400" b="0" i="0" u="none" strike="noStrike" kern="1200" cap="none" spc="0" normalizeH="0" baseline="0" noProof="0" dirty="0">
                <a:ln>
                  <a:noFill/>
                </a:ln>
                <a:solidFill>
                  <a:srgbClr val="115076"/>
                </a:solidFill>
                <a:effectLst/>
                <a:uLnTx/>
                <a:uFillTx/>
                <a:latin typeface="Century Gothic" panose="020F0302020204030204"/>
              </a:rPr>
              <a:t>te. </a:t>
            </a:r>
          </a:p>
        </p:txBody>
      </p:sp>
      <p:sp>
        <p:nvSpPr>
          <p:cNvPr id="20" name="TextBox 19">
            <a:extLst>
              <a:ext uri="{FF2B5EF4-FFF2-40B4-BE49-F238E27FC236}">
                <a16:creationId xmlns:a16="http://schemas.microsoft.com/office/drawing/2014/main" id="{53B20328-53A8-C05F-2B7B-0E30674FB2F1}"/>
              </a:ext>
            </a:extLst>
          </p:cNvPr>
          <p:cNvSpPr txBox="1"/>
          <p:nvPr/>
        </p:nvSpPr>
        <p:spPr>
          <a:xfrm>
            <a:off x="179997" y="4544752"/>
            <a:ext cx="4793786" cy="4716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Form the imperfect with </a:t>
            </a:r>
            <a:r>
              <a:rPr kumimoji="0" lang="fr-FR" sz="2400" b="0" i="0" u="none" strike="noStrike" kern="1200" cap="none" spc="0" normalizeH="0" baseline="0" noProof="0" dirty="0">
                <a:ln>
                  <a:noFill/>
                </a:ln>
                <a:solidFill>
                  <a:srgbClr val="E87D1E"/>
                </a:solidFill>
                <a:effectLst/>
                <a:uLnTx/>
                <a:uFillTx/>
                <a:latin typeface="Century Gothic" panose="020F0302020204030204"/>
                <a:ea typeface="+mn-ea"/>
                <a:cs typeface="+mn-cs"/>
              </a:rPr>
              <a:t>avoir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DCE4E813-0DE3-721C-3E89-93971EB45F8A}"/>
              </a:ext>
            </a:extLst>
          </p:cNvPr>
          <p:cNvSpPr txBox="1"/>
          <p:nvPr/>
        </p:nvSpPr>
        <p:spPr>
          <a:xfrm>
            <a:off x="5044658" y="4532814"/>
            <a:ext cx="7169497" cy="461665"/>
          </a:xfrm>
          <a:prstGeom prst="rect">
            <a:avLst/>
          </a:prstGeom>
          <a:noFill/>
        </p:spPr>
        <p:txBody>
          <a:bodyPr wrap="square" rtlCol="0">
            <a:spAutoFit/>
          </a:bodyPr>
          <a:lstStyle/>
          <a:p>
            <a:pPr lvl="0"/>
            <a:r>
              <a:rPr kumimoji="0" lang="fr-FR" sz="2400" b="0" i="1" u="none" strike="noStrike" kern="1200" cap="none" spc="0" normalizeH="0" baseline="0" noProof="0" dirty="0">
                <a:ln>
                  <a:noFill/>
                </a:ln>
                <a:solidFill>
                  <a:srgbClr val="E87D1E"/>
                </a:solidFill>
                <a:effectLst/>
                <a:uLnTx/>
                <a:uFillTx/>
                <a:latin typeface="Century Gothic" panose="020F0302020204030204"/>
              </a:rPr>
              <a:t>nous avons </a:t>
            </a:r>
            <a:r>
              <a:rPr kumimoji="0" lang="fr-FR" sz="2400" b="0" i="1" u="none" strike="noStrike" kern="1200" cap="none" spc="0" normalizeH="0" baseline="0" noProof="0" dirty="0">
                <a:ln>
                  <a:noFill/>
                </a:ln>
                <a:solidFill>
                  <a:srgbClr val="115076"/>
                </a:solidFill>
                <a:effectLst/>
                <a:uLnTx/>
                <a:uFillTx/>
                <a:latin typeface="Century Gothic" panose="020B0502020202020204" pitchFamily="34" charset="0"/>
              </a:rPr>
              <a:t>→ </a:t>
            </a:r>
            <a:r>
              <a:rPr kumimoji="0" lang="fr-FR" sz="2400" b="0" i="1" u="none" strike="noStrike" kern="1200" cap="none" spc="0" normalizeH="0" baseline="0" noProof="0" dirty="0">
                <a:ln>
                  <a:noFill/>
                </a:ln>
                <a:solidFill>
                  <a:srgbClr val="E87D1E"/>
                </a:solidFill>
                <a:effectLst/>
                <a:uLnTx/>
                <a:uFillTx/>
                <a:latin typeface="Century Gothic" panose="020B0502020202020204" pitchFamily="34" charset="0"/>
              </a:rPr>
              <a:t>av-</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fr-FR" sz="2400" b="0" i="1" u="none" strike="noStrike" kern="1200" cap="none" spc="0" normalizeH="0" baseline="0" noProof="0" dirty="0">
                <a:ln>
                  <a:noFill/>
                </a:ln>
                <a:solidFill>
                  <a:srgbClr val="115076"/>
                </a:solidFill>
                <a:effectLst/>
                <a:uLnTx/>
                <a:uFillTx/>
                <a:latin typeface="Century Gothic" panose="020F0302020204030204"/>
              </a:rPr>
              <a:t>+ ais (je/tu) </a:t>
            </a:r>
            <a:r>
              <a:rPr kumimoji="0" lang="fr-FR" sz="2400" b="0" i="0" u="none" strike="noStrike" kern="1200" cap="none" spc="0" normalizeH="0" baseline="0" noProof="0" dirty="0">
                <a:ln>
                  <a:noFill/>
                </a:ln>
                <a:solidFill>
                  <a:srgbClr val="115076"/>
                </a:solidFill>
                <a:effectLst/>
                <a:uLnTx/>
                <a:uFillTx/>
                <a:latin typeface="Century Gothic" panose="020F0302020204030204"/>
              </a:rPr>
              <a:t>/ + </a:t>
            </a:r>
            <a:r>
              <a:rPr lang="fr-FR" sz="2400" i="1" dirty="0">
                <a:solidFill>
                  <a:srgbClr val="115076"/>
                </a:solidFill>
              </a:rPr>
              <a:t>ait (il/elle/on) </a:t>
            </a:r>
            <a:endParaRPr kumimoji="0" lang="fr-FR" sz="2400" b="0" i="0" u="none" strike="noStrike" kern="1200" cap="none" spc="0" normalizeH="0" baseline="0" noProof="0" dirty="0">
              <a:ln>
                <a:noFill/>
              </a:ln>
              <a:solidFill>
                <a:srgbClr val="115076"/>
              </a:solidFill>
              <a:effectLst/>
              <a:uLnTx/>
              <a:uFillTx/>
              <a:latin typeface="Century Gothic" panose="020F0302020204030204"/>
            </a:endParaRPr>
          </a:p>
        </p:txBody>
      </p:sp>
      <p:sp>
        <p:nvSpPr>
          <p:cNvPr id="22" name="TextBox 21">
            <a:extLst>
              <a:ext uri="{FF2B5EF4-FFF2-40B4-BE49-F238E27FC236}">
                <a16:creationId xmlns:a16="http://schemas.microsoft.com/office/drawing/2014/main" id="{6DFB1D90-F4C3-C6C4-C3EB-3C905D5057A9}"/>
              </a:ext>
            </a:extLst>
          </p:cNvPr>
          <p:cNvSpPr txBox="1"/>
          <p:nvPr/>
        </p:nvSpPr>
        <p:spPr>
          <a:xfrm>
            <a:off x="4059333" y="5035446"/>
            <a:ext cx="36854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(I had a sore</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head.)</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8918439-D60B-8266-15BA-EDA32542E090}"/>
              </a:ext>
            </a:extLst>
          </p:cNvPr>
          <p:cNvSpPr txBox="1"/>
          <p:nvPr/>
        </p:nvSpPr>
        <p:spPr>
          <a:xfrm>
            <a:off x="179997" y="5490029"/>
            <a:ext cx="36854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e.g. </a:t>
            </a:r>
            <a:r>
              <a:rPr lang="fr-FR" sz="2400" dirty="0">
                <a:solidFill>
                  <a:srgbClr val="115076"/>
                </a:solidFill>
                <a:latin typeface="Century Gothic" panose="020F0302020204030204"/>
              </a:rPr>
              <a:t>Tu</a:t>
            </a:r>
            <a:r>
              <a:rPr lang="fr-FR" sz="2400" dirty="0">
                <a:solidFill>
                  <a:srgbClr val="4472C4">
                    <a:lumMod val="50000"/>
                  </a:srgbClr>
                </a:solidFill>
                <a:latin typeface="Century Gothic" panose="020F0302020204030204"/>
              </a:rPr>
              <a:t> </a:t>
            </a:r>
            <a:r>
              <a:rPr lang="fr-FR" sz="2400" dirty="0">
                <a:solidFill>
                  <a:srgbClr val="E87D1E"/>
                </a:solidFill>
                <a:latin typeface="Century Gothic" panose="020F0302020204030204"/>
              </a:rPr>
              <a:t>av</a:t>
            </a:r>
            <a:r>
              <a:rPr kumimoji="0" lang="fr-FR" sz="2400" b="0" i="0" u="none" strike="noStrike" kern="1200" cap="none" spc="0" normalizeH="0" baseline="0" noProof="0" dirty="0">
                <a:ln>
                  <a:noFill/>
                </a:ln>
                <a:solidFill>
                  <a:srgbClr val="E87D1E"/>
                </a:solidFill>
                <a:effectLst/>
                <a:uLnTx/>
                <a:uFillTx/>
                <a:latin typeface="Century Gothic" panose="020F0302020204030204"/>
              </a:rPr>
              <a:t>ais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fr-FR" sz="2400" b="0" i="0" u="none" strike="noStrike" kern="1200" cap="none" spc="0" normalizeH="0" baseline="0" noProof="0" dirty="0">
                <a:ln>
                  <a:noFill/>
                </a:ln>
                <a:solidFill>
                  <a:srgbClr val="115076"/>
                </a:solidFill>
                <a:effectLst/>
                <a:uLnTx/>
                <a:uFillTx/>
                <a:latin typeface="Century Gothic" panose="020F0302020204030204"/>
              </a:rPr>
              <a:t>la carte</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24" name="TextBox 23">
            <a:extLst>
              <a:ext uri="{FF2B5EF4-FFF2-40B4-BE49-F238E27FC236}">
                <a16:creationId xmlns:a16="http://schemas.microsoft.com/office/drawing/2014/main" id="{0CBBB607-6A45-956A-467A-9FDEA750E697}"/>
              </a:ext>
            </a:extLst>
          </p:cNvPr>
          <p:cNvSpPr txBox="1"/>
          <p:nvPr/>
        </p:nvSpPr>
        <p:spPr>
          <a:xfrm>
            <a:off x="4059333" y="5463689"/>
            <a:ext cx="36854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(You had the menu</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32201781-642C-2B56-3B05-09246C444850}"/>
              </a:ext>
            </a:extLst>
          </p:cNvPr>
          <p:cNvSpPr txBox="1"/>
          <p:nvPr/>
        </p:nvSpPr>
        <p:spPr>
          <a:xfrm>
            <a:off x="179997" y="5908759"/>
            <a:ext cx="36854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e.g. </a:t>
            </a:r>
            <a:r>
              <a:rPr kumimoji="0" lang="fr-FR" sz="2400" b="0" i="0" u="none" strike="noStrike" kern="1200" cap="none" spc="0" normalizeH="0" baseline="0" noProof="0" dirty="0">
                <a:ln>
                  <a:noFill/>
                </a:ln>
                <a:solidFill>
                  <a:srgbClr val="115076"/>
                </a:solidFill>
                <a:effectLst/>
                <a:uLnTx/>
                <a:uFillTx/>
                <a:latin typeface="Century Gothic" panose="020F0302020204030204"/>
              </a:rPr>
              <a:t>Elle</a:t>
            </a:r>
            <a:r>
              <a:rPr kumimoji="0" lang="fr-FR" sz="2400" b="0" i="0" u="none" strike="noStrike" kern="1200" cap="none" spc="0" normalizeH="0" noProof="0" dirty="0">
                <a:ln>
                  <a:noFill/>
                </a:ln>
                <a:solidFill>
                  <a:srgbClr val="4472C4">
                    <a:lumMod val="50000"/>
                  </a:srgbClr>
                </a:solidFill>
                <a:effectLst/>
                <a:uLnTx/>
                <a:uFillTx/>
                <a:latin typeface="Century Gothic" panose="020F0302020204030204"/>
              </a:rPr>
              <a:t> </a:t>
            </a:r>
            <a:r>
              <a:rPr lang="fr-FR" sz="2400" dirty="0">
                <a:solidFill>
                  <a:srgbClr val="E87D1E"/>
                </a:solidFill>
                <a:latin typeface="Century Gothic" panose="020F0302020204030204"/>
              </a:rPr>
              <a:t>av</a:t>
            </a:r>
            <a:r>
              <a:rPr kumimoji="0" lang="fr-FR" sz="2400" b="0" i="0" u="none" strike="noStrike" kern="1200" cap="none" spc="0" normalizeH="0" baseline="0" noProof="0" dirty="0">
                <a:ln>
                  <a:noFill/>
                </a:ln>
                <a:solidFill>
                  <a:srgbClr val="E87D1E"/>
                </a:solidFill>
                <a:effectLst/>
                <a:uLnTx/>
                <a:uFillTx/>
                <a:latin typeface="Century Gothic" panose="020F0302020204030204"/>
              </a:rPr>
              <a:t>ait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fr-FR" sz="2400" b="0" i="0" u="none" strike="noStrike" kern="1200" cap="none" spc="0" normalizeH="0" baseline="0" noProof="0" dirty="0">
                <a:ln>
                  <a:noFill/>
                </a:ln>
                <a:solidFill>
                  <a:srgbClr val="115076"/>
                </a:solidFill>
                <a:effectLst/>
                <a:uLnTx/>
                <a:uFillTx/>
                <a:latin typeface="Century Gothic" panose="020F0302020204030204"/>
              </a:rPr>
              <a:t>raison. </a:t>
            </a:r>
          </a:p>
        </p:txBody>
      </p:sp>
      <p:sp>
        <p:nvSpPr>
          <p:cNvPr id="26" name="TextBox 25">
            <a:extLst>
              <a:ext uri="{FF2B5EF4-FFF2-40B4-BE49-F238E27FC236}">
                <a16:creationId xmlns:a16="http://schemas.microsoft.com/office/drawing/2014/main" id="{63BA606F-13D8-351A-9EBC-B6B542288CDE}"/>
              </a:ext>
            </a:extLst>
          </p:cNvPr>
          <p:cNvSpPr txBox="1"/>
          <p:nvPr/>
        </p:nvSpPr>
        <p:spPr>
          <a:xfrm>
            <a:off x="4059333" y="5882419"/>
            <a:ext cx="36854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(She was</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right.)</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0318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7584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‘était’ ou ‘avait’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AD51C940-ACE5-FD48-A09A-D04E7D00194B}"/>
              </a:ext>
            </a:extLst>
          </p:cNvPr>
          <p:cNvSpPr txBox="1"/>
          <p:nvPr/>
        </p:nvSpPr>
        <p:spPr>
          <a:xfrm>
            <a:off x="6272284" y="246289"/>
            <a:ext cx="57013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les phrases.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Choisis ‘était’ ou ‘avait’.</a:t>
            </a:r>
          </a:p>
        </p:txBody>
      </p:sp>
      <p:pic>
        <p:nvPicPr>
          <p:cNvPr id="2050" name="Picture 2">
            <a:extLst>
              <a:ext uri="{FF2B5EF4-FFF2-40B4-BE49-F238E27FC236}">
                <a16:creationId xmlns:a16="http://schemas.microsoft.com/office/drawing/2014/main" id="{74D3091F-C27A-0C0F-6200-5A22915FF3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1886" y="1721286"/>
            <a:ext cx="1060504" cy="8314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iffel Tower, Construction, Paris, Tower, Vintage">
            <a:extLst>
              <a:ext uri="{FF2B5EF4-FFF2-40B4-BE49-F238E27FC236}">
                <a16:creationId xmlns:a16="http://schemas.microsoft.com/office/drawing/2014/main" id="{C7D29AEB-CD6B-DAE7-4F3A-713E92ACA5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10387" y="1715674"/>
            <a:ext cx="1820798" cy="8686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D5BA504-9CEF-682E-B129-7807157D22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43048" y="1230976"/>
            <a:ext cx="981386" cy="135061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E51E795-938E-42C2-F050-CB2C5190C0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14467" y="4357676"/>
            <a:ext cx="970222" cy="15497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69420EC3-ED98-3BF4-C3DD-AD528E678FB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14906" y="4939784"/>
            <a:ext cx="970221" cy="127435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hlinkClick r:id="" action="ppaction://noaction">
              <a:snd r:embed="rId9" name="gustav eiffel BEEP.wav"/>
            </a:hlinkClick>
            <a:extLst>
              <a:ext uri="{FF2B5EF4-FFF2-40B4-BE49-F238E27FC236}">
                <a16:creationId xmlns:a16="http://schemas.microsoft.com/office/drawing/2014/main" id="{62CCC42F-1D2A-51E4-4775-8676E10F7B21}"/>
              </a:ext>
            </a:extLst>
          </p:cNvPr>
          <p:cNvSpPr/>
          <p:nvPr/>
        </p:nvSpPr>
        <p:spPr>
          <a:xfrm>
            <a:off x="183426" y="1299989"/>
            <a:ext cx="413263" cy="413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hlinkClick r:id="" action="ppaction://noaction">
              <a:snd r:embed="rId10" name="louis 14 BEEP.wav"/>
            </a:hlinkClick>
            <a:extLst>
              <a:ext uri="{FF2B5EF4-FFF2-40B4-BE49-F238E27FC236}">
                <a16:creationId xmlns:a16="http://schemas.microsoft.com/office/drawing/2014/main" id="{50831EE6-F3D5-0416-9A23-B0822507B160}"/>
              </a:ext>
            </a:extLst>
          </p:cNvPr>
          <p:cNvSpPr/>
          <p:nvPr/>
        </p:nvSpPr>
        <p:spPr>
          <a:xfrm>
            <a:off x="183426" y="1945230"/>
            <a:ext cx="413263" cy="413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ectangle 14">
            <a:hlinkClick r:id="" action="ppaction://noaction">
              <a:snd r:embed="rId11" name="comme femme BEEP.wav"/>
            </a:hlinkClick>
            <a:extLst>
              <a:ext uri="{FF2B5EF4-FFF2-40B4-BE49-F238E27FC236}">
                <a16:creationId xmlns:a16="http://schemas.microsoft.com/office/drawing/2014/main" id="{9C9C98C0-7B93-5AF8-D30D-DCB6C35561BE}"/>
              </a:ext>
            </a:extLst>
          </p:cNvPr>
          <p:cNvSpPr/>
          <p:nvPr/>
        </p:nvSpPr>
        <p:spPr>
          <a:xfrm>
            <a:off x="183426" y="2590471"/>
            <a:ext cx="413263" cy="413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hlinkClick r:id="" action="ppaction://noaction">
              <a:snd r:embed="rId12" name="coco chanel new with BEEP.wav"/>
            </a:hlinkClick>
            <a:extLst>
              <a:ext uri="{FF2B5EF4-FFF2-40B4-BE49-F238E27FC236}">
                <a16:creationId xmlns:a16="http://schemas.microsoft.com/office/drawing/2014/main" id="{706BD326-2477-B3E2-1662-E6F266BC3187}"/>
              </a:ext>
            </a:extLst>
          </p:cNvPr>
          <p:cNvSpPr/>
          <p:nvPr/>
        </p:nvSpPr>
        <p:spPr>
          <a:xfrm>
            <a:off x="183426" y="3235712"/>
            <a:ext cx="413263" cy="413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ectangle 16">
            <a:hlinkClick r:id="" action="ppaction://noaction">
              <a:snd r:embed="rId13" name="jeanne darc BEEP.wav"/>
            </a:hlinkClick>
            <a:extLst>
              <a:ext uri="{FF2B5EF4-FFF2-40B4-BE49-F238E27FC236}">
                <a16:creationId xmlns:a16="http://schemas.microsoft.com/office/drawing/2014/main" id="{9A891C9E-921A-2852-0AA4-5FD0E2A1686B}"/>
              </a:ext>
            </a:extLst>
          </p:cNvPr>
          <p:cNvSpPr/>
          <p:nvPr/>
        </p:nvSpPr>
        <p:spPr>
          <a:xfrm>
            <a:off x="183426" y="3880953"/>
            <a:ext cx="413263" cy="413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14" name="6 alfred dreyfus beep.wav"/>
            </a:hlinkClick>
            <a:extLst>
              <a:ext uri="{FF2B5EF4-FFF2-40B4-BE49-F238E27FC236}">
                <a16:creationId xmlns:a16="http://schemas.microsoft.com/office/drawing/2014/main" id="{1150E5DB-5D15-121A-9AC1-1C742B50C48C}"/>
              </a:ext>
            </a:extLst>
          </p:cNvPr>
          <p:cNvSpPr/>
          <p:nvPr/>
        </p:nvSpPr>
        <p:spPr>
          <a:xfrm>
            <a:off x="183426" y="4526194"/>
            <a:ext cx="413263" cy="413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15" name="abbe pierre BEEP.wav"/>
            </a:hlinkClick>
            <a:extLst>
              <a:ext uri="{FF2B5EF4-FFF2-40B4-BE49-F238E27FC236}">
                <a16:creationId xmlns:a16="http://schemas.microsoft.com/office/drawing/2014/main" id="{5A75BD30-9561-F053-6B34-4D761ADF30DF}"/>
              </a:ext>
            </a:extLst>
          </p:cNvPr>
          <p:cNvSpPr/>
          <p:nvPr/>
        </p:nvSpPr>
        <p:spPr>
          <a:xfrm>
            <a:off x="183426" y="5171435"/>
            <a:ext cx="413263" cy="413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19">
            <a:hlinkClick r:id="" action="ppaction://noaction">
              <a:snd r:embed="rId16" name="edith piaf BEEP.wav"/>
            </a:hlinkClick>
            <a:extLst>
              <a:ext uri="{FF2B5EF4-FFF2-40B4-BE49-F238E27FC236}">
                <a16:creationId xmlns:a16="http://schemas.microsoft.com/office/drawing/2014/main" id="{14C5E140-5461-4108-24F5-AFB5A6A484B4}"/>
              </a:ext>
            </a:extLst>
          </p:cNvPr>
          <p:cNvSpPr/>
          <p:nvPr/>
        </p:nvSpPr>
        <p:spPr>
          <a:xfrm>
            <a:off x="183426" y="5816674"/>
            <a:ext cx="413263" cy="4132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6C9EC29C-2CA9-7199-EC95-4CF411C25B22}"/>
              </a:ext>
            </a:extLst>
          </p:cNvPr>
          <p:cNvSpPr txBox="1"/>
          <p:nvPr/>
        </p:nvSpPr>
        <p:spPr>
          <a:xfrm>
            <a:off x="618920" y="1299991"/>
            <a:ext cx="3872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Gustave Eiffel </a:t>
            </a:r>
            <a:r>
              <a:rPr kumimoji="0" lang="fr-FR" sz="2000" b="0" i="0" u="none" strike="noStrike" kern="1200" cap="none" spc="0" normalizeH="0" baseline="0" noProof="0" dirty="0">
                <a:ln>
                  <a:noFill/>
                </a:ln>
                <a:solidFill>
                  <a:srgbClr val="E87D1E"/>
                </a:solidFill>
                <a:effectLst/>
                <a:uLnTx/>
                <a:uFillTx/>
                <a:latin typeface="Century Gothic" panose="020F0302020204030204"/>
                <a:ea typeface="+mn-ea"/>
                <a:cs typeface="+mn-cs"/>
              </a:rPr>
              <a:t>était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travailleur.</a:t>
            </a:r>
          </a:p>
        </p:txBody>
      </p:sp>
      <p:sp>
        <p:nvSpPr>
          <p:cNvPr id="22" name="TextBox 21">
            <a:extLst>
              <a:ext uri="{FF2B5EF4-FFF2-40B4-BE49-F238E27FC236}">
                <a16:creationId xmlns:a16="http://schemas.microsoft.com/office/drawing/2014/main" id="{48AF307D-12AD-C0F2-6546-C736885D7BAA}"/>
              </a:ext>
            </a:extLst>
          </p:cNvPr>
          <p:cNvSpPr txBox="1"/>
          <p:nvPr/>
        </p:nvSpPr>
        <p:spPr>
          <a:xfrm>
            <a:off x="618920" y="1942412"/>
            <a:ext cx="34251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Louis XIV </a:t>
            </a:r>
            <a:r>
              <a:rPr kumimoji="0" lang="fr-FR" sz="2000" b="0" i="0" u="none" strike="noStrike" kern="1200" cap="none" spc="0" normalizeH="0" baseline="0" noProof="0" dirty="0">
                <a:ln>
                  <a:noFill/>
                </a:ln>
                <a:solidFill>
                  <a:srgbClr val="E87D1E"/>
                </a:solidFill>
                <a:effectLst/>
                <a:uLnTx/>
                <a:uFillTx/>
                <a:latin typeface="Century Gothic" panose="020F0302020204030204"/>
                <a:ea typeface="+mn-ea"/>
                <a:cs typeface="+mn-cs"/>
              </a:rPr>
              <a:t>avait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des chiens.</a:t>
            </a:r>
          </a:p>
        </p:txBody>
      </p:sp>
      <p:sp>
        <p:nvSpPr>
          <p:cNvPr id="23" name="TextBox 22">
            <a:extLst>
              <a:ext uri="{FF2B5EF4-FFF2-40B4-BE49-F238E27FC236}">
                <a16:creationId xmlns:a16="http://schemas.microsoft.com/office/drawing/2014/main" id="{FAF3C70A-1FED-DD09-8D44-6BFF83AB6B98}"/>
              </a:ext>
            </a:extLst>
          </p:cNvPr>
          <p:cNvSpPr txBox="1"/>
          <p:nvPr/>
        </p:nvSpPr>
        <p:spPr>
          <a:xfrm>
            <a:off x="618920" y="2584833"/>
            <a:ext cx="65372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Comme femme de science, Marie Curie </a:t>
            </a:r>
            <a:r>
              <a:rPr kumimoji="0" lang="fr-FR" sz="2000" b="0" i="0" u="none" strike="noStrike" kern="1200" cap="none" spc="0" normalizeH="0" baseline="0" noProof="0" dirty="0">
                <a:ln>
                  <a:noFill/>
                </a:ln>
                <a:solidFill>
                  <a:srgbClr val="E87D1E"/>
                </a:solidFill>
                <a:effectLst/>
                <a:uLnTx/>
                <a:uFillTx/>
                <a:latin typeface="Century Gothic" panose="020F0302020204030204"/>
                <a:ea typeface="+mn-ea"/>
                <a:cs typeface="+mn-cs"/>
              </a:rPr>
              <a:t>était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forte.</a:t>
            </a:r>
          </a:p>
        </p:txBody>
      </p:sp>
      <p:sp>
        <p:nvSpPr>
          <p:cNvPr id="24" name="TextBox 23">
            <a:extLst>
              <a:ext uri="{FF2B5EF4-FFF2-40B4-BE49-F238E27FC236}">
                <a16:creationId xmlns:a16="http://schemas.microsoft.com/office/drawing/2014/main" id="{9E957F7F-92E4-FE7E-7116-21DAEA96F000}"/>
              </a:ext>
            </a:extLst>
          </p:cNvPr>
          <p:cNvSpPr txBox="1"/>
          <p:nvPr/>
        </p:nvSpPr>
        <p:spPr>
          <a:xfrm>
            <a:off x="618919" y="3227254"/>
            <a:ext cx="78914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Le vrai nom de Coco Chanel </a:t>
            </a:r>
            <a:r>
              <a:rPr lang="fr-FR" sz="2000" dirty="0" err="1">
                <a:solidFill>
                  <a:srgbClr val="E87D1E"/>
                </a:solidFill>
                <a:latin typeface="Century Gothic" panose="020F0302020204030204"/>
              </a:rPr>
              <a:t>ét</a:t>
            </a:r>
            <a:r>
              <a:rPr kumimoji="0" lang="fr-FR" sz="2000" b="0" i="0" u="none" strike="noStrike" kern="1200" cap="none" spc="0" normalizeH="0" baseline="0" noProof="0" dirty="0">
                <a:ln>
                  <a:noFill/>
                </a:ln>
                <a:solidFill>
                  <a:srgbClr val="E87D1E"/>
                </a:solidFill>
                <a:effectLst/>
                <a:uLnTx/>
                <a:uFillTx/>
                <a:latin typeface="Century Gothic" panose="020F0302020204030204"/>
                <a:ea typeface="+mn-ea"/>
                <a:cs typeface="+mn-cs"/>
              </a:rPr>
              <a:t>ait</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Gabrielle Bonheur Chanel.</a:t>
            </a:r>
          </a:p>
        </p:txBody>
      </p:sp>
      <p:sp>
        <p:nvSpPr>
          <p:cNvPr id="26" name="TextBox 25">
            <a:extLst>
              <a:ext uri="{FF2B5EF4-FFF2-40B4-BE49-F238E27FC236}">
                <a16:creationId xmlns:a16="http://schemas.microsoft.com/office/drawing/2014/main" id="{6628E7EB-FA47-E3FC-55F5-935A4AD10DE7}"/>
              </a:ext>
            </a:extLst>
          </p:cNvPr>
          <p:cNvSpPr txBox="1"/>
          <p:nvPr/>
        </p:nvSpPr>
        <p:spPr>
          <a:xfrm>
            <a:off x="640079" y="3869675"/>
            <a:ext cx="74333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Jeanne d’Arc </a:t>
            </a:r>
            <a:r>
              <a:rPr kumimoji="0" lang="fr-FR" sz="2000" b="0" i="0" u="none" strike="noStrike" kern="1200" cap="none" spc="0" normalizeH="0" baseline="0" noProof="0" dirty="0">
                <a:ln>
                  <a:noFill/>
                </a:ln>
                <a:solidFill>
                  <a:srgbClr val="E87D1E"/>
                </a:solidFill>
                <a:effectLst/>
                <a:uLnTx/>
                <a:uFillTx/>
                <a:latin typeface="Century Gothic" panose="020F0302020204030204"/>
                <a:ea typeface="+mn-ea"/>
                <a:cs typeface="+mn-cs"/>
              </a:rPr>
              <a:t>était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essentielle dans la guerre de cent ans.</a:t>
            </a:r>
          </a:p>
        </p:txBody>
      </p:sp>
      <p:sp>
        <p:nvSpPr>
          <p:cNvPr id="27" name="TextBox 26">
            <a:extLst>
              <a:ext uri="{FF2B5EF4-FFF2-40B4-BE49-F238E27FC236}">
                <a16:creationId xmlns:a16="http://schemas.microsoft.com/office/drawing/2014/main" id="{1794630C-DF1C-7C3D-FB39-156E99B3AC98}"/>
              </a:ext>
            </a:extLst>
          </p:cNvPr>
          <p:cNvSpPr txBox="1"/>
          <p:nvPr/>
        </p:nvSpPr>
        <p:spPr>
          <a:xfrm>
            <a:off x="618920" y="4512096"/>
            <a:ext cx="3872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Alfred Dreyfus n’</a:t>
            </a:r>
            <a:r>
              <a:rPr kumimoji="0" lang="fr-FR" sz="2000" b="0" i="0" u="none" strike="noStrike" kern="1200" cap="none" spc="0" normalizeH="0" baseline="0" noProof="0" dirty="0">
                <a:ln>
                  <a:noFill/>
                </a:ln>
                <a:solidFill>
                  <a:srgbClr val="E87D1E"/>
                </a:solidFill>
                <a:effectLst/>
                <a:uLnTx/>
                <a:uFillTx/>
                <a:latin typeface="Century Gothic" panose="020F0302020204030204"/>
                <a:ea typeface="+mn-ea"/>
                <a:cs typeface="+mn-cs"/>
              </a:rPr>
              <a:t>était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pas juif.</a:t>
            </a:r>
          </a:p>
        </p:txBody>
      </p:sp>
      <p:sp>
        <p:nvSpPr>
          <p:cNvPr id="28" name="TextBox 27">
            <a:extLst>
              <a:ext uri="{FF2B5EF4-FFF2-40B4-BE49-F238E27FC236}">
                <a16:creationId xmlns:a16="http://schemas.microsoft.com/office/drawing/2014/main" id="{1D72C6F6-2423-D849-C1B2-0C15460BB76B}"/>
              </a:ext>
            </a:extLst>
          </p:cNvPr>
          <p:cNvSpPr txBox="1"/>
          <p:nvPr/>
        </p:nvSpPr>
        <p:spPr>
          <a:xfrm>
            <a:off x="618920" y="5154517"/>
            <a:ext cx="6096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L’Abbé Pierre </a:t>
            </a:r>
            <a:r>
              <a:rPr kumimoji="0" lang="fr-FR" sz="2000" b="0" i="0" u="none" strike="noStrike" kern="1200" cap="none" spc="0" normalizeH="0" baseline="0" noProof="0" dirty="0">
                <a:ln>
                  <a:noFill/>
                </a:ln>
                <a:solidFill>
                  <a:srgbClr val="E87D1E"/>
                </a:solidFill>
                <a:effectLst/>
                <a:uLnTx/>
                <a:uFillTx/>
                <a:latin typeface="Century Gothic" panose="020F0302020204030204"/>
                <a:ea typeface="+mn-ea"/>
                <a:cs typeface="+mn-cs"/>
              </a:rPr>
              <a:t>avait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un bon cœur.</a:t>
            </a:r>
          </a:p>
        </p:txBody>
      </p:sp>
      <p:sp>
        <p:nvSpPr>
          <p:cNvPr id="29" name="TextBox 28">
            <a:extLst>
              <a:ext uri="{FF2B5EF4-FFF2-40B4-BE49-F238E27FC236}">
                <a16:creationId xmlns:a16="http://schemas.microsoft.com/office/drawing/2014/main" id="{D16E3CC7-DADB-8A3B-FF94-6FD66D1A02DA}"/>
              </a:ext>
            </a:extLst>
          </p:cNvPr>
          <p:cNvSpPr txBox="1"/>
          <p:nvPr/>
        </p:nvSpPr>
        <p:spPr>
          <a:xfrm>
            <a:off x="618920" y="5796938"/>
            <a:ext cx="46493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Édith Piaf </a:t>
            </a:r>
            <a:r>
              <a:rPr kumimoji="0" lang="fr-FR" sz="2000" b="0" i="0" u="none" strike="noStrike" kern="1200" cap="none" spc="0" normalizeH="0" baseline="0" noProof="0" dirty="0">
                <a:ln>
                  <a:noFill/>
                </a:ln>
                <a:solidFill>
                  <a:srgbClr val="E87D1E"/>
                </a:solidFill>
                <a:effectLst/>
                <a:uLnTx/>
                <a:uFillTx/>
                <a:latin typeface="Century Gothic" panose="020F0302020204030204"/>
                <a:ea typeface="+mn-ea"/>
                <a:cs typeface="+mn-cs"/>
              </a:rPr>
              <a:t>avait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une vie intéressante.</a:t>
            </a:r>
          </a:p>
        </p:txBody>
      </p:sp>
      <p:sp>
        <p:nvSpPr>
          <p:cNvPr id="30" name="TextBox 29">
            <a:extLst>
              <a:ext uri="{FF2B5EF4-FFF2-40B4-BE49-F238E27FC236}">
                <a16:creationId xmlns:a16="http://schemas.microsoft.com/office/drawing/2014/main" id="{E0CEC6F3-E882-F045-254B-848346215D43}"/>
              </a:ext>
            </a:extLst>
          </p:cNvPr>
          <p:cNvSpPr txBox="1"/>
          <p:nvPr/>
        </p:nvSpPr>
        <p:spPr>
          <a:xfrm>
            <a:off x="4439595" y="1307032"/>
            <a:ext cx="59044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104F75"/>
                </a:solidFill>
                <a:effectLst/>
                <a:uLnTx/>
                <a:uFillTx/>
                <a:latin typeface="Century Gothic" panose="020F0302020204030204"/>
                <a:ea typeface="+mn-ea"/>
                <a:cs typeface="+mn-cs"/>
              </a:rPr>
              <a:t>Il </a:t>
            </a:r>
            <a:r>
              <a:rPr lang="fr-FR" sz="2000" i="1" dirty="0">
                <a:solidFill>
                  <a:srgbClr val="104F75"/>
                </a:solidFill>
                <a:latin typeface="Century Gothic" panose="020F0302020204030204"/>
              </a:rPr>
              <a:t>a fait</a:t>
            </a:r>
            <a:r>
              <a:rPr kumimoji="0" lang="fr-FR" sz="2000" b="0" i="1" u="none" strike="noStrike" kern="1200" cap="none" spc="0" normalizeH="0" baseline="0" noProof="0" dirty="0">
                <a:ln>
                  <a:noFill/>
                </a:ln>
                <a:solidFill>
                  <a:srgbClr val="104F75"/>
                </a:solidFill>
                <a:effectLst/>
                <a:uLnTx/>
                <a:uFillTx/>
                <a:latin typeface="Century Gothic" panose="020F0302020204030204"/>
                <a:ea typeface="+mn-ea"/>
                <a:cs typeface="+mn-cs"/>
              </a:rPr>
              <a:t> la tour Eiffel et la statue de la liberté.</a:t>
            </a:r>
          </a:p>
        </p:txBody>
      </p:sp>
      <p:sp>
        <p:nvSpPr>
          <p:cNvPr id="31" name="Rectangle 30">
            <a:hlinkClick r:id="" action="ppaction://noaction">
              <a:snd r:embed="rId17" name="gustav eiffel.wav"/>
            </a:hlinkClick>
            <a:extLst>
              <a:ext uri="{FF2B5EF4-FFF2-40B4-BE49-F238E27FC236}">
                <a16:creationId xmlns:a16="http://schemas.microsoft.com/office/drawing/2014/main" id="{72012923-7D5C-8E6F-B05C-53CD97059009}"/>
              </a:ext>
            </a:extLst>
          </p:cNvPr>
          <p:cNvSpPr/>
          <p:nvPr/>
        </p:nvSpPr>
        <p:spPr>
          <a:xfrm>
            <a:off x="11691523" y="1299990"/>
            <a:ext cx="407151" cy="407151"/>
          </a:xfrm>
          <a:prstGeom prst="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Rectangle 31">
            <a:hlinkClick r:id="" action="ppaction://noaction">
              <a:snd r:embed="rId18" name="louis 14.wav"/>
            </a:hlinkClick>
            <a:extLst>
              <a:ext uri="{FF2B5EF4-FFF2-40B4-BE49-F238E27FC236}">
                <a16:creationId xmlns:a16="http://schemas.microsoft.com/office/drawing/2014/main" id="{C2DFB1FF-08C5-69D4-406F-FDEF88E1D40F}"/>
              </a:ext>
            </a:extLst>
          </p:cNvPr>
          <p:cNvSpPr/>
          <p:nvPr/>
        </p:nvSpPr>
        <p:spPr>
          <a:xfrm>
            <a:off x="11691523" y="1945231"/>
            <a:ext cx="407151" cy="407151"/>
          </a:xfrm>
          <a:prstGeom prst="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hlinkClick r:id="" action="ppaction://noaction">
              <a:snd r:embed="rId19" name="comme femme.wav"/>
            </a:hlinkClick>
            <a:extLst>
              <a:ext uri="{FF2B5EF4-FFF2-40B4-BE49-F238E27FC236}">
                <a16:creationId xmlns:a16="http://schemas.microsoft.com/office/drawing/2014/main" id="{96583CC1-1247-AE3F-262A-67B9A24A4BDF}"/>
              </a:ext>
            </a:extLst>
          </p:cNvPr>
          <p:cNvSpPr/>
          <p:nvPr/>
        </p:nvSpPr>
        <p:spPr>
          <a:xfrm>
            <a:off x="11691523" y="2590472"/>
            <a:ext cx="407151" cy="407151"/>
          </a:xfrm>
          <a:prstGeom prst="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hlinkClick r:id="" action="ppaction://noaction">
              <a:snd r:embed="rId20" name="coco chanel new.wav"/>
            </a:hlinkClick>
            <a:extLst>
              <a:ext uri="{FF2B5EF4-FFF2-40B4-BE49-F238E27FC236}">
                <a16:creationId xmlns:a16="http://schemas.microsoft.com/office/drawing/2014/main" id="{CCC6BD25-55A2-ADFE-B6DE-C4C34C27AA37}"/>
              </a:ext>
            </a:extLst>
          </p:cNvPr>
          <p:cNvSpPr/>
          <p:nvPr/>
        </p:nvSpPr>
        <p:spPr>
          <a:xfrm>
            <a:off x="11691523" y="3235713"/>
            <a:ext cx="407151" cy="407151"/>
          </a:xfrm>
          <a:prstGeom prst="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hlinkClick r:id="" action="ppaction://noaction">
              <a:snd r:embed="rId21" name="jeanne darc.wav"/>
            </a:hlinkClick>
            <a:extLst>
              <a:ext uri="{FF2B5EF4-FFF2-40B4-BE49-F238E27FC236}">
                <a16:creationId xmlns:a16="http://schemas.microsoft.com/office/drawing/2014/main" id="{0CE04755-3962-1209-D218-DAC82FDB1A58}"/>
              </a:ext>
            </a:extLst>
          </p:cNvPr>
          <p:cNvSpPr/>
          <p:nvPr/>
        </p:nvSpPr>
        <p:spPr>
          <a:xfrm>
            <a:off x="11691523" y="3880954"/>
            <a:ext cx="407151" cy="407151"/>
          </a:xfrm>
          <a:prstGeom prst="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Rectangle 35">
            <a:hlinkClick r:id="" action="ppaction://noaction">
              <a:snd r:embed="rId22" name="6 alfred dreyfus answer.wav"/>
            </a:hlinkClick>
            <a:extLst>
              <a:ext uri="{FF2B5EF4-FFF2-40B4-BE49-F238E27FC236}">
                <a16:creationId xmlns:a16="http://schemas.microsoft.com/office/drawing/2014/main" id="{1BDBB090-44A9-A1A0-59E1-618E5D9EAC95}"/>
              </a:ext>
            </a:extLst>
          </p:cNvPr>
          <p:cNvSpPr/>
          <p:nvPr/>
        </p:nvSpPr>
        <p:spPr>
          <a:xfrm>
            <a:off x="11691523" y="4520144"/>
            <a:ext cx="407151" cy="407151"/>
          </a:xfrm>
          <a:prstGeom prst="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Rectangle 36">
            <a:hlinkClick r:id="" action="ppaction://noaction">
              <a:snd r:embed="rId23" name="abbe pierre.wav"/>
            </a:hlinkClick>
            <a:extLst>
              <a:ext uri="{FF2B5EF4-FFF2-40B4-BE49-F238E27FC236}">
                <a16:creationId xmlns:a16="http://schemas.microsoft.com/office/drawing/2014/main" id="{BD0F8809-B022-9BC9-403C-6D84F8A3DC36}"/>
              </a:ext>
            </a:extLst>
          </p:cNvPr>
          <p:cNvSpPr/>
          <p:nvPr/>
        </p:nvSpPr>
        <p:spPr>
          <a:xfrm>
            <a:off x="11691523" y="5171436"/>
            <a:ext cx="407151" cy="407151"/>
          </a:xfrm>
          <a:prstGeom prst="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hlinkClick r:id="" action="ppaction://noaction">
              <a:snd r:embed="rId24" name="edith piaf.wav"/>
            </a:hlinkClick>
            <a:extLst>
              <a:ext uri="{FF2B5EF4-FFF2-40B4-BE49-F238E27FC236}">
                <a16:creationId xmlns:a16="http://schemas.microsoft.com/office/drawing/2014/main" id="{334BFFA6-2468-D1D1-5EFE-C3B7DBCEFAD3}"/>
              </a:ext>
            </a:extLst>
          </p:cNvPr>
          <p:cNvSpPr/>
          <p:nvPr/>
        </p:nvSpPr>
        <p:spPr>
          <a:xfrm>
            <a:off x="11691523" y="5816675"/>
            <a:ext cx="407151" cy="407151"/>
          </a:xfrm>
          <a:prstGeom prst="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62FD3825-2589-12D0-3719-93277B9C00A8}"/>
              </a:ext>
            </a:extLst>
          </p:cNvPr>
          <p:cNvSpPr txBox="1"/>
          <p:nvPr/>
        </p:nvSpPr>
        <p:spPr>
          <a:xfrm>
            <a:off x="3902138" y="1945561"/>
            <a:ext cx="34251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104F75"/>
                </a:solidFill>
                <a:effectLst/>
                <a:uLnTx/>
                <a:uFillTx/>
                <a:latin typeface="Century Gothic" panose="020F0302020204030204"/>
                <a:ea typeface="+mn-ea"/>
                <a:cs typeface="+mn-cs"/>
              </a:rPr>
              <a:t>Bonne, Nonne et Ponne.</a:t>
            </a:r>
          </a:p>
        </p:txBody>
      </p:sp>
      <p:sp>
        <p:nvSpPr>
          <p:cNvPr id="40" name="TextBox 39">
            <a:extLst>
              <a:ext uri="{FF2B5EF4-FFF2-40B4-BE49-F238E27FC236}">
                <a16:creationId xmlns:a16="http://schemas.microsoft.com/office/drawing/2014/main" id="{908937F3-B497-DADA-51E7-56DC96DD289C}"/>
              </a:ext>
            </a:extLst>
          </p:cNvPr>
          <p:cNvSpPr txBox="1"/>
          <p:nvPr/>
        </p:nvSpPr>
        <p:spPr>
          <a:xfrm>
            <a:off x="7081098" y="2571728"/>
            <a:ext cx="44914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104F75"/>
                </a:solidFill>
                <a:effectLst/>
                <a:uLnTx/>
                <a:uFillTx/>
                <a:latin typeface="Century Gothic" panose="020F0302020204030204"/>
                <a:ea typeface="+mn-ea"/>
                <a:cs typeface="+mn-cs"/>
              </a:rPr>
              <a:t>Son corps est toujours radioactif.</a:t>
            </a:r>
          </a:p>
        </p:txBody>
      </p:sp>
      <p:sp>
        <p:nvSpPr>
          <p:cNvPr id="41" name="TextBox 40">
            <a:extLst>
              <a:ext uri="{FF2B5EF4-FFF2-40B4-BE49-F238E27FC236}">
                <a16:creationId xmlns:a16="http://schemas.microsoft.com/office/drawing/2014/main" id="{333E2129-983C-5F2E-B1CF-4330548421A1}"/>
              </a:ext>
            </a:extLst>
          </p:cNvPr>
          <p:cNvSpPr txBox="1"/>
          <p:nvPr/>
        </p:nvSpPr>
        <p:spPr>
          <a:xfrm>
            <a:off x="8363342" y="3112343"/>
            <a:ext cx="28493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104F75"/>
                </a:solidFill>
                <a:effectLst/>
                <a:uLnTx/>
                <a:uFillTx/>
                <a:latin typeface="Century Gothic" panose="020F0302020204030204"/>
                <a:ea typeface="+mn-ea"/>
                <a:cs typeface="+mn-cs"/>
              </a:rPr>
              <a:t>Sa couleur préférée était le noir.</a:t>
            </a:r>
          </a:p>
        </p:txBody>
      </p:sp>
      <p:sp>
        <p:nvSpPr>
          <p:cNvPr id="42" name="TextBox 41">
            <a:extLst>
              <a:ext uri="{FF2B5EF4-FFF2-40B4-BE49-F238E27FC236}">
                <a16:creationId xmlns:a16="http://schemas.microsoft.com/office/drawing/2014/main" id="{8BE5881C-FD1C-3355-282E-51E9BC06D887}"/>
              </a:ext>
            </a:extLst>
          </p:cNvPr>
          <p:cNvSpPr txBox="1"/>
          <p:nvPr/>
        </p:nvSpPr>
        <p:spPr>
          <a:xfrm>
            <a:off x="8040583" y="3800211"/>
            <a:ext cx="30501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104F75"/>
                </a:solidFill>
                <a:effectLst/>
                <a:uLnTx/>
                <a:uFillTx/>
                <a:latin typeface="Century Gothic" panose="020F0302020204030204"/>
                <a:ea typeface="+mn-ea"/>
                <a:cs typeface="+mn-cs"/>
              </a:rPr>
              <a:t>Personne ne connaît son vrai nom.</a:t>
            </a:r>
            <a:endParaRPr kumimoji="0" lang="en-US" sz="2000" b="0"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7702DD33-D1EC-0B7E-6AC8-67196011132F}"/>
              </a:ext>
            </a:extLst>
          </p:cNvPr>
          <p:cNvSpPr txBox="1"/>
          <p:nvPr/>
        </p:nvSpPr>
        <p:spPr>
          <a:xfrm>
            <a:off x="4357902" y="4520144"/>
            <a:ext cx="34104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104F75"/>
                </a:solidFill>
                <a:effectLst/>
                <a:uLnTx/>
                <a:uFillTx/>
                <a:latin typeface="Century Gothic" panose="020F0302020204030204"/>
                <a:ea typeface="+mn-ea"/>
                <a:cs typeface="+mn-cs"/>
              </a:rPr>
              <a:t>Il était emprisonné à tort.</a:t>
            </a:r>
            <a:endParaRPr kumimoji="0" lang="en-US" sz="2000" b="0"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82F78407-C144-9857-75B2-AFB2208FD594}"/>
              </a:ext>
            </a:extLst>
          </p:cNvPr>
          <p:cNvSpPr txBox="1"/>
          <p:nvPr/>
        </p:nvSpPr>
        <p:spPr>
          <a:xfrm>
            <a:off x="4943106" y="5016299"/>
            <a:ext cx="41798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104F75"/>
                </a:solidFill>
                <a:effectLst/>
                <a:uLnTx/>
                <a:uFillTx/>
                <a:latin typeface="Century Gothic" panose="020F0302020204030204"/>
                <a:ea typeface="+mn-ea"/>
                <a:cs typeface="+mn-cs"/>
              </a:rPr>
              <a:t>Il a aidé les juifs </a:t>
            </a:r>
            <a:r>
              <a:rPr lang="fr-FR" sz="2000" i="1" dirty="0">
                <a:solidFill>
                  <a:srgbClr val="104F75"/>
                </a:solidFill>
                <a:latin typeface="Century Gothic" panose="020F0302020204030204"/>
              </a:rPr>
              <a:t>pendant</a:t>
            </a:r>
            <a:r>
              <a:rPr kumimoji="0" lang="fr-FR" sz="2000" b="0" i="1" u="none" strike="noStrike" kern="1200" cap="none" spc="0" normalizeH="0" baseline="0" noProof="0" dirty="0">
                <a:ln>
                  <a:noFill/>
                </a:ln>
                <a:solidFill>
                  <a:srgbClr val="104F75"/>
                </a:solidFill>
                <a:effectLst/>
                <a:uLnTx/>
                <a:uFillTx/>
                <a:latin typeface="Century Gothic" panose="020F0302020204030204"/>
                <a:ea typeface="+mn-ea"/>
                <a:cs typeface="+mn-cs"/>
              </a:rPr>
              <a:t> la deuxième guerre mondiale*.</a:t>
            </a:r>
            <a:endParaRPr kumimoji="0" lang="en-US" sz="2000" b="0"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8CCE6629-E4BC-4A8F-676A-BDBCFAA27682}"/>
              </a:ext>
            </a:extLst>
          </p:cNvPr>
          <p:cNvSpPr txBox="1"/>
          <p:nvPr/>
        </p:nvSpPr>
        <p:spPr>
          <a:xfrm>
            <a:off x="5225087" y="5796938"/>
            <a:ext cx="35668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104F75"/>
                </a:solidFill>
                <a:effectLst/>
                <a:uLnTx/>
                <a:uFillTx/>
                <a:latin typeface="Century Gothic" panose="020F0302020204030204"/>
                <a:ea typeface="+mn-ea"/>
                <a:cs typeface="+mn-cs"/>
              </a:rPr>
              <a:t>Son père était acrobate.</a:t>
            </a:r>
            <a:endParaRPr kumimoji="0" lang="en-US" sz="2000" b="0"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6" grpId="0"/>
      <p:bldP spid="27" grpId="0"/>
      <p:bldP spid="28" grpId="0"/>
      <p:bldP spid="29" grpId="0"/>
      <p:bldP spid="30" grpId="0"/>
      <p:bldP spid="31" grpId="0" animBg="1"/>
      <p:bldP spid="32" grpId="0" animBg="1"/>
      <p:bldP spid="33" grpId="0" animBg="1"/>
      <p:bldP spid="34" grpId="0" animBg="1"/>
      <p:bldP spid="35" grpId="0" animBg="1"/>
      <p:bldP spid="36" grpId="0" animBg="1"/>
      <p:bldP spid="37" grpId="0" animBg="1"/>
      <p:bldP spid="38" grpId="0" animBg="1"/>
      <p:bldP spid="39" grpId="0"/>
      <p:bldP spid="40" grpId="0"/>
      <p:bldP spid="41" grpId="0"/>
      <p:bldP spid="42" grpId="0"/>
      <p:bldP spid="43" grpId="0"/>
      <p:bldP spid="44"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questions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DF9F18FC-1E50-40B0-91AC-36BA896007A3}"/>
              </a:ext>
            </a:extLst>
          </p:cNvPr>
          <p:cNvSpPr txBox="1"/>
          <p:nvPr/>
        </p:nvSpPr>
        <p:spPr>
          <a:xfrm>
            <a:off x="180000" y="1296000"/>
            <a:ext cx="11198087" cy="830997"/>
          </a:xfrm>
          <a:prstGeom prst="rect">
            <a:avLst/>
          </a:prstGeom>
          <a:noFill/>
        </p:spPr>
        <p:txBody>
          <a:bodyPr wrap="square" rtlCol="0">
            <a:spAutoFit/>
          </a:bodyPr>
          <a:lstStyle/>
          <a:p>
            <a:r>
              <a:rPr lang="en-US" sz="2400" dirty="0">
                <a:solidFill>
                  <a:srgbClr val="115076"/>
                </a:solidFill>
              </a:rPr>
              <a:t>You can ask a question in French by swapping the </a:t>
            </a:r>
            <a:r>
              <a:rPr lang="en-US" sz="2400" b="1" dirty="0">
                <a:solidFill>
                  <a:srgbClr val="115076"/>
                </a:solidFill>
              </a:rPr>
              <a:t>subject</a:t>
            </a:r>
            <a:r>
              <a:rPr lang="en-US" sz="2400" dirty="0">
                <a:solidFill>
                  <a:srgbClr val="115076"/>
                </a:solidFill>
              </a:rPr>
              <a:t> and </a:t>
            </a:r>
          </a:p>
          <a:p>
            <a:r>
              <a:rPr lang="en-US" sz="2400" dirty="0">
                <a:solidFill>
                  <a:srgbClr val="115076"/>
                </a:solidFill>
              </a:rPr>
              <a:t>the </a:t>
            </a:r>
            <a:r>
              <a:rPr lang="en-US" sz="2400" b="1" dirty="0">
                <a:solidFill>
                  <a:srgbClr val="115076"/>
                </a:solidFill>
              </a:rPr>
              <a:t>first</a:t>
            </a:r>
            <a:r>
              <a:rPr lang="en-US" sz="2400" dirty="0">
                <a:solidFill>
                  <a:srgbClr val="115076"/>
                </a:solidFill>
              </a:rPr>
              <a:t> </a:t>
            </a:r>
            <a:r>
              <a:rPr lang="en-US" sz="2400" b="1" dirty="0">
                <a:solidFill>
                  <a:srgbClr val="115076"/>
                </a:solidFill>
              </a:rPr>
              <a:t>verb </a:t>
            </a:r>
            <a:r>
              <a:rPr lang="en-US" sz="2400" dirty="0">
                <a:solidFill>
                  <a:srgbClr val="115076"/>
                </a:solidFill>
              </a:rPr>
              <a:t>in a sentence.</a:t>
            </a:r>
          </a:p>
        </p:txBody>
      </p:sp>
      <p:sp>
        <p:nvSpPr>
          <p:cNvPr id="9" name="TextBox 8">
            <a:extLst>
              <a:ext uri="{FF2B5EF4-FFF2-40B4-BE49-F238E27FC236}">
                <a16:creationId xmlns:a16="http://schemas.microsoft.com/office/drawing/2014/main" id="{948949AE-5BD1-0F77-60EF-4B0C75CC6F3E}"/>
              </a:ext>
            </a:extLst>
          </p:cNvPr>
          <p:cNvSpPr txBox="1"/>
          <p:nvPr/>
        </p:nvSpPr>
        <p:spPr>
          <a:xfrm>
            <a:off x="180001" y="2338155"/>
            <a:ext cx="4779927" cy="461665"/>
          </a:xfrm>
          <a:prstGeom prst="rect">
            <a:avLst/>
          </a:prstGeom>
          <a:noFill/>
        </p:spPr>
        <p:txBody>
          <a:bodyPr wrap="square" rtlCol="0">
            <a:spAutoFit/>
          </a:bodyPr>
          <a:lstStyle/>
          <a:p>
            <a:r>
              <a:rPr lang="en-US" sz="2400" dirty="0">
                <a:solidFill>
                  <a:srgbClr val="115076"/>
                </a:solidFill>
              </a:rPr>
              <a:t>e.g</a:t>
            </a:r>
            <a:r>
              <a:rPr lang="fr-FR" sz="2400" dirty="0">
                <a:solidFill>
                  <a:srgbClr val="115076"/>
                </a:solidFill>
              </a:rPr>
              <a:t>. </a:t>
            </a:r>
            <a:r>
              <a:rPr lang="fr-FR" sz="2400" b="1" dirty="0">
                <a:solidFill>
                  <a:srgbClr val="115076"/>
                </a:solidFill>
              </a:rPr>
              <a:t>Tu</a:t>
            </a:r>
            <a:r>
              <a:rPr lang="fr-FR" sz="2400" dirty="0">
                <a:solidFill>
                  <a:srgbClr val="115076"/>
                </a:solidFill>
              </a:rPr>
              <a:t> </a:t>
            </a:r>
            <a:r>
              <a:rPr lang="fr-FR" sz="2400" b="1" dirty="0">
                <a:solidFill>
                  <a:srgbClr val="115076"/>
                </a:solidFill>
              </a:rPr>
              <a:t>aimes</a:t>
            </a:r>
            <a:r>
              <a:rPr lang="fr-FR" sz="2400" dirty="0">
                <a:solidFill>
                  <a:srgbClr val="115076"/>
                </a:solidFill>
              </a:rPr>
              <a:t> parler fran</a:t>
            </a:r>
            <a:r>
              <a:rPr lang="fr-FR" sz="2400" dirty="0">
                <a:solidFill>
                  <a:srgbClr val="115076"/>
                </a:solidFill>
                <a:latin typeface="Century Gothic" panose="020B0502020202020204" pitchFamily="34" charset="0"/>
              </a:rPr>
              <a:t>ç</a:t>
            </a:r>
            <a:r>
              <a:rPr lang="fr-FR" sz="2400" dirty="0">
                <a:solidFill>
                  <a:srgbClr val="115076"/>
                </a:solidFill>
              </a:rPr>
              <a:t>ais</a:t>
            </a:r>
            <a:r>
              <a:rPr lang="en-US" sz="2400" dirty="0">
                <a:solidFill>
                  <a:srgbClr val="115076"/>
                </a:solidFill>
              </a:rPr>
              <a:t>. </a:t>
            </a:r>
          </a:p>
        </p:txBody>
      </p:sp>
      <p:sp>
        <p:nvSpPr>
          <p:cNvPr id="10" name="TextBox 9">
            <a:extLst>
              <a:ext uri="{FF2B5EF4-FFF2-40B4-BE49-F238E27FC236}">
                <a16:creationId xmlns:a16="http://schemas.microsoft.com/office/drawing/2014/main" id="{02F40350-5532-CE3C-1F90-526573AAE585}"/>
              </a:ext>
            </a:extLst>
          </p:cNvPr>
          <p:cNvSpPr txBox="1"/>
          <p:nvPr/>
        </p:nvSpPr>
        <p:spPr>
          <a:xfrm>
            <a:off x="4667230" y="2338155"/>
            <a:ext cx="4681193" cy="461665"/>
          </a:xfrm>
          <a:prstGeom prst="rect">
            <a:avLst/>
          </a:prstGeom>
          <a:noFill/>
        </p:spPr>
        <p:txBody>
          <a:bodyPr wrap="square" rtlCol="0">
            <a:spAutoFit/>
          </a:bodyPr>
          <a:lstStyle/>
          <a:p>
            <a:r>
              <a:rPr lang="en-US" sz="2400" dirty="0">
                <a:solidFill>
                  <a:srgbClr val="E87D1E"/>
                </a:solidFill>
                <a:latin typeface="Century Gothic" panose="020B0502020202020204" pitchFamily="34" charset="0"/>
              </a:rPr>
              <a:t>→  </a:t>
            </a:r>
            <a:r>
              <a:rPr lang="fr-FR" sz="2400" b="1" dirty="0">
                <a:solidFill>
                  <a:srgbClr val="E87D1E"/>
                </a:solidFill>
                <a:latin typeface="Century Gothic" panose="020B0502020202020204" pitchFamily="34" charset="0"/>
              </a:rPr>
              <a:t>Aimes-tu</a:t>
            </a:r>
            <a:r>
              <a:rPr lang="fr-FR" sz="2400" dirty="0">
                <a:solidFill>
                  <a:srgbClr val="E87D1E"/>
                </a:solidFill>
                <a:latin typeface="Century Gothic" panose="020B0502020202020204" pitchFamily="34" charset="0"/>
              </a:rPr>
              <a:t> parler </a:t>
            </a:r>
            <a:r>
              <a:rPr lang="fr-FR" sz="2400" dirty="0">
                <a:solidFill>
                  <a:srgbClr val="E87D1E"/>
                </a:solidFill>
              </a:rPr>
              <a:t>fran</a:t>
            </a:r>
            <a:r>
              <a:rPr lang="fr-FR" sz="2400" dirty="0">
                <a:solidFill>
                  <a:srgbClr val="E87D1E"/>
                </a:solidFill>
                <a:latin typeface="Century Gothic" panose="020B0502020202020204" pitchFamily="34" charset="0"/>
              </a:rPr>
              <a:t>ç</a:t>
            </a:r>
            <a:r>
              <a:rPr lang="fr-FR" sz="2400" dirty="0">
                <a:solidFill>
                  <a:srgbClr val="E87D1E"/>
                </a:solidFill>
              </a:rPr>
              <a:t>ais ?</a:t>
            </a:r>
          </a:p>
        </p:txBody>
      </p:sp>
      <p:sp>
        <p:nvSpPr>
          <p:cNvPr id="3" name="Rectangle 2">
            <a:extLst>
              <a:ext uri="{FF2B5EF4-FFF2-40B4-BE49-F238E27FC236}">
                <a16:creationId xmlns:a16="http://schemas.microsoft.com/office/drawing/2014/main" id="{E914E137-FE7B-5CF1-AFDD-6927D8DFA56C}"/>
              </a:ext>
            </a:extLst>
          </p:cNvPr>
          <p:cNvSpPr/>
          <p:nvPr/>
        </p:nvSpPr>
        <p:spPr>
          <a:xfrm>
            <a:off x="5118817" y="2843686"/>
            <a:ext cx="4109813" cy="830998"/>
          </a:xfrm>
          <a:prstGeom prst="rect">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to put a hyphen between the verb and subject!</a:t>
            </a:r>
          </a:p>
        </p:txBody>
      </p:sp>
      <p:sp>
        <p:nvSpPr>
          <p:cNvPr id="12" name="TextBox 11">
            <a:extLst>
              <a:ext uri="{FF2B5EF4-FFF2-40B4-BE49-F238E27FC236}">
                <a16:creationId xmlns:a16="http://schemas.microsoft.com/office/drawing/2014/main" id="{E6A69A42-A22A-D3A5-35B3-B9D9B3A15CB7}"/>
              </a:ext>
            </a:extLst>
          </p:cNvPr>
          <p:cNvSpPr txBox="1"/>
          <p:nvPr/>
        </p:nvSpPr>
        <p:spPr>
          <a:xfrm>
            <a:off x="279967" y="4137330"/>
            <a:ext cx="11198087" cy="830997"/>
          </a:xfrm>
          <a:prstGeom prst="rect">
            <a:avLst/>
          </a:prstGeom>
          <a:noFill/>
        </p:spPr>
        <p:txBody>
          <a:bodyPr wrap="square" rtlCol="0">
            <a:spAutoFit/>
          </a:bodyPr>
          <a:lstStyle/>
          <a:p>
            <a:r>
              <a:rPr lang="en-US" sz="2400" dirty="0">
                <a:solidFill>
                  <a:srgbClr val="115076"/>
                </a:solidFill>
              </a:rPr>
              <a:t>If the verb ends with a vowel and the subject begins with a vowel, you need to add </a:t>
            </a:r>
            <a:r>
              <a:rPr lang="en-US" sz="2400" b="1" dirty="0">
                <a:solidFill>
                  <a:srgbClr val="E87D1E"/>
                </a:solidFill>
              </a:rPr>
              <a:t>-t-</a:t>
            </a:r>
            <a:r>
              <a:rPr lang="en-US" sz="2400" dirty="0">
                <a:solidFill>
                  <a:srgbClr val="E87D1E"/>
                </a:solidFill>
              </a:rPr>
              <a:t> </a:t>
            </a:r>
            <a:r>
              <a:rPr lang="en-US" sz="2400" dirty="0">
                <a:solidFill>
                  <a:srgbClr val="115076"/>
                </a:solidFill>
              </a:rPr>
              <a:t>between the verb and the subject.</a:t>
            </a:r>
          </a:p>
        </p:txBody>
      </p:sp>
      <p:sp>
        <p:nvSpPr>
          <p:cNvPr id="13" name="TextBox 12">
            <a:extLst>
              <a:ext uri="{FF2B5EF4-FFF2-40B4-BE49-F238E27FC236}">
                <a16:creationId xmlns:a16="http://schemas.microsoft.com/office/drawing/2014/main" id="{D4A1836D-E468-1DF7-3FC0-70EA26D23850}"/>
              </a:ext>
            </a:extLst>
          </p:cNvPr>
          <p:cNvSpPr txBox="1"/>
          <p:nvPr/>
        </p:nvSpPr>
        <p:spPr>
          <a:xfrm>
            <a:off x="279967" y="5100335"/>
            <a:ext cx="4779927" cy="461665"/>
          </a:xfrm>
          <a:prstGeom prst="rect">
            <a:avLst/>
          </a:prstGeom>
          <a:noFill/>
        </p:spPr>
        <p:txBody>
          <a:bodyPr wrap="square" rtlCol="0">
            <a:spAutoFit/>
          </a:bodyPr>
          <a:lstStyle/>
          <a:p>
            <a:r>
              <a:rPr lang="en-US" sz="2400" dirty="0">
                <a:solidFill>
                  <a:srgbClr val="115076"/>
                </a:solidFill>
              </a:rPr>
              <a:t>e.g. </a:t>
            </a:r>
            <a:r>
              <a:rPr lang="fr-FR" sz="2400" dirty="0">
                <a:solidFill>
                  <a:srgbClr val="115076"/>
                </a:solidFill>
              </a:rPr>
              <a:t>Elle mange du chocolat</a:t>
            </a:r>
            <a:r>
              <a:rPr lang="en-US" sz="2400" dirty="0">
                <a:solidFill>
                  <a:srgbClr val="115076"/>
                </a:solidFill>
              </a:rPr>
              <a:t>. </a:t>
            </a:r>
          </a:p>
        </p:txBody>
      </p:sp>
      <p:sp>
        <p:nvSpPr>
          <p:cNvPr id="14" name="TextBox 13">
            <a:extLst>
              <a:ext uri="{FF2B5EF4-FFF2-40B4-BE49-F238E27FC236}">
                <a16:creationId xmlns:a16="http://schemas.microsoft.com/office/drawing/2014/main" id="{0B4D4499-4CA6-E670-03CF-077BA262BB17}"/>
              </a:ext>
            </a:extLst>
          </p:cNvPr>
          <p:cNvSpPr txBox="1"/>
          <p:nvPr/>
        </p:nvSpPr>
        <p:spPr>
          <a:xfrm>
            <a:off x="4838122" y="5100335"/>
            <a:ext cx="5195565" cy="461665"/>
          </a:xfrm>
          <a:prstGeom prst="rect">
            <a:avLst/>
          </a:prstGeom>
          <a:noFill/>
        </p:spPr>
        <p:txBody>
          <a:bodyPr wrap="square" rtlCol="0">
            <a:spAutoFit/>
          </a:bodyPr>
          <a:lstStyle/>
          <a:p>
            <a:r>
              <a:rPr lang="en-US" sz="2400" dirty="0">
                <a:solidFill>
                  <a:srgbClr val="E87D1E"/>
                </a:solidFill>
                <a:latin typeface="Century Gothic" panose="020B0502020202020204" pitchFamily="34" charset="0"/>
              </a:rPr>
              <a:t>→  </a:t>
            </a:r>
            <a:r>
              <a:rPr lang="fr-FR" sz="2400" dirty="0">
                <a:solidFill>
                  <a:srgbClr val="E87D1E"/>
                </a:solidFill>
                <a:latin typeface="Century Gothic" panose="020B0502020202020204" pitchFamily="34" charset="0"/>
              </a:rPr>
              <a:t>Mange-t-elle du chocolat </a:t>
            </a:r>
            <a:r>
              <a:rPr lang="fr-FR" sz="2400" dirty="0">
                <a:solidFill>
                  <a:srgbClr val="E87D1E"/>
                </a:solidFill>
              </a:rPr>
              <a:t>?</a:t>
            </a:r>
          </a:p>
        </p:txBody>
      </p:sp>
      <p:pic>
        <p:nvPicPr>
          <p:cNvPr id="6" name="Picture 5" descr="Logo&#10;&#10;Description automatically generated">
            <a:extLst>
              <a:ext uri="{FF2B5EF4-FFF2-40B4-BE49-F238E27FC236}">
                <a16:creationId xmlns:a16="http://schemas.microsoft.com/office/drawing/2014/main" id="{E7BCC409-EC22-6DD6-F1DC-35272DAA20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7962" y="2950755"/>
            <a:ext cx="1261959" cy="1270895"/>
          </a:xfrm>
          <a:prstGeom prst="rect">
            <a:avLst/>
          </a:prstGeom>
        </p:spPr>
      </p:pic>
      <p:pic>
        <p:nvPicPr>
          <p:cNvPr id="15" name="Picture 14" descr="Shape&#10;&#10;Description automatically generated">
            <a:extLst>
              <a:ext uri="{FF2B5EF4-FFF2-40B4-BE49-F238E27FC236}">
                <a16:creationId xmlns:a16="http://schemas.microsoft.com/office/drawing/2014/main" id="{2BC17566-AB35-DB75-8EE4-7C9EAA44F0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3383" y="4812568"/>
            <a:ext cx="1971722" cy="1540408"/>
          </a:xfrm>
          <a:prstGeom prst="rect">
            <a:avLst/>
          </a:prstGeom>
        </p:spPr>
      </p:pic>
      <p:sp>
        <p:nvSpPr>
          <p:cNvPr id="16" name="Speech Bubble: Oval 15">
            <a:extLst>
              <a:ext uri="{FF2B5EF4-FFF2-40B4-BE49-F238E27FC236}">
                <a16:creationId xmlns:a16="http://schemas.microsoft.com/office/drawing/2014/main" id="{D5485DBF-EE05-EFC1-FC8B-DFE4595751FB}"/>
              </a:ext>
            </a:extLst>
          </p:cNvPr>
          <p:cNvSpPr/>
          <p:nvPr/>
        </p:nvSpPr>
        <p:spPr>
          <a:xfrm flipH="1">
            <a:off x="9883379" y="1163992"/>
            <a:ext cx="2026541" cy="1534073"/>
          </a:xfrm>
          <a:prstGeom prst="wedgeEllipseCallou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Oui, j’aime parler français !</a:t>
            </a:r>
          </a:p>
        </p:txBody>
      </p:sp>
    </p:spTree>
    <p:extLst>
      <p:ext uri="{BB962C8B-B14F-4D97-AF65-F5344CB8AC3E}">
        <p14:creationId xmlns:p14="http://schemas.microsoft.com/office/powerpoint/2010/main" val="141721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3" grpId="0" animBg="1"/>
      <p:bldP spid="12" grpId="0"/>
      <p:bldP spid="13" grpId="0"/>
      <p:bldP spid="14"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Free photos of Heaven">
            <a:extLst>
              <a:ext uri="{FF2B5EF4-FFF2-40B4-BE49-F238E27FC236}">
                <a16:creationId xmlns:a16="http://schemas.microsoft.com/office/drawing/2014/main" id="{2307DB42-6F49-0310-9500-E4A5CC5123A2}"/>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 y="-27710"/>
            <a:ext cx="12192003" cy="64100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Bienvenue</a:t>
            </a:r>
            <a:r>
              <a:rPr lang="en-GB" sz="3600" b="1" dirty="0">
                <a:solidFill>
                  <a:schemeClr val="bg1"/>
                </a:solidFill>
              </a:rPr>
              <a:t>* </a:t>
            </a:r>
            <a:r>
              <a:rPr lang="fr-FR" sz="3600" b="1" dirty="0">
                <a:solidFill>
                  <a:schemeClr val="bg1"/>
                </a:solidFill>
              </a:rPr>
              <a:t>au</a:t>
            </a:r>
            <a:r>
              <a:rPr lang="en-GB" sz="3600" b="1" dirty="0">
                <a:solidFill>
                  <a:schemeClr val="bg1"/>
                </a:solidFill>
              </a:rPr>
              <a:t> </a:t>
            </a:r>
            <a:r>
              <a:rPr lang="fr-FR" sz="3600" b="1" dirty="0">
                <a:solidFill>
                  <a:schemeClr val="bg1"/>
                </a:solidFill>
              </a:rPr>
              <a:t>ciel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a</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5D41886-9D05-B90F-7B20-4B2A56AAB921}"/>
              </a:ext>
            </a:extLst>
          </p:cNvPr>
          <p:cNvSpPr txBox="1"/>
          <p:nvPr/>
        </p:nvSpPr>
        <p:spPr>
          <a:xfrm>
            <a:off x="4572001" y="158001"/>
            <a:ext cx="5785088" cy="10156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a:t>
            </a:r>
            <a:r>
              <a:rPr kumimoji="0" lang="fr-FR" sz="2000" b="0" i="0" u="none" strike="noStrike" kern="1200" cap="none" spc="0" normalizeH="0" baseline="0" dirty="0">
                <a:ln>
                  <a:noFill/>
                </a:ln>
                <a:solidFill>
                  <a:schemeClr val="bg1"/>
                </a:solidFill>
                <a:effectLst/>
                <a:uLnTx/>
                <a:uFillTx/>
                <a:latin typeface="Century Gothic" panose="020F0302020204030204"/>
                <a:ea typeface="+mn-ea"/>
                <a:cs typeface="+mn-cs"/>
              </a:rPr>
              <a:t>bienvenue</a:t>
            </a: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 = welcome; </a:t>
            </a:r>
            <a:r>
              <a:rPr lang="en-GB" sz="2000" dirty="0">
                <a:solidFill>
                  <a:schemeClr val="bg1"/>
                </a:solidFill>
                <a:latin typeface="Century Gothic" panose="020F0302020204030204"/>
              </a:rPr>
              <a:t>*le </a:t>
            </a:r>
            <a:r>
              <a:rPr lang="fr-FR" sz="2000" dirty="0">
                <a:solidFill>
                  <a:schemeClr val="bg1"/>
                </a:solidFill>
                <a:latin typeface="Century Gothic" panose="020F0302020204030204"/>
              </a:rPr>
              <a:t>ciel</a:t>
            </a:r>
            <a:r>
              <a:rPr lang="en-GB" sz="2000" dirty="0">
                <a:solidFill>
                  <a:schemeClr val="bg1"/>
                </a:solidFill>
                <a:latin typeface="Century Gothic" panose="020F0302020204030204"/>
              </a:rPr>
              <a:t> = heaven; </a:t>
            </a: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*un </a:t>
            </a:r>
            <a:r>
              <a:rPr kumimoji="0" lang="fr-FR" sz="2000" b="0" i="0" u="none" strike="noStrike" kern="1200" cap="none" spc="0" normalizeH="0" baseline="0" dirty="0">
                <a:ln>
                  <a:noFill/>
                </a:ln>
                <a:solidFill>
                  <a:schemeClr val="bg1"/>
                </a:solidFill>
                <a:effectLst/>
                <a:uLnTx/>
                <a:uFillTx/>
                <a:latin typeface="Century Gothic" panose="020F0302020204030204"/>
                <a:ea typeface="+mn-ea"/>
                <a:cs typeface="+mn-cs"/>
              </a:rPr>
              <a:t>écrivain</a:t>
            </a: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 = writer; </a:t>
            </a:r>
            <a:r>
              <a:rPr lang="en-GB" sz="2000" dirty="0">
                <a:solidFill>
                  <a:schemeClr val="bg1"/>
                </a:solidFill>
                <a:latin typeface="Century Gothic" panose="020F0302020204030204"/>
              </a:rPr>
              <a:t>*le philosophe = philosopher; </a:t>
            </a:r>
            <a:r>
              <a:rPr lang="fr-FR" sz="2000" dirty="0">
                <a:solidFill>
                  <a:schemeClr val="bg1"/>
                </a:solidFill>
                <a:latin typeface="Century Gothic" panose="020F0302020204030204"/>
              </a:rPr>
              <a:t>l’esclavage</a:t>
            </a:r>
            <a:r>
              <a:rPr lang="en-GB" sz="2000" dirty="0">
                <a:solidFill>
                  <a:schemeClr val="bg1"/>
                </a:solidFill>
                <a:latin typeface="Century Gothic" panose="020F0302020204030204"/>
              </a:rPr>
              <a:t> (m) = slavery</a:t>
            </a:r>
            <a:endParaRPr kumimoji="0" lang="en-US" sz="20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pic>
        <p:nvPicPr>
          <p:cNvPr id="1030" name="Picture 6" descr="Free illustrations of Vintage angel">
            <a:extLst>
              <a:ext uri="{FF2B5EF4-FFF2-40B4-BE49-F238E27FC236}">
                <a16:creationId xmlns:a16="http://schemas.microsoft.com/office/drawing/2014/main" id="{1B4FF2D1-8D71-63CF-09FB-2DF893546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5514" y="1209702"/>
            <a:ext cx="2015796" cy="4666794"/>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B9593A46-27C1-3AC3-F5F7-5FC869399BC0}"/>
              </a:ext>
            </a:extLst>
          </p:cNvPr>
          <p:cNvSpPr/>
          <p:nvPr/>
        </p:nvSpPr>
        <p:spPr>
          <a:xfrm>
            <a:off x="3768435" y="1661474"/>
            <a:ext cx="4345523" cy="1274618"/>
          </a:xfrm>
          <a:prstGeom prst="wedgeRoundRectCallout">
            <a:avLst>
              <a:gd name="adj1" fmla="val 69880"/>
              <a:gd name="adj2" fmla="val 1576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Bienvenue</a:t>
            </a:r>
            <a:r>
              <a:rPr lang="en-GB" sz="2400" dirty="0"/>
              <a:t> au </a:t>
            </a:r>
            <a:r>
              <a:rPr lang="en-GB" sz="2400" dirty="0" err="1"/>
              <a:t>ciel</a:t>
            </a:r>
            <a:r>
              <a:rPr lang="en-GB" sz="2400" dirty="0"/>
              <a:t> ! </a:t>
            </a:r>
          </a:p>
          <a:p>
            <a:pPr algn="ctr"/>
            <a:r>
              <a:rPr lang="en-GB" sz="2400" dirty="0" err="1"/>
              <a:t>Quel</a:t>
            </a:r>
            <a:r>
              <a:rPr lang="en-GB" sz="2400" dirty="0"/>
              <a:t> </a:t>
            </a:r>
            <a:r>
              <a:rPr lang="en-GB" sz="2400" dirty="0" err="1"/>
              <a:t>était</a:t>
            </a:r>
            <a:r>
              <a:rPr lang="en-GB" sz="2400" dirty="0"/>
              <a:t> ton nom ?</a:t>
            </a:r>
          </a:p>
        </p:txBody>
      </p:sp>
      <p:sp>
        <p:nvSpPr>
          <p:cNvPr id="12" name="Speech Bubble: Rectangle with Corners Rounded 11">
            <a:extLst>
              <a:ext uri="{FF2B5EF4-FFF2-40B4-BE49-F238E27FC236}">
                <a16:creationId xmlns:a16="http://schemas.microsoft.com/office/drawing/2014/main" id="{5EE57B5E-FAA2-A38B-263B-026E0695DAC0}"/>
              </a:ext>
            </a:extLst>
          </p:cNvPr>
          <p:cNvSpPr/>
          <p:nvPr/>
        </p:nvSpPr>
        <p:spPr>
          <a:xfrm>
            <a:off x="2836478" y="3149501"/>
            <a:ext cx="3364624" cy="962382"/>
          </a:xfrm>
          <a:prstGeom prst="wedgeRoundRectCallout">
            <a:avLst>
              <a:gd name="adj1" fmla="val -65301"/>
              <a:gd name="adj2" fmla="val 42935"/>
              <a:gd name="adj3" fmla="val 16667"/>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J’étais</a:t>
            </a:r>
            <a:r>
              <a:rPr lang="en-GB" sz="2400" dirty="0"/>
              <a:t> Voltaire.</a:t>
            </a:r>
          </a:p>
        </p:txBody>
      </p:sp>
      <p:pic>
        <p:nvPicPr>
          <p:cNvPr id="1032" name="Picture 8" descr="Portrait by Nicolas de Largillière, c. 1724">
            <a:extLst>
              <a:ext uri="{FF2B5EF4-FFF2-40B4-BE49-F238E27FC236}">
                <a16:creationId xmlns:a16="http://schemas.microsoft.com/office/drawing/2014/main" id="{EC7C10A7-F1E2-CA9F-C401-73578F91FC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587" y="3775478"/>
            <a:ext cx="2029947" cy="25492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9">
            <a:extLst>
              <a:ext uri="{FF2B5EF4-FFF2-40B4-BE49-F238E27FC236}">
                <a16:creationId xmlns:a16="http://schemas.microsoft.com/office/drawing/2014/main" id="{1B3E1187-0E9B-77F6-5415-B251425435E3}"/>
              </a:ext>
            </a:extLst>
          </p:cNvPr>
          <p:cNvGraphicFramePr>
            <a:graphicFrameLocks noGrp="1"/>
          </p:cNvGraphicFramePr>
          <p:nvPr>
            <p:extLst>
              <p:ext uri="{D42A27DB-BD31-4B8C-83A1-F6EECF244321}">
                <p14:modId xmlns:p14="http://schemas.microsoft.com/office/powerpoint/2010/main" val="3618461380"/>
              </p:ext>
            </p:extLst>
          </p:nvPr>
        </p:nvGraphicFramePr>
        <p:xfrm>
          <a:off x="5459350" y="4320529"/>
          <a:ext cx="3765216" cy="2194560"/>
        </p:xfrm>
        <a:graphic>
          <a:graphicData uri="http://schemas.openxmlformats.org/drawingml/2006/table">
            <a:tbl>
              <a:tblPr firstRow="1" bandRow="1">
                <a:tableStyleId>{5C22544A-7EE6-4342-B048-85BDC9FD1C3A}</a:tableStyleId>
              </a:tblPr>
              <a:tblGrid>
                <a:gridCol w="1882608">
                  <a:extLst>
                    <a:ext uri="{9D8B030D-6E8A-4147-A177-3AD203B41FA5}">
                      <a16:colId xmlns:a16="http://schemas.microsoft.com/office/drawing/2014/main" val="2023908117"/>
                    </a:ext>
                  </a:extLst>
                </a:gridCol>
                <a:gridCol w="1882608">
                  <a:extLst>
                    <a:ext uri="{9D8B030D-6E8A-4147-A177-3AD203B41FA5}">
                      <a16:colId xmlns:a16="http://schemas.microsoft.com/office/drawing/2014/main" val="388686102"/>
                    </a:ext>
                  </a:extLst>
                </a:gridCol>
              </a:tblGrid>
              <a:tr h="370840">
                <a:tc>
                  <a:txBody>
                    <a:bodyPr/>
                    <a:lstStyle/>
                    <a:p>
                      <a:r>
                        <a:rPr lang="en-GB" sz="2400" b="0" dirty="0">
                          <a:solidFill>
                            <a:srgbClr val="115076"/>
                          </a:solidFill>
                        </a:rPr>
                        <a:t>Nom</a:t>
                      </a:r>
                    </a:p>
                  </a:txBody>
                  <a:tcPr>
                    <a:solidFill>
                      <a:srgbClr val="FBF0D5"/>
                    </a:solidFill>
                  </a:tcPr>
                </a:tc>
                <a:tc>
                  <a:txBody>
                    <a:bodyPr/>
                    <a:lstStyle/>
                    <a:p>
                      <a:r>
                        <a:rPr lang="en-GB" sz="2400" b="0" dirty="0">
                          <a:solidFill>
                            <a:srgbClr val="115076"/>
                          </a:solidFill>
                        </a:rPr>
                        <a:t>___________</a:t>
                      </a:r>
                    </a:p>
                  </a:txBody>
                  <a:tcPr>
                    <a:solidFill>
                      <a:srgbClr val="FBF0D5"/>
                    </a:solidFill>
                  </a:tcPr>
                </a:tc>
                <a:extLst>
                  <a:ext uri="{0D108BD9-81ED-4DB2-BD59-A6C34878D82A}">
                    <a16:rowId xmlns:a16="http://schemas.microsoft.com/office/drawing/2014/main" val="158799267"/>
                  </a:ext>
                </a:extLst>
              </a:tr>
              <a:tr h="370840">
                <a:tc>
                  <a:txBody>
                    <a:bodyPr/>
                    <a:lstStyle/>
                    <a:p>
                      <a:r>
                        <a:rPr lang="fr-FR" sz="2400" noProof="0" dirty="0">
                          <a:solidFill>
                            <a:srgbClr val="115076"/>
                          </a:solidFill>
                        </a:rPr>
                        <a:t>Nationalité</a:t>
                      </a:r>
                    </a:p>
                  </a:txBody>
                  <a:tcPr>
                    <a:solidFill>
                      <a:srgbClr val="FBF0D5"/>
                    </a:solidFill>
                  </a:tcPr>
                </a:tc>
                <a:tc>
                  <a:txBody>
                    <a:bodyPr/>
                    <a:lstStyle/>
                    <a:p>
                      <a:r>
                        <a:rPr lang="en-GB" sz="2400" b="0" dirty="0">
                          <a:solidFill>
                            <a:srgbClr val="115076"/>
                          </a:solidFill>
                        </a:rPr>
                        <a:t>___________</a:t>
                      </a:r>
                      <a:endParaRPr lang="en-GB" sz="2400" dirty="0">
                        <a:solidFill>
                          <a:srgbClr val="115076"/>
                        </a:solidFill>
                      </a:endParaRPr>
                    </a:p>
                  </a:txBody>
                  <a:tcPr>
                    <a:solidFill>
                      <a:srgbClr val="FBF0D5"/>
                    </a:solidFill>
                  </a:tcPr>
                </a:tc>
                <a:extLst>
                  <a:ext uri="{0D108BD9-81ED-4DB2-BD59-A6C34878D82A}">
                    <a16:rowId xmlns:a16="http://schemas.microsoft.com/office/drawing/2014/main" val="1143864652"/>
                  </a:ext>
                </a:extLst>
              </a:tr>
              <a:tr h="370840">
                <a:tc>
                  <a:txBody>
                    <a:bodyPr/>
                    <a:lstStyle/>
                    <a:p>
                      <a:r>
                        <a:rPr lang="fr-FR" sz="2400" noProof="0" dirty="0">
                          <a:solidFill>
                            <a:srgbClr val="115076"/>
                          </a:solidFill>
                        </a:rPr>
                        <a:t>Âge</a:t>
                      </a:r>
                      <a:r>
                        <a:rPr lang="en-GB" sz="2400" dirty="0">
                          <a:solidFill>
                            <a:srgbClr val="115076"/>
                          </a:solidFill>
                        </a:rPr>
                        <a:t> </a:t>
                      </a:r>
                    </a:p>
                  </a:txBody>
                  <a:tcPr>
                    <a:solidFill>
                      <a:srgbClr val="FBF0D5"/>
                    </a:solidFill>
                  </a:tcPr>
                </a:tc>
                <a:tc>
                  <a:txBody>
                    <a:bodyPr/>
                    <a:lstStyle/>
                    <a:p>
                      <a:r>
                        <a:rPr lang="en-GB" sz="2400" b="0" dirty="0">
                          <a:solidFill>
                            <a:srgbClr val="115076"/>
                          </a:solidFill>
                        </a:rPr>
                        <a:t>___________</a:t>
                      </a:r>
                      <a:endParaRPr lang="en-GB" sz="2400" dirty="0">
                        <a:solidFill>
                          <a:srgbClr val="115076"/>
                        </a:solidFill>
                      </a:endParaRPr>
                    </a:p>
                  </a:txBody>
                  <a:tcPr>
                    <a:solidFill>
                      <a:srgbClr val="FBF0D5"/>
                    </a:solidFill>
                  </a:tcPr>
                </a:tc>
                <a:extLst>
                  <a:ext uri="{0D108BD9-81ED-4DB2-BD59-A6C34878D82A}">
                    <a16:rowId xmlns:a16="http://schemas.microsoft.com/office/drawing/2014/main" val="2359421451"/>
                  </a:ext>
                </a:extLst>
              </a:tr>
              <a:tr h="0">
                <a:tc>
                  <a:txBody>
                    <a:bodyPr/>
                    <a:lstStyle/>
                    <a:p>
                      <a:r>
                        <a:rPr lang="en-GB" sz="2400" dirty="0">
                          <a:solidFill>
                            <a:srgbClr val="115076"/>
                          </a:solidFill>
                        </a:rPr>
                        <a:t>Travail</a:t>
                      </a:r>
                    </a:p>
                  </a:txBody>
                  <a:tcPr>
                    <a:solidFill>
                      <a:srgbClr val="FBF0D5"/>
                    </a:solidFill>
                  </a:tcPr>
                </a:tc>
                <a:tc>
                  <a:txBody>
                    <a:bodyPr/>
                    <a:lstStyle/>
                    <a:p>
                      <a:r>
                        <a:rPr lang="en-GB" sz="2400" b="0" dirty="0">
                          <a:solidFill>
                            <a:srgbClr val="115076"/>
                          </a:solidFill>
                        </a:rPr>
                        <a:t>___________</a:t>
                      </a:r>
                    </a:p>
                    <a:p>
                      <a:r>
                        <a:rPr lang="en-GB" sz="2400" b="0" dirty="0">
                          <a:solidFill>
                            <a:srgbClr val="115076"/>
                          </a:solidFill>
                        </a:rPr>
                        <a:t>___________</a:t>
                      </a:r>
                      <a:endParaRPr lang="en-GB" sz="2400" dirty="0">
                        <a:solidFill>
                          <a:srgbClr val="115076"/>
                        </a:solidFill>
                      </a:endParaRPr>
                    </a:p>
                  </a:txBody>
                  <a:tcPr>
                    <a:solidFill>
                      <a:srgbClr val="FBF0D5"/>
                    </a:solidFill>
                  </a:tcPr>
                </a:tc>
                <a:extLst>
                  <a:ext uri="{0D108BD9-81ED-4DB2-BD59-A6C34878D82A}">
                    <a16:rowId xmlns:a16="http://schemas.microsoft.com/office/drawing/2014/main" val="1598269613"/>
                  </a:ext>
                </a:extLst>
              </a:tr>
            </a:tbl>
          </a:graphicData>
        </a:graphic>
      </p:graphicFrame>
      <p:sp>
        <p:nvSpPr>
          <p:cNvPr id="13" name="Speech Bubble: Rectangle with Corners Rounded 12">
            <a:extLst>
              <a:ext uri="{FF2B5EF4-FFF2-40B4-BE49-F238E27FC236}">
                <a16:creationId xmlns:a16="http://schemas.microsoft.com/office/drawing/2014/main" id="{68EBD6B9-5F57-6E74-6611-C83B0FEF4811}"/>
              </a:ext>
            </a:extLst>
          </p:cNvPr>
          <p:cNvSpPr/>
          <p:nvPr/>
        </p:nvSpPr>
        <p:spPr>
          <a:xfrm>
            <a:off x="3768435" y="1661474"/>
            <a:ext cx="4345523" cy="1274618"/>
          </a:xfrm>
          <a:prstGeom prst="wedgeRoundRectCallout">
            <a:avLst>
              <a:gd name="adj1" fmla="val 69880"/>
              <a:gd name="adj2" fmla="val 1576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Quelle </a:t>
            </a:r>
            <a:r>
              <a:rPr lang="en-GB" sz="2400" dirty="0" err="1"/>
              <a:t>était</a:t>
            </a:r>
            <a:r>
              <a:rPr lang="en-GB" sz="2400" dirty="0"/>
              <a:t> ta</a:t>
            </a:r>
          </a:p>
          <a:p>
            <a:pPr algn="ctr"/>
            <a:r>
              <a:rPr lang="en-GB" sz="2400" dirty="0" err="1"/>
              <a:t>nationalité</a:t>
            </a:r>
            <a:r>
              <a:rPr lang="en-GB" sz="2400" dirty="0"/>
              <a:t> ?</a:t>
            </a:r>
          </a:p>
        </p:txBody>
      </p:sp>
      <p:sp>
        <p:nvSpPr>
          <p:cNvPr id="14" name="Speech Bubble: Rectangle with Corners Rounded 13">
            <a:extLst>
              <a:ext uri="{FF2B5EF4-FFF2-40B4-BE49-F238E27FC236}">
                <a16:creationId xmlns:a16="http://schemas.microsoft.com/office/drawing/2014/main" id="{7AB863A2-A965-88BB-3FCA-5AAD4E6DBF14}"/>
              </a:ext>
            </a:extLst>
          </p:cNvPr>
          <p:cNvSpPr/>
          <p:nvPr/>
        </p:nvSpPr>
        <p:spPr>
          <a:xfrm>
            <a:off x="2836478" y="3149501"/>
            <a:ext cx="3364624" cy="962382"/>
          </a:xfrm>
          <a:prstGeom prst="wedgeRoundRectCallout">
            <a:avLst>
              <a:gd name="adj1" fmla="val -65301"/>
              <a:gd name="adj2" fmla="val 42935"/>
              <a:gd name="adj3" fmla="val 16667"/>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J’étais</a:t>
            </a:r>
            <a:r>
              <a:rPr lang="en-GB" sz="2400" dirty="0"/>
              <a:t> </a:t>
            </a:r>
            <a:r>
              <a:rPr lang="en-GB" sz="2400" dirty="0" err="1"/>
              <a:t>fran</a:t>
            </a:r>
            <a:r>
              <a:rPr lang="en-GB" sz="2400" dirty="0" err="1">
                <a:latin typeface="Century Gothic" panose="020B0502020202020204" pitchFamily="34" charset="0"/>
              </a:rPr>
              <a:t>ç</a:t>
            </a:r>
            <a:r>
              <a:rPr lang="en-GB" sz="2400" dirty="0" err="1"/>
              <a:t>ais</a:t>
            </a:r>
            <a:r>
              <a:rPr lang="en-GB" sz="2400" dirty="0"/>
              <a:t>.</a:t>
            </a:r>
          </a:p>
        </p:txBody>
      </p:sp>
      <p:sp>
        <p:nvSpPr>
          <p:cNvPr id="15" name="Speech Bubble: Rectangle with Corners Rounded 14">
            <a:extLst>
              <a:ext uri="{FF2B5EF4-FFF2-40B4-BE49-F238E27FC236}">
                <a16:creationId xmlns:a16="http://schemas.microsoft.com/office/drawing/2014/main" id="{B54CF07B-A6FB-E4D9-6A6F-0883DB1C0D18}"/>
              </a:ext>
            </a:extLst>
          </p:cNvPr>
          <p:cNvSpPr/>
          <p:nvPr/>
        </p:nvSpPr>
        <p:spPr>
          <a:xfrm>
            <a:off x="3768435" y="1661474"/>
            <a:ext cx="4345523" cy="1274618"/>
          </a:xfrm>
          <a:prstGeom prst="wedgeRoundRectCallout">
            <a:avLst>
              <a:gd name="adj1" fmla="val 69880"/>
              <a:gd name="adj2" fmla="val 1576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Quelle </a:t>
            </a:r>
            <a:r>
              <a:rPr lang="en-GB" sz="2400" dirty="0" err="1"/>
              <a:t>âge</a:t>
            </a:r>
            <a:r>
              <a:rPr lang="en-GB" sz="2400" dirty="0"/>
              <a:t> </a:t>
            </a:r>
            <a:r>
              <a:rPr lang="en-GB" sz="2400" dirty="0" err="1"/>
              <a:t>avais-tu</a:t>
            </a:r>
            <a:r>
              <a:rPr lang="en-GB" sz="2400" dirty="0"/>
              <a:t> ?</a:t>
            </a:r>
          </a:p>
        </p:txBody>
      </p:sp>
      <p:sp>
        <p:nvSpPr>
          <p:cNvPr id="16" name="Speech Bubble: Rectangle with Corners Rounded 15">
            <a:extLst>
              <a:ext uri="{FF2B5EF4-FFF2-40B4-BE49-F238E27FC236}">
                <a16:creationId xmlns:a16="http://schemas.microsoft.com/office/drawing/2014/main" id="{469B57AF-9C31-041A-3C2E-94531DFE8C3A}"/>
              </a:ext>
            </a:extLst>
          </p:cNvPr>
          <p:cNvSpPr/>
          <p:nvPr/>
        </p:nvSpPr>
        <p:spPr>
          <a:xfrm>
            <a:off x="2836478" y="3149501"/>
            <a:ext cx="3364624" cy="962382"/>
          </a:xfrm>
          <a:prstGeom prst="wedgeRoundRectCallout">
            <a:avLst>
              <a:gd name="adj1" fmla="val -65301"/>
              <a:gd name="adj2" fmla="val 42935"/>
              <a:gd name="adj3" fmla="val 16667"/>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J’avais</a:t>
            </a:r>
            <a:r>
              <a:rPr lang="en-GB" sz="2400" dirty="0"/>
              <a:t> quatre-</a:t>
            </a:r>
            <a:r>
              <a:rPr lang="en-GB" sz="2400" dirty="0" err="1"/>
              <a:t>vingt</a:t>
            </a:r>
            <a:r>
              <a:rPr lang="en-GB" sz="2400" dirty="0"/>
              <a:t>-trois ans.</a:t>
            </a:r>
          </a:p>
        </p:txBody>
      </p:sp>
      <p:sp>
        <p:nvSpPr>
          <p:cNvPr id="17" name="Speech Bubble: Rectangle with Corners Rounded 16">
            <a:extLst>
              <a:ext uri="{FF2B5EF4-FFF2-40B4-BE49-F238E27FC236}">
                <a16:creationId xmlns:a16="http://schemas.microsoft.com/office/drawing/2014/main" id="{93C7F5F3-5970-0567-A535-1F60204E2796}"/>
              </a:ext>
            </a:extLst>
          </p:cNvPr>
          <p:cNvSpPr/>
          <p:nvPr/>
        </p:nvSpPr>
        <p:spPr>
          <a:xfrm>
            <a:off x="3768435" y="1661474"/>
            <a:ext cx="4345523" cy="1274618"/>
          </a:xfrm>
          <a:prstGeom prst="wedgeRoundRectCallout">
            <a:avLst>
              <a:gd name="adj1" fmla="val 69880"/>
              <a:gd name="adj2" fmla="val 1576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Quel</a:t>
            </a:r>
            <a:r>
              <a:rPr lang="en-GB" sz="2400" dirty="0"/>
              <a:t> </a:t>
            </a:r>
            <a:r>
              <a:rPr lang="en-GB" sz="2400" dirty="0" err="1"/>
              <a:t>était</a:t>
            </a:r>
            <a:r>
              <a:rPr lang="en-GB" sz="2400" dirty="0"/>
              <a:t> ton travail ?</a:t>
            </a:r>
          </a:p>
        </p:txBody>
      </p:sp>
      <p:sp>
        <p:nvSpPr>
          <p:cNvPr id="18" name="Speech Bubble: Rectangle with Corners Rounded 17">
            <a:extLst>
              <a:ext uri="{FF2B5EF4-FFF2-40B4-BE49-F238E27FC236}">
                <a16:creationId xmlns:a16="http://schemas.microsoft.com/office/drawing/2014/main" id="{B9C3E40D-E407-2297-D372-62E6982CFD56}"/>
              </a:ext>
            </a:extLst>
          </p:cNvPr>
          <p:cNvSpPr/>
          <p:nvPr/>
        </p:nvSpPr>
        <p:spPr>
          <a:xfrm>
            <a:off x="2836478" y="3149501"/>
            <a:ext cx="3364624" cy="962382"/>
          </a:xfrm>
          <a:prstGeom prst="wedgeRoundRectCallout">
            <a:avLst>
              <a:gd name="adj1" fmla="val -65301"/>
              <a:gd name="adj2" fmla="val 42935"/>
              <a:gd name="adj3" fmla="val 16667"/>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J’étais</a:t>
            </a:r>
            <a:r>
              <a:rPr lang="en-GB" sz="2400" dirty="0"/>
              <a:t> </a:t>
            </a:r>
            <a:r>
              <a:rPr lang="en-GB" sz="2400" dirty="0" err="1"/>
              <a:t>écrivain</a:t>
            </a:r>
            <a:r>
              <a:rPr lang="en-GB" sz="2400" dirty="0"/>
              <a:t>* et philosophe*.</a:t>
            </a:r>
          </a:p>
        </p:txBody>
      </p:sp>
      <p:sp>
        <p:nvSpPr>
          <p:cNvPr id="2" name="TextBox 1">
            <a:extLst>
              <a:ext uri="{FF2B5EF4-FFF2-40B4-BE49-F238E27FC236}">
                <a16:creationId xmlns:a16="http://schemas.microsoft.com/office/drawing/2014/main" id="{E23181C7-5D22-2457-FFFC-3F4915468857}"/>
              </a:ext>
            </a:extLst>
          </p:cNvPr>
          <p:cNvSpPr txBox="1"/>
          <p:nvPr/>
        </p:nvSpPr>
        <p:spPr>
          <a:xfrm>
            <a:off x="7337344" y="4315513"/>
            <a:ext cx="1678488" cy="461665"/>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Voltaire</a:t>
            </a:r>
          </a:p>
        </p:txBody>
      </p:sp>
      <p:sp>
        <p:nvSpPr>
          <p:cNvPr id="19" name="TextBox 18">
            <a:extLst>
              <a:ext uri="{FF2B5EF4-FFF2-40B4-BE49-F238E27FC236}">
                <a16:creationId xmlns:a16="http://schemas.microsoft.com/office/drawing/2014/main" id="{74F7336B-C86B-4436-7919-03B2D9EF7C5F}"/>
              </a:ext>
            </a:extLst>
          </p:cNvPr>
          <p:cNvSpPr txBox="1"/>
          <p:nvPr/>
        </p:nvSpPr>
        <p:spPr>
          <a:xfrm>
            <a:off x="7337344" y="4744107"/>
            <a:ext cx="1678488" cy="461665"/>
          </a:xfrm>
          <a:prstGeom prst="rect">
            <a:avLst/>
          </a:prstGeom>
          <a:noFill/>
        </p:spPr>
        <p:txBody>
          <a:bodyPr wrap="square" rtlCol="0">
            <a:spAutoFit/>
          </a:bodyPr>
          <a:lstStyle/>
          <a:p>
            <a:pPr algn="l"/>
            <a:r>
              <a:rPr lang="fr-FR" sz="2400" dirty="0">
                <a:solidFill>
                  <a:schemeClr val="accent5">
                    <a:lumMod val="50000"/>
                  </a:schemeClr>
                </a:solidFill>
                <a:latin typeface="Ink Free" panose="03080402000500000000" pitchFamily="66" charset="0"/>
              </a:rPr>
              <a:t>français</a:t>
            </a:r>
          </a:p>
        </p:txBody>
      </p:sp>
      <p:sp>
        <p:nvSpPr>
          <p:cNvPr id="20" name="TextBox 19">
            <a:extLst>
              <a:ext uri="{FF2B5EF4-FFF2-40B4-BE49-F238E27FC236}">
                <a16:creationId xmlns:a16="http://schemas.microsoft.com/office/drawing/2014/main" id="{61C87BBF-12E0-F6A5-5D4C-1740C53E2D6A}"/>
              </a:ext>
            </a:extLst>
          </p:cNvPr>
          <p:cNvSpPr txBox="1"/>
          <p:nvPr/>
        </p:nvSpPr>
        <p:spPr>
          <a:xfrm>
            <a:off x="7356322" y="5200756"/>
            <a:ext cx="1678488" cy="461665"/>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83</a:t>
            </a:r>
          </a:p>
        </p:txBody>
      </p:sp>
      <p:sp>
        <p:nvSpPr>
          <p:cNvPr id="21" name="TextBox 20">
            <a:extLst>
              <a:ext uri="{FF2B5EF4-FFF2-40B4-BE49-F238E27FC236}">
                <a16:creationId xmlns:a16="http://schemas.microsoft.com/office/drawing/2014/main" id="{FF02996C-C82E-D566-BF97-A1D95646C780}"/>
              </a:ext>
            </a:extLst>
          </p:cNvPr>
          <p:cNvSpPr txBox="1"/>
          <p:nvPr/>
        </p:nvSpPr>
        <p:spPr>
          <a:xfrm>
            <a:off x="7404588" y="5675042"/>
            <a:ext cx="1678488" cy="830997"/>
          </a:xfrm>
          <a:prstGeom prst="rect">
            <a:avLst/>
          </a:prstGeom>
          <a:noFill/>
        </p:spPr>
        <p:txBody>
          <a:bodyPr wrap="square" rtlCol="0">
            <a:spAutoFit/>
          </a:bodyPr>
          <a:lstStyle/>
          <a:p>
            <a:pPr algn="l"/>
            <a:r>
              <a:rPr lang="fr-FR" sz="2400" dirty="0">
                <a:solidFill>
                  <a:schemeClr val="accent5">
                    <a:lumMod val="50000"/>
                  </a:schemeClr>
                </a:solidFill>
                <a:latin typeface="Ink Free" panose="03080402000500000000" pitchFamily="66" charset="0"/>
              </a:rPr>
              <a:t>écrivain</a:t>
            </a:r>
            <a:r>
              <a:rPr lang="en-GB" sz="2400" dirty="0">
                <a:solidFill>
                  <a:schemeClr val="accent5">
                    <a:lumMod val="50000"/>
                  </a:schemeClr>
                </a:solidFill>
                <a:latin typeface="Ink Free" panose="03080402000500000000" pitchFamily="66" charset="0"/>
              </a:rPr>
              <a:t> + philosophe</a:t>
            </a:r>
          </a:p>
        </p:txBody>
      </p:sp>
      <p:sp>
        <p:nvSpPr>
          <p:cNvPr id="22" name="TextBox 21">
            <a:extLst>
              <a:ext uri="{FF2B5EF4-FFF2-40B4-BE49-F238E27FC236}">
                <a16:creationId xmlns:a16="http://schemas.microsoft.com/office/drawing/2014/main" id="{84A02B84-71DE-FAE1-9815-4B83A9F07A0C}"/>
              </a:ext>
            </a:extLst>
          </p:cNvPr>
          <p:cNvSpPr txBox="1"/>
          <p:nvPr/>
        </p:nvSpPr>
        <p:spPr>
          <a:xfrm>
            <a:off x="1979514" y="1703064"/>
            <a:ext cx="7236000" cy="2238113"/>
          </a:xfrm>
          <a:prstGeom prst="rect">
            <a:avLst/>
          </a:prstGeom>
          <a:solidFill>
            <a:schemeClr val="accent1">
              <a:lumMod val="60000"/>
              <a:lumOff val="40000"/>
            </a:schemeClr>
          </a:solidFill>
          <a:ln>
            <a:solidFill>
              <a:schemeClr val="bg1"/>
            </a:solid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Voltaire (vrai nom François-Marie Arouet) était écrivain* et philosophe* français de 1694 à 1778. Il parlait italien, espagnol et anglais. Il était contre la religion </a:t>
            </a:r>
            <a:r>
              <a:rPr lang="fr-FR" sz="2400" dirty="0">
                <a:solidFill>
                  <a:srgbClr val="115076"/>
                </a:solidFill>
                <a:latin typeface="Century Gothic" panose="020F0302020204030204"/>
              </a:rPr>
              <a:t>et</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l'esclavage*.</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291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5" grpId="0" animBg="1"/>
      <p:bldP spid="16" grpId="0" animBg="1"/>
      <p:bldP spid="17" grpId="0" animBg="1"/>
      <p:bldP spid="18" grpId="0" animBg="1"/>
      <p:bldP spid="2" grpId="0"/>
      <p:bldP spid="19" grpId="0"/>
      <p:bldP spid="20" grpId="0"/>
      <p:bldP spid="21" grpId="0"/>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Bienvenue</a:t>
            </a:r>
            <a:r>
              <a:rPr lang="en-GB" sz="3600" b="1" dirty="0">
                <a:solidFill>
                  <a:schemeClr val="bg1"/>
                </a:solidFill>
              </a:rPr>
              <a:t>* au </a:t>
            </a:r>
            <a:r>
              <a:rPr lang="fr-FR" sz="3600" b="1" dirty="0">
                <a:solidFill>
                  <a:schemeClr val="bg1"/>
                </a:solidFill>
              </a:rPr>
              <a:t>ciel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2" name="TextBox 1">
            <a:extLst>
              <a:ext uri="{FF2B5EF4-FFF2-40B4-BE49-F238E27FC236}">
                <a16:creationId xmlns:a16="http://schemas.microsoft.com/office/drawing/2014/main" id="{D0CD9E42-7A4B-614D-333B-0D51083ECF02}"/>
              </a:ext>
            </a:extLst>
          </p:cNvPr>
          <p:cNvSpPr txBox="1"/>
          <p:nvPr/>
        </p:nvSpPr>
        <p:spPr>
          <a:xfrm>
            <a:off x="290945" y="1392382"/>
            <a:ext cx="5902037" cy="2308324"/>
          </a:xfrm>
          <a:prstGeom prst="rect">
            <a:avLst/>
          </a:prstGeom>
          <a:noFill/>
        </p:spPr>
        <p:txBody>
          <a:bodyPr wrap="square" rtlCol="0">
            <a:spAutoFit/>
          </a:bodyPr>
          <a:lstStyle/>
          <a:p>
            <a:pPr algn="l"/>
            <a:r>
              <a:rPr lang="fr-FR" sz="2400" dirty="0">
                <a:solidFill>
                  <a:srgbClr val="115076"/>
                </a:solidFill>
              </a:rPr>
              <a:t>Partner A:</a:t>
            </a:r>
          </a:p>
          <a:p>
            <a:pPr algn="l"/>
            <a:r>
              <a:rPr lang="fr-FR" sz="2400" dirty="0">
                <a:solidFill>
                  <a:srgbClr val="115076"/>
                </a:solidFill>
              </a:rPr>
              <a:t>Nom: Michel Bouquet</a:t>
            </a:r>
          </a:p>
          <a:p>
            <a:pPr algn="l"/>
            <a:r>
              <a:rPr lang="fr-FR" sz="2400" dirty="0">
                <a:solidFill>
                  <a:srgbClr val="115076"/>
                </a:solidFill>
              </a:rPr>
              <a:t>Nationalité: français  </a:t>
            </a:r>
          </a:p>
          <a:p>
            <a:pPr algn="l"/>
            <a:r>
              <a:rPr lang="fr-FR" sz="2400" dirty="0">
                <a:solidFill>
                  <a:srgbClr val="115076"/>
                </a:solidFill>
              </a:rPr>
              <a:t>Âge</a:t>
            </a:r>
            <a:r>
              <a:rPr lang="en-GB" sz="2400" dirty="0">
                <a:solidFill>
                  <a:srgbClr val="115076"/>
                </a:solidFill>
              </a:rPr>
              <a:t>: 96</a:t>
            </a:r>
          </a:p>
          <a:p>
            <a:pPr algn="l"/>
            <a:r>
              <a:rPr lang="en-GB" sz="2400" dirty="0">
                <a:solidFill>
                  <a:srgbClr val="115076"/>
                </a:solidFill>
              </a:rPr>
              <a:t>Travail: </a:t>
            </a:r>
            <a:r>
              <a:rPr lang="fr-FR" sz="2400" dirty="0">
                <a:solidFill>
                  <a:srgbClr val="115076"/>
                </a:solidFill>
              </a:rPr>
              <a:t>acteur</a:t>
            </a:r>
            <a:r>
              <a:rPr lang="en-GB" sz="2400" dirty="0">
                <a:solidFill>
                  <a:srgbClr val="115076"/>
                </a:solidFill>
              </a:rPr>
              <a:t> </a:t>
            </a:r>
            <a:endParaRPr lang="fr-FR" sz="2400" dirty="0">
              <a:solidFill>
                <a:srgbClr val="115076"/>
              </a:solidFill>
            </a:endParaRPr>
          </a:p>
          <a:p>
            <a:pPr algn="l"/>
            <a:endParaRPr lang="fr-FR" sz="2400" dirty="0">
              <a:solidFill>
                <a:schemeClr val="accent5">
                  <a:lumMod val="50000"/>
                </a:schemeClr>
              </a:solidFill>
            </a:endParaRPr>
          </a:p>
        </p:txBody>
      </p:sp>
      <p:sp>
        <p:nvSpPr>
          <p:cNvPr id="14" name="TextBox 13">
            <a:extLst>
              <a:ext uri="{FF2B5EF4-FFF2-40B4-BE49-F238E27FC236}">
                <a16:creationId xmlns:a16="http://schemas.microsoft.com/office/drawing/2014/main" id="{FF6A5CB6-2EB5-E16F-B321-2E83C295A934}"/>
              </a:ext>
            </a:extLst>
          </p:cNvPr>
          <p:cNvSpPr txBox="1"/>
          <p:nvPr/>
        </p:nvSpPr>
        <p:spPr>
          <a:xfrm>
            <a:off x="6192982" y="1392382"/>
            <a:ext cx="5902037" cy="2308324"/>
          </a:xfrm>
          <a:prstGeom prst="rect">
            <a:avLst/>
          </a:prstGeom>
          <a:noFill/>
        </p:spPr>
        <p:txBody>
          <a:bodyPr wrap="square" rtlCol="0">
            <a:spAutoFit/>
          </a:bodyPr>
          <a:lstStyle/>
          <a:p>
            <a:pPr algn="l"/>
            <a:r>
              <a:rPr lang="fr-FR" sz="2400" dirty="0">
                <a:solidFill>
                  <a:srgbClr val="115076"/>
                </a:solidFill>
              </a:rPr>
              <a:t>Partner B:</a:t>
            </a:r>
          </a:p>
          <a:p>
            <a:pPr algn="l"/>
            <a:r>
              <a:rPr lang="fr-FR" sz="2400" dirty="0">
                <a:solidFill>
                  <a:srgbClr val="115076"/>
                </a:solidFill>
              </a:rPr>
              <a:t>Nom: Louis Pasteur</a:t>
            </a:r>
          </a:p>
          <a:p>
            <a:pPr algn="l"/>
            <a:r>
              <a:rPr lang="fr-FR" sz="2400" dirty="0">
                <a:solidFill>
                  <a:srgbClr val="115076"/>
                </a:solidFill>
              </a:rPr>
              <a:t>Nationalité: français</a:t>
            </a:r>
          </a:p>
          <a:p>
            <a:pPr algn="l"/>
            <a:r>
              <a:rPr lang="fr-FR" sz="2400" dirty="0">
                <a:solidFill>
                  <a:srgbClr val="115076"/>
                </a:solidFill>
              </a:rPr>
              <a:t>Âge</a:t>
            </a:r>
            <a:r>
              <a:rPr lang="en-GB" sz="2400" dirty="0">
                <a:solidFill>
                  <a:srgbClr val="115076"/>
                </a:solidFill>
              </a:rPr>
              <a:t>: 72</a:t>
            </a:r>
          </a:p>
          <a:p>
            <a:pPr algn="l"/>
            <a:r>
              <a:rPr lang="en-GB" sz="2400" dirty="0">
                <a:solidFill>
                  <a:srgbClr val="115076"/>
                </a:solidFill>
              </a:rPr>
              <a:t>Travail: </a:t>
            </a:r>
            <a:r>
              <a:rPr lang="fr-FR" sz="2400" dirty="0">
                <a:solidFill>
                  <a:srgbClr val="115076"/>
                </a:solidFill>
              </a:rPr>
              <a:t>médecin</a:t>
            </a:r>
            <a:r>
              <a:rPr lang="en-GB" sz="2400" dirty="0">
                <a:solidFill>
                  <a:srgbClr val="115076"/>
                </a:solidFill>
              </a:rPr>
              <a:t> </a:t>
            </a:r>
            <a:endParaRPr lang="fr-FR" sz="2400" dirty="0">
              <a:solidFill>
                <a:srgbClr val="115076"/>
              </a:solidFill>
            </a:endParaRPr>
          </a:p>
          <a:p>
            <a:pPr algn="l"/>
            <a:endParaRPr lang="fr-FR" sz="2400" dirty="0">
              <a:solidFill>
                <a:schemeClr val="accent5">
                  <a:lumMod val="50000"/>
                </a:schemeClr>
              </a:solidFill>
            </a:endParaRPr>
          </a:p>
        </p:txBody>
      </p:sp>
    </p:spTree>
    <p:extLst>
      <p:ext uri="{BB962C8B-B14F-4D97-AF65-F5344CB8AC3E}">
        <p14:creationId xmlns:p14="http://schemas.microsoft.com/office/powerpoint/2010/main" val="2433846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Describing historical figures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Imperfect tense of </a:t>
            </a:r>
            <a:r>
              <a:rPr lang="fr-FR" sz="3000" dirty="0">
                <a:solidFill>
                  <a:prstClr val="white"/>
                </a:solidFill>
              </a:rPr>
              <a:t>avoir, être, aller</a:t>
            </a:r>
            <a:r>
              <a:rPr lang="en-GB" sz="3000" dirty="0">
                <a:solidFill>
                  <a:prstClr val="white"/>
                </a:solidFill>
              </a:rPr>
              <a:t>, and faire (</a:t>
            </a:r>
            <a:r>
              <a:rPr lang="fr-FR" sz="3000" dirty="0">
                <a:solidFill>
                  <a:prstClr val="white"/>
                </a:solidFill>
              </a:rPr>
              <a:t>je/tu/il/elle/on</a:t>
            </a:r>
            <a:r>
              <a:rPr lang="en-GB" sz="3000" dirty="0">
                <a:solidFill>
                  <a:prstClr val="white"/>
                </a:solidFill>
              </a:rPr>
              <a:t>) and other verbs</a:t>
            </a:r>
          </a:p>
          <a:p>
            <a:pPr algn="l"/>
            <a:r>
              <a:rPr lang="en-GB" sz="3000" dirty="0">
                <a:solidFill>
                  <a:prstClr val="white"/>
                </a:solidFill>
              </a:rPr>
              <a:t>SSCs [open </a:t>
            </a:r>
            <a:r>
              <a:rPr lang="fr-FR" sz="3000" dirty="0">
                <a:solidFill>
                  <a:prstClr val="white"/>
                </a:solidFill>
              </a:rPr>
              <a:t>eu/œu</a:t>
            </a:r>
            <a:r>
              <a:rPr lang="en-GB" sz="3000" dirty="0">
                <a:solidFill>
                  <a:prstClr val="white"/>
                </a:solidFill>
              </a:rPr>
              <a:t>], [closed </a:t>
            </a:r>
            <a:r>
              <a:rPr lang="fr-FR" sz="3000" dirty="0">
                <a:solidFill>
                  <a:prstClr val="white"/>
                </a:solidFill>
              </a:rPr>
              <a:t>eu/œu</a:t>
            </a:r>
            <a:r>
              <a:rPr lang="en-GB" sz="3000" dirty="0">
                <a:solidFill>
                  <a:prstClr val="white"/>
                </a:solidFill>
              </a:rPr>
              <a:t>]</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5 - Lesson 68</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90849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 Morris / Catherine Salkeld / Mary Richardson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06/07/22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75945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Virelangues</a:t>
            </a:r>
            <a:r>
              <a:rPr lang="en-GB" sz="3600" b="1" dirty="0">
                <a:solidFill>
                  <a:schemeClr val="bg1"/>
                </a:solidFill>
              </a:rPr>
              <a:t> 1/3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18" name="TextBox 17">
            <a:extLst>
              <a:ext uri="{FF2B5EF4-FFF2-40B4-BE49-F238E27FC236}">
                <a16:creationId xmlns:a16="http://schemas.microsoft.com/office/drawing/2014/main" id="{89B9508A-8013-469B-9D26-0EA09B4B15F3}"/>
              </a:ext>
            </a:extLst>
          </p:cNvPr>
          <p:cNvSpPr txBox="1"/>
          <p:nvPr/>
        </p:nvSpPr>
        <p:spPr>
          <a:xfrm>
            <a:off x="1194669" y="1704447"/>
            <a:ext cx="10172742"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Il y a de nombr</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 doct</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rs danger</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 au mili</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 du lac.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0" i="0" u="none" strike="noStrike" kern="1200" cap="none" spc="0" normalizeH="0" baseline="0" dirty="0">
                <a:ln>
                  <a:noFill/>
                </a:ln>
                <a:solidFill>
                  <a:srgbClr val="115076"/>
                </a:solidFill>
                <a:effectLst/>
                <a:uLnTx/>
                <a:uFillTx/>
                <a:latin typeface="Century Gothic" panose="020F0302020204030204"/>
                <a:ea typeface="+mn-ea"/>
                <a:cs typeface="+mn-cs"/>
              </a:rPr>
              <a:t>There are many dangerous doctors in the middle of the lake.)</a:t>
            </a:r>
          </a:p>
        </p:txBody>
      </p:sp>
      <p:sp>
        <p:nvSpPr>
          <p:cNvPr id="19" name="Rectangle 18">
            <a:hlinkClick r:id="" action="ppaction://noaction">
              <a:snd r:embed="rId4" name="docteurs dangereux slow.wav"/>
            </a:hlinkClick>
            <a:extLst>
              <a:ext uri="{FF2B5EF4-FFF2-40B4-BE49-F238E27FC236}">
                <a16:creationId xmlns:a16="http://schemas.microsoft.com/office/drawing/2014/main" id="{F43AA816-9DC5-4FA9-8781-67E2064D663D}"/>
              </a:ext>
            </a:extLst>
          </p:cNvPr>
          <p:cNvSpPr/>
          <p:nvPr/>
        </p:nvSpPr>
        <p:spPr>
          <a:xfrm>
            <a:off x="5095224" y="4571556"/>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19">
            <a:hlinkClick r:id="" action="ppaction://noaction">
              <a:snd r:embed="rId5" name="docteurs dangereux medium.wav"/>
            </a:hlinkClick>
            <a:extLst>
              <a:ext uri="{FF2B5EF4-FFF2-40B4-BE49-F238E27FC236}">
                <a16:creationId xmlns:a16="http://schemas.microsoft.com/office/drawing/2014/main" id="{8B094126-0124-47E6-BFF8-0A73351125FA}"/>
              </a:ext>
            </a:extLst>
          </p:cNvPr>
          <p:cNvSpPr/>
          <p:nvPr/>
        </p:nvSpPr>
        <p:spPr>
          <a:xfrm>
            <a:off x="6011040" y="4571556"/>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ectangle 20">
            <a:hlinkClick r:id="" action="ppaction://noaction">
              <a:snd r:embed="rId6" name="docteurs dangereux fast.wav"/>
            </a:hlinkClick>
            <a:extLst>
              <a:ext uri="{FF2B5EF4-FFF2-40B4-BE49-F238E27FC236}">
                <a16:creationId xmlns:a16="http://schemas.microsoft.com/office/drawing/2014/main" id="{083DEA39-6F24-4A6F-B879-FC15875223D4}"/>
              </a:ext>
            </a:extLst>
          </p:cNvPr>
          <p:cNvSpPr/>
          <p:nvPr/>
        </p:nvSpPr>
        <p:spPr>
          <a:xfrm>
            <a:off x="6926856" y="4571556"/>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03F94622-AB5D-C79F-B295-D9F7C754BAF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3855"/>
          <a:stretch/>
        </p:blipFill>
        <p:spPr>
          <a:xfrm>
            <a:off x="150443" y="3561559"/>
            <a:ext cx="4352664" cy="2560320"/>
          </a:xfrm>
          <a:prstGeom prst="rect">
            <a:avLst/>
          </a:prstGeom>
        </p:spPr>
      </p:pic>
      <p:pic>
        <p:nvPicPr>
          <p:cNvPr id="10" name="Picture 9" descr="Icon&#10;&#10;Description automatically generated">
            <a:extLst>
              <a:ext uri="{FF2B5EF4-FFF2-40B4-BE49-F238E27FC236}">
                <a16:creationId xmlns:a16="http://schemas.microsoft.com/office/drawing/2014/main" id="{D014EE66-BC05-96AB-94EA-5D6501A145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1341" y="5102288"/>
            <a:ext cx="703475" cy="779609"/>
          </a:xfrm>
          <a:prstGeom prst="rect">
            <a:avLst/>
          </a:prstGeom>
        </p:spPr>
      </p:pic>
      <p:pic>
        <p:nvPicPr>
          <p:cNvPr id="15" name="Picture 14" descr="Icon&#10;&#10;Description automatically generated">
            <a:extLst>
              <a:ext uri="{FF2B5EF4-FFF2-40B4-BE49-F238E27FC236}">
                <a16:creationId xmlns:a16="http://schemas.microsoft.com/office/drawing/2014/main" id="{C3FA81D7-AA03-706D-4F5E-3B6D442F57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4816" y="4357807"/>
            <a:ext cx="703475" cy="779609"/>
          </a:xfrm>
          <a:prstGeom prst="rect">
            <a:avLst/>
          </a:prstGeom>
        </p:spPr>
      </p:pic>
      <p:pic>
        <p:nvPicPr>
          <p:cNvPr id="16" name="Picture 15" descr="Icon&#10;&#10;Description automatically generated">
            <a:extLst>
              <a:ext uri="{FF2B5EF4-FFF2-40B4-BE49-F238E27FC236}">
                <a16:creationId xmlns:a16="http://schemas.microsoft.com/office/drawing/2014/main" id="{2AC82117-965F-F4C5-D375-A2758983F0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3982" y="4834143"/>
            <a:ext cx="703475" cy="779609"/>
          </a:xfrm>
          <a:prstGeom prst="rect">
            <a:avLst/>
          </a:prstGeom>
        </p:spPr>
      </p:pic>
    </p:spTree>
    <p:extLst>
      <p:ext uri="{BB962C8B-B14F-4D97-AF65-F5344CB8AC3E}">
        <p14:creationId xmlns:p14="http://schemas.microsoft.com/office/powerpoint/2010/main" val="3191569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Virelangues</a:t>
            </a:r>
            <a:r>
              <a:rPr lang="en-GB" sz="3600" b="1" dirty="0">
                <a:solidFill>
                  <a:schemeClr val="bg1"/>
                </a:solidFill>
              </a:rPr>
              <a:t> 2/3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9BCDAB04-320C-4ADB-A584-2506C6CA0334}"/>
              </a:ext>
            </a:extLst>
          </p:cNvPr>
          <p:cNvSpPr txBox="1"/>
          <p:nvPr/>
        </p:nvSpPr>
        <p:spPr>
          <a:xfrm>
            <a:off x="929841" y="1583423"/>
            <a:ext cx="10172742" cy="2369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Je ne v</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 pas pl</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rer, il est mi</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 d'être h</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r</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 que d'être séri</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0" i="0" u="none" strike="noStrike" kern="1200" cap="none" spc="0" normalizeH="0" baseline="0" dirty="0">
                <a:ln>
                  <a:noFill/>
                </a:ln>
                <a:solidFill>
                  <a:srgbClr val="115076"/>
                </a:solidFill>
                <a:effectLst/>
                <a:uLnTx/>
                <a:uFillTx/>
                <a:latin typeface="Century Gothic" panose="020F0302020204030204"/>
                <a:ea typeface="+mn-ea"/>
                <a:cs typeface="+mn-cs"/>
              </a:rPr>
              <a:t>I don’t want to cry, it is better to be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115076"/>
                </a:solidFill>
                <a:effectLst/>
                <a:uLnTx/>
                <a:uFillTx/>
                <a:latin typeface="Century Gothic" panose="020F0302020204030204"/>
                <a:ea typeface="+mn-ea"/>
                <a:cs typeface="+mn-cs"/>
              </a:rPr>
              <a:t>happy than to be serious.)</a:t>
            </a:r>
          </a:p>
        </p:txBody>
      </p:sp>
      <p:sp>
        <p:nvSpPr>
          <p:cNvPr id="9" name="Rectangle 8">
            <a:hlinkClick r:id="" action="ppaction://noaction">
              <a:snd r:embed="rId4" name="pas pleurer slow.wav"/>
            </a:hlinkClick>
            <a:extLst>
              <a:ext uri="{FF2B5EF4-FFF2-40B4-BE49-F238E27FC236}">
                <a16:creationId xmlns:a16="http://schemas.microsoft.com/office/drawing/2014/main" id="{204BCB3B-D853-409C-A6C8-0B737AB225E3}"/>
              </a:ext>
            </a:extLst>
          </p:cNvPr>
          <p:cNvSpPr/>
          <p:nvPr/>
        </p:nvSpPr>
        <p:spPr>
          <a:xfrm>
            <a:off x="4920762" y="4571556"/>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hlinkClick r:id="" action="ppaction://noaction">
              <a:snd r:embed="rId5" name="pas pleurer medium.wav"/>
            </a:hlinkClick>
            <a:extLst>
              <a:ext uri="{FF2B5EF4-FFF2-40B4-BE49-F238E27FC236}">
                <a16:creationId xmlns:a16="http://schemas.microsoft.com/office/drawing/2014/main" id="{8B76C859-C981-49B8-8166-23F6F8EBB46A}"/>
              </a:ext>
            </a:extLst>
          </p:cNvPr>
          <p:cNvSpPr/>
          <p:nvPr/>
        </p:nvSpPr>
        <p:spPr>
          <a:xfrm>
            <a:off x="5836578" y="4571556"/>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ectangle 10">
            <a:hlinkClick r:id="" action="ppaction://noaction">
              <a:snd r:embed="rId6" name="pas pleurer fast.wav"/>
            </a:hlinkClick>
            <a:extLst>
              <a:ext uri="{FF2B5EF4-FFF2-40B4-BE49-F238E27FC236}">
                <a16:creationId xmlns:a16="http://schemas.microsoft.com/office/drawing/2014/main" id="{9EE73DDE-2DA5-47E4-AE07-A7EADE32D0A0}"/>
              </a:ext>
            </a:extLst>
          </p:cNvPr>
          <p:cNvSpPr/>
          <p:nvPr/>
        </p:nvSpPr>
        <p:spPr>
          <a:xfrm>
            <a:off x="6752394" y="4571556"/>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descr="A picture containing indoor, close&#10;&#10;Description automatically generated">
            <a:extLst>
              <a:ext uri="{FF2B5EF4-FFF2-40B4-BE49-F238E27FC236}">
                <a16:creationId xmlns:a16="http://schemas.microsoft.com/office/drawing/2014/main" id="{B6EC20D7-C5C6-5D2C-F69F-4377562ABBF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932" r="49333"/>
          <a:stretch/>
        </p:blipFill>
        <p:spPr>
          <a:xfrm>
            <a:off x="9580464" y="3066053"/>
            <a:ext cx="1539315" cy="3011006"/>
          </a:xfrm>
          <a:prstGeom prst="rect">
            <a:avLst/>
          </a:prstGeom>
        </p:spPr>
      </p:pic>
      <p:pic>
        <p:nvPicPr>
          <p:cNvPr id="12" name="Picture 11" descr="A picture containing indoor, close&#10;&#10;Description automatically generated">
            <a:extLst>
              <a:ext uri="{FF2B5EF4-FFF2-40B4-BE49-F238E27FC236}">
                <a16:creationId xmlns:a16="http://schemas.microsoft.com/office/drawing/2014/main" id="{732B57A8-B2B1-D1EA-F4A3-132EA62EDD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334" r="23931"/>
          <a:stretch/>
        </p:blipFill>
        <p:spPr>
          <a:xfrm>
            <a:off x="1009847" y="3066053"/>
            <a:ext cx="1539315" cy="3011006"/>
          </a:xfrm>
          <a:prstGeom prst="rect">
            <a:avLst/>
          </a:prstGeom>
        </p:spPr>
      </p:pic>
    </p:spTree>
    <p:extLst>
      <p:ext uri="{BB962C8B-B14F-4D97-AF65-F5344CB8AC3E}">
        <p14:creationId xmlns:p14="http://schemas.microsoft.com/office/powerpoint/2010/main" val="1330233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486400" cy="707849"/>
          </a:xfrm>
        </p:spPr>
        <p:txBody>
          <a:bodyPr>
            <a:normAutofit fontScale="90000"/>
          </a:bodyPr>
          <a:lstStyle/>
          <a:p>
            <a:r>
              <a:rPr lang="en-GB" sz="3600" b="1" dirty="0">
                <a:solidFill>
                  <a:schemeClr val="bg1"/>
                </a:solidFill>
              </a:rPr>
              <a:t>Closed and open [</a:t>
            </a:r>
            <a:r>
              <a:rPr lang="fr-FR" sz="3600" b="1" dirty="0">
                <a:solidFill>
                  <a:schemeClr val="bg1"/>
                </a:solidFill>
              </a:rPr>
              <a:t>eu</a:t>
            </a:r>
            <a:r>
              <a:rPr lang="en-GB" sz="3600" b="1" dirty="0">
                <a:solidFill>
                  <a:schemeClr val="bg1"/>
                </a:solidFill>
              </a:rPr>
              <a:t>/</a:t>
            </a:r>
            <a:r>
              <a:rPr lang="fr-FR" sz="3600" b="1" dirty="0">
                <a:solidFill>
                  <a:schemeClr val="bg1"/>
                </a:solidFill>
              </a:rPr>
              <a:t>œu</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73455" cy="523220"/>
          </a:xfrm>
          <a:prstGeom prst="rect">
            <a:avLst/>
          </a:prstGeom>
          <a:noFill/>
        </p:spPr>
        <p:txBody>
          <a:bodyPr wrap="square" rtlCol="0">
            <a:spAutoFit/>
          </a:bodyPr>
          <a:lstStyle/>
          <a:p>
            <a:pPr>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Remember [eu/œu] can sound different in different word positions! </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 name="Rounded Rectangle 46">
            <a:extLst>
              <a:ext uri="{FF2B5EF4-FFF2-40B4-BE49-F238E27FC236}">
                <a16:creationId xmlns:a16="http://schemas.microsoft.com/office/drawing/2014/main" id="{9E1A3F7B-7943-43A5-8C86-110F8C7367F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grpSp>
        <p:nvGrpSpPr>
          <p:cNvPr id="15" name="Group 14">
            <a:extLst>
              <a:ext uri="{FF2B5EF4-FFF2-40B4-BE49-F238E27FC236}">
                <a16:creationId xmlns:a16="http://schemas.microsoft.com/office/drawing/2014/main" id="{193C8279-8E7A-4F08-8537-88BAC59E433A}"/>
              </a:ext>
            </a:extLst>
          </p:cNvPr>
          <p:cNvGrpSpPr/>
          <p:nvPr/>
        </p:nvGrpSpPr>
        <p:grpSpPr>
          <a:xfrm>
            <a:off x="3127589" y="2114660"/>
            <a:ext cx="2359520" cy="1139460"/>
            <a:chOff x="2630492" y="2905780"/>
            <a:chExt cx="2359520" cy="1139460"/>
          </a:xfrm>
        </p:grpSpPr>
        <p:sp>
          <p:nvSpPr>
            <p:cNvPr id="5" name="TextBox 4">
              <a:hlinkClick r:id="" action="ppaction://noaction">
                <a:snd r:embed="rId3" name="peu.wav"/>
              </a:hlinkClick>
              <a:extLst>
                <a:ext uri="{FF2B5EF4-FFF2-40B4-BE49-F238E27FC236}">
                  <a16:creationId xmlns:a16="http://schemas.microsoft.com/office/drawing/2014/main" id="{E554D2D5-C6F5-4813-AACE-C6D63AF26F47}"/>
                </a:ext>
              </a:extLst>
            </p:cNvPr>
            <p:cNvSpPr txBox="1"/>
            <p:nvPr/>
          </p:nvSpPr>
          <p:spPr>
            <a:xfrm>
              <a:off x="2630492" y="3214243"/>
              <a:ext cx="23595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fr-FR" sz="4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p</a:t>
              </a:r>
              <a:r>
                <a:rPr kumimoji="0" lang="fr-FR" sz="4800" b="1" i="0" u="none" strike="noStrike" kern="1200" cap="none" spc="0" normalizeH="0" baseline="0" dirty="0">
                  <a:ln>
                    <a:noFill/>
                  </a:ln>
                  <a:solidFill>
                    <a:srgbClr val="E87D1E"/>
                  </a:solidFill>
                  <a:effectLst/>
                  <a:uLnTx/>
                  <a:uFillTx/>
                  <a:latin typeface="Century Gothic" panose="020F0302020204030204"/>
                  <a:ea typeface="+mn-ea"/>
                  <a:cs typeface="+mn-cs"/>
                </a:rPr>
                <a:t>eu</a:t>
              </a:r>
            </a:p>
          </p:txBody>
        </p:sp>
        <p:sp>
          <p:nvSpPr>
            <p:cNvPr id="10" name="TextBox 9">
              <a:extLst>
                <a:ext uri="{FF2B5EF4-FFF2-40B4-BE49-F238E27FC236}">
                  <a16:creationId xmlns:a16="http://schemas.microsoft.com/office/drawing/2014/main" id="{7AAB2E77-3804-47F2-908D-9A0F7B10B501}"/>
                </a:ext>
              </a:extLst>
            </p:cNvPr>
            <p:cNvSpPr txBox="1"/>
            <p:nvPr/>
          </p:nvSpPr>
          <p:spPr>
            <a:xfrm>
              <a:off x="2915440" y="2905780"/>
              <a:ext cx="17506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800" dirty="0">
                  <a:solidFill>
                    <a:srgbClr val="4472C4">
                      <a:lumMod val="50000"/>
                    </a:srgbClr>
                  </a:solidFill>
                  <a:latin typeface="Century Gothic" panose="020F0302020204030204"/>
                </a:rPr>
                <a:t>a little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grpSp>
      <p:grpSp>
        <p:nvGrpSpPr>
          <p:cNvPr id="16" name="Group 15">
            <a:extLst>
              <a:ext uri="{FF2B5EF4-FFF2-40B4-BE49-F238E27FC236}">
                <a16:creationId xmlns:a16="http://schemas.microsoft.com/office/drawing/2014/main" id="{8A5E8D23-A684-482E-818C-5C7833E5C35B}"/>
              </a:ext>
            </a:extLst>
          </p:cNvPr>
          <p:cNvGrpSpPr/>
          <p:nvPr/>
        </p:nvGrpSpPr>
        <p:grpSpPr>
          <a:xfrm>
            <a:off x="6806844" y="2114660"/>
            <a:ext cx="1587138" cy="1106829"/>
            <a:chOff x="6408421" y="2938411"/>
            <a:chExt cx="1587138" cy="1106829"/>
          </a:xfrm>
        </p:grpSpPr>
        <p:sp>
          <p:nvSpPr>
            <p:cNvPr id="12" name="TextBox 11">
              <a:hlinkClick r:id="" action="ppaction://noaction">
                <a:snd r:embed="rId4" name="peur.wav"/>
              </a:hlinkClick>
              <a:extLst>
                <a:ext uri="{FF2B5EF4-FFF2-40B4-BE49-F238E27FC236}">
                  <a16:creationId xmlns:a16="http://schemas.microsoft.com/office/drawing/2014/main" id="{21794CD4-384C-47CD-9485-30E32E1E3B95}"/>
                </a:ext>
              </a:extLst>
            </p:cNvPr>
            <p:cNvSpPr txBox="1"/>
            <p:nvPr/>
          </p:nvSpPr>
          <p:spPr>
            <a:xfrm>
              <a:off x="6408421" y="3214243"/>
              <a:ext cx="15871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p</a:t>
              </a:r>
              <a:r>
                <a:rPr kumimoji="0" lang="fr-FR" sz="4800" b="1" i="0" u="none" strike="noStrike" kern="1200" cap="none" spc="0" normalizeH="0" baseline="0" dirty="0">
                  <a:ln>
                    <a:noFill/>
                  </a:ln>
                  <a:solidFill>
                    <a:srgbClr val="E87D1E"/>
                  </a:solidFill>
                  <a:effectLst/>
                  <a:uLnTx/>
                  <a:uFillTx/>
                  <a:latin typeface="Century Gothic" panose="020F0302020204030204"/>
                  <a:ea typeface="+mn-ea"/>
                  <a:cs typeface="+mn-cs"/>
                </a:rPr>
                <a:t>eu</a:t>
              </a:r>
              <a:r>
                <a:rPr kumimoji="0" lang="fr-FR" sz="48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r</a:t>
              </a:r>
            </a:p>
          </p:txBody>
        </p:sp>
        <p:sp>
          <p:nvSpPr>
            <p:cNvPr id="14" name="TextBox 13">
              <a:extLst>
                <a:ext uri="{FF2B5EF4-FFF2-40B4-BE49-F238E27FC236}">
                  <a16:creationId xmlns:a16="http://schemas.microsoft.com/office/drawing/2014/main" id="{D44A87DB-2953-4825-A637-85444F0DE5F4}"/>
                </a:ext>
              </a:extLst>
            </p:cNvPr>
            <p:cNvSpPr txBox="1"/>
            <p:nvPr/>
          </p:nvSpPr>
          <p:spPr>
            <a:xfrm>
              <a:off x="6630406" y="2938411"/>
              <a:ext cx="11431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[fear]</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grpSp>
      <p:sp>
        <p:nvSpPr>
          <p:cNvPr id="17" name="Speech Bubble: Rectangle with Corners Rounded 16">
            <a:extLst>
              <a:ext uri="{FF2B5EF4-FFF2-40B4-BE49-F238E27FC236}">
                <a16:creationId xmlns:a16="http://schemas.microsoft.com/office/drawing/2014/main" id="{430EFDCE-8882-405D-8F66-0CBFF03386BA}"/>
              </a:ext>
            </a:extLst>
          </p:cNvPr>
          <p:cNvSpPr/>
          <p:nvPr/>
        </p:nvSpPr>
        <p:spPr>
          <a:xfrm>
            <a:off x="450664" y="3590686"/>
            <a:ext cx="4140925" cy="1704703"/>
          </a:xfrm>
          <a:prstGeom prst="wedgeRoundRectCallout">
            <a:avLst>
              <a:gd name="adj1" fmla="val 28842"/>
              <a:gd name="adj2" fmla="val -6576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This is a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closed</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vowel.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When you say this sound, your tongue is near the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top</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of your mouth.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id="{451885F4-8BB3-43D0-A508-CA58FD642B3B}"/>
              </a:ext>
            </a:extLst>
          </p:cNvPr>
          <p:cNvSpPr/>
          <p:nvPr/>
        </p:nvSpPr>
        <p:spPr>
          <a:xfrm flipH="1">
            <a:off x="7600413" y="3590686"/>
            <a:ext cx="4140925" cy="1685109"/>
          </a:xfrm>
          <a:prstGeom prst="wedgeRoundRectCallout">
            <a:avLst>
              <a:gd name="adj1" fmla="val 28842"/>
              <a:gd name="adj2" fmla="val -6576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This is an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open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vowel.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When you say this sound, your tongue is near the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bottom</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of your mouth.</a:t>
            </a:r>
          </a:p>
        </p:txBody>
      </p:sp>
      <p:sp>
        <p:nvSpPr>
          <p:cNvPr id="21" name="Speech Bubble: Rectangle with Corners Rounded 20">
            <a:extLst>
              <a:ext uri="{FF2B5EF4-FFF2-40B4-BE49-F238E27FC236}">
                <a16:creationId xmlns:a16="http://schemas.microsoft.com/office/drawing/2014/main" id="{681BD7B2-CCB1-4142-86E5-173D421DDC7B}"/>
              </a:ext>
            </a:extLst>
          </p:cNvPr>
          <p:cNvSpPr/>
          <p:nvPr/>
        </p:nvSpPr>
        <p:spPr>
          <a:xfrm>
            <a:off x="9550400" y="1844130"/>
            <a:ext cx="2359520" cy="1587500"/>
          </a:xfrm>
          <a:prstGeom prst="wedgeRoundRectCallout">
            <a:avLst>
              <a:gd name="adj1" fmla="val -60663"/>
              <a:gd name="adj2" fmla="val 1770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long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vowel sounds like the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ur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in the English ‘h</a:t>
            </a:r>
            <a:r>
              <a:rPr kumimoji="0" lang="en-GB" sz="2000" b="1" i="0" u="sng" strike="noStrike" kern="1200" cap="none" spc="0" normalizeH="0" baseline="0" noProof="0" dirty="0">
                <a:ln>
                  <a:noFill/>
                </a:ln>
                <a:solidFill>
                  <a:prstClr val="white"/>
                </a:solidFill>
                <a:effectLst/>
                <a:uLnTx/>
                <a:uFillTx/>
                <a:latin typeface="Century Gothic" panose="020F0302020204030204"/>
                <a:ea typeface="+mn-ea"/>
                <a:cs typeface="+mn-cs"/>
              </a:rPr>
              <a:t>ur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a:t>
            </a:r>
          </a:p>
        </p:txBody>
      </p:sp>
      <p:sp>
        <p:nvSpPr>
          <p:cNvPr id="18" name="TextBox 17">
            <a:extLst>
              <a:ext uri="{FF2B5EF4-FFF2-40B4-BE49-F238E27FC236}">
                <a16:creationId xmlns:a16="http://schemas.microsoft.com/office/drawing/2014/main" id="{43CFD481-B929-44ED-807D-19D121D9E47F}"/>
              </a:ext>
            </a:extLst>
          </p:cNvPr>
          <p:cNvSpPr txBox="1"/>
          <p:nvPr/>
        </p:nvSpPr>
        <p:spPr>
          <a:xfrm>
            <a:off x="180000" y="5422316"/>
            <a:ext cx="11873455" cy="954107"/>
          </a:xfrm>
          <a:prstGeom prst="rect">
            <a:avLst/>
          </a:prstGeom>
          <a:noFill/>
        </p:spPr>
        <p:txBody>
          <a:bodyPr wrap="square" rtlCol="0">
            <a:spAutoFit/>
          </a:bodyPr>
          <a:lstStyle/>
          <a:p>
            <a:pPr>
              <a:defRPr/>
            </a:pP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If the vowel is followed by a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pronounced consonant</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lang="en-GB" sz="2800" dirty="0">
                <a:solidFill>
                  <a:srgbClr val="115076"/>
                </a:solidFill>
              </a:rPr>
              <a:t>(</a:t>
            </a:r>
            <a:r>
              <a:rPr lang="en-GB" sz="2800" b="1" dirty="0">
                <a:solidFill>
                  <a:srgbClr val="E87D1E"/>
                </a:solidFill>
              </a:rPr>
              <a:t>not</a:t>
            </a:r>
            <a:r>
              <a:rPr lang="en-GB" sz="2800" dirty="0">
                <a:solidFill>
                  <a:srgbClr val="E87D1E"/>
                </a:solidFill>
              </a:rPr>
              <a:t> </a:t>
            </a:r>
            <a:r>
              <a:rPr lang="en-GB" sz="2800" dirty="0">
                <a:solidFill>
                  <a:srgbClr val="115076"/>
                </a:solidFill>
              </a:rPr>
              <a:t>an SFC)at </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the end of</a:t>
            </a:r>
            <a:r>
              <a:rPr kumimoji="0" lang="en-GB" sz="2800" b="0" i="0" u="none" strike="noStrike" kern="1200" cap="none" spc="0" normalizeH="0" noProof="0" dirty="0">
                <a:ln>
                  <a:noFill/>
                </a:ln>
                <a:solidFill>
                  <a:srgbClr val="115076"/>
                </a:solidFill>
                <a:effectLst/>
                <a:uLnTx/>
                <a:uFillTx/>
                <a:latin typeface="Century Gothic" panose="020F0302020204030204"/>
                <a:ea typeface="+mn-ea"/>
                <a:cs typeface="+mn-cs"/>
              </a:rPr>
              <a:t> a word, </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it is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open.</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129888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eu.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peu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Virelangues</a:t>
            </a:r>
            <a:r>
              <a:rPr lang="en-GB" sz="3600" b="1" dirty="0">
                <a:solidFill>
                  <a:schemeClr val="bg1"/>
                </a:solidFill>
              </a:rPr>
              <a:t> 3/3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370874" y="1602532"/>
            <a:ext cx="10172742"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L’entrepren</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r est courag</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il fait la pr</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ve de sa val</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r chaque h</a:t>
            </a:r>
            <a:r>
              <a:rPr kumimoji="0" lang="fr-FR" sz="3600" b="1" i="0" u="none" strike="noStrike" kern="1200" cap="none" spc="0" normalizeH="0" baseline="0" noProof="0" dirty="0">
                <a:ln>
                  <a:noFill/>
                </a:ln>
                <a:solidFill>
                  <a:srgbClr val="115076"/>
                </a:solidFill>
                <a:effectLst/>
                <a:uLnTx/>
                <a:uFillTx/>
                <a:latin typeface="Century Gothic" panose="020F0302020204030204"/>
                <a:ea typeface="+mn-ea"/>
                <a:cs typeface="+mn-cs"/>
              </a:rPr>
              <a:t>eu</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0" i="0" u="none" strike="noStrike" kern="1200" cap="none" spc="0" normalizeH="0" baseline="0" dirty="0">
                <a:ln>
                  <a:noFill/>
                </a:ln>
                <a:solidFill>
                  <a:srgbClr val="115076"/>
                </a:solidFill>
                <a:effectLst/>
                <a:uLnTx/>
                <a:uFillTx/>
                <a:latin typeface="Century Gothic" panose="020F0302020204030204"/>
                <a:ea typeface="+mn-ea"/>
                <a:cs typeface="+mn-cs"/>
              </a:rPr>
              <a:t>The entrepreneur is brave, he proves his worth every hour.)</a:t>
            </a:r>
          </a:p>
        </p:txBody>
      </p:sp>
      <p:sp>
        <p:nvSpPr>
          <p:cNvPr id="6" name="Rectangle 5">
            <a:hlinkClick r:id="" action="ppaction://noaction">
              <a:snd r:embed="rId4" name="l'entrepreneur slow.wav"/>
            </a:hlinkClick>
            <a:extLst>
              <a:ext uri="{FF2B5EF4-FFF2-40B4-BE49-F238E27FC236}">
                <a16:creationId xmlns:a16="http://schemas.microsoft.com/office/drawing/2014/main" id="{679D3F3A-FEC0-4123-8417-9F493DF0F043}"/>
              </a:ext>
            </a:extLst>
          </p:cNvPr>
          <p:cNvSpPr/>
          <p:nvPr/>
        </p:nvSpPr>
        <p:spPr>
          <a:xfrm>
            <a:off x="5131300" y="4285979"/>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hlinkClick r:id="" action="ppaction://noaction">
              <a:snd r:embed="rId5" name="l'entrepreneur medium.wav"/>
            </a:hlinkClick>
            <a:extLst>
              <a:ext uri="{FF2B5EF4-FFF2-40B4-BE49-F238E27FC236}">
                <a16:creationId xmlns:a16="http://schemas.microsoft.com/office/drawing/2014/main" id="{323399B1-0AE1-4183-8319-84628BC2E82C}"/>
              </a:ext>
            </a:extLst>
          </p:cNvPr>
          <p:cNvSpPr/>
          <p:nvPr/>
        </p:nvSpPr>
        <p:spPr>
          <a:xfrm>
            <a:off x="6047116" y="4285979"/>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hlinkClick r:id="" action="ppaction://noaction">
              <a:snd r:embed="rId6" name="l'entrepreneur fast.wav"/>
            </a:hlinkClick>
            <a:extLst>
              <a:ext uri="{FF2B5EF4-FFF2-40B4-BE49-F238E27FC236}">
                <a16:creationId xmlns:a16="http://schemas.microsoft.com/office/drawing/2014/main" id="{37FC86A2-9930-46C6-9EA3-42254C34EA5D}"/>
              </a:ext>
            </a:extLst>
          </p:cNvPr>
          <p:cNvSpPr/>
          <p:nvPr/>
        </p:nvSpPr>
        <p:spPr>
          <a:xfrm>
            <a:off x="6962932" y="4285979"/>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descr="A picture containing shape&#10;&#10;Description automatically generated">
            <a:extLst>
              <a:ext uri="{FF2B5EF4-FFF2-40B4-BE49-F238E27FC236}">
                <a16:creationId xmlns:a16="http://schemas.microsoft.com/office/drawing/2014/main" id="{2445EC01-B1F1-DCC1-E070-2B5DA23F17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7496" y="3481042"/>
            <a:ext cx="2137708" cy="2690527"/>
          </a:xfrm>
          <a:prstGeom prst="rect">
            <a:avLst/>
          </a:prstGeom>
        </p:spPr>
      </p:pic>
    </p:spTree>
    <p:extLst>
      <p:ext uri="{BB962C8B-B14F-4D97-AF65-F5344CB8AC3E}">
        <p14:creationId xmlns:p14="http://schemas.microsoft.com/office/powerpoint/2010/main" val="3368261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85C8B91-6822-ACB8-467C-92E2D7798EB9}"/>
              </a:ext>
            </a:extLst>
          </p:cNvPr>
          <p:cNvGraphicFramePr>
            <a:graphicFrameLocks noGrp="1"/>
          </p:cNvGraphicFramePr>
          <p:nvPr/>
        </p:nvGraphicFramePr>
        <p:xfrm>
          <a:off x="281923" y="1332884"/>
          <a:ext cx="4681925" cy="4792885"/>
        </p:xfrm>
        <a:graphic>
          <a:graphicData uri="http://schemas.openxmlformats.org/drawingml/2006/table">
            <a:tbl>
              <a:tblPr firstRow="1" firstCol="1" bandRow="1">
                <a:tableStyleId>{5940675A-B579-460E-94D1-54222C63F5DA}</a:tableStyleId>
              </a:tblPr>
              <a:tblGrid>
                <a:gridCol w="473004">
                  <a:extLst>
                    <a:ext uri="{9D8B030D-6E8A-4147-A177-3AD203B41FA5}">
                      <a16:colId xmlns:a16="http://schemas.microsoft.com/office/drawing/2014/main" val="20000"/>
                    </a:ext>
                  </a:extLst>
                </a:gridCol>
                <a:gridCol w="1871032">
                  <a:extLst>
                    <a:ext uri="{9D8B030D-6E8A-4147-A177-3AD203B41FA5}">
                      <a16:colId xmlns:a16="http://schemas.microsoft.com/office/drawing/2014/main" val="20001"/>
                    </a:ext>
                  </a:extLst>
                </a:gridCol>
                <a:gridCol w="2337889">
                  <a:extLst>
                    <a:ext uri="{9D8B030D-6E8A-4147-A177-3AD203B41FA5}">
                      <a16:colId xmlns:a16="http://schemas.microsoft.com/office/drawing/2014/main" val="20002"/>
                    </a:ext>
                  </a:extLst>
                </a:gridCol>
              </a:tblGrid>
              <a:tr h="456852">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643947">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méchant</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1800" b="0" i="0" kern="1200" dirty="0">
                          <a:solidFill>
                            <a:schemeClr val="tx2"/>
                          </a:solidFill>
                          <a:effectLst/>
                          <a:latin typeface="+mn-lt"/>
                          <a:ea typeface="+mn-ea"/>
                          <a:cs typeface="+mn-cs"/>
                        </a:rPr>
                        <a:t>nasty, wicked, mean</a:t>
                      </a:r>
                      <a:endParaRPr lang="en-GB" sz="2000" kern="1200" dirty="0">
                        <a:solidFill>
                          <a:schemeClr val="tx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r h="456852">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aussi</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also</a:t>
                      </a:r>
                    </a:p>
                  </a:txBody>
                  <a:tcPr marL="0" marR="0" marT="0" marB="0" anchor="ctr"/>
                </a:tc>
                <a:extLst>
                  <a:ext uri="{0D108BD9-81ED-4DB2-BD59-A6C34878D82A}">
                    <a16:rowId xmlns:a16="http://schemas.microsoft.com/office/drawing/2014/main" val="10002"/>
                  </a:ext>
                </a:extLst>
              </a:tr>
              <a:tr h="643947">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le match</a:t>
                      </a: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match</a:t>
                      </a:r>
                    </a:p>
                  </a:txBody>
                  <a:tcPr marL="0" marR="0" marT="0" marB="0" anchor="ctr"/>
                </a:tc>
                <a:extLst>
                  <a:ext uri="{0D108BD9-81ED-4DB2-BD59-A6C34878D82A}">
                    <a16:rowId xmlns:a16="http://schemas.microsoft.com/office/drawing/2014/main" val="10003"/>
                  </a:ext>
                </a:extLst>
              </a:tr>
              <a:tr h="456852">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que?</a:t>
                      </a: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What?</a:t>
                      </a:r>
                    </a:p>
                  </a:txBody>
                  <a:tcPr marL="0" marR="0" marT="0" marB="0" anchor="ctr"/>
                </a:tc>
                <a:extLst>
                  <a:ext uri="{0D108BD9-81ED-4DB2-BD59-A6C34878D82A}">
                    <a16:rowId xmlns:a16="http://schemas.microsoft.com/office/drawing/2014/main" val="10004"/>
                  </a:ext>
                </a:extLst>
              </a:tr>
              <a:tr h="511492">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la note</a:t>
                      </a: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mark</a:t>
                      </a:r>
                    </a:p>
                  </a:txBody>
                  <a:tcPr marL="0" marR="0" marT="0" marB="0" anchor="ctr"/>
                </a:tc>
                <a:extLst>
                  <a:ext uri="{0D108BD9-81ED-4DB2-BD59-A6C34878D82A}">
                    <a16:rowId xmlns:a16="http://schemas.microsoft.com/office/drawing/2014/main" val="10005"/>
                  </a:ext>
                </a:extLst>
              </a:tr>
              <a:tr h="456852">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6</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par</a:t>
                      </a:r>
                    </a:p>
                  </a:txBody>
                  <a:tcPr marL="68580" marR="68580" marT="0" marB="0" anchor="ctr"/>
                </a:tc>
                <a:tc>
                  <a:txBody>
                    <a:bodyPr/>
                    <a:lstStyle/>
                    <a:p>
                      <a:pPr algn="ctr">
                        <a:lnSpc>
                          <a:spcPct val="107000"/>
                        </a:lnSpc>
                        <a:spcAft>
                          <a:spcPts val="0"/>
                        </a:spcAft>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by</a:t>
                      </a:r>
                    </a:p>
                  </a:txBody>
                  <a:tcPr marL="68580" marR="68580" marT="0" marB="0" anchor="ctr"/>
                </a:tc>
                <a:extLst>
                  <a:ext uri="{0D108BD9-81ED-4DB2-BD59-A6C34878D82A}">
                    <a16:rowId xmlns:a16="http://schemas.microsoft.com/office/drawing/2014/main" val="10006"/>
                  </a:ext>
                </a:extLst>
              </a:tr>
              <a:tr h="503698">
                <a:tc>
                  <a:txBody>
                    <a:bodyPr/>
                    <a:lstStyle/>
                    <a:p>
                      <a:pPr algn="ctr">
                        <a:lnSpc>
                          <a:spcPct val="107000"/>
                        </a:lnSpc>
                        <a:spcAft>
                          <a:spcPts val="0"/>
                        </a:spcAft>
                      </a:pPr>
                      <a:r>
                        <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merci</a:t>
                      </a: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thanks</a:t>
                      </a:r>
                    </a:p>
                  </a:txBody>
                  <a:tcPr marL="0" marR="0" marT="0" marB="0" anchor="ctr"/>
                </a:tc>
                <a:extLst>
                  <a:ext uri="{0D108BD9-81ED-4DB2-BD59-A6C34878D82A}">
                    <a16:rowId xmlns:a16="http://schemas.microsoft.com/office/drawing/2014/main" val="2554197746"/>
                  </a:ext>
                </a:extLst>
              </a:tr>
              <a:tr h="66239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8</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peser</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weigh, weighing</a:t>
                      </a:r>
                    </a:p>
                  </a:txBody>
                  <a:tcPr marL="0" marR="0" marT="0" marB="0" anchor="ctr"/>
                </a:tc>
                <a:extLst>
                  <a:ext uri="{0D108BD9-81ED-4DB2-BD59-A6C34878D82A}">
                    <a16:rowId xmlns:a16="http://schemas.microsoft.com/office/drawing/2014/main" val="10007"/>
                  </a:ext>
                </a:extLst>
              </a:tr>
            </a:tbl>
          </a:graphicData>
        </a:graphic>
      </p:graphicFrame>
      <p:sp>
        <p:nvSpPr>
          <p:cNvPr id="4" name="Rectangle 2">
            <a:extLst>
              <a:ext uri="{FF2B5EF4-FFF2-40B4-BE49-F238E27FC236}">
                <a16:creationId xmlns:a16="http://schemas.microsoft.com/office/drawing/2014/main" id="{127F0F7A-0E9F-8E53-5B25-43AEFDD9D310}"/>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 name="Rectangle 3">
            <a:extLst>
              <a:ext uri="{FF2B5EF4-FFF2-40B4-BE49-F238E27FC236}">
                <a16:creationId xmlns:a16="http://schemas.microsoft.com/office/drawing/2014/main" id="{9B90A1EB-B3A5-0A9B-9079-F31ED50EA79D}"/>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Line 4">
            <a:extLst>
              <a:ext uri="{FF2B5EF4-FFF2-40B4-BE49-F238E27FC236}">
                <a16:creationId xmlns:a16="http://schemas.microsoft.com/office/drawing/2014/main" id="{998F6D8A-E586-3511-21A9-856A061D7161}"/>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 name="Line 7">
            <a:extLst>
              <a:ext uri="{FF2B5EF4-FFF2-40B4-BE49-F238E27FC236}">
                <a16:creationId xmlns:a16="http://schemas.microsoft.com/office/drawing/2014/main" id="{E0389A74-F933-BE55-7635-294B3AD781BC}"/>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 name="Line 9">
            <a:extLst>
              <a:ext uri="{FF2B5EF4-FFF2-40B4-BE49-F238E27FC236}">
                <a16:creationId xmlns:a16="http://schemas.microsoft.com/office/drawing/2014/main" id="{94B2F30B-A338-F8AB-77ED-29C5651D8B8A}"/>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Text Box 12">
            <a:extLst>
              <a:ext uri="{FF2B5EF4-FFF2-40B4-BE49-F238E27FC236}">
                <a16:creationId xmlns:a16="http://schemas.microsoft.com/office/drawing/2014/main" id="{6A4CA86E-E00E-818A-71A9-3B90DE1D3A17}"/>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0" name="Text Box 14">
            <a:extLst>
              <a:ext uri="{FF2B5EF4-FFF2-40B4-BE49-F238E27FC236}">
                <a16:creationId xmlns:a16="http://schemas.microsoft.com/office/drawing/2014/main" id="{2BACB12B-8EDD-7E3A-451A-A4886DEC6957}"/>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1" name="Rectangle 10">
            <a:extLst>
              <a:ext uri="{FF2B5EF4-FFF2-40B4-BE49-F238E27FC236}">
                <a16:creationId xmlns:a16="http://schemas.microsoft.com/office/drawing/2014/main" id="{6EC142B0-C016-4D50-4B8F-F7821D7E4998}"/>
              </a:ext>
            </a:extLst>
          </p:cNvPr>
          <p:cNvSpPr/>
          <p:nvPr/>
        </p:nvSpPr>
        <p:spPr>
          <a:xfrm>
            <a:off x="9958365" y="5489143"/>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AutoShape 11">
            <a:hlinkClick r:id="" action="ppaction://noaction" highlightClick="1"/>
            <a:extLst>
              <a:ext uri="{FF2B5EF4-FFF2-40B4-BE49-F238E27FC236}">
                <a16:creationId xmlns:a16="http://schemas.microsoft.com/office/drawing/2014/main" id="{00FF4974-C388-41D8-E750-E792FA1F962F}"/>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graphicFrame>
        <p:nvGraphicFramePr>
          <p:cNvPr id="13" name="Table 12">
            <a:extLst>
              <a:ext uri="{FF2B5EF4-FFF2-40B4-BE49-F238E27FC236}">
                <a16:creationId xmlns:a16="http://schemas.microsoft.com/office/drawing/2014/main" id="{7B20E900-5794-C376-85D6-0048715C618E}"/>
              </a:ext>
            </a:extLst>
          </p:cNvPr>
          <p:cNvGraphicFramePr>
            <a:graphicFrameLocks noGrp="1"/>
          </p:cNvGraphicFramePr>
          <p:nvPr/>
        </p:nvGraphicFramePr>
        <p:xfrm>
          <a:off x="5052884" y="1332884"/>
          <a:ext cx="4771124" cy="4792886"/>
        </p:xfrm>
        <a:graphic>
          <a:graphicData uri="http://schemas.openxmlformats.org/drawingml/2006/table">
            <a:tbl>
              <a:tblPr firstRow="1" firstCol="1" bandRow="1">
                <a:tableStyleId>{5940675A-B579-460E-94D1-54222C63F5DA}</a:tableStyleId>
              </a:tblPr>
              <a:tblGrid>
                <a:gridCol w="481445">
                  <a:extLst>
                    <a:ext uri="{9D8B030D-6E8A-4147-A177-3AD203B41FA5}">
                      <a16:colId xmlns:a16="http://schemas.microsoft.com/office/drawing/2014/main" val="20000"/>
                    </a:ext>
                  </a:extLst>
                </a:gridCol>
                <a:gridCol w="1904423">
                  <a:extLst>
                    <a:ext uri="{9D8B030D-6E8A-4147-A177-3AD203B41FA5}">
                      <a16:colId xmlns:a16="http://schemas.microsoft.com/office/drawing/2014/main" val="20001"/>
                    </a:ext>
                  </a:extLst>
                </a:gridCol>
                <a:gridCol w="2385256">
                  <a:extLst>
                    <a:ext uri="{9D8B030D-6E8A-4147-A177-3AD203B41FA5}">
                      <a16:colId xmlns:a16="http://schemas.microsoft.com/office/drawing/2014/main" val="20002"/>
                    </a:ext>
                  </a:extLst>
                </a:gridCol>
              </a:tblGrid>
              <a:tr h="452759">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699912">
                <a:tc>
                  <a:txBody>
                    <a:bodyPr/>
                    <a:lstStyle/>
                    <a:p>
                      <a:pPr algn="ctr">
                        <a:lnSpc>
                          <a:spcPct val="107000"/>
                        </a:lnSpc>
                        <a:spcAft>
                          <a:spcPts val="0"/>
                        </a:spcAft>
                      </a:pPr>
                      <a:r>
                        <a:rPr lang="en-GB" sz="2000" b="1" dirty="0">
                          <a:solidFill>
                            <a:srgbClr val="02456F"/>
                          </a:solidFill>
                          <a:effectLst/>
                          <a:latin typeface="+mj-lt"/>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le moment</a:t>
                      </a: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moment</a:t>
                      </a:r>
                    </a:p>
                  </a:txBody>
                  <a:tcPr marL="0" marR="0" marT="0" marB="0" anchor="ctr"/>
                </a:tc>
                <a:extLst>
                  <a:ext uri="{0D108BD9-81ED-4DB2-BD59-A6C34878D82A}">
                    <a16:rowId xmlns:a16="http://schemas.microsoft.com/office/drawing/2014/main" val="10001"/>
                  </a:ext>
                </a:extLst>
              </a:tr>
              <a:tr h="452759">
                <a:tc>
                  <a:txBody>
                    <a:bodyPr/>
                    <a:lstStyle/>
                    <a:p>
                      <a:pPr algn="ctr">
                        <a:lnSpc>
                          <a:spcPct val="107000"/>
                        </a:lnSpc>
                        <a:spcAft>
                          <a:spcPts val="0"/>
                        </a:spcAft>
                      </a:pPr>
                      <a:r>
                        <a:rPr lang="en-GB" sz="2000" b="1" dirty="0">
                          <a:solidFill>
                            <a:srgbClr val="02456F"/>
                          </a:solidFill>
                          <a:effectLst/>
                          <a:latin typeface="+mj-lt"/>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d’accord</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okay, alright</a:t>
                      </a:r>
                    </a:p>
                  </a:txBody>
                  <a:tcPr marL="0" marR="0" marT="0" marB="0" anchor="ctr"/>
                </a:tc>
                <a:extLst>
                  <a:ext uri="{0D108BD9-81ED-4DB2-BD59-A6C34878D82A}">
                    <a16:rowId xmlns:a16="http://schemas.microsoft.com/office/drawing/2014/main" val="10002"/>
                  </a:ext>
                </a:extLst>
              </a:tr>
              <a:tr h="452759">
                <a:tc>
                  <a:txBody>
                    <a:bodyPr/>
                    <a:lstStyle/>
                    <a:p>
                      <a:pPr algn="ctr">
                        <a:lnSpc>
                          <a:spcPct val="107000"/>
                        </a:lnSpc>
                        <a:spcAft>
                          <a:spcPts val="0"/>
                        </a:spcAft>
                      </a:pPr>
                      <a:r>
                        <a:rPr lang="en-GB" sz="2000" b="1" dirty="0">
                          <a:solidFill>
                            <a:srgbClr val="02456F"/>
                          </a:solidFill>
                          <a:effectLst/>
                          <a:latin typeface="+mj-lt"/>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possible</a:t>
                      </a: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possible</a:t>
                      </a:r>
                    </a:p>
                  </a:txBody>
                  <a:tcPr marL="0" marR="0" marT="0" marB="0" anchor="ctr"/>
                </a:tc>
                <a:extLst>
                  <a:ext uri="{0D108BD9-81ED-4DB2-BD59-A6C34878D82A}">
                    <a16:rowId xmlns:a16="http://schemas.microsoft.com/office/drawing/2014/main" val="10003"/>
                  </a:ext>
                </a:extLst>
              </a:tr>
              <a:tr h="452759">
                <a:tc>
                  <a:txBody>
                    <a:bodyPr/>
                    <a:lstStyle/>
                    <a:p>
                      <a:pPr algn="ctr">
                        <a:lnSpc>
                          <a:spcPct val="107000"/>
                        </a:lnSpc>
                        <a:spcAft>
                          <a:spcPts val="0"/>
                        </a:spcAft>
                      </a:pPr>
                      <a:r>
                        <a:rPr lang="en-GB" sz="2000" b="1" dirty="0">
                          <a:solidFill>
                            <a:srgbClr val="02456F"/>
                          </a:solidFill>
                          <a:effectLst/>
                          <a:latin typeface="+mj-lt"/>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ctr">
                        <a:lnSpc>
                          <a:spcPct val="107000"/>
                        </a:lnSpc>
                        <a:spcAft>
                          <a:spcPts val="0"/>
                        </a:spcAft>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d’abord</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first of all</a:t>
                      </a:r>
                    </a:p>
                  </a:txBody>
                  <a:tcPr marL="0" marR="0" marT="0" marB="0" anchor="ctr"/>
                </a:tc>
                <a:extLst>
                  <a:ext uri="{0D108BD9-81ED-4DB2-BD59-A6C34878D82A}">
                    <a16:rowId xmlns:a16="http://schemas.microsoft.com/office/drawing/2014/main" val="10004"/>
                  </a:ext>
                </a:extLst>
              </a:tr>
              <a:tr h="452759">
                <a:tc>
                  <a:txBody>
                    <a:bodyPr/>
                    <a:lstStyle/>
                    <a:p>
                      <a:pPr algn="ctr">
                        <a:lnSpc>
                          <a:spcPct val="107000"/>
                        </a:lnSpc>
                        <a:spcAft>
                          <a:spcPts val="0"/>
                        </a:spcAft>
                      </a:pPr>
                      <a:r>
                        <a:rPr lang="en-GB" sz="2000" b="1" dirty="0">
                          <a:solidFill>
                            <a:srgbClr val="02456F"/>
                          </a:solidFill>
                          <a:effectLst/>
                          <a:latin typeface="+mj-lt"/>
                          <a:ea typeface="SimSun" panose="02010600030101010101" pitchFamily="2" charset="-122"/>
                          <a:cs typeface="Times New Roman" panose="02020603050405020304" pitchFamily="18" charset="0"/>
                        </a:rPr>
                        <a:t>13</a:t>
                      </a:r>
                    </a:p>
                  </a:txBody>
                  <a:tcPr marL="68580" marR="68580" marT="0" marB="0" anchor="ctr">
                    <a:solidFill>
                      <a:schemeClr val="bg1"/>
                    </a:solidFill>
                  </a:tcPr>
                </a:tc>
                <a:tc>
                  <a:txBody>
                    <a:bodyPr/>
                    <a:lstStyle/>
                    <a:p>
                      <a:pPr algn="ctr">
                        <a:lnSpc>
                          <a:spcPct val="107000"/>
                        </a:lnSpc>
                        <a:spcAft>
                          <a:spcPts val="0"/>
                        </a:spcAft>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peut-être</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maybe, perhaps</a:t>
                      </a:r>
                    </a:p>
                  </a:txBody>
                  <a:tcPr marL="0" marR="0" marT="0" marB="0" anchor="ctr"/>
                </a:tc>
                <a:extLst>
                  <a:ext uri="{0D108BD9-81ED-4DB2-BD59-A6C34878D82A}">
                    <a16:rowId xmlns:a16="http://schemas.microsoft.com/office/drawing/2014/main" val="10005"/>
                  </a:ext>
                </a:extLst>
              </a:tr>
              <a:tr h="452759">
                <a:tc>
                  <a:txBody>
                    <a:bodyPr/>
                    <a:lstStyle/>
                    <a:p>
                      <a:pPr algn="ctr">
                        <a:lnSpc>
                          <a:spcPct val="107000"/>
                        </a:lnSpc>
                        <a:spcAft>
                          <a:spcPts val="0"/>
                        </a:spcAft>
                      </a:pPr>
                      <a:r>
                        <a:rPr lang="en-GB" sz="2000" b="1" dirty="0">
                          <a:solidFill>
                            <a:srgbClr val="02456F"/>
                          </a:solidFill>
                          <a:effectLst/>
                          <a:latin typeface="+mj-lt"/>
                          <a:ea typeface="SimSun" panose="02010600030101010101" pitchFamily="2" charset="-122"/>
                          <a:cs typeface="Times New Roman" panose="02020603050405020304" pitchFamily="18" charset="0"/>
                        </a:rPr>
                        <a:t>14</a:t>
                      </a:r>
                    </a:p>
                  </a:txBody>
                  <a:tcPr marL="68580" marR="68580" marT="0" marB="0" anchor="ctr">
                    <a:solidFill>
                      <a:schemeClr val="bg1"/>
                    </a:solidFill>
                  </a:tcPr>
                </a:tc>
                <a:tc>
                  <a:txBody>
                    <a:bodyPr/>
                    <a:lstStyle/>
                    <a:p>
                      <a:pPr algn="ctr">
                        <a:lnSpc>
                          <a:spcPct val="107000"/>
                        </a:lnSpc>
                        <a:spcAft>
                          <a:spcPts val="0"/>
                        </a:spcAft>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la raison</a:t>
                      </a:r>
                    </a:p>
                  </a:txBody>
                  <a:tcPr marL="68580" marR="68580" marT="0" marB="0" anchor="ctr"/>
                </a:tc>
                <a:tc>
                  <a:txBody>
                    <a:bodyPr/>
                    <a:lstStyle/>
                    <a:p>
                      <a:pPr algn="ctr" fontAlgn="b"/>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reason</a:t>
                      </a:r>
                    </a:p>
                  </a:txBody>
                  <a:tcPr marL="0" marR="0" marT="0" marB="0" anchor="ctr"/>
                </a:tc>
                <a:extLst>
                  <a:ext uri="{0D108BD9-81ED-4DB2-BD59-A6C34878D82A}">
                    <a16:rowId xmlns:a16="http://schemas.microsoft.com/office/drawing/2014/main" val="10006"/>
                  </a:ext>
                </a:extLst>
              </a:tr>
              <a:tr h="719962">
                <a:tc>
                  <a:txBody>
                    <a:bodyPr/>
                    <a:lstStyle/>
                    <a:p>
                      <a:pPr algn="ctr">
                        <a:lnSpc>
                          <a:spcPct val="107000"/>
                        </a:lnSpc>
                        <a:spcAft>
                          <a:spcPts val="0"/>
                        </a:spcAft>
                      </a:pPr>
                      <a:r>
                        <a:rPr lang="en-GB" sz="2000" b="1" dirty="0">
                          <a:solidFill>
                            <a:srgbClr val="02456F"/>
                          </a:solidFill>
                          <a:effectLst/>
                          <a:latin typeface="+mj-lt"/>
                          <a:ea typeface="SimSun" panose="02010600030101010101" pitchFamily="2" charset="-122"/>
                          <a:cs typeface="Times New Roman" panose="02020603050405020304" pitchFamily="18" charset="0"/>
                        </a:rPr>
                        <a:t>15</a:t>
                      </a:r>
                    </a:p>
                  </a:txBody>
                  <a:tcPr marL="68580" marR="68580" marT="0" marB="0" anchor="ctr">
                    <a:solidFill>
                      <a:schemeClr val="bg1"/>
                    </a:solidFill>
                  </a:tcPr>
                </a:tc>
                <a:tc>
                  <a:txBody>
                    <a:bodyPr/>
                    <a:lstStyle/>
                    <a:p>
                      <a:pPr algn="ctr">
                        <a:lnSpc>
                          <a:spcPct val="107000"/>
                        </a:lnSpc>
                        <a:spcAft>
                          <a:spcPts val="0"/>
                        </a:spcAft>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chacun</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each person</a:t>
                      </a:r>
                    </a:p>
                  </a:txBody>
                  <a:tcPr marL="0" marR="0" marT="0" marB="0" anchor="ctr"/>
                </a:tc>
                <a:extLst>
                  <a:ext uri="{0D108BD9-81ED-4DB2-BD59-A6C34878D82A}">
                    <a16:rowId xmlns:a16="http://schemas.microsoft.com/office/drawing/2014/main" val="10007"/>
                  </a:ext>
                </a:extLst>
              </a:tr>
              <a:tr h="656458">
                <a:tc>
                  <a:txBody>
                    <a:bodyPr/>
                    <a:lstStyle/>
                    <a:p>
                      <a:pPr algn="ctr">
                        <a:lnSpc>
                          <a:spcPct val="107000"/>
                        </a:lnSpc>
                        <a:spcAft>
                          <a:spcPts val="0"/>
                        </a:spcAft>
                      </a:pPr>
                      <a:r>
                        <a:rPr lang="en-GB" sz="2000" b="1" dirty="0">
                          <a:solidFill>
                            <a:srgbClr val="02456F"/>
                          </a:solidFill>
                          <a:effectLst/>
                          <a:latin typeface="+mj-lt"/>
                          <a:ea typeface="SimSun" panose="02010600030101010101" pitchFamily="2" charset="-122"/>
                          <a:cs typeface="Times New Roman" panose="02020603050405020304" pitchFamily="18" charset="0"/>
                        </a:rPr>
                        <a:t>16</a:t>
                      </a:r>
                    </a:p>
                  </a:txBody>
                  <a:tcPr marL="68580" marR="68580" marT="0" marB="0" anchor="ctr">
                    <a:solidFill>
                      <a:schemeClr val="bg1"/>
                    </a:solidFill>
                  </a:tcPr>
                </a:tc>
                <a:tc>
                  <a:txBody>
                    <a:bodyPr/>
                    <a:lstStyle/>
                    <a:p>
                      <a:pPr algn="ctr">
                        <a:lnSpc>
                          <a:spcPct val="107000"/>
                        </a:lnSpc>
                        <a:spcAft>
                          <a:spcPts val="0"/>
                        </a:spcAft>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en</a:t>
                      </a: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bas</a:t>
                      </a:r>
                    </a:p>
                  </a:txBody>
                  <a:tcPr marL="68580" marR="6858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the bottom</a:t>
                      </a:r>
                    </a:p>
                  </a:txBody>
                  <a:tcPr marL="0" marR="0" marT="0" marB="0" anchor="ctr"/>
                </a:tc>
                <a:extLst>
                  <a:ext uri="{0D108BD9-81ED-4DB2-BD59-A6C34878D82A}">
                    <a16:rowId xmlns:a16="http://schemas.microsoft.com/office/drawing/2014/main" val="2215948450"/>
                  </a:ext>
                </a:extLst>
              </a:tr>
            </a:tbl>
          </a:graphicData>
        </a:graphic>
      </p:graphicFrame>
      <p:grpSp>
        <p:nvGrpSpPr>
          <p:cNvPr id="14" name="Group 13">
            <a:extLst>
              <a:ext uri="{FF2B5EF4-FFF2-40B4-BE49-F238E27FC236}">
                <a16:creationId xmlns:a16="http://schemas.microsoft.com/office/drawing/2014/main" id="{0DFD0B25-B760-4CA5-118E-B60ABBD9E0FA}"/>
              </a:ext>
            </a:extLst>
          </p:cNvPr>
          <p:cNvGrpSpPr/>
          <p:nvPr/>
        </p:nvGrpSpPr>
        <p:grpSpPr>
          <a:xfrm>
            <a:off x="2649091" y="1842171"/>
            <a:ext cx="2294145" cy="4257435"/>
            <a:chOff x="2653205" y="1841500"/>
            <a:chExt cx="2268890" cy="4257435"/>
          </a:xfrm>
        </p:grpSpPr>
        <p:sp>
          <p:nvSpPr>
            <p:cNvPr id="15" name="Rectangle 14">
              <a:extLst>
                <a:ext uri="{FF2B5EF4-FFF2-40B4-BE49-F238E27FC236}">
                  <a16:creationId xmlns:a16="http://schemas.microsoft.com/office/drawing/2014/main" id="{02F15AD3-39CA-80B3-B9F3-BF3C1EA3EE79}"/>
                </a:ext>
              </a:extLst>
            </p:cNvPr>
            <p:cNvSpPr/>
            <p:nvPr/>
          </p:nvSpPr>
          <p:spPr>
            <a:xfrm>
              <a:off x="2653205" y="1841500"/>
              <a:ext cx="226889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0965527A-8DD8-155F-F1FB-B46AA194CBC0}"/>
                </a:ext>
              </a:extLst>
            </p:cNvPr>
            <p:cNvSpPr/>
            <p:nvPr/>
          </p:nvSpPr>
          <p:spPr>
            <a:xfrm>
              <a:off x="2670432" y="2931226"/>
              <a:ext cx="2226455"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3CC43081-4204-3EC6-1EB4-1BB18ACD2CF4}"/>
                </a:ext>
              </a:extLst>
            </p:cNvPr>
            <p:cNvSpPr/>
            <p:nvPr/>
          </p:nvSpPr>
          <p:spPr>
            <a:xfrm>
              <a:off x="2685330" y="5527529"/>
              <a:ext cx="2226455" cy="571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9B708D04-F799-E4AA-997D-65EA29602051}"/>
                </a:ext>
              </a:extLst>
            </p:cNvPr>
            <p:cNvSpPr/>
            <p:nvPr/>
          </p:nvSpPr>
          <p:spPr>
            <a:xfrm>
              <a:off x="2670432" y="2516538"/>
              <a:ext cx="2226455" cy="339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FF41A1D4-67C2-1523-725A-B5601C6CAD56}"/>
                </a:ext>
              </a:extLst>
            </p:cNvPr>
            <p:cNvSpPr/>
            <p:nvPr/>
          </p:nvSpPr>
          <p:spPr>
            <a:xfrm>
              <a:off x="2685330" y="3629106"/>
              <a:ext cx="2226455" cy="28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E2B00963-2162-DEEA-6507-FCCF49A5819C}"/>
                </a:ext>
              </a:extLst>
            </p:cNvPr>
            <p:cNvSpPr/>
            <p:nvPr/>
          </p:nvSpPr>
          <p:spPr>
            <a:xfrm>
              <a:off x="2670432" y="4092035"/>
              <a:ext cx="2226455" cy="28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DC0E9623-1398-F6E6-799B-791AA7996846}"/>
                </a:ext>
              </a:extLst>
            </p:cNvPr>
            <p:cNvSpPr/>
            <p:nvPr/>
          </p:nvSpPr>
          <p:spPr>
            <a:xfrm>
              <a:off x="2657464" y="4564070"/>
              <a:ext cx="2226455" cy="339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BCD9DA26-08BD-E442-2F8B-5B5E9313F230}"/>
                </a:ext>
              </a:extLst>
            </p:cNvPr>
            <p:cNvSpPr/>
            <p:nvPr/>
          </p:nvSpPr>
          <p:spPr>
            <a:xfrm>
              <a:off x="2685329" y="5054243"/>
              <a:ext cx="2226455" cy="28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23" name="Group 22">
            <a:extLst>
              <a:ext uri="{FF2B5EF4-FFF2-40B4-BE49-F238E27FC236}">
                <a16:creationId xmlns:a16="http://schemas.microsoft.com/office/drawing/2014/main" id="{CFE18725-93F0-26F9-6B23-ABB14730791D}"/>
              </a:ext>
            </a:extLst>
          </p:cNvPr>
          <p:cNvGrpSpPr/>
          <p:nvPr/>
        </p:nvGrpSpPr>
        <p:grpSpPr>
          <a:xfrm>
            <a:off x="813983" y="1815429"/>
            <a:ext cx="1778243" cy="4257529"/>
            <a:chOff x="797094" y="1828800"/>
            <a:chExt cx="1778243" cy="4257529"/>
          </a:xfrm>
        </p:grpSpPr>
        <p:sp>
          <p:nvSpPr>
            <p:cNvPr id="24" name="Rectangle 23">
              <a:extLst>
                <a:ext uri="{FF2B5EF4-FFF2-40B4-BE49-F238E27FC236}">
                  <a16:creationId xmlns:a16="http://schemas.microsoft.com/office/drawing/2014/main" id="{C92D7B11-6ECA-60F3-53D8-74B3A06F43DA}"/>
                </a:ext>
              </a:extLst>
            </p:cNvPr>
            <p:cNvSpPr/>
            <p:nvPr/>
          </p:nvSpPr>
          <p:spPr>
            <a:xfrm>
              <a:off x="810062" y="1828800"/>
              <a:ext cx="1750377"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9554015B-5935-309F-D1DF-BB831DFE22BA}"/>
                </a:ext>
              </a:extLst>
            </p:cNvPr>
            <p:cNvSpPr/>
            <p:nvPr/>
          </p:nvSpPr>
          <p:spPr>
            <a:xfrm>
              <a:off x="810062" y="2918526"/>
              <a:ext cx="1750377"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1DC6F23-02E0-9CE2-AF3C-564569D77307}"/>
                </a:ext>
              </a:extLst>
            </p:cNvPr>
            <p:cNvSpPr/>
            <p:nvPr/>
          </p:nvSpPr>
          <p:spPr>
            <a:xfrm>
              <a:off x="824960" y="5514829"/>
              <a:ext cx="1750377"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F41E888D-6276-375C-1121-64659D6E3B5E}"/>
                </a:ext>
              </a:extLst>
            </p:cNvPr>
            <p:cNvSpPr/>
            <p:nvPr/>
          </p:nvSpPr>
          <p:spPr>
            <a:xfrm>
              <a:off x="810062" y="2516538"/>
              <a:ext cx="1750377" cy="28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A04A0130-ACEF-2911-D001-2A3733DBC56C}"/>
                </a:ext>
              </a:extLst>
            </p:cNvPr>
            <p:cNvSpPr/>
            <p:nvPr/>
          </p:nvSpPr>
          <p:spPr>
            <a:xfrm>
              <a:off x="824960" y="3637815"/>
              <a:ext cx="1750377" cy="28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9926F39C-3840-6BBF-AC46-20A42A09202C}"/>
                </a:ext>
              </a:extLst>
            </p:cNvPr>
            <p:cNvSpPr/>
            <p:nvPr/>
          </p:nvSpPr>
          <p:spPr>
            <a:xfrm>
              <a:off x="810062" y="4092035"/>
              <a:ext cx="1750377" cy="28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E999C792-357E-AABD-833F-7B2D85DA3868}"/>
                </a:ext>
              </a:extLst>
            </p:cNvPr>
            <p:cNvSpPr/>
            <p:nvPr/>
          </p:nvSpPr>
          <p:spPr>
            <a:xfrm>
              <a:off x="797094" y="4572779"/>
              <a:ext cx="1750377" cy="315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B42998B7-65C8-E1F1-DCEE-BE4B4EF6A20E}"/>
                </a:ext>
              </a:extLst>
            </p:cNvPr>
            <p:cNvSpPr/>
            <p:nvPr/>
          </p:nvSpPr>
          <p:spPr>
            <a:xfrm>
              <a:off x="824959" y="5054243"/>
              <a:ext cx="1750377" cy="28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32" name="Group 31">
            <a:extLst>
              <a:ext uri="{FF2B5EF4-FFF2-40B4-BE49-F238E27FC236}">
                <a16:creationId xmlns:a16="http://schemas.microsoft.com/office/drawing/2014/main" id="{A74A5CA7-05A2-CFD9-D673-C3DE1BC10978}"/>
              </a:ext>
            </a:extLst>
          </p:cNvPr>
          <p:cNvGrpSpPr/>
          <p:nvPr/>
        </p:nvGrpSpPr>
        <p:grpSpPr>
          <a:xfrm>
            <a:off x="7447760" y="1842171"/>
            <a:ext cx="2354447" cy="4244158"/>
            <a:chOff x="7450733" y="1828800"/>
            <a:chExt cx="2354447" cy="4244158"/>
          </a:xfrm>
          <a:solidFill>
            <a:schemeClr val="bg1"/>
          </a:solidFill>
        </p:grpSpPr>
        <p:sp>
          <p:nvSpPr>
            <p:cNvPr id="33" name="Rectangle 32">
              <a:extLst>
                <a:ext uri="{FF2B5EF4-FFF2-40B4-BE49-F238E27FC236}">
                  <a16:creationId xmlns:a16="http://schemas.microsoft.com/office/drawing/2014/main" id="{5092F215-11A5-1A21-3FCF-E8461992F192}"/>
                </a:ext>
              </a:extLst>
            </p:cNvPr>
            <p:cNvSpPr/>
            <p:nvPr/>
          </p:nvSpPr>
          <p:spPr>
            <a:xfrm>
              <a:off x="7485105" y="1828800"/>
              <a:ext cx="2226455" cy="571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A2AA80EA-50EF-624B-7759-A051B217FA23}"/>
                </a:ext>
              </a:extLst>
            </p:cNvPr>
            <p:cNvSpPr/>
            <p:nvPr/>
          </p:nvSpPr>
          <p:spPr>
            <a:xfrm>
              <a:off x="7485105" y="2959462"/>
              <a:ext cx="2226455" cy="3785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BB08A8A8-9F37-C9CD-A48F-A56AE2AA9D71}"/>
                </a:ext>
              </a:extLst>
            </p:cNvPr>
            <p:cNvSpPr/>
            <p:nvPr/>
          </p:nvSpPr>
          <p:spPr>
            <a:xfrm>
              <a:off x="7450733" y="5501458"/>
              <a:ext cx="2354447" cy="571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71B21944-5CAA-8B75-8990-110F0AC93C6F}"/>
                </a:ext>
              </a:extLst>
            </p:cNvPr>
            <p:cNvSpPr/>
            <p:nvPr/>
          </p:nvSpPr>
          <p:spPr>
            <a:xfrm>
              <a:off x="7485105" y="2569870"/>
              <a:ext cx="2226455" cy="320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4A740A47-E533-1128-2FF1-8A2BE3CEC9BF}"/>
                </a:ext>
              </a:extLst>
            </p:cNvPr>
            <p:cNvSpPr/>
            <p:nvPr/>
          </p:nvSpPr>
          <p:spPr>
            <a:xfrm>
              <a:off x="7480451" y="3487752"/>
              <a:ext cx="2226455" cy="285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4657BEC8-3555-AC52-18B6-E3DE19B52C42}"/>
                </a:ext>
              </a:extLst>
            </p:cNvPr>
            <p:cNvSpPr/>
            <p:nvPr/>
          </p:nvSpPr>
          <p:spPr>
            <a:xfrm>
              <a:off x="7473003" y="3915300"/>
              <a:ext cx="2226455" cy="285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B09A7D8E-6872-5FF4-DD83-E322BBA3C5E9}"/>
                </a:ext>
              </a:extLst>
            </p:cNvPr>
            <p:cNvSpPr/>
            <p:nvPr/>
          </p:nvSpPr>
          <p:spPr>
            <a:xfrm>
              <a:off x="7473003" y="4370619"/>
              <a:ext cx="2226455" cy="3260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41277475-A6E9-8F65-2BB6-D770AE2BDFBA}"/>
                </a:ext>
              </a:extLst>
            </p:cNvPr>
            <p:cNvSpPr/>
            <p:nvPr/>
          </p:nvSpPr>
          <p:spPr>
            <a:xfrm>
              <a:off x="7487471" y="4807667"/>
              <a:ext cx="2226455" cy="5828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41" name="Group 40">
            <a:extLst>
              <a:ext uri="{FF2B5EF4-FFF2-40B4-BE49-F238E27FC236}">
                <a16:creationId xmlns:a16="http://schemas.microsoft.com/office/drawing/2014/main" id="{1FDD6985-A8C4-5CB4-2E1F-7E84BF232F83}"/>
              </a:ext>
            </a:extLst>
          </p:cNvPr>
          <p:cNvGrpSpPr/>
          <p:nvPr/>
        </p:nvGrpSpPr>
        <p:grpSpPr>
          <a:xfrm>
            <a:off x="5631812" y="1828800"/>
            <a:ext cx="1772986" cy="4257529"/>
            <a:chOff x="5590365" y="1828800"/>
            <a:chExt cx="1772986" cy="4257529"/>
          </a:xfrm>
          <a:solidFill>
            <a:schemeClr val="bg1"/>
          </a:solidFill>
        </p:grpSpPr>
        <p:sp>
          <p:nvSpPr>
            <p:cNvPr id="42" name="Rectangle 41">
              <a:extLst>
                <a:ext uri="{FF2B5EF4-FFF2-40B4-BE49-F238E27FC236}">
                  <a16:creationId xmlns:a16="http://schemas.microsoft.com/office/drawing/2014/main" id="{46FCDD71-691F-3B12-01E9-6ED6E35DA424}"/>
                </a:ext>
              </a:extLst>
            </p:cNvPr>
            <p:cNvSpPr/>
            <p:nvPr/>
          </p:nvSpPr>
          <p:spPr>
            <a:xfrm>
              <a:off x="5590365" y="1828800"/>
              <a:ext cx="1758088" cy="571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717D22D0-0AEF-5F22-1CAB-910A5BA3E324}"/>
                </a:ext>
              </a:extLst>
            </p:cNvPr>
            <p:cNvSpPr/>
            <p:nvPr/>
          </p:nvSpPr>
          <p:spPr>
            <a:xfrm>
              <a:off x="5590365" y="3009587"/>
              <a:ext cx="1758088" cy="3371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27F422D1-C380-B0CC-3E78-E3E953CB5A9B}"/>
                </a:ext>
              </a:extLst>
            </p:cNvPr>
            <p:cNvSpPr/>
            <p:nvPr/>
          </p:nvSpPr>
          <p:spPr>
            <a:xfrm>
              <a:off x="5605263" y="5514829"/>
              <a:ext cx="1758088" cy="571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49080D11-5E4F-1143-749F-4ADF461E8F03}"/>
                </a:ext>
              </a:extLst>
            </p:cNvPr>
            <p:cNvSpPr/>
            <p:nvPr/>
          </p:nvSpPr>
          <p:spPr>
            <a:xfrm>
              <a:off x="5601541" y="2587815"/>
              <a:ext cx="1758088" cy="285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FA6B11B7-C5ED-B9E7-10E6-3C49D7767CA5}"/>
                </a:ext>
              </a:extLst>
            </p:cNvPr>
            <p:cNvSpPr/>
            <p:nvPr/>
          </p:nvSpPr>
          <p:spPr>
            <a:xfrm>
              <a:off x="5605262" y="3500639"/>
              <a:ext cx="1758088" cy="285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E4AE8E19-207A-4AEF-8C28-CEFB55A243FE}"/>
                </a:ext>
              </a:extLst>
            </p:cNvPr>
            <p:cNvSpPr/>
            <p:nvPr/>
          </p:nvSpPr>
          <p:spPr>
            <a:xfrm>
              <a:off x="5590365" y="3925669"/>
              <a:ext cx="1758088" cy="285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B6712F06-BDA6-9DDE-A849-DCC7D65D8DC5}"/>
                </a:ext>
              </a:extLst>
            </p:cNvPr>
            <p:cNvSpPr/>
            <p:nvPr/>
          </p:nvSpPr>
          <p:spPr>
            <a:xfrm>
              <a:off x="5590365" y="4386255"/>
              <a:ext cx="1758088" cy="285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9664A18D-AEE8-678D-7CAA-B356F9C9D0A4}"/>
                </a:ext>
              </a:extLst>
            </p:cNvPr>
            <p:cNvSpPr/>
            <p:nvPr/>
          </p:nvSpPr>
          <p:spPr>
            <a:xfrm>
              <a:off x="5605261" y="4818989"/>
              <a:ext cx="1758088" cy="571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50" name="Picture 49" descr="background rectangle">
            <a:extLst>
              <a:ext uri="{FF2B5EF4-FFF2-40B4-BE49-F238E27FC236}">
                <a16:creationId xmlns:a16="http://schemas.microsoft.com/office/drawing/2014/main" id="{CA3D8370-E66A-7895-ACBC-17FB38E01AC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108174" cy="867128"/>
          </a:xfrm>
          <a:prstGeom prst="rect">
            <a:avLst/>
          </a:prstGeom>
        </p:spPr>
      </p:pic>
      <p:sp>
        <p:nvSpPr>
          <p:cNvPr id="51" name="Title 3">
            <a:extLst>
              <a:ext uri="{FF2B5EF4-FFF2-40B4-BE49-F238E27FC236}">
                <a16:creationId xmlns:a16="http://schemas.microsoft.com/office/drawing/2014/main" id="{BC4445CE-31AB-3044-5FCB-B4CED6996CFB}"/>
              </a:ext>
            </a:extLst>
          </p:cNvPr>
          <p:cNvSpPr txBox="1">
            <a:spLocks/>
          </p:cNvSpPr>
          <p:nvPr/>
        </p:nvSpPr>
        <p:spPr>
          <a:xfrm>
            <a:off x="0" y="323231"/>
            <a:ext cx="410817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Vocabulaire</a:t>
            </a:r>
            <a:endParaRPr kumimoji="0" lang="en-GB" sz="3600" b="1" i="0" u="none" strike="noStrike" kern="1200" cap="none" spc="0" normalizeH="0" baseline="0" noProof="0" dirty="0">
              <a:ln>
                <a:noFill/>
              </a:ln>
              <a:solidFill>
                <a:prstClr val="white"/>
              </a:solidFill>
              <a:effectLst/>
              <a:uLnTx/>
              <a:uFillTx/>
              <a:latin typeface="Century Gothic" panose="020F0302020204030204"/>
              <a:ea typeface="+mj-ea"/>
              <a:cs typeface="+mj-cs"/>
            </a:endParaRPr>
          </a:p>
        </p:txBody>
      </p:sp>
      <p:sp>
        <p:nvSpPr>
          <p:cNvPr id="52" name="Rounded Rectangle 46">
            <a:extLst>
              <a:ext uri="{FF2B5EF4-FFF2-40B4-BE49-F238E27FC236}">
                <a16:creationId xmlns:a16="http://schemas.microsoft.com/office/drawing/2014/main" id="{F801C204-2C81-82E3-4C9C-0A722FFD2A6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Tree>
    <p:extLst>
      <p:ext uri="{BB962C8B-B14F-4D97-AF65-F5344CB8AC3E}">
        <p14:creationId xmlns:p14="http://schemas.microsoft.com/office/powerpoint/2010/main" val="51071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hold" nodeType="afterEffect">
                                  <p:stCondLst>
                                    <p:cond delay="0"/>
                                  </p:stCondLst>
                                  <p:childTnLst>
                                    <p:animEffect transition="out" filter="slide(fromBottom)">
                                      <p:cBhvr>
                                        <p:cTn id="39" dur="59000"/>
                                        <p:tgtEl>
                                          <p:spTgt spid="5"/>
                                        </p:tgtEl>
                                      </p:cBhvr>
                                    </p:animEffect>
                                    <p:set>
                                      <p:cBhvr>
                                        <p:cTn id="40" dur="1" fill="hold">
                                          <p:stCondLst>
                                            <p:cond delay="58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aude Monet, Painting, Oil On Canvas, Artistic, Nature">
            <a:extLst>
              <a:ext uri="{FF2B5EF4-FFF2-40B4-BE49-F238E27FC236}">
                <a16:creationId xmlns:a16="http://schemas.microsoft.com/office/drawing/2014/main" id="{FB1CD742-B8D2-4582-9FE1-D72D30F5384D}"/>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b="35188"/>
          <a:stretch/>
        </p:blipFill>
        <p:spPr bwMode="auto">
          <a:xfrm>
            <a:off x="-43634" y="0"/>
            <a:ext cx="12235634" cy="63795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Monet 1840-1926</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8149333" cy="5008102"/>
          </a:xfrm>
          <a:prstGeom prst="rect">
            <a:avLst/>
          </a:prstGeom>
          <a:noFill/>
        </p:spPr>
        <p:txBody>
          <a:bodyPr wrap="square" rtlCol="0">
            <a:spAutoFit/>
          </a:bodyPr>
          <a:lstStyle/>
          <a:p>
            <a:pPr>
              <a:lnSpc>
                <a:spcPct val="150000"/>
              </a:lnSpc>
            </a:pPr>
            <a:r>
              <a:rPr lang="fr-FR" sz="2400" b="1" dirty="0">
                <a:solidFill>
                  <a:srgbClr val="115076"/>
                </a:solidFill>
              </a:rPr>
              <a:t>Claude Monet était un artiste français qui a créé l'impressionnisme. Il étudiait à une école d'art à Paris. En 1861 il a quitté la France pour participer </a:t>
            </a:r>
            <a:r>
              <a:rPr lang="fr-FR" sz="2400" b="1" dirty="0">
                <a:solidFill>
                  <a:srgbClr val="115076"/>
                </a:solidFill>
                <a:latin typeface="Century Gothic" panose="020B0502020202020204" pitchFamily="34" charset="0"/>
              </a:rPr>
              <a:t>à</a:t>
            </a:r>
            <a:r>
              <a:rPr lang="fr-FR" sz="2400" b="1" dirty="0">
                <a:solidFill>
                  <a:srgbClr val="115076"/>
                </a:solidFill>
              </a:rPr>
              <a:t> une guerre en Afrique. Il disait que les couleurs (les rouges, les verts, le blanc) ont influencé son art. Il est tombé malade et il a décidé de retourner en France. Il avait deux fils avec sa femme Camille. Sa vision devenait pire. Il avait du mal à reconnaître les couleurs. </a:t>
            </a:r>
            <a:r>
              <a:rPr lang="fr-FR" sz="2400" b="1" dirty="0">
                <a:solidFill>
                  <a:srgbClr val="115076"/>
                </a:solidFill>
                <a:latin typeface="Century Gothic" panose="020B0502020202020204" pitchFamily="34" charset="0"/>
              </a:rPr>
              <a:t>À la fin, tout ce qu’il regardait était bleu !</a:t>
            </a:r>
            <a:endParaRPr lang="fr-FR" sz="2400" b="1" dirty="0">
              <a:solidFill>
                <a:srgbClr val="115076"/>
              </a:solidFill>
            </a:endParaRPr>
          </a:p>
        </p:txBody>
      </p:sp>
      <p:pic>
        <p:nvPicPr>
          <p:cNvPr id="2" name="Picture 2" descr="Free photos of Painter">
            <a:extLst>
              <a:ext uri="{FF2B5EF4-FFF2-40B4-BE49-F238E27FC236}">
                <a16:creationId xmlns:a16="http://schemas.microsoft.com/office/drawing/2014/main" id="{B142CD9D-A200-A893-742D-EB04DBED64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1414" y="1462465"/>
            <a:ext cx="3298506" cy="439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097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aude Monet, Painting, Oil On Canvas, Artistic, Nature">
            <a:extLst>
              <a:ext uri="{FF2B5EF4-FFF2-40B4-BE49-F238E27FC236}">
                <a16:creationId xmlns:a16="http://schemas.microsoft.com/office/drawing/2014/main" id="{FB1CD742-B8D2-4582-9FE1-D72D30F5384D}"/>
              </a:ext>
            </a:extLst>
          </p:cNvPr>
          <p:cNvPicPr>
            <a:picLocks noChangeAspect="1" noChangeArrowheads="1"/>
          </p:cNvPicPr>
          <p:nvPr/>
        </p:nvPicPr>
        <p:blipFill rotWithShape="1">
          <a:blip r:embed="rId3">
            <a:alphaModFix amt="50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b="35188"/>
          <a:stretch/>
        </p:blipFill>
        <p:spPr bwMode="auto">
          <a:xfrm>
            <a:off x="-29779" y="0"/>
            <a:ext cx="12235634" cy="63795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Monet 1840-1926</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198087" cy="5560881"/>
          </a:xfrm>
          <a:prstGeom prst="rect">
            <a:avLst/>
          </a:prstGeom>
          <a:noFill/>
        </p:spPr>
        <p:txBody>
          <a:bodyPr wrap="square" rtlCol="0">
            <a:spAutoFit/>
          </a:bodyPr>
          <a:lstStyle/>
          <a:p>
            <a:pPr marL="457200" indent="-457200">
              <a:lnSpc>
                <a:spcPct val="150000"/>
              </a:lnSpc>
              <a:buFont typeface="+mj-lt"/>
              <a:buAutoNum type="arabicPeriod"/>
              <a:defRPr/>
            </a:pPr>
            <a:r>
              <a:rPr lang="fr-FR" sz="2400" b="1" dirty="0">
                <a:solidFill>
                  <a:srgbClr val="115076"/>
                </a:solidFill>
              </a:rPr>
              <a:t>Monet étudiait o</a:t>
            </a:r>
            <a:r>
              <a:rPr lang="fr-FR" sz="2400" b="1" dirty="0">
                <a:solidFill>
                  <a:srgbClr val="115076"/>
                </a:solidFill>
                <a:latin typeface="Century Gothic" panose="020B0502020202020204" pitchFamily="34" charset="0"/>
              </a:rPr>
              <a:t>ù</a:t>
            </a:r>
            <a:r>
              <a:rPr lang="fr-FR" sz="2400" b="1" dirty="0">
                <a:solidFill>
                  <a:srgbClr val="115076"/>
                </a:solidFill>
              </a:rPr>
              <a:t> ? </a:t>
            </a:r>
          </a:p>
          <a:p>
            <a:pPr marL="457200" indent="-457200">
              <a:lnSpc>
                <a:spcPct val="150000"/>
              </a:lnSpc>
              <a:buFont typeface="+mj-lt"/>
              <a:buAutoNum type="arabicPeriod"/>
              <a:defRPr/>
            </a:pPr>
            <a:r>
              <a:rPr lang="fr-FR" sz="2400" b="1" dirty="0">
                <a:solidFill>
                  <a:srgbClr val="115076"/>
                </a:solidFill>
              </a:rPr>
              <a:t>Quelle chose en Afrique a influencé son art ?</a:t>
            </a:r>
          </a:p>
          <a:p>
            <a:pPr marL="457200" indent="-457200">
              <a:lnSpc>
                <a:spcPct val="150000"/>
              </a:lnSpc>
              <a:buFont typeface="+mj-lt"/>
              <a:buAutoNum type="arabicPeriod"/>
              <a:defRPr/>
            </a:pPr>
            <a:r>
              <a:rPr lang="fr-FR" sz="2400" b="1" dirty="0">
                <a:solidFill>
                  <a:srgbClr val="115076"/>
                </a:solidFill>
              </a:rPr>
              <a:t>Monsieur Monet avait combien d’enfants ? </a:t>
            </a:r>
          </a:p>
          <a:p>
            <a:pPr marL="457200" indent="-457200">
              <a:lnSpc>
                <a:spcPct val="150000"/>
              </a:lnSpc>
              <a:buFont typeface="+mj-lt"/>
              <a:buAutoNum type="arabicPeriod"/>
              <a:defRPr/>
            </a:pPr>
            <a:r>
              <a:rPr lang="fr-FR" sz="2400" b="1" dirty="0">
                <a:solidFill>
                  <a:srgbClr val="115076"/>
                </a:solidFill>
              </a:rPr>
              <a:t>De quelle couleur était sa vue à la fin ?</a:t>
            </a:r>
          </a:p>
          <a:p>
            <a:pPr marL="457200" indent="-457200">
              <a:lnSpc>
                <a:spcPct val="150000"/>
              </a:lnSpc>
              <a:buFont typeface="+mj-lt"/>
              <a:buAutoNum type="arabicPeriod"/>
              <a:defRPr/>
            </a:pPr>
            <a:r>
              <a:rPr lang="fr-FR" sz="2400" b="1" dirty="0">
                <a:solidFill>
                  <a:srgbClr val="115076"/>
                </a:solidFill>
              </a:rPr>
              <a:t>Son prénom*, comment </a:t>
            </a:r>
            <a:r>
              <a:rPr lang="fr-FR" sz="2400" b="1" dirty="0">
                <a:solidFill>
                  <a:srgbClr val="115076"/>
                </a:solidFill>
                <a:latin typeface="Century Gothic" panose="020B0502020202020204" pitchFamily="34" charset="0"/>
              </a:rPr>
              <a:t>ç</a:t>
            </a:r>
            <a:r>
              <a:rPr lang="fr-FR" sz="2400" b="1" dirty="0">
                <a:solidFill>
                  <a:srgbClr val="115076"/>
                </a:solidFill>
              </a:rPr>
              <a:t>a s’écrit ? </a:t>
            </a:r>
          </a:p>
          <a:p>
            <a:pPr marL="457200" indent="-457200">
              <a:lnSpc>
                <a:spcPct val="150000"/>
              </a:lnSpc>
              <a:buFont typeface="+mj-lt"/>
              <a:buAutoNum type="arabicPeriod"/>
              <a:defRPr/>
            </a:pPr>
            <a:endParaRPr lang="fr-FR" sz="2400" b="1" dirty="0">
              <a:solidFill>
                <a:srgbClr val="115076"/>
              </a:solidFill>
            </a:endParaRPr>
          </a:p>
          <a:p>
            <a:pPr marL="457200" indent="-457200">
              <a:lnSpc>
                <a:spcPct val="150000"/>
              </a:lnSpc>
              <a:buFont typeface="+mj-lt"/>
              <a:buAutoNum type="arabicPeriod"/>
              <a:defRPr/>
            </a:pPr>
            <a:r>
              <a:rPr lang="fr-FR" sz="2400" b="1" dirty="0">
                <a:solidFill>
                  <a:srgbClr val="115076"/>
                </a:solidFill>
              </a:rPr>
              <a:t>Vrai ou faux – Monet était un artiste espagnol.</a:t>
            </a:r>
          </a:p>
          <a:p>
            <a:pPr marL="457200" indent="-457200">
              <a:lnSpc>
                <a:spcPct val="150000"/>
              </a:lnSpc>
              <a:buFont typeface="+mj-lt"/>
              <a:buAutoNum type="arabicPeriod"/>
              <a:defRPr/>
            </a:pPr>
            <a:r>
              <a:rPr lang="fr-FR" sz="2400" b="1" dirty="0">
                <a:solidFill>
                  <a:srgbClr val="115076"/>
                </a:solidFill>
              </a:rPr>
              <a:t>Vrai ou faux - il a participé à la guerre italienne.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fr-FR" sz="2400" b="1" dirty="0">
                <a:solidFill>
                  <a:srgbClr val="115076"/>
                </a:solidFill>
                <a:latin typeface="Century Gothic" panose="020F0302020204030204"/>
              </a:rPr>
              <a:t>Vrai ou faux – il avait mal à la </a:t>
            </a:r>
            <a:r>
              <a:rPr lang="fr-FR" sz="2400" b="1" dirty="0">
                <a:solidFill>
                  <a:srgbClr val="115076"/>
                </a:solidFill>
                <a:latin typeface="Century Gothic" panose="020F0302020204030204"/>
                <a:sym typeface="Calibri"/>
              </a:rPr>
              <a:t>tête</a:t>
            </a:r>
            <a:r>
              <a:rPr lang="fr-FR" sz="2400" b="1" dirty="0">
                <a:solidFill>
                  <a:srgbClr val="115076"/>
                </a:solidFill>
                <a:latin typeface="Century Gothic" panose="020F0302020204030204"/>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endPar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7F04BCED-80EE-01ED-4530-DBA20B4CC285}"/>
              </a:ext>
            </a:extLst>
          </p:cNvPr>
          <p:cNvSpPr txBox="1"/>
          <p:nvPr/>
        </p:nvSpPr>
        <p:spPr>
          <a:xfrm>
            <a:off x="7961293" y="5686211"/>
            <a:ext cx="2466698" cy="576120"/>
          </a:xfrm>
          <a:prstGeom prst="rect">
            <a:avLst/>
          </a:prstGeom>
          <a:solidFill>
            <a:srgbClr val="115076"/>
          </a:solid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lang="fr-FR" sz="2400" b="1" dirty="0">
                <a:solidFill>
                  <a:schemeClr val="bg1"/>
                </a:solidFill>
                <a:latin typeface="Century Gothic" panose="020F0302020204030204"/>
              </a:rPr>
              <a:t>f</a:t>
            </a:r>
            <a:r>
              <a:rPr kumimoji="0" lang="fr-FR" sz="2400" b="1" i="0" u="none" strike="noStrike" kern="1200" cap="none" spc="0" normalizeH="0" baseline="0" dirty="0">
                <a:ln>
                  <a:noFill/>
                </a:ln>
                <a:solidFill>
                  <a:schemeClr val="bg1"/>
                </a:solidFill>
                <a:effectLst/>
                <a:uLnTx/>
                <a:uFillTx/>
                <a:latin typeface="Century Gothic" panose="020F0302020204030204"/>
                <a:ea typeface="+mn-ea"/>
                <a:cs typeface="+mn-cs"/>
              </a:rPr>
              <a:t>aux !</a:t>
            </a:r>
          </a:p>
        </p:txBody>
      </p:sp>
      <p:sp>
        <p:nvSpPr>
          <p:cNvPr id="10" name="TextBox 9">
            <a:extLst>
              <a:ext uri="{FF2B5EF4-FFF2-40B4-BE49-F238E27FC236}">
                <a16:creationId xmlns:a16="http://schemas.microsoft.com/office/drawing/2014/main" id="{AFB4264B-4CFA-1C36-D022-5EA6B8559692}"/>
              </a:ext>
            </a:extLst>
          </p:cNvPr>
          <p:cNvSpPr txBox="1"/>
          <p:nvPr/>
        </p:nvSpPr>
        <p:spPr>
          <a:xfrm>
            <a:off x="7926887" y="1311819"/>
            <a:ext cx="2466698" cy="576120"/>
          </a:xfrm>
          <a:prstGeom prst="rect">
            <a:avLst/>
          </a:prstGeom>
          <a:solidFill>
            <a:srgbClr val="115076"/>
          </a:solid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fr-FR" sz="2400" b="1" i="0" u="none" strike="noStrike" kern="1200" cap="none" spc="0" normalizeH="0" baseline="0" dirty="0">
                <a:ln>
                  <a:noFill/>
                </a:ln>
                <a:solidFill>
                  <a:schemeClr val="bg1"/>
                </a:solidFill>
                <a:effectLst/>
                <a:uLnTx/>
                <a:uFillTx/>
                <a:latin typeface="Century Gothic" panose="020F0302020204030204"/>
                <a:ea typeface="+mn-ea"/>
                <a:cs typeface="+mn-cs"/>
              </a:rPr>
              <a:t>Paris</a:t>
            </a:r>
          </a:p>
        </p:txBody>
      </p:sp>
      <p:sp>
        <p:nvSpPr>
          <p:cNvPr id="11" name="TextBox 10">
            <a:extLst>
              <a:ext uri="{FF2B5EF4-FFF2-40B4-BE49-F238E27FC236}">
                <a16:creationId xmlns:a16="http://schemas.microsoft.com/office/drawing/2014/main" id="{8D26C09F-7219-8959-528D-08F93811F3DA}"/>
              </a:ext>
            </a:extLst>
          </p:cNvPr>
          <p:cNvSpPr txBox="1"/>
          <p:nvPr/>
        </p:nvSpPr>
        <p:spPr>
          <a:xfrm>
            <a:off x="7961293" y="5137631"/>
            <a:ext cx="2466698" cy="576120"/>
          </a:xfrm>
          <a:prstGeom prst="rect">
            <a:avLst/>
          </a:prstGeom>
          <a:solidFill>
            <a:srgbClr val="115076"/>
          </a:solid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fr-FR" sz="2400" b="1" i="0" u="none" strike="noStrike" kern="1200" cap="none" spc="0" normalizeH="0" baseline="0" dirty="0">
                <a:ln>
                  <a:noFill/>
                </a:ln>
                <a:solidFill>
                  <a:schemeClr val="bg1"/>
                </a:solidFill>
                <a:effectLst/>
                <a:uLnTx/>
                <a:uFillTx/>
                <a:latin typeface="Century Gothic" panose="020F0302020204030204"/>
                <a:ea typeface="+mn-ea"/>
                <a:cs typeface="+mn-cs"/>
              </a:rPr>
              <a:t>faux !</a:t>
            </a:r>
          </a:p>
        </p:txBody>
      </p:sp>
      <p:sp>
        <p:nvSpPr>
          <p:cNvPr id="12" name="TextBox 11">
            <a:extLst>
              <a:ext uri="{FF2B5EF4-FFF2-40B4-BE49-F238E27FC236}">
                <a16:creationId xmlns:a16="http://schemas.microsoft.com/office/drawing/2014/main" id="{FCB7C14B-35E3-5451-A2DA-2E93E87FFD89}"/>
              </a:ext>
            </a:extLst>
          </p:cNvPr>
          <p:cNvSpPr txBox="1"/>
          <p:nvPr/>
        </p:nvSpPr>
        <p:spPr>
          <a:xfrm>
            <a:off x="7926887" y="1858242"/>
            <a:ext cx="2466698" cy="574901"/>
          </a:xfrm>
          <a:prstGeom prst="rect">
            <a:avLst/>
          </a:prstGeom>
          <a:solidFill>
            <a:srgbClr val="115076"/>
          </a:solid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fr-FR" sz="2400" b="1" i="0" u="none" strike="noStrike" kern="1200" cap="none" spc="0" normalizeH="0" baseline="0" dirty="0">
                <a:ln>
                  <a:noFill/>
                </a:ln>
                <a:solidFill>
                  <a:schemeClr val="bg1"/>
                </a:solidFill>
                <a:effectLst/>
                <a:uLnTx/>
                <a:uFillTx/>
                <a:latin typeface="Century Gothic" panose="020F0302020204030204"/>
                <a:ea typeface="+mn-ea"/>
                <a:cs typeface="+mn-cs"/>
              </a:rPr>
              <a:t>les couleurs</a:t>
            </a:r>
          </a:p>
        </p:txBody>
      </p:sp>
      <p:sp>
        <p:nvSpPr>
          <p:cNvPr id="13" name="TextBox 12">
            <a:extLst>
              <a:ext uri="{FF2B5EF4-FFF2-40B4-BE49-F238E27FC236}">
                <a16:creationId xmlns:a16="http://schemas.microsoft.com/office/drawing/2014/main" id="{5A49EAE9-F9DA-9003-13D7-198AD2B4AE16}"/>
              </a:ext>
            </a:extLst>
          </p:cNvPr>
          <p:cNvSpPr txBox="1"/>
          <p:nvPr/>
        </p:nvSpPr>
        <p:spPr>
          <a:xfrm>
            <a:off x="7926887" y="2429898"/>
            <a:ext cx="2466698" cy="576120"/>
          </a:xfrm>
          <a:prstGeom prst="rect">
            <a:avLst/>
          </a:prstGeom>
          <a:solidFill>
            <a:srgbClr val="115076"/>
          </a:solid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fr-FR" sz="2400" b="1" i="0" u="none" strike="noStrike" kern="1200" cap="none" spc="0" normalizeH="0" baseline="0" dirty="0">
                <a:ln>
                  <a:noFill/>
                </a:ln>
                <a:solidFill>
                  <a:schemeClr val="bg1"/>
                </a:solidFill>
                <a:effectLst/>
                <a:uLnTx/>
                <a:uFillTx/>
                <a:latin typeface="Century Gothic" panose="020F0302020204030204"/>
                <a:ea typeface="+mn-ea"/>
                <a:cs typeface="+mn-cs"/>
              </a:rPr>
              <a:t>deux (fils)</a:t>
            </a:r>
          </a:p>
        </p:txBody>
      </p:sp>
      <p:sp>
        <p:nvSpPr>
          <p:cNvPr id="14" name="TextBox 13">
            <a:extLst>
              <a:ext uri="{FF2B5EF4-FFF2-40B4-BE49-F238E27FC236}">
                <a16:creationId xmlns:a16="http://schemas.microsoft.com/office/drawing/2014/main" id="{85270F9E-E391-0264-712C-C3BE886126A0}"/>
              </a:ext>
            </a:extLst>
          </p:cNvPr>
          <p:cNvSpPr txBox="1"/>
          <p:nvPr/>
        </p:nvSpPr>
        <p:spPr>
          <a:xfrm>
            <a:off x="7961293" y="4591208"/>
            <a:ext cx="2466698" cy="576120"/>
          </a:xfrm>
          <a:prstGeom prst="rect">
            <a:avLst/>
          </a:prstGeom>
          <a:solidFill>
            <a:srgbClr val="115076"/>
          </a:solid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fr-FR" sz="2400" b="1" i="0" u="none" strike="noStrike" kern="1200" cap="none" spc="0" normalizeH="0" baseline="0" dirty="0">
                <a:ln>
                  <a:noFill/>
                </a:ln>
                <a:solidFill>
                  <a:schemeClr val="bg1"/>
                </a:solidFill>
                <a:effectLst/>
                <a:uLnTx/>
                <a:uFillTx/>
                <a:latin typeface="Century Gothic" panose="020F0302020204030204"/>
                <a:ea typeface="+mn-ea"/>
                <a:cs typeface="+mn-cs"/>
              </a:rPr>
              <a:t>faux !</a:t>
            </a:r>
          </a:p>
        </p:txBody>
      </p:sp>
      <p:sp>
        <p:nvSpPr>
          <p:cNvPr id="15" name="TextBox 14">
            <a:extLst>
              <a:ext uri="{FF2B5EF4-FFF2-40B4-BE49-F238E27FC236}">
                <a16:creationId xmlns:a16="http://schemas.microsoft.com/office/drawing/2014/main" id="{DCD2698C-0647-8FC3-6348-E05DC8DABB42}"/>
              </a:ext>
            </a:extLst>
          </p:cNvPr>
          <p:cNvSpPr txBox="1"/>
          <p:nvPr/>
        </p:nvSpPr>
        <p:spPr>
          <a:xfrm>
            <a:off x="7926887" y="2987736"/>
            <a:ext cx="2466698" cy="576120"/>
          </a:xfrm>
          <a:prstGeom prst="rect">
            <a:avLst/>
          </a:prstGeom>
          <a:solidFill>
            <a:srgbClr val="115076"/>
          </a:solid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fr-FR" sz="2400" b="1" i="0" u="none" strike="noStrike" kern="1200" cap="none" spc="0" normalizeH="0" baseline="0" dirty="0">
                <a:ln>
                  <a:noFill/>
                </a:ln>
                <a:solidFill>
                  <a:schemeClr val="bg1"/>
                </a:solidFill>
                <a:effectLst/>
                <a:uLnTx/>
                <a:uFillTx/>
                <a:latin typeface="Century Gothic" panose="020F0302020204030204"/>
                <a:ea typeface="+mn-ea"/>
                <a:cs typeface="+mn-cs"/>
              </a:rPr>
              <a:t>bleu</a:t>
            </a:r>
          </a:p>
        </p:txBody>
      </p:sp>
      <p:sp>
        <p:nvSpPr>
          <p:cNvPr id="16" name="TextBox 15">
            <a:extLst>
              <a:ext uri="{FF2B5EF4-FFF2-40B4-BE49-F238E27FC236}">
                <a16:creationId xmlns:a16="http://schemas.microsoft.com/office/drawing/2014/main" id="{36CE7EA6-63AD-3289-B01B-4CEF166BB0F6}"/>
              </a:ext>
            </a:extLst>
          </p:cNvPr>
          <p:cNvSpPr txBox="1"/>
          <p:nvPr/>
        </p:nvSpPr>
        <p:spPr>
          <a:xfrm>
            <a:off x="7926887" y="3506943"/>
            <a:ext cx="2466698" cy="576120"/>
          </a:xfrm>
          <a:prstGeom prst="rect">
            <a:avLst/>
          </a:prstGeom>
          <a:solidFill>
            <a:srgbClr val="115076"/>
          </a:solid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fr-FR" sz="2400" b="1" i="0" u="none" strike="noStrike" kern="1200" cap="none" spc="0" normalizeH="0" baseline="0" dirty="0">
                <a:ln>
                  <a:noFill/>
                </a:ln>
                <a:solidFill>
                  <a:schemeClr val="bg1"/>
                </a:solidFill>
                <a:effectLst/>
                <a:uLnTx/>
                <a:uFillTx/>
                <a:latin typeface="Century Gothic" panose="020F0302020204030204"/>
                <a:ea typeface="+mn-ea"/>
                <a:cs typeface="+mn-cs"/>
              </a:rPr>
              <a:t>Claude</a:t>
            </a:r>
          </a:p>
        </p:txBody>
      </p:sp>
      <p:sp>
        <p:nvSpPr>
          <p:cNvPr id="2" name="Speech Bubble: Rectangle with Corners Rounded 1">
            <a:extLst>
              <a:ext uri="{FF2B5EF4-FFF2-40B4-BE49-F238E27FC236}">
                <a16:creationId xmlns:a16="http://schemas.microsoft.com/office/drawing/2014/main" id="{08AF55DC-7E56-E078-5CFE-5ECEA2F5814B}"/>
              </a:ext>
            </a:extLst>
          </p:cNvPr>
          <p:cNvSpPr/>
          <p:nvPr/>
        </p:nvSpPr>
        <p:spPr>
          <a:xfrm>
            <a:off x="6227893" y="229580"/>
            <a:ext cx="1810880" cy="1055787"/>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*le prénom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first name</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31482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Remplis les blancs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0A92D81F-0650-F447-8359-0A6373AAFC18}"/>
              </a:ext>
            </a:extLst>
          </p:cNvPr>
          <p:cNvSpPr txBox="1"/>
          <p:nvPr/>
        </p:nvSpPr>
        <p:spPr>
          <a:xfrm>
            <a:off x="180000" y="1296000"/>
            <a:ext cx="11482611" cy="3900107"/>
          </a:xfrm>
          <a:prstGeom prst="rect">
            <a:avLst/>
          </a:prstGeom>
          <a:noFill/>
        </p:spPr>
        <p:txBody>
          <a:bodyPr wrap="square" rtlCol="0">
            <a:spAutoFit/>
          </a:bodyPr>
          <a:lstStyle/>
          <a:p>
            <a:pPr>
              <a:lnSpc>
                <a:spcPct val="150000"/>
              </a:lnSpc>
            </a:pPr>
            <a:r>
              <a:rPr lang="fr-FR" sz="2400" dirty="0">
                <a:solidFill>
                  <a:srgbClr val="115076"/>
                </a:solidFill>
              </a:rPr>
              <a:t>On doit être prudent et aller à l'hôpital quand on a une maladie. </a:t>
            </a:r>
          </a:p>
          <a:p>
            <a:pPr>
              <a:lnSpc>
                <a:spcPct val="150000"/>
              </a:lnSpc>
            </a:pPr>
            <a:r>
              <a:rPr lang="fr-FR" sz="2400" dirty="0">
                <a:solidFill>
                  <a:srgbClr val="115076"/>
                </a:solidFill>
              </a:rPr>
              <a:t>Quand j'étais enfant, je faisais de la natation. Un jour, j'avais mal au bras et les médecins ont pris soin de moi.</a:t>
            </a:r>
          </a:p>
          <a:p>
            <a:pPr>
              <a:lnSpc>
                <a:spcPct val="150000"/>
              </a:lnSpc>
            </a:pPr>
            <a:r>
              <a:rPr lang="fr-FR" sz="2400" dirty="0">
                <a:solidFill>
                  <a:srgbClr val="115076"/>
                </a:solidFill>
              </a:rPr>
              <a:t>L’hôpital était à côté de la poste, aussi loin que l’école.</a:t>
            </a:r>
          </a:p>
          <a:p>
            <a:pPr>
              <a:lnSpc>
                <a:spcPct val="150000"/>
              </a:lnSpc>
            </a:pPr>
            <a:r>
              <a:rPr lang="fr-FR" sz="2400" dirty="0">
                <a:solidFill>
                  <a:srgbClr val="115076"/>
                </a:solidFill>
              </a:rPr>
              <a:t>Maintenant, il y a même un restaurant en bas du bâtiment avec une vue sur la campagne. Ce n’est pas mal !  La carte est simple mais les plats ont un goût excellent. C'est mieux que la cantine scolaire en ce moment ! </a:t>
            </a:r>
          </a:p>
        </p:txBody>
      </p:sp>
      <p:sp>
        <p:nvSpPr>
          <p:cNvPr id="10" name="TextBox 9">
            <a:extLst>
              <a:ext uri="{FF2B5EF4-FFF2-40B4-BE49-F238E27FC236}">
                <a16:creationId xmlns:a16="http://schemas.microsoft.com/office/drawing/2014/main" id="{F4671FB3-BDA3-6121-ED2F-1ADABF02CC5A}"/>
              </a:ext>
            </a:extLst>
          </p:cNvPr>
          <p:cNvSpPr txBox="1"/>
          <p:nvPr/>
        </p:nvSpPr>
        <p:spPr>
          <a:xfrm>
            <a:off x="3530674" y="5272426"/>
            <a:ext cx="2085474" cy="461665"/>
          </a:xfrm>
          <a:prstGeom prst="rect">
            <a:avLst/>
          </a:prstGeom>
          <a:noFill/>
        </p:spPr>
        <p:txBody>
          <a:bodyPr wrap="square" rtlCol="0">
            <a:spAutoFit/>
          </a:bodyPr>
          <a:lstStyle/>
          <a:p>
            <a:pPr algn="ctr"/>
            <a:r>
              <a:rPr lang="en-GB" sz="2400" dirty="0">
                <a:solidFill>
                  <a:srgbClr val="E87D1E"/>
                </a:solidFill>
              </a:rPr>
              <a:t>careful</a:t>
            </a:r>
          </a:p>
        </p:txBody>
      </p:sp>
      <p:sp>
        <p:nvSpPr>
          <p:cNvPr id="2" name="Rectangle 1">
            <a:extLst>
              <a:ext uri="{FF2B5EF4-FFF2-40B4-BE49-F238E27FC236}">
                <a16:creationId xmlns:a16="http://schemas.microsoft.com/office/drawing/2014/main" id="{EB70D1DB-6982-70D1-9C37-20903492C7A6}"/>
              </a:ext>
            </a:extLst>
          </p:cNvPr>
          <p:cNvSpPr/>
          <p:nvPr/>
        </p:nvSpPr>
        <p:spPr>
          <a:xfrm>
            <a:off x="2101516" y="1491915"/>
            <a:ext cx="1267326" cy="401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EE6000"/>
                </a:solidFill>
              </a:rPr>
              <a:t>________</a:t>
            </a:r>
          </a:p>
        </p:txBody>
      </p:sp>
      <p:sp>
        <p:nvSpPr>
          <p:cNvPr id="11" name="TextBox 10">
            <a:extLst>
              <a:ext uri="{FF2B5EF4-FFF2-40B4-BE49-F238E27FC236}">
                <a16:creationId xmlns:a16="http://schemas.microsoft.com/office/drawing/2014/main" id="{12B976B9-B92A-7B48-3381-69F9B481C102}"/>
              </a:ext>
            </a:extLst>
          </p:cNvPr>
          <p:cNvSpPr txBox="1"/>
          <p:nvPr/>
        </p:nvSpPr>
        <p:spPr>
          <a:xfrm>
            <a:off x="9292613" y="5272426"/>
            <a:ext cx="2085474" cy="461665"/>
          </a:xfrm>
          <a:prstGeom prst="rect">
            <a:avLst/>
          </a:prstGeom>
          <a:noFill/>
        </p:spPr>
        <p:txBody>
          <a:bodyPr wrap="square" rtlCol="0">
            <a:spAutoFit/>
          </a:bodyPr>
          <a:lstStyle/>
          <a:p>
            <a:pPr algn="ctr"/>
            <a:r>
              <a:rPr lang="en-GB" sz="2400" dirty="0">
                <a:solidFill>
                  <a:srgbClr val="E87D1E"/>
                </a:solidFill>
              </a:rPr>
              <a:t>the hospital</a:t>
            </a:r>
          </a:p>
        </p:txBody>
      </p:sp>
      <p:sp>
        <p:nvSpPr>
          <p:cNvPr id="12" name="Rectangle 11">
            <a:extLst>
              <a:ext uri="{FF2B5EF4-FFF2-40B4-BE49-F238E27FC236}">
                <a16:creationId xmlns:a16="http://schemas.microsoft.com/office/drawing/2014/main" id="{0867E1B1-5128-23DC-4E3F-7BA9D20A2A13}"/>
              </a:ext>
            </a:extLst>
          </p:cNvPr>
          <p:cNvSpPr/>
          <p:nvPr/>
        </p:nvSpPr>
        <p:spPr>
          <a:xfrm>
            <a:off x="4732421" y="1491915"/>
            <a:ext cx="1267326" cy="401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EE6000"/>
                </a:solidFill>
              </a:rPr>
              <a:t>________</a:t>
            </a:r>
          </a:p>
        </p:txBody>
      </p:sp>
      <p:sp>
        <p:nvSpPr>
          <p:cNvPr id="13" name="TextBox 12">
            <a:extLst>
              <a:ext uri="{FF2B5EF4-FFF2-40B4-BE49-F238E27FC236}">
                <a16:creationId xmlns:a16="http://schemas.microsoft.com/office/drawing/2014/main" id="{A4F28C6A-714B-B8CB-E202-A0CC1B20A02A}"/>
              </a:ext>
            </a:extLst>
          </p:cNvPr>
          <p:cNvSpPr txBox="1"/>
          <p:nvPr/>
        </p:nvSpPr>
        <p:spPr>
          <a:xfrm>
            <a:off x="649705" y="5272426"/>
            <a:ext cx="2085474" cy="461665"/>
          </a:xfrm>
          <a:prstGeom prst="rect">
            <a:avLst/>
          </a:prstGeom>
          <a:noFill/>
        </p:spPr>
        <p:txBody>
          <a:bodyPr wrap="square" rtlCol="0">
            <a:spAutoFit/>
          </a:bodyPr>
          <a:lstStyle/>
          <a:p>
            <a:pPr algn="ctr"/>
            <a:r>
              <a:rPr lang="en-GB" sz="2400" dirty="0">
                <a:solidFill>
                  <a:srgbClr val="E87D1E"/>
                </a:solidFill>
              </a:rPr>
              <a:t>swimming</a:t>
            </a:r>
          </a:p>
        </p:txBody>
      </p:sp>
      <p:sp>
        <p:nvSpPr>
          <p:cNvPr id="14" name="Rectangle 13">
            <a:extLst>
              <a:ext uri="{FF2B5EF4-FFF2-40B4-BE49-F238E27FC236}">
                <a16:creationId xmlns:a16="http://schemas.microsoft.com/office/drawing/2014/main" id="{58139A83-B1F0-F55D-FA3A-8F520BFAD759}"/>
              </a:ext>
            </a:extLst>
          </p:cNvPr>
          <p:cNvSpPr/>
          <p:nvPr/>
        </p:nvSpPr>
        <p:spPr>
          <a:xfrm>
            <a:off x="5173579" y="2045601"/>
            <a:ext cx="1660358" cy="401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EE6000"/>
                </a:solidFill>
              </a:rPr>
              <a:t>________</a:t>
            </a:r>
          </a:p>
        </p:txBody>
      </p:sp>
      <p:sp>
        <p:nvSpPr>
          <p:cNvPr id="15" name="TextBox 14">
            <a:extLst>
              <a:ext uri="{FF2B5EF4-FFF2-40B4-BE49-F238E27FC236}">
                <a16:creationId xmlns:a16="http://schemas.microsoft.com/office/drawing/2014/main" id="{9323DA22-D3F6-1D2D-8044-97652FF37A73}"/>
              </a:ext>
            </a:extLst>
          </p:cNvPr>
          <p:cNvSpPr txBox="1"/>
          <p:nvPr/>
        </p:nvSpPr>
        <p:spPr>
          <a:xfrm>
            <a:off x="6411643" y="5272426"/>
            <a:ext cx="2085474" cy="461665"/>
          </a:xfrm>
          <a:prstGeom prst="rect">
            <a:avLst/>
          </a:prstGeom>
          <a:noFill/>
        </p:spPr>
        <p:txBody>
          <a:bodyPr wrap="square" rtlCol="0">
            <a:spAutoFit/>
          </a:bodyPr>
          <a:lstStyle/>
          <a:p>
            <a:pPr algn="ctr"/>
            <a:r>
              <a:rPr lang="en-GB" sz="2400" dirty="0">
                <a:solidFill>
                  <a:srgbClr val="E87D1E"/>
                </a:solidFill>
              </a:rPr>
              <a:t>an arm</a:t>
            </a:r>
          </a:p>
        </p:txBody>
      </p:sp>
      <p:sp>
        <p:nvSpPr>
          <p:cNvPr id="16" name="Rectangle 15">
            <a:extLst>
              <a:ext uri="{FF2B5EF4-FFF2-40B4-BE49-F238E27FC236}">
                <a16:creationId xmlns:a16="http://schemas.microsoft.com/office/drawing/2014/main" id="{6AA1BF33-C317-AE19-EA03-12F545C34878}"/>
              </a:ext>
            </a:extLst>
          </p:cNvPr>
          <p:cNvSpPr/>
          <p:nvPr/>
        </p:nvSpPr>
        <p:spPr>
          <a:xfrm>
            <a:off x="10239098" y="2075261"/>
            <a:ext cx="754228" cy="401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EE6000"/>
                </a:solidFill>
              </a:rPr>
              <a:t>____</a:t>
            </a:r>
          </a:p>
        </p:txBody>
      </p:sp>
      <p:sp>
        <p:nvSpPr>
          <p:cNvPr id="17" name="TextBox 16">
            <a:extLst>
              <a:ext uri="{FF2B5EF4-FFF2-40B4-BE49-F238E27FC236}">
                <a16:creationId xmlns:a16="http://schemas.microsoft.com/office/drawing/2014/main" id="{0971F5DA-DAF1-248F-020F-843EF0B1DA18}"/>
              </a:ext>
            </a:extLst>
          </p:cNvPr>
          <p:cNvSpPr txBox="1"/>
          <p:nvPr/>
        </p:nvSpPr>
        <p:spPr>
          <a:xfrm>
            <a:off x="3368842" y="5812185"/>
            <a:ext cx="2415184" cy="461665"/>
          </a:xfrm>
          <a:prstGeom prst="rect">
            <a:avLst/>
          </a:prstGeom>
          <a:noFill/>
        </p:spPr>
        <p:txBody>
          <a:bodyPr wrap="square" rtlCol="0">
            <a:spAutoFit/>
          </a:bodyPr>
          <a:lstStyle/>
          <a:p>
            <a:pPr algn="ctr"/>
            <a:r>
              <a:rPr lang="en-GB" sz="2400" dirty="0">
                <a:solidFill>
                  <a:srgbClr val="E87D1E"/>
                </a:solidFill>
              </a:rPr>
              <a:t>the post office</a:t>
            </a:r>
          </a:p>
        </p:txBody>
      </p:sp>
      <p:sp>
        <p:nvSpPr>
          <p:cNvPr id="18" name="Rectangle 17">
            <a:extLst>
              <a:ext uri="{FF2B5EF4-FFF2-40B4-BE49-F238E27FC236}">
                <a16:creationId xmlns:a16="http://schemas.microsoft.com/office/drawing/2014/main" id="{08F2D4DA-1405-1470-9980-074DEB2D63FA}"/>
              </a:ext>
            </a:extLst>
          </p:cNvPr>
          <p:cNvSpPr/>
          <p:nvPr/>
        </p:nvSpPr>
        <p:spPr>
          <a:xfrm>
            <a:off x="3858127" y="3134018"/>
            <a:ext cx="1267326" cy="401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EE6000"/>
                </a:solidFill>
              </a:rPr>
              <a:t>________</a:t>
            </a:r>
          </a:p>
        </p:txBody>
      </p:sp>
      <p:sp>
        <p:nvSpPr>
          <p:cNvPr id="19" name="TextBox 18">
            <a:extLst>
              <a:ext uri="{FF2B5EF4-FFF2-40B4-BE49-F238E27FC236}">
                <a16:creationId xmlns:a16="http://schemas.microsoft.com/office/drawing/2014/main" id="{FABF97E1-081D-4A92-06CD-850252B285D1}"/>
              </a:ext>
            </a:extLst>
          </p:cNvPr>
          <p:cNvSpPr txBox="1"/>
          <p:nvPr/>
        </p:nvSpPr>
        <p:spPr>
          <a:xfrm>
            <a:off x="9287109" y="5812185"/>
            <a:ext cx="2085474" cy="461665"/>
          </a:xfrm>
          <a:prstGeom prst="rect">
            <a:avLst/>
          </a:prstGeom>
          <a:noFill/>
        </p:spPr>
        <p:txBody>
          <a:bodyPr wrap="square" rtlCol="0">
            <a:spAutoFit/>
          </a:bodyPr>
          <a:lstStyle/>
          <a:p>
            <a:pPr algn="ctr"/>
            <a:r>
              <a:rPr lang="en-GB" sz="2400" dirty="0">
                <a:solidFill>
                  <a:srgbClr val="E87D1E"/>
                </a:solidFill>
              </a:rPr>
              <a:t>view</a:t>
            </a:r>
          </a:p>
        </p:txBody>
      </p:sp>
      <p:sp>
        <p:nvSpPr>
          <p:cNvPr id="20" name="Rectangle 19">
            <a:extLst>
              <a:ext uri="{FF2B5EF4-FFF2-40B4-BE49-F238E27FC236}">
                <a16:creationId xmlns:a16="http://schemas.microsoft.com/office/drawing/2014/main" id="{9E8EE1AF-2A1F-52AC-9A69-0D6C798125AD}"/>
              </a:ext>
            </a:extLst>
          </p:cNvPr>
          <p:cNvSpPr/>
          <p:nvPr/>
        </p:nvSpPr>
        <p:spPr>
          <a:xfrm>
            <a:off x="9806210" y="3691915"/>
            <a:ext cx="1267326" cy="401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EE6000"/>
                </a:solidFill>
              </a:rPr>
              <a:t>________</a:t>
            </a:r>
          </a:p>
        </p:txBody>
      </p:sp>
      <p:sp>
        <p:nvSpPr>
          <p:cNvPr id="21" name="TextBox 20">
            <a:extLst>
              <a:ext uri="{FF2B5EF4-FFF2-40B4-BE49-F238E27FC236}">
                <a16:creationId xmlns:a16="http://schemas.microsoft.com/office/drawing/2014/main" id="{4E1E37DD-A36E-86C4-6212-CBABC359509A}"/>
              </a:ext>
            </a:extLst>
          </p:cNvPr>
          <p:cNvSpPr txBox="1"/>
          <p:nvPr/>
        </p:nvSpPr>
        <p:spPr>
          <a:xfrm>
            <a:off x="649705" y="5812185"/>
            <a:ext cx="2085474" cy="461665"/>
          </a:xfrm>
          <a:prstGeom prst="rect">
            <a:avLst/>
          </a:prstGeom>
          <a:noFill/>
        </p:spPr>
        <p:txBody>
          <a:bodyPr wrap="square" rtlCol="0">
            <a:spAutoFit/>
          </a:bodyPr>
          <a:lstStyle/>
          <a:p>
            <a:pPr algn="ctr"/>
            <a:r>
              <a:rPr lang="en-GB" sz="2400" dirty="0">
                <a:solidFill>
                  <a:srgbClr val="E87D1E"/>
                </a:solidFill>
              </a:rPr>
              <a:t>the menu</a:t>
            </a:r>
          </a:p>
        </p:txBody>
      </p:sp>
      <p:sp>
        <p:nvSpPr>
          <p:cNvPr id="22" name="Rectangle 21">
            <a:extLst>
              <a:ext uri="{FF2B5EF4-FFF2-40B4-BE49-F238E27FC236}">
                <a16:creationId xmlns:a16="http://schemas.microsoft.com/office/drawing/2014/main" id="{8344BBE4-9D83-114F-1E1D-5F73EE7F10F0}"/>
              </a:ext>
            </a:extLst>
          </p:cNvPr>
          <p:cNvSpPr/>
          <p:nvPr/>
        </p:nvSpPr>
        <p:spPr>
          <a:xfrm>
            <a:off x="5334036" y="4210823"/>
            <a:ext cx="1267326" cy="401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EE6000"/>
                </a:solidFill>
              </a:rPr>
              <a:t>________</a:t>
            </a:r>
          </a:p>
        </p:txBody>
      </p:sp>
      <p:sp>
        <p:nvSpPr>
          <p:cNvPr id="23" name="TextBox 22">
            <a:extLst>
              <a:ext uri="{FF2B5EF4-FFF2-40B4-BE49-F238E27FC236}">
                <a16:creationId xmlns:a16="http://schemas.microsoft.com/office/drawing/2014/main" id="{3D79CABE-575A-DDBB-5035-1090AF2D49D9}"/>
              </a:ext>
            </a:extLst>
          </p:cNvPr>
          <p:cNvSpPr txBox="1"/>
          <p:nvPr/>
        </p:nvSpPr>
        <p:spPr>
          <a:xfrm>
            <a:off x="6407975" y="5812185"/>
            <a:ext cx="2085474" cy="461665"/>
          </a:xfrm>
          <a:prstGeom prst="rect">
            <a:avLst/>
          </a:prstGeom>
          <a:noFill/>
        </p:spPr>
        <p:txBody>
          <a:bodyPr wrap="square" rtlCol="0">
            <a:spAutoFit/>
          </a:bodyPr>
          <a:lstStyle/>
          <a:p>
            <a:pPr algn="ctr"/>
            <a:r>
              <a:rPr lang="en-GB" sz="2400" dirty="0">
                <a:solidFill>
                  <a:srgbClr val="E87D1E"/>
                </a:solidFill>
              </a:rPr>
              <a:t>the dishes</a:t>
            </a:r>
          </a:p>
        </p:txBody>
      </p:sp>
      <p:sp>
        <p:nvSpPr>
          <p:cNvPr id="24" name="Rectangle 23">
            <a:extLst>
              <a:ext uri="{FF2B5EF4-FFF2-40B4-BE49-F238E27FC236}">
                <a16:creationId xmlns:a16="http://schemas.microsoft.com/office/drawing/2014/main" id="{79C4D33F-A90E-7FF4-F1AC-1E4C6C8005F6}"/>
              </a:ext>
            </a:extLst>
          </p:cNvPr>
          <p:cNvSpPr/>
          <p:nvPr/>
        </p:nvSpPr>
        <p:spPr>
          <a:xfrm>
            <a:off x="8855278" y="4253051"/>
            <a:ext cx="1267326" cy="401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EE6000"/>
                </a:solidFill>
              </a:rPr>
              <a:t>________</a:t>
            </a:r>
          </a:p>
        </p:txBody>
      </p:sp>
    </p:spTree>
    <p:extLst>
      <p:ext uri="{BB962C8B-B14F-4D97-AF65-F5344CB8AC3E}">
        <p14:creationId xmlns:p14="http://schemas.microsoft.com/office/powerpoint/2010/main" val="73790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11" grpId="0"/>
      <p:bldP spid="12" grpId="0" animBg="1"/>
      <p:bldP spid="13" grpId="0"/>
      <p:bldP spid="14" grpId="0" animBg="1"/>
      <p:bldP spid="15" grpId="0"/>
      <p:bldP spid="16" grpId="0" animBg="1"/>
      <p:bldP spid="17" grpId="0"/>
      <p:bldP spid="18" grpId="0" animBg="1"/>
      <p:bldP spid="19" grpId="0"/>
      <p:bldP spid="20" grpId="0" animBg="1"/>
      <p:bldP spid="21" grpId="0"/>
      <p:bldP spid="22" grpId="0" animBg="1"/>
      <p:bldP spid="23" grpId="0"/>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L’imparfait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DF9F18FC-1E50-40B0-91AC-36BA896007A3}"/>
              </a:ext>
            </a:extLst>
          </p:cNvPr>
          <p:cNvSpPr txBox="1"/>
          <p:nvPr/>
        </p:nvSpPr>
        <p:spPr>
          <a:xfrm>
            <a:off x="180000" y="1296000"/>
            <a:ext cx="11198087" cy="461665"/>
          </a:xfrm>
          <a:prstGeom prst="rect">
            <a:avLst/>
          </a:prstGeom>
          <a:noFill/>
        </p:spPr>
        <p:txBody>
          <a:bodyPr wrap="square" rtlCol="0">
            <a:spAutoFit/>
          </a:bodyPr>
          <a:lstStyle/>
          <a:p>
            <a:endParaRPr lang="en-US" sz="2400" dirty="0">
              <a:solidFill>
                <a:schemeClr val="accent5">
                  <a:lumMod val="50000"/>
                </a:schemeClr>
              </a:solidFill>
            </a:endParaRPr>
          </a:p>
        </p:txBody>
      </p:sp>
      <p:sp>
        <p:nvSpPr>
          <p:cNvPr id="9" name="TextBox 8">
            <a:extLst>
              <a:ext uri="{FF2B5EF4-FFF2-40B4-BE49-F238E27FC236}">
                <a16:creationId xmlns:a16="http://schemas.microsoft.com/office/drawing/2014/main" id="{E70BCB2E-5EA4-636E-EAD0-37FBE958FD4B}"/>
              </a:ext>
            </a:extLst>
          </p:cNvPr>
          <p:cNvSpPr txBox="1"/>
          <p:nvPr/>
        </p:nvSpPr>
        <p:spPr>
          <a:xfrm>
            <a:off x="180000" y="1296000"/>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 imperfect tense is used to talk about things that used to happen regularly in the past.</a:t>
            </a:r>
          </a:p>
        </p:txBody>
      </p:sp>
      <p:sp>
        <p:nvSpPr>
          <p:cNvPr id="10" name="TextBox 9">
            <a:extLst>
              <a:ext uri="{FF2B5EF4-FFF2-40B4-BE49-F238E27FC236}">
                <a16:creationId xmlns:a16="http://schemas.microsoft.com/office/drawing/2014/main" id="{8E28B70F-F5F5-DF7B-6DB3-523F15B5B03C}"/>
              </a:ext>
            </a:extLst>
          </p:cNvPr>
          <p:cNvSpPr txBox="1"/>
          <p:nvPr/>
        </p:nvSpPr>
        <p:spPr>
          <a:xfrm>
            <a:off x="180000" y="2180371"/>
            <a:ext cx="720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To form the imperfect tense</a:t>
            </a:r>
            <a:r>
              <a:rPr lang="en-US" sz="2400" dirty="0">
                <a:solidFill>
                  <a:srgbClr val="115076"/>
                </a:solidFill>
                <a:latin typeface="Century Gothic" panose="020F0302020204030204"/>
              </a:rPr>
              <a:t>, follow these steps</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8E7F289A-714A-677D-18F4-58DE707546AE}"/>
              </a:ext>
            </a:extLst>
          </p:cNvPr>
          <p:cNvSpPr txBox="1"/>
          <p:nvPr/>
        </p:nvSpPr>
        <p:spPr>
          <a:xfrm>
            <a:off x="180000" y="2671878"/>
            <a:ext cx="720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1. Take the </a:t>
            </a:r>
            <a:r>
              <a:rPr kumimoji="0" lang="en-US" sz="2400" b="0" i="0" u="none" strike="noStrike" kern="1200" cap="none" spc="0" normalizeH="0" baseline="0" noProof="0" dirty="0">
                <a:ln>
                  <a:noFill/>
                </a:ln>
                <a:solidFill>
                  <a:srgbClr val="E87D1E"/>
                </a:solidFill>
                <a:effectLst/>
                <a:uLnTx/>
                <a:uFillTx/>
                <a:latin typeface="Century Gothic" panose="020F0302020204030204"/>
                <a:ea typeface="+mn-ea"/>
                <a:cs typeface="+mn-cs"/>
              </a:rPr>
              <a:t>nous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form of the present tense.</a:t>
            </a:r>
          </a:p>
        </p:txBody>
      </p:sp>
      <p:sp>
        <p:nvSpPr>
          <p:cNvPr id="12" name="TextBox 11">
            <a:extLst>
              <a:ext uri="{FF2B5EF4-FFF2-40B4-BE49-F238E27FC236}">
                <a16:creationId xmlns:a16="http://schemas.microsoft.com/office/drawing/2014/main" id="{AE4D5AB6-AED0-A7E3-F861-C42AA2740B7A}"/>
              </a:ext>
            </a:extLst>
          </p:cNvPr>
          <p:cNvSpPr txBox="1"/>
          <p:nvPr/>
        </p:nvSpPr>
        <p:spPr>
          <a:xfrm>
            <a:off x="180000" y="3216551"/>
            <a:ext cx="720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2. Remove the </a:t>
            </a:r>
            <a:r>
              <a:rPr kumimoji="0" lang="en-US" sz="2400" b="0"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rgbClr val="E87D1E"/>
                </a:solidFill>
                <a:effectLst/>
                <a:uLnTx/>
                <a:uFillTx/>
                <a:latin typeface="Century Gothic" panose="020F0302020204030204"/>
                <a:ea typeface="+mn-ea"/>
                <a:cs typeface="+mn-cs"/>
              </a:rPr>
              <a:t>ons</a:t>
            </a:r>
            <a:r>
              <a:rPr kumimoji="0" lang="en-US" sz="24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ending to find the stem.</a:t>
            </a:r>
          </a:p>
        </p:txBody>
      </p:sp>
      <p:sp>
        <p:nvSpPr>
          <p:cNvPr id="13" name="TextBox 12">
            <a:extLst>
              <a:ext uri="{FF2B5EF4-FFF2-40B4-BE49-F238E27FC236}">
                <a16:creationId xmlns:a16="http://schemas.microsoft.com/office/drawing/2014/main" id="{CE8CCA70-F80F-BE4D-5A10-2650F4B662DC}"/>
              </a:ext>
            </a:extLst>
          </p:cNvPr>
          <p:cNvSpPr txBox="1"/>
          <p:nvPr/>
        </p:nvSpPr>
        <p:spPr>
          <a:xfrm>
            <a:off x="180000" y="3761224"/>
            <a:ext cx="72000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3. Add the imperfect ending.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		</a:t>
            </a:r>
            <a:r>
              <a:rPr lang="en-US" sz="2400" dirty="0">
                <a:solidFill>
                  <a:srgbClr val="115076"/>
                </a:solidFill>
                <a:latin typeface="Century Gothic" panose="020F0302020204030204"/>
              </a:rPr>
              <a:t>je </a:t>
            </a:r>
            <a:r>
              <a:rPr lang="en-US" sz="2400" dirty="0">
                <a:solidFill>
                  <a:srgbClr val="4472C4">
                    <a:lumMod val="50000"/>
                  </a:srgbClr>
                </a:solidFill>
                <a:latin typeface="Century Gothic" panose="020F0302020204030204"/>
              </a:rPr>
              <a:t>	</a:t>
            </a:r>
            <a:r>
              <a:rPr lang="en-US" sz="2400" dirty="0">
                <a:solidFill>
                  <a:srgbClr val="E87D1E"/>
                </a:solidFill>
                <a:latin typeface="Century Gothic" panose="020F0302020204030204"/>
              </a:rPr>
              <a:t>-ais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E87D1E"/>
                </a:solidFill>
                <a:effectLst/>
                <a:uLnTx/>
                <a:uFillTx/>
                <a:latin typeface="Century Gothic" panose="020F0302020204030204"/>
                <a:ea typeface="+mn-ea"/>
                <a:cs typeface="+mn-cs"/>
              </a:rPr>
              <a:t>-ais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	</a:t>
            </a:r>
            <a:r>
              <a:rPr lang="en-US" sz="2400" dirty="0">
                <a:solidFill>
                  <a:srgbClr val="115076"/>
                </a:solidFill>
                <a:latin typeface="Century Gothic" panose="020F0302020204030204"/>
              </a:rPr>
              <a:t>il/</a:t>
            </a:r>
            <a:r>
              <a:rPr lang="en-US" sz="2400" dirty="0" err="1">
                <a:solidFill>
                  <a:srgbClr val="115076"/>
                </a:solidFill>
                <a:latin typeface="Century Gothic" panose="020F0302020204030204"/>
              </a:rPr>
              <a:t>elle</a:t>
            </a:r>
            <a:r>
              <a:rPr lang="en-US" sz="2400" dirty="0">
                <a:solidFill>
                  <a:srgbClr val="115076"/>
                </a:solidFill>
                <a:latin typeface="Century Gothic" panose="020F0302020204030204"/>
              </a:rPr>
              <a:t>/on </a:t>
            </a:r>
            <a:r>
              <a:rPr lang="en-US" sz="2400" dirty="0">
                <a:solidFill>
                  <a:srgbClr val="4472C4">
                    <a:lumMod val="50000"/>
                  </a:srgbClr>
                </a:solidFill>
                <a:latin typeface="Century Gothic" panose="020F0302020204030204"/>
              </a:rPr>
              <a:t>	</a:t>
            </a:r>
            <a:r>
              <a:rPr lang="en-US" sz="2400" dirty="0">
                <a:solidFill>
                  <a:srgbClr val="E87D1E"/>
                </a:solidFill>
                <a:latin typeface="Century Gothic" panose="020F0302020204030204"/>
              </a:rPr>
              <a:t>-ait</a:t>
            </a:r>
          </a:p>
        </p:txBody>
      </p:sp>
      <p:sp>
        <p:nvSpPr>
          <p:cNvPr id="6" name="TextBox 5">
            <a:extLst>
              <a:ext uri="{FF2B5EF4-FFF2-40B4-BE49-F238E27FC236}">
                <a16:creationId xmlns:a16="http://schemas.microsoft.com/office/drawing/2014/main" id="{A4F0B048-6EB6-3CD9-C47F-05C0518E85C8}"/>
              </a:ext>
            </a:extLst>
          </p:cNvPr>
          <p:cNvSpPr txBox="1"/>
          <p:nvPr/>
        </p:nvSpPr>
        <p:spPr>
          <a:xfrm>
            <a:off x="7343938" y="2185603"/>
            <a:ext cx="1884218" cy="461665"/>
          </a:xfrm>
          <a:prstGeom prst="rect">
            <a:avLst/>
          </a:prstGeom>
          <a:noFill/>
        </p:spPr>
        <p:txBody>
          <a:bodyPr wrap="square" rtlCol="0">
            <a:spAutoFit/>
          </a:bodyPr>
          <a:lstStyle/>
          <a:p>
            <a:pPr algn="l"/>
            <a:r>
              <a:rPr lang="fr-FR" sz="2400" dirty="0">
                <a:solidFill>
                  <a:srgbClr val="E87D1E"/>
                </a:solidFill>
              </a:rPr>
              <a:t>e.g. aller</a:t>
            </a:r>
          </a:p>
        </p:txBody>
      </p:sp>
      <p:sp>
        <p:nvSpPr>
          <p:cNvPr id="14" name="TextBox 13">
            <a:extLst>
              <a:ext uri="{FF2B5EF4-FFF2-40B4-BE49-F238E27FC236}">
                <a16:creationId xmlns:a16="http://schemas.microsoft.com/office/drawing/2014/main" id="{9C5FBB0F-5369-4FA5-C451-3AE86C70A694}"/>
              </a:ext>
            </a:extLst>
          </p:cNvPr>
          <p:cNvSpPr txBox="1"/>
          <p:nvPr/>
        </p:nvSpPr>
        <p:spPr>
          <a:xfrm>
            <a:off x="7343938" y="2671877"/>
            <a:ext cx="1884218" cy="461665"/>
          </a:xfrm>
          <a:prstGeom prst="rect">
            <a:avLst/>
          </a:prstGeom>
          <a:noFill/>
        </p:spPr>
        <p:txBody>
          <a:bodyPr wrap="square" rtlCol="0">
            <a:spAutoFit/>
          </a:bodyPr>
          <a:lstStyle/>
          <a:p>
            <a:pPr algn="l"/>
            <a:r>
              <a:rPr lang="fr-FR" sz="2400" dirty="0">
                <a:solidFill>
                  <a:srgbClr val="E87D1E"/>
                </a:solidFill>
              </a:rPr>
              <a:t>allons</a:t>
            </a:r>
          </a:p>
        </p:txBody>
      </p:sp>
      <p:sp>
        <p:nvSpPr>
          <p:cNvPr id="15" name="TextBox 14">
            <a:extLst>
              <a:ext uri="{FF2B5EF4-FFF2-40B4-BE49-F238E27FC236}">
                <a16:creationId xmlns:a16="http://schemas.microsoft.com/office/drawing/2014/main" id="{65107722-E612-5081-8DF6-451560959636}"/>
              </a:ext>
            </a:extLst>
          </p:cNvPr>
          <p:cNvSpPr txBox="1"/>
          <p:nvPr/>
        </p:nvSpPr>
        <p:spPr>
          <a:xfrm>
            <a:off x="7343938" y="3230454"/>
            <a:ext cx="1884218" cy="461665"/>
          </a:xfrm>
          <a:prstGeom prst="rect">
            <a:avLst/>
          </a:prstGeom>
          <a:noFill/>
        </p:spPr>
        <p:txBody>
          <a:bodyPr wrap="square" rtlCol="0">
            <a:spAutoFit/>
          </a:bodyPr>
          <a:lstStyle/>
          <a:p>
            <a:pPr algn="l"/>
            <a:r>
              <a:rPr lang="fr-FR" sz="2400" dirty="0">
                <a:solidFill>
                  <a:srgbClr val="E87D1E"/>
                </a:solidFill>
              </a:rPr>
              <a:t>all-</a:t>
            </a:r>
          </a:p>
        </p:txBody>
      </p:sp>
      <p:sp>
        <p:nvSpPr>
          <p:cNvPr id="16" name="TextBox 15">
            <a:extLst>
              <a:ext uri="{FF2B5EF4-FFF2-40B4-BE49-F238E27FC236}">
                <a16:creationId xmlns:a16="http://schemas.microsoft.com/office/drawing/2014/main" id="{87A41D8C-1726-8CBA-CE22-6EF91165C562}"/>
              </a:ext>
            </a:extLst>
          </p:cNvPr>
          <p:cNvSpPr txBox="1"/>
          <p:nvPr/>
        </p:nvSpPr>
        <p:spPr>
          <a:xfrm>
            <a:off x="7343938" y="4128727"/>
            <a:ext cx="1884218" cy="461665"/>
          </a:xfrm>
          <a:prstGeom prst="rect">
            <a:avLst/>
          </a:prstGeom>
          <a:noFill/>
        </p:spPr>
        <p:txBody>
          <a:bodyPr wrap="square" rtlCol="0">
            <a:spAutoFit/>
          </a:bodyPr>
          <a:lstStyle/>
          <a:p>
            <a:pPr algn="l"/>
            <a:r>
              <a:rPr lang="fr-FR" sz="2400" dirty="0">
                <a:solidFill>
                  <a:srgbClr val="E87D1E"/>
                </a:solidFill>
              </a:rPr>
              <a:t>j’allais</a:t>
            </a:r>
          </a:p>
        </p:txBody>
      </p:sp>
      <p:sp>
        <p:nvSpPr>
          <p:cNvPr id="17" name="TextBox 16">
            <a:extLst>
              <a:ext uri="{FF2B5EF4-FFF2-40B4-BE49-F238E27FC236}">
                <a16:creationId xmlns:a16="http://schemas.microsoft.com/office/drawing/2014/main" id="{ECCF208F-465B-4719-DEEA-563E6E96E61D}"/>
              </a:ext>
            </a:extLst>
          </p:cNvPr>
          <p:cNvSpPr txBox="1"/>
          <p:nvPr/>
        </p:nvSpPr>
        <p:spPr>
          <a:xfrm>
            <a:off x="7343938" y="4488280"/>
            <a:ext cx="1884218" cy="461665"/>
          </a:xfrm>
          <a:prstGeom prst="rect">
            <a:avLst/>
          </a:prstGeom>
          <a:noFill/>
        </p:spPr>
        <p:txBody>
          <a:bodyPr wrap="square" rtlCol="0">
            <a:spAutoFit/>
          </a:bodyPr>
          <a:lstStyle/>
          <a:p>
            <a:pPr algn="l"/>
            <a:r>
              <a:rPr lang="fr-FR" sz="2400" dirty="0">
                <a:solidFill>
                  <a:srgbClr val="E87D1E"/>
                </a:solidFill>
              </a:rPr>
              <a:t>tu allais</a:t>
            </a:r>
          </a:p>
        </p:txBody>
      </p:sp>
      <p:sp>
        <p:nvSpPr>
          <p:cNvPr id="18" name="TextBox 17">
            <a:extLst>
              <a:ext uri="{FF2B5EF4-FFF2-40B4-BE49-F238E27FC236}">
                <a16:creationId xmlns:a16="http://schemas.microsoft.com/office/drawing/2014/main" id="{4C6F4AA2-794F-7127-B82E-4B76974C5AA2}"/>
              </a:ext>
            </a:extLst>
          </p:cNvPr>
          <p:cNvSpPr txBox="1"/>
          <p:nvPr/>
        </p:nvSpPr>
        <p:spPr>
          <a:xfrm>
            <a:off x="7343938" y="4867053"/>
            <a:ext cx="2575918" cy="461665"/>
          </a:xfrm>
          <a:prstGeom prst="rect">
            <a:avLst/>
          </a:prstGeom>
          <a:noFill/>
        </p:spPr>
        <p:txBody>
          <a:bodyPr wrap="square" rtlCol="0">
            <a:spAutoFit/>
          </a:bodyPr>
          <a:lstStyle/>
          <a:p>
            <a:pPr algn="l"/>
            <a:r>
              <a:rPr lang="fr-FR" sz="2400" dirty="0">
                <a:solidFill>
                  <a:srgbClr val="E87D1E"/>
                </a:solidFill>
              </a:rPr>
              <a:t>il/elle/on allait</a:t>
            </a:r>
          </a:p>
        </p:txBody>
      </p:sp>
      <p:sp>
        <p:nvSpPr>
          <p:cNvPr id="19" name="TextBox 18">
            <a:extLst>
              <a:ext uri="{FF2B5EF4-FFF2-40B4-BE49-F238E27FC236}">
                <a16:creationId xmlns:a16="http://schemas.microsoft.com/office/drawing/2014/main" id="{73AE82DD-897B-9AAC-1A63-8B2B0190DCA5}"/>
              </a:ext>
            </a:extLst>
          </p:cNvPr>
          <p:cNvSpPr txBox="1"/>
          <p:nvPr/>
        </p:nvSpPr>
        <p:spPr>
          <a:xfrm>
            <a:off x="9782338" y="2187167"/>
            <a:ext cx="1884218" cy="461665"/>
          </a:xfrm>
          <a:prstGeom prst="rect">
            <a:avLst/>
          </a:prstGeom>
          <a:noFill/>
        </p:spPr>
        <p:txBody>
          <a:bodyPr wrap="square" rtlCol="0">
            <a:spAutoFit/>
          </a:bodyPr>
          <a:lstStyle/>
          <a:p>
            <a:pPr algn="l"/>
            <a:r>
              <a:rPr lang="fr-FR" sz="2400" dirty="0">
                <a:solidFill>
                  <a:srgbClr val="E87D1E"/>
                </a:solidFill>
              </a:rPr>
              <a:t>e.g. faire</a:t>
            </a:r>
          </a:p>
        </p:txBody>
      </p:sp>
      <p:sp>
        <p:nvSpPr>
          <p:cNvPr id="20" name="TextBox 19">
            <a:extLst>
              <a:ext uri="{FF2B5EF4-FFF2-40B4-BE49-F238E27FC236}">
                <a16:creationId xmlns:a16="http://schemas.microsoft.com/office/drawing/2014/main" id="{3AC1B9F0-FA60-0980-B0C1-8534752E25EE}"/>
              </a:ext>
            </a:extLst>
          </p:cNvPr>
          <p:cNvSpPr txBox="1"/>
          <p:nvPr/>
        </p:nvSpPr>
        <p:spPr>
          <a:xfrm>
            <a:off x="9782338" y="2673441"/>
            <a:ext cx="1884218" cy="461665"/>
          </a:xfrm>
          <a:prstGeom prst="rect">
            <a:avLst/>
          </a:prstGeom>
          <a:noFill/>
        </p:spPr>
        <p:txBody>
          <a:bodyPr wrap="square" rtlCol="0">
            <a:spAutoFit/>
          </a:bodyPr>
          <a:lstStyle/>
          <a:p>
            <a:pPr algn="l"/>
            <a:r>
              <a:rPr lang="fr-FR" sz="2400" dirty="0">
                <a:solidFill>
                  <a:srgbClr val="E87D1E"/>
                </a:solidFill>
              </a:rPr>
              <a:t>faisons</a:t>
            </a:r>
          </a:p>
        </p:txBody>
      </p:sp>
      <p:sp>
        <p:nvSpPr>
          <p:cNvPr id="21" name="TextBox 20">
            <a:extLst>
              <a:ext uri="{FF2B5EF4-FFF2-40B4-BE49-F238E27FC236}">
                <a16:creationId xmlns:a16="http://schemas.microsoft.com/office/drawing/2014/main" id="{B481FF56-FD6E-C80A-D5FD-AC5376412F54}"/>
              </a:ext>
            </a:extLst>
          </p:cNvPr>
          <p:cNvSpPr txBox="1"/>
          <p:nvPr/>
        </p:nvSpPr>
        <p:spPr>
          <a:xfrm>
            <a:off x="9782338" y="3232018"/>
            <a:ext cx="1884218" cy="461665"/>
          </a:xfrm>
          <a:prstGeom prst="rect">
            <a:avLst/>
          </a:prstGeom>
          <a:noFill/>
        </p:spPr>
        <p:txBody>
          <a:bodyPr wrap="square" rtlCol="0">
            <a:spAutoFit/>
          </a:bodyPr>
          <a:lstStyle/>
          <a:p>
            <a:pPr algn="l"/>
            <a:r>
              <a:rPr lang="fr-FR" sz="2400" dirty="0">
                <a:solidFill>
                  <a:srgbClr val="E87D1E"/>
                </a:solidFill>
              </a:rPr>
              <a:t>fais-</a:t>
            </a:r>
          </a:p>
        </p:txBody>
      </p:sp>
      <p:sp>
        <p:nvSpPr>
          <p:cNvPr id="22" name="TextBox 21">
            <a:extLst>
              <a:ext uri="{FF2B5EF4-FFF2-40B4-BE49-F238E27FC236}">
                <a16:creationId xmlns:a16="http://schemas.microsoft.com/office/drawing/2014/main" id="{D166E2EB-AF73-A9D5-90A3-AB286391E39D}"/>
              </a:ext>
            </a:extLst>
          </p:cNvPr>
          <p:cNvSpPr txBox="1"/>
          <p:nvPr/>
        </p:nvSpPr>
        <p:spPr>
          <a:xfrm>
            <a:off x="9782338" y="4130291"/>
            <a:ext cx="1884218" cy="461665"/>
          </a:xfrm>
          <a:prstGeom prst="rect">
            <a:avLst/>
          </a:prstGeom>
          <a:noFill/>
        </p:spPr>
        <p:txBody>
          <a:bodyPr wrap="square" rtlCol="0">
            <a:spAutoFit/>
          </a:bodyPr>
          <a:lstStyle/>
          <a:p>
            <a:pPr algn="l"/>
            <a:r>
              <a:rPr lang="fr-FR" sz="2400" dirty="0">
                <a:solidFill>
                  <a:srgbClr val="E87D1E"/>
                </a:solidFill>
              </a:rPr>
              <a:t>je faisais</a:t>
            </a:r>
          </a:p>
        </p:txBody>
      </p:sp>
      <p:sp>
        <p:nvSpPr>
          <p:cNvPr id="23" name="TextBox 22">
            <a:extLst>
              <a:ext uri="{FF2B5EF4-FFF2-40B4-BE49-F238E27FC236}">
                <a16:creationId xmlns:a16="http://schemas.microsoft.com/office/drawing/2014/main" id="{EB11DAAA-86CA-BAAE-D8F9-07258923CA17}"/>
              </a:ext>
            </a:extLst>
          </p:cNvPr>
          <p:cNvSpPr txBox="1"/>
          <p:nvPr/>
        </p:nvSpPr>
        <p:spPr>
          <a:xfrm>
            <a:off x="9782338" y="4489844"/>
            <a:ext cx="1884218" cy="461665"/>
          </a:xfrm>
          <a:prstGeom prst="rect">
            <a:avLst/>
          </a:prstGeom>
          <a:noFill/>
        </p:spPr>
        <p:txBody>
          <a:bodyPr wrap="square" rtlCol="0">
            <a:spAutoFit/>
          </a:bodyPr>
          <a:lstStyle/>
          <a:p>
            <a:pPr algn="l"/>
            <a:r>
              <a:rPr lang="fr-FR" sz="2400" dirty="0">
                <a:solidFill>
                  <a:srgbClr val="E87D1E"/>
                </a:solidFill>
              </a:rPr>
              <a:t>tu faisais</a:t>
            </a:r>
          </a:p>
        </p:txBody>
      </p:sp>
      <p:sp>
        <p:nvSpPr>
          <p:cNvPr id="24" name="TextBox 23">
            <a:extLst>
              <a:ext uri="{FF2B5EF4-FFF2-40B4-BE49-F238E27FC236}">
                <a16:creationId xmlns:a16="http://schemas.microsoft.com/office/drawing/2014/main" id="{9815E576-72B9-BF0F-28AA-30854A1AFE66}"/>
              </a:ext>
            </a:extLst>
          </p:cNvPr>
          <p:cNvSpPr txBox="1"/>
          <p:nvPr/>
        </p:nvSpPr>
        <p:spPr>
          <a:xfrm>
            <a:off x="9782338" y="4868617"/>
            <a:ext cx="2575918" cy="461665"/>
          </a:xfrm>
          <a:prstGeom prst="rect">
            <a:avLst/>
          </a:prstGeom>
          <a:noFill/>
        </p:spPr>
        <p:txBody>
          <a:bodyPr wrap="square" rtlCol="0">
            <a:spAutoFit/>
          </a:bodyPr>
          <a:lstStyle/>
          <a:p>
            <a:pPr algn="l"/>
            <a:r>
              <a:rPr lang="fr-FR" sz="2400" dirty="0">
                <a:solidFill>
                  <a:srgbClr val="E87D1E"/>
                </a:solidFill>
              </a:rPr>
              <a:t>il/elle/on faisait</a:t>
            </a:r>
          </a:p>
        </p:txBody>
      </p:sp>
      <p:sp>
        <p:nvSpPr>
          <p:cNvPr id="25" name="TextBox 24">
            <a:extLst>
              <a:ext uri="{FF2B5EF4-FFF2-40B4-BE49-F238E27FC236}">
                <a16:creationId xmlns:a16="http://schemas.microsoft.com/office/drawing/2014/main" id="{6FB9E4A2-CB33-F888-4ADB-FBD102A6D4A6}"/>
              </a:ext>
            </a:extLst>
          </p:cNvPr>
          <p:cNvSpPr txBox="1"/>
          <p:nvPr/>
        </p:nvSpPr>
        <p:spPr>
          <a:xfrm>
            <a:off x="180001" y="5517657"/>
            <a:ext cx="71639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In English,</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the imperfect translates to ‘used to’</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6" name="TextBox 25">
            <a:extLst>
              <a:ext uri="{FF2B5EF4-FFF2-40B4-BE49-F238E27FC236}">
                <a16:creationId xmlns:a16="http://schemas.microsoft.com/office/drawing/2014/main" id="{30A2E554-ADE8-2D0D-786C-E8420445CFAB}"/>
              </a:ext>
            </a:extLst>
          </p:cNvPr>
          <p:cNvSpPr txBox="1"/>
          <p:nvPr/>
        </p:nvSpPr>
        <p:spPr>
          <a:xfrm>
            <a:off x="7343938" y="5507770"/>
            <a:ext cx="2438400" cy="830997"/>
          </a:xfrm>
          <a:prstGeom prst="rect">
            <a:avLst/>
          </a:prstGeom>
          <a:noFill/>
        </p:spPr>
        <p:txBody>
          <a:bodyPr wrap="square" rtlCol="0">
            <a:spAutoFit/>
          </a:bodyPr>
          <a:lstStyle/>
          <a:p>
            <a:pPr algn="l"/>
            <a:r>
              <a:rPr lang="en-GB" sz="2400" dirty="0">
                <a:solidFill>
                  <a:srgbClr val="E87D1E"/>
                </a:solidFill>
              </a:rPr>
              <a:t>e.g. used to</a:t>
            </a:r>
          </a:p>
          <a:p>
            <a:pPr algn="l"/>
            <a:r>
              <a:rPr lang="en-GB" sz="2400" dirty="0">
                <a:solidFill>
                  <a:srgbClr val="E87D1E"/>
                </a:solidFill>
              </a:rPr>
              <a:t>        go</a:t>
            </a:r>
          </a:p>
        </p:txBody>
      </p:sp>
      <p:sp>
        <p:nvSpPr>
          <p:cNvPr id="27" name="TextBox 26">
            <a:extLst>
              <a:ext uri="{FF2B5EF4-FFF2-40B4-BE49-F238E27FC236}">
                <a16:creationId xmlns:a16="http://schemas.microsoft.com/office/drawing/2014/main" id="{601DCE41-EC63-EDB1-7BCB-3EEE50E58A1C}"/>
              </a:ext>
            </a:extLst>
          </p:cNvPr>
          <p:cNvSpPr txBox="1"/>
          <p:nvPr/>
        </p:nvSpPr>
        <p:spPr>
          <a:xfrm>
            <a:off x="9737562" y="5521235"/>
            <a:ext cx="2438400" cy="830997"/>
          </a:xfrm>
          <a:prstGeom prst="rect">
            <a:avLst/>
          </a:prstGeom>
          <a:noFill/>
        </p:spPr>
        <p:txBody>
          <a:bodyPr wrap="square" rtlCol="0">
            <a:spAutoFit/>
          </a:bodyPr>
          <a:lstStyle/>
          <a:p>
            <a:pPr algn="l"/>
            <a:r>
              <a:rPr lang="en-GB" sz="2400" dirty="0">
                <a:solidFill>
                  <a:srgbClr val="E87D1E"/>
                </a:solidFill>
              </a:rPr>
              <a:t>e.g. used to</a:t>
            </a:r>
          </a:p>
          <a:p>
            <a:pPr algn="l"/>
            <a:r>
              <a:rPr lang="en-GB" sz="2400" dirty="0">
                <a:solidFill>
                  <a:srgbClr val="E87D1E"/>
                </a:solidFill>
              </a:rPr>
              <a:t>        do/make</a:t>
            </a:r>
          </a:p>
        </p:txBody>
      </p:sp>
    </p:spTree>
    <p:extLst>
      <p:ext uri="{BB962C8B-B14F-4D97-AF65-F5344CB8AC3E}">
        <p14:creationId xmlns:p14="http://schemas.microsoft.com/office/powerpoint/2010/main" val="14884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6"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Il y a vs il y avait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DF9F18FC-1E50-40B0-91AC-36BA896007A3}"/>
              </a:ext>
            </a:extLst>
          </p:cNvPr>
          <p:cNvSpPr txBox="1"/>
          <p:nvPr/>
        </p:nvSpPr>
        <p:spPr>
          <a:xfrm>
            <a:off x="180000" y="1296000"/>
            <a:ext cx="11198087" cy="461665"/>
          </a:xfrm>
          <a:prstGeom prst="rect">
            <a:avLst/>
          </a:prstGeom>
          <a:noFill/>
        </p:spPr>
        <p:txBody>
          <a:bodyPr wrap="square" rtlCol="0">
            <a:spAutoFit/>
          </a:bodyPr>
          <a:lstStyle/>
          <a:p>
            <a:endParaRPr lang="en-US" sz="2400" dirty="0">
              <a:solidFill>
                <a:schemeClr val="accent5">
                  <a:lumMod val="50000"/>
                </a:schemeClr>
              </a:solidFill>
            </a:endParaRPr>
          </a:p>
        </p:txBody>
      </p:sp>
      <p:sp>
        <p:nvSpPr>
          <p:cNvPr id="9" name="TextBox 8">
            <a:extLst>
              <a:ext uri="{FF2B5EF4-FFF2-40B4-BE49-F238E27FC236}">
                <a16:creationId xmlns:a16="http://schemas.microsoft.com/office/drawing/2014/main" id="{E70BCB2E-5EA4-636E-EAD0-37FBE958FD4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Remember,</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we use </a:t>
            </a:r>
            <a:r>
              <a:rPr kumimoji="0" lang="en-US" sz="2400" b="1" i="0" u="none" strike="noStrike" kern="1200" cap="none" spc="0" normalizeH="0" noProof="0" dirty="0">
                <a:ln>
                  <a:noFill/>
                </a:ln>
                <a:solidFill>
                  <a:srgbClr val="115076"/>
                </a:solidFill>
                <a:effectLst/>
                <a:uLnTx/>
                <a:uFillTx/>
                <a:latin typeface="Century Gothic" panose="020F0302020204030204"/>
                <a:ea typeface="+mn-ea"/>
                <a:cs typeface="+mn-cs"/>
              </a:rPr>
              <a:t>il y a</a:t>
            </a:r>
            <a:r>
              <a:rPr kumimoji="0" lang="en-US" sz="240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400" i="0" u="none" strike="noStrike" kern="1200" cap="none" spc="0" normalizeH="0" dirty="0">
                <a:ln>
                  <a:noFill/>
                </a:ln>
                <a:solidFill>
                  <a:srgbClr val="115076"/>
                </a:solidFill>
                <a:effectLst/>
                <a:uLnTx/>
                <a:uFillTx/>
                <a:latin typeface="Century Gothic" panose="020F0302020204030204"/>
                <a:ea typeface="+mn-ea"/>
                <a:cs typeface="+mn-cs"/>
              </a:rPr>
              <a:t>to say, </a:t>
            </a:r>
            <a:r>
              <a:rPr kumimoji="0" lang="en-US" sz="2400" i="0" u="none" strike="noStrike" kern="1200" cap="none" spc="0" normalizeH="0" noProof="0" dirty="0">
                <a:ln>
                  <a:noFill/>
                </a:ln>
                <a:solidFill>
                  <a:srgbClr val="115076"/>
                </a:solidFill>
                <a:effectLst/>
                <a:uLnTx/>
                <a:uFillTx/>
                <a:latin typeface="Century Gothic" panose="020F0302020204030204"/>
                <a:ea typeface="+mn-ea"/>
                <a:cs typeface="+mn-cs"/>
              </a:rPr>
              <a:t>‘there is’ or ‘there are’.</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6AE85015-F9A6-CBA6-F625-0C1FA2F3ECF3}"/>
              </a:ext>
            </a:extLst>
          </p:cNvPr>
          <p:cNvSpPr txBox="1"/>
          <p:nvPr/>
        </p:nvSpPr>
        <p:spPr>
          <a:xfrm>
            <a:off x="3383725" y="5248437"/>
            <a:ext cx="455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115076"/>
                </a:solidFill>
                <a:effectLst/>
                <a:uLnTx/>
                <a:uFillTx/>
                <a:latin typeface="Century Gothic" panose="020F0302020204030204"/>
              </a:rPr>
              <a:t>Il y avait</a:t>
            </a:r>
            <a:r>
              <a:rPr kumimoji="0" lang="fr-FR" sz="2400" b="1" i="0" u="none" strike="noStrike" kern="1200" cap="none" spc="0" normalizeH="0" dirty="0">
                <a:ln>
                  <a:noFill/>
                </a:ln>
                <a:solidFill>
                  <a:srgbClr val="115076"/>
                </a:solidFill>
                <a:effectLst/>
                <a:uLnTx/>
                <a:uFillTx/>
                <a:latin typeface="Century Gothic" panose="020F0302020204030204"/>
              </a:rPr>
              <a:t> </a:t>
            </a:r>
            <a:r>
              <a:rPr kumimoji="0" lang="fr-FR" sz="2400" b="0" i="0" u="none" strike="noStrike" kern="1200" cap="none" spc="0" normalizeH="0" dirty="0">
                <a:ln>
                  <a:noFill/>
                </a:ln>
                <a:solidFill>
                  <a:srgbClr val="115076"/>
                </a:solidFill>
                <a:effectLst/>
                <a:uLnTx/>
                <a:uFillTx/>
                <a:latin typeface="Century Gothic" panose="020F0302020204030204"/>
              </a:rPr>
              <a:t>un café </a:t>
            </a:r>
            <a:r>
              <a:rPr kumimoji="0" lang="fr-FR" sz="2400" b="0" i="0" u="none" strike="noStrike" kern="1200" cap="none" spc="0" normalizeH="0" dirty="0">
                <a:ln>
                  <a:noFill/>
                </a:ln>
                <a:solidFill>
                  <a:srgbClr val="115076"/>
                </a:solidFill>
                <a:effectLst/>
                <a:uLnTx/>
                <a:uFillTx/>
                <a:latin typeface="Century Gothic" panose="020B0502020202020204" pitchFamily="34" charset="0"/>
              </a:rPr>
              <a:t>à la plage.</a:t>
            </a:r>
            <a:endParaRPr kumimoji="0" lang="fr-FR" sz="2400" b="0" i="0" u="none" strike="noStrike" kern="1200" cap="none" spc="0" normalizeH="0" baseline="0" dirty="0">
              <a:ln>
                <a:noFill/>
              </a:ln>
              <a:solidFill>
                <a:srgbClr val="115076"/>
              </a:solidFill>
              <a:effectLst/>
              <a:uLnTx/>
              <a:uFillTx/>
              <a:latin typeface="Century Gothic" panose="020F0302020204030204"/>
            </a:endParaRPr>
          </a:p>
        </p:txBody>
      </p:sp>
      <p:sp>
        <p:nvSpPr>
          <p:cNvPr id="29" name="TextBox 28">
            <a:extLst>
              <a:ext uri="{FF2B5EF4-FFF2-40B4-BE49-F238E27FC236}">
                <a16:creationId xmlns:a16="http://schemas.microsoft.com/office/drawing/2014/main" id="{123E971D-5E2D-9D92-2AF6-F22A25CAF079}"/>
              </a:ext>
            </a:extLst>
          </p:cNvPr>
          <p:cNvSpPr txBox="1"/>
          <p:nvPr/>
        </p:nvSpPr>
        <p:spPr>
          <a:xfrm>
            <a:off x="179996" y="2648679"/>
            <a:ext cx="59718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There is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 swimming pool at the school</a:t>
            </a:r>
            <a:r>
              <a:rPr kumimoji="0" lang="en-US" sz="2400" b="0" i="0" u="none" strike="noStrike" kern="1200" cap="none" spc="0" normalizeH="0" noProof="0" dirty="0">
                <a:ln>
                  <a:noFill/>
                </a:ln>
                <a:solidFill>
                  <a:srgbClr val="115076"/>
                </a:solidFill>
                <a:effectLst/>
                <a:uLnTx/>
                <a:uFillTx/>
                <a:latin typeface="Century Gothic" panose="020B0502020202020204" pitchFamily="34" charset="0"/>
              </a:rPr>
              <a:t>.</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6821B720-D10D-CD2B-1C79-18499CA827BC}"/>
              </a:ext>
            </a:extLst>
          </p:cNvPr>
          <p:cNvSpPr txBox="1"/>
          <p:nvPr/>
        </p:nvSpPr>
        <p:spPr>
          <a:xfrm>
            <a:off x="179997" y="3857549"/>
            <a:ext cx="11729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 imperfect tense of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il y a</a:t>
            </a:r>
            <a:r>
              <a:rPr kumimoji="0" lang="en-US" sz="2400" i="0" u="none" strike="noStrike" kern="1200" cap="none" spc="0" normalizeH="0" baseline="0" noProof="0" dirty="0">
                <a:ln>
                  <a:noFill/>
                </a:ln>
                <a:solidFill>
                  <a:srgbClr val="115076"/>
                </a:solidFill>
                <a:effectLst/>
                <a:uLnTx/>
                <a:uFillTx/>
                <a:latin typeface="Century Gothic" panose="020F0302020204030204"/>
                <a:ea typeface="+mn-ea"/>
                <a:cs typeface="+mn-cs"/>
              </a:rPr>
              <a:t> is </a:t>
            </a:r>
            <a:r>
              <a:rPr kumimoji="0" lang="fr-FR" sz="2400" b="1" i="0" u="none" strike="noStrike" kern="1200" cap="none" spc="0" normalizeH="0" baseline="0" dirty="0">
                <a:ln>
                  <a:noFill/>
                </a:ln>
                <a:solidFill>
                  <a:srgbClr val="115076"/>
                </a:solidFill>
                <a:effectLst/>
                <a:uLnTx/>
                <a:uFillTx/>
                <a:latin typeface="Century Gothic" panose="020F0302020204030204"/>
                <a:ea typeface="+mn-ea"/>
                <a:cs typeface="+mn-cs"/>
              </a:rPr>
              <a:t>il y avait</a:t>
            </a:r>
            <a:r>
              <a:rPr kumimoji="0" lang="fr-FR" sz="2400" i="0" u="none" strike="noStrike" kern="1200" cap="none" spc="0" normalizeH="0" baseline="0" dirty="0">
                <a:ln>
                  <a:noFill/>
                </a:ln>
                <a:solidFill>
                  <a:srgbClr val="115076"/>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rgbClr val="115076"/>
                </a:solidFill>
                <a:effectLst/>
                <a:uLnTx/>
                <a:uFillTx/>
                <a:latin typeface="Century Gothic" panose="020F0302020204030204"/>
                <a:ea typeface="+mn-ea"/>
                <a:cs typeface="+mn-cs"/>
              </a:rPr>
              <a:t>which means ‘there used to be’</a:t>
            </a:r>
            <a:r>
              <a:rPr kumimoji="0" lang="en-US" sz="2400" b="0" i="0" u="none" strike="noStrike" kern="1200" cap="none" spc="0" normalizeH="0" noProof="0" dirty="0">
                <a:ln>
                  <a:noFill/>
                </a:ln>
                <a:solidFill>
                  <a:srgbClr val="115076"/>
                </a:solidFill>
                <a:effectLst/>
                <a:uLnTx/>
                <a:uFillTx/>
                <a:latin typeface="Century Gothic" panose="020B0502020202020204" pitchFamily="34" charset="0"/>
              </a:rPr>
              <a:t>.</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D0687163-C9D3-FA98-A083-765AF8420AEA}"/>
              </a:ext>
            </a:extLst>
          </p:cNvPr>
          <p:cNvSpPr txBox="1"/>
          <p:nvPr/>
        </p:nvSpPr>
        <p:spPr>
          <a:xfrm>
            <a:off x="179996" y="1942530"/>
            <a:ext cx="455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115076"/>
                </a:solidFill>
                <a:effectLst/>
                <a:uLnTx/>
                <a:uFillTx/>
                <a:latin typeface="Century Gothic" panose="020F0302020204030204"/>
              </a:rPr>
              <a:t>Il y a </a:t>
            </a:r>
            <a:r>
              <a:rPr kumimoji="0" lang="fr-FR" sz="2400" b="0" i="0" u="none" strike="noStrike" kern="1200" cap="none" spc="0" normalizeH="0" baseline="0" dirty="0">
                <a:ln>
                  <a:noFill/>
                </a:ln>
                <a:solidFill>
                  <a:srgbClr val="115076"/>
                </a:solidFill>
                <a:effectLst/>
                <a:uLnTx/>
                <a:uFillTx/>
                <a:latin typeface="Century Gothic" panose="020F0302020204030204"/>
              </a:rPr>
              <a:t>une</a:t>
            </a:r>
            <a:r>
              <a:rPr kumimoji="0" lang="fr-FR" sz="2400" b="0" i="0" u="none" strike="noStrike" kern="1200" cap="none" spc="0" normalizeH="0" dirty="0">
                <a:ln>
                  <a:noFill/>
                </a:ln>
                <a:solidFill>
                  <a:srgbClr val="115076"/>
                </a:solidFill>
                <a:effectLst/>
                <a:uLnTx/>
                <a:uFillTx/>
                <a:latin typeface="Century Gothic" panose="020F0302020204030204"/>
              </a:rPr>
              <a:t> piscine au coll</a:t>
            </a:r>
            <a:r>
              <a:rPr kumimoji="0" lang="fr-FR" sz="2400" b="0" i="0" u="none" strike="noStrike" kern="1200" cap="none" spc="0" normalizeH="0" dirty="0">
                <a:ln>
                  <a:noFill/>
                </a:ln>
                <a:solidFill>
                  <a:srgbClr val="115076"/>
                </a:solidFill>
                <a:effectLst/>
                <a:uLnTx/>
                <a:uFillTx/>
                <a:latin typeface="Century Gothic" panose="020B0502020202020204" pitchFamily="34" charset="0"/>
              </a:rPr>
              <a:t>ège</a:t>
            </a:r>
            <a:r>
              <a:rPr kumimoji="0" lang="en-US" sz="2400" b="0" i="0" u="none" strike="noStrike" kern="1200" cap="none" spc="0" normalizeH="0" noProof="0" dirty="0">
                <a:ln>
                  <a:noFill/>
                </a:ln>
                <a:solidFill>
                  <a:srgbClr val="115076"/>
                </a:solidFill>
                <a:effectLst/>
                <a:uLnTx/>
                <a:uFillTx/>
                <a:latin typeface="Century Gothic" panose="020B0502020202020204" pitchFamily="34" charset="0"/>
              </a:rPr>
              <a:t>.</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BE550A76-460B-BF53-0679-95D908C8EBDD}"/>
              </a:ext>
            </a:extLst>
          </p:cNvPr>
          <p:cNvSpPr txBox="1"/>
          <p:nvPr/>
        </p:nvSpPr>
        <p:spPr>
          <a:xfrm>
            <a:off x="3383725" y="4513199"/>
            <a:ext cx="6147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There used to be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 café at the beach</a:t>
            </a:r>
            <a:r>
              <a:rPr kumimoji="0" lang="en-US" sz="2400" b="0" i="0" u="none" strike="noStrike" kern="1200" cap="none" spc="0" normalizeH="0" noProof="0" dirty="0">
                <a:ln>
                  <a:noFill/>
                </a:ln>
                <a:solidFill>
                  <a:srgbClr val="115076"/>
                </a:solidFill>
                <a:effectLst/>
                <a:uLnTx/>
                <a:uFillTx/>
                <a:latin typeface="Century Gothic" panose="020B0502020202020204" pitchFamily="34" charset="0"/>
              </a:rPr>
              <a:t>.</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BB767EED-953F-27F4-56E7-3C0C2D5EB1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6683" y="1396675"/>
            <a:ext cx="2614007" cy="1797130"/>
          </a:xfrm>
          <a:prstGeom prst="rect">
            <a:avLst/>
          </a:prstGeom>
        </p:spPr>
      </p:pic>
      <p:pic>
        <p:nvPicPr>
          <p:cNvPr id="34" name="Picture 33">
            <a:extLst>
              <a:ext uri="{FF2B5EF4-FFF2-40B4-BE49-F238E27FC236}">
                <a16:creationId xmlns:a16="http://schemas.microsoft.com/office/drawing/2014/main" id="{7D588020-2E34-47DE-68AD-F78ADB327B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774" y="4472746"/>
            <a:ext cx="2579682" cy="1706972"/>
          </a:xfrm>
          <a:prstGeom prst="rect">
            <a:avLst/>
          </a:prstGeom>
        </p:spPr>
      </p:pic>
    </p:spTree>
    <p:extLst>
      <p:ext uri="{BB962C8B-B14F-4D97-AF65-F5344CB8AC3E}">
        <p14:creationId xmlns:p14="http://schemas.microsoft.com/office/powerpoint/2010/main" val="42332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p:bldP spid="29" grpId="0"/>
      <p:bldP spid="30" grpId="0"/>
      <p:bldP spid="31"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938749"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Une visite guidée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DF9F18FC-1E50-40B0-91AC-36BA896007A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E70BCB2E-5EA4-636E-EAD0-37FBE958FD4B}"/>
              </a:ext>
            </a:extLst>
          </p:cNvPr>
          <p:cNvSpPr txBox="1"/>
          <p:nvPr/>
        </p:nvSpPr>
        <p:spPr>
          <a:xfrm>
            <a:off x="180000" y="1212673"/>
            <a:ext cx="82435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C’est aujourd’hui ou avant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La phrase est à l'imparfait ou au présent ?</a:t>
            </a:r>
          </a:p>
        </p:txBody>
      </p:sp>
      <p:grpSp>
        <p:nvGrpSpPr>
          <p:cNvPr id="18" name="Group 17">
            <a:extLst>
              <a:ext uri="{FF2B5EF4-FFF2-40B4-BE49-F238E27FC236}">
                <a16:creationId xmlns:a16="http://schemas.microsoft.com/office/drawing/2014/main" id="{AB7BF72A-4527-8CC6-B57A-9B5D713C8FF6}"/>
              </a:ext>
            </a:extLst>
          </p:cNvPr>
          <p:cNvGrpSpPr/>
          <p:nvPr/>
        </p:nvGrpSpPr>
        <p:grpSpPr>
          <a:xfrm>
            <a:off x="7244471" y="649470"/>
            <a:ext cx="4665450" cy="5603346"/>
            <a:chOff x="7244471" y="655037"/>
            <a:chExt cx="4665450" cy="5603346"/>
          </a:xfrm>
        </p:grpSpPr>
        <p:grpSp>
          <p:nvGrpSpPr>
            <p:cNvPr id="3" name="Group 2">
              <a:extLst>
                <a:ext uri="{FF2B5EF4-FFF2-40B4-BE49-F238E27FC236}">
                  <a16:creationId xmlns:a16="http://schemas.microsoft.com/office/drawing/2014/main" id="{A7413E1D-F2AB-1D34-331B-BB7A321C2F17}"/>
                </a:ext>
              </a:extLst>
            </p:cNvPr>
            <p:cNvGrpSpPr/>
            <p:nvPr/>
          </p:nvGrpSpPr>
          <p:grpSpPr>
            <a:xfrm>
              <a:off x="8569566" y="1406840"/>
              <a:ext cx="3340355" cy="4851543"/>
              <a:chOff x="8569567" y="1526832"/>
              <a:chExt cx="3340355" cy="4851543"/>
            </a:xfrm>
          </p:grpSpPr>
          <p:pic>
            <p:nvPicPr>
              <p:cNvPr id="1026" name="Picture 2" descr="Free photos of Cathedral">
                <a:extLst>
                  <a:ext uri="{FF2B5EF4-FFF2-40B4-BE49-F238E27FC236}">
                    <a16:creationId xmlns:a16="http://schemas.microsoft.com/office/drawing/2014/main" id="{C1E4B65E-9737-2A80-2646-B84EA2DA5B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9567" y="1526832"/>
                <a:ext cx="3340354" cy="44538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43D8CCD-AF9B-DC3A-025F-CFD8F955532D}"/>
                  </a:ext>
                </a:extLst>
              </p:cNvPr>
              <p:cNvSpPr txBox="1"/>
              <p:nvPr/>
            </p:nvSpPr>
            <p:spPr>
              <a:xfrm>
                <a:off x="8569568" y="5978775"/>
                <a:ext cx="3340354" cy="399600"/>
              </a:xfrm>
              <a:prstGeom prst="rect">
                <a:avLst/>
              </a:prstGeom>
              <a:solidFill>
                <a:srgbClr val="115076"/>
              </a:solidFill>
              <a:ln>
                <a:solidFill>
                  <a:schemeClr val="bg1"/>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Cathédrale d’Amiens</a:t>
                </a:r>
              </a:p>
            </p:txBody>
          </p:sp>
        </p:grpSp>
        <p:sp>
          <p:nvSpPr>
            <p:cNvPr id="12" name="TextBox 11">
              <a:extLst>
                <a:ext uri="{FF2B5EF4-FFF2-40B4-BE49-F238E27FC236}">
                  <a16:creationId xmlns:a16="http://schemas.microsoft.com/office/drawing/2014/main" id="{2DCD47E6-7C96-158B-70C4-2BD4FABB0B9B}"/>
                </a:ext>
              </a:extLst>
            </p:cNvPr>
            <p:cNvSpPr txBox="1"/>
            <p:nvPr/>
          </p:nvSpPr>
          <p:spPr>
            <a:xfrm>
              <a:off x="8509686" y="655037"/>
              <a:ext cx="1537856" cy="461665"/>
            </a:xfrm>
            <a:prstGeom prst="rect">
              <a:avLst/>
            </a:prstGeom>
            <a:noFill/>
            <a:ln w="28575">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les tours</a:t>
              </a:r>
            </a:p>
          </p:txBody>
        </p:sp>
        <p:sp>
          <p:nvSpPr>
            <p:cNvPr id="13" name="TextBox 12">
              <a:extLst>
                <a:ext uri="{FF2B5EF4-FFF2-40B4-BE49-F238E27FC236}">
                  <a16:creationId xmlns:a16="http://schemas.microsoft.com/office/drawing/2014/main" id="{B8225095-00BA-5996-ADA4-B24955926F98}"/>
                </a:ext>
              </a:extLst>
            </p:cNvPr>
            <p:cNvSpPr txBox="1"/>
            <p:nvPr/>
          </p:nvSpPr>
          <p:spPr>
            <a:xfrm>
              <a:off x="7244471" y="2580009"/>
              <a:ext cx="1259221" cy="830997"/>
            </a:xfrm>
            <a:prstGeom prst="rect">
              <a:avLst/>
            </a:prstGeom>
            <a:noFill/>
            <a:ln w="28575">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la rosace</a:t>
              </a:r>
            </a:p>
          </p:txBody>
        </p:sp>
        <p:cxnSp>
          <p:nvCxnSpPr>
            <p:cNvPr id="6" name="Straight Arrow Connector 5">
              <a:extLst>
                <a:ext uri="{FF2B5EF4-FFF2-40B4-BE49-F238E27FC236}">
                  <a16:creationId xmlns:a16="http://schemas.microsoft.com/office/drawing/2014/main" id="{40B95245-D967-0209-0146-2FEA21B2D425}"/>
                </a:ext>
              </a:extLst>
            </p:cNvPr>
            <p:cNvCxnSpPr/>
            <p:nvPr/>
          </p:nvCxnSpPr>
          <p:spPr>
            <a:xfrm flipV="1">
              <a:off x="8495831" y="2580008"/>
              <a:ext cx="1382460" cy="230832"/>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85D84EE-E84D-7AFE-FA4E-18364FAC9780}"/>
                </a:ext>
              </a:extLst>
            </p:cNvPr>
            <p:cNvCxnSpPr>
              <a:cxnSpLocks/>
            </p:cNvCxnSpPr>
            <p:nvPr/>
          </p:nvCxnSpPr>
          <p:spPr>
            <a:xfrm>
              <a:off x="9342457" y="1129094"/>
              <a:ext cx="0" cy="513156"/>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629E393-4CD4-7526-2DB7-ED3E8328AF1E}"/>
                </a:ext>
              </a:extLst>
            </p:cNvPr>
            <p:cNvCxnSpPr>
              <a:cxnSpLocks/>
            </p:cNvCxnSpPr>
            <p:nvPr/>
          </p:nvCxnSpPr>
          <p:spPr>
            <a:xfrm>
              <a:off x="9688821" y="1129094"/>
              <a:ext cx="868343" cy="513156"/>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9" name="Table 19">
            <a:extLst>
              <a:ext uri="{FF2B5EF4-FFF2-40B4-BE49-F238E27FC236}">
                <a16:creationId xmlns:a16="http://schemas.microsoft.com/office/drawing/2014/main" id="{7B4B76FD-890F-70C5-A25C-8577507615C0}"/>
              </a:ext>
            </a:extLst>
          </p:cNvPr>
          <p:cNvGraphicFramePr>
            <a:graphicFrameLocks noGrp="1"/>
          </p:cNvGraphicFramePr>
          <p:nvPr>
            <p:extLst>
              <p:ext uri="{D42A27DB-BD31-4B8C-83A1-F6EECF244321}">
                <p14:modId xmlns:p14="http://schemas.microsoft.com/office/powerpoint/2010/main" val="3114513636"/>
              </p:ext>
            </p:extLst>
          </p:nvPr>
        </p:nvGraphicFramePr>
        <p:xfrm>
          <a:off x="180000" y="2040826"/>
          <a:ext cx="6990736" cy="4321422"/>
        </p:xfrm>
        <a:graphic>
          <a:graphicData uri="http://schemas.openxmlformats.org/drawingml/2006/table">
            <a:tbl>
              <a:tblPr firstRow="1" bandRow="1">
                <a:tableStyleId>{5C22544A-7EE6-4342-B048-85BDC9FD1C3A}</a:tableStyleId>
              </a:tblPr>
              <a:tblGrid>
                <a:gridCol w="587843">
                  <a:extLst>
                    <a:ext uri="{9D8B030D-6E8A-4147-A177-3AD203B41FA5}">
                      <a16:colId xmlns:a16="http://schemas.microsoft.com/office/drawing/2014/main" val="2215948687"/>
                    </a:ext>
                  </a:extLst>
                </a:gridCol>
                <a:gridCol w="3895667">
                  <a:extLst>
                    <a:ext uri="{9D8B030D-6E8A-4147-A177-3AD203B41FA5}">
                      <a16:colId xmlns:a16="http://schemas.microsoft.com/office/drawing/2014/main" val="310119520"/>
                    </a:ext>
                  </a:extLst>
                </a:gridCol>
                <a:gridCol w="776748">
                  <a:extLst>
                    <a:ext uri="{9D8B030D-6E8A-4147-A177-3AD203B41FA5}">
                      <a16:colId xmlns:a16="http://schemas.microsoft.com/office/drawing/2014/main" val="1152805149"/>
                    </a:ext>
                  </a:extLst>
                </a:gridCol>
                <a:gridCol w="1052052">
                  <a:extLst>
                    <a:ext uri="{9D8B030D-6E8A-4147-A177-3AD203B41FA5}">
                      <a16:colId xmlns:a16="http://schemas.microsoft.com/office/drawing/2014/main" val="1357758493"/>
                    </a:ext>
                  </a:extLst>
                </a:gridCol>
                <a:gridCol w="678426">
                  <a:extLst>
                    <a:ext uri="{9D8B030D-6E8A-4147-A177-3AD203B41FA5}">
                      <a16:colId xmlns:a16="http://schemas.microsoft.com/office/drawing/2014/main" val="440156279"/>
                    </a:ext>
                  </a:extLst>
                </a:gridCol>
              </a:tblGrid>
              <a:tr h="480158">
                <a:tc>
                  <a:txBody>
                    <a:bodyPr/>
                    <a:lstStyle/>
                    <a:p>
                      <a:endParaRPr lang="en-GB" sz="2000" dirty="0">
                        <a:solidFill>
                          <a:srgbClr val="115076"/>
                        </a:solidFill>
                      </a:endParaRPr>
                    </a:p>
                  </a:txBody>
                  <a:tcPr anchor="ctr"/>
                </a:tc>
                <a:tc>
                  <a:txBody>
                    <a:bodyPr/>
                    <a:lstStyle/>
                    <a:p>
                      <a:endParaRPr lang="en-GB" sz="2000" dirty="0">
                        <a:solidFill>
                          <a:srgbClr val="115076"/>
                        </a:solidFill>
                      </a:endParaRPr>
                    </a:p>
                  </a:txBody>
                  <a:tcPr anchor="ctr"/>
                </a:tc>
                <a:tc>
                  <a:txBody>
                    <a:bodyPr/>
                    <a:lstStyle/>
                    <a:p>
                      <a:r>
                        <a:rPr lang="en-GB" sz="2000" dirty="0">
                          <a:solidFill>
                            <a:srgbClr val="115076"/>
                          </a:solidFill>
                        </a:rPr>
                        <a:t>Now</a:t>
                      </a:r>
                    </a:p>
                  </a:txBody>
                  <a:tcPr anchor="ctr"/>
                </a:tc>
                <a:tc>
                  <a:txBody>
                    <a:bodyPr/>
                    <a:lstStyle/>
                    <a:p>
                      <a:r>
                        <a:rPr lang="en-GB" sz="2000" dirty="0">
                          <a:solidFill>
                            <a:srgbClr val="115076"/>
                          </a:solidFill>
                        </a:rPr>
                        <a:t>Before</a:t>
                      </a:r>
                    </a:p>
                  </a:txBody>
                  <a:tcPr anchor="ctr"/>
                </a:tc>
                <a:tc>
                  <a:txBody>
                    <a:bodyPr/>
                    <a:lstStyle/>
                    <a:p>
                      <a:endParaRPr lang="en-GB" sz="2000" dirty="0">
                        <a:solidFill>
                          <a:srgbClr val="115076"/>
                        </a:solidFill>
                      </a:endParaRPr>
                    </a:p>
                  </a:txBody>
                  <a:tcPr anchor="ctr"/>
                </a:tc>
                <a:extLst>
                  <a:ext uri="{0D108BD9-81ED-4DB2-BD59-A6C34878D82A}">
                    <a16:rowId xmlns:a16="http://schemas.microsoft.com/office/drawing/2014/main" val="3478698166"/>
                  </a:ext>
                </a:extLst>
              </a:tr>
              <a:tr h="480158">
                <a:tc>
                  <a:txBody>
                    <a:bodyPr/>
                    <a:lstStyle/>
                    <a:p>
                      <a:endParaRPr lang="en-GB" sz="2000" dirty="0">
                        <a:solidFill>
                          <a:srgbClr val="104F75"/>
                        </a:solidFill>
                      </a:endParaRPr>
                    </a:p>
                  </a:txBody>
                  <a:tcPr anchor="ctr"/>
                </a:tc>
                <a:tc>
                  <a:txBody>
                    <a:bodyPr/>
                    <a:lstStyle/>
                    <a:p>
                      <a:r>
                        <a:rPr lang="en-GB" sz="2000" dirty="0">
                          <a:solidFill>
                            <a:srgbClr val="104F75"/>
                          </a:solidFill>
                        </a:rPr>
                        <a:t>Towers of different heights</a:t>
                      </a:r>
                    </a:p>
                  </a:txBody>
                  <a:tcPr anchor="ctr"/>
                </a:tc>
                <a:tc>
                  <a:txBody>
                    <a:bodyPr/>
                    <a:lstStyle/>
                    <a:p>
                      <a:endParaRPr lang="en-GB" sz="2000" dirty="0">
                        <a:solidFill>
                          <a:srgbClr val="104F75"/>
                        </a:solidFill>
                      </a:endParaRPr>
                    </a:p>
                  </a:txBody>
                  <a:tcPr anchor="ctr"/>
                </a:tc>
                <a:tc>
                  <a:txBody>
                    <a:bodyPr/>
                    <a:lstStyle/>
                    <a:p>
                      <a:endParaRPr lang="en-GB" sz="2000">
                        <a:solidFill>
                          <a:srgbClr val="104F75"/>
                        </a:solidFill>
                      </a:endParaRPr>
                    </a:p>
                  </a:txBody>
                  <a:tcPr anchor="ctr"/>
                </a:tc>
                <a:tc>
                  <a:txBody>
                    <a:bodyPr/>
                    <a:lstStyle/>
                    <a:p>
                      <a:endParaRPr lang="en-GB" sz="2000">
                        <a:solidFill>
                          <a:srgbClr val="104F75"/>
                        </a:solidFill>
                      </a:endParaRPr>
                    </a:p>
                  </a:txBody>
                  <a:tcPr anchor="ctr"/>
                </a:tc>
                <a:extLst>
                  <a:ext uri="{0D108BD9-81ED-4DB2-BD59-A6C34878D82A}">
                    <a16:rowId xmlns:a16="http://schemas.microsoft.com/office/drawing/2014/main" val="1575241025"/>
                  </a:ext>
                </a:extLst>
              </a:tr>
              <a:tr h="480158">
                <a:tc>
                  <a:txBody>
                    <a:bodyPr/>
                    <a:lstStyle/>
                    <a:p>
                      <a:endParaRPr lang="en-GB" sz="2000" dirty="0">
                        <a:solidFill>
                          <a:srgbClr val="104F75"/>
                        </a:solidFill>
                      </a:endParaRPr>
                    </a:p>
                  </a:txBody>
                  <a:tcPr anchor="ctr"/>
                </a:tc>
                <a:tc>
                  <a:txBody>
                    <a:bodyPr/>
                    <a:lstStyle/>
                    <a:p>
                      <a:r>
                        <a:rPr lang="en-GB" sz="2000" dirty="0">
                          <a:solidFill>
                            <a:srgbClr val="104F75"/>
                          </a:solidFill>
                        </a:rPr>
                        <a:t>Colours on the cathedral</a:t>
                      </a:r>
                    </a:p>
                  </a:txBody>
                  <a:tcPr anchor="ctr"/>
                </a:tc>
                <a:tc>
                  <a:txBody>
                    <a:bodyPr/>
                    <a:lstStyle/>
                    <a:p>
                      <a:endParaRPr lang="en-GB" sz="2000">
                        <a:solidFill>
                          <a:srgbClr val="104F75"/>
                        </a:solidFill>
                      </a:endParaRPr>
                    </a:p>
                  </a:txBody>
                  <a:tcPr anchor="ctr"/>
                </a:tc>
                <a:tc>
                  <a:txBody>
                    <a:bodyPr/>
                    <a:lstStyle/>
                    <a:p>
                      <a:endParaRPr lang="en-GB" sz="2000">
                        <a:solidFill>
                          <a:srgbClr val="104F75"/>
                        </a:solidFill>
                      </a:endParaRPr>
                    </a:p>
                  </a:txBody>
                  <a:tcPr anchor="ctr"/>
                </a:tc>
                <a:tc>
                  <a:txBody>
                    <a:bodyPr/>
                    <a:lstStyle/>
                    <a:p>
                      <a:endParaRPr lang="en-GB" sz="2000">
                        <a:solidFill>
                          <a:srgbClr val="104F75"/>
                        </a:solidFill>
                      </a:endParaRPr>
                    </a:p>
                  </a:txBody>
                  <a:tcPr anchor="ctr"/>
                </a:tc>
                <a:extLst>
                  <a:ext uri="{0D108BD9-81ED-4DB2-BD59-A6C34878D82A}">
                    <a16:rowId xmlns:a16="http://schemas.microsoft.com/office/drawing/2014/main" val="3735353977"/>
                  </a:ext>
                </a:extLst>
              </a:tr>
              <a:tr h="480158">
                <a:tc>
                  <a:txBody>
                    <a:bodyPr/>
                    <a:lstStyle/>
                    <a:p>
                      <a:endParaRPr lang="en-GB" sz="2000" dirty="0">
                        <a:solidFill>
                          <a:srgbClr val="104F75"/>
                        </a:solidFill>
                      </a:endParaRPr>
                    </a:p>
                  </a:txBody>
                  <a:tcPr anchor="ctr"/>
                </a:tc>
                <a:tc>
                  <a:txBody>
                    <a:bodyPr/>
                    <a:lstStyle/>
                    <a:p>
                      <a:r>
                        <a:rPr lang="en-GB" sz="2000" dirty="0">
                          <a:solidFill>
                            <a:srgbClr val="104F75"/>
                          </a:solidFill>
                        </a:rPr>
                        <a:t>A show</a:t>
                      </a:r>
                    </a:p>
                  </a:txBody>
                  <a:tcPr anchor="ctr"/>
                </a:tc>
                <a:tc>
                  <a:txBody>
                    <a:bodyPr/>
                    <a:lstStyle/>
                    <a:p>
                      <a:endParaRPr lang="en-GB" sz="2000" dirty="0">
                        <a:solidFill>
                          <a:srgbClr val="104F75"/>
                        </a:solidFill>
                      </a:endParaRPr>
                    </a:p>
                  </a:txBody>
                  <a:tcPr anchor="ctr"/>
                </a:tc>
                <a:tc>
                  <a:txBody>
                    <a:bodyPr/>
                    <a:lstStyle/>
                    <a:p>
                      <a:endParaRPr lang="en-GB" sz="2000">
                        <a:solidFill>
                          <a:srgbClr val="104F75"/>
                        </a:solidFill>
                      </a:endParaRPr>
                    </a:p>
                  </a:txBody>
                  <a:tcPr anchor="ctr"/>
                </a:tc>
                <a:tc>
                  <a:txBody>
                    <a:bodyPr/>
                    <a:lstStyle/>
                    <a:p>
                      <a:endParaRPr lang="en-GB" sz="2000">
                        <a:solidFill>
                          <a:srgbClr val="104F75"/>
                        </a:solidFill>
                      </a:endParaRPr>
                    </a:p>
                  </a:txBody>
                  <a:tcPr anchor="ctr"/>
                </a:tc>
                <a:extLst>
                  <a:ext uri="{0D108BD9-81ED-4DB2-BD59-A6C34878D82A}">
                    <a16:rowId xmlns:a16="http://schemas.microsoft.com/office/drawing/2014/main" val="3614692170"/>
                  </a:ext>
                </a:extLst>
              </a:tr>
              <a:tr h="480158">
                <a:tc>
                  <a:txBody>
                    <a:bodyPr/>
                    <a:lstStyle/>
                    <a:p>
                      <a:endParaRPr lang="en-GB" sz="2000" dirty="0">
                        <a:solidFill>
                          <a:srgbClr val="104F75"/>
                        </a:solidFill>
                      </a:endParaRPr>
                    </a:p>
                  </a:txBody>
                  <a:tcPr anchor="ctr"/>
                </a:tc>
                <a:tc>
                  <a:txBody>
                    <a:bodyPr/>
                    <a:lstStyle/>
                    <a:p>
                      <a:r>
                        <a:rPr lang="en-GB" sz="2000" dirty="0">
                          <a:solidFill>
                            <a:srgbClr val="104F75"/>
                          </a:solidFill>
                        </a:rPr>
                        <a:t>A big door</a:t>
                      </a:r>
                    </a:p>
                  </a:txBody>
                  <a:tcPr anchor="ctr"/>
                </a:tc>
                <a:tc>
                  <a:txBody>
                    <a:bodyPr/>
                    <a:lstStyle/>
                    <a:p>
                      <a:endParaRPr lang="en-GB" sz="2000" dirty="0">
                        <a:solidFill>
                          <a:srgbClr val="104F75"/>
                        </a:solidFill>
                      </a:endParaRPr>
                    </a:p>
                  </a:txBody>
                  <a:tcPr anchor="ctr"/>
                </a:tc>
                <a:tc>
                  <a:txBody>
                    <a:bodyPr/>
                    <a:lstStyle/>
                    <a:p>
                      <a:endParaRPr lang="en-GB" sz="2000">
                        <a:solidFill>
                          <a:srgbClr val="104F75"/>
                        </a:solidFill>
                      </a:endParaRPr>
                    </a:p>
                  </a:txBody>
                  <a:tcPr anchor="ctr"/>
                </a:tc>
                <a:tc>
                  <a:txBody>
                    <a:bodyPr/>
                    <a:lstStyle/>
                    <a:p>
                      <a:endParaRPr lang="en-GB" sz="2000">
                        <a:solidFill>
                          <a:srgbClr val="104F75"/>
                        </a:solidFill>
                      </a:endParaRPr>
                    </a:p>
                  </a:txBody>
                  <a:tcPr anchor="ctr"/>
                </a:tc>
                <a:extLst>
                  <a:ext uri="{0D108BD9-81ED-4DB2-BD59-A6C34878D82A}">
                    <a16:rowId xmlns:a16="http://schemas.microsoft.com/office/drawing/2014/main" val="845484308"/>
                  </a:ext>
                </a:extLst>
              </a:tr>
              <a:tr h="480158">
                <a:tc>
                  <a:txBody>
                    <a:bodyPr/>
                    <a:lstStyle/>
                    <a:p>
                      <a:endParaRPr lang="en-GB" sz="2000" dirty="0">
                        <a:solidFill>
                          <a:srgbClr val="104F75"/>
                        </a:solidFill>
                      </a:endParaRPr>
                    </a:p>
                  </a:txBody>
                  <a:tcPr anchor="ctr"/>
                </a:tc>
                <a:tc>
                  <a:txBody>
                    <a:bodyPr/>
                    <a:lstStyle/>
                    <a:p>
                      <a:r>
                        <a:rPr lang="en-GB" sz="2000" dirty="0">
                          <a:solidFill>
                            <a:srgbClr val="104F75"/>
                          </a:solidFill>
                        </a:rPr>
                        <a:t>Two small doors</a:t>
                      </a:r>
                    </a:p>
                  </a:txBody>
                  <a:tcPr anchor="ctr"/>
                </a:tc>
                <a:tc>
                  <a:txBody>
                    <a:bodyPr/>
                    <a:lstStyle/>
                    <a:p>
                      <a:endParaRPr lang="en-GB" sz="2000" dirty="0">
                        <a:solidFill>
                          <a:srgbClr val="104F75"/>
                        </a:solidFill>
                      </a:endParaRPr>
                    </a:p>
                  </a:txBody>
                  <a:tcPr anchor="ctr"/>
                </a:tc>
                <a:tc>
                  <a:txBody>
                    <a:bodyPr/>
                    <a:lstStyle/>
                    <a:p>
                      <a:endParaRPr lang="en-GB" sz="2000">
                        <a:solidFill>
                          <a:srgbClr val="104F75"/>
                        </a:solidFill>
                      </a:endParaRPr>
                    </a:p>
                  </a:txBody>
                  <a:tcPr anchor="ctr"/>
                </a:tc>
                <a:tc>
                  <a:txBody>
                    <a:bodyPr/>
                    <a:lstStyle/>
                    <a:p>
                      <a:endParaRPr lang="en-GB" sz="2000">
                        <a:solidFill>
                          <a:srgbClr val="104F75"/>
                        </a:solidFill>
                      </a:endParaRPr>
                    </a:p>
                  </a:txBody>
                  <a:tcPr anchor="ctr"/>
                </a:tc>
                <a:extLst>
                  <a:ext uri="{0D108BD9-81ED-4DB2-BD59-A6C34878D82A}">
                    <a16:rowId xmlns:a16="http://schemas.microsoft.com/office/drawing/2014/main" val="4207524871"/>
                  </a:ext>
                </a:extLst>
              </a:tr>
              <a:tr h="480158">
                <a:tc>
                  <a:txBody>
                    <a:bodyPr/>
                    <a:lstStyle/>
                    <a:p>
                      <a:endParaRPr lang="en-GB" sz="2000" dirty="0">
                        <a:solidFill>
                          <a:srgbClr val="104F75"/>
                        </a:solidFill>
                      </a:endParaRPr>
                    </a:p>
                  </a:txBody>
                  <a:tcPr anchor="ctr"/>
                </a:tc>
                <a:tc>
                  <a:txBody>
                    <a:bodyPr/>
                    <a:lstStyle/>
                    <a:p>
                      <a:r>
                        <a:rPr lang="en-GB" sz="2000" dirty="0">
                          <a:solidFill>
                            <a:srgbClr val="104F75"/>
                          </a:solidFill>
                        </a:rPr>
                        <a:t>Models to the left and right</a:t>
                      </a:r>
                    </a:p>
                  </a:txBody>
                  <a:tcPr anchor="ctr"/>
                </a:tc>
                <a:tc>
                  <a:txBody>
                    <a:bodyPr/>
                    <a:lstStyle/>
                    <a:p>
                      <a:endParaRPr lang="en-GB" sz="2000" dirty="0">
                        <a:solidFill>
                          <a:srgbClr val="104F75"/>
                        </a:solidFill>
                      </a:endParaRPr>
                    </a:p>
                  </a:txBody>
                  <a:tcPr anchor="ctr"/>
                </a:tc>
                <a:tc>
                  <a:txBody>
                    <a:bodyPr/>
                    <a:lstStyle/>
                    <a:p>
                      <a:endParaRPr lang="en-GB" sz="2000" dirty="0">
                        <a:solidFill>
                          <a:srgbClr val="104F75"/>
                        </a:solidFill>
                      </a:endParaRPr>
                    </a:p>
                  </a:txBody>
                  <a:tcPr anchor="ctr"/>
                </a:tc>
                <a:tc>
                  <a:txBody>
                    <a:bodyPr/>
                    <a:lstStyle/>
                    <a:p>
                      <a:endParaRPr lang="en-GB" sz="2000" dirty="0">
                        <a:solidFill>
                          <a:srgbClr val="104F75"/>
                        </a:solidFill>
                      </a:endParaRPr>
                    </a:p>
                  </a:txBody>
                  <a:tcPr anchor="ctr"/>
                </a:tc>
                <a:extLst>
                  <a:ext uri="{0D108BD9-81ED-4DB2-BD59-A6C34878D82A}">
                    <a16:rowId xmlns:a16="http://schemas.microsoft.com/office/drawing/2014/main" val="1443820630"/>
                  </a:ext>
                </a:extLst>
              </a:tr>
              <a:tr h="480158">
                <a:tc>
                  <a:txBody>
                    <a:bodyPr/>
                    <a:lstStyle/>
                    <a:p>
                      <a:endParaRPr lang="en-GB" sz="2000" dirty="0">
                        <a:solidFill>
                          <a:srgbClr val="104F75"/>
                        </a:solidFill>
                      </a:endParaRPr>
                    </a:p>
                  </a:txBody>
                  <a:tcPr anchor="ctr"/>
                </a:tc>
                <a:tc>
                  <a:txBody>
                    <a:bodyPr/>
                    <a:lstStyle/>
                    <a:p>
                      <a:r>
                        <a:rPr lang="en-GB" sz="2000" dirty="0">
                          <a:solidFill>
                            <a:srgbClr val="104F75"/>
                          </a:solidFill>
                        </a:rPr>
                        <a:t>Windows in a local shop</a:t>
                      </a:r>
                    </a:p>
                  </a:txBody>
                  <a:tcPr anchor="ctr"/>
                </a:tc>
                <a:tc>
                  <a:txBody>
                    <a:bodyPr/>
                    <a:lstStyle/>
                    <a:p>
                      <a:endParaRPr lang="en-GB" sz="2000" dirty="0">
                        <a:solidFill>
                          <a:srgbClr val="104F75"/>
                        </a:solidFill>
                      </a:endParaRPr>
                    </a:p>
                  </a:txBody>
                  <a:tcPr anchor="ctr"/>
                </a:tc>
                <a:tc>
                  <a:txBody>
                    <a:bodyPr/>
                    <a:lstStyle/>
                    <a:p>
                      <a:endParaRPr lang="en-GB" sz="2000" dirty="0">
                        <a:solidFill>
                          <a:srgbClr val="104F75"/>
                        </a:solidFill>
                      </a:endParaRPr>
                    </a:p>
                  </a:txBody>
                  <a:tcPr anchor="ctr"/>
                </a:tc>
                <a:tc>
                  <a:txBody>
                    <a:bodyPr/>
                    <a:lstStyle/>
                    <a:p>
                      <a:endParaRPr lang="en-GB" sz="2000" dirty="0">
                        <a:solidFill>
                          <a:srgbClr val="104F75"/>
                        </a:solidFill>
                      </a:endParaRPr>
                    </a:p>
                  </a:txBody>
                  <a:tcPr anchor="ctr"/>
                </a:tc>
                <a:extLst>
                  <a:ext uri="{0D108BD9-81ED-4DB2-BD59-A6C34878D82A}">
                    <a16:rowId xmlns:a16="http://schemas.microsoft.com/office/drawing/2014/main" val="2709409261"/>
                  </a:ext>
                </a:extLst>
              </a:tr>
              <a:tr h="480158">
                <a:tc>
                  <a:txBody>
                    <a:bodyPr/>
                    <a:lstStyle/>
                    <a:p>
                      <a:endParaRPr lang="en-GB" sz="2000" dirty="0">
                        <a:solidFill>
                          <a:srgbClr val="104F75"/>
                        </a:solidFill>
                      </a:endParaRPr>
                    </a:p>
                  </a:txBody>
                  <a:tcPr anchor="ctr"/>
                </a:tc>
                <a:tc>
                  <a:txBody>
                    <a:bodyPr/>
                    <a:lstStyle/>
                    <a:p>
                      <a:r>
                        <a:rPr lang="en-GB" sz="2000" dirty="0">
                          <a:solidFill>
                            <a:srgbClr val="104F75"/>
                          </a:solidFill>
                        </a:rPr>
                        <a:t>No rose window</a:t>
                      </a:r>
                    </a:p>
                  </a:txBody>
                  <a:tcPr anchor="ctr"/>
                </a:tc>
                <a:tc>
                  <a:txBody>
                    <a:bodyPr/>
                    <a:lstStyle/>
                    <a:p>
                      <a:endParaRPr lang="en-GB" sz="2000" dirty="0">
                        <a:solidFill>
                          <a:srgbClr val="104F75"/>
                        </a:solidFill>
                      </a:endParaRPr>
                    </a:p>
                  </a:txBody>
                  <a:tcPr anchor="ctr"/>
                </a:tc>
                <a:tc>
                  <a:txBody>
                    <a:bodyPr/>
                    <a:lstStyle/>
                    <a:p>
                      <a:endParaRPr lang="en-GB" sz="2000" dirty="0">
                        <a:solidFill>
                          <a:srgbClr val="104F75"/>
                        </a:solidFill>
                      </a:endParaRPr>
                    </a:p>
                  </a:txBody>
                  <a:tcPr anchor="ctr"/>
                </a:tc>
                <a:tc>
                  <a:txBody>
                    <a:bodyPr/>
                    <a:lstStyle/>
                    <a:p>
                      <a:endParaRPr lang="en-GB" sz="2000" dirty="0">
                        <a:solidFill>
                          <a:srgbClr val="104F75"/>
                        </a:solidFill>
                      </a:endParaRPr>
                    </a:p>
                  </a:txBody>
                  <a:tcPr anchor="ctr"/>
                </a:tc>
                <a:extLst>
                  <a:ext uri="{0D108BD9-81ED-4DB2-BD59-A6C34878D82A}">
                    <a16:rowId xmlns:a16="http://schemas.microsoft.com/office/drawing/2014/main" val="3628046533"/>
                  </a:ext>
                </a:extLst>
              </a:tr>
            </a:tbl>
          </a:graphicData>
        </a:graphic>
      </p:graphicFrame>
      <p:pic>
        <p:nvPicPr>
          <p:cNvPr id="20" name="Picture 2" descr="Free vector graphics of Check">
            <a:extLst>
              <a:ext uri="{FF2B5EF4-FFF2-40B4-BE49-F238E27FC236}">
                <a16:creationId xmlns:a16="http://schemas.microsoft.com/office/drawing/2014/main" id="{DA664438-BFB2-8339-D38D-E50029BE24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7934" y="2556653"/>
            <a:ext cx="3145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ree vector graphics of Check">
            <a:extLst>
              <a:ext uri="{FF2B5EF4-FFF2-40B4-BE49-F238E27FC236}">
                <a16:creationId xmlns:a16="http://schemas.microsoft.com/office/drawing/2014/main" id="{FC42C88A-AD6C-3363-DFA2-CEE68DC8E7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8750" y="3084944"/>
            <a:ext cx="3145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vector graphics of Check">
            <a:extLst>
              <a:ext uri="{FF2B5EF4-FFF2-40B4-BE49-F238E27FC236}">
                <a16:creationId xmlns:a16="http://schemas.microsoft.com/office/drawing/2014/main" id="{A56BA1F9-C000-61E8-2633-29D794DF76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7934" y="3534813"/>
            <a:ext cx="3145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ree vector graphics of Check">
            <a:extLst>
              <a:ext uri="{FF2B5EF4-FFF2-40B4-BE49-F238E27FC236}">
                <a16:creationId xmlns:a16="http://schemas.microsoft.com/office/drawing/2014/main" id="{2E3D3577-0ED2-FEAD-4EA8-2C85A6B05C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8750" y="4036837"/>
            <a:ext cx="3145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Free vector graphics of Check">
            <a:extLst>
              <a:ext uri="{FF2B5EF4-FFF2-40B4-BE49-F238E27FC236}">
                <a16:creationId xmlns:a16="http://schemas.microsoft.com/office/drawing/2014/main" id="{8421BA84-759D-96D0-C656-FA72E71FFF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7934" y="4525163"/>
            <a:ext cx="3145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Free vector graphics of Check">
            <a:extLst>
              <a:ext uri="{FF2B5EF4-FFF2-40B4-BE49-F238E27FC236}">
                <a16:creationId xmlns:a16="http://schemas.microsoft.com/office/drawing/2014/main" id="{A4AF09AC-A089-1478-F9CB-DA7704619C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7934" y="4985480"/>
            <a:ext cx="3145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ree vector graphics of Check">
            <a:extLst>
              <a:ext uri="{FF2B5EF4-FFF2-40B4-BE49-F238E27FC236}">
                <a16:creationId xmlns:a16="http://schemas.microsoft.com/office/drawing/2014/main" id="{C15151DB-E748-3D56-3501-0F29A339CC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3332" y="5429669"/>
            <a:ext cx="3145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vector graphics of Check">
            <a:extLst>
              <a:ext uri="{FF2B5EF4-FFF2-40B4-BE49-F238E27FC236}">
                <a16:creationId xmlns:a16="http://schemas.microsoft.com/office/drawing/2014/main" id="{89D623A3-3BE4-AE70-8734-95423EDB6E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3332" y="5931551"/>
            <a:ext cx="3145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Volume outline">
            <a:hlinkClick r:id="" action="ppaction://noaction">
              <a:snd r:embed="rId6" name="amiens introduction.wav"/>
            </a:hlinkClick>
            <a:extLst>
              <a:ext uri="{FF2B5EF4-FFF2-40B4-BE49-F238E27FC236}">
                <a16:creationId xmlns:a16="http://schemas.microsoft.com/office/drawing/2014/main" id="{1B4B032B-EB69-C239-8E29-D8D07E0A40B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26635" y="133171"/>
            <a:ext cx="868340" cy="868340"/>
          </a:xfrm>
          <a:prstGeom prst="rect">
            <a:avLst/>
          </a:prstGeom>
        </p:spPr>
      </p:pic>
      <p:sp>
        <p:nvSpPr>
          <p:cNvPr id="29" name="Rectangle 28">
            <a:hlinkClick r:id="" action="ppaction://noaction">
              <a:snd r:embed="rId9" name="BEEP il y a deux tours.wav"/>
            </a:hlinkClick>
            <a:extLst>
              <a:ext uri="{FF2B5EF4-FFF2-40B4-BE49-F238E27FC236}">
                <a16:creationId xmlns:a16="http://schemas.microsoft.com/office/drawing/2014/main" id="{F0F84A2E-4BEF-3365-0F28-C55E5CD46667}"/>
              </a:ext>
            </a:extLst>
          </p:cNvPr>
          <p:cNvSpPr/>
          <p:nvPr/>
        </p:nvSpPr>
        <p:spPr>
          <a:xfrm>
            <a:off x="226445" y="2543364"/>
            <a:ext cx="425879" cy="42587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ectangle 29">
            <a:hlinkClick r:id="" action="ppaction://noaction">
              <a:snd r:embed="rId10" name="BEEP il y avait beaucoup.wav"/>
            </a:hlinkClick>
            <a:extLst>
              <a:ext uri="{FF2B5EF4-FFF2-40B4-BE49-F238E27FC236}">
                <a16:creationId xmlns:a16="http://schemas.microsoft.com/office/drawing/2014/main" id="{F6C4595B-25E2-596E-6D79-5F6C1AB2368F}"/>
              </a:ext>
            </a:extLst>
          </p:cNvPr>
          <p:cNvSpPr/>
          <p:nvPr/>
        </p:nvSpPr>
        <p:spPr>
          <a:xfrm>
            <a:off x="226445" y="3023674"/>
            <a:ext cx="425879" cy="42587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Rectangle 30">
            <a:hlinkClick r:id="" action="ppaction://noaction">
              <a:snd r:embed="rId11" name="BEEP il y a un spectacle.wav"/>
            </a:hlinkClick>
            <a:extLst>
              <a:ext uri="{FF2B5EF4-FFF2-40B4-BE49-F238E27FC236}">
                <a16:creationId xmlns:a16="http://schemas.microsoft.com/office/drawing/2014/main" id="{34DF48CC-3192-42A9-8F77-133CF690AB23}"/>
              </a:ext>
            </a:extLst>
          </p:cNvPr>
          <p:cNvSpPr/>
          <p:nvPr/>
        </p:nvSpPr>
        <p:spPr>
          <a:xfrm>
            <a:off x="226445" y="3503984"/>
            <a:ext cx="425879" cy="42587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Rectangle 31">
            <a:hlinkClick r:id="" action="ppaction://noaction">
              <a:snd r:embed="rId12" name="BEEP il y avait une grande porte.wav"/>
            </a:hlinkClick>
            <a:extLst>
              <a:ext uri="{FF2B5EF4-FFF2-40B4-BE49-F238E27FC236}">
                <a16:creationId xmlns:a16="http://schemas.microsoft.com/office/drawing/2014/main" id="{AC5BAD2A-FAB8-EA3C-1789-BE0B6505AAAB}"/>
              </a:ext>
            </a:extLst>
          </p:cNvPr>
          <p:cNvSpPr/>
          <p:nvPr/>
        </p:nvSpPr>
        <p:spPr>
          <a:xfrm>
            <a:off x="226445" y="3984294"/>
            <a:ext cx="425879" cy="42587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hlinkClick r:id="" action="ppaction://noaction">
              <a:snd r:embed="rId13" name="BEEP il y a deux petites portes.wav"/>
            </a:hlinkClick>
            <a:extLst>
              <a:ext uri="{FF2B5EF4-FFF2-40B4-BE49-F238E27FC236}">
                <a16:creationId xmlns:a16="http://schemas.microsoft.com/office/drawing/2014/main" id="{C6E20CD4-097F-0559-CBE4-86C9B9DF3B21}"/>
              </a:ext>
            </a:extLst>
          </p:cNvPr>
          <p:cNvSpPr/>
          <p:nvPr/>
        </p:nvSpPr>
        <p:spPr>
          <a:xfrm>
            <a:off x="226445" y="4464604"/>
            <a:ext cx="425879" cy="42587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hlinkClick r:id="" action="ppaction://noaction">
              <a:snd r:embed="rId14" name="a gauche et a droite il y a BEEP des modeles.wav"/>
            </a:hlinkClick>
            <a:extLst>
              <a:ext uri="{FF2B5EF4-FFF2-40B4-BE49-F238E27FC236}">
                <a16:creationId xmlns:a16="http://schemas.microsoft.com/office/drawing/2014/main" id="{7EEA3189-97E2-C64B-4991-483AF51AF54A}"/>
              </a:ext>
            </a:extLst>
          </p:cNvPr>
          <p:cNvSpPr/>
          <p:nvPr/>
        </p:nvSpPr>
        <p:spPr>
          <a:xfrm>
            <a:off x="226445" y="4944914"/>
            <a:ext cx="425879" cy="42587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hlinkClick r:id="" action="ppaction://noaction">
              <a:snd r:embed="rId15" name="il y avait des fenetres BEEP.wav"/>
            </a:hlinkClick>
            <a:extLst>
              <a:ext uri="{FF2B5EF4-FFF2-40B4-BE49-F238E27FC236}">
                <a16:creationId xmlns:a16="http://schemas.microsoft.com/office/drawing/2014/main" id="{53ADACF0-ED39-A6CE-EDDC-6F9A1F98A263}"/>
              </a:ext>
            </a:extLst>
          </p:cNvPr>
          <p:cNvSpPr/>
          <p:nvPr/>
        </p:nvSpPr>
        <p:spPr>
          <a:xfrm>
            <a:off x="226445" y="5425224"/>
            <a:ext cx="425879" cy="42587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Rectangle 35">
            <a:hlinkClick r:id="" action="ppaction://noaction">
              <a:snd r:embed="rId16" name="il ny avait pas de rosace BEEP.wav"/>
            </a:hlinkClick>
            <a:extLst>
              <a:ext uri="{FF2B5EF4-FFF2-40B4-BE49-F238E27FC236}">
                <a16:creationId xmlns:a16="http://schemas.microsoft.com/office/drawing/2014/main" id="{F705618D-AC59-35FC-B1A0-6C4D9FE718B5}"/>
              </a:ext>
            </a:extLst>
          </p:cNvPr>
          <p:cNvSpPr/>
          <p:nvPr/>
        </p:nvSpPr>
        <p:spPr>
          <a:xfrm>
            <a:off x="226445" y="5905534"/>
            <a:ext cx="425879" cy="42587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Rectangle 36">
            <a:hlinkClick r:id="" action="ppaction://noaction">
              <a:snd r:embed="rId17" name="aujourdhui il y a deux tours.wav"/>
            </a:hlinkClick>
            <a:extLst>
              <a:ext uri="{FF2B5EF4-FFF2-40B4-BE49-F238E27FC236}">
                <a16:creationId xmlns:a16="http://schemas.microsoft.com/office/drawing/2014/main" id="{A9637A07-AC42-961D-4129-03C3B927FDAE}"/>
              </a:ext>
            </a:extLst>
          </p:cNvPr>
          <p:cNvSpPr/>
          <p:nvPr/>
        </p:nvSpPr>
        <p:spPr>
          <a:xfrm>
            <a:off x="6613792" y="2538755"/>
            <a:ext cx="425879" cy="42587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hlinkClick r:id="" action="ppaction://noaction">
              <a:snd r:embed="rId18" name="au treizieme siecle il y a avait beaucoup.wav"/>
            </a:hlinkClick>
            <a:extLst>
              <a:ext uri="{FF2B5EF4-FFF2-40B4-BE49-F238E27FC236}">
                <a16:creationId xmlns:a16="http://schemas.microsoft.com/office/drawing/2014/main" id="{D888F9BF-C889-DDB4-A6FD-D9177AF67408}"/>
              </a:ext>
            </a:extLst>
          </p:cNvPr>
          <p:cNvSpPr/>
          <p:nvPr/>
        </p:nvSpPr>
        <p:spPr>
          <a:xfrm>
            <a:off x="6613792" y="3019065"/>
            <a:ext cx="425879" cy="42587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ectangle 38">
            <a:hlinkClick r:id="" action="ppaction://noaction">
              <a:snd r:embed="rId19" name="en ete et a noel il a un spectacle.wav"/>
            </a:hlinkClick>
            <a:extLst>
              <a:ext uri="{FF2B5EF4-FFF2-40B4-BE49-F238E27FC236}">
                <a16:creationId xmlns:a16="http://schemas.microsoft.com/office/drawing/2014/main" id="{1CF9BF25-B0F8-68AD-03A8-88BD12D5A3D0}"/>
              </a:ext>
            </a:extLst>
          </p:cNvPr>
          <p:cNvSpPr/>
          <p:nvPr/>
        </p:nvSpPr>
        <p:spPr>
          <a:xfrm>
            <a:off x="6613792" y="3499375"/>
            <a:ext cx="425879" cy="42587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Rectangle 39">
            <a:hlinkClick r:id="" action="ppaction://noaction">
              <a:snd r:embed="rId20" name="au seizieme siecle il y avait une grande porte.wav"/>
            </a:hlinkClick>
            <a:extLst>
              <a:ext uri="{FF2B5EF4-FFF2-40B4-BE49-F238E27FC236}">
                <a16:creationId xmlns:a16="http://schemas.microsoft.com/office/drawing/2014/main" id="{DB40B0D6-C1FB-3E29-A3FD-F3EC3AE2C5FA}"/>
              </a:ext>
            </a:extLst>
          </p:cNvPr>
          <p:cNvSpPr/>
          <p:nvPr/>
        </p:nvSpPr>
        <p:spPr>
          <a:xfrm>
            <a:off x="6613792" y="3979685"/>
            <a:ext cx="425879" cy="42587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Rectangle 40">
            <a:hlinkClick r:id="" action="ppaction://noaction">
              <a:snd r:embed="rId21" name="maintenant il y a deux petites portes.wav"/>
            </a:hlinkClick>
            <a:extLst>
              <a:ext uri="{FF2B5EF4-FFF2-40B4-BE49-F238E27FC236}">
                <a16:creationId xmlns:a16="http://schemas.microsoft.com/office/drawing/2014/main" id="{987EE334-34A6-E4CC-F941-72AD494B8468}"/>
              </a:ext>
            </a:extLst>
          </p:cNvPr>
          <p:cNvSpPr/>
          <p:nvPr/>
        </p:nvSpPr>
        <p:spPr>
          <a:xfrm>
            <a:off x="6613792" y="4459995"/>
            <a:ext cx="425879" cy="42587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Rectangle 41">
            <a:hlinkClick r:id="" action="ppaction://noaction">
              <a:snd r:embed="rId22" name="a gauche et a droite il y a encore des modeles.wav"/>
            </a:hlinkClick>
            <a:extLst>
              <a:ext uri="{FF2B5EF4-FFF2-40B4-BE49-F238E27FC236}">
                <a16:creationId xmlns:a16="http://schemas.microsoft.com/office/drawing/2014/main" id="{198E7283-A85D-0584-E222-D933E8BE508A}"/>
              </a:ext>
            </a:extLst>
          </p:cNvPr>
          <p:cNvSpPr/>
          <p:nvPr/>
        </p:nvSpPr>
        <p:spPr>
          <a:xfrm>
            <a:off x="6613792" y="4940305"/>
            <a:ext cx="425879" cy="42587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ectangle 42">
            <a:hlinkClick r:id="" action="ppaction://noaction">
              <a:snd r:embed="rId23" name="il y avait des fenetres.wav"/>
            </a:hlinkClick>
            <a:extLst>
              <a:ext uri="{FF2B5EF4-FFF2-40B4-BE49-F238E27FC236}">
                <a16:creationId xmlns:a16="http://schemas.microsoft.com/office/drawing/2014/main" id="{9DEB22AD-6B60-F209-F9F3-0D09B83E2CFE}"/>
              </a:ext>
            </a:extLst>
          </p:cNvPr>
          <p:cNvSpPr/>
          <p:nvPr/>
        </p:nvSpPr>
        <p:spPr>
          <a:xfrm>
            <a:off x="6613792" y="5420615"/>
            <a:ext cx="425879" cy="42587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Rectangle 43">
            <a:hlinkClick r:id="" action="ppaction://noaction">
              <a:snd r:embed="rId24" name="il ny avait pas de rosace.wav"/>
            </a:hlinkClick>
            <a:extLst>
              <a:ext uri="{FF2B5EF4-FFF2-40B4-BE49-F238E27FC236}">
                <a16:creationId xmlns:a16="http://schemas.microsoft.com/office/drawing/2014/main" id="{05B0B1C0-DD61-F367-B8F6-FE6A238770EB}"/>
              </a:ext>
            </a:extLst>
          </p:cNvPr>
          <p:cNvSpPr/>
          <p:nvPr/>
        </p:nvSpPr>
        <p:spPr>
          <a:xfrm>
            <a:off x="6613792" y="5900925"/>
            <a:ext cx="425879" cy="42587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D11D800D-8520-6EDC-612C-BB1E02A6874B}"/>
              </a:ext>
            </a:extLst>
          </p:cNvPr>
          <p:cNvSpPr txBox="1"/>
          <p:nvPr/>
        </p:nvSpPr>
        <p:spPr>
          <a:xfrm>
            <a:off x="5528748" y="276706"/>
            <a:ext cx="22189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l’introduction</a:t>
            </a:r>
          </a:p>
        </p:txBody>
      </p:sp>
    </p:spTree>
    <p:extLst>
      <p:ext uri="{BB962C8B-B14F-4D97-AF65-F5344CB8AC3E}">
        <p14:creationId xmlns:p14="http://schemas.microsoft.com/office/powerpoint/2010/main" val="160509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Émile Allais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8835704" cy="2677656"/>
          </a:xfrm>
          <a:prstGeom prst="rect">
            <a:avLst/>
          </a:prstGeom>
          <a:solidFill>
            <a:schemeClr val="accent3">
              <a:lumMod val="20000"/>
              <a:lumOff val="80000"/>
            </a:schemeClr>
          </a:solidFill>
          <a:ln>
            <a:solidFill>
              <a:srgbClr val="002060"/>
            </a:solidFill>
          </a:ln>
        </p:spPr>
        <p:txBody>
          <a:bodyPr wrap="square" rtlCol="0">
            <a:spAutoFit/>
          </a:bodyPr>
          <a:lstStyle/>
          <a:p>
            <a:r>
              <a:rPr lang="fr-FR" sz="2400">
                <a:solidFill>
                  <a:srgbClr val="115076"/>
                </a:solidFill>
              </a:rPr>
              <a:t>Emile Allais était un skieur français. Il était très rapide sur les pistes. Il gagnait des prix avec de nouvelles techniques. Il était membre de l’armée fran</a:t>
            </a:r>
            <a:r>
              <a:rPr lang="fr-FR" sz="2400">
                <a:solidFill>
                  <a:srgbClr val="115076"/>
                </a:solidFill>
                <a:latin typeface="Century Gothic" panose="020B0502020202020204" pitchFamily="34" charset="0"/>
              </a:rPr>
              <a:t>çaise pendant la deuxième guerre mondiale, et il utilisait ses compétences de ski.</a:t>
            </a:r>
            <a:r>
              <a:rPr lang="fr-FR" sz="2400">
                <a:solidFill>
                  <a:srgbClr val="115076"/>
                </a:solidFill>
              </a:rPr>
              <a:t> Il a créé l’École Fran</a:t>
            </a:r>
            <a:r>
              <a:rPr lang="fr-FR" sz="2400">
                <a:solidFill>
                  <a:srgbClr val="115076"/>
                </a:solidFill>
                <a:latin typeface="Century Gothic" panose="020B0502020202020204" pitchFamily="34" charset="0"/>
              </a:rPr>
              <a:t>ç</a:t>
            </a:r>
            <a:r>
              <a:rPr lang="fr-FR" sz="2400">
                <a:solidFill>
                  <a:srgbClr val="115076"/>
                </a:solidFill>
              </a:rPr>
              <a:t>aise de Ski qui est aujourd'hui la plus grande école de ski du monde et existe partout en France et à l'étranger.</a:t>
            </a:r>
          </a:p>
        </p:txBody>
      </p:sp>
      <p:pic>
        <p:nvPicPr>
          <p:cNvPr id="3074" name="Picture 2">
            <a:extLst>
              <a:ext uri="{FF2B5EF4-FFF2-40B4-BE49-F238E27FC236}">
                <a16:creationId xmlns:a16="http://schemas.microsoft.com/office/drawing/2014/main" id="{F0FBF19E-4F0F-9405-3129-2BA0841C27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5704" y="907747"/>
            <a:ext cx="2996296" cy="52067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C7C13F-9E84-DD7E-A3FD-33F6C7BC218B}"/>
              </a:ext>
            </a:extLst>
          </p:cNvPr>
          <p:cNvSpPr txBox="1"/>
          <p:nvPr/>
        </p:nvSpPr>
        <p:spPr>
          <a:xfrm>
            <a:off x="180000" y="3963489"/>
            <a:ext cx="6077365" cy="2308324"/>
          </a:xfrm>
          <a:prstGeom prst="rect">
            <a:avLst/>
          </a:prstGeom>
          <a:solidFill>
            <a:srgbClr val="FFFF00"/>
          </a:solidFill>
          <a:ln>
            <a:solidFill>
              <a:srgbClr val="002060"/>
            </a:solidFill>
          </a:ln>
        </p:spPr>
        <p:txBody>
          <a:bodyPr wrap="square" rtlCol="0">
            <a:spAutoFit/>
          </a:bodyPr>
          <a:lstStyle/>
          <a:p>
            <a:pPr marL="457200" indent="-457200" algn="l">
              <a:buAutoNum type="arabicPeriod"/>
            </a:pPr>
            <a:r>
              <a:rPr lang="en-GB" sz="2400" dirty="0">
                <a:solidFill>
                  <a:srgbClr val="115076"/>
                </a:solidFill>
              </a:rPr>
              <a:t>Émile Allais was a skier from France.</a:t>
            </a:r>
          </a:p>
          <a:p>
            <a:pPr marL="457200" indent="-457200" algn="l">
              <a:buAutoNum type="arabicPeriod"/>
            </a:pPr>
            <a:r>
              <a:rPr lang="en-GB" sz="2400" dirty="0">
                <a:solidFill>
                  <a:srgbClr val="115076"/>
                </a:solidFill>
              </a:rPr>
              <a:t>He always used to ski in a traditional way.</a:t>
            </a:r>
          </a:p>
          <a:p>
            <a:pPr marL="457200" indent="-457200" algn="l">
              <a:buAutoNum type="arabicPeriod"/>
            </a:pPr>
            <a:r>
              <a:rPr lang="en-GB" sz="2400" dirty="0">
                <a:solidFill>
                  <a:srgbClr val="115076"/>
                </a:solidFill>
              </a:rPr>
              <a:t>He fought in the First World War.</a:t>
            </a:r>
          </a:p>
          <a:p>
            <a:pPr marL="457200" indent="-457200" algn="l">
              <a:buAutoNum type="arabicPeriod"/>
            </a:pPr>
            <a:r>
              <a:rPr lang="en-GB" sz="2400" dirty="0">
                <a:solidFill>
                  <a:srgbClr val="115076"/>
                </a:solidFill>
              </a:rPr>
              <a:t>He couldn’t use his skis in the war.</a:t>
            </a:r>
          </a:p>
          <a:p>
            <a:pPr marL="457200" indent="-457200" algn="l">
              <a:buAutoNum type="arabicPeriod"/>
            </a:pPr>
            <a:r>
              <a:rPr lang="en-GB" sz="2400" dirty="0">
                <a:solidFill>
                  <a:srgbClr val="115076"/>
                </a:solidFill>
              </a:rPr>
              <a:t>The ski school he created still exists.</a:t>
            </a:r>
          </a:p>
        </p:txBody>
      </p:sp>
      <p:sp>
        <p:nvSpPr>
          <p:cNvPr id="3" name="TextBox 2">
            <a:extLst>
              <a:ext uri="{FF2B5EF4-FFF2-40B4-BE49-F238E27FC236}">
                <a16:creationId xmlns:a16="http://schemas.microsoft.com/office/drawing/2014/main" id="{5C23CBF3-E46B-3C97-E87B-9E4BC0F3BC1D}"/>
              </a:ext>
            </a:extLst>
          </p:cNvPr>
          <p:cNvSpPr txBox="1"/>
          <p:nvPr/>
        </p:nvSpPr>
        <p:spPr>
          <a:xfrm>
            <a:off x="6257365" y="3963489"/>
            <a:ext cx="5934635" cy="2308324"/>
          </a:xfrm>
          <a:prstGeom prst="rect">
            <a:avLst/>
          </a:prstGeom>
          <a:solidFill>
            <a:schemeClr val="bg1"/>
          </a:solidFill>
          <a:ln>
            <a:solidFill>
              <a:srgbClr val="002060"/>
            </a:solidFill>
          </a:ln>
        </p:spPr>
        <p:txBody>
          <a:bodyPr wrap="square" rtlCol="0">
            <a:spAutoFit/>
          </a:bodyPr>
          <a:lstStyle/>
          <a:p>
            <a:pPr algn="l"/>
            <a:r>
              <a:rPr lang="en-GB" sz="2400" dirty="0">
                <a:solidFill>
                  <a:srgbClr val="115076"/>
                </a:solidFill>
              </a:rPr>
              <a:t>1.</a:t>
            </a:r>
          </a:p>
          <a:p>
            <a:pPr algn="l"/>
            <a:r>
              <a:rPr lang="en-GB" sz="2400" dirty="0">
                <a:solidFill>
                  <a:srgbClr val="115076"/>
                </a:solidFill>
              </a:rPr>
              <a:t>2. He used new techniques.</a:t>
            </a:r>
          </a:p>
          <a:p>
            <a:pPr algn="l"/>
            <a:r>
              <a:rPr lang="en-GB" sz="2400" dirty="0">
                <a:solidFill>
                  <a:srgbClr val="115076"/>
                </a:solidFill>
              </a:rPr>
              <a:t>3. He fought in the Second World War.</a:t>
            </a:r>
          </a:p>
          <a:p>
            <a:pPr algn="l"/>
            <a:r>
              <a:rPr lang="en-GB" sz="2400" dirty="0">
                <a:solidFill>
                  <a:srgbClr val="115076"/>
                </a:solidFill>
              </a:rPr>
              <a:t>4. He used his skiing skills in the war.</a:t>
            </a:r>
          </a:p>
          <a:p>
            <a:pPr algn="l"/>
            <a:r>
              <a:rPr lang="en-GB" sz="2400" dirty="0">
                <a:solidFill>
                  <a:srgbClr val="115076"/>
                </a:solidFill>
              </a:rPr>
              <a:t>5.</a:t>
            </a:r>
          </a:p>
          <a:p>
            <a:pPr algn="l"/>
            <a:endParaRPr lang="en-GB" sz="2400" dirty="0">
              <a:solidFill>
                <a:srgbClr val="115076"/>
              </a:solidFill>
            </a:endParaRPr>
          </a:p>
        </p:txBody>
      </p:sp>
      <p:pic>
        <p:nvPicPr>
          <p:cNvPr id="9" name="Picture 2" descr="Free vector graphics of Check">
            <a:extLst>
              <a:ext uri="{FF2B5EF4-FFF2-40B4-BE49-F238E27FC236}">
                <a16:creationId xmlns:a16="http://schemas.microsoft.com/office/drawing/2014/main" id="{72DCDEB7-8609-309B-2B96-B493F858E0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875" y="4015923"/>
            <a:ext cx="3145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vector graphics of Check">
            <a:extLst>
              <a:ext uri="{FF2B5EF4-FFF2-40B4-BE49-F238E27FC236}">
                <a16:creationId xmlns:a16="http://schemas.microsoft.com/office/drawing/2014/main" id="{2B437220-EC0D-7630-C838-F107F22590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875" y="5496216"/>
            <a:ext cx="314500" cy="36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19399A2-FB70-070B-5AED-C6143757C915}"/>
              </a:ext>
            </a:extLst>
          </p:cNvPr>
          <p:cNvSpPr txBox="1"/>
          <p:nvPr/>
        </p:nvSpPr>
        <p:spPr>
          <a:xfrm>
            <a:off x="6457245" y="0"/>
            <a:ext cx="4210755" cy="1200329"/>
          </a:xfrm>
          <a:prstGeom prst="rect">
            <a:avLst/>
          </a:prstGeom>
          <a:noFill/>
        </p:spPr>
        <p:txBody>
          <a:bodyPr wrap="square" rtlCol="0">
            <a:spAutoFit/>
          </a:bodyPr>
          <a:lstStyle/>
          <a:p>
            <a:pPr algn="l"/>
            <a:r>
              <a:rPr lang="fr-FR" sz="2400">
                <a:solidFill>
                  <a:srgbClr val="115076"/>
                </a:solidFill>
              </a:rPr>
              <a:t>Lis le texte. Coche les phrases vraies et corrige les autres.</a:t>
            </a:r>
          </a:p>
        </p:txBody>
      </p:sp>
    </p:spTree>
    <p:extLst>
      <p:ext uri="{BB962C8B-B14F-4D97-AF65-F5344CB8AC3E}">
        <p14:creationId xmlns:p14="http://schemas.microsoft.com/office/powerpoint/2010/main" val="418143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Les figures historiques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6308385" y="276031"/>
            <a:ext cx="6011434" cy="1200329"/>
          </a:xfrm>
          <a:prstGeom prst="rect">
            <a:avLst/>
          </a:prstGeom>
          <a:noFill/>
        </p:spPr>
        <p:txBody>
          <a:bodyPr wrap="square" rtlCol="0">
            <a:spAutoFit/>
          </a:bodyPr>
          <a:lstStyle/>
          <a:p>
            <a:r>
              <a:rPr lang="fr-FR" sz="2400">
                <a:solidFill>
                  <a:schemeClr val="accent5">
                    <a:lumMod val="50000"/>
                  </a:schemeClr>
                </a:solidFill>
              </a:rPr>
              <a:t>Utilise les informations pour</a:t>
            </a:r>
          </a:p>
          <a:p>
            <a:r>
              <a:rPr lang="fr-FR" sz="2400">
                <a:solidFill>
                  <a:schemeClr val="accent5">
                    <a:lumMod val="50000"/>
                  </a:schemeClr>
                </a:solidFill>
              </a:rPr>
              <a:t>écrire un texte sur un des personnages historiques.</a:t>
            </a:r>
          </a:p>
        </p:txBody>
      </p:sp>
      <p:pic>
        <p:nvPicPr>
          <p:cNvPr id="1026" name="Picture 2" descr="Hugo by Étienne Carjat, 1876">
            <a:extLst>
              <a:ext uri="{FF2B5EF4-FFF2-40B4-BE49-F238E27FC236}">
                <a16:creationId xmlns:a16="http://schemas.microsoft.com/office/drawing/2014/main" id="{98DC706D-8205-9045-1A50-D78D1BBEDA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135" y="1274499"/>
            <a:ext cx="1620905" cy="19926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B804C72-B5C6-12E8-B2F3-409081D6238F}"/>
              </a:ext>
            </a:extLst>
          </p:cNvPr>
          <p:cNvSpPr txBox="1"/>
          <p:nvPr/>
        </p:nvSpPr>
        <p:spPr>
          <a:xfrm>
            <a:off x="260000" y="3267188"/>
            <a:ext cx="3600000" cy="3231654"/>
          </a:xfrm>
          <a:prstGeom prst="rect">
            <a:avLst/>
          </a:prstGeom>
          <a:noFill/>
        </p:spPr>
        <p:txBody>
          <a:bodyPr wrap="square" rtlCol="0">
            <a:spAutoFit/>
          </a:bodyPr>
          <a:lstStyle/>
          <a:p>
            <a:r>
              <a:rPr lang="en-US" sz="2000" dirty="0">
                <a:solidFill>
                  <a:schemeClr val="accent5">
                    <a:lumMod val="50000"/>
                  </a:schemeClr>
                </a:solidFill>
              </a:rPr>
              <a:t>Victor Hugo:</a:t>
            </a:r>
          </a:p>
          <a:p>
            <a:pPr marL="342900" indent="-342900">
              <a:buFont typeface="Arial" panose="020B0604020202020204" pitchFamily="34" charset="0"/>
              <a:buChar char="•"/>
            </a:pPr>
            <a:r>
              <a:rPr lang="en-US" sz="2000" dirty="0">
                <a:solidFill>
                  <a:schemeClr val="accent5">
                    <a:lumMod val="50000"/>
                  </a:schemeClr>
                </a:solidFill>
              </a:rPr>
              <a:t>He used to write books, for example Les Misérables and Le </a:t>
            </a:r>
            <a:r>
              <a:rPr lang="fr-FR" sz="2000" dirty="0">
                <a:solidFill>
                  <a:schemeClr val="accent5">
                    <a:lumMod val="50000"/>
                  </a:schemeClr>
                </a:solidFill>
              </a:rPr>
              <a:t>Bossu</a:t>
            </a:r>
            <a:r>
              <a:rPr lang="en-US" sz="2000" dirty="0">
                <a:solidFill>
                  <a:schemeClr val="accent5">
                    <a:lumMod val="50000"/>
                  </a:schemeClr>
                </a:solidFill>
              </a:rPr>
              <a:t>* de Notre Dame</a:t>
            </a:r>
          </a:p>
          <a:p>
            <a:pPr marL="342900" indent="-342900">
              <a:buFont typeface="Arial" panose="020B0604020202020204" pitchFamily="34" charset="0"/>
              <a:buChar char="•"/>
            </a:pPr>
            <a:r>
              <a:rPr lang="en-US" sz="2000" dirty="0">
                <a:solidFill>
                  <a:schemeClr val="accent5">
                    <a:lumMod val="50000"/>
                  </a:schemeClr>
                </a:solidFill>
              </a:rPr>
              <a:t>He was the youngest son in his family</a:t>
            </a:r>
          </a:p>
          <a:p>
            <a:pPr marL="342900" indent="-342900">
              <a:buFont typeface="Arial" panose="020B0604020202020204" pitchFamily="34" charset="0"/>
              <a:buChar char="•"/>
            </a:pPr>
            <a:r>
              <a:rPr lang="en-US" sz="2000" dirty="0">
                <a:solidFill>
                  <a:schemeClr val="accent5">
                    <a:lumMod val="50000"/>
                  </a:schemeClr>
                </a:solidFill>
              </a:rPr>
              <a:t>He had four children</a:t>
            </a:r>
          </a:p>
          <a:p>
            <a:pPr marL="342900" indent="-342900">
              <a:buFont typeface="Arial" panose="020B0604020202020204" pitchFamily="34" charset="0"/>
              <a:buChar char="•"/>
            </a:pPr>
            <a:r>
              <a:rPr lang="en-US" sz="2000" dirty="0">
                <a:solidFill>
                  <a:schemeClr val="accent5">
                    <a:lumMod val="50000"/>
                  </a:schemeClr>
                </a:solidFill>
              </a:rPr>
              <a:t>He used to like politics</a:t>
            </a:r>
          </a:p>
          <a:p>
            <a:pPr marL="342900" indent="-342900">
              <a:buFont typeface="Arial" panose="020B0604020202020204" pitchFamily="34" charset="0"/>
              <a:buChar char="•"/>
            </a:pPr>
            <a:endParaRPr lang="en-US" sz="2400" dirty="0">
              <a:solidFill>
                <a:schemeClr val="accent5">
                  <a:lumMod val="50000"/>
                </a:schemeClr>
              </a:solidFill>
            </a:endParaRPr>
          </a:p>
        </p:txBody>
      </p:sp>
      <p:sp>
        <p:nvSpPr>
          <p:cNvPr id="10" name="TextBox 9">
            <a:extLst>
              <a:ext uri="{FF2B5EF4-FFF2-40B4-BE49-F238E27FC236}">
                <a16:creationId xmlns:a16="http://schemas.microsoft.com/office/drawing/2014/main" id="{05A57431-A639-0D62-4759-28A9AA03CFCE}"/>
              </a:ext>
            </a:extLst>
          </p:cNvPr>
          <p:cNvSpPr txBox="1"/>
          <p:nvPr/>
        </p:nvSpPr>
        <p:spPr>
          <a:xfrm>
            <a:off x="4248913" y="3267188"/>
            <a:ext cx="3600000" cy="2616101"/>
          </a:xfrm>
          <a:prstGeom prst="rect">
            <a:avLst/>
          </a:prstGeom>
          <a:noFill/>
        </p:spPr>
        <p:txBody>
          <a:bodyPr wrap="square" rtlCol="0">
            <a:spAutoFit/>
          </a:bodyPr>
          <a:lstStyle/>
          <a:p>
            <a:r>
              <a:rPr lang="en-US" sz="2000" dirty="0">
                <a:solidFill>
                  <a:schemeClr val="accent5">
                    <a:lumMod val="50000"/>
                  </a:schemeClr>
                </a:solidFill>
              </a:rPr>
              <a:t>Napoleon Bonaparte:</a:t>
            </a:r>
          </a:p>
          <a:p>
            <a:pPr marL="342900" indent="-342900">
              <a:buFont typeface="Arial" panose="020B0604020202020204" pitchFamily="34" charset="0"/>
              <a:buChar char="•"/>
            </a:pPr>
            <a:r>
              <a:rPr lang="en-US" sz="2000" dirty="0">
                <a:solidFill>
                  <a:schemeClr val="accent5">
                    <a:lumMod val="50000"/>
                  </a:schemeClr>
                </a:solidFill>
              </a:rPr>
              <a:t>His family was Italian</a:t>
            </a:r>
          </a:p>
          <a:p>
            <a:pPr marL="342900" indent="-342900">
              <a:buFont typeface="Arial" panose="020B0604020202020204" pitchFamily="34" charset="0"/>
              <a:buChar char="•"/>
            </a:pPr>
            <a:r>
              <a:rPr lang="en-US" sz="2000" dirty="0">
                <a:solidFill>
                  <a:schemeClr val="accent5">
                    <a:lumMod val="50000"/>
                  </a:schemeClr>
                </a:solidFill>
              </a:rPr>
              <a:t>He used to learn French at school</a:t>
            </a:r>
          </a:p>
          <a:p>
            <a:pPr marL="342900" indent="-342900">
              <a:buFont typeface="Arial" panose="020B0604020202020204" pitchFamily="34" charset="0"/>
              <a:buChar char="•"/>
            </a:pPr>
            <a:r>
              <a:rPr lang="en-US" sz="2000" dirty="0">
                <a:solidFill>
                  <a:schemeClr val="accent5">
                    <a:lumMod val="50000"/>
                  </a:schemeClr>
                </a:solidFill>
              </a:rPr>
              <a:t>He was smaller than other children</a:t>
            </a:r>
          </a:p>
          <a:p>
            <a:pPr marL="342900" indent="-342900">
              <a:buFont typeface="Arial" panose="020B0604020202020204" pitchFamily="34" charset="0"/>
              <a:buChar char="•"/>
            </a:pPr>
            <a:r>
              <a:rPr lang="en-US" sz="2000" dirty="0">
                <a:solidFill>
                  <a:schemeClr val="accent5">
                    <a:lumMod val="50000"/>
                  </a:schemeClr>
                </a:solidFill>
              </a:rPr>
              <a:t>He was fat</a:t>
            </a:r>
          </a:p>
          <a:p>
            <a:pPr marL="342900" indent="-342900">
              <a:buFont typeface="Arial" panose="020B0604020202020204" pitchFamily="34" charset="0"/>
              <a:buChar char="•"/>
            </a:pPr>
            <a:endParaRPr lang="en-US" sz="2400" dirty="0">
              <a:solidFill>
                <a:schemeClr val="accent5">
                  <a:lumMod val="50000"/>
                </a:schemeClr>
              </a:solidFill>
            </a:endParaRPr>
          </a:p>
        </p:txBody>
      </p:sp>
      <p:sp>
        <p:nvSpPr>
          <p:cNvPr id="11" name="TextBox 10">
            <a:extLst>
              <a:ext uri="{FF2B5EF4-FFF2-40B4-BE49-F238E27FC236}">
                <a16:creationId xmlns:a16="http://schemas.microsoft.com/office/drawing/2014/main" id="{D081F880-D205-11B7-6C04-EA83A116E233}"/>
              </a:ext>
            </a:extLst>
          </p:cNvPr>
          <p:cNvSpPr txBox="1"/>
          <p:nvPr/>
        </p:nvSpPr>
        <p:spPr>
          <a:xfrm>
            <a:off x="7696201" y="3267188"/>
            <a:ext cx="4495799" cy="3170099"/>
          </a:xfrm>
          <a:prstGeom prst="rect">
            <a:avLst/>
          </a:prstGeom>
          <a:noFill/>
        </p:spPr>
        <p:txBody>
          <a:bodyPr wrap="square" rtlCol="0">
            <a:spAutoFit/>
          </a:bodyPr>
          <a:lstStyle/>
          <a:p>
            <a:r>
              <a:rPr lang="en-US" sz="2000" dirty="0">
                <a:solidFill>
                  <a:schemeClr val="accent5">
                    <a:lumMod val="50000"/>
                  </a:schemeClr>
                </a:solidFill>
              </a:rPr>
              <a:t>Marie Antoinette:</a:t>
            </a:r>
          </a:p>
          <a:p>
            <a:pPr marL="342900" indent="-342900">
              <a:buFont typeface="Arial" panose="020B0604020202020204" pitchFamily="34" charset="0"/>
              <a:buChar char="•"/>
            </a:pPr>
            <a:r>
              <a:rPr lang="en-US" sz="2000" dirty="0">
                <a:solidFill>
                  <a:schemeClr val="accent5">
                    <a:lumMod val="50000"/>
                  </a:schemeClr>
                </a:solidFill>
              </a:rPr>
              <a:t>She had a sister as well as a brother</a:t>
            </a:r>
          </a:p>
          <a:p>
            <a:pPr marL="342900" indent="-342900">
              <a:buFont typeface="Arial" panose="020B0604020202020204" pitchFamily="34" charset="0"/>
              <a:buChar char="•"/>
            </a:pPr>
            <a:r>
              <a:rPr lang="en-US" sz="2000" dirty="0">
                <a:solidFill>
                  <a:schemeClr val="accent5">
                    <a:lumMod val="50000"/>
                  </a:schemeClr>
                </a:solidFill>
              </a:rPr>
              <a:t>She used to celebrate her birthday early when she was a child</a:t>
            </a:r>
          </a:p>
          <a:p>
            <a:pPr marL="342900" indent="-342900">
              <a:buFont typeface="Arial" panose="020B0604020202020204" pitchFamily="34" charset="0"/>
              <a:buChar char="•"/>
            </a:pPr>
            <a:r>
              <a:rPr lang="en-US" sz="2000" dirty="0">
                <a:solidFill>
                  <a:schemeClr val="accent5">
                    <a:lumMod val="50000"/>
                  </a:schemeClr>
                </a:solidFill>
              </a:rPr>
              <a:t>She used to pay a lot of money for her clothes</a:t>
            </a:r>
            <a:endParaRPr lang="en-US" sz="2400" dirty="0">
              <a:solidFill>
                <a:schemeClr val="accent5">
                  <a:lumMod val="50000"/>
                </a:schemeClr>
              </a:solidFill>
            </a:endParaRPr>
          </a:p>
          <a:p>
            <a:pPr marL="342900" indent="-342900">
              <a:buFont typeface="Arial" panose="020B0604020202020204" pitchFamily="34" charset="0"/>
              <a:buChar char="•"/>
            </a:pPr>
            <a:r>
              <a:rPr lang="en-US" sz="2000" dirty="0">
                <a:solidFill>
                  <a:schemeClr val="accent5">
                    <a:lumMod val="50000"/>
                  </a:schemeClr>
                </a:solidFill>
              </a:rPr>
              <a:t>She was the last queen* of France</a:t>
            </a:r>
            <a:endParaRPr lang="en-US" dirty="0">
              <a:solidFill>
                <a:schemeClr val="accent5">
                  <a:lumMod val="50000"/>
                </a:schemeClr>
              </a:solidFill>
            </a:endParaRPr>
          </a:p>
        </p:txBody>
      </p:sp>
      <p:pic>
        <p:nvPicPr>
          <p:cNvPr id="2" name="Picture 2" descr="Free illustrations of Napoleon bonaparte">
            <a:extLst>
              <a:ext uri="{FF2B5EF4-FFF2-40B4-BE49-F238E27FC236}">
                <a16:creationId xmlns:a16="http://schemas.microsoft.com/office/drawing/2014/main" id="{129BE565-07F2-C600-2C02-6017DCBA36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9410" y="1274500"/>
            <a:ext cx="1649503" cy="19926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F43D8C7-7067-C407-81DC-CBAB5E8664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5142" y="1274500"/>
            <a:ext cx="1591383" cy="19926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87544EF-8BE9-BED1-AF22-DC0F0C027360}"/>
              </a:ext>
            </a:extLst>
          </p:cNvPr>
          <p:cNvSpPr txBox="1"/>
          <p:nvPr/>
        </p:nvSpPr>
        <p:spPr>
          <a:xfrm>
            <a:off x="4296001" y="5611476"/>
            <a:ext cx="3116415" cy="707886"/>
          </a:xfrm>
          <a:prstGeom prst="rect">
            <a:avLst/>
          </a:prstGeom>
          <a:solidFill>
            <a:srgbClr val="115076"/>
          </a:solidFill>
          <a:ln>
            <a:solidFill>
              <a:srgbClr val="EE6000"/>
            </a:solidFill>
          </a:ln>
          <a:effectLst>
            <a:outerShdw blurRad="50800" dist="38100" dir="5400000" algn="t" rotWithShape="0">
              <a:prstClr val="black">
                <a:alpha val="40000"/>
              </a:prstClr>
            </a:outerShdw>
          </a:effectLst>
        </p:spPr>
        <p:txBody>
          <a:bodyPr wrap="square" rtlCol="0">
            <a:spAutoFit/>
          </a:bodyPr>
          <a:lstStyle/>
          <a:p>
            <a:r>
              <a:rPr lang="fr-FR" sz="2000" dirty="0">
                <a:solidFill>
                  <a:schemeClr val="bg1"/>
                </a:solidFill>
              </a:rPr>
              <a:t>*le bossu = </a:t>
            </a:r>
            <a:r>
              <a:rPr lang="en-GB" sz="2000" dirty="0">
                <a:solidFill>
                  <a:schemeClr val="bg1"/>
                </a:solidFill>
              </a:rPr>
              <a:t>hunchback</a:t>
            </a:r>
          </a:p>
          <a:p>
            <a:r>
              <a:rPr lang="fr-FR" sz="2000" dirty="0">
                <a:solidFill>
                  <a:schemeClr val="bg1"/>
                </a:solidFill>
              </a:rPr>
              <a:t>*la reine = </a:t>
            </a:r>
            <a:r>
              <a:rPr lang="en-GB" sz="2000" dirty="0">
                <a:solidFill>
                  <a:schemeClr val="bg1"/>
                </a:solidFill>
              </a:rPr>
              <a:t>queen</a:t>
            </a:r>
          </a:p>
        </p:txBody>
      </p:sp>
    </p:spTree>
    <p:extLst>
      <p:ext uri="{BB962C8B-B14F-4D97-AF65-F5344CB8AC3E}">
        <p14:creationId xmlns:p14="http://schemas.microsoft.com/office/powerpoint/2010/main" val="3995699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239-A437-CC44-9B88-B6A12FB4265F}"/>
              </a:ext>
            </a:extLst>
          </p:cNvPr>
          <p:cNvSpPr>
            <a:spLocks noGrp="1"/>
          </p:cNvSpPr>
          <p:nvPr>
            <p:ph type="title"/>
          </p:nvPr>
        </p:nvSpPr>
        <p:spPr>
          <a:xfrm>
            <a:off x="0" y="-539149"/>
            <a:ext cx="4073273" cy="2825466"/>
          </a:xfrm>
        </p:spPr>
        <p:txBody>
          <a:bodyPr/>
          <a:lstStyle/>
          <a:p>
            <a:r>
              <a:rPr lang="fr-FR" sz="24000" b="1" dirty="0">
                <a:solidFill>
                  <a:srgbClr val="1F4E79"/>
                </a:solidFill>
                <a:latin typeface="Century Gothic" panose="020B0502020202020204" pitchFamily="34" charset="0"/>
                <a:ea typeface="+mn-ea"/>
                <a:cs typeface="Calibri" panose="020F0502020204030204" pitchFamily="34" charset="0"/>
              </a:rPr>
              <a:t>eu</a:t>
            </a:r>
            <a:endParaRPr lang="fr-FR" dirty="0"/>
          </a:p>
        </p:txBody>
      </p:sp>
      <p:pic>
        <p:nvPicPr>
          <p:cNvPr id="7" name="Picture 6" descr="the number tw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671" y="1317489"/>
            <a:ext cx="3080657" cy="3080657"/>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107381" y="4398146"/>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fr-FR" sz="12000" b="1"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eu</a:t>
            </a: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x</a:t>
            </a:r>
          </a:p>
        </p:txBody>
      </p:sp>
    </p:spTree>
    <p:extLst>
      <p:ext uri="{BB962C8B-B14F-4D97-AF65-F5344CB8AC3E}">
        <p14:creationId xmlns:p14="http://schemas.microsoft.com/office/powerpoint/2010/main" val="5223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u deux.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eu d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Les figures historiques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6308385" y="234466"/>
            <a:ext cx="6011434" cy="1200329"/>
          </a:xfrm>
          <a:prstGeom prst="rect">
            <a:avLst/>
          </a:prstGeom>
          <a:noFill/>
        </p:spPr>
        <p:txBody>
          <a:bodyPr wrap="square" rtlCol="0">
            <a:spAutoFit/>
          </a:bodyPr>
          <a:lstStyle/>
          <a:p>
            <a:r>
              <a:rPr lang="fr-FR" sz="2400" dirty="0">
                <a:solidFill>
                  <a:srgbClr val="115076"/>
                </a:solidFill>
              </a:rPr>
              <a:t>Utilise les informations pour</a:t>
            </a:r>
          </a:p>
          <a:p>
            <a:r>
              <a:rPr lang="fr-FR" sz="2400" dirty="0">
                <a:solidFill>
                  <a:srgbClr val="115076"/>
                </a:solidFill>
              </a:rPr>
              <a:t>écrire un texte sur un des personnages historiques.</a:t>
            </a:r>
          </a:p>
        </p:txBody>
      </p:sp>
      <p:pic>
        <p:nvPicPr>
          <p:cNvPr id="1026" name="Picture 2" descr="Hugo by Étienne Carjat, 1876">
            <a:extLst>
              <a:ext uri="{FF2B5EF4-FFF2-40B4-BE49-F238E27FC236}">
                <a16:creationId xmlns:a16="http://schemas.microsoft.com/office/drawing/2014/main" id="{98DC706D-8205-9045-1A50-D78D1BBEDA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135" y="997399"/>
            <a:ext cx="1620905" cy="19926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B804C72-B5C6-12E8-B2F3-409081D6238F}"/>
              </a:ext>
            </a:extLst>
          </p:cNvPr>
          <p:cNvSpPr txBox="1"/>
          <p:nvPr/>
        </p:nvSpPr>
        <p:spPr>
          <a:xfrm>
            <a:off x="260000" y="2990088"/>
            <a:ext cx="3600000" cy="3477875"/>
          </a:xfrm>
          <a:prstGeom prst="rect">
            <a:avLst/>
          </a:prstGeom>
          <a:noFill/>
        </p:spPr>
        <p:txBody>
          <a:bodyPr wrap="square" rtlCol="0">
            <a:spAutoFit/>
          </a:bodyPr>
          <a:lstStyle/>
          <a:p>
            <a:r>
              <a:rPr lang="en-US" sz="2000" dirty="0">
                <a:solidFill>
                  <a:schemeClr val="accent5">
                    <a:lumMod val="50000"/>
                  </a:schemeClr>
                </a:solidFill>
              </a:rPr>
              <a:t>Victor Hugo:</a:t>
            </a:r>
          </a:p>
          <a:p>
            <a:pPr marL="342900" indent="-342900">
              <a:buFont typeface="Arial" panose="020B0604020202020204" pitchFamily="34" charset="0"/>
              <a:buChar char="•"/>
            </a:pPr>
            <a:r>
              <a:rPr lang="en-US" sz="2000" dirty="0">
                <a:solidFill>
                  <a:schemeClr val="accent5">
                    <a:lumMod val="50000"/>
                  </a:schemeClr>
                </a:solidFill>
              </a:rPr>
              <a:t>Il </a:t>
            </a:r>
            <a:r>
              <a:rPr lang="en-US" sz="2000" b="1" dirty="0">
                <a:solidFill>
                  <a:srgbClr val="E87D1E"/>
                </a:solidFill>
              </a:rPr>
              <a:t>used to write </a:t>
            </a:r>
            <a:r>
              <a:rPr lang="en-US" sz="2000" dirty="0">
                <a:solidFill>
                  <a:schemeClr val="accent5">
                    <a:lumMod val="50000"/>
                  </a:schemeClr>
                </a:solidFill>
              </a:rPr>
              <a:t>des livres, par </a:t>
            </a:r>
            <a:r>
              <a:rPr lang="fr-FR" sz="2000" dirty="0">
                <a:solidFill>
                  <a:schemeClr val="accent5">
                    <a:lumMod val="50000"/>
                  </a:schemeClr>
                </a:solidFill>
              </a:rPr>
              <a:t>exemple</a:t>
            </a:r>
            <a:r>
              <a:rPr lang="en-US" sz="2000" dirty="0">
                <a:solidFill>
                  <a:schemeClr val="accent5">
                    <a:lumMod val="50000"/>
                  </a:schemeClr>
                </a:solidFill>
              </a:rPr>
              <a:t> Les Misérables et Le </a:t>
            </a:r>
            <a:r>
              <a:rPr lang="fr-FR" sz="2000" dirty="0">
                <a:solidFill>
                  <a:schemeClr val="accent5">
                    <a:lumMod val="50000"/>
                  </a:schemeClr>
                </a:solidFill>
              </a:rPr>
              <a:t>Bossu</a:t>
            </a:r>
            <a:r>
              <a:rPr lang="en-US" sz="2000" dirty="0">
                <a:solidFill>
                  <a:schemeClr val="accent5">
                    <a:lumMod val="50000"/>
                  </a:schemeClr>
                </a:solidFill>
              </a:rPr>
              <a:t>* de Notre Dame.</a:t>
            </a:r>
          </a:p>
          <a:p>
            <a:pPr marL="342900" indent="-342900">
              <a:buFont typeface="Arial" panose="020B0604020202020204" pitchFamily="34" charset="0"/>
              <a:buChar char="•"/>
            </a:pPr>
            <a:r>
              <a:rPr lang="en-US" sz="2000" dirty="0">
                <a:solidFill>
                  <a:schemeClr val="accent5">
                    <a:lumMod val="50000"/>
                  </a:schemeClr>
                </a:solidFill>
              </a:rPr>
              <a:t>Il </a:t>
            </a:r>
            <a:r>
              <a:rPr lang="en-US" sz="2000" b="1" dirty="0">
                <a:solidFill>
                  <a:srgbClr val="E87D1E"/>
                </a:solidFill>
              </a:rPr>
              <a:t>used to be </a:t>
            </a:r>
            <a:r>
              <a:rPr lang="en-US" sz="2000" dirty="0">
                <a:solidFill>
                  <a:schemeClr val="accent5">
                    <a:lumMod val="50000"/>
                  </a:schemeClr>
                </a:solidFill>
              </a:rPr>
              <a:t>le plus </a:t>
            </a:r>
            <a:r>
              <a:rPr lang="fr-FR" sz="2000" dirty="0">
                <a:solidFill>
                  <a:schemeClr val="accent5">
                    <a:lumMod val="50000"/>
                  </a:schemeClr>
                </a:solidFill>
              </a:rPr>
              <a:t>jeune</a:t>
            </a:r>
            <a:r>
              <a:rPr lang="en-US" sz="2000" dirty="0">
                <a:solidFill>
                  <a:schemeClr val="accent5">
                    <a:lumMod val="50000"/>
                  </a:schemeClr>
                </a:solidFill>
              </a:rPr>
              <a:t> </a:t>
            </a:r>
            <a:r>
              <a:rPr lang="fr-FR" sz="2000" dirty="0">
                <a:solidFill>
                  <a:schemeClr val="accent5">
                    <a:lumMod val="50000"/>
                  </a:schemeClr>
                </a:solidFill>
              </a:rPr>
              <a:t>fils</a:t>
            </a:r>
            <a:r>
              <a:rPr lang="en-US" sz="2000" dirty="0">
                <a:solidFill>
                  <a:schemeClr val="accent5">
                    <a:lumMod val="50000"/>
                  </a:schemeClr>
                </a:solidFill>
              </a:rPr>
              <a:t> de </a:t>
            </a:r>
            <a:r>
              <a:rPr lang="fr-FR" sz="2000" dirty="0">
                <a:solidFill>
                  <a:schemeClr val="accent5">
                    <a:lumMod val="50000"/>
                  </a:schemeClr>
                </a:solidFill>
              </a:rPr>
              <a:t>sa</a:t>
            </a:r>
            <a:r>
              <a:rPr lang="en-US" sz="2000" dirty="0">
                <a:solidFill>
                  <a:schemeClr val="accent5">
                    <a:lumMod val="50000"/>
                  </a:schemeClr>
                </a:solidFill>
              </a:rPr>
              <a:t> </a:t>
            </a:r>
            <a:r>
              <a:rPr lang="fr-FR" sz="2000" dirty="0">
                <a:solidFill>
                  <a:schemeClr val="accent5">
                    <a:lumMod val="50000"/>
                  </a:schemeClr>
                </a:solidFill>
              </a:rPr>
              <a:t>famille</a:t>
            </a:r>
            <a:r>
              <a:rPr lang="en-US" sz="2000" dirty="0">
                <a:solidFill>
                  <a:schemeClr val="accent5">
                    <a:lumMod val="50000"/>
                  </a:schemeClr>
                </a:solidFill>
              </a:rPr>
              <a:t>.</a:t>
            </a:r>
          </a:p>
          <a:p>
            <a:pPr marL="342900" indent="-342900">
              <a:buFont typeface="Arial" panose="020B0604020202020204" pitchFamily="34" charset="0"/>
              <a:buChar char="•"/>
            </a:pPr>
            <a:r>
              <a:rPr lang="en-US" sz="2000" dirty="0">
                <a:solidFill>
                  <a:schemeClr val="accent5">
                    <a:lumMod val="50000"/>
                  </a:schemeClr>
                </a:solidFill>
              </a:rPr>
              <a:t>Il </a:t>
            </a:r>
            <a:r>
              <a:rPr lang="en-US" sz="2000" b="1" dirty="0">
                <a:solidFill>
                  <a:srgbClr val="E87D1E"/>
                </a:solidFill>
              </a:rPr>
              <a:t>used to have </a:t>
            </a:r>
            <a:r>
              <a:rPr lang="en-US" sz="2000" dirty="0">
                <a:solidFill>
                  <a:schemeClr val="accent5">
                    <a:lumMod val="50000"/>
                  </a:schemeClr>
                </a:solidFill>
              </a:rPr>
              <a:t>quatres enfants.</a:t>
            </a:r>
          </a:p>
          <a:p>
            <a:pPr marL="342900" indent="-342900">
              <a:buFont typeface="Arial" panose="020B0604020202020204" pitchFamily="34" charset="0"/>
              <a:buChar char="•"/>
            </a:pPr>
            <a:r>
              <a:rPr lang="en-US" sz="2000" dirty="0">
                <a:solidFill>
                  <a:schemeClr val="accent5">
                    <a:lumMod val="50000"/>
                  </a:schemeClr>
                </a:solidFill>
              </a:rPr>
              <a:t>Il </a:t>
            </a:r>
            <a:r>
              <a:rPr lang="en-US" sz="2000" b="1" dirty="0">
                <a:solidFill>
                  <a:srgbClr val="E87D1E"/>
                </a:solidFill>
              </a:rPr>
              <a:t>used to like </a:t>
            </a:r>
            <a:r>
              <a:rPr lang="en-US" sz="2000" dirty="0">
                <a:solidFill>
                  <a:schemeClr val="accent5">
                    <a:lumMod val="50000"/>
                  </a:schemeClr>
                </a:solidFill>
              </a:rPr>
              <a:t>la politique.</a:t>
            </a:r>
          </a:p>
        </p:txBody>
      </p:sp>
      <p:sp>
        <p:nvSpPr>
          <p:cNvPr id="10" name="TextBox 9">
            <a:extLst>
              <a:ext uri="{FF2B5EF4-FFF2-40B4-BE49-F238E27FC236}">
                <a16:creationId xmlns:a16="http://schemas.microsoft.com/office/drawing/2014/main" id="{05A57431-A639-0D62-4759-28A9AA03CFCE}"/>
              </a:ext>
            </a:extLst>
          </p:cNvPr>
          <p:cNvSpPr txBox="1"/>
          <p:nvPr/>
        </p:nvSpPr>
        <p:spPr>
          <a:xfrm>
            <a:off x="4248913" y="2990088"/>
            <a:ext cx="3600000" cy="2923877"/>
          </a:xfrm>
          <a:prstGeom prst="rect">
            <a:avLst/>
          </a:prstGeom>
          <a:noFill/>
        </p:spPr>
        <p:txBody>
          <a:bodyPr wrap="square" rtlCol="0">
            <a:spAutoFit/>
          </a:bodyPr>
          <a:lstStyle/>
          <a:p>
            <a:r>
              <a:rPr lang="en-US" sz="2000" dirty="0">
                <a:solidFill>
                  <a:schemeClr val="accent5">
                    <a:lumMod val="50000"/>
                  </a:schemeClr>
                </a:solidFill>
              </a:rPr>
              <a:t>Napoléon Bonaparte:</a:t>
            </a:r>
          </a:p>
          <a:p>
            <a:pPr marL="342900" indent="-342900">
              <a:buFont typeface="Arial" panose="020B0604020202020204" pitchFamily="34" charset="0"/>
              <a:buChar char="•"/>
            </a:pPr>
            <a:r>
              <a:rPr lang="en-US" sz="2000" dirty="0">
                <a:solidFill>
                  <a:schemeClr val="accent5">
                    <a:lumMod val="50000"/>
                  </a:schemeClr>
                </a:solidFill>
              </a:rPr>
              <a:t>Sa </a:t>
            </a:r>
            <a:r>
              <a:rPr lang="fr-FR" sz="2000" dirty="0">
                <a:solidFill>
                  <a:schemeClr val="accent5">
                    <a:lumMod val="50000"/>
                  </a:schemeClr>
                </a:solidFill>
              </a:rPr>
              <a:t>famille</a:t>
            </a:r>
            <a:r>
              <a:rPr lang="en-US" sz="2000" dirty="0">
                <a:solidFill>
                  <a:schemeClr val="accent5">
                    <a:lumMod val="50000"/>
                  </a:schemeClr>
                </a:solidFill>
              </a:rPr>
              <a:t> </a:t>
            </a:r>
            <a:r>
              <a:rPr lang="en-US" sz="2000" b="1" dirty="0">
                <a:solidFill>
                  <a:srgbClr val="E87D1E"/>
                </a:solidFill>
              </a:rPr>
              <a:t>used to be </a:t>
            </a:r>
            <a:r>
              <a:rPr lang="fr-FR" sz="2000" dirty="0">
                <a:solidFill>
                  <a:schemeClr val="accent5">
                    <a:lumMod val="50000"/>
                  </a:schemeClr>
                </a:solidFill>
              </a:rPr>
              <a:t>italienne</a:t>
            </a:r>
            <a:r>
              <a:rPr lang="en-US" sz="2000" dirty="0">
                <a:solidFill>
                  <a:schemeClr val="accent5">
                    <a:lumMod val="50000"/>
                  </a:schemeClr>
                </a:solidFill>
              </a:rPr>
              <a:t>.</a:t>
            </a:r>
          </a:p>
          <a:p>
            <a:pPr marL="342900" indent="-342900">
              <a:buFont typeface="Arial" panose="020B0604020202020204" pitchFamily="34" charset="0"/>
              <a:buChar char="•"/>
            </a:pPr>
            <a:r>
              <a:rPr lang="en-US" sz="2000" dirty="0">
                <a:solidFill>
                  <a:schemeClr val="accent5">
                    <a:lumMod val="50000"/>
                  </a:schemeClr>
                </a:solidFill>
              </a:rPr>
              <a:t>Il </a:t>
            </a:r>
            <a:r>
              <a:rPr lang="en-US" sz="2000" b="1" dirty="0">
                <a:solidFill>
                  <a:srgbClr val="E87D1E"/>
                </a:solidFill>
              </a:rPr>
              <a:t>used to learn </a:t>
            </a:r>
            <a:r>
              <a:rPr lang="en-US" sz="2000" dirty="0">
                <a:solidFill>
                  <a:schemeClr val="accent5">
                    <a:lumMod val="50000"/>
                  </a:schemeClr>
                </a:solidFill>
              </a:rPr>
              <a:t>le </a:t>
            </a:r>
            <a:r>
              <a:rPr lang="fr-FR" sz="2000" dirty="0">
                <a:solidFill>
                  <a:schemeClr val="accent5">
                    <a:lumMod val="50000"/>
                  </a:schemeClr>
                </a:solidFill>
              </a:rPr>
              <a:t>français</a:t>
            </a:r>
            <a:r>
              <a:rPr lang="en-US" sz="2000" dirty="0">
                <a:solidFill>
                  <a:schemeClr val="accent5">
                    <a:lumMod val="50000"/>
                  </a:schemeClr>
                </a:solidFill>
              </a:rPr>
              <a:t> à </a:t>
            </a:r>
            <a:r>
              <a:rPr lang="fr-FR" sz="2000" dirty="0">
                <a:solidFill>
                  <a:schemeClr val="accent5">
                    <a:lumMod val="50000"/>
                  </a:schemeClr>
                </a:solidFill>
              </a:rPr>
              <a:t>l’école</a:t>
            </a:r>
            <a:r>
              <a:rPr lang="en-US" sz="2000" dirty="0">
                <a:solidFill>
                  <a:schemeClr val="accent5">
                    <a:lumMod val="50000"/>
                  </a:schemeClr>
                </a:solidFill>
              </a:rPr>
              <a:t>.</a:t>
            </a:r>
          </a:p>
          <a:p>
            <a:pPr marL="342900" indent="-342900">
              <a:buFont typeface="Arial" panose="020B0604020202020204" pitchFamily="34" charset="0"/>
              <a:buChar char="•"/>
            </a:pPr>
            <a:r>
              <a:rPr lang="en-US" sz="2000" dirty="0">
                <a:solidFill>
                  <a:schemeClr val="accent5">
                    <a:lumMod val="50000"/>
                  </a:schemeClr>
                </a:solidFill>
              </a:rPr>
              <a:t>Il </a:t>
            </a:r>
            <a:r>
              <a:rPr lang="en-US" sz="2000" b="1" dirty="0">
                <a:solidFill>
                  <a:srgbClr val="E87D1E"/>
                </a:solidFill>
              </a:rPr>
              <a:t>used to be </a:t>
            </a:r>
            <a:r>
              <a:rPr lang="en-US" sz="2000" dirty="0">
                <a:solidFill>
                  <a:schemeClr val="accent5">
                    <a:lumMod val="50000"/>
                  </a:schemeClr>
                </a:solidFill>
              </a:rPr>
              <a:t>plus petit que les </a:t>
            </a:r>
            <a:r>
              <a:rPr lang="fr-FR" sz="2000" dirty="0">
                <a:solidFill>
                  <a:schemeClr val="accent5">
                    <a:lumMod val="50000"/>
                  </a:schemeClr>
                </a:solidFill>
              </a:rPr>
              <a:t>autres</a:t>
            </a:r>
            <a:r>
              <a:rPr lang="en-US" sz="2000" dirty="0">
                <a:solidFill>
                  <a:schemeClr val="accent5">
                    <a:lumMod val="50000"/>
                  </a:schemeClr>
                </a:solidFill>
              </a:rPr>
              <a:t> enfants.</a:t>
            </a:r>
          </a:p>
          <a:p>
            <a:pPr marL="342900" indent="-342900">
              <a:buFont typeface="Arial" panose="020B0604020202020204" pitchFamily="34" charset="0"/>
              <a:buChar char="•"/>
            </a:pPr>
            <a:r>
              <a:rPr lang="en-US" sz="2000" dirty="0">
                <a:solidFill>
                  <a:schemeClr val="accent5">
                    <a:lumMod val="50000"/>
                  </a:schemeClr>
                </a:solidFill>
              </a:rPr>
              <a:t>Il </a:t>
            </a:r>
            <a:r>
              <a:rPr lang="en-US" sz="2000" b="1" dirty="0">
                <a:solidFill>
                  <a:srgbClr val="E87D1E"/>
                </a:solidFill>
              </a:rPr>
              <a:t>used to be </a:t>
            </a:r>
            <a:r>
              <a:rPr lang="fr-FR" sz="2000" dirty="0">
                <a:solidFill>
                  <a:schemeClr val="accent5">
                    <a:lumMod val="50000"/>
                  </a:schemeClr>
                </a:solidFill>
              </a:rPr>
              <a:t>gros</a:t>
            </a:r>
            <a:r>
              <a:rPr lang="en-US" sz="2000" dirty="0">
                <a:solidFill>
                  <a:schemeClr val="accent5">
                    <a:lumMod val="50000"/>
                  </a:schemeClr>
                </a:solidFill>
              </a:rPr>
              <a:t>.</a:t>
            </a:r>
          </a:p>
          <a:p>
            <a:pPr marL="342900" indent="-342900">
              <a:buFont typeface="Arial" panose="020B0604020202020204" pitchFamily="34" charset="0"/>
              <a:buChar char="•"/>
            </a:pPr>
            <a:endParaRPr lang="en-US" sz="2400" dirty="0">
              <a:solidFill>
                <a:schemeClr val="accent5">
                  <a:lumMod val="50000"/>
                </a:schemeClr>
              </a:solidFill>
            </a:endParaRPr>
          </a:p>
        </p:txBody>
      </p:sp>
      <p:sp>
        <p:nvSpPr>
          <p:cNvPr id="11" name="TextBox 10">
            <a:extLst>
              <a:ext uri="{FF2B5EF4-FFF2-40B4-BE49-F238E27FC236}">
                <a16:creationId xmlns:a16="http://schemas.microsoft.com/office/drawing/2014/main" id="{D081F880-D205-11B7-6C04-EA83A116E233}"/>
              </a:ext>
            </a:extLst>
          </p:cNvPr>
          <p:cNvSpPr txBox="1"/>
          <p:nvPr/>
        </p:nvSpPr>
        <p:spPr>
          <a:xfrm>
            <a:off x="7696201" y="2990088"/>
            <a:ext cx="4495799" cy="3170099"/>
          </a:xfrm>
          <a:prstGeom prst="rect">
            <a:avLst/>
          </a:prstGeom>
          <a:noFill/>
        </p:spPr>
        <p:txBody>
          <a:bodyPr wrap="square" rtlCol="0">
            <a:spAutoFit/>
          </a:bodyPr>
          <a:lstStyle/>
          <a:p>
            <a:r>
              <a:rPr lang="en-US" sz="2000" dirty="0">
                <a:solidFill>
                  <a:schemeClr val="accent5">
                    <a:lumMod val="50000"/>
                  </a:schemeClr>
                </a:solidFill>
              </a:rPr>
              <a:t>Marie Antoinette:</a:t>
            </a:r>
          </a:p>
          <a:p>
            <a:pPr marL="342900" indent="-342900">
              <a:buFont typeface="Arial" panose="020B0604020202020204" pitchFamily="34" charset="0"/>
              <a:buChar char="•"/>
            </a:pPr>
            <a:r>
              <a:rPr lang="en-US" sz="2000" dirty="0">
                <a:solidFill>
                  <a:schemeClr val="accent5">
                    <a:lumMod val="50000"/>
                  </a:schemeClr>
                </a:solidFill>
              </a:rPr>
              <a:t>Elle </a:t>
            </a:r>
            <a:r>
              <a:rPr lang="en-US" sz="2000" b="1" dirty="0">
                <a:solidFill>
                  <a:srgbClr val="E87D1E"/>
                </a:solidFill>
              </a:rPr>
              <a:t>used to have</a:t>
            </a:r>
            <a:r>
              <a:rPr lang="en-US" sz="2000" dirty="0">
                <a:solidFill>
                  <a:schemeClr val="accent5">
                    <a:lumMod val="50000"/>
                  </a:schemeClr>
                </a:solidFill>
              </a:rPr>
              <a:t> </a:t>
            </a:r>
            <a:r>
              <a:rPr lang="fr-FR" sz="2000" dirty="0">
                <a:solidFill>
                  <a:schemeClr val="accent5">
                    <a:lumMod val="50000"/>
                  </a:schemeClr>
                </a:solidFill>
              </a:rPr>
              <a:t>une sœur et un frère aussi. </a:t>
            </a:r>
            <a:endParaRPr lang="en-US" sz="2000" dirty="0">
              <a:solidFill>
                <a:schemeClr val="accent5">
                  <a:lumMod val="50000"/>
                </a:schemeClr>
              </a:solidFill>
            </a:endParaRPr>
          </a:p>
          <a:p>
            <a:pPr marL="342900" indent="-342900">
              <a:buFont typeface="Arial" panose="020B0604020202020204" pitchFamily="34" charset="0"/>
              <a:buChar char="•"/>
            </a:pPr>
            <a:r>
              <a:rPr lang="en-US" sz="2000" dirty="0">
                <a:solidFill>
                  <a:schemeClr val="accent5">
                    <a:lumMod val="50000"/>
                  </a:schemeClr>
                </a:solidFill>
              </a:rPr>
              <a:t>Elle </a:t>
            </a:r>
            <a:r>
              <a:rPr lang="en-US" sz="2000" b="1" dirty="0">
                <a:solidFill>
                  <a:srgbClr val="E87D1E"/>
                </a:solidFill>
              </a:rPr>
              <a:t>used to celebrate </a:t>
            </a:r>
            <a:r>
              <a:rPr lang="fr-FR" sz="2000" dirty="0">
                <a:solidFill>
                  <a:schemeClr val="accent5">
                    <a:lumMod val="50000"/>
                  </a:schemeClr>
                </a:solidFill>
              </a:rPr>
              <a:t>son anniversaire tôt quand elle </a:t>
            </a:r>
            <a:r>
              <a:rPr lang="en-US" sz="2000" b="1" dirty="0">
                <a:solidFill>
                  <a:srgbClr val="E87D1E"/>
                </a:solidFill>
              </a:rPr>
              <a:t>used to be </a:t>
            </a:r>
            <a:r>
              <a:rPr lang="en-US" sz="2000" dirty="0">
                <a:solidFill>
                  <a:schemeClr val="accent5">
                    <a:lumMod val="50000"/>
                  </a:schemeClr>
                </a:solidFill>
              </a:rPr>
              <a:t>enfant.</a:t>
            </a:r>
          </a:p>
          <a:p>
            <a:pPr marL="342900" indent="-342900">
              <a:buFont typeface="Arial" panose="020B0604020202020204" pitchFamily="34" charset="0"/>
              <a:buChar char="•"/>
            </a:pPr>
            <a:r>
              <a:rPr lang="en-US" sz="2000" dirty="0">
                <a:solidFill>
                  <a:schemeClr val="accent5">
                    <a:lumMod val="50000"/>
                  </a:schemeClr>
                </a:solidFill>
              </a:rPr>
              <a:t>Elle </a:t>
            </a:r>
            <a:r>
              <a:rPr lang="en-US" sz="2000" b="1" dirty="0">
                <a:solidFill>
                  <a:srgbClr val="E87D1E"/>
                </a:solidFill>
              </a:rPr>
              <a:t>used to pay </a:t>
            </a:r>
            <a:r>
              <a:rPr lang="fr-FR" sz="2000" dirty="0">
                <a:solidFill>
                  <a:schemeClr val="accent5">
                    <a:lumMod val="50000"/>
                  </a:schemeClr>
                </a:solidFill>
              </a:rPr>
              <a:t>beaucoup d’argent pour ses vêtements. </a:t>
            </a:r>
            <a:endParaRPr lang="en-US" sz="2400" dirty="0">
              <a:solidFill>
                <a:schemeClr val="accent5">
                  <a:lumMod val="50000"/>
                </a:schemeClr>
              </a:solidFill>
            </a:endParaRPr>
          </a:p>
          <a:p>
            <a:pPr marL="342900" indent="-342900">
              <a:buFont typeface="Arial" panose="020B0604020202020204" pitchFamily="34" charset="0"/>
              <a:buChar char="•"/>
            </a:pPr>
            <a:r>
              <a:rPr lang="en-US" sz="2000" dirty="0">
                <a:solidFill>
                  <a:schemeClr val="accent5">
                    <a:lumMod val="50000"/>
                  </a:schemeClr>
                </a:solidFill>
              </a:rPr>
              <a:t>Elle </a:t>
            </a:r>
            <a:r>
              <a:rPr lang="en-US" sz="2000" b="1" dirty="0">
                <a:solidFill>
                  <a:srgbClr val="E87D1E"/>
                </a:solidFill>
              </a:rPr>
              <a:t>used to be </a:t>
            </a:r>
            <a:r>
              <a:rPr lang="fr-FR" sz="2000" dirty="0">
                <a:solidFill>
                  <a:schemeClr val="accent5">
                    <a:lumMod val="50000"/>
                  </a:schemeClr>
                </a:solidFill>
              </a:rPr>
              <a:t>la dernière reine* de France.</a:t>
            </a:r>
            <a:endParaRPr lang="en-US" dirty="0">
              <a:solidFill>
                <a:schemeClr val="accent5">
                  <a:lumMod val="50000"/>
                </a:schemeClr>
              </a:solidFill>
            </a:endParaRPr>
          </a:p>
        </p:txBody>
      </p:sp>
      <p:pic>
        <p:nvPicPr>
          <p:cNvPr id="2" name="Picture 2" descr="Free illustrations of Napoleon bonaparte">
            <a:extLst>
              <a:ext uri="{FF2B5EF4-FFF2-40B4-BE49-F238E27FC236}">
                <a16:creationId xmlns:a16="http://schemas.microsoft.com/office/drawing/2014/main" id="{129BE565-07F2-C600-2C02-6017DCBA36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9410" y="997400"/>
            <a:ext cx="1649503" cy="19926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F43D8C7-7067-C407-81DC-CBAB5E8664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5142" y="997400"/>
            <a:ext cx="1591383" cy="19926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87544EF-8BE9-BED1-AF22-DC0F0C027360}"/>
              </a:ext>
            </a:extLst>
          </p:cNvPr>
          <p:cNvSpPr txBox="1"/>
          <p:nvPr/>
        </p:nvSpPr>
        <p:spPr>
          <a:xfrm>
            <a:off x="4248913" y="5683133"/>
            <a:ext cx="3116415" cy="707886"/>
          </a:xfrm>
          <a:prstGeom prst="rect">
            <a:avLst/>
          </a:prstGeom>
          <a:solidFill>
            <a:srgbClr val="115076"/>
          </a:solidFill>
          <a:ln>
            <a:solidFill>
              <a:srgbClr val="EE6000"/>
            </a:solidFill>
          </a:ln>
          <a:effectLst>
            <a:outerShdw blurRad="50800" dist="38100" dir="5400000" algn="t" rotWithShape="0">
              <a:prstClr val="black">
                <a:alpha val="40000"/>
              </a:prstClr>
            </a:outerShdw>
          </a:effectLst>
        </p:spPr>
        <p:txBody>
          <a:bodyPr wrap="square" rtlCol="0">
            <a:spAutoFit/>
          </a:bodyPr>
          <a:lstStyle/>
          <a:p>
            <a:r>
              <a:rPr lang="fr-FR" sz="2000" dirty="0">
                <a:solidFill>
                  <a:schemeClr val="bg1"/>
                </a:solidFill>
              </a:rPr>
              <a:t>*le bossu = </a:t>
            </a:r>
            <a:r>
              <a:rPr lang="en-GB" sz="2000" dirty="0">
                <a:solidFill>
                  <a:schemeClr val="bg1"/>
                </a:solidFill>
              </a:rPr>
              <a:t>hunchback</a:t>
            </a:r>
          </a:p>
          <a:p>
            <a:r>
              <a:rPr lang="fr-FR" sz="2000" dirty="0">
                <a:solidFill>
                  <a:schemeClr val="bg1"/>
                </a:solidFill>
              </a:rPr>
              <a:t>*la reine = </a:t>
            </a:r>
            <a:r>
              <a:rPr lang="en-GB" sz="2000" dirty="0">
                <a:solidFill>
                  <a:schemeClr val="bg1"/>
                </a:solidFill>
              </a:rPr>
              <a:t>queen</a:t>
            </a:r>
          </a:p>
        </p:txBody>
      </p:sp>
    </p:spTree>
    <p:extLst>
      <p:ext uri="{BB962C8B-B14F-4D97-AF65-F5344CB8AC3E}">
        <p14:creationId xmlns:p14="http://schemas.microsoft.com/office/powerpoint/2010/main" val="203430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Les figures historiques</a:t>
            </a:r>
            <a:endParaRPr lang="fr-FR"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écrire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6290543" y="130263"/>
            <a:ext cx="433078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Utilise les informations pour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écrire un texte sur un des </a:t>
            </a:r>
            <a:r>
              <a:rPr lang="fr-FR" sz="2400" dirty="0">
                <a:solidFill>
                  <a:srgbClr val="115076"/>
                </a:solidFill>
                <a:latin typeface="Century Gothic" panose="020F0302020204030204"/>
              </a:rPr>
              <a:t>personnages</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historiques.</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026" name="Picture 2" descr="Hugo by Étienne Carjat, 1876">
            <a:extLst>
              <a:ext uri="{FF2B5EF4-FFF2-40B4-BE49-F238E27FC236}">
                <a16:creationId xmlns:a16="http://schemas.microsoft.com/office/drawing/2014/main" id="{98DC706D-8205-9045-1A50-D78D1BBEDA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135" y="1274499"/>
            <a:ext cx="1620905" cy="19926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B804C72-B5C6-12E8-B2F3-409081D6238F}"/>
              </a:ext>
            </a:extLst>
          </p:cNvPr>
          <p:cNvSpPr txBox="1"/>
          <p:nvPr/>
        </p:nvSpPr>
        <p:spPr>
          <a:xfrm>
            <a:off x="276983" y="3345428"/>
            <a:ext cx="36000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Victor Hugo</a:t>
            </a:r>
            <a:r>
              <a:rPr lang="fr-FR" sz="2000" dirty="0">
                <a:solidFill>
                  <a:srgbClr val="115076"/>
                </a:solidFill>
                <a:latin typeface="Century Gothic" panose="020F0302020204030204"/>
              </a:rPr>
              <a:t> écrivait des livres, par exemple Les Misérables et Le Bossu de Notre Dame. Il était le plus jeune fils dans sa famille. Il avait quatre enfants. Il aimait la politique.</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5A57431-A639-0D62-4759-28A9AA03CFCE}"/>
              </a:ext>
            </a:extLst>
          </p:cNvPr>
          <p:cNvSpPr txBox="1"/>
          <p:nvPr/>
        </p:nvSpPr>
        <p:spPr>
          <a:xfrm>
            <a:off x="4296001" y="3345428"/>
            <a:ext cx="36000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La famille de Napoléon Bonaparte était italienne. Il apprenait le </a:t>
            </a:r>
            <a:r>
              <a:rPr kumimoji="0" lang="fr-FR" sz="2000" b="0" i="0" u="none" strike="noStrike" kern="1200" cap="none" spc="0" normalizeH="0" baseline="0" dirty="0">
                <a:ln>
                  <a:noFill/>
                </a:ln>
                <a:solidFill>
                  <a:srgbClr val="115076"/>
                </a:solidFill>
                <a:effectLst/>
                <a:uLnTx/>
                <a:uFillTx/>
                <a:latin typeface="Century Gothic" panose="020F0302020204030204"/>
                <a:ea typeface="+mn-ea"/>
                <a:cs typeface="+mn-cs"/>
              </a:rPr>
              <a:t>fran</a:t>
            </a:r>
            <a:r>
              <a:rPr kumimoji="0" lang="fr-FR" sz="2000" b="0" i="0" u="none" strike="noStrike" kern="1200" cap="none" spc="0" normalizeH="0" baseline="0" dirty="0">
                <a:ln>
                  <a:noFill/>
                </a:ln>
                <a:solidFill>
                  <a:srgbClr val="115076"/>
                </a:solidFill>
                <a:effectLst/>
                <a:uLnTx/>
                <a:uFillTx/>
                <a:latin typeface="Century Gothic" panose="020B0502020202020204" pitchFamily="34" charset="0"/>
              </a:rPr>
              <a:t>ç</a:t>
            </a:r>
            <a:r>
              <a:rPr kumimoji="0" lang="fr-FR" sz="2000" b="0" i="0" u="none" strike="noStrike" kern="1200" cap="none" spc="0" normalizeH="0" baseline="0" dirty="0">
                <a:ln>
                  <a:noFill/>
                </a:ln>
                <a:solidFill>
                  <a:srgbClr val="115076"/>
                </a:solidFill>
                <a:effectLst/>
                <a:uLnTx/>
                <a:uFillTx/>
                <a:latin typeface="Century Gothic" panose="020F0302020204030204"/>
                <a:ea typeface="+mn-ea"/>
                <a:cs typeface="+mn-cs"/>
              </a:rPr>
              <a:t>ais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rPr>
              <a:t>à</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l’école. Il était moins grand que les autres enfants. Il était gros.</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D081F880-D205-11B7-6C04-EA83A116E233}"/>
              </a:ext>
            </a:extLst>
          </p:cNvPr>
          <p:cNvSpPr txBox="1"/>
          <p:nvPr/>
        </p:nvSpPr>
        <p:spPr>
          <a:xfrm>
            <a:off x="8315019" y="3345428"/>
            <a:ext cx="36000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Marie Antoinette avait une s</a:t>
            </a:r>
            <a:r>
              <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rPr>
              <a:t>œ</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ur </a:t>
            </a:r>
            <a:r>
              <a:rPr lang="fr-FR" sz="2000" dirty="0">
                <a:solidFill>
                  <a:srgbClr val="115076"/>
                </a:solidFill>
                <a:latin typeface="Century Gothic" panose="020F0302020204030204"/>
              </a:rPr>
              <a:t>et </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un fr</a:t>
            </a:r>
            <a:r>
              <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rPr>
              <a:t>è</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re aussi. Elle célébrait son anniversaire t</a:t>
            </a:r>
            <a:r>
              <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rPr>
              <a:t>ô</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t </a:t>
            </a:r>
            <a:r>
              <a:rPr lang="fr-FR" sz="2000" dirty="0">
                <a:solidFill>
                  <a:srgbClr val="115076"/>
                </a:solidFill>
                <a:latin typeface="Century Gothic" panose="020F0302020204030204"/>
              </a:rPr>
              <a:t>quand elle était</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enfant. Elle payait beaucoup d’argent pour ses v</a:t>
            </a:r>
            <a:r>
              <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rPr>
              <a:t>ê</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tements. Elle était la derni</a:t>
            </a:r>
            <a:r>
              <a:rPr kumimoji="0" lang="fr-FR" sz="2000" b="0" i="0" u="none" strike="noStrike" kern="1200" cap="none" spc="0" normalizeH="0" baseline="0" noProof="0" dirty="0">
                <a:ln>
                  <a:noFill/>
                </a:ln>
                <a:solidFill>
                  <a:srgbClr val="115076"/>
                </a:solidFill>
                <a:effectLst/>
                <a:uLnTx/>
                <a:uFillTx/>
                <a:latin typeface="Century Gothic" panose="020B0502020202020204" pitchFamily="34" charset="0"/>
              </a:rPr>
              <a:t>è</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re reine de France.</a:t>
            </a: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2" name="Picture 2" descr="Free illustrations of Napoleon bonaparte">
            <a:extLst>
              <a:ext uri="{FF2B5EF4-FFF2-40B4-BE49-F238E27FC236}">
                <a16:creationId xmlns:a16="http://schemas.microsoft.com/office/drawing/2014/main" id="{129BE565-07F2-C600-2C02-6017DCBA36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9410" y="1274500"/>
            <a:ext cx="1649503" cy="19926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F43D8C7-7067-C407-81DC-CBAB5E8664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5142" y="1274500"/>
            <a:ext cx="1591383" cy="19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846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6)</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CBCDF9C-3E24-43C0-A55C-F313022367E8}"/>
              </a:ext>
            </a:extLst>
          </p:cNvPr>
          <p:cNvSpPr txBox="1"/>
          <p:nvPr/>
        </p:nvSpPr>
        <p:spPr>
          <a:xfrm>
            <a:off x="153248" y="3392059"/>
            <a:ext cx="2101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extLst>
                    <a:ext uri="{A12FA001-AC4F-418D-AE19-62706E023703}">
                      <ahyp:hlinkClr xmlns:ahyp="http://schemas.microsoft.com/office/drawing/2018/hyperlinkcolor" val="tx"/>
                    </a:ext>
                  </a:extLst>
                </a:hlinkClick>
              </a:rPr>
              <a:t>Quizlet link</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5F4DD5F-BCAC-48AC-8659-98E137141A7D}"/>
              </a:ext>
            </a:extLst>
          </p:cNvPr>
          <p:cNvSpPr txBox="1"/>
          <p:nvPr/>
        </p:nvSpPr>
        <p:spPr>
          <a:xfrm>
            <a:off x="3983973" y="339205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Quizlet QR code:</a:t>
            </a:r>
          </a:p>
        </p:txBody>
      </p:sp>
      <p:pic>
        <p:nvPicPr>
          <p:cNvPr id="4" name="Picture 3">
            <a:extLst>
              <a:ext uri="{FF2B5EF4-FFF2-40B4-BE49-F238E27FC236}">
                <a16:creationId xmlns:a16="http://schemas.microsoft.com/office/drawing/2014/main" id="{B8A8AD88-1016-4875-BD27-D439B7D2DEBB}"/>
              </a:ext>
            </a:extLst>
          </p:cNvPr>
          <p:cNvPicPr/>
          <p:nvPr/>
        </p:nvPicPr>
        <p:blipFill>
          <a:blip r:embed="rId6">
            <a:extLst>
              <a:ext uri="{28A0092B-C50C-407E-A947-70E740481C1C}">
                <a14:useLocalDpi xmlns:a14="http://schemas.microsoft.com/office/drawing/2010/main" val="0"/>
              </a:ext>
            </a:extLst>
          </a:blip>
          <a:srcRect/>
          <a:stretch/>
        </p:blipFill>
        <p:spPr>
          <a:xfrm>
            <a:off x="6809174" y="3428423"/>
            <a:ext cx="1720885" cy="1720885"/>
          </a:xfrm>
          <a:prstGeom prst="rect">
            <a:avLst/>
          </a:prstGeom>
        </p:spPr>
      </p:pic>
      <p:sp>
        <p:nvSpPr>
          <p:cNvPr id="9" name="TextBox 8">
            <a:extLst>
              <a:ext uri="{FF2B5EF4-FFF2-40B4-BE49-F238E27FC236}">
                <a16:creationId xmlns:a16="http://schemas.microsoft.com/office/drawing/2014/main" id="{3E3F97F6-5B16-A8A5-FC2D-E1C403390F69}"/>
              </a:ext>
            </a:extLst>
          </p:cNvPr>
          <p:cNvSpPr txBox="1"/>
          <p:nvPr/>
        </p:nvSpPr>
        <p:spPr>
          <a:xfrm>
            <a:off x="168923" y="511456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In addition, revisit:</a:t>
            </a:r>
          </a:p>
        </p:txBody>
      </p:sp>
      <p:sp>
        <p:nvSpPr>
          <p:cNvPr id="10" name="TextBox 9">
            <a:extLst>
              <a:ext uri="{FF2B5EF4-FFF2-40B4-BE49-F238E27FC236}">
                <a16:creationId xmlns:a16="http://schemas.microsoft.com/office/drawing/2014/main" id="{D76459C6-3041-3E5C-C230-B82E0350BEE2}"/>
              </a:ext>
            </a:extLst>
          </p:cNvPr>
          <p:cNvSpPr txBox="1"/>
          <p:nvPr/>
        </p:nvSpPr>
        <p:spPr>
          <a:xfrm>
            <a:off x="3171561" y="5114568"/>
            <a:ext cx="38091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Y9,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Term 2.2, Week 3</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6E629751-B108-234F-DE66-AE397A473F66}"/>
              </a:ext>
            </a:extLst>
          </p:cNvPr>
          <p:cNvSpPr txBox="1"/>
          <p:nvPr/>
        </p:nvSpPr>
        <p:spPr>
          <a:xfrm>
            <a:off x="3171561" y="5576233"/>
            <a:ext cx="36532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Y9,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Term 3.2, Week </a:t>
            </a:r>
            <a:r>
              <a:rPr lang="en-GB" sz="2400" dirty="0">
                <a:solidFill>
                  <a:srgbClr val="115076"/>
                </a:solidFill>
                <a:latin typeface="Century Gothic" panose="020B050202020202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2</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2" name="Picture 11" descr="the letter Q">
            <a:extLst>
              <a:ext uri="{FF2B5EF4-FFF2-40B4-BE49-F238E27FC236}">
                <a16:creationId xmlns:a16="http://schemas.microsoft.com/office/drawing/2014/main" id="{79FAEC78-2826-D96E-E123-CBD32655B3C6}"/>
              </a:ext>
            </a:extLst>
          </p:cNvPr>
          <p:cNvPicPr>
            <a:picLocks noChangeAspect="1"/>
          </p:cNvPicPr>
          <p:nvPr/>
        </p:nvPicPr>
        <p:blipFill>
          <a:blip r:embed="rId9"/>
          <a:stretch>
            <a:fillRect/>
          </a:stretch>
        </p:blipFill>
        <p:spPr>
          <a:xfrm>
            <a:off x="10665377" y="4801720"/>
            <a:ext cx="1300638" cy="1300638"/>
          </a:xfrm>
          <a:prstGeom prst="rect">
            <a:avLst/>
          </a:prstGeom>
        </p:spPr>
      </p:pic>
      <p:sp>
        <p:nvSpPr>
          <p:cNvPr id="13" name="TextBox 12">
            <a:extLst>
              <a:ext uri="{FF2B5EF4-FFF2-40B4-BE49-F238E27FC236}">
                <a16:creationId xmlns:a16="http://schemas.microsoft.com/office/drawing/2014/main" id="{3CB3ABD7-9BD6-FBAF-6713-744AAF3ED1C4}"/>
              </a:ext>
            </a:extLst>
          </p:cNvPr>
          <p:cNvSpPr txBox="1"/>
          <p:nvPr/>
        </p:nvSpPr>
        <p:spPr>
          <a:xfrm>
            <a:off x="153248" y="2094384"/>
            <a:ext cx="3618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10">
                  <a:extLst>
                    <a:ext uri="{A12FA001-AC4F-418D-AE19-62706E023703}">
                      <ahyp:hlinkClr xmlns:ahyp="http://schemas.microsoft.com/office/drawing/2018/hyperlinkcolor" val="tx"/>
                    </a:ext>
                  </a:extLst>
                </a:hlinkClick>
              </a:rPr>
              <a:t>Audio Homework link</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DDB5C613-62AA-98FD-2389-BB9876ACD7BF}"/>
              </a:ext>
            </a:extLst>
          </p:cNvPr>
          <p:cNvSpPr txBox="1"/>
          <p:nvPr/>
        </p:nvSpPr>
        <p:spPr>
          <a:xfrm>
            <a:off x="3983973" y="2094384"/>
            <a:ext cx="44361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Audio Homework QR code:</a:t>
            </a:r>
          </a:p>
        </p:txBody>
      </p:sp>
      <p:pic>
        <p:nvPicPr>
          <p:cNvPr id="7" name="Picture 6">
            <a:extLst>
              <a:ext uri="{FF2B5EF4-FFF2-40B4-BE49-F238E27FC236}">
                <a16:creationId xmlns:a16="http://schemas.microsoft.com/office/drawing/2014/main" id="{8528DD28-57F3-C1C6-26FF-8CD4B5B5460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530060" y="2158031"/>
            <a:ext cx="1300638" cy="1300638"/>
          </a:xfrm>
          <a:prstGeom prst="rect">
            <a:avLst/>
          </a:prstGeom>
        </p:spPr>
      </p:pic>
      <p:sp>
        <p:nvSpPr>
          <p:cNvPr id="8" name="TextBox 7">
            <a:extLst>
              <a:ext uri="{FF2B5EF4-FFF2-40B4-BE49-F238E27FC236}">
                <a16:creationId xmlns:a16="http://schemas.microsoft.com/office/drawing/2014/main" id="{252E0B0F-1EF5-708B-0353-ACCCB8799C41}"/>
              </a:ext>
            </a:extLst>
          </p:cNvPr>
          <p:cNvSpPr txBox="1"/>
          <p:nvPr/>
        </p:nvSpPr>
        <p:spPr>
          <a:xfrm>
            <a:off x="168923" y="4192745"/>
            <a:ext cx="48136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12">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95846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fr-FR" sz="13300" b="1" dirty="0">
                <a:solidFill>
                  <a:srgbClr val="115076"/>
                </a:solidFill>
                <a:cs typeface="Calibri" panose="020F0502020204030204" pitchFamily="34" charset="0"/>
              </a:rPr>
              <a:t>eu</a:t>
            </a:r>
            <a:endParaRPr lang="fr-FR"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4" descr="the number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845901" y="3297541"/>
            <a:ext cx="2461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30" name="TextBox 29"/>
          <p:cNvSpPr txBox="1"/>
          <p:nvPr/>
        </p:nvSpPr>
        <p:spPr>
          <a:xfrm>
            <a:off x="1427845" y="466846"/>
            <a:ext cx="2291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di</a:t>
            </a:r>
          </a:p>
        </p:txBody>
      </p:sp>
      <p:grpSp>
        <p:nvGrpSpPr>
          <p:cNvPr id="6" name="Group 5" descr="calendar pointing to thursday"/>
          <p:cNvGrpSpPr/>
          <p:nvPr/>
        </p:nvGrpSpPr>
        <p:grpSpPr>
          <a:xfrm>
            <a:off x="1718011" y="1457503"/>
            <a:ext cx="1882602" cy="1341044"/>
            <a:chOff x="1718011" y="1457503"/>
            <a:chExt cx="1882602" cy="1341044"/>
          </a:xfrm>
        </p:grpSpPr>
        <p:pic>
          <p:nvPicPr>
            <p:cNvPr id="2" name="Picture 1" descr="calendar pointing to thursda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8011" y="1457503"/>
              <a:ext cx="1404371" cy="1341044"/>
            </a:xfrm>
            <a:prstGeom prst="rect">
              <a:avLst/>
            </a:prstGeom>
          </p:spPr>
        </p:pic>
        <p:cxnSp>
          <p:nvCxnSpPr>
            <p:cNvPr id="4" name="Straight Arrow Connector 3"/>
            <p:cNvCxnSpPr/>
            <p:nvPr/>
          </p:nvCxnSpPr>
          <p:spPr>
            <a:xfrm flipH="1">
              <a:off x="2686454" y="1701267"/>
              <a:ext cx="914159" cy="469398"/>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1545684" y="3597089"/>
            <a:ext cx="1705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eu</a:t>
            </a:r>
          </a:p>
        </p:txBody>
      </p:sp>
      <p:pic>
        <p:nvPicPr>
          <p:cNvPr id="5" name="Picture 4" descr="fi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3525" y="4340702"/>
            <a:ext cx="1597439" cy="2178906"/>
          </a:xfrm>
          <a:prstGeom prst="rect">
            <a:avLst/>
          </a:prstGeom>
        </p:spPr>
      </p:pic>
      <p:sp>
        <p:nvSpPr>
          <p:cNvPr id="40" name="TextBox 39"/>
          <p:cNvSpPr txBox="1"/>
          <p:nvPr/>
        </p:nvSpPr>
        <p:spPr>
          <a:xfrm>
            <a:off x="4245494" y="4645325"/>
            <a:ext cx="3635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eu</a:t>
            </a:r>
          </a:p>
        </p:txBody>
      </p:sp>
      <p:sp>
        <p:nvSpPr>
          <p:cNvPr id="8" name="Rectangle 7"/>
          <p:cNvSpPr/>
          <p:nvPr/>
        </p:nvSpPr>
        <p:spPr>
          <a:xfrm>
            <a:off x="5130376" y="5563726"/>
            <a:ext cx="184537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 little]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eu</a:t>
            </a:r>
          </a:p>
        </p:txBody>
      </p:sp>
      <p:sp>
        <p:nvSpPr>
          <p:cNvPr id="7" name="Rectangle 6"/>
          <p:cNvSpPr/>
          <p:nvPr/>
        </p:nvSpPr>
        <p:spPr>
          <a:xfrm>
            <a:off x="9032842" y="1423780"/>
            <a:ext cx="201209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[place]</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1" name="TextBox 30"/>
          <p:cNvSpPr txBox="1"/>
          <p:nvPr/>
        </p:nvSpPr>
        <p:spPr>
          <a:xfrm>
            <a:off x="9285392" y="3577495"/>
            <a:ext cx="1528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eu</a:t>
            </a:r>
          </a:p>
        </p:txBody>
      </p:sp>
      <p:pic>
        <p:nvPicPr>
          <p:cNvPr id="9" name="Picture 8" descr="video game controlle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9635" y="4654544"/>
            <a:ext cx="1560897" cy="1420791"/>
          </a:xfrm>
          <a:prstGeom prst="rect">
            <a:avLst/>
          </a:prstGeom>
        </p:spPr>
      </p:pic>
    </p:spTree>
    <p:extLst>
      <p:ext uri="{BB962C8B-B14F-4D97-AF65-F5344CB8AC3E}">
        <p14:creationId xmlns:p14="http://schemas.microsoft.com/office/powerpoint/2010/main" val="114223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deux.wav"/>
                                        </p:tgtEl>
                                      </p:cMediaNode>
                                    </p:audio>
                                  </p:sub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5" name="eu deux.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6" name="eu jeu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6" name="eu jeudi.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subTnLst>
                                    <p:audio>
                                      <p:cMediaNode>
                                        <p:cTn display="0" masterRel="sameClick">
                                          <p:stCondLst>
                                            <p:cond evt="begin" delay="0">
                                              <p:tn val="31"/>
                                            </p:cond>
                                          </p:stCondLst>
                                          <p:endCondLst>
                                            <p:cond evt="onStopAudio" delay="0">
                                              <p:tgtEl>
                                                <p:sldTgt/>
                                              </p:tgtEl>
                                            </p:cond>
                                          </p:endCondLst>
                                        </p:cTn>
                                        <p:tgtEl>
                                          <p:sndTgt r:embed="rId7" name="eu lieu.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7" name="eu lieu.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8" name="eu feu.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eu feu.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subTnLst>
                                    <p:audio>
                                      <p:cMediaNode>
                                        <p:cTn display="0" masterRel="sameClick">
                                          <p:stCondLst>
                                            <p:cond evt="begin" delay="0">
                                              <p:tn val="51"/>
                                            </p:cond>
                                          </p:stCondLst>
                                          <p:endCondLst>
                                            <p:cond evt="onStopAudio" delay="0">
                                              <p:tgtEl>
                                                <p:sldTgt/>
                                              </p:tgtEl>
                                            </p:cond>
                                          </p:endCondLst>
                                        </p:cTn>
                                        <p:tgtEl>
                                          <p:sndTgt r:embed="rId9" name="eu un peu.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9" name="eu un peu.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jeu.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j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animBg="1"/>
      <p:bldP spid="32" grpId="0"/>
      <p:bldP spid="30" grpId="0"/>
      <p:bldP spid="34" grpId="0"/>
      <p:bldP spid="40" grpId="0"/>
      <p:bldP spid="8" grpId="0"/>
      <p:bldP spid="33" grpId="0"/>
      <p:bldP spid="7"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140013"/>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open </a:t>
            </a:r>
            <a:r>
              <a:rPr lang="fr-FR" sz="10000" b="1" dirty="0">
                <a:solidFill>
                  <a:srgbClr val="1F4E79"/>
                </a:solidFill>
                <a:latin typeface="Century Gothic" panose="020B0502020202020204" pitchFamily="34" charset="0"/>
                <a:ea typeface="+mn-ea"/>
                <a:cs typeface="Calibri" panose="020F0502020204030204" pitchFamily="34" charset="0"/>
              </a:rPr>
              <a:t>eu</a:t>
            </a:r>
            <a:r>
              <a:rPr lang="en-GB" sz="10000" b="1" dirty="0">
                <a:solidFill>
                  <a:srgbClr val="1F4E79"/>
                </a:solidFill>
                <a:latin typeface="Century Gothic" panose="020B0502020202020204" pitchFamily="34" charset="0"/>
                <a:ea typeface="+mn-ea"/>
                <a:cs typeface="Calibri" panose="020F0502020204030204" pitchFamily="34" charset="0"/>
              </a:rPr>
              <a:t>/</a:t>
            </a:r>
            <a:r>
              <a:rPr lang="fr-FR" sz="10000" b="1" dirty="0">
                <a:solidFill>
                  <a:srgbClr val="1F4E79"/>
                </a:solidFill>
                <a:latin typeface="Century Gothic" panose="020B0502020202020204" pitchFamily="34" charset="0"/>
                <a:cs typeface="Calibri" panose="020F0502020204030204" pitchFamily="34" charset="0"/>
              </a:rPr>
              <a:t>œu</a:t>
            </a:r>
            <a:endParaRPr lang="fr-FR" sz="10000" dirty="0"/>
          </a:p>
        </p:txBody>
      </p:sp>
      <p:sp>
        <p:nvSpPr>
          <p:cNvPr id="4" name="TextBox 3"/>
          <p:cNvSpPr txBox="1"/>
          <p:nvPr/>
        </p:nvSpPr>
        <p:spPr>
          <a:xfrm>
            <a:off x="4346161" y="4448882"/>
            <a:ext cx="349967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600" b="1"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fr-FR" sz="9600" b="1"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œu</a:t>
            </a:r>
            <a:r>
              <a:rPr kumimoji="0" lang="fr-FR" sz="9600" b="1"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fr-FR" sz="9600" b="1"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 name="Picture 4" descr="heart">
            <a:extLst>
              <a:ext uri="{FF2B5EF4-FFF2-40B4-BE49-F238E27FC236}">
                <a16:creationId xmlns:a16="http://schemas.microsoft.com/office/drawing/2014/main" id="{D4458B70-3E09-472E-A987-33A0EB070B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7041" y="2256718"/>
            <a:ext cx="2077915" cy="1886631"/>
          </a:xfrm>
          <a:prstGeom prst="rect">
            <a:avLst/>
          </a:prstGeom>
        </p:spPr>
      </p:pic>
    </p:spTree>
    <p:extLst>
      <p:ext uri="{BB962C8B-B14F-4D97-AF65-F5344CB8AC3E}">
        <p14:creationId xmlns:p14="http://schemas.microsoft.com/office/powerpoint/2010/main" val="119559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u coe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eu c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the number 9"/>
          <p:cNvSpPr/>
          <p:nvPr/>
        </p:nvSpPr>
        <p:spPr>
          <a:xfrm>
            <a:off x="9597608" y="686930"/>
            <a:ext cx="1592103" cy="31547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Tw Cen MT" panose="020B0602020104020603"/>
                <a:ea typeface="+mn-ea"/>
                <a:cs typeface="+mn-cs"/>
              </a:rPr>
              <a:t>9</a:t>
            </a:r>
          </a:p>
        </p:txBody>
      </p:sp>
      <p:sp>
        <p:nvSpPr>
          <p:cNvPr id="2" name="Title 1"/>
          <p:cNvSpPr>
            <a:spLocks noGrp="1"/>
          </p:cNvSpPr>
          <p:nvPr>
            <p:ph type="title"/>
          </p:nvPr>
        </p:nvSpPr>
        <p:spPr>
          <a:xfrm>
            <a:off x="838197" y="116502"/>
            <a:ext cx="10515600" cy="1325563"/>
          </a:xfrm>
        </p:spPr>
        <p:txBody>
          <a:bodyPr>
            <a:noAutofit/>
          </a:bodyPr>
          <a:lstStyle/>
          <a:p>
            <a:pPr algn="ctr"/>
            <a:r>
              <a:rPr lang="en-GB" sz="6800" b="1" dirty="0">
                <a:solidFill>
                  <a:srgbClr val="1F4E79"/>
                </a:solidFill>
                <a:cs typeface="Calibri" panose="020F0502020204030204" pitchFamily="34" charset="0"/>
              </a:rPr>
              <a:t>open </a:t>
            </a:r>
            <a:r>
              <a:rPr lang="fr-FR" sz="6800" b="1" dirty="0">
                <a:solidFill>
                  <a:srgbClr val="1F4E79"/>
                </a:solidFill>
                <a:cs typeface="Calibri" panose="020F0502020204030204" pitchFamily="34" charset="0"/>
              </a:rPr>
              <a:t>eu</a:t>
            </a:r>
            <a:r>
              <a:rPr lang="en-GB" sz="6800" b="1" dirty="0">
                <a:solidFill>
                  <a:srgbClr val="1F4E79"/>
                </a:solidFill>
                <a:cs typeface="Calibri" panose="020F0502020204030204" pitchFamily="34" charset="0"/>
              </a:rPr>
              <a:t>/</a:t>
            </a:r>
            <a:r>
              <a:rPr lang="fr-FR" sz="6800" b="1" dirty="0">
                <a:solidFill>
                  <a:srgbClr val="1F4E79"/>
                </a:solidFill>
                <a:cs typeface="Calibri" panose="020F0502020204030204" pitchFamily="34" charset="0"/>
              </a:rPr>
              <a:t>œu</a:t>
            </a:r>
            <a:endParaRPr lang="fr-FR" sz="6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592603" y="3617571"/>
            <a:ext cx="30178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œu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377674" y="522183"/>
            <a:ext cx="266932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act</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22278" y="374510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err</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8" name="TextBox 7"/>
          <p:cNvSpPr txBox="1"/>
          <p:nvPr/>
        </p:nvSpPr>
        <p:spPr>
          <a:xfrm>
            <a:off x="8641109" y="426402"/>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9365172" y="3742753"/>
            <a:ext cx="20569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œu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fr-FR" sz="6000" b="0" i="0" u="none" strike="noStrike" kern="1200" cap="none" spc="0" normalizeH="0" baseline="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11" descr="masks for theatre">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58993" y="1557149"/>
            <a:ext cx="2077915" cy="1876616"/>
          </a:xfrm>
          <a:prstGeom prst="rect">
            <a:avLst/>
          </a:prstGeom>
        </p:spPr>
      </p:pic>
      <p:sp>
        <p:nvSpPr>
          <p:cNvPr id="17" name="Rectangle 16">
            <a:extLst>
              <a:ext uri="{FF2B5EF4-FFF2-40B4-BE49-F238E27FC236}">
                <a16:creationId xmlns:a16="http://schemas.microsoft.com/office/drawing/2014/main" id="{6C70D5E9-D171-FB4C-B44F-3112BADFC250}"/>
              </a:ext>
            </a:extLst>
          </p:cNvPr>
          <p:cNvSpPr/>
          <p:nvPr/>
        </p:nvSpPr>
        <p:spPr>
          <a:xfrm>
            <a:off x="4986562" y="5611180"/>
            <a:ext cx="22188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[mistake]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6C70D5E9-D171-FB4C-B44F-3112BADFC250}"/>
              </a:ext>
            </a:extLst>
          </p:cNvPr>
          <p:cNvSpPr/>
          <p:nvPr/>
        </p:nvSpPr>
        <p:spPr>
          <a:xfrm>
            <a:off x="731980" y="4659526"/>
            <a:ext cx="1931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[young]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13669E85-0B91-4D09-B4D7-EDAAC49DD191}"/>
              </a:ext>
            </a:extLst>
          </p:cNvPr>
          <p:cNvSpPr/>
          <p:nvPr/>
        </p:nvSpPr>
        <p:spPr>
          <a:xfrm>
            <a:off x="9615239" y="4659527"/>
            <a:ext cx="15568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[sister]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heart">
            <a:extLst>
              <a:ext uri="{FF2B5EF4-FFF2-40B4-BE49-F238E27FC236}">
                <a16:creationId xmlns:a16="http://schemas.microsoft.com/office/drawing/2014/main" id="{88D2A1CC-6291-4008-AAAD-FFD943D9849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5949" y="2402923"/>
            <a:ext cx="1460096" cy="1325686"/>
          </a:xfrm>
          <a:prstGeom prst="rect">
            <a:avLst/>
          </a:prstGeom>
        </p:spPr>
      </p:pic>
    </p:spTree>
    <p:extLst>
      <p:ext uri="{BB962C8B-B14F-4D97-AF65-F5344CB8AC3E}">
        <p14:creationId xmlns:p14="http://schemas.microsoft.com/office/powerpoint/2010/main" val="78908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u coeur.wav"/>
                                        </p:tgtEl>
                                      </p:cMediaNode>
                                    </p:audio>
                                  </p:sub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subTnLst>
                                    <p:audio>
                                      <p:cMediaNode>
                                        <p:cTn display="0" masterRel="sameClick">
                                          <p:stCondLst>
                                            <p:cond evt="begin" delay="0">
                                              <p:tn val="16"/>
                                            </p:cond>
                                          </p:stCondLst>
                                          <p:endCondLst>
                                            <p:cond evt="onStopAudio" delay="0">
                                              <p:tgtEl>
                                                <p:sldTgt/>
                                              </p:tgtEl>
                                            </p:cond>
                                          </p:endCondLst>
                                        </p:cTn>
                                        <p:tgtEl>
                                          <p:sndTgt r:embed="rId5" name="44. coeu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eu acteu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6" name="eu acteu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eu neuf.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eu neuf.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eu jeun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8" name="eu jeun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eu erre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9" name="eu erre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soeu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s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9" grpId="0" animBg="1"/>
      <p:bldP spid="5" grpId="0"/>
      <p:bldP spid="4" grpId="0"/>
      <p:bldP spid="15" grpId="0"/>
      <p:bldP spid="7" grpId="0"/>
      <p:bldP spid="8" grpId="0"/>
      <p:bldP spid="10" grpId="0"/>
      <p:bldP spid="17" grpId="0"/>
      <p:bldP spid="22"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Les équipes de mots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écrire</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Organise les mots en équipes : open eu/</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œu</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vs </a:t>
            </a:r>
            <a:r>
              <a:rPr kumimoji="0" lang="en-GB" sz="2400" b="0" i="0" u="none" strike="noStrike" kern="1200" cap="none" spc="0" normalizeH="0" baseline="0" dirty="0">
                <a:ln>
                  <a:noFill/>
                </a:ln>
                <a:solidFill>
                  <a:srgbClr val="115076"/>
                </a:solidFill>
                <a:effectLst/>
                <a:uLnTx/>
                <a:uFillTx/>
                <a:latin typeface="Century Gothic" panose="020F0302020204030204"/>
                <a:ea typeface="+mn-ea"/>
                <a:cs typeface="+mn-cs"/>
              </a:rPr>
              <a:t>closed</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eu/œu.</a:t>
            </a:r>
          </a:p>
        </p:txBody>
      </p:sp>
      <p:grpSp>
        <p:nvGrpSpPr>
          <p:cNvPr id="3" name="Group 2">
            <a:extLst>
              <a:ext uri="{FF2B5EF4-FFF2-40B4-BE49-F238E27FC236}">
                <a16:creationId xmlns:a16="http://schemas.microsoft.com/office/drawing/2014/main" id="{21BD5B50-1CC7-4CF6-974B-C4B443A6727E}"/>
              </a:ext>
            </a:extLst>
          </p:cNvPr>
          <p:cNvGrpSpPr/>
          <p:nvPr/>
        </p:nvGrpSpPr>
        <p:grpSpPr>
          <a:xfrm>
            <a:off x="535749" y="3888023"/>
            <a:ext cx="2137176" cy="2411476"/>
            <a:chOff x="495516" y="3760124"/>
            <a:chExt cx="2137176" cy="2411476"/>
          </a:xfrm>
        </p:grpSpPr>
        <p:pic>
          <p:nvPicPr>
            <p:cNvPr id="1028" name="Picture 4" descr="Soccer, Arsenal Fc, Tottenham Hotspurs, Team, Colors">
              <a:extLst>
                <a:ext uri="{FF2B5EF4-FFF2-40B4-BE49-F238E27FC236}">
                  <a16:creationId xmlns:a16="http://schemas.microsoft.com/office/drawing/2014/main" id="{BE4F9F92-D69E-4492-AF09-A8288A441C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63" b="34957"/>
            <a:stretch/>
          </p:blipFill>
          <p:spPr bwMode="auto">
            <a:xfrm>
              <a:off x="495516" y="3760124"/>
              <a:ext cx="2137176" cy="24114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3EF16F1-7B2B-41B8-A428-EB487197F0BA}"/>
                </a:ext>
              </a:extLst>
            </p:cNvPr>
            <p:cNvSpPr txBox="1"/>
            <p:nvPr/>
          </p:nvSpPr>
          <p:spPr>
            <a:xfrm>
              <a:off x="967601" y="4135494"/>
              <a:ext cx="11652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open eu/oeu</a:t>
              </a:r>
            </a:p>
          </p:txBody>
        </p:sp>
      </p:grpSp>
      <p:grpSp>
        <p:nvGrpSpPr>
          <p:cNvPr id="5" name="Group 4">
            <a:extLst>
              <a:ext uri="{FF2B5EF4-FFF2-40B4-BE49-F238E27FC236}">
                <a16:creationId xmlns:a16="http://schemas.microsoft.com/office/drawing/2014/main" id="{769F21DA-6378-4B9C-BA8A-B1A0CFC9E2FE}"/>
              </a:ext>
            </a:extLst>
          </p:cNvPr>
          <p:cNvGrpSpPr/>
          <p:nvPr/>
        </p:nvGrpSpPr>
        <p:grpSpPr>
          <a:xfrm>
            <a:off x="9559308" y="3877212"/>
            <a:ext cx="2137176" cy="2411476"/>
            <a:chOff x="9556427" y="3760124"/>
            <a:chExt cx="2137176" cy="2411476"/>
          </a:xfrm>
        </p:grpSpPr>
        <p:pic>
          <p:nvPicPr>
            <p:cNvPr id="9" name="Picture 4" descr="Soccer, Arsenal Fc, Tottenham Hotspurs, Team, Colors">
              <a:extLst>
                <a:ext uri="{FF2B5EF4-FFF2-40B4-BE49-F238E27FC236}">
                  <a16:creationId xmlns:a16="http://schemas.microsoft.com/office/drawing/2014/main" id="{50342031-312A-41B8-9DE2-838F813BCA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563" b="34957"/>
            <a:stretch/>
          </p:blipFill>
          <p:spPr bwMode="auto">
            <a:xfrm>
              <a:off x="9556427" y="3760124"/>
              <a:ext cx="2137176" cy="24114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6E0F104-121B-4F54-A970-898E297B405B}"/>
                </a:ext>
              </a:extLst>
            </p:cNvPr>
            <p:cNvSpPr txBox="1"/>
            <p:nvPr/>
          </p:nvSpPr>
          <p:spPr>
            <a:xfrm>
              <a:off x="10070077" y="4135494"/>
              <a:ext cx="11652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closed eu/oeu</a:t>
              </a:r>
            </a:p>
          </p:txBody>
        </p:sp>
      </p:grpSp>
      <p:sp>
        <p:nvSpPr>
          <p:cNvPr id="6" name="Rectangle 5">
            <a:hlinkClick r:id="" action="ppaction://noaction">
              <a:snd r:embed="rId5" name="1 mieux.wav"/>
            </a:hlinkClick>
            <a:extLst>
              <a:ext uri="{FF2B5EF4-FFF2-40B4-BE49-F238E27FC236}">
                <a16:creationId xmlns:a16="http://schemas.microsoft.com/office/drawing/2014/main" id="{3C22F716-A285-4468-B409-9582FBDD532F}"/>
              </a:ext>
            </a:extLst>
          </p:cNvPr>
          <p:cNvSpPr/>
          <p:nvPr/>
        </p:nvSpPr>
        <p:spPr>
          <a:xfrm>
            <a:off x="495516"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hlinkClick r:id="" action="ppaction://noaction">
              <a:snd r:embed="rId6" name="2 peuple.wav"/>
            </a:hlinkClick>
            <a:extLst>
              <a:ext uri="{FF2B5EF4-FFF2-40B4-BE49-F238E27FC236}">
                <a16:creationId xmlns:a16="http://schemas.microsoft.com/office/drawing/2014/main" id="{A756B460-5D89-49B1-8ED1-C30BE0D5AE37}"/>
              </a:ext>
            </a:extLst>
          </p:cNvPr>
          <p:cNvSpPr/>
          <p:nvPr/>
        </p:nvSpPr>
        <p:spPr>
          <a:xfrm>
            <a:off x="1411332"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ectangle 14">
            <a:hlinkClick r:id="" action="ppaction://noaction">
              <a:snd r:embed="rId7" name="3 heure.wav"/>
            </a:hlinkClick>
            <a:extLst>
              <a:ext uri="{FF2B5EF4-FFF2-40B4-BE49-F238E27FC236}">
                <a16:creationId xmlns:a16="http://schemas.microsoft.com/office/drawing/2014/main" id="{82780229-18FE-43D1-9382-0E2801A5660F}"/>
              </a:ext>
            </a:extLst>
          </p:cNvPr>
          <p:cNvSpPr/>
          <p:nvPr/>
        </p:nvSpPr>
        <p:spPr>
          <a:xfrm>
            <a:off x="2327148"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hlinkClick r:id="" action="ppaction://noaction">
              <a:snd r:embed="rId8" name="4 nombreux.wav"/>
            </a:hlinkClick>
            <a:extLst>
              <a:ext uri="{FF2B5EF4-FFF2-40B4-BE49-F238E27FC236}">
                <a16:creationId xmlns:a16="http://schemas.microsoft.com/office/drawing/2014/main" id="{982ADE68-044E-4D14-94ED-E699FAE982BE}"/>
              </a:ext>
            </a:extLst>
          </p:cNvPr>
          <p:cNvSpPr/>
          <p:nvPr/>
        </p:nvSpPr>
        <p:spPr>
          <a:xfrm>
            <a:off x="3242964"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ectangle 16">
            <a:hlinkClick r:id="" action="ppaction://noaction">
              <a:snd r:embed="rId9" name="5 deuxieme.wav"/>
            </a:hlinkClick>
            <a:extLst>
              <a:ext uri="{FF2B5EF4-FFF2-40B4-BE49-F238E27FC236}">
                <a16:creationId xmlns:a16="http://schemas.microsoft.com/office/drawing/2014/main" id="{E545A5B1-E862-406C-AB93-9D84F6F84CBB}"/>
              </a:ext>
            </a:extLst>
          </p:cNvPr>
          <p:cNvSpPr/>
          <p:nvPr/>
        </p:nvSpPr>
        <p:spPr>
          <a:xfrm>
            <a:off x="4158780"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10" name="6 dangereux.wav"/>
            </a:hlinkClick>
            <a:extLst>
              <a:ext uri="{FF2B5EF4-FFF2-40B4-BE49-F238E27FC236}">
                <a16:creationId xmlns:a16="http://schemas.microsoft.com/office/drawing/2014/main" id="{1D6A4384-E193-46EB-9354-138442F73554}"/>
              </a:ext>
            </a:extLst>
          </p:cNvPr>
          <p:cNvSpPr/>
          <p:nvPr/>
        </p:nvSpPr>
        <p:spPr>
          <a:xfrm>
            <a:off x="5074596"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11" name="7 serieux.wav"/>
            </a:hlinkClick>
            <a:extLst>
              <a:ext uri="{FF2B5EF4-FFF2-40B4-BE49-F238E27FC236}">
                <a16:creationId xmlns:a16="http://schemas.microsoft.com/office/drawing/2014/main" id="{A97E306B-C1AA-492A-B839-F2D8881CD19D}"/>
              </a:ext>
            </a:extLst>
          </p:cNvPr>
          <p:cNvSpPr/>
          <p:nvPr/>
        </p:nvSpPr>
        <p:spPr>
          <a:xfrm>
            <a:off x="5990412"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19">
            <a:hlinkClick r:id="" action="ppaction://noaction">
              <a:snd r:embed="rId12" name="8 euro.wav"/>
            </a:hlinkClick>
            <a:extLst>
              <a:ext uri="{FF2B5EF4-FFF2-40B4-BE49-F238E27FC236}">
                <a16:creationId xmlns:a16="http://schemas.microsoft.com/office/drawing/2014/main" id="{88813533-6C4D-4F4F-8668-DE8DB5FCEEAA}"/>
              </a:ext>
            </a:extLst>
          </p:cNvPr>
          <p:cNvSpPr/>
          <p:nvPr/>
        </p:nvSpPr>
        <p:spPr>
          <a:xfrm>
            <a:off x="6906231" y="2070690"/>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82362725-8715-4B65-AB15-5EABFA2CBEC5}"/>
              </a:ext>
            </a:extLst>
          </p:cNvPr>
          <p:cNvSpPr txBox="1"/>
          <p:nvPr/>
        </p:nvSpPr>
        <p:spPr>
          <a:xfrm>
            <a:off x="6476486" y="3472810"/>
            <a:ext cx="144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1. mieux</a:t>
            </a:r>
          </a:p>
        </p:txBody>
      </p:sp>
      <p:sp>
        <p:nvSpPr>
          <p:cNvPr id="22" name="TextBox 21">
            <a:extLst>
              <a:ext uri="{FF2B5EF4-FFF2-40B4-BE49-F238E27FC236}">
                <a16:creationId xmlns:a16="http://schemas.microsoft.com/office/drawing/2014/main" id="{2424D5D8-6A8E-49A4-B1F0-62242F09AEB9}"/>
              </a:ext>
            </a:extLst>
          </p:cNvPr>
          <p:cNvSpPr txBox="1"/>
          <p:nvPr/>
        </p:nvSpPr>
        <p:spPr>
          <a:xfrm>
            <a:off x="2988780" y="3904661"/>
            <a:ext cx="3122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2. peuple </a:t>
            </a:r>
            <a:r>
              <a:rPr kumimoji="0" lang="fr-FR" sz="2000" i="1" u="none" strike="noStrike" kern="1200" cap="none" spc="0" normalizeH="0" baseline="0" noProof="0" dirty="0">
                <a:ln>
                  <a:noFill/>
                </a:ln>
                <a:solidFill>
                  <a:srgbClr val="E87D1E"/>
                </a:solidFill>
                <a:effectLst/>
                <a:uLnTx/>
                <a:uFillTx/>
                <a:latin typeface="Century Gothic" panose="020F0302020204030204"/>
                <a:ea typeface="+mn-ea"/>
                <a:cs typeface="+mn-cs"/>
              </a:rPr>
              <a:t>(people)</a:t>
            </a:r>
            <a:endParaRPr kumimoji="0" lang="fr-FR" sz="2400" i="1"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4C94EB7-596E-4B40-AC87-586115AFFF35}"/>
              </a:ext>
            </a:extLst>
          </p:cNvPr>
          <p:cNvSpPr txBox="1"/>
          <p:nvPr/>
        </p:nvSpPr>
        <p:spPr>
          <a:xfrm>
            <a:off x="2988780" y="4412820"/>
            <a:ext cx="144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3. heure</a:t>
            </a:r>
          </a:p>
        </p:txBody>
      </p:sp>
      <p:sp>
        <p:nvSpPr>
          <p:cNvPr id="24" name="TextBox 23">
            <a:extLst>
              <a:ext uri="{FF2B5EF4-FFF2-40B4-BE49-F238E27FC236}">
                <a16:creationId xmlns:a16="http://schemas.microsoft.com/office/drawing/2014/main" id="{A78FDFDA-C1A4-47C9-9950-1B7E3B23DC1A}"/>
              </a:ext>
            </a:extLst>
          </p:cNvPr>
          <p:cNvSpPr txBox="1"/>
          <p:nvPr/>
        </p:nvSpPr>
        <p:spPr>
          <a:xfrm>
            <a:off x="6476485" y="3923259"/>
            <a:ext cx="34784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4. nombreux</a:t>
            </a:r>
            <a:r>
              <a:rPr kumimoji="0" lang="fr-FR" sz="2000" b="1" i="1"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000" i="1"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2000" i="1" u="none" strike="noStrike" kern="1200" cap="none" spc="0" normalizeH="0" baseline="0" dirty="0">
                <a:ln>
                  <a:noFill/>
                </a:ln>
                <a:solidFill>
                  <a:srgbClr val="E87D1E"/>
                </a:solidFill>
                <a:effectLst/>
                <a:uLnTx/>
                <a:uFillTx/>
                <a:latin typeface="Century Gothic" panose="020F0302020204030204"/>
                <a:ea typeface="+mn-ea"/>
                <a:cs typeface="+mn-cs"/>
              </a:rPr>
              <a:t>plentiful</a:t>
            </a:r>
            <a:r>
              <a:rPr kumimoji="0" lang="fr-FR" sz="2000" i="1" u="none" strike="noStrike" kern="1200" cap="none" spc="0" normalizeH="0" baseline="0" noProof="0" dirty="0">
                <a:ln>
                  <a:noFill/>
                </a:ln>
                <a:solidFill>
                  <a:srgbClr val="E87D1E"/>
                </a:solidFill>
                <a:effectLst/>
                <a:uLnTx/>
                <a:uFillTx/>
                <a:latin typeface="Century Gothic" panose="020F0302020204030204"/>
                <a:ea typeface="+mn-ea"/>
                <a:cs typeface="+mn-cs"/>
              </a:rPr>
              <a:t>)</a:t>
            </a:r>
            <a:endParaRPr kumimoji="0" lang="fr-FR" sz="2400" i="1"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3CA43544-36C5-44E2-A649-226AFB530C8B}"/>
              </a:ext>
            </a:extLst>
          </p:cNvPr>
          <p:cNvSpPr txBox="1"/>
          <p:nvPr/>
        </p:nvSpPr>
        <p:spPr>
          <a:xfrm>
            <a:off x="6476486" y="4373708"/>
            <a:ext cx="21347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5. deuxième</a:t>
            </a:r>
          </a:p>
        </p:txBody>
      </p:sp>
      <p:sp>
        <p:nvSpPr>
          <p:cNvPr id="26" name="TextBox 25">
            <a:extLst>
              <a:ext uri="{FF2B5EF4-FFF2-40B4-BE49-F238E27FC236}">
                <a16:creationId xmlns:a16="http://schemas.microsoft.com/office/drawing/2014/main" id="{0A0BC054-5C42-47D7-A91A-BFBDE488653B}"/>
              </a:ext>
            </a:extLst>
          </p:cNvPr>
          <p:cNvSpPr txBox="1"/>
          <p:nvPr/>
        </p:nvSpPr>
        <p:spPr>
          <a:xfrm>
            <a:off x="6476486" y="4824157"/>
            <a:ext cx="24038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6. dangereux</a:t>
            </a:r>
          </a:p>
        </p:txBody>
      </p:sp>
      <p:sp>
        <p:nvSpPr>
          <p:cNvPr id="27" name="TextBox 26">
            <a:extLst>
              <a:ext uri="{FF2B5EF4-FFF2-40B4-BE49-F238E27FC236}">
                <a16:creationId xmlns:a16="http://schemas.microsoft.com/office/drawing/2014/main" id="{8B10FD70-94A8-4696-9F3F-C49F5DE2973E}"/>
              </a:ext>
            </a:extLst>
          </p:cNvPr>
          <p:cNvSpPr txBox="1"/>
          <p:nvPr/>
        </p:nvSpPr>
        <p:spPr>
          <a:xfrm>
            <a:off x="6476485" y="5274606"/>
            <a:ext cx="29562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7. sérieux </a:t>
            </a:r>
            <a:r>
              <a:rPr kumimoji="0" lang="fr-FR" sz="2000" i="1"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2000" i="1" u="none" strike="noStrike" kern="1200" cap="none" spc="0" normalizeH="0" baseline="0" dirty="0">
                <a:ln>
                  <a:noFill/>
                </a:ln>
                <a:solidFill>
                  <a:srgbClr val="E87D1E"/>
                </a:solidFill>
                <a:effectLst/>
                <a:uLnTx/>
                <a:uFillTx/>
                <a:latin typeface="Century Gothic" panose="020F0302020204030204"/>
                <a:ea typeface="+mn-ea"/>
                <a:cs typeface="+mn-cs"/>
              </a:rPr>
              <a:t>serious</a:t>
            </a:r>
            <a:r>
              <a:rPr kumimoji="0" lang="fr-FR" sz="2000" i="1" u="none" strike="noStrike" kern="1200" cap="none" spc="0" normalizeH="0" baseline="0" noProof="0" dirty="0">
                <a:ln>
                  <a:noFill/>
                </a:ln>
                <a:solidFill>
                  <a:srgbClr val="E87D1E"/>
                </a:solidFill>
                <a:effectLst/>
                <a:uLnTx/>
                <a:uFillTx/>
                <a:latin typeface="Century Gothic" panose="020F0302020204030204"/>
                <a:ea typeface="+mn-ea"/>
                <a:cs typeface="+mn-cs"/>
              </a:rPr>
              <a:t>)</a:t>
            </a:r>
            <a:endParaRPr kumimoji="0" lang="fr-FR" sz="2400" i="1"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AC851F76-12B5-492D-9D78-ACE7E4B93E03}"/>
              </a:ext>
            </a:extLst>
          </p:cNvPr>
          <p:cNvSpPr txBox="1"/>
          <p:nvPr/>
        </p:nvSpPr>
        <p:spPr>
          <a:xfrm>
            <a:off x="6476486" y="5725057"/>
            <a:ext cx="144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8. euro</a:t>
            </a:r>
          </a:p>
        </p:txBody>
      </p:sp>
      <p:sp>
        <p:nvSpPr>
          <p:cNvPr id="29" name="TextBox 28">
            <a:extLst>
              <a:ext uri="{FF2B5EF4-FFF2-40B4-BE49-F238E27FC236}">
                <a16:creationId xmlns:a16="http://schemas.microsoft.com/office/drawing/2014/main" id="{61C4FCDA-7EF5-F1D9-3612-D576B14B3BD3}"/>
              </a:ext>
            </a:extLst>
          </p:cNvPr>
          <p:cNvSpPr txBox="1"/>
          <p:nvPr/>
        </p:nvSpPr>
        <p:spPr>
          <a:xfrm>
            <a:off x="2988779" y="4920979"/>
            <a:ext cx="28559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E87D1E"/>
                </a:solidFill>
                <a:latin typeface="Century Gothic" panose="020F0302020204030204"/>
              </a:rPr>
              <a:t>9</a:t>
            </a:r>
            <a:r>
              <a:rPr kumimoji="0" lang="fr-FR" sz="2400" b="1" i="0" u="none" strike="noStrike" kern="1200" cap="none" spc="0" normalizeH="0" baseline="0" noProof="0" dirty="0">
                <a:ln>
                  <a:noFill/>
                </a:ln>
                <a:solidFill>
                  <a:srgbClr val="E87D1E"/>
                </a:solidFill>
                <a:effectLst/>
                <a:uLnTx/>
                <a:uFillTx/>
                <a:latin typeface="Century Gothic" panose="020F0302020204030204"/>
              </a:rPr>
              <a:t>. </a:t>
            </a:r>
            <a:r>
              <a:rPr lang="fr-FR" sz="2400" b="1" noProof="0" dirty="0">
                <a:solidFill>
                  <a:srgbClr val="E87D1E"/>
                </a:solidFill>
                <a:latin typeface="Century Gothic" panose="020F0302020204030204"/>
              </a:rPr>
              <a:t>veuf </a:t>
            </a:r>
            <a:r>
              <a:rPr lang="fr-FR" sz="2000" i="1" noProof="0" dirty="0">
                <a:solidFill>
                  <a:srgbClr val="E87D1E"/>
                </a:solidFill>
                <a:latin typeface="Century Gothic" panose="020F0302020204030204"/>
              </a:rPr>
              <a:t>(</a:t>
            </a:r>
            <a:r>
              <a:rPr lang="en-GB" sz="2000" i="1" dirty="0">
                <a:solidFill>
                  <a:srgbClr val="E87D1E"/>
                </a:solidFill>
                <a:latin typeface="Century Gothic" panose="020F0302020204030204"/>
              </a:rPr>
              <a:t>widower</a:t>
            </a:r>
            <a:r>
              <a:rPr lang="fr-FR" sz="2000" i="1" noProof="0" dirty="0">
                <a:solidFill>
                  <a:srgbClr val="E87D1E"/>
                </a:solidFill>
                <a:latin typeface="Century Gothic" panose="020F0302020204030204"/>
              </a:rPr>
              <a:t>)</a:t>
            </a:r>
            <a:endParaRPr kumimoji="0" lang="fr-FR" sz="2400" i="1" u="none" strike="noStrike" kern="1200" cap="none" spc="0" normalizeH="0" baseline="0" noProof="0" dirty="0">
              <a:ln>
                <a:noFill/>
              </a:ln>
              <a:solidFill>
                <a:srgbClr val="E87D1E"/>
              </a:solidFill>
              <a:effectLst/>
              <a:uLnTx/>
              <a:uFillTx/>
              <a:latin typeface="Century Gothic" panose="020F0302020204030204"/>
            </a:endParaRPr>
          </a:p>
        </p:txBody>
      </p:sp>
      <p:sp>
        <p:nvSpPr>
          <p:cNvPr id="30" name="TextBox 29">
            <a:extLst>
              <a:ext uri="{FF2B5EF4-FFF2-40B4-BE49-F238E27FC236}">
                <a16:creationId xmlns:a16="http://schemas.microsoft.com/office/drawing/2014/main" id="{D08FB09D-0B37-FD9E-C51E-ABE0C0C9BE20}"/>
              </a:ext>
            </a:extLst>
          </p:cNvPr>
          <p:cNvSpPr txBox="1"/>
          <p:nvPr/>
        </p:nvSpPr>
        <p:spPr>
          <a:xfrm>
            <a:off x="2988780" y="5429137"/>
            <a:ext cx="2855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E87D1E"/>
                </a:solidFill>
                <a:latin typeface="Century Gothic" panose="020F0302020204030204"/>
              </a:rPr>
              <a:t>10</a:t>
            </a:r>
            <a:r>
              <a:rPr kumimoji="0" lang="fr-FR" sz="2400" b="1" i="0" u="none" strike="noStrike" kern="1200" cap="none" spc="0" normalizeH="0" baseline="0" noProof="0" dirty="0">
                <a:ln>
                  <a:noFill/>
                </a:ln>
                <a:solidFill>
                  <a:srgbClr val="E87D1E"/>
                </a:solidFill>
                <a:effectLst/>
                <a:uLnTx/>
                <a:uFillTx/>
                <a:latin typeface="Century Gothic" panose="020F0302020204030204"/>
              </a:rPr>
              <a:t>. </a:t>
            </a:r>
            <a:r>
              <a:rPr lang="fr-FR" sz="2400" b="1" noProof="0" dirty="0">
                <a:solidFill>
                  <a:srgbClr val="E87D1E"/>
                </a:solidFill>
                <a:latin typeface="Century Gothic" panose="020F0302020204030204"/>
              </a:rPr>
              <a:t>beur</a:t>
            </a:r>
            <a:r>
              <a:rPr kumimoji="0" lang="fr-FR" sz="2400" b="1" i="0" u="none" strike="noStrike" kern="1200" cap="none" spc="0" normalizeH="0" baseline="0" noProof="0" dirty="0">
                <a:ln>
                  <a:noFill/>
                </a:ln>
                <a:solidFill>
                  <a:srgbClr val="E87D1E"/>
                </a:solidFill>
                <a:effectLst/>
                <a:uLnTx/>
                <a:uFillTx/>
                <a:latin typeface="Century Gothic" panose="020F0302020204030204"/>
              </a:rPr>
              <a:t>re </a:t>
            </a:r>
            <a:r>
              <a:rPr kumimoji="0" lang="fr-FR" sz="2000" i="1" u="none" strike="noStrike" kern="1200" cap="none" spc="0" normalizeH="0" baseline="0" noProof="0" dirty="0">
                <a:ln>
                  <a:noFill/>
                </a:ln>
                <a:solidFill>
                  <a:srgbClr val="E87D1E"/>
                </a:solidFill>
                <a:effectLst/>
                <a:uLnTx/>
                <a:uFillTx/>
                <a:latin typeface="Century Gothic" panose="020F0302020204030204"/>
              </a:rPr>
              <a:t>(butter)</a:t>
            </a:r>
            <a:endParaRPr kumimoji="0" lang="fr-FR" sz="2400" i="1" u="none" strike="noStrike" kern="1200" cap="none" spc="0" normalizeH="0" baseline="0" noProof="0" dirty="0">
              <a:ln>
                <a:noFill/>
              </a:ln>
              <a:solidFill>
                <a:srgbClr val="E87D1E"/>
              </a:solidFill>
              <a:effectLst/>
              <a:uLnTx/>
              <a:uFillTx/>
              <a:latin typeface="Century Gothic" panose="020F0302020204030204"/>
            </a:endParaRPr>
          </a:p>
        </p:txBody>
      </p:sp>
      <p:sp>
        <p:nvSpPr>
          <p:cNvPr id="31" name="Rectangle 30">
            <a:hlinkClick r:id="" action="ppaction://noaction">
              <a:snd r:embed="rId13" name="veuf.wav"/>
            </a:hlinkClick>
            <a:extLst>
              <a:ext uri="{FF2B5EF4-FFF2-40B4-BE49-F238E27FC236}">
                <a16:creationId xmlns:a16="http://schemas.microsoft.com/office/drawing/2014/main" id="{6E8259F9-F2FE-63AB-86B0-A3602B74E01D}"/>
              </a:ext>
            </a:extLst>
          </p:cNvPr>
          <p:cNvSpPr/>
          <p:nvPr/>
        </p:nvSpPr>
        <p:spPr>
          <a:xfrm>
            <a:off x="7817549" y="2070689"/>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9</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Rectangle 31">
            <a:hlinkClick r:id="" action="ppaction://noaction">
              <a:snd r:embed="rId14" name="beurre.wav"/>
            </a:hlinkClick>
            <a:extLst>
              <a:ext uri="{FF2B5EF4-FFF2-40B4-BE49-F238E27FC236}">
                <a16:creationId xmlns:a16="http://schemas.microsoft.com/office/drawing/2014/main" id="{D192047C-73A9-EF17-A6A0-29D3CC207105}"/>
              </a:ext>
            </a:extLst>
          </p:cNvPr>
          <p:cNvSpPr/>
          <p:nvPr/>
        </p:nvSpPr>
        <p:spPr>
          <a:xfrm>
            <a:off x="8731670" y="2070688"/>
            <a:ext cx="540000" cy="54032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Tree>
    <p:extLst>
      <p:ext uri="{BB962C8B-B14F-4D97-AF65-F5344CB8AC3E}">
        <p14:creationId xmlns:p14="http://schemas.microsoft.com/office/powerpoint/2010/main" val="420204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Quelle image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F3E11188-B433-5A4A-A669-78C0EE9B8445}"/>
              </a:ext>
            </a:extLst>
          </p:cNvPr>
          <p:cNvSpPr txBox="1"/>
          <p:nvPr/>
        </p:nvSpPr>
        <p:spPr>
          <a:xfrm>
            <a:off x="6345118" y="782469"/>
            <a:ext cx="5385549" cy="461665"/>
          </a:xfrm>
          <a:prstGeom prst="rect">
            <a:avLst/>
          </a:prstGeom>
          <a:noFill/>
        </p:spPr>
        <p:txBody>
          <a:bodyPr wrap="square" rtlCol="0">
            <a:spAutoFit/>
          </a:bodyPr>
          <a:lstStyle/>
          <a:p>
            <a:r>
              <a:rPr lang="fr-FR" sz="2400">
                <a:solidFill>
                  <a:srgbClr val="115076"/>
                </a:solidFill>
              </a:rPr>
              <a:t>Quel mot va avec quelle image ?</a:t>
            </a:r>
          </a:p>
        </p:txBody>
      </p:sp>
      <p:grpSp>
        <p:nvGrpSpPr>
          <p:cNvPr id="2" name="Group 1">
            <a:extLst>
              <a:ext uri="{FF2B5EF4-FFF2-40B4-BE49-F238E27FC236}">
                <a16:creationId xmlns:a16="http://schemas.microsoft.com/office/drawing/2014/main" id="{870C41AF-702C-26AF-CF79-52DBB21714B5}"/>
              </a:ext>
            </a:extLst>
          </p:cNvPr>
          <p:cNvGrpSpPr/>
          <p:nvPr/>
        </p:nvGrpSpPr>
        <p:grpSpPr>
          <a:xfrm>
            <a:off x="4137252" y="2406575"/>
            <a:ext cx="1591920" cy="1697669"/>
            <a:chOff x="7792694" y="-1461655"/>
            <a:chExt cx="1591920" cy="1697669"/>
          </a:xfrm>
        </p:grpSpPr>
        <p:pic>
          <p:nvPicPr>
            <p:cNvPr id="1028" name="Picture 4" descr="Emoji, Smilie, Whatsapp, Emotion, Laugh, Face, Happy">
              <a:extLst>
                <a:ext uri="{FF2B5EF4-FFF2-40B4-BE49-F238E27FC236}">
                  <a16:creationId xmlns:a16="http://schemas.microsoft.com/office/drawing/2014/main" id="{51412FCB-12FB-BA7A-C067-E99868102F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671" t="50000" b="26319"/>
            <a:stretch/>
          </p:blipFill>
          <p:spPr bwMode="auto">
            <a:xfrm>
              <a:off x="7891463" y="-1461655"/>
              <a:ext cx="1493151" cy="14616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rmometer, Hot, Measure, Temperature, Heat">
              <a:extLst>
                <a:ext uri="{FF2B5EF4-FFF2-40B4-BE49-F238E27FC236}">
                  <a16:creationId xmlns:a16="http://schemas.microsoft.com/office/drawing/2014/main" id="{7B655430-C3E4-ACAA-4FEA-76C1866D949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638"/>
            <a:stretch/>
          </p:blipFill>
          <p:spPr bwMode="auto">
            <a:xfrm>
              <a:off x="7792694" y="-440327"/>
              <a:ext cx="777586" cy="6763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aindrops, Water, Nature, Liquid, Wet, Blue">
              <a:extLst>
                <a:ext uri="{FF2B5EF4-FFF2-40B4-BE49-F238E27FC236}">
                  <a16:creationId xmlns:a16="http://schemas.microsoft.com/office/drawing/2014/main" id="{BFF73ABA-BCA5-6E18-6CB2-145392DF19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1740" y="-1426866"/>
              <a:ext cx="637309" cy="4733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CE3C8E6C-7629-F73C-B674-9E73B44D66F4}"/>
              </a:ext>
            </a:extLst>
          </p:cNvPr>
          <p:cNvGrpSpPr/>
          <p:nvPr/>
        </p:nvGrpSpPr>
        <p:grpSpPr>
          <a:xfrm>
            <a:off x="9643638" y="4504059"/>
            <a:ext cx="2105022" cy="1490582"/>
            <a:chOff x="2400749" y="6451600"/>
            <a:chExt cx="2105022" cy="1490582"/>
          </a:xfrm>
        </p:grpSpPr>
        <p:grpSp>
          <p:nvGrpSpPr>
            <p:cNvPr id="5" name="Group 4">
              <a:extLst>
                <a:ext uri="{FF2B5EF4-FFF2-40B4-BE49-F238E27FC236}">
                  <a16:creationId xmlns:a16="http://schemas.microsoft.com/office/drawing/2014/main" id="{7D88267C-2136-37E2-5DA9-28DA7A63F2AE}"/>
                </a:ext>
              </a:extLst>
            </p:cNvPr>
            <p:cNvGrpSpPr/>
            <p:nvPr/>
          </p:nvGrpSpPr>
          <p:grpSpPr>
            <a:xfrm>
              <a:off x="2400749" y="6561136"/>
              <a:ext cx="2105022" cy="1381046"/>
              <a:chOff x="2400749" y="6561136"/>
              <a:chExt cx="2105022" cy="1381046"/>
            </a:xfrm>
          </p:grpSpPr>
          <p:pic>
            <p:nvPicPr>
              <p:cNvPr id="1038" name="Picture 14" descr="Eyes, Frog, Body, Strange, Long, Skinny">
                <a:extLst>
                  <a:ext uri="{FF2B5EF4-FFF2-40B4-BE49-F238E27FC236}">
                    <a16:creationId xmlns:a16="http://schemas.microsoft.com/office/drawing/2014/main" id="{B0D8F194-3578-CD23-9EEB-69F72F928C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0749" y="6598048"/>
                <a:ext cx="672067" cy="134413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og, Cartoon, Toad, Character, Cute, Animal, Fun, Jump">
                <a:extLst>
                  <a:ext uri="{FF2B5EF4-FFF2-40B4-BE49-F238E27FC236}">
                    <a16:creationId xmlns:a16="http://schemas.microsoft.com/office/drawing/2014/main" id="{A46FDE56-14F9-6A78-8C2D-4AE43A5ECAC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287" t="36240" r="27286" b="14236"/>
              <a:stretch/>
            </p:blipFill>
            <p:spPr bwMode="auto">
              <a:xfrm>
                <a:off x="3366013" y="7119765"/>
                <a:ext cx="889740" cy="8050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Frog, Cartoon, Toad, Character, Cute, Animal, Fun, Jump">
                <a:extLst>
                  <a:ext uri="{FF2B5EF4-FFF2-40B4-BE49-F238E27FC236}">
                    <a16:creationId xmlns:a16="http://schemas.microsoft.com/office/drawing/2014/main" id="{C7CFDA46-1D5E-ACB4-1D1F-36FF2C3EAE9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63754"/>
              <a:stretch/>
            </p:blipFill>
            <p:spPr bwMode="auto">
              <a:xfrm>
                <a:off x="3366014" y="6561136"/>
                <a:ext cx="889740" cy="5891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Frog, Cartoon, Toad, Character, Cute, Animal, Fun, Jump">
                <a:extLst>
                  <a:ext uri="{FF2B5EF4-FFF2-40B4-BE49-F238E27FC236}">
                    <a16:creationId xmlns:a16="http://schemas.microsoft.com/office/drawing/2014/main" id="{260273D0-3EE0-484A-DBBA-9D76B60356A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6240" r="73342" b="14236"/>
              <a:stretch/>
            </p:blipFill>
            <p:spPr bwMode="auto">
              <a:xfrm>
                <a:off x="3132813" y="7162939"/>
                <a:ext cx="249303" cy="5061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Frog, Cartoon, Toad, Character, Cute, Animal, Fun, Jump">
                <a:extLst>
                  <a:ext uri="{FF2B5EF4-FFF2-40B4-BE49-F238E27FC236}">
                    <a16:creationId xmlns:a16="http://schemas.microsoft.com/office/drawing/2014/main" id="{253F81AA-FC65-6CE5-BAD7-7963EBBC2A48}"/>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6240" r="73342" b="14236"/>
              <a:stretch/>
            </p:blipFill>
            <p:spPr bwMode="auto">
              <a:xfrm flipH="1">
                <a:off x="4255753" y="7199275"/>
                <a:ext cx="250018" cy="5076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 name="Straight Arrow Connector 10">
              <a:extLst>
                <a:ext uri="{FF2B5EF4-FFF2-40B4-BE49-F238E27FC236}">
                  <a16:creationId xmlns:a16="http://schemas.microsoft.com/office/drawing/2014/main" id="{40FDA587-883B-1950-496D-4F1EA74EC46E}"/>
                </a:ext>
              </a:extLst>
            </p:cNvPr>
            <p:cNvCxnSpPr>
              <a:cxnSpLocks/>
            </p:cNvCxnSpPr>
            <p:nvPr/>
          </p:nvCxnSpPr>
          <p:spPr>
            <a:xfrm flipH="1">
              <a:off x="2982387" y="6451600"/>
              <a:ext cx="535513" cy="361160"/>
            </a:xfrm>
            <a:prstGeom prst="straightConnector1">
              <a:avLst/>
            </a:prstGeom>
            <a:ln w="76200">
              <a:solidFill>
                <a:srgbClr val="EE6000"/>
              </a:solidFill>
              <a:tailEnd type="triangle"/>
            </a:ln>
          </p:spPr>
          <p:style>
            <a:lnRef idx="1">
              <a:schemeClr val="accent2"/>
            </a:lnRef>
            <a:fillRef idx="0">
              <a:schemeClr val="accent2"/>
            </a:fillRef>
            <a:effectRef idx="0">
              <a:schemeClr val="accent2"/>
            </a:effectRef>
            <a:fontRef idx="minor">
              <a:schemeClr val="tx1"/>
            </a:fontRef>
          </p:style>
        </p:cxnSp>
      </p:grpSp>
      <p:pic>
        <p:nvPicPr>
          <p:cNvPr id="1042" name="Picture 18" descr="Team, Young, Professionals, Startup, People, Business">
            <a:extLst>
              <a:ext uri="{FF2B5EF4-FFF2-40B4-BE49-F238E27FC236}">
                <a16:creationId xmlns:a16="http://schemas.microsoft.com/office/drawing/2014/main" id="{E5A6AE4B-E4AF-291A-F231-EC44699297B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18638" y="2299279"/>
            <a:ext cx="1785650" cy="160909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Leg, Foot, Toes, Knee, Ankle, Heel, Right, Bend, Human">
            <a:extLst>
              <a:ext uri="{FF2B5EF4-FFF2-40B4-BE49-F238E27FC236}">
                <a16:creationId xmlns:a16="http://schemas.microsoft.com/office/drawing/2014/main" id="{81BBEEF1-E8B3-DE97-2116-24D5881ADA6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93755" y="2229590"/>
            <a:ext cx="797354" cy="159470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Wave, Big, Foam, Ocean, Power, Blue, Breaking, Tube">
            <a:extLst>
              <a:ext uri="{FF2B5EF4-FFF2-40B4-BE49-F238E27FC236}">
                <a16:creationId xmlns:a16="http://schemas.microsoft.com/office/drawing/2014/main" id="{1E464B94-99CA-E0B4-24C3-44F7B151B70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32024" y="4608272"/>
            <a:ext cx="2086642" cy="140196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eart, Love, Red, Valentine, Romantic, Romance, Glossy">
            <a:extLst>
              <a:ext uri="{FF2B5EF4-FFF2-40B4-BE49-F238E27FC236}">
                <a16:creationId xmlns:a16="http://schemas.microsoft.com/office/drawing/2014/main" id="{E8FE0224-E4DB-A25E-F9F8-3027DD1C1C4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1586" y="4619661"/>
            <a:ext cx="1412730" cy="132962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Register, Cashier, Icon, Checkout, Shopping, Shop">
            <a:extLst>
              <a:ext uri="{FF2B5EF4-FFF2-40B4-BE49-F238E27FC236}">
                <a16:creationId xmlns:a16="http://schemas.microsoft.com/office/drawing/2014/main" id="{79530E3D-06D3-05A8-BF26-E73972031916}"/>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419288" y="4299451"/>
            <a:ext cx="2287764" cy="228776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Network, People, Business, Icon, Social, Friends">
            <a:extLst>
              <a:ext uri="{FF2B5EF4-FFF2-40B4-BE49-F238E27FC236}">
                <a16:creationId xmlns:a16="http://schemas.microsoft.com/office/drawing/2014/main" id="{597D61AA-617C-6BB1-47A0-C5C290C93BC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38690" y="2402772"/>
            <a:ext cx="1609096" cy="16090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hlinkClick r:id="" action="ppaction://noaction">
              <a:snd r:embed="rId18" name="1 malade.wav"/>
            </a:hlinkClick>
            <a:extLst>
              <a:ext uri="{FF2B5EF4-FFF2-40B4-BE49-F238E27FC236}">
                <a16:creationId xmlns:a16="http://schemas.microsoft.com/office/drawing/2014/main" id="{73A22EC4-FDF2-6F76-9CD5-88CB6534999B}"/>
              </a:ext>
            </a:extLst>
          </p:cNvPr>
          <p:cNvSpPr/>
          <p:nvPr/>
        </p:nvSpPr>
        <p:spPr>
          <a:xfrm>
            <a:off x="242994" y="1451023"/>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endParaRPr lang="en-GB" b="1" dirty="0"/>
          </a:p>
        </p:txBody>
      </p:sp>
      <p:sp>
        <p:nvSpPr>
          <p:cNvPr id="34" name="Rectangle 33">
            <a:hlinkClick r:id="" action="ppaction://noaction">
              <a:snd r:embed="rId19" name="2 mince.wav"/>
            </a:hlinkClick>
            <a:extLst>
              <a:ext uri="{FF2B5EF4-FFF2-40B4-BE49-F238E27FC236}">
                <a16:creationId xmlns:a16="http://schemas.microsoft.com/office/drawing/2014/main" id="{AA8D010C-FD86-66E1-95B4-59A34898E0A1}"/>
              </a:ext>
            </a:extLst>
          </p:cNvPr>
          <p:cNvSpPr/>
          <p:nvPr/>
        </p:nvSpPr>
        <p:spPr>
          <a:xfrm>
            <a:off x="1111258" y="1451023"/>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endParaRPr lang="en-GB" b="1" dirty="0"/>
          </a:p>
        </p:txBody>
      </p:sp>
      <p:sp>
        <p:nvSpPr>
          <p:cNvPr id="35" name="Rectangle 34">
            <a:hlinkClick r:id="" action="ppaction://noaction">
              <a:snd r:embed="rId20" name="3 chacun.wav"/>
            </a:hlinkClick>
            <a:extLst>
              <a:ext uri="{FF2B5EF4-FFF2-40B4-BE49-F238E27FC236}">
                <a16:creationId xmlns:a16="http://schemas.microsoft.com/office/drawing/2014/main" id="{782F177E-2DFB-45CB-F71F-6F6572302590}"/>
              </a:ext>
            </a:extLst>
          </p:cNvPr>
          <p:cNvSpPr/>
          <p:nvPr/>
        </p:nvSpPr>
        <p:spPr>
          <a:xfrm>
            <a:off x="1979522" y="1451023"/>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endParaRPr lang="en-GB" b="1" dirty="0"/>
          </a:p>
        </p:txBody>
      </p:sp>
      <p:sp>
        <p:nvSpPr>
          <p:cNvPr id="36" name="Rectangle 35">
            <a:hlinkClick r:id="" action="ppaction://noaction">
              <a:snd r:embed="rId21" name="4 la jambe.wav"/>
            </a:hlinkClick>
            <a:extLst>
              <a:ext uri="{FF2B5EF4-FFF2-40B4-BE49-F238E27FC236}">
                <a16:creationId xmlns:a16="http://schemas.microsoft.com/office/drawing/2014/main" id="{5AE33681-AF1A-A8C4-893C-30D810AFB639}"/>
              </a:ext>
            </a:extLst>
          </p:cNvPr>
          <p:cNvSpPr/>
          <p:nvPr/>
        </p:nvSpPr>
        <p:spPr>
          <a:xfrm>
            <a:off x="2847786" y="1451023"/>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endParaRPr lang="en-GB" b="1" dirty="0"/>
          </a:p>
        </p:txBody>
      </p:sp>
      <p:sp>
        <p:nvSpPr>
          <p:cNvPr id="37" name="Rectangle 36">
            <a:hlinkClick r:id="" action="ppaction://noaction">
              <a:snd r:embed="rId22" name="la vague.wav"/>
            </a:hlinkClick>
            <a:extLst>
              <a:ext uri="{FF2B5EF4-FFF2-40B4-BE49-F238E27FC236}">
                <a16:creationId xmlns:a16="http://schemas.microsoft.com/office/drawing/2014/main" id="{E494525F-9A47-8268-475C-8E90E37216A6}"/>
              </a:ext>
            </a:extLst>
          </p:cNvPr>
          <p:cNvSpPr/>
          <p:nvPr/>
        </p:nvSpPr>
        <p:spPr>
          <a:xfrm>
            <a:off x="3716050" y="1451023"/>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endParaRPr lang="en-GB" b="1" dirty="0"/>
          </a:p>
        </p:txBody>
      </p:sp>
      <p:sp>
        <p:nvSpPr>
          <p:cNvPr id="38" name="Rectangle 37">
            <a:hlinkClick r:id="" action="ppaction://noaction">
              <a:snd r:embed="rId23" name="6 le coeur.wav"/>
            </a:hlinkClick>
            <a:extLst>
              <a:ext uri="{FF2B5EF4-FFF2-40B4-BE49-F238E27FC236}">
                <a16:creationId xmlns:a16="http://schemas.microsoft.com/office/drawing/2014/main" id="{F13BA60A-5FD0-B61C-35FD-D6A463761EE3}"/>
              </a:ext>
            </a:extLst>
          </p:cNvPr>
          <p:cNvSpPr/>
          <p:nvPr/>
        </p:nvSpPr>
        <p:spPr>
          <a:xfrm>
            <a:off x="4584314" y="1451023"/>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endParaRPr lang="en-GB" b="1" dirty="0"/>
          </a:p>
        </p:txBody>
      </p:sp>
      <p:sp>
        <p:nvSpPr>
          <p:cNvPr id="39" name="Rectangle 38">
            <a:hlinkClick r:id="" action="ppaction://noaction">
              <a:snd r:embed="rId24" name="7 la caisse.wav"/>
            </a:hlinkClick>
            <a:extLst>
              <a:ext uri="{FF2B5EF4-FFF2-40B4-BE49-F238E27FC236}">
                <a16:creationId xmlns:a16="http://schemas.microsoft.com/office/drawing/2014/main" id="{9D2683E7-FB7B-8367-7DE8-F3EBDEC51243}"/>
              </a:ext>
            </a:extLst>
          </p:cNvPr>
          <p:cNvSpPr/>
          <p:nvPr/>
        </p:nvSpPr>
        <p:spPr>
          <a:xfrm>
            <a:off x="5452578" y="1451023"/>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7</a:t>
            </a:r>
            <a:endParaRPr lang="en-GB" b="1" dirty="0"/>
          </a:p>
        </p:txBody>
      </p:sp>
      <p:sp>
        <p:nvSpPr>
          <p:cNvPr id="40" name="Rectangle 39">
            <a:hlinkClick r:id="" action="ppaction://noaction">
              <a:snd r:embed="rId25" name="8 le réseau.wav"/>
            </a:hlinkClick>
            <a:extLst>
              <a:ext uri="{FF2B5EF4-FFF2-40B4-BE49-F238E27FC236}">
                <a16:creationId xmlns:a16="http://schemas.microsoft.com/office/drawing/2014/main" id="{8E84975B-2F21-D424-3328-2628C436129E}"/>
              </a:ext>
            </a:extLst>
          </p:cNvPr>
          <p:cNvSpPr/>
          <p:nvPr/>
        </p:nvSpPr>
        <p:spPr>
          <a:xfrm>
            <a:off x="6320843" y="1451023"/>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8</a:t>
            </a:r>
            <a:endParaRPr lang="en-GB" b="1" dirty="0"/>
          </a:p>
        </p:txBody>
      </p:sp>
      <p:sp>
        <p:nvSpPr>
          <p:cNvPr id="41" name="TextBox 40">
            <a:extLst>
              <a:ext uri="{FF2B5EF4-FFF2-40B4-BE49-F238E27FC236}">
                <a16:creationId xmlns:a16="http://schemas.microsoft.com/office/drawing/2014/main" id="{C53F8F30-40B4-FCDB-5342-3D3351E67267}"/>
              </a:ext>
            </a:extLst>
          </p:cNvPr>
          <p:cNvSpPr txBox="1"/>
          <p:nvPr/>
        </p:nvSpPr>
        <p:spPr>
          <a:xfrm>
            <a:off x="4120782" y="3924777"/>
            <a:ext cx="1785650" cy="400110"/>
          </a:xfrm>
          <a:prstGeom prst="rect">
            <a:avLst/>
          </a:prstGeom>
          <a:noFill/>
        </p:spPr>
        <p:txBody>
          <a:bodyPr wrap="square" rtlCol="0">
            <a:spAutoFit/>
          </a:bodyPr>
          <a:lstStyle/>
          <a:p>
            <a:pPr algn="ctr"/>
            <a:r>
              <a:rPr lang="fr-FR" sz="2000" dirty="0">
                <a:solidFill>
                  <a:srgbClr val="115076"/>
                </a:solidFill>
              </a:rPr>
              <a:t>malade</a:t>
            </a:r>
            <a:r>
              <a:rPr lang="en-US" sz="2000" dirty="0">
                <a:solidFill>
                  <a:srgbClr val="E87D1E"/>
                </a:solidFill>
              </a:rPr>
              <a:t> (ill)</a:t>
            </a:r>
          </a:p>
        </p:txBody>
      </p:sp>
      <p:sp>
        <p:nvSpPr>
          <p:cNvPr id="42" name="TextBox 41">
            <a:extLst>
              <a:ext uri="{FF2B5EF4-FFF2-40B4-BE49-F238E27FC236}">
                <a16:creationId xmlns:a16="http://schemas.microsoft.com/office/drawing/2014/main" id="{7BC7246B-AB3F-E96E-D547-11CC6C1CCC59}"/>
              </a:ext>
            </a:extLst>
          </p:cNvPr>
          <p:cNvSpPr txBox="1"/>
          <p:nvPr/>
        </p:nvSpPr>
        <p:spPr>
          <a:xfrm>
            <a:off x="9732180" y="5982510"/>
            <a:ext cx="1785650" cy="400110"/>
          </a:xfrm>
          <a:prstGeom prst="rect">
            <a:avLst/>
          </a:prstGeom>
          <a:noFill/>
        </p:spPr>
        <p:txBody>
          <a:bodyPr wrap="square" rtlCol="0">
            <a:spAutoFit/>
          </a:bodyPr>
          <a:lstStyle/>
          <a:p>
            <a:pPr algn="ctr"/>
            <a:r>
              <a:rPr lang="fr-FR" sz="2000" dirty="0">
                <a:solidFill>
                  <a:srgbClr val="115076"/>
                </a:solidFill>
              </a:rPr>
              <a:t>mince</a:t>
            </a:r>
            <a:r>
              <a:rPr lang="en-US" sz="2000" dirty="0">
                <a:solidFill>
                  <a:srgbClr val="E87D1E"/>
                </a:solidFill>
              </a:rPr>
              <a:t> (thin)</a:t>
            </a:r>
          </a:p>
        </p:txBody>
      </p:sp>
      <p:sp>
        <p:nvSpPr>
          <p:cNvPr id="43" name="TextBox 42">
            <a:extLst>
              <a:ext uri="{FF2B5EF4-FFF2-40B4-BE49-F238E27FC236}">
                <a16:creationId xmlns:a16="http://schemas.microsoft.com/office/drawing/2014/main" id="{93FBEB00-6A89-A981-ED0E-05FA6146BC51}"/>
              </a:ext>
            </a:extLst>
          </p:cNvPr>
          <p:cNvSpPr txBox="1"/>
          <p:nvPr/>
        </p:nvSpPr>
        <p:spPr>
          <a:xfrm>
            <a:off x="6408546" y="3899344"/>
            <a:ext cx="3160153" cy="400110"/>
          </a:xfrm>
          <a:prstGeom prst="rect">
            <a:avLst/>
          </a:prstGeom>
          <a:noFill/>
        </p:spPr>
        <p:txBody>
          <a:bodyPr wrap="square" rtlCol="0">
            <a:spAutoFit/>
          </a:bodyPr>
          <a:lstStyle/>
          <a:p>
            <a:pPr algn="ctr"/>
            <a:r>
              <a:rPr lang="fr-FR" sz="2000" dirty="0">
                <a:solidFill>
                  <a:srgbClr val="115076"/>
                </a:solidFill>
              </a:rPr>
              <a:t>chacun</a:t>
            </a:r>
            <a:r>
              <a:rPr lang="en-US" sz="2000" dirty="0">
                <a:solidFill>
                  <a:srgbClr val="E87D1E"/>
                </a:solidFill>
              </a:rPr>
              <a:t> (each person)</a:t>
            </a:r>
          </a:p>
        </p:txBody>
      </p:sp>
      <p:sp>
        <p:nvSpPr>
          <p:cNvPr id="44" name="TextBox 43">
            <a:extLst>
              <a:ext uri="{FF2B5EF4-FFF2-40B4-BE49-F238E27FC236}">
                <a16:creationId xmlns:a16="http://schemas.microsoft.com/office/drawing/2014/main" id="{D6F05F63-92C4-A8D1-7EAB-256978D1A7E2}"/>
              </a:ext>
            </a:extLst>
          </p:cNvPr>
          <p:cNvSpPr txBox="1"/>
          <p:nvPr/>
        </p:nvSpPr>
        <p:spPr>
          <a:xfrm>
            <a:off x="9457032" y="3898643"/>
            <a:ext cx="2086641" cy="400110"/>
          </a:xfrm>
          <a:prstGeom prst="rect">
            <a:avLst/>
          </a:prstGeom>
          <a:noFill/>
        </p:spPr>
        <p:txBody>
          <a:bodyPr wrap="square" rtlCol="0">
            <a:spAutoFit/>
          </a:bodyPr>
          <a:lstStyle/>
          <a:p>
            <a:pPr algn="ctr"/>
            <a:r>
              <a:rPr lang="fr-FR" sz="2000" dirty="0">
                <a:solidFill>
                  <a:srgbClr val="115076"/>
                </a:solidFill>
              </a:rPr>
              <a:t>la jambe </a:t>
            </a:r>
            <a:r>
              <a:rPr lang="en-US" sz="2000" dirty="0">
                <a:solidFill>
                  <a:srgbClr val="E87D1E"/>
                </a:solidFill>
              </a:rPr>
              <a:t>(leg)</a:t>
            </a:r>
          </a:p>
        </p:txBody>
      </p:sp>
      <p:sp>
        <p:nvSpPr>
          <p:cNvPr id="45" name="TextBox 44">
            <a:extLst>
              <a:ext uri="{FF2B5EF4-FFF2-40B4-BE49-F238E27FC236}">
                <a16:creationId xmlns:a16="http://schemas.microsoft.com/office/drawing/2014/main" id="{25DA5240-926B-3F31-D1D9-9CEEA9524326}"/>
              </a:ext>
            </a:extLst>
          </p:cNvPr>
          <p:cNvSpPr txBox="1"/>
          <p:nvPr/>
        </p:nvSpPr>
        <p:spPr>
          <a:xfrm>
            <a:off x="6523808" y="5998641"/>
            <a:ext cx="2358842" cy="400110"/>
          </a:xfrm>
          <a:prstGeom prst="rect">
            <a:avLst/>
          </a:prstGeom>
          <a:noFill/>
        </p:spPr>
        <p:txBody>
          <a:bodyPr wrap="square" rtlCol="0">
            <a:spAutoFit/>
          </a:bodyPr>
          <a:lstStyle/>
          <a:p>
            <a:pPr algn="ctr"/>
            <a:r>
              <a:rPr lang="fr-FR" sz="2000" dirty="0">
                <a:solidFill>
                  <a:srgbClr val="115076"/>
                </a:solidFill>
              </a:rPr>
              <a:t>la vague </a:t>
            </a:r>
            <a:r>
              <a:rPr lang="en-US" sz="2000" dirty="0">
                <a:solidFill>
                  <a:srgbClr val="E87D1E"/>
                </a:solidFill>
              </a:rPr>
              <a:t>(wave)</a:t>
            </a:r>
          </a:p>
        </p:txBody>
      </p:sp>
      <p:sp>
        <p:nvSpPr>
          <p:cNvPr id="46" name="TextBox 45">
            <a:extLst>
              <a:ext uri="{FF2B5EF4-FFF2-40B4-BE49-F238E27FC236}">
                <a16:creationId xmlns:a16="http://schemas.microsoft.com/office/drawing/2014/main" id="{8403CFEE-9800-8BE4-E6AA-9B6D0AE220A3}"/>
              </a:ext>
            </a:extLst>
          </p:cNvPr>
          <p:cNvSpPr txBox="1"/>
          <p:nvPr/>
        </p:nvSpPr>
        <p:spPr>
          <a:xfrm>
            <a:off x="644069" y="5988299"/>
            <a:ext cx="2287764" cy="400110"/>
          </a:xfrm>
          <a:prstGeom prst="rect">
            <a:avLst/>
          </a:prstGeom>
          <a:noFill/>
        </p:spPr>
        <p:txBody>
          <a:bodyPr wrap="square" rtlCol="0">
            <a:spAutoFit/>
          </a:bodyPr>
          <a:lstStyle/>
          <a:p>
            <a:pPr algn="ctr"/>
            <a:r>
              <a:rPr lang="fr-FR" sz="2000" dirty="0">
                <a:solidFill>
                  <a:srgbClr val="115076"/>
                </a:solidFill>
              </a:rPr>
              <a:t>le cœur </a:t>
            </a:r>
            <a:r>
              <a:rPr lang="en-US" sz="2000" dirty="0">
                <a:solidFill>
                  <a:srgbClr val="E87D1E"/>
                </a:solidFill>
              </a:rPr>
              <a:t>(heart)</a:t>
            </a:r>
          </a:p>
        </p:txBody>
      </p:sp>
      <p:sp>
        <p:nvSpPr>
          <p:cNvPr id="47" name="TextBox 46">
            <a:extLst>
              <a:ext uri="{FF2B5EF4-FFF2-40B4-BE49-F238E27FC236}">
                <a16:creationId xmlns:a16="http://schemas.microsoft.com/office/drawing/2014/main" id="{1C51DB0C-2160-1D29-2B30-096FCD5A2CB2}"/>
              </a:ext>
            </a:extLst>
          </p:cNvPr>
          <p:cNvSpPr txBox="1"/>
          <p:nvPr/>
        </p:nvSpPr>
        <p:spPr>
          <a:xfrm>
            <a:off x="3318562" y="5982510"/>
            <a:ext cx="2674016" cy="400110"/>
          </a:xfrm>
          <a:prstGeom prst="rect">
            <a:avLst/>
          </a:prstGeom>
          <a:noFill/>
        </p:spPr>
        <p:txBody>
          <a:bodyPr wrap="square" rtlCol="0">
            <a:spAutoFit/>
          </a:bodyPr>
          <a:lstStyle/>
          <a:p>
            <a:pPr algn="ctr"/>
            <a:r>
              <a:rPr lang="fr-FR" sz="2000" dirty="0">
                <a:solidFill>
                  <a:srgbClr val="115076"/>
                </a:solidFill>
              </a:rPr>
              <a:t>la caisse </a:t>
            </a:r>
            <a:r>
              <a:rPr lang="en-US" sz="2000" dirty="0">
                <a:solidFill>
                  <a:srgbClr val="E87D1E"/>
                </a:solidFill>
              </a:rPr>
              <a:t>(checkout)</a:t>
            </a:r>
          </a:p>
        </p:txBody>
      </p:sp>
      <p:sp>
        <p:nvSpPr>
          <p:cNvPr id="48" name="TextBox 47">
            <a:extLst>
              <a:ext uri="{FF2B5EF4-FFF2-40B4-BE49-F238E27FC236}">
                <a16:creationId xmlns:a16="http://schemas.microsoft.com/office/drawing/2014/main" id="{7BDAEBA8-5A18-A4E2-406C-DA98BBF4532E}"/>
              </a:ext>
            </a:extLst>
          </p:cNvPr>
          <p:cNvSpPr txBox="1"/>
          <p:nvPr/>
        </p:nvSpPr>
        <p:spPr>
          <a:xfrm>
            <a:off x="651280" y="3949720"/>
            <a:ext cx="2841239" cy="400110"/>
          </a:xfrm>
          <a:prstGeom prst="rect">
            <a:avLst/>
          </a:prstGeom>
          <a:noFill/>
        </p:spPr>
        <p:txBody>
          <a:bodyPr wrap="square" rtlCol="0">
            <a:spAutoFit/>
          </a:bodyPr>
          <a:lstStyle/>
          <a:p>
            <a:pPr algn="ctr"/>
            <a:r>
              <a:rPr lang="fr-FR" sz="2000" dirty="0">
                <a:solidFill>
                  <a:srgbClr val="115076"/>
                </a:solidFill>
              </a:rPr>
              <a:t>le réseau </a:t>
            </a:r>
            <a:r>
              <a:rPr lang="en-US" sz="2000" dirty="0">
                <a:solidFill>
                  <a:srgbClr val="E87D1E"/>
                </a:solidFill>
              </a:rPr>
              <a:t>(network)</a:t>
            </a:r>
          </a:p>
        </p:txBody>
      </p:sp>
      <p:sp>
        <p:nvSpPr>
          <p:cNvPr id="3" name="Rectangle 2">
            <a:extLst>
              <a:ext uri="{FF2B5EF4-FFF2-40B4-BE49-F238E27FC236}">
                <a16:creationId xmlns:a16="http://schemas.microsoft.com/office/drawing/2014/main" id="{5A3FC2E5-4C4D-7E87-4A29-64DC95D2FEC6}"/>
              </a:ext>
            </a:extLst>
          </p:cNvPr>
          <p:cNvSpPr/>
          <p:nvPr/>
        </p:nvSpPr>
        <p:spPr>
          <a:xfrm>
            <a:off x="541586" y="2783058"/>
            <a:ext cx="540000" cy="540000"/>
          </a:xfrm>
          <a:prstGeom prst="rect">
            <a:avLst/>
          </a:prstGeom>
          <a:solidFill>
            <a:schemeClr val="bg1"/>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a</a:t>
            </a:r>
            <a:endParaRPr lang="en-GB" dirty="0">
              <a:solidFill>
                <a:srgbClr val="115076"/>
              </a:solidFill>
            </a:endParaRPr>
          </a:p>
        </p:txBody>
      </p:sp>
      <p:sp>
        <p:nvSpPr>
          <p:cNvPr id="49" name="Rectangle 48">
            <a:extLst>
              <a:ext uri="{FF2B5EF4-FFF2-40B4-BE49-F238E27FC236}">
                <a16:creationId xmlns:a16="http://schemas.microsoft.com/office/drawing/2014/main" id="{30D5B95D-39BE-2DDB-26AA-F5D4702B643A}"/>
              </a:ext>
            </a:extLst>
          </p:cNvPr>
          <p:cNvSpPr/>
          <p:nvPr/>
        </p:nvSpPr>
        <p:spPr>
          <a:xfrm>
            <a:off x="3716050" y="2783058"/>
            <a:ext cx="540000" cy="540000"/>
          </a:xfrm>
          <a:prstGeom prst="rect">
            <a:avLst/>
          </a:prstGeom>
          <a:solidFill>
            <a:schemeClr val="bg1"/>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b</a:t>
            </a:r>
            <a:endParaRPr lang="en-GB" dirty="0">
              <a:solidFill>
                <a:srgbClr val="115076"/>
              </a:solidFill>
            </a:endParaRPr>
          </a:p>
        </p:txBody>
      </p:sp>
      <p:sp>
        <p:nvSpPr>
          <p:cNvPr id="50" name="Rectangle 49">
            <a:extLst>
              <a:ext uri="{FF2B5EF4-FFF2-40B4-BE49-F238E27FC236}">
                <a16:creationId xmlns:a16="http://schemas.microsoft.com/office/drawing/2014/main" id="{F2FE5DF6-DDE8-8771-9212-CBD87B6187C2}"/>
              </a:ext>
            </a:extLst>
          </p:cNvPr>
          <p:cNvSpPr/>
          <p:nvPr/>
        </p:nvSpPr>
        <p:spPr>
          <a:xfrm>
            <a:off x="6420374" y="2783058"/>
            <a:ext cx="540000" cy="540000"/>
          </a:xfrm>
          <a:prstGeom prst="rect">
            <a:avLst/>
          </a:prstGeom>
          <a:solidFill>
            <a:schemeClr val="bg1"/>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c</a:t>
            </a:r>
            <a:endParaRPr lang="en-GB" dirty="0">
              <a:solidFill>
                <a:srgbClr val="115076"/>
              </a:solidFill>
            </a:endParaRPr>
          </a:p>
        </p:txBody>
      </p:sp>
      <p:sp>
        <p:nvSpPr>
          <p:cNvPr id="51" name="Rectangle 50">
            <a:extLst>
              <a:ext uri="{FF2B5EF4-FFF2-40B4-BE49-F238E27FC236}">
                <a16:creationId xmlns:a16="http://schemas.microsoft.com/office/drawing/2014/main" id="{8FA8B824-17E5-7C80-A425-8490DB85EA59}"/>
              </a:ext>
            </a:extLst>
          </p:cNvPr>
          <p:cNvSpPr/>
          <p:nvPr/>
        </p:nvSpPr>
        <p:spPr>
          <a:xfrm>
            <a:off x="9544391" y="2783058"/>
            <a:ext cx="540000" cy="540000"/>
          </a:xfrm>
          <a:prstGeom prst="rect">
            <a:avLst/>
          </a:prstGeom>
          <a:solidFill>
            <a:schemeClr val="bg1"/>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d</a:t>
            </a:r>
            <a:endParaRPr lang="en-GB" dirty="0">
              <a:solidFill>
                <a:srgbClr val="115076"/>
              </a:solidFill>
            </a:endParaRPr>
          </a:p>
        </p:txBody>
      </p:sp>
      <p:sp>
        <p:nvSpPr>
          <p:cNvPr id="52" name="Rectangle 51">
            <a:extLst>
              <a:ext uri="{FF2B5EF4-FFF2-40B4-BE49-F238E27FC236}">
                <a16:creationId xmlns:a16="http://schemas.microsoft.com/office/drawing/2014/main" id="{798C83A2-3846-FD44-3998-F9DB630B179B}"/>
              </a:ext>
            </a:extLst>
          </p:cNvPr>
          <p:cNvSpPr/>
          <p:nvPr/>
        </p:nvSpPr>
        <p:spPr>
          <a:xfrm>
            <a:off x="515710" y="4911081"/>
            <a:ext cx="540000" cy="540000"/>
          </a:xfrm>
          <a:prstGeom prst="rect">
            <a:avLst/>
          </a:prstGeom>
          <a:solidFill>
            <a:schemeClr val="bg1"/>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e</a:t>
            </a:r>
            <a:endParaRPr lang="en-GB" dirty="0">
              <a:solidFill>
                <a:srgbClr val="115076"/>
              </a:solidFill>
            </a:endParaRPr>
          </a:p>
        </p:txBody>
      </p:sp>
      <p:sp>
        <p:nvSpPr>
          <p:cNvPr id="53" name="Rectangle 52">
            <a:extLst>
              <a:ext uri="{FF2B5EF4-FFF2-40B4-BE49-F238E27FC236}">
                <a16:creationId xmlns:a16="http://schemas.microsoft.com/office/drawing/2014/main" id="{CEFEEB54-A627-A2F4-B28E-D1DB0B48E7FE}"/>
              </a:ext>
            </a:extLst>
          </p:cNvPr>
          <p:cNvSpPr/>
          <p:nvPr/>
        </p:nvSpPr>
        <p:spPr>
          <a:xfrm>
            <a:off x="3316097" y="4911081"/>
            <a:ext cx="540000" cy="540000"/>
          </a:xfrm>
          <a:prstGeom prst="rect">
            <a:avLst/>
          </a:prstGeom>
          <a:solidFill>
            <a:schemeClr val="bg1"/>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f</a:t>
            </a:r>
            <a:endParaRPr lang="en-GB" dirty="0">
              <a:solidFill>
                <a:srgbClr val="115076"/>
              </a:solidFill>
            </a:endParaRPr>
          </a:p>
        </p:txBody>
      </p:sp>
      <p:sp>
        <p:nvSpPr>
          <p:cNvPr id="54" name="Rectangle 53">
            <a:extLst>
              <a:ext uri="{FF2B5EF4-FFF2-40B4-BE49-F238E27FC236}">
                <a16:creationId xmlns:a16="http://schemas.microsoft.com/office/drawing/2014/main" id="{B4B19003-6A8D-983C-45CE-1A345F990CF9}"/>
              </a:ext>
            </a:extLst>
          </p:cNvPr>
          <p:cNvSpPr/>
          <p:nvPr/>
        </p:nvSpPr>
        <p:spPr>
          <a:xfrm>
            <a:off x="6020421" y="4911081"/>
            <a:ext cx="540000" cy="540000"/>
          </a:xfrm>
          <a:prstGeom prst="rect">
            <a:avLst/>
          </a:prstGeom>
          <a:solidFill>
            <a:schemeClr val="bg1"/>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g</a:t>
            </a:r>
            <a:endParaRPr lang="en-GB" dirty="0">
              <a:solidFill>
                <a:srgbClr val="115076"/>
              </a:solidFill>
            </a:endParaRPr>
          </a:p>
        </p:txBody>
      </p:sp>
      <p:sp>
        <p:nvSpPr>
          <p:cNvPr id="55" name="Rectangle 54">
            <a:extLst>
              <a:ext uri="{FF2B5EF4-FFF2-40B4-BE49-F238E27FC236}">
                <a16:creationId xmlns:a16="http://schemas.microsoft.com/office/drawing/2014/main" id="{82F7F540-5CDD-2734-3449-E82E954E7584}"/>
              </a:ext>
            </a:extLst>
          </p:cNvPr>
          <p:cNvSpPr/>
          <p:nvPr/>
        </p:nvSpPr>
        <p:spPr>
          <a:xfrm>
            <a:off x="9144438" y="4911081"/>
            <a:ext cx="540000" cy="540000"/>
          </a:xfrm>
          <a:prstGeom prst="rect">
            <a:avLst/>
          </a:prstGeom>
          <a:solidFill>
            <a:schemeClr val="bg1"/>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h</a:t>
            </a:r>
            <a:endParaRPr lang="en-GB" dirty="0">
              <a:solidFill>
                <a:srgbClr val="115076"/>
              </a:solidFill>
            </a:endParaRPr>
          </a:p>
        </p:txBody>
      </p:sp>
      <p:sp>
        <p:nvSpPr>
          <p:cNvPr id="56" name="Rectangle 55">
            <a:hlinkClick r:id="" action="ppaction://noaction">
              <a:snd r:embed="rId18" name="1 malade.wav"/>
            </a:hlinkClick>
            <a:extLst>
              <a:ext uri="{FF2B5EF4-FFF2-40B4-BE49-F238E27FC236}">
                <a16:creationId xmlns:a16="http://schemas.microsoft.com/office/drawing/2014/main" id="{F42D408F-1D13-6A14-AA42-3C8C461C5490}"/>
              </a:ext>
            </a:extLst>
          </p:cNvPr>
          <p:cNvSpPr/>
          <p:nvPr/>
        </p:nvSpPr>
        <p:spPr>
          <a:xfrm>
            <a:off x="3733907" y="3360564"/>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endParaRPr lang="en-GB" b="1" dirty="0"/>
          </a:p>
        </p:txBody>
      </p:sp>
      <p:sp>
        <p:nvSpPr>
          <p:cNvPr id="57" name="Rectangle 56">
            <a:hlinkClick r:id="" action="ppaction://noaction">
              <a:snd r:embed="rId19" name="2 mince.wav"/>
            </a:hlinkClick>
            <a:extLst>
              <a:ext uri="{FF2B5EF4-FFF2-40B4-BE49-F238E27FC236}">
                <a16:creationId xmlns:a16="http://schemas.microsoft.com/office/drawing/2014/main" id="{5C798CF5-D63F-3396-808D-EF4ED6BD34DD}"/>
              </a:ext>
            </a:extLst>
          </p:cNvPr>
          <p:cNvSpPr/>
          <p:nvPr/>
        </p:nvSpPr>
        <p:spPr>
          <a:xfrm>
            <a:off x="9128884" y="5457344"/>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endParaRPr lang="en-GB" b="1" dirty="0"/>
          </a:p>
        </p:txBody>
      </p:sp>
      <p:sp>
        <p:nvSpPr>
          <p:cNvPr id="58" name="Rectangle 57">
            <a:hlinkClick r:id="" action="ppaction://noaction">
              <a:snd r:embed="rId20" name="3 chacun.wav"/>
            </a:hlinkClick>
            <a:extLst>
              <a:ext uri="{FF2B5EF4-FFF2-40B4-BE49-F238E27FC236}">
                <a16:creationId xmlns:a16="http://schemas.microsoft.com/office/drawing/2014/main" id="{193A1557-F33D-66E8-C2E4-6179F5244DFA}"/>
              </a:ext>
            </a:extLst>
          </p:cNvPr>
          <p:cNvSpPr/>
          <p:nvPr/>
        </p:nvSpPr>
        <p:spPr>
          <a:xfrm>
            <a:off x="6435235" y="3362651"/>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endParaRPr lang="en-GB" b="1" dirty="0"/>
          </a:p>
        </p:txBody>
      </p:sp>
      <p:sp>
        <p:nvSpPr>
          <p:cNvPr id="59" name="Rectangle 58">
            <a:hlinkClick r:id="" action="ppaction://noaction">
              <a:snd r:embed="rId21" name="4 la jambe.wav"/>
            </a:hlinkClick>
            <a:extLst>
              <a:ext uri="{FF2B5EF4-FFF2-40B4-BE49-F238E27FC236}">
                <a16:creationId xmlns:a16="http://schemas.microsoft.com/office/drawing/2014/main" id="{18E19EF7-3B5E-6622-9BCF-7EFC9E9CE798}"/>
              </a:ext>
            </a:extLst>
          </p:cNvPr>
          <p:cNvSpPr/>
          <p:nvPr/>
        </p:nvSpPr>
        <p:spPr>
          <a:xfrm>
            <a:off x="9540347" y="3355512"/>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endParaRPr lang="en-GB" b="1" dirty="0"/>
          </a:p>
        </p:txBody>
      </p:sp>
      <p:sp>
        <p:nvSpPr>
          <p:cNvPr id="60" name="Rectangle 59">
            <a:hlinkClick r:id="" action="ppaction://noaction">
              <a:snd r:embed="rId23" name="6 le coeur.wav"/>
            </a:hlinkClick>
            <a:extLst>
              <a:ext uri="{FF2B5EF4-FFF2-40B4-BE49-F238E27FC236}">
                <a16:creationId xmlns:a16="http://schemas.microsoft.com/office/drawing/2014/main" id="{7614AF0F-8CE4-0BBC-06BD-6523EC7A1A3B}"/>
              </a:ext>
            </a:extLst>
          </p:cNvPr>
          <p:cNvSpPr/>
          <p:nvPr/>
        </p:nvSpPr>
        <p:spPr>
          <a:xfrm>
            <a:off x="526060" y="547899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endParaRPr lang="en-GB" b="1" dirty="0"/>
          </a:p>
        </p:txBody>
      </p:sp>
      <p:sp>
        <p:nvSpPr>
          <p:cNvPr id="61" name="Rectangle 60">
            <a:hlinkClick r:id="" action="ppaction://noaction">
              <a:snd r:embed="rId24" name="7 la caisse.wav"/>
            </a:hlinkClick>
            <a:extLst>
              <a:ext uri="{FF2B5EF4-FFF2-40B4-BE49-F238E27FC236}">
                <a16:creationId xmlns:a16="http://schemas.microsoft.com/office/drawing/2014/main" id="{D58DFAED-5734-1047-2DF0-6AD477F0539A}"/>
              </a:ext>
            </a:extLst>
          </p:cNvPr>
          <p:cNvSpPr/>
          <p:nvPr/>
        </p:nvSpPr>
        <p:spPr>
          <a:xfrm>
            <a:off x="3325074" y="5474533"/>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7</a:t>
            </a:r>
            <a:endParaRPr lang="en-GB" b="1" dirty="0"/>
          </a:p>
        </p:txBody>
      </p:sp>
      <p:sp>
        <p:nvSpPr>
          <p:cNvPr id="62" name="Rectangle 61">
            <a:hlinkClick r:id="" action="ppaction://noaction">
              <a:snd r:embed="rId25" name="8 le réseau.wav"/>
            </a:hlinkClick>
            <a:extLst>
              <a:ext uri="{FF2B5EF4-FFF2-40B4-BE49-F238E27FC236}">
                <a16:creationId xmlns:a16="http://schemas.microsoft.com/office/drawing/2014/main" id="{73527855-395F-DA10-3B6B-7C7AB5085F3D}"/>
              </a:ext>
            </a:extLst>
          </p:cNvPr>
          <p:cNvSpPr/>
          <p:nvPr/>
        </p:nvSpPr>
        <p:spPr>
          <a:xfrm>
            <a:off x="532627" y="3377408"/>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8</a:t>
            </a:r>
            <a:endParaRPr lang="en-GB" b="1" dirty="0"/>
          </a:p>
        </p:txBody>
      </p:sp>
      <p:sp>
        <p:nvSpPr>
          <p:cNvPr id="63" name="Rectangle 62">
            <a:hlinkClick r:id="" action="ppaction://noaction">
              <a:snd r:embed="rId22" name="la vague.wav"/>
            </a:hlinkClick>
            <a:extLst>
              <a:ext uri="{FF2B5EF4-FFF2-40B4-BE49-F238E27FC236}">
                <a16:creationId xmlns:a16="http://schemas.microsoft.com/office/drawing/2014/main" id="{86B8A701-27C4-7FB7-8BBC-8EF6D6690103}"/>
              </a:ext>
            </a:extLst>
          </p:cNvPr>
          <p:cNvSpPr/>
          <p:nvPr/>
        </p:nvSpPr>
        <p:spPr>
          <a:xfrm>
            <a:off x="6028728" y="547023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endParaRPr lang="en-GB" b="1" dirty="0"/>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par>
                                <p:cTn id="57" presetID="1" presetClass="exit"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par>
                                <p:cTn id="65" presetID="1" presetClass="exit"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4" grpId="0" animBg="1"/>
      <p:bldP spid="35" grpId="0" animBg="1"/>
      <p:bldP spid="36" grpId="0" animBg="1"/>
      <p:bldP spid="37" grpId="0" animBg="1"/>
      <p:bldP spid="38" grpId="0" animBg="1"/>
      <p:bldP spid="39" grpId="0" animBg="1"/>
      <p:bldP spid="40" grpId="0" animBg="1"/>
      <p:bldP spid="41" grpId="0"/>
      <p:bldP spid="42" grpId="0"/>
      <p:bldP spid="43" grpId="0"/>
      <p:bldP spid="44" grpId="0"/>
      <p:bldP spid="45" grpId="0"/>
      <p:bldP spid="46" grpId="0"/>
      <p:bldP spid="47" grpId="0"/>
      <p:bldP spid="48" grpId="0"/>
      <p:bldP spid="56" grpId="0" animBg="1"/>
      <p:bldP spid="57" grpId="0" animBg="1"/>
      <p:bldP spid="58" grpId="0" animBg="1"/>
      <p:bldP spid="59" grpId="0" animBg="1"/>
      <p:bldP spid="60" grpId="0" animBg="1"/>
      <p:bldP spid="61" grpId="0" animBg="1"/>
      <p:bldP spid="62" grpId="0" animBg="1"/>
      <p:bldP spid="6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 name="Oval 63">
            <a:extLst>
              <a:ext uri="{FF2B5EF4-FFF2-40B4-BE49-F238E27FC236}">
                <a16:creationId xmlns:a16="http://schemas.microsoft.com/office/drawing/2014/main" id="{934C8BCD-48BD-4344-B1A7-3172D3C42CA9}"/>
              </a:ext>
            </a:extLst>
          </p:cNvPr>
          <p:cNvSpPr/>
          <p:nvPr/>
        </p:nvSpPr>
        <p:spPr>
          <a:xfrm>
            <a:off x="5152240" y="3274950"/>
            <a:ext cx="2736000" cy="11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cocher</a:t>
            </a:r>
          </a:p>
        </p:txBody>
      </p:sp>
      <p:sp>
        <p:nvSpPr>
          <p:cNvPr id="20" name="Oval 19">
            <a:extLst>
              <a:ext uri="{FF2B5EF4-FFF2-40B4-BE49-F238E27FC236}">
                <a16:creationId xmlns:a16="http://schemas.microsoft.com/office/drawing/2014/main" id="{AA2D965B-EAAC-462F-8A6E-546B5853E4F1}"/>
              </a:ext>
            </a:extLst>
          </p:cNvPr>
          <p:cNvSpPr/>
          <p:nvPr/>
        </p:nvSpPr>
        <p:spPr>
          <a:xfrm>
            <a:off x="5178796" y="3263291"/>
            <a:ext cx="2736000" cy="11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tick,</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ticking</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6" name="Oval 75">
            <a:extLst>
              <a:ext uri="{FF2B5EF4-FFF2-40B4-BE49-F238E27FC236}">
                <a16:creationId xmlns:a16="http://schemas.microsoft.com/office/drawing/2014/main" id="{FE44D8EA-657E-41D2-8C0B-23A18EB1A4BF}"/>
              </a:ext>
            </a:extLst>
          </p:cNvPr>
          <p:cNvSpPr/>
          <p:nvPr/>
        </p:nvSpPr>
        <p:spPr>
          <a:xfrm>
            <a:off x="9620692" y="4514486"/>
            <a:ext cx="1136833" cy="1151301"/>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la fin</a:t>
            </a:r>
          </a:p>
        </p:txBody>
      </p:sp>
      <p:sp>
        <p:nvSpPr>
          <p:cNvPr id="70" name="Oval 69">
            <a:extLst>
              <a:ext uri="{FF2B5EF4-FFF2-40B4-BE49-F238E27FC236}">
                <a16:creationId xmlns:a16="http://schemas.microsoft.com/office/drawing/2014/main" id="{4ECF2683-E26E-49D5-B0B2-6083C6BBBD7C}"/>
              </a:ext>
            </a:extLst>
          </p:cNvPr>
          <p:cNvSpPr/>
          <p:nvPr/>
        </p:nvSpPr>
        <p:spPr>
          <a:xfrm>
            <a:off x="7669788" y="4909749"/>
            <a:ext cx="2190389" cy="1182789"/>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monsieur</a:t>
            </a:r>
          </a:p>
        </p:txBody>
      </p:sp>
      <p:sp>
        <p:nvSpPr>
          <p:cNvPr id="69" name="Oval 68">
            <a:extLst>
              <a:ext uri="{FF2B5EF4-FFF2-40B4-BE49-F238E27FC236}">
                <a16:creationId xmlns:a16="http://schemas.microsoft.com/office/drawing/2014/main" id="{8E636E41-A465-490A-B066-6B215372A6D0}"/>
              </a:ext>
            </a:extLst>
          </p:cNvPr>
          <p:cNvSpPr/>
          <p:nvPr/>
        </p:nvSpPr>
        <p:spPr>
          <a:xfrm>
            <a:off x="5112910" y="4696531"/>
            <a:ext cx="2948522" cy="1175202"/>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000" dirty="0">
                <a:solidFill>
                  <a:srgbClr val="115076"/>
                </a:solidFill>
              </a:rPr>
              <a:t>s’il vous plaît</a:t>
            </a:r>
            <a:endPar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8" name="Oval 67">
            <a:extLst>
              <a:ext uri="{FF2B5EF4-FFF2-40B4-BE49-F238E27FC236}">
                <a16:creationId xmlns:a16="http://schemas.microsoft.com/office/drawing/2014/main" id="{37788E76-EA0B-42BD-BE71-032199F3E6C5}"/>
              </a:ext>
            </a:extLst>
          </p:cNvPr>
          <p:cNvSpPr/>
          <p:nvPr/>
        </p:nvSpPr>
        <p:spPr>
          <a:xfrm>
            <a:off x="3752759" y="4953179"/>
            <a:ext cx="1676132" cy="138492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b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lang="en-GB" dirty="0" err="1"/>
              <a:t>ça</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7" name="Oval 66">
            <a:extLst>
              <a:ext uri="{FF2B5EF4-FFF2-40B4-BE49-F238E27FC236}">
                <a16:creationId xmlns:a16="http://schemas.microsoft.com/office/drawing/2014/main" id="{9FE155FC-A5AF-4F58-8459-4AD11BCA7065}"/>
              </a:ext>
            </a:extLst>
          </p:cNvPr>
          <p:cNvSpPr/>
          <p:nvPr/>
        </p:nvSpPr>
        <p:spPr>
          <a:xfrm>
            <a:off x="2078017" y="4349743"/>
            <a:ext cx="2134216" cy="1283357"/>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le </a:t>
            </a:r>
            <a:r>
              <a:rPr lang="en-GB" sz="2000" dirty="0" err="1">
                <a:solidFill>
                  <a:prstClr val="white"/>
                </a:solidFill>
              </a:rPr>
              <a:t>goût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6" name="Oval 65">
            <a:extLst>
              <a:ext uri="{FF2B5EF4-FFF2-40B4-BE49-F238E27FC236}">
                <a16:creationId xmlns:a16="http://schemas.microsoft.com/office/drawing/2014/main" id="{B58FD9CE-2472-4B82-A590-4C8FA8B7CC6B}"/>
              </a:ext>
            </a:extLst>
          </p:cNvPr>
          <p:cNvSpPr/>
          <p:nvPr/>
        </p:nvSpPr>
        <p:spPr>
          <a:xfrm>
            <a:off x="3184515" y="3606357"/>
            <a:ext cx="2484000" cy="1080000"/>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moins…que</a:t>
            </a:r>
          </a:p>
        </p:txBody>
      </p:sp>
      <p:sp>
        <p:nvSpPr>
          <p:cNvPr id="65" name="Oval 64">
            <a:extLst>
              <a:ext uri="{FF2B5EF4-FFF2-40B4-BE49-F238E27FC236}">
                <a16:creationId xmlns:a16="http://schemas.microsoft.com/office/drawing/2014/main" id="{32E89A50-6877-4BCE-8DA2-B1392EF7BCC7}"/>
              </a:ext>
            </a:extLst>
          </p:cNvPr>
          <p:cNvSpPr/>
          <p:nvPr/>
        </p:nvSpPr>
        <p:spPr>
          <a:xfrm>
            <a:off x="7265004" y="2649960"/>
            <a:ext cx="2412000" cy="1152000"/>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enfin</a:t>
            </a:r>
          </a:p>
        </p:txBody>
      </p:sp>
      <p:sp>
        <p:nvSpPr>
          <p:cNvPr id="63" name="Oval 62">
            <a:extLst>
              <a:ext uri="{FF2B5EF4-FFF2-40B4-BE49-F238E27FC236}">
                <a16:creationId xmlns:a16="http://schemas.microsoft.com/office/drawing/2014/main" id="{E74F9837-699B-4FBC-8428-8FF60FCB8198}"/>
              </a:ext>
            </a:extLst>
          </p:cNvPr>
          <p:cNvSpPr/>
          <p:nvPr/>
        </p:nvSpPr>
        <p:spPr>
          <a:xfrm>
            <a:off x="6934283" y="1807553"/>
            <a:ext cx="3456000" cy="1152000"/>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err="1"/>
              <a:t>s'il</a:t>
            </a:r>
            <a:r>
              <a:rPr lang="en-GB" dirty="0"/>
              <a:t> </a:t>
            </a:r>
            <a:r>
              <a:rPr lang="en-GB" dirty="0" err="1"/>
              <a:t>te</a:t>
            </a:r>
            <a:r>
              <a:rPr lang="en-GB" dirty="0"/>
              <a:t> </a:t>
            </a:r>
            <a:r>
              <a:rPr lang="en-GB" dirty="0" err="1"/>
              <a:t>plaît</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Oval 61">
            <a:extLst>
              <a:ext uri="{FF2B5EF4-FFF2-40B4-BE49-F238E27FC236}">
                <a16:creationId xmlns:a16="http://schemas.microsoft.com/office/drawing/2014/main" id="{F00364EB-0058-4449-98F3-FFB8F7F167CB}"/>
              </a:ext>
            </a:extLst>
          </p:cNvPr>
          <p:cNvSpPr/>
          <p:nvPr/>
        </p:nvSpPr>
        <p:spPr>
          <a:xfrm>
            <a:off x="4930443" y="1483971"/>
            <a:ext cx="2422758" cy="1223540"/>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combien ?</a:t>
            </a:r>
          </a:p>
        </p:txBody>
      </p:sp>
      <p:sp>
        <p:nvSpPr>
          <p:cNvPr id="59" name="Oval 58">
            <a:extLst>
              <a:ext uri="{FF2B5EF4-FFF2-40B4-BE49-F238E27FC236}">
                <a16:creationId xmlns:a16="http://schemas.microsoft.com/office/drawing/2014/main" id="{8EC07805-642C-450D-8442-91605BCE3EEE}"/>
              </a:ext>
            </a:extLst>
          </p:cNvPr>
          <p:cNvSpPr/>
          <p:nvPr/>
        </p:nvSpPr>
        <p:spPr>
          <a:xfrm>
            <a:off x="2618783" y="1575606"/>
            <a:ext cx="2520000" cy="1440000"/>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madame</a:t>
            </a:r>
          </a:p>
        </p:txBody>
      </p:sp>
      <p:sp>
        <p:nvSpPr>
          <p:cNvPr id="58" name="Oval 57">
            <a:extLst>
              <a:ext uri="{FF2B5EF4-FFF2-40B4-BE49-F238E27FC236}">
                <a16:creationId xmlns:a16="http://schemas.microsoft.com/office/drawing/2014/main" id="{34EB8980-82C5-42DD-B83D-C8D1A087C72C}"/>
              </a:ext>
            </a:extLst>
          </p:cNvPr>
          <p:cNvSpPr/>
          <p:nvPr/>
        </p:nvSpPr>
        <p:spPr>
          <a:xfrm>
            <a:off x="924204" y="1712598"/>
            <a:ext cx="1908000" cy="1188000"/>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que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6121924" cy="867128"/>
          </a:xfrm>
          <a:prstGeom prst="rect">
            <a:avLst/>
          </a:prstGeom>
        </p:spPr>
      </p:pic>
      <p:sp>
        <p:nvSpPr>
          <p:cNvPr id="4" name="Title 3"/>
          <p:cNvSpPr>
            <a:spLocks noGrp="1"/>
          </p:cNvSpPr>
          <p:nvPr>
            <p:ph type="title"/>
          </p:nvPr>
        </p:nvSpPr>
        <p:spPr>
          <a:xfrm>
            <a:off x="0" y="296864"/>
            <a:ext cx="5624144" cy="707849"/>
          </a:xfrm>
        </p:spPr>
        <p:txBody>
          <a:bodyPr>
            <a:normAutofit fontScale="90000"/>
          </a:bodyPr>
          <a:lstStyle/>
          <a:p>
            <a:r>
              <a:rPr lang="fr-FR" sz="3600" b="1" dirty="0">
                <a:solidFill>
                  <a:schemeClr val="bg1"/>
                </a:solidFill>
              </a:rPr>
              <a:t>Le Grand Prix 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p>
        </p:txBody>
      </p:sp>
      <p:sp>
        <p:nvSpPr>
          <p:cNvPr id="9" name="TextBox 8">
            <a:extLst>
              <a:ext uri="{FF2B5EF4-FFF2-40B4-BE49-F238E27FC236}">
                <a16:creationId xmlns:a16="http://schemas.microsoft.com/office/drawing/2014/main" id="{0A92D81F-0650-F447-8359-0A6373AAFC18}"/>
              </a:ext>
            </a:extLst>
          </p:cNvPr>
          <p:cNvSpPr txBox="1"/>
          <p:nvPr/>
        </p:nvSpPr>
        <p:spPr>
          <a:xfrm>
            <a:off x="6096000" y="343841"/>
            <a:ext cx="44984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Dis les mots plus vite que ton/ta partenaire pour gagner !</a:t>
            </a:r>
          </a:p>
        </p:txBody>
      </p:sp>
      <p:sp>
        <p:nvSpPr>
          <p:cNvPr id="15" name="Oval 14">
            <a:extLst>
              <a:ext uri="{FF2B5EF4-FFF2-40B4-BE49-F238E27FC236}">
                <a16:creationId xmlns:a16="http://schemas.microsoft.com/office/drawing/2014/main" id="{FB786093-8E91-47E7-BB00-C231940E2EFC}"/>
              </a:ext>
            </a:extLst>
          </p:cNvPr>
          <p:cNvSpPr/>
          <p:nvPr/>
        </p:nvSpPr>
        <p:spPr>
          <a:xfrm>
            <a:off x="910033" y="1728880"/>
            <a:ext cx="1908000" cy="1188000"/>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a:t>
            </a:r>
          </a:p>
        </p:txBody>
      </p:sp>
      <p:sp>
        <p:nvSpPr>
          <p:cNvPr id="16" name="Oval 15">
            <a:extLst>
              <a:ext uri="{FF2B5EF4-FFF2-40B4-BE49-F238E27FC236}">
                <a16:creationId xmlns:a16="http://schemas.microsoft.com/office/drawing/2014/main" id="{0EAB18FD-DA54-48EA-B225-ECD7BF58BF08}"/>
              </a:ext>
            </a:extLst>
          </p:cNvPr>
          <p:cNvSpPr/>
          <p:nvPr/>
        </p:nvSpPr>
        <p:spPr>
          <a:xfrm>
            <a:off x="2605326" y="1575606"/>
            <a:ext cx="2520000" cy="1440000"/>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Miss, Mrs, Ms, madam</a:t>
            </a:r>
          </a:p>
        </p:txBody>
      </p:sp>
      <p:sp>
        <p:nvSpPr>
          <p:cNvPr id="17" name="Oval 16">
            <a:extLst>
              <a:ext uri="{FF2B5EF4-FFF2-40B4-BE49-F238E27FC236}">
                <a16:creationId xmlns:a16="http://schemas.microsoft.com/office/drawing/2014/main" id="{7513ED78-67EA-43FD-8E37-42B8CFB982FB}"/>
              </a:ext>
            </a:extLst>
          </p:cNvPr>
          <p:cNvSpPr/>
          <p:nvPr/>
        </p:nvSpPr>
        <p:spPr>
          <a:xfrm>
            <a:off x="4929230" y="1479805"/>
            <a:ext cx="2422758" cy="1223540"/>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how much, how many</a:t>
            </a:r>
          </a:p>
        </p:txBody>
      </p:sp>
      <p:sp>
        <p:nvSpPr>
          <p:cNvPr id="19" name="Oval 18">
            <a:extLst>
              <a:ext uri="{FF2B5EF4-FFF2-40B4-BE49-F238E27FC236}">
                <a16:creationId xmlns:a16="http://schemas.microsoft.com/office/drawing/2014/main" id="{07B70937-6987-415D-8307-4984CF1D4AB9}"/>
              </a:ext>
            </a:extLst>
          </p:cNvPr>
          <p:cNvSpPr/>
          <p:nvPr/>
        </p:nvSpPr>
        <p:spPr>
          <a:xfrm>
            <a:off x="6928716" y="1822111"/>
            <a:ext cx="3456000" cy="1151645"/>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please (informal)</a:t>
            </a:r>
          </a:p>
        </p:txBody>
      </p:sp>
      <p:sp>
        <p:nvSpPr>
          <p:cNvPr id="22" name="Oval 21">
            <a:extLst>
              <a:ext uri="{FF2B5EF4-FFF2-40B4-BE49-F238E27FC236}">
                <a16:creationId xmlns:a16="http://schemas.microsoft.com/office/drawing/2014/main" id="{CE59DB26-7A6F-43CD-9F92-D4070F8B4B0D}"/>
              </a:ext>
            </a:extLst>
          </p:cNvPr>
          <p:cNvSpPr/>
          <p:nvPr/>
        </p:nvSpPr>
        <p:spPr>
          <a:xfrm>
            <a:off x="2078017" y="4347035"/>
            <a:ext cx="2134216" cy="1283357"/>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taste</a:t>
            </a:r>
          </a:p>
        </p:txBody>
      </p:sp>
      <p:sp>
        <p:nvSpPr>
          <p:cNvPr id="24" name="Oval 23">
            <a:extLst>
              <a:ext uri="{FF2B5EF4-FFF2-40B4-BE49-F238E27FC236}">
                <a16:creationId xmlns:a16="http://schemas.microsoft.com/office/drawing/2014/main" id="{9FFE3B68-8D61-4969-8A4B-9B1CD8B8577F}"/>
              </a:ext>
            </a:extLst>
          </p:cNvPr>
          <p:cNvSpPr/>
          <p:nvPr/>
        </p:nvSpPr>
        <p:spPr>
          <a:xfrm>
            <a:off x="5112910" y="4704063"/>
            <a:ext cx="2948522" cy="1160214"/>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please (formal)</a:t>
            </a:r>
          </a:p>
        </p:txBody>
      </p:sp>
      <p:sp>
        <p:nvSpPr>
          <p:cNvPr id="23" name="Oval 22">
            <a:extLst>
              <a:ext uri="{FF2B5EF4-FFF2-40B4-BE49-F238E27FC236}">
                <a16:creationId xmlns:a16="http://schemas.microsoft.com/office/drawing/2014/main" id="{8F10BEEB-821D-428C-8914-CB9BDDAD2CBD}"/>
              </a:ext>
            </a:extLst>
          </p:cNvPr>
          <p:cNvSpPr/>
          <p:nvPr/>
        </p:nvSpPr>
        <p:spPr>
          <a:xfrm>
            <a:off x="9615380" y="4515311"/>
            <a:ext cx="1136833" cy="1151301"/>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end</a:t>
            </a:r>
          </a:p>
        </p:txBody>
      </p:sp>
      <p:sp>
        <p:nvSpPr>
          <p:cNvPr id="18" name="Oval 17">
            <a:extLst>
              <a:ext uri="{FF2B5EF4-FFF2-40B4-BE49-F238E27FC236}">
                <a16:creationId xmlns:a16="http://schemas.microsoft.com/office/drawing/2014/main" id="{8E823391-7E05-4060-A0F9-5FBF0AF4B310}"/>
              </a:ext>
            </a:extLst>
          </p:cNvPr>
          <p:cNvSpPr/>
          <p:nvPr/>
        </p:nvSpPr>
        <p:spPr>
          <a:xfrm>
            <a:off x="7265004" y="2639736"/>
            <a:ext cx="2412000" cy="1152000"/>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finally</a:t>
            </a:r>
          </a:p>
        </p:txBody>
      </p:sp>
      <p:sp>
        <p:nvSpPr>
          <p:cNvPr id="27" name="Oval 26">
            <a:extLst>
              <a:ext uri="{FF2B5EF4-FFF2-40B4-BE49-F238E27FC236}">
                <a16:creationId xmlns:a16="http://schemas.microsoft.com/office/drawing/2014/main" id="{61442418-CCBA-4AA5-B90D-3592E74838F7}"/>
              </a:ext>
            </a:extLst>
          </p:cNvPr>
          <p:cNvSpPr/>
          <p:nvPr/>
        </p:nvSpPr>
        <p:spPr>
          <a:xfrm>
            <a:off x="3176087" y="3603029"/>
            <a:ext cx="2484000" cy="1080000"/>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less than</a:t>
            </a:r>
          </a:p>
        </p:txBody>
      </p:sp>
      <p:sp>
        <p:nvSpPr>
          <p:cNvPr id="31" name="Oval 30">
            <a:extLst>
              <a:ext uri="{FF2B5EF4-FFF2-40B4-BE49-F238E27FC236}">
                <a16:creationId xmlns:a16="http://schemas.microsoft.com/office/drawing/2014/main" id="{09E1741B-B875-4E80-91C0-0827CD67A7D3}"/>
              </a:ext>
            </a:extLst>
          </p:cNvPr>
          <p:cNvSpPr/>
          <p:nvPr/>
        </p:nvSpPr>
        <p:spPr>
          <a:xfrm>
            <a:off x="3716114" y="4953179"/>
            <a:ext cx="1701523" cy="138492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that</a:t>
            </a:r>
          </a:p>
        </p:txBody>
      </p:sp>
      <p:sp>
        <p:nvSpPr>
          <p:cNvPr id="21" name="Oval 20">
            <a:extLst>
              <a:ext uri="{FF2B5EF4-FFF2-40B4-BE49-F238E27FC236}">
                <a16:creationId xmlns:a16="http://schemas.microsoft.com/office/drawing/2014/main" id="{154C6846-4FF6-4AF9-A427-D01B2428F8BF}"/>
              </a:ext>
            </a:extLst>
          </p:cNvPr>
          <p:cNvSpPr/>
          <p:nvPr/>
        </p:nvSpPr>
        <p:spPr>
          <a:xfrm>
            <a:off x="7664476" y="4921408"/>
            <a:ext cx="2190389" cy="1182789"/>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Sir, Mr</a:t>
            </a:r>
          </a:p>
        </p:txBody>
      </p:sp>
      <p:sp>
        <p:nvSpPr>
          <p:cNvPr id="77" name="TextBox 76">
            <a:extLst>
              <a:ext uri="{FF2B5EF4-FFF2-40B4-BE49-F238E27FC236}">
                <a16:creationId xmlns:a16="http://schemas.microsoft.com/office/drawing/2014/main" id="{E106C961-CED1-4CA5-ABCB-FFFCB81F0B83}"/>
              </a:ext>
            </a:extLst>
          </p:cNvPr>
          <p:cNvSpPr txBox="1"/>
          <p:nvPr/>
        </p:nvSpPr>
        <p:spPr>
          <a:xfrm>
            <a:off x="1068963" y="1906488"/>
            <a:ext cx="4357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78" name="TextBox 77">
            <a:extLst>
              <a:ext uri="{FF2B5EF4-FFF2-40B4-BE49-F238E27FC236}">
                <a16:creationId xmlns:a16="http://schemas.microsoft.com/office/drawing/2014/main" id="{E9D694FB-1370-4C3E-BE5D-2F00E125F937}"/>
              </a:ext>
            </a:extLst>
          </p:cNvPr>
          <p:cNvSpPr txBox="1"/>
          <p:nvPr/>
        </p:nvSpPr>
        <p:spPr>
          <a:xfrm>
            <a:off x="7573589" y="2757513"/>
            <a:ext cx="4357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80" name="TextBox 79">
            <a:extLst>
              <a:ext uri="{FF2B5EF4-FFF2-40B4-BE49-F238E27FC236}">
                <a16:creationId xmlns:a16="http://schemas.microsoft.com/office/drawing/2014/main" id="{931AF3DA-09D9-47D4-9839-03D879287C69}"/>
              </a:ext>
            </a:extLst>
          </p:cNvPr>
          <p:cNvSpPr txBox="1"/>
          <p:nvPr/>
        </p:nvSpPr>
        <p:spPr>
          <a:xfrm>
            <a:off x="7427573" y="1881097"/>
            <a:ext cx="4357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81" name="TextBox 80">
            <a:extLst>
              <a:ext uri="{FF2B5EF4-FFF2-40B4-BE49-F238E27FC236}">
                <a16:creationId xmlns:a16="http://schemas.microsoft.com/office/drawing/2014/main" id="{4EC5DE09-345A-476F-917F-D66F3FFC801B}"/>
              </a:ext>
            </a:extLst>
          </p:cNvPr>
          <p:cNvSpPr txBox="1"/>
          <p:nvPr/>
        </p:nvSpPr>
        <p:spPr>
          <a:xfrm>
            <a:off x="5903465" y="1467010"/>
            <a:ext cx="4357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82" name="TextBox 81">
            <a:extLst>
              <a:ext uri="{FF2B5EF4-FFF2-40B4-BE49-F238E27FC236}">
                <a16:creationId xmlns:a16="http://schemas.microsoft.com/office/drawing/2014/main" id="{09E0C600-E563-4861-8D8D-094BD332C54E}"/>
              </a:ext>
            </a:extLst>
          </p:cNvPr>
          <p:cNvSpPr txBox="1"/>
          <p:nvPr/>
        </p:nvSpPr>
        <p:spPr>
          <a:xfrm>
            <a:off x="3087830" y="1663917"/>
            <a:ext cx="4357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83" name="TextBox 82">
            <a:extLst>
              <a:ext uri="{FF2B5EF4-FFF2-40B4-BE49-F238E27FC236}">
                <a16:creationId xmlns:a16="http://schemas.microsoft.com/office/drawing/2014/main" id="{028B67F9-89E1-4F16-9788-CA7BB2B9C52B}"/>
              </a:ext>
            </a:extLst>
          </p:cNvPr>
          <p:cNvSpPr txBox="1"/>
          <p:nvPr/>
        </p:nvSpPr>
        <p:spPr>
          <a:xfrm>
            <a:off x="5451292" y="3351589"/>
            <a:ext cx="4357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84" name="TextBox 83">
            <a:extLst>
              <a:ext uri="{FF2B5EF4-FFF2-40B4-BE49-F238E27FC236}">
                <a16:creationId xmlns:a16="http://schemas.microsoft.com/office/drawing/2014/main" id="{E0C7F622-FA6B-43F1-A602-69298FC4AF78}"/>
              </a:ext>
            </a:extLst>
          </p:cNvPr>
          <p:cNvSpPr txBox="1"/>
          <p:nvPr/>
        </p:nvSpPr>
        <p:spPr>
          <a:xfrm>
            <a:off x="3362277" y="3792915"/>
            <a:ext cx="4357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85" name="TextBox 84">
            <a:extLst>
              <a:ext uri="{FF2B5EF4-FFF2-40B4-BE49-F238E27FC236}">
                <a16:creationId xmlns:a16="http://schemas.microsoft.com/office/drawing/2014/main" id="{6F936A6E-4995-4BDB-9BAF-41DC85141C19}"/>
              </a:ext>
            </a:extLst>
          </p:cNvPr>
          <p:cNvSpPr txBox="1"/>
          <p:nvPr/>
        </p:nvSpPr>
        <p:spPr>
          <a:xfrm>
            <a:off x="2432123" y="4453912"/>
            <a:ext cx="4357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86" name="TextBox 85">
            <a:extLst>
              <a:ext uri="{FF2B5EF4-FFF2-40B4-BE49-F238E27FC236}">
                <a16:creationId xmlns:a16="http://schemas.microsoft.com/office/drawing/2014/main" id="{DF7C8C6F-1826-436B-B358-AFE599E0BD1B}"/>
              </a:ext>
            </a:extLst>
          </p:cNvPr>
          <p:cNvSpPr txBox="1"/>
          <p:nvPr/>
        </p:nvSpPr>
        <p:spPr>
          <a:xfrm>
            <a:off x="3919871" y="5138644"/>
            <a:ext cx="4357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87" name="TextBox 86">
            <a:extLst>
              <a:ext uri="{FF2B5EF4-FFF2-40B4-BE49-F238E27FC236}">
                <a16:creationId xmlns:a16="http://schemas.microsoft.com/office/drawing/2014/main" id="{DD2A14F1-8762-4FD9-A97D-F9F9137E73C2}"/>
              </a:ext>
            </a:extLst>
          </p:cNvPr>
          <p:cNvSpPr txBox="1"/>
          <p:nvPr/>
        </p:nvSpPr>
        <p:spPr>
          <a:xfrm>
            <a:off x="5404186" y="4814406"/>
            <a:ext cx="6079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a:t>
            </a:r>
          </a:p>
        </p:txBody>
      </p:sp>
      <p:sp>
        <p:nvSpPr>
          <p:cNvPr id="88" name="TextBox 87">
            <a:extLst>
              <a:ext uri="{FF2B5EF4-FFF2-40B4-BE49-F238E27FC236}">
                <a16:creationId xmlns:a16="http://schemas.microsoft.com/office/drawing/2014/main" id="{7A9412E9-2317-4AD8-ACED-3BF9721E7AB1}"/>
              </a:ext>
            </a:extLst>
          </p:cNvPr>
          <p:cNvSpPr txBox="1"/>
          <p:nvPr/>
        </p:nvSpPr>
        <p:spPr>
          <a:xfrm>
            <a:off x="7919479" y="4988714"/>
            <a:ext cx="6706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94" name="TextBox 93">
            <a:extLst>
              <a:ext uri="{FF2B5EF4-FFF2-40B4-BE49-F238E27FC236}">
                <a16:creationId xmlns:a16="http://schemas.microsoft.com/office/drawing/2014/main" id="{14A0163A-8680-46D9-B975-2F00A7727332}"/>
              </a:ext>
            </a:extLst>
          </p:cNvPr>
          <p:cNvSpPr txBox="1"/>
          <p:nvPr/>
        </p:nvSpPr>
        <p:spPr>
          <a:xfrm>
            <a:off x="9832963" y="4554120"/>
            <a:ext cx="6706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12.</a:t>
            </a:r>
          </a:p>
        </p:txBody>
      </p:sp>
      <p:pic>
        <p:nvPicPr>
          <p:cNvPr id="49" name="Picture 48" descr="Shape&#10;&#10;Description automatically generated with medium confidence">
            <a:extLst>
              <a:ext uri="{FF2B5EF4-FFF2-40B4-BE49-F238E27FC236}">
                <a16:creationId xmlns:a16="http://schemas.microsoft.com/office/drawing/2014/main" id="{D213BFAD-3248-4578-8FDB-5257355153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7644" y="5223068"/>
            <a:ext cx="1369081" cy="869470"/>
          </a:xfrm>
          <a:prstGeom prst="rect">
            <a:avLst/>
          </a:prstGeom>
        </p:spPr>
      </p:pic>
      <p:pic>
        <p:nvPicPr>
          <p:cNvPr id="79" name="Picture 78" descr="Shape&#10;&#10;Description automatically generated with medium confidence">
            <a:extLst>
              <a:ext uri="{FF2B5EF4-FFF2-40B4-BE49-F238E27FC236}">
                <a16:creationId xmlns:a16="http://schemas.microsoft.com/office/drawing/2014/main" id="{EEFEF380-0BD9-D850-7C64-EEF2434413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9" y="1119755"/>
            <a:ext cx="1365392" cy="867128"/>
          </a:xfrm>
          <a:prstGeom prst="rect">
            <a:avLst/>
          </a:prstGeom>
        </p:spPr>
      </p:pic>
      <p:pic>
        <p:nvPicPr>
          <p:cNvPr id="1026" name="Picture 2" descr="Free vector graphics of Automobile">
            <a:extLst>
              <a:ext uri="{FF2B5EF4-FFF2-40B4-BE49-F238E27FC236}">
                <a16:creationId xmlns:a16="http://schemas.microsoft.com/office/drawing/2014/main" id="{8433E936-2BF2-A091-9503-DFF73E3FB5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16115" y="5188769"/>
            <a:ext cx="2563654" cy="1281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81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7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8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7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83"/>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xit" presetSubtype="0" fill="hold" grpId="0" nodeType="withEffect">
                                  <p:stCondLst>
                                    <p:cond delay="0"/>
                                  </p:stCondLst>
                                  <p:childTnLst>
                                    <p:set>
                                      <p:cBhvr>
                                        <p:cTn id="58" dur="1" fill="hold">
                                          <p:stCondLst>
                                            <p:cond delay="0"/>
                                          </p:stCondLst>
                                        </p:cTn>
                                        <p:tgtEl>
                                          <p:spTgt spid="8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childTnLst>
                                </p:cTn>
                              </p:par>
                              <p:par>
                                <p:cTn id="65" presetID="1" presetClass="exit" presetSubtype="0" fill="hold" grpId="0" nodeType="withEffect">
                                  <p:stCondLst>
                                    <p:cond delay="0"/>
                                  </p:stCondLst>
                                  <p:childTnLst>
                                    <p:set>
                                      <p:cBhvr>
                                        <p:cTn id="66" dur="1" fill="hold">
                                          <p:stCondLst>
                                            <p:cond delay="0"/>
                                          </p:stCondLst>
                                        </p:cTn>
                                        <p:tgtEl>
                                          <p:spTgt spid="8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68"/>
                                        </p:tgtEl>
                                        <p:attrNameLst>
                                          <p:attrName>style.visibility</p:attrName>
                                        </p:attrNameLst>
                                      </p:cBhvr>
                                      <p:to>
                                        <p:strVal val="visible"/>
                                      </p:to>
                                    </p:set>
                                  </p:childTnLst>
                                </p:cTn>
                              </p:par>
                              <p:par>
                                <p:cTn id="73" presetID="1" presetClass="exit" presetSubtype="0" fill="hold" grpId="0" nodeType="withEffect">
                                  <p:stCondLst>
                                    <p:cond delay="0"/>
                                  </p:stCondLst>
                                  <p:childTnLst>
                                    <p:set>
                                      <p:cBhvr>
                                        <p:cTn id="74" dur="1" fill="hold">
                                          <p:stCondLst>
                                            <p:cond delay="0"/>
                                          </p:stCondLst>
                                        </p:cTn>
                                        <p:tgtEl>
                                          <p:spTgt spid="8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xit"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8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par>
                                <p:cTn id="87" presetID="1" presetClass="exit"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8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6"/>
                                        </p:tgtEl>
                                        <p:attrNameLst>
                                          <p:attrName>style.visibility</p:attrName>
                                        </p:attrNameLst>
                                      </p:cBhvr>
                                      <p:to>
                                        <p:strVal val="visible"/>
                                      </p:to>
                                    </p:set>
                                  </p:childTnLst>
                                </p:cTn>
                              </p:par>
                              <p:par>
                                <p:cTn id="95" presetID="1" presetClass="exit" presetSubtype="0" fill="hold" grpId="0" nodeType="withEffect">
                                  <p:stCondLst>
                                    <p:cond delay="0"/>
                                  </p:stCondLst>
                                  <p:childTnLst>
                                    <p:set>
                                      <p:cBhvr>
                                        <p:cTn id="96" dur="1" fill="hold">
                                          <p:stCondLst>
                                            <p:cond delay="0"/>
                                          </p:stCondLst>
                                        </p:cTn>
                                        <p:tgtEl>
                                          <p:spTgt spid="23"/>
                                        </p:tgtEl>
                                        <p:attrNameLst>
                                          <p:attrName>style.visibility</p:attrName>
                                        </p:attrNameLst>
                                      </p:cBhvr>
                                      <p:to>
                                        <p:strVal val="hidden"/>
                                      </p:to>
                                    </p:set>
                                  </p:childTnLst>
                                </p:cTn>
                              </p:par>
                              <p:par>
                                <p:cTn id="97" presetID="1" presetClass="exit" presetSubtype="0" fill="hold" grpId="0" nodeType="withEffect">
                                  <p:stCondLst>
                                    <p:cond delay="0"/>
                                  </p:stCondLst>
                                  <p:childTnLst>
                                    <p:set>
                                      <p:cBhvr>
                                        <p:cTn id="98" dur="1" fill="hold">
                                          <p:stCondLst>
                                            <p:cond delay="0"/>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20" grpId="0" animBg="1"/>
      <p:bldP spid="76" grpId="0" animBg="1"/>
      <p:bldP spid="70" grpId="0" animBg="1"/>
      <p:bldP spid="69" grpId="0" animBg="1"/>
      <p:bldP spid="68" grpId="0" animBg="1"/>
      <p:bldP spid="67" grpId="0" animBg="1"/>
      <p:bldP spid="66" grpId="0" animBg="1"/>
      <p:bldP spid="65" grpId="0" animBg="1"/>
      <p:bldP spid="63" grpId="0" animBg="1"/>
      <p:bldP spid="62" grpId="0" animBg="1"/>
      <p:bldP spid="59" grpId="0" animBg="1"/>
      <p:bldP spid="58" grpId="0" animBg="1"/>
      <p:bldP spid="15" grpId="0" animBg="1"/>
      <p:bldP spid="16" grpId="0" animBg="1"/>
      <p:bldP spid="17" grpId="0" animBg="1"/>
      <p:bldP spid="19" grpId="0" animBg="1"/>
      <p:bldP spid="22" grpId="0" animBg="1"/>
      <p:bldP spid="24" grpId="0" animBg="1"/>
      <p:bldP spid="23" grpId="0" animBg="1"/>
      <p:bldP spid="18" grpId="0" animBg="1"/>
      <p:bldP spid="27" grpId="0" animBg="1"/>
      <p:bldP spid="31" grpId="0" animBg="1"/>
      <p:bldP spid="21" grpId="0" animBg="1"/>
      <p:bldP spid="77" grpId="0"/>
      <p:bldP spid="78" grpId="0"/>
      <p:bldP spid="80" grpId="0"/>
      <p:bldP spid="81" grpId="0"/>
      <p:bldP spid="82" grpId="0"/>
      <p:bldP spid="83" grpId="0"/>
      <p:bldP spid="84" grpId="0"/>
      <p:bldP spid="85" grpId="0"/>
      <p:bldP spid="86" grpId="0"/>
      <p:bldP spid="87" grpId="0"/>
      <p:bldP spid="88" grpId="0"/>
      <p:bldP spid="9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7840</Words>
  <Application>Microsoft Office PowerPoint</Application>
  <PresentationFormat>Widescreen</PresentationFormat>
  <Paragraphs>946</Paragraphs>
  <Slides>32</Slides>
  <Notes>32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32</vt:i4>
      </vt:variant>
    </vt:vector>
  </HeadingPairs>
  <TitlesOfParts>
    <vt:vector size="42" baseType="lpstr">
      <vt:lpstr>Arial</vt:lpstr>
      <vt:lpstr>Calibri</vt:lpstr>
      <vt:lpstr>Century Gothic</vt:lpstr>
      <vt:lpstr>Helvetica</vt:lpstr>
      <vt:lpstr>Ink Free</vt:lpstr>
      <vt:lpstr>Tw Cen MT</vt:lpstr>
      <vt:lpstr>1_Office Theme</vt:lpstr>
      <vt:lpstr>NCELP Theme</vt:lpstr>
      <vt:lpstr>2_Office Theme</vt:lpstr>
      <vt:lpstr>3_Office Theme</vt:lpstr>
      <vt:lpstr>Describing historical figures </vt:lpstr>
      <vt:lpstr>Closed and open [eu/œu]  </vt:lpstr>
      <vt:lpstr>eu</vt:lpstr>
      <vt:lpstr>eu</vt:lpstr>
      <vt:lpstr>open eu/œu</vt:lpstr>
      <vt:lpstr>open eu/œu</vt:lpstr>
      <vt:lpstr>Les équipes de mots  </vt:lpstr>
      <vt:lpstr>Quelle image ?</vt:lpstr>
      <vt:lpstr>Le Grand Prix vocabulaire</vt:lpstr>
      <vt:lpstr>Word pattern –or/-er → ‘-eur’</vt:lpstr>
      <vt:lpstr>L’imparfait – la formation</vt:lpstr>
      <vt:lpstr>L’imparfait – avoir et être</vt:lpstr>
      <vt:lpstr>‘était’ ou ‘avait’</vt:lpstr>
      <vt:lpstr>Les questions</vt:lpstr>
      <vt:lpstr>Bienvenue* au ciel</vt:lpstr>
      <vt:lpstr>Bienvenue* au ciel</vt:lpstr>
      <vt:lpstr>Describing historical figures </vt:lpstr>
      <vt:lpstr>Virelangues 1/3  </vt:lpstr>
      <vt:lpstr>Virelangues 2/3  </vt:lpstr>
      <vt:lpstr>Virelangues 3/3  </vt:lpstr>
      <vt:lpstr>PowerPoint Presentation</vt:lpstr>
      <vt:lpstr>Monet 1840-1926</vt:lpstr>
      <vt:lpstr>Monet 1840-1926</vt:lpstr>
      <vt:lpstr>Remplis les blancs</vt:lpstr>
      <vt:lpstr>L’imparfait</vt:lpstr>
      <vt:lpstr>Il y a vs il y avait</vt:lpstr>
      <vt:lpstr>Une visite guidée !</vt:lpstr>
      <vt:lpstr>Émile Allais</vt:lpstr>
      <vt:lpstr>Les figures historiques</vt:lpstr>
      <vt:lpstr>Les figures historiques</vt:lpstr>
      <vt:lpstr>Les figures historiques</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487</cp:revision>
  <dcterms:created xsi:type="dcterms:W3CDTF">2020-06-12T14:19:03Z</dcterms:created>
  <dcterms:modified xsi:type="dcterms:W3CDTF">2022-09-14T09:19:55Z</dcterms:modified>
</cp:coreProperties>
</file>