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40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4CDE9-F053-47B8-A4CE-F338C33997E9}"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8BC14-5043-48FF-8821-EF3F8022DB6A}" type="slidenum">
              <a:rPr lang="en-GB" smtClean="0"/>
              <a:t>‹#›</a:t>
            </a:fld>
            <a:endParaRPr lang="en-GB"/>
          </a:p>
        </p:txBody>
      </p:sp>
    </p:spTree>
    <p:extLst>
      <p:ext uri="{BB962C8B-B14F-4D97-AF65-F5344CB8AC3E}">
        <p14:creationId xmlns:p14="http://schemas.microsoft.com/office/powerpoint/2010/main" val="293205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chemeClr val="tx1"/>
                </a:solidFill>
                <a:effectLst/>
                <a:latin typeface="+mn-lt"/>
                <a:ea typeface="+mn-ea"/>
                <a:cs typeface="+mn-cs"/>
              </a:rPr>
              <a:t>Frequency rankings (1 is the most common word in German): </a:t>
            </a:r>
            <a:endParaRPr lang="en-US" b="1" dirty="0" smtClean="0"/>
          </a:p>
          <a:p>
            <a:pPr marL="0" indent="0">
              <a:buNone/>
            </a:pPr>
            <a:r>
              <a:rPr lang="de-DE" dirty="0" smtClean="0"/>
              <a:t>wohnen [380] schreiben [245] spielen [197] reden [356] lernen [203] machen [49] Montag [794] die Aufgabe [317] im Klassenzimmer [609/619] im Unterricht [1107] in der Schule [208] mit Freunden [13/327] er [20] sie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Source: Jones, R.L. &amp; </a:t>
            </a:r>
            <a:r>
              <a:rPr lang="en-GB" i="1" dirty="0" err="1" smtClean="0"/>
              <a:t>Tschirner</a:t>
            </a:r>
            <a:r>
              <a:rPr lang="en-GB" i="1" dirty="0" smtClean="0"/>
              <a:t>, E. (2006). A frequency dictionary of German: core vocabulary for learners. Routledge</a:t>
            </a:r>
          </a:p>
          <a:p>
            <a:pPr marL="0" indent="0">
              <a:buNone/>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5696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Revision/consolidation/reminding of the vocabulary that </a:t>
            </a:r>
            <a:r>
              <a:rPr lang="en-GB" dirty="0" smtClean="0"/>
              <a:t>Students </a:t>
            </a:r>
            <a:r>
              <a:rPr lang="en-GB" dirty="0"/>
              <a:t>will have learnt in advance of the lesson. </a:t>
            </a:r>
          </a:p>
          <a:p>
            <a:r>
              <a:rPr lang="en-GB" dirty="0"/>
              <a:t>Here, </a:t>
            </a:r>
            <a:r>
              <a:rPr lang="en-GB" dirty="0" smtClean="0"/>
              <a:t>Students </a:t>
            </a:r>
            <a:r>
              <a:rPr lang="en-GB" dirty="0"/>
              <a:t>are asked to look at the two choices and choose the one that best fits the picture that appears.</a:t>
            </a:r>
          </a:p>
          <a:p>
            <a:r>
              <a:rPr lang="en-GB" dirty="0"/>
              <a:t>Answers are highlighted with a star on your click.</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99162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opportunity for a bit of independent partner work to recall first the English and then the German for the homework vocabulary. </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5352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t>
            </a:r>
            <a:r>
              <a:rPr lang="en-GB" dirty="0" smtClean="0"/>
              <a:t>Students </a:t>
            </a:r>
            <a:r>
              <a:rPr lang="en-GB" dirty="0"/>
              <a:t>are asked to pair up two or three things, forming infinitive phrases and signposting how the items they have learnt for homework will be blended to form sentences in this lesson. This is also an opportunity to volunteer the German vocabulary independently without support. The German appears underneath item by item on your clicks.</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61528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259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1463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5442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97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3170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69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141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965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0963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130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6327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4101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116153" y="2464320"/>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Deutsch  - Y7</a:t>
            </a:r>
          </a:p>
        </p:txBody>
      </p:sp>
      <p:sp>
        <p:nvSpPr>
          <p:cNvPr id="14" name="Title 3"/>
          <p:cNvSpPr txBox="1">
            <a:spLocks/>
          </p:cNvSpPr>
          <p:nvPr/>
        </p:nvSpPr>
        <p:spPr>
          <a:xfrm>
            <a:off x="116153" y="3649234"/>
            <a:ext cx="779885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err="1" smtClean="0">
                <a:solidFill>
                  <a:prstClr val="white"/>
                </a:solidFill>
                <a:latin typeface="Century Gothic" panose="020B0502020202020204" pitchFamily="34" charset="0"/>
              </a:rPr>
              <a:t>Vokabeln</a:t>
            </a:r>
            <a:r>
              <a:rPr lang="en-GB" sz="3200" b="1" dirty="0" smtClean="0">
                <a:solidFill>
                  <a:prstClr val="white"/>
                </a:solidFill>
                <a:latin typeface="Century Gothic" panose="020B0502020202020204" pitchFamily="34" charset="0"/>
              </a:rPr>
              <a:t> </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itle 3"/>
          <p:cNvSpPr txBox="1">
            <a:spLocks/>
          </p:cNvSpPr>
          <p:nvPr/>
        </p:nvSpPr>
        <p:spPr>
          <a:xfrm>
            <a:off x="-56445" y="5972125"/>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400" dirty="0">
                <a:solidFill>
                  <a:prstClr val="white"/>
                </a:solidFill>
                <a:latin typeface="Century Gothic" panose="020B0502020202020204" pitchFamily="34" charset="0"/>
              </a:rPr>
              <a:t>Y7, Term 1.2, Week 1, Lesson </a:t>
            </a:r>
            <a:r>
              <a:rPr lang="en-GB" sz="2400" dirty="0" smtClean="0">
                <a:solidFill>
                  <a:prstClr val="white"/>
                </a:solidFill>
                <a:latin typeface="Century Gothic" panose="020B0502020202020204" pitchFamily="34" charset="0"/>
              </a:rPr>
              <a:t>15 </a:t>
            </a:r>
            <a:endParaRPr lang="en-GB" sz="2400" dirty="0">
              <a:solidFill>
                <a:prstClr val="white"/>
              </a:solidFill>
              <a:latin typeface="Century Gothic" panose="020B0502020202020204" pitchFamily="34" charset="0"/>
            </a:endParaRPr>
          </a:p>
        </p:txBody>
      </p:sp>
      <p:sp>
        <p:nvSpPr>
          <p:cNvPr id="12" name="Title 3"/>
          <p:cNvSpPr txBox="1">
            <a:spLocks/>
          </p:cNvSpPr>
          <p:nvPr/>
        </p:nvSpPr>
        <p:spPr>
          <a:xfrm>
            <a:off x="-204" y="624720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01358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95AFBD3-5C40-4EB0-BA88-2FDBF53ED9AE}"/>
              </a:ext>
            </a:extLst>
          </p:cNvPr>
          <p:cNvPicPr>
            <a:picLocks noChangeAspect="1"/>
          </p:cNvPicPr>
          <p:nvPr/>
        </p:nvPicPr>
        <p:blipFill>
          <a:blip r:embed="rId2"/>
          <a:stretch>
            <a:fillRect/>
          </a:stretch>
        </p:blipFill>
        <p:spPr>
          <a:xfrm>
            <a:off x="5124450" y="625577"/>
            <a:ext cx="1967077" cy="3048969"/>
          </a:xfrm>
          <a:prstGeom prst="rect">
            <a:avLst/>
          </a:prstGeom>
        </p:spPr>
      </p:pic>
      <p:sp>
        <p:nvSpPr>
          <p:cNvPr id="3" name="TextBox 2">
            <a:extLst>
              <a:ext uri="{FF2B5EF4-FFF2-40B4-BE49-F238E27FC236}">
                <a16:creationId xmlns:a16="http://schemas.microsoft.com/office/drawing/2014/main" xmlns="" id="{B4DC2272-91FA-4AB4-8B38-EC01F229CE80}"/>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schreiben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mit</a:t>
            </a:r>
            <a:r>
              <a:rPr lang="en-GB" sz="4400" b="1"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Freunden</a:t>
            </a:r>
            <a:r>
              <a:rPr lang="en-GB" sz="4400" dirty="0">
                <a:solidFill>
                  <a:srgbClr val="115076"/>
                </a:solidFill>
                <a:latin typeface="Century Gothic" panose="020B0502020202020204" pitchFamily="34" charset="0"/>
              </a:rPr>
              <a:t>?</a:t>
            </a:r>
          </a:p>
        </p:txBody>
      </p:sp>
      <p:sp>
        <p:nvSpPr>
          <p:cNvPr id="4" name="Star: 5 Points 3">
            <a:extLst>
              <a:ext uri="{FF2B5EF4-FFF2-40B4-BE49-F238E27FC236}">
                <a16:creationId xmlns:a16="http://schemas.microsoft.com/office/drawing/2014/main" xmlns="" id="{D3F037C8-0442-420E-A7B0-C8428FA9702B}"/>
              </a:ext>
            </a:extLst>
          </p:cNvPr>
          <p:cNvSpPr/>
          <p:nvPr/>
        </p:nvSpPr>
        <p:spPr>
          <a:xfrm>
            <a:off x="2781300"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5404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4"/>
                                        </p:tgtEl>
                                      </p:cBhvr>
                                    </p:animEffect>
                                    <p:animScale>
                                      <p:cBhvr>
                                        <p:cTn id="13" dur="500" autoRev="1" fill="hold"/>
                                        <p:tgtEl>
                                          <p:spTgt spid="4"/>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with friends clipart">
            <a:extLst>
              <a:ext uri="{FF2B5EF4-FFF2-40B4-BE49-F238E27FC236}">
                <a16:creationId xmlns:a16="http://schemas.microsoft.com/office/drawing/2014/main" xmlns="" id="{3B244458-6414-4579-BEC1-D74AF2A2A3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739" y="639965"/>
            <a:ext cx="3071812" cy="2789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C62BBE8-5559-4A31-91D7-7C4144E95C38}"/>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a:solidFill>
                  <a:srgbClr val="115076"/>
                </a:solidFill>
                <a:latin typeface="Century Gothic" panose="020B0502020202020204" pitchFamily="34" charset="0"/>
              </a:rPr>
              <a:t>Montag</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mit</a:t>
            </a:r>
            <a:r>
              <a:rPr lang="en-GB" sz="4400" b="1"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Freunden</a:t>
            </a:r>
            <a:r>
              <a:rPr lang="en-GB" sz="4400" dirty="0">
                <a:solidFill>
                  <a:srgbClr val="115076"/>
                </a:solidFill>
                <a:latin typeface="Century Gothic" panose="020B0502020202020204" pitchFamily="34" charset="0"/>
              </a:rPr>
              <a:t>?</a:t>
            </a:r>
          </a:p>
        </p:txBody>
      </p:sp>
      <p:sp>
        <p:nvSpPr>
          <p:cNvPr id="4" name="Star: 5 Points 3">
            <a:extLst>
              <a:ext uri="{FF2B5EF4-FFF2-40B4-BE49-F238E27FC236}">
                <a16:creationId xmlns:a16="http://schemas.microsoft.com/office/drawing/2014/main" xmlns="" id="{BF4B66E1-4D15-4F82-9A2F-DD931D7C93E0}"/>
              </a:ext>
            </a:extLst>
          </p:cNvPr>
          <p:cNvSpPr/>
          <p:nvPr/>
        </p:nvSpPr>
        <p:spPr>
          <a:xfrm>
            <a:off x="7124700"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2188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fill="hold" grpId="2" nodeType="withEffect">
                                  <p:stCondLst>
                                    <p:cond delay="0"/>
                                  </p:stCondLst>
                                  <p:childTnLst>
                                    <p:animEffect transition="out" filter="fade">
                                      <p:cBhvr>
                                        <p:cTn id="8" dur="1000" tmFilter="0, 0; .2, .5; .8, .5; 1, 0"/>
                                        <p:tgtEl>
                                          <p:spTgt spid="4"/>
                                        </p:tgtEl>
                                      </p:cBhvr>
                                    </p:animEffect>
                                    <p:animScale>
                                      <p:cBhvr>
                                        <p:cTn id="9" dur="500" autoRev="1" fill="hold"/>
                                        <p:tgtEl>
                                          <p:spTgt spid="4"/>
                                        </p:tgtEl>
                                      </p:cBhvr>
                                      <p:by x="105000" y="105000"/>
                                    </p:animScale>
                                  </p:childTnLst>
                                </p:cTn>
                              </p:par>
                            </p:childTnLst>
                          </p:cTn>
                        </p:par>
                        <p:par>
                          <p:cTn id="10" fill="hold">
                            <p:stCondLst>
                              <p:cond delay="1000"/>
                            </p:stCondLst>
                            <p:childTnLst>
                              <p:par>
                                <p:cTn id="11" presetID="1" presetClass="exit" presetSubtype="0" fill="hold" grpId="1" nodeType="after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o play clipart">
            <a:extLst>
              <a:ext uri="{FF2B5EF4-FFF2-40B4-BE49-F238E27FC236}">
                <a16:creationId xmlns:a16="http://schemas.microsoft.com/office/drawing/2014/main" xmlns="" id="{F40DADBA-13B5-4A05-BCD6-96835B29AB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563174"/>
            <a:ext cx="3137814" cy="2865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652BB079-67EF-4351-867D-C58BFC1F8E12}"/>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schreiben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spielen</a:t>
            </a:r>
            <a:r>
              <a:rPr lang="en-GB" sz="4400" dirty="0">
                <a:solidFill>
                  <a:srgbClr val="115076"/>
                </a:solidFill>
                <a:latin typeface="Century Gothic" panose="020B0502020202020204" pitchFamily="34" charset="0"/>
              </a:rPr>
              <a:t>?</a:t>
            </a:r>
          </a:p>
        </p:txBody>
      </p:sp>
      <p:sp>
        <p:nvSpPr>
          <p:cNvPr id="4" name="Star: 5 Points 3">
            <a:extLst>
              <a:ext uri="{FF2B5EF4-FFF2-40B4-BE49-F238E27FC236}">
                <a16:creationId xmlns:a16="http://schemas.microsoft.com/office/drawing/2014/main" xmlns="" id="{9732DE88-6896-46D4-B2C1-A959FE1C45BA}"/>
              </a:ext>
            </a:extLst>
          </p:cNvPr>
          <p:cNvSpPr/>
          <p:nvPr/>
        </p:nvSpPr>
        <p:spPr>
          <a:xfrm>
            <a:off x="7328814" y="4569917"/>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9883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4"/>
                                        </p:tgtEl>
                                      </p:cBhvr>
                                    </p:animEffect>
                                    <p:animScale>
                                      <p:cBhvr>
                                        <p:cTn id="13" dur="500" autoRev="1" fill="hold"/>
                                        <p:tgtEl>
                                          <p:spTgt spid="4"/>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EA73F43-7566-443C-85B8-DE8A3909F843}"/>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machen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a:solidFill>
                  <a:srgbClr val="115076"/>
                </a:solidFill>
                <a:latin typeface="Century Gothic" panose="020B0502020202020204" pitchFamily="34" charset="0"/>
              </a:rPr>
              <a:t>Montag</a:t>
            </a:r>
            <a:r>
              <a:rPr lang="en-GB" sz="4400" dirty="0">
                <a:solidFill>
                  <a:srgbClr val="115076"/>
                </a:solidFill>
                <a:latin typeface="Century Gothic" panose="020B0502020202020204" pitchFamily="34" charset="0"/>
              </a:rPr>
              <a:t>?</a:t>
            </a:r>
          </a:p>
        </p:txBody>
      </p:sp>
      <p:grpSp>
        <p:nvGrpSpPr>
          <p:cNvPr id="3" name="Group 2">
            <a:extLst>
              <a:ext uri="{FF2B5EF4-FFF2-40B4-BE49-F238E27FC236}">
                <a16:creationId xmlns:a16="http://schemas.microsoft.com/office/drawing/2014/main" xmlns="" id="{7E67244D-5AE1-405B-A19A-37271820FE6A}"/>
              </a:ext>
            </a:extLst>
          </p:cNvPr>
          <p:cNvGrpSpPr/>
          <p:nvPr/>
        </p:nvGrpSpPr>
        <p:grpSpPr>
          <a:xfrm>
            <a:off x="4565400" y="1257301"/>
            <a:ext cx="3016499" cy="2171700"/>
            <a:chOff x="9423005" y="1762869"/>
            <a:chExt cx="1830810" cy="1394247"/>
          </a:xfrm>
        </p:grpSpPr>
        <p:pic>
          <p:nvPicPr>
            <p:cNvPr id="4" name="Picture 3">
              <a:extLst>
                <a:ext uri="{FF2B5EF4-FFF2-40B4-BE49-F238E27FC236}">
                  <a16:creationId xmlns:a16="http://schemas.microsoft.com/office/drawing/2014/main" xmlns="" id="{3A9A8CE5-F5EB-4682-B38F-08D82D4C83A1}"/>
                </a:ext>
              </a:extLst>
            </p:cNvPr>
            <p:cNvPicPr>
              <a:picLocks noChangeAspect="1"/>
            </p:cNvPicPr>
            <p:nvPr/>
          </p:nvPicPr>
          <p:blipFill rotWithShape="1">
            <a:blip r:embed="rId2">
              <a:extLst>
                <a:ext uri="{28A0092B-C50C-407E-A947-70E740481C1C}">
                  <a14:useLocalDpi xmlns:a14="http://schemas.microsoft.com/office/drawing/2010/main" val="0"/>
                </a:ext>
              </a:extLst>
            </a:blip>
            <a:srcRect l="3395" t="42005" r="3182" b="2583"/>
            <a:stretch/>
          </p:blipFill>
          <p:spPr>
            <a:xfrm>
              <a:off x="9423005" y="1799719"/>
              <a:ext cx="1830810" cy="1357397"/>
            </a:xfrm>
            <a:prstGeom prst="rect">
              <a:avLst/>
            </a:prstGeom>
          </p:spPr>
        </p:pic>
        <p:sp>
          <p:nvSpPr>
            <p:cNvPr id="5" name="Oval 4">
              <a:extLst>
                <a:ext uri="{FF2B5EF4-FFF2-40B4-BE49-F238E27FC236}">
                  <a16:creationId xmlns:a16="http://schemas.microsoft.com/office/drawing/2014/main" xmlns="" id="{BB87C502-7F41-4703-831D-09FFC7DC0719}"/>
                </a:ext>
              </a:extLst>
            </p:cNvPr>
            <p:cNvSpPr/>
            <p:nvPr/>
          </p:nvSpPr>
          <p:spPr>
            <a:xfrm>
              <a:off x="9423005" y="1762869"/>
              <a:ext cx="324226" cy="320787"/>
            </a:xfrm>
            <a:prstGeom prst="ellipse">
              <a:avLst/>
            </a:prstGeom>
            <a:no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6" name="Star: 5 Points 5">
            <a:extLst>
              <a:ext uri="{FF2B5EF4-FFF2-40B4-BE49-F238E27FC236}">
                <a16:creationId xmlns:a16="http://schemas.microsoft.com/office/drawing/2014/main" xmlns="" id="{43FFC248-F77A-45D0-A89B-FAFA03D63B93}"/>
              </a:ext>
            </a:extLst>
          </p:cNvPr>
          <p:cNvSpPr/>
          <p:nvPr/>
        </p:nvSpPr>
        <p:spPr>
          <a:xfrm>
            <a:off x="7124700"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5651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05072E53-312B-7749-993C-7AB3B2D305CE}"/>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409820" y="118673"/>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10032879" y="121426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6" name="Rectangle 3"/>
          <p:cNvSpPr>
            <a:spLocks noChangeArrowheads="1"/>
          </p:cNvSpPr>
          <p:nvPr/>
        </p:nvSpPr>
        <p:spPr bwMode="auto">
          <a:xfrm>
            <a:off x="10030513" y="121426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7" name="Line 4"/>
          <p:cNvSpPr>
            <a:spLocks noChangeShapeType="1"/>
          </p:cNvSpPr>
          <p:nvPr/>
        </p:nvSpPr>
        <p:spPr bwMode="auto">
          <a:xfrm>
            <a:off x="10716252" y="120284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8" name="Line 7"/>
          <p:cNvSpPr>
            <a:spLocks noChangeShapeType="1"/>
          </p:cNvSpPr>
          <p:nvPr/>
        </p:nvSpPr>
        <p:spPr bwMode="auto">
          <a:xfrm>
            <a:off x="10740940" y="120284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9" name="Line 9"/>
          <p:cNvSpPr>
            <a:spLocks noChangeShapeType="1"/>
          </p:cNvSpPr>
          <p:nvPr/>
        </p:nvSpPr>
        <p:spPr bwMode="auto">
          <a:xfrm>
            <a:off x="10716252" y="535910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0" name="Text Box 10"/>
          <p:cNvSpPr txBox="1">
            <a:spLocks noChangeArrowheads="1"/>
          </p:cNvSpPr>
          <p:nvPr/>
        </p:nvSpPr>
        <p:spPr bwMode="auto">
          <a:xfrm>
            <a:off x="10716252" y="3186743"/>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11" name="Text Box 12"/>
          <p:cNvSpPr txBox="1">
            <a:spLocks noChangeArrowheads="1"/>
          </p:cNvSpPr>
          <p:nvPr/>
        </p:nvSpPr>
        <p:spPr bwMode="auto">
          <a:xfrm>
            <a:off x="10957731" y="1044990"/>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2" name="Text Box 14"/>
          <p:cNvSpPr txBox="1">
            <a:spLocks noChangeArrowheads="1"/>
          </p:cNvSpPr>
          <p:nvPr/>
        </p:nvSpPr>
        <p:spPr bwMode="auto">
          <a:xfrm>
            <a:off x="10933043" y="5178572"/>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3" name="Rectangle 12"/>
          <p:cNvSpPr/>
          <p:nvPr/>
        </p:nvSpPr>
        <p:spPr>
          <a:xfrm>
            <a:off x="9879285" y="537052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AutoShape 11">
            <a:hlinkClick r:id="" action="ppaction://noaction" highlightClick="1"/>
          </p:cNvPr>
          <p:cNvSpPr>
            <a:spLocks noChangeArrowheads="1"/>
          </p:cNvSpPr>
          <p:nvPr/>
        </p:nvSpPr>
        <p:spPr bwMode="auto">
          <a:xfrm>
            <a:off x="9769615" y="558952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ANFANG</a:t>
            </a:r>
          </a:p>
        </p:txBody>
      </p:sp>
      <p:graphicFrame>
        <p:nvGraphicFramePr>
          <p:cNvPr id="15" name="Table 14"/>
          <p:cNvGraphicFramePr>
            <a:graphicFrameLocks noGrp="1"/>
          </p:cNvGraphicFramePr>
          <p:nvPr>
            <p:extLst/>
          </p:nvPr>
        </p:nvGraphicFramePr>
        <p:xfrm>
          <a:off x="2177144" y="542258"/>
          <a:ext cx="5991721" cy="5622305"/>
        </p:xfrm>
        <a:graphic>
          <a:graphicData uri="http://schemas.openxmlformats.org/drawingml/2006/table">
            <a:tbl>
              <a:tblPr firstRow="1" firstCol="1" bandRow="1">
                <a:tableStyleId>{5940675A-B579-460E-94D1-54222C63F5DA}</a:tableStyleId>
              </a:tblPr>
              <a:tblGrid>
                <a:gridCol w="513628">
                  <a:extLst>
                    <a:ext uri="{9D8B030D-6E8A-4147-A177-3AD203B41FA5}">
                      <a16:colId xmlns:a16="http://schemas.microsoft.com/office/drawing/2014/main" xmlns="" val="20000"/>
                    </a:ext>
                  </a:extLst>
                </a:gridCol>
                <a:gridCol w="2471193">
                  <a:extLst>
                    <a:ext uri="{9D8B030D-6E8A-4147-A177-3AD203B41FA5}">
                      <a16:colId xmlns:a16="http://schemas.microsoft.com/office/drawing/2014/main" xmlns="" val="20001"/>
                    </a:ext>
                  </a:extLst>
                </a:gridCol>
                <a:gridCol w="3006900">
                  <a:extLst>
                    <a:ext uri="{9D8B030D-6E8A-4147-A177-3AD203B41FA5}">
                      <a16:colId xmlns:a16="http://schemas.microsoft.com/office/drawing/2014/main" xmlns=""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Word</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English meaning</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wohnen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live</a:t>
                      </a:r>
                    </a:p>
                  </a:txBody>
                  <a:tcPr marL="68580" marR="68580" marT="0" marB="0" anchor="ctr"/>
                </a:tc>
                <a:extLst>
                  <a:ext uri="{0D108BD9-81ED-4DB2-BD59-A6C34878D82A}">
                    <a16:rowId xmlns:a16="http://schemas.microsoft.com/office/drawing/2014/main" xmlns=""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schreiben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write</a:t>
                      </a:r>
                    </a:p>
                  </a:txBody>
                  <a:tcPr marL="68580" marR="68580" marT="0" marB="0" anchor="ctr"/>
                </a:tc>
                <a:extLst>
                  <a:ext uri="{0D108BD9-81ED-4DB2-BD59-A6C34878D82A}">
                    <a16:rowId xmlns:a16="http://schemas.microsoft.com/office/drawing/2014/main" xmlns=""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spielen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play</a:t>
                      </a:r>
                    </a:p>
                  </a:txBody>
                  <a:tcPr marL="68580" marR="68580" marT="0" marB="0" anchor="ctr"/>
                </a:tc>
                <a:extLst>
                  <a:ext uri="{0D108BD9-81ED-4DB2-BD59-A6C34878D82A}">
                    <a16:rowId xmlns:a16="http://schemas.microsoft.com/office/drawing/2014/main" xmlns="" val="10006"/>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reden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talk</a:t>
                      </a:r>
                    </a:p>
                  </a:txBody>
                  <a:tcPr marL="68580" marR="68580" marT="0" marB="0" anchor="ctr"/>
                </a:tc>
                <a:extLst>
                  <a:ext uri="{0D108BD9-81ED-4DB2-BD59-A6C34878D82A}">
                    <a16:rowId xmlns:a16="http://schemas.microsoft.com/office/drawing/2014/main" xmlns=""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lernen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learn</a:t>
                      </a:r>
                    </a:p>
                  </a:txBody>
                  <a:tcPr marL="68580" marR="68580" marT="0" marB="0" anchor="ctr"/>
                </a:tc>
                <a:extLst>
                  <a:ext uri="{0D108BD9-81ED-4DB2-BD59-A6C34878D82A}">
                    <a16:rowId xmlns:a16="http://schemas.microsoft.com/office/drawing/2014/main" xmlns="" val="10004"/>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6</a:t>
                      </a: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machen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do</a:t>
                      </a:r>
                    </a:p>
                  </a:txBody>
                  <a:tcPr marL="68580" marR="68580" marT="0" marB="0" anchor="ctr"/>
                </a:tc>
                <a:extLst>
                  <a:ext uri="{0D108BD9-81ED-4DB2-BD59-A6C34878D82A}">
                    <a16:rowId xmlns:a16="http://schemas.microsoft.com/office/drawing/2014/main" xmlns="" val="10005"/>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7</a:t>
                      </a: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die Aufgabe</a:t>
                      </a: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task</a:t>
                      </a:r>
                    </a:p>
                  </a:txBody>
                  <a:tcPr marL="68580" marR="68580" marT="0" marB="0" anchor="ctr"/>
                </a:tc>
                <a:extLst>
                  <a:ext uri="{0D108BD9-81ED-4DB2-BD59-A6C34878D82A}">
                    <a16:rowId xmlns:a16="http://schemas.microsoft.com/office/drawing/2014/main" xmlns="" val="10007"/>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8</a:t>
                      </a: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Montag</a:t>
                      </a: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Monday</a:t>
                      </a:r>
                    </a:p>
                  </a:txBody>
                  <a:tcPr marL="68580" marR="68580" marT="0" marB="0" anchor="ctr"/>
                </a:tc>
                <a:extLst>
                  <a:ext uri="{0D108BD9-81ED-4DB2-BD59-A6C34878D82A}">
                    <a16:rowId xmlns:a16="http://schemas.microsoft.com/office/drawing/2014/main" xmlns="" val="10008"/>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9</a:t>
                      </a: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im</a:t>
                      </a: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Klassenzimmer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 the classroom</a:t>
                      </a:r>
                    </a:p>
                  </a:txBody>
                  <a:tcPr marL="68580" marR="68580" marT="0" marB="0" anchor="ctr"/>
                </a:tc>
                <a:extLst>
                  <a:ext uri="{0D108BD9-81ED-4DB2-BD59-A6C34878D82A}">
                    <a16:rowId xmlns:a16="http://schemas.microsoft.com/office/drawing/2014/main" xmlns="" val="10009"/>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10</a:t>
                      </a: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im</a:t>
                      </a: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Unterricht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 lessons</a:t>
                      </a:r>
                    </a:p>
                  </a:txBody>
                  <a:tcPr marL="68580" marR="68580" marT="0" marB="0" anchor="ctr"/>
                </a:tc>
                <a:extLst>
                  <a:ext uri="{0D108BD9-81ED-4DB2-BD59-A6C34878D82A}">
                    <a16:rowId xmlns:a16="http://schemas.microsoft.com/office/drawing/2014/main" xmlns="" val="10010"/>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11</a:t>
                      </a:r>
                    </a:p>
                  </a:txBody>
                  <a:tcPr marL="68580" marR="68580" marT="0" marB="0" anchor="ctr">
                    <a:solidFill>
                      <a:schemeClr val="bg1"/>
                    </a:solidFill>
                  </a:tcPr>
                </a:tc>
                <a:tc>
                  <a:txBody>
                    <a:bodyPr/>
                    <a:lstStyle/>
                    <a:p>
                      <a:pPr algn="ctr">
                        <a:lnSpc>
                          <a:spcPct val="107000"/>
                        </a:lnSpc>
                        <a:spcAft>
                          <a:spcPts val="0"/>
                        </a:spcAft>
                      </a:pPr>
                      <a:r>
                        <a:rPr lang="en-GB" sz="2000" i="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 der Schule</a:t>
                      </a:r>
                    </a:p>
                  </a:txBody>
                  <a:tcPr marL="68580" marR="68580" marT="0" marB="0" anchor="ctr"/>
                </a:tc>
                <a:tc>
                  <a:txBody>
                    <a:bodyPr/>
                    <a:lstStyle/>
                    <a:p>
                      <a:pPr algn="ctr">
                        <a:lnSpc>
                          <a:spcPct val="107000"/>
                        </a:lnSpc>
                        <a:spcAft>
                          <a:spcPts val="0"/>
                        </a:spcAft>
                      </a:pPr>
                      <a:r>
                        <a:rPr lang="en-GB" sz="2000" i="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 school</a:t>
                      </a:r>
                    </a:p>
                  </a:txBody>
                  <a:tcPr marL="68580" marR="68580" marT="0" marB="0" anchor="ctr"/>
                </a:tc>
                <a:extLst>
                  <a:ext uri="{0D108BD9-81ED-4DB2-BD59-A6C34878D82A}">
                    <a16:rowId xmlns:a16="http://schemas.microsoft.com/office/drawing/2014/main" xmlns="" val="10011"/>
                  </a:ext>
                </a:extLst>
              </a:tr>
              <a:tr h="432485">
                <a:tc>
                  <a:txBody>
                    <a:bodyPr/>
                    <a:lstStyle/>
                    <a:p>
                      <a:pPr algn="ctr">
                        <a:lnSpc>
                          <a:spcPct val="107000"/>
                        </a:lnSpc>
                        <a:spcAft>
                          <a:spcPts val="0"/>
                        </a:spcAft>
                      </a:pPr>
                      <a:r>
                        <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12</a:t>
                      </a:r>
                    </a:p>
                  </a:txBody>
                  <a:tcPr marL="68580" marR="68580" marT="0" marB="0" anchor="ctr">
                    <a:solidFill>
                      <a:schemeClr val="bg1"/>
                    </a:solidFill>
                  </a:tcPr>
                </a:tc>
                <a:tc>
                  <a:txBody>
                    <a:bodyPr/>
                    <a:lstStyle/>
                    <a:p>
                      <a:pPr algn="ctr">
                        <a:lnSpc>
                          <a:spcPct val="107000"/>
                        </a:lnSpc>
                        <a:spcAft>
                          <a:spcPts val="0"/>
                        </a:spcAft>
                      </a:pPr>
                      <a:r>
                        <a:rPr lang="en-GB" sz="2000" i="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mit</a:t>
                      </a:r>
                      <a:r>
                        <a:rPr lang="en-GB" sz="2000" i="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i="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Freunden</a:t>
                      </a:r>
                      <a:endParaRPr lang="en-GB" sz="2000" i="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i="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with friends</a:t>
                      </a:r>
                    </a:p>
                  </a:txBody>
                  <a:tcPr marL="68580" marR="68580" marT="0" marB="0" anchor="ctr"/>
                </a:tc>
                <a:extLst>
                  <a:ext uri="{0D108BD9-81ED-4DB2-BD59-A6C34878D82A}">
                    <a16:rowId xmlns:a16="http://schemas.microsoft.com/office/drawing/2014/main" xmlns="" val="10012"/>
                  </a:ext>
                </a:extLst>
              </a:tr>
            </a:tbl>
          </a:graphicData>
        </a:graphic>
      </p:graphicFrame>
      <p:grpSp>
        <p:nvGrpSpPr>
          <p:cNvPr id="3" name="Group 2">
            <a:extLst>
              <a:ext uri="{FF2B5EF4-FFF2-40B4-BE49-F238E27FC236}">
                <a16:creationId xmlns:a16="http://schemas.microsoft.com/office/drawing/2014/main" xmlns="" id="{AB28A46F-9260-4D80-83E3-34A4B2C937AA}"/>
              </a:ext>
            </a:extLst>
          </p:cNvPr>
          <p:cNvGrpSpPr/>
          <p:nvPr/>
        </p:nvGrpSpPr>
        <p:grpSpPr>
          <a:xfrm>
            <a:off x="5461338" y="1025940"/>
            <a:ext cx="2379502" cy="5084071"/>
            <a:chOff x="5461338" y="1025940"/>
            <a:chExt cx="2379502" cy="5084071"/>
          </a:xfrm>
        </p:grpSpPr>
        <p:sp>
          <p:nvSpPr>
            <p:cNvPr id="28" name="Rectangle 27"/>
            <p:cNvSpPr/>
            <p:nvPr/>
          </p:nvSpPr>
          <p:spPr>
            <a:xfrm>
              <a:off x="5461338" y="1025940"/>
              <a:ext cx="2379501"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9" name="Rectangle 28"/>
            <p:cNvSpPr/>
            <p:nvPr/>
          </p:nvSpPr>
          <p:spPr>
            <a:xfrm>
              <a:off x="5461339" y="1443428"/>
              <a:ext cx="2379501"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Rectangle 29"/>
            <p:cNvSpPr/>
            <p:nvPr/>
          </p:nvSpPr>
          <p:spPr>
            <a:xfrm>
              <a:off x="5461339" y="1880757"/>
              <a:ext cx="2379501"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1" name="Rectangle 30"/>
            <p:cNvSpPr/>
            <p:nvPr/>
          </p:nvSpPr>
          <p:spPr>
            <a:xfrm>
              <a:off x="5461339" y="2342025"/>
              <a:ext cx="2379501"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2" name="Rectangle 31"/>
            <p:cNvSpPr/>
            <p:nvPr/>
          </p:nvSpPr>
          <p:spPr>
            <a:xfrm>
              <a:off x="5461339" y="2739451"/>
              <a:ext cx="2379501"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3" name="Rectangle 32"/>
            <p:cNvSpPr/>
            <p:nvPr/>
          </p:nvSpPr>
          <p:spPr>
            <a:xfrm>
              <a:off x="5461339" y="3166715"/>
              <a:ext cx="2379501"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4" name="Rectangle 33"/>
            <p:cNvSpPr/>
            <p:nvPr/>
          </p:nvSpPr>
          <p:spPr>
            <a:xfrm>
              <a:off x="5461339" y="3606445"/>
              <a:ext cx="2379501"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5" name="Rectangle 34"/>
            <p:cNvSpPr/>
            <p:nvPr/>
          </p:nvSpPr>
          <p:spPr>
            <a:xfrm>
              <a:off x="5461338" y="4041003"/>
              <a:ext cx="2379501"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6" name="Rectangle 35"/>
            <p:cNvSpPr/>
            <p:nvPr/>
          </p:nvSpPr>
          <p:spPr>
            <a:xfrm>
              <a:off x="5461339" y="4472582"/>
              <a:ext cx="2379501"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7" name="Rectangle 36"/>
            <p:cNvSpPr/>
            <p:nvPr/>
          </p:nvSpPr>
          <p:spPr>
            <a:xfrm>
              <a:off x="5461338" y="4922057"/>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8" name="Rectangle 37"/>
            <p:cNvSpPr/>
            <p:nvPr/>
          </p:nvSpPr>
          <p:spPr>
            <a:xfrm>
              <a:off x="5461338" y="5340765"/>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9" name="Rectangle 38"/>
            <p:cNvSpPr/>
            <p:nvPr/>
          </p:nvSpPr>
          <p:spPr>
            <a:xfrm>
              <a:off x="5461338" y="5778523"/>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2" name="Group 1">
            <a:extLst>
              <a:ext uri="{FF2B5EF4-FFF2-40B4-BE49-F238E27FC236}">
                <a16:creationId xmlns:a16="http://schemas.microsoft.com/office/drawing/2014/main" xmlns="" id="{25CBA3F5-624D-4F43-8D30-967740E39D91}"/>
              </a:ext>
            </a:extLst>
          </p:cNvPr>
          <p:cNvGrpSpPr/>
          <p:nvPr/>
        </p:nvGrpSpPr>
        <p:grpSpPr>
          <a:xfrm>
            <a:off x="2719912" y="1030987"/>
            <a:ext cx="2351624" cy="5084071"/>
            <a:chOff x="2719912" y="1030987"/>
            <a:chExt cx="2351624" cy="5084071"/>
          </a:xfrm>
        </p:grpSpPr>
        <p:sp>
          <p:nvSpPr>
            <p:cNvPr id="42" name="Rectangle 41"/>
            <p:cNvSpPr/>
            <p:nvPr/>
          </p:nvSpPr>
          <p:spPr>
            <a:xfrm>
              <a:off x="2719912" y="1030987"/>
              <a:ext cx="2313523"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3" name="Rectangle 42"/>
            <p:cNvSpPr/>
            <p:nvPr/>
          </p:nvSpPr>
          <p:spPr>
            <a:xfrm>
              <a:off x="2738963" y="1467525"/>
              <a:ext cx="2313523"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4" name="Rectangle 43"/>
            <p:cNvSpPr/>
            <p:nvPr/>
          </p:nvSpPr>
          <p:spPr>
            <a:xfrm>
              <a:off x="2738963" y="1885804"/>
              <a:ext cx="2313523"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5" name="Rectangle 44"/>
            <p:cNvSpPr/>
            <p:nvPr/>
          </p:nvSpPr>
          <p:spPr>
            <a:xfrm>
              <a:off x="2758013" y="2347072"/>
              <a:ext cx="2313523"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6" name="Rectangle 45"/>
            <p:cNvSpPr/>
            <p:nvPr/>
          </p:nvSpPr>
          <p:spPr>
            <a:xfrm>
              <a:off x="2738963" y="2744498"/>
              <a:ext cx="2313523"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7" name="Rectangle 46"/>
            <p:cNvSpPr/>
            <p:nvPr/>
          </p:nvSpPr>
          <p:spPr>
            <a:xfrm>
              <a:off x="2719913" y="3190812"/>
              <a:ext cx="2313523"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8" name="Rectangle 47"/>
            <p:cNvSpPr/>
            <p:nvPr/>
          </p:nvSpPr>
          <p:spPr>
            <a:xfrm>
              <a:off x="2719913" y="3592442"/>
              <a:ext cx="2313523"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49" name="Rectangle 48"/>
            <p:cNvSpPr/>
            <p:nvPr/>
          </p:nvSpPr>
          <p:spPr>
            <a:xfrm>
              <a:off x="2719912" y="4027000"/>
              <a:ext cx="2313523"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0" name="Rectangle 49"/>
            <p:cNvSpPr/>
            <p:nvPr/>
          </p:nvSpPr>
          <p:spPr>
            <a:xfrm>
              <a:off x="2719913" y="4458579"/>
              <a:ext cx="2313523"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1" name="Rectangle 50"/>
            <p:cNvSpPr/>
            <p:nvPr/>
          </p:nvSpPr>
          <p:spPr>
            <a:xfrm>
              <a:off x="2719912" y="4908054"/>
              <a:ext cx="2313523"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2" name="Rectangle 51"/>
            <p:cNvSpPr/>
            <p:nvPr/>
          </p:nvSpPr>
          <p:spPr>
            <a:xfrm>
              <a:off x="2738962" y="5326762"/>
              <a:ext cx="2313523"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3" name="Rectangle 52"/>
            <p:cNvSpPr/>
            <p:nvPr/>
          </p:nvSpPr>
          <p:spPr>
            <a:xfrm>
              <a:off x="2719912" y="5783570"/>
              <a:ext cx="2313523"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Tree>
    <p:extLst>
      <p:ext uri="{BB962C8B-B14F-4D97-AF65-F5344CB8AC3E}">
        <p14:creationId xmlns:p14="http://schemas.microsoft.com/office/powerpoint/2010/main" val="198843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2" presetClass="exit" presetSubtype="4" fill="hold" nodeType="afterEffect">
                                  <p:stCondLst>
                                    <p:cond delay="0"/>
                                  </p:stCondLst>
                                  <p:childTnLst>
                                    <p:animEffect transition="out" filter="slide(fromBottom)">
                                      <p:cBhvr>
                                        <p:cTn id="23" dur="59000"/>
                                        <p:tgtEl>
                                          <p:spTgt spid="6"/>
                                        </p:tgtEl>
                                      </p:cBhvr>
                                    </p:animEffect>
                                    <p:set>
                                      <p:cBhvr>
                                        <p:cTn id="24" dur="1" fill="hold">
                                          <p:stCondLst>
                                            <p:cond delay="58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lackboard, Boys, Chalkboard, Children">
            <a:extLst>
              <a:ext uri="{FF2B5EF4-FFF2-40B4-BE49-F238E27FC236}">
                <a16:creationId xmlns:a16="http://schemas.microsoft.com/office/drawing/2014/main" xmlns="" id="{30039572-6BD3-429F-BED0-B15F35E61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698" y="330443"/>
            <a:ext cx="4238625" cy="3238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9287E9E4-BEFB-4AB4-B882-243F2B537E79}"/>
              </a:ext>
            </a:extLst>
          </p:cNvPr>
          <p:cNvGrpSpPr/>
          <p:nvPr/>
        </p:nvGrpSpPr>
        <p:grpSpPr>
          <a:xfrm>
            <a:off x="1913149" y="827400"/>
            <a:ext cx="3376918" cy="1964700"/>
            <a:chOff x="3418099" y="-1959382"/>
            <a:chExt cx="3376918" cy="1964700"/>
          </a:xfrm>
        </p:grpSpPr>
        <p:pic>
          <p:nvPicPr>
            <p:cNvPr id="19" name="Google Shape;231;p10" descr="http://www.clker.com/cliparts/H/e/L/H/P/2/school-building-hi.png">
              <a:extLst>
                <a:ext uri="{FF2B5EF4-FFF2-40B4-BE49-F238E27FC236}">
                  <a16:creationId xmlns:a16="http://schemas.microsoft.com/office/drawing/2014/main" xmlns="" id="{7B350599-627B-4380-81E1-65C343BFCA3C}"/>
                </a:ext>
              </a:extLst>
            </p:cNvPr>
            <p:cNvPicPr preferRelativeResize="0"/>
            <p:nvPr/>
          </p:nvPicPr>
          <p:blipFill rotWithShape="1">
            <a:blip r:embed="rId4">
              <a:alphaModFix/>
            </a:blip>
            <a:srcRect/>
            <a:stretch/>
          </p:blipFill>
          <p:spPr>
            <a:xfrm>
              <a:off x="3418099" y="-1679496"/>
              <a:ext cx="3376918" cy="1684814"/>
            </a:xfrm>
            <a:prstGeom prst="rect">
              <a:avLst/>
            </a:prstGeom>
            <a:noFill/>
            <a:ln>
              <a:noFill/>
            </a:ln>
          </p:spPr>
        </p:pic>
        <p:sp>
          <p:nvSpPr>
            <p:cNvPr id="10" name="Arrow: Down 9">
              <a:extLst>
                <a:ext uri="{FF2B5EF4-FFF2-40B4-BE49-F238E27FC236}">
                  <a16:creationId xmlns:a16="http://schemas.microsoft.com/office/drawing/2014/main" xmlns="" id="{425F2F74-FDCF-4897-9D60-E5A598AAE756}"/>
                </a:ext>
              </a:extLst>
            </p:cNvPr>
            <p:cNvSpPr/>
            <p:nvPr/>
          </p:nvSpPr>
          <p:spPr>
            <a:xfrm>
              <a:off x="4772321" y="-1959382"/>
              <a:ext cx="470620" cy="445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Cross 12">
            <a:extLst>
              <a:ext uri="{FF2B5EF4-FFF2-40B4-BE49-F238E27FC236}">
                <a16:creationId xmlns:a16="http://schemas.microsoft.com/office/drawing/2014/main" xmlns="" id="{FFB15CF6-CD47-40A2-86EB-FC8FA6B81084}"/>
              </a:ext>
            </a:extLst>
          </p:cNvPr>
          <p:cNvSpPr/>
          <p:nvPr/>
        </p:nvSpPr>
        <p:spPr>
          <a:xfrm>
            <a:off x="5485828" y="1733550"/>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TextBox 26">
            <a:extLst>
              <a:ext uri="{FF2B5EF4-FFF2-40B4-BE49-F238E27FC236}">
                <a16:creationId xmlns:a16="http://schemas.microsoft.com/office/drawing/2014/main" xmlns="" id="{F9C09920-8FAC-4361-840F-F2372C13E31D}"/>
              </a:ext>
            </a:extLst>
          </p:cNvPr>
          <p:cNvSpPr txBox="1"/>
          <p:nvPr/>
        </p:nvSpPr>
        <p:spPr>
          <a:xfrm>
            <a:off x="1085850" y="3844380"/>
            <a:ext cx="5010150" cy="769441"/>
          </a:xfrm>
          <a:prstGeom prst="rect">
            <a:avLst/>
          </a:prstGeom>
          <a:noFill/>
        </p:spPr>
        <p:txBody>
          <a:bodyPr wrap="square" rtlCol="0">
            <a:spAutoFit/>
          </a:bodyPr>
          <a:lstStyle/>
          <a:p>
            <a:pPr algn="r"/>
            <a:r>
              <a:rPr lang="en-GB" sz="4400" dirty="0">
                <a:solidFill>
                  <a:srgbClr val="115076"/>
                </a:solidFill>
                <a:latin typeface="Century Gothic" panose="020B0502020202020204" pitchFamily="34" charset="0"/>
              </a:rPr>
              <a:t>in der Schule</a:t>
            </a:r>
          </a:p>
        </p:txBody>
      </p:sp>
      <p:sp>
        <p:nvSpPr>
          <p:cNvPr id="28" name="TextBox 27">
            <a:extLst>
              <a:ext uri="{FF2B5EF4-FFF2-40B4-BE49-F238E27FC236}">
                <a16:creationId xmlns:a16="http://schemas.microsoft.com/office/drawing/2014/main" xmlns="" id="{9735B660-5522-413E-98AF-2771D4E9D376}"/>
              </a:ext>
            </a:extLst>
          </p:cNvPr>
          <p:cNvSpPr txBox="1"/>
          <p:nvPr/>
        </p:nvSpPr>
        <p:spPr>
          <a:xfrm>
            <a:off x="609600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lernen</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3960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oss 1">
            <a:extLst>
              <a:ext uri="{FF2B5EF4-FFF2-40B4-BE49-F238E27FC236}">
                <a16:creationId xmlns:a16="http://schemas.microsoft.com/office/drawing/2014/main" xmlns="" id="{3E884DFC-541A-45BF-8252-92C970E7E32A}"/>
              </a:ext>
            </a:extLst>
          </p:cNvPr>
          <p:cNvSpPr/>
          <p:nvPr/>
        </p:nvSpPr>
        <p:spPr>
          <a:xfrm>
            <a:off x="3907368" y="1733548"/>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 name="Picture 6" descr="Classroom, Cooperative Learning, Discussion, Group Work">
            <a:extLst>
              <a:ext uri="{FF2B5EF4-FFF2-40B4-BE49-F238E27FC236}">
                <a16:creationId xmlns:a16="http://schemas.microsoft.com/office/drawing/2014/main" xmlns="" id="{0EEF8137-DA55-4593-BFF1-1E3D4051FC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86" y="1134029"/>
            <a:ext cx="2552700" cy="1903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hecklist, Task, To Do, List, Plan, Work, Reminder">
            <a:extLst>
              <a:ext uri="{FF2B5EF4-FFF2-40B4-BE49-F238E27FC236}">
                <a16:creationId xmlns:a16="http://schemas.microsoft.com/office/drawing/2014/main" xmlns="" id="{F115C8BA-E5D5-4649-8756-FF307EEDA9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651" y="1235589"/>
            <a:ext cx="1577935" cy="1700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73CC54B-5259-4E64-9A59-56B869B54FE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52975" y="833993"/>
            <a:ext cx="2686050" cy="2686050"/>
          </a:xfrm>
          <a:prstGeom prst="rect">
            <a:avLst/>
          </a:prstGeom>
        </p:spPr>
      </p:pic>
      <p:sp>
        <p:nvSpPr>
          <p:cNvPr id="6" name="Cross 5">
            <a:extLst>
              <a:ext uri="{FF2B5EF4-FFF2-40B4-BE49-F238E27FC236}">
                <a16:creationId xmlns:a16="http://schemas.microsoft.com/office/drawing/2014/main" xmlns="" id="{1AC70061-EA21-4E66-A822-0C2695F82EB4}"/>
              </a:ext>
            </a:extLst>
          </p:cNvPr>
          <p:cNvSpPr/>
          <p:nvPr/>
        </p:nvSpPr>
        <p:spPr>
          <a:xfrm>
            <a:off x="7863436" y="1733548"/>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a:extLst>
              <a:ext uri="{FF2B5EF4-FFF2-40B4-BE49-F238E27FC236}">
                <a16:creationId xmlns:a16="http://schemas.microsoft.com/office/drawing/2014/main" xmlns="" id="{56ABCEB7-1972-47EA-AA86-626CFE04A2B5}"/>
              </a:ext>
            </a:extLst>
          </p:cNvPr>
          <p:cNvSpPr txBox="1"/>
          <p:nvPr/>
        </p:nvSpPr>
        <p:spPr>
          <a:xfrm>
            <a:off x="-419100" y="3844380"/>
            <a:ext cx="5010150" cy="769441"/>
          </a:xfrm>
          <a:prstGeom prst="rect">
            <a:avLst/>
          </a:prstGeom>
          <a:noFill/>
        </p:spPr>
        <p:txBody>
          <a:bodyPr wrap="square" rtlCol="0">
            <a:spAutoFit/>
          </a:bodyPr>
          <a:lstStyle/>
          <a:p>
            <a:pPr algn="r"/>
            <a:r>
              <a:rPr lang="en-GB" sz="4400" dirty="0" err="1">
                <a:solidFill>
                  <a:srgbClr val="115076"/>
                </a:solidFill>
                <a:latin typeface="Century Gothic" panose="020B0502020202020204" pitchFamily="34" charset="0"/>
              </a:rPr>
              <a:t>eine</a:t>
            </a:r>
            <a:r>
              <a:rPr lang="en-GB" sz="4400" dirty="0">
                <a:solidFill>
                  <a:srgbClr val="115076"/>
                </a:solidFill>
                <a:latin typeface="Century Gothic" panose="020B0502020202020204" pitchFamily="34" charset="0"/>
              </a:rPr>
              <a:t> Aufgabe</a:t>
            </a:r>
          </a:p>
        </p:txBody>
      </p:sp>
      <p:sp>
        <p:nvSpPr>
          <p:cNvPr id="8" name="TextBox 7">
            <a:extLst>
              <a:ext uri="{FF2B5EF4-FFF2-40B4-BE49-F238E27FC236}">
                <a16:creationId xmlns:a16="http://schemas.microsoft.com/office/drawing/2014/main" xmlns="" id="{F9A6F91D-B198-4B27-B5AC-8A371D3E8749}"/>
              </a:ext>
            </a:extLst>
          </p:cNvPr>
          <p:cNvSpPr txBox="1"/>
          <p:nvPr/>
        </p:nvSpPr>
        <p:spPr>
          <a:xfrm>
            <a:off x="459105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im</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Unterricht</a:t>
            </a:r>
            <a:endParaRPr lang="en-GB" sz="4400" dirty="0">
              <a:solidFill>
                <a:srgbClr val="115076"/>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30A2DEDC-ED5C-4EAC-B5AA-EBEC1A0FC123}"/>
              </a:ext>
            </a:extLst>
          </p:cNvPr>
          <p:cNvSpPr txBox="1"/>
          <p:nvPr/>
        </p:nvSpPr>
        <p:spPr>
          <a:xfrm>
            <a:off x="828675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machen</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4923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ith friends clipart">
            <a:extLst>
              <a:ext uri="{FF2B5EF4-FFF2-40B4-BE49-F238E27FC236}">
                <a16:creationId xmlns:a16="http://schemas.microsoft.com/office/drawing/2014/main" xmlns="" id="{F37783EC-9A29-4BA8-A8EB-FE1E7C627A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889" y="811415"/>
            <a:ext cx="3071812" cy="2789035"/>
          </a:xfrm>
          <a:prstGeom prst="rect">
            <a:avLst/>
          </a:prstGeom>
          <a:noFill/>
          <a:extLst>
            <a:ext uri="{909E8E84-426E-40DD-AFC4-6F175D3DCCD1}">
              <a14:hiddenFill xmlns:a14="http://schemas.microsoft.com/office/drawing/2010/main">
                <a:solidFill>
                  <a:srgbClr val="FFFFFF"/>
                </a:solidFill>
              </a14:hiddenFill>
            </a:ext>
          </a:extLst>
        </p:spPr>
      </p:pic>
      <p:sp>
        <p:nvSpPr>
          <p:cNvPr id="3" name="Cross 2">
            <a:extLst>
              <a:ext uri="{FF2B5EF4-FFF2-40B4-BE49-F238E27FC236}">
                <a16:creationId xmlns:a16="http://schemas.microsoft.com/office/drawing/2014/main" xmlns="" id="{83FF694E-F453-4227-8680-77EBED342F45}"/>
              </a:ext>
            </a:extLst>
          </p:cNvPr>
          <p:cNvSpPr/>
          <p:nvPr/>
        </p:nvSpPr>
        <p:spPr>
          <a:xfrm>
            <a:off x="5736168" y="1695448"/>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4" name="Group 3">
            <a:extLst>
              <a:ext uri="{FF2B5EF4-FFF2-40B4-BE49-F238E27FC236}">
                <a16:creationId xmlns:a16="http://schemas.microsoft.com/office/drawing/2014/main" xmlns="" id="{3007B41B-9AEC-4F85-9D5E-4D3B6D9E3C0C}"/>
              </a:ext>
            </a:extLst>
          </p:cNvPr>
          <p:cNvGrpSpPr/>
          <p:nvPr/>
        </p:nvGrpSpPr>
        <p:grpSpPr>
          <a:xfrm>
            <a:off x="6881285" y="1069179"/>
            <a:ext cx="3718837" cy="2109788"/>
            <a:chOff x="3234413" y="3429000"/>
            <a:chExt cx="3718837" cy="2109788"/>
          </a:xfrm>
        </p:grpSpPr>
        <p:pic>
          <p:nvPicPr>
            <p:cNvPr id="5" name="Picture 4" descr="Image result for friends clipart">
              <a:extLst>
                <a:ext uri="{FF2B5EF4-FFF2-40B4-BE49-F238E27FC236}">
                  <a16:creationId xmlns:a16="http://schemas.microsoft.com/office/drawing/2014/main" xmlns="" id="{98CAB5BD-9B95-49F8-9E86-EF93E8E7D4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6700" y="4095750"/>
              <a:ext cx="2237991" cy="1443038"/>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xmlns="" id="{6C70516A-6EF5-499D-A19E-A268C3185D64}"/>
                </a:ext>
              </a:extLst>
            </p:cNvPr>
            <p:cNvSpPr/>
            <p:nvPr/>
          </p:nvSpPr>
          <p:spPr>
            <a:xfrm>
              <a:off x="5676516" y="3429000"/>
              <a:ext cx="1276734" cy="781050"/>
            </a:xfrm>
            <a:prstGeom prst="wedgeEllipseCallout">
              <a:avLst>
                <a:gd name="adj1" fmla="val -45508"/>
                <a:gd name="adj2" fmla="val 668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Speech Bubble: Oval 6">
              <a:extLst>
                <a:ext uri="{FF2B5EF4-FFF2-40B4-BE49-F238E27FC236}">
                  <a16:creationId xmlns:a16="http://schemas.microsoft.com/office/drawing/2014/main" xmlns="" id="{6F85A4E4-3366-4407-BE43-080AD2836528}"/>
                </a:ext>
              </a:extLst>
            </p:cNvPr>
            <p:cNvSpPr/>
            <p:nvPr/>
          </p:nvSpPr>
          <p:spPr>
            <a:xfrm flipH="1">
              <a:off x="3234413" y="3648075"/>
              <a:ext cx="1276734" cy="781050"/>
            </a:xfrm>
            <a:prstGeom prst="wedgeEllipseCallout">
              <a:avLst>
                <a:gd name="adj1" fmla="val -45508"/>
                <a:gd name="adj2" fmla="val 668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8" name="TextBox 7">
            <a:extLst>
              <a:ext uri="{FF2B5EF4-FFF2-40B4-BE49-F238E27FC236}">
                <a16:creationId xmlns:a16="http://schemas.microsoft.com/office/drawing/2014/main" xmlns="" id="{78A13E56-B7D3-42FA-9681-47CFDBBB4794}"/>
              </a:ext>
            </a:extLst>
          </p:cNvPr>
          <p:cNvSpPr txBox="1"/>
          <p:nvPr/>
        </p:nvSpPr>
        <p:spPr>
          <a:xfrm>
            <a:off x="1085850" y="3844380"/>
            <a:ext cx="5010150" cy="769441"/>
          </a:xfrm>
          <a:prstGeom prst="rect">
            <a:avLst/>
          </a:prstGeom>
          <a:noFill/>
        </p:spPr>
        <p:txBody>
          <a:bodyPr wrap="square" rtlCol="0">
            <a:spAutoFit/>
          </a:bodyPr>
          <a:lstStyle/>
          <a:p>
            <a:pPr algn="r"/>
            <a:r>
              <a:rPr lang="en-GB" sz="4400" dirty="0" err="1">
                <a:solidFill>
                  <a:srgbClr val="115076"/>
                </a:solidFill>
                <a:latin typeface="Century Gothic" panose="020B0502020202020204" pitchFamily="34" charset="0"/>
              </a:rPr>
              <a:t>mit</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Freunden</a:t>
            </a:r>
            <a:endParaRPr lang="en-GB" sz="4400" dirty="0">
              <a:solidFill>
                <a:srgbClr val="115076"/>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0230822D-2BB2-40D9-BDE8-E0ADE769C770}"/>
              </a:ext>
            </a:extLst>
          </p:cNvPr>
          <p:cNvSpPr txBox="1"/>
          <p:nvPr/>
        </p:nvSpPr>
        <p:spPr>
          <a:xfrm>
            <a:off x="615315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reden</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8325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guitar clipart">
            <a:extLst>
              <a:ext uri="{FF2B5EF4-FFF2-40B4-BE49-F238E27FC236}">
                <a16:creationId xmlns:a16="http://schemas.microsoft.com/office/drawing/2014/main" xmlns="" id="{89368510-C629-453C-A23F-D2AFC65A1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8226">
            <a:off x="2262571" y="1233490"/>
            <a:ext cx="3379690" cy="1457006"/>
          </a:xfrm>
          <a:prstGeom prst="rect">
            <a:avLst/>
          </a:prstGeom>
          <a:noFill/>
          <a:extLst>
            <a:ext uri="{909E8E84-426E-40DD-AFC4-6F175D3DCCD1}">
              <a14:hiddenFill xmlns:a14="http://schemas.microsoft.com/office/drawing/2010/main">
                <a:solidFill>
                  <a:srgbClr val="FFFFFF"/>
                </a:solidFill>
              </a14:hiddenFill>
            </a:ext>
          </a:extLst>
        </p:spPr>
      </p:pic>
      <p:sp>
        <p:nvSpPr>
          <p:cNvPr id="3" name="Cross 2">
            <a:extLst>
              <a:ext uri="{FF2B5EF4-FFF2-40B4-BE49-F238E27FC236}">
                <a16:creationId xmlns:a16="http://schemas.microsoft.com/office/drawing/2014/main" xmlns="" id="{13518DC3-AAF6-4795-8260-5D11BEB0E54E}"/>
              </a:ext>
            </a:extLst>
          </p:cNvPr>
          <p:cNvSpPr/>
          <p:nvPr/>
        </p:nvSpPr>
        <p:spPr>
          <a:xfrm>
            <a:off x="5724525" y="1609567"/>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2" descr="Image result for to play clipart">
            <a:extLst>
              <a:ext uri="{FF2B5EF4-FFF2-40B4-BE49-F238E27FC236}">
                <a16:creationId xmlns:a16="http://schemas.microsoft.com/office/drawing/2014/main" xmlns="" id="{52F3EC92-9DEB-48DA-A8EC-34B55890A3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708" y="769931"/>
            <a:ext cx="250295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4E7350E-9341-4075-90A6-9B506A48FC22}"/>
              </a:ext>
            </a:extLst>
          </p:cNvPr>
          <p:cNvSpPr txBox="1"/>
          <p:nvPr/>
        </p:nvSpPr>
        <p:spPr>
          <a:xfrm>
            <a:off x="1047750" y="3844380"/>
            <a:ext cx="5010150" cy="769441"/>
          </a:xfrm>
          <a:prstGeom prst="rect">
            <a:avLst/>
          </a:prstGeom>
          <a:noFill/>
        </p:spPr>
        <p:txBody>
          <a:bodyPr wrap="square" rtlCol="0">
            <a:spAutoFit/>
          </a:bodyPr>
          <a:lstStyle/>
          <a:p>
            <a:pPr algn="r"/>
            <a:r>
              <a:rPr lang="en-GB" sz="4400" dirty="0" err="1">
                <a:solidFill>
                  <a:srgbClr val="115076"/>
                </a:solidFill>
                <a:latin typeface="Century Gothic" panose="020B0502020202020204" pitchFamily="34" charset="0"/>
              </a:rPr>
              <a:t>Gitarre</a:t>
            </a:r>
            <a:endParaRPr lang="en-GB" sz="4400" dirty="0">
              <a:solidFill>
                <a:srgbClr val="115076"/>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852E62AA-7D0A-4694-B5C2-52D57CA94E7C}"/>
              </a:ext>
            </a:extLst>
          </p:cNvPr>
          <p:cNvSpPr txBox="1"/>
          <p:nvPr/>
        </p:nvSpPr>
        <p:spPr>
          <a:xfrm>
            <a:off x="613410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spielen</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2433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ross 2">
            <a:extLst>
              <a:ext uri="{FF2B5EF4-FFF2-40B4-BE49-F238E27FC236}">
                <a16:creationId xmlns:a16="http://schemas.microsoft.com/office/drawing/2014/main" xmlns="" id="{081453D2-48BE-44EE-9534-91DA099B196C}"/>
              </a:ext>
            </a:extLst>
          </p:cNvPr>
          <p:cNvSpPr/>
          <p:nvPr/>
        </p:nvSpPr>
        <p:spPr>
          <a:xfrm>
            <a:off x="6315075" y="1666717"/>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4" name="Group 3">
            <a:extLst>
              <a:ext uri="{FF2B5EF4-FFF2-40B4-BE49-F238E27FC236}">
                <a16:creationId xmlns:a16="http://schemas.microsoft.com/office/drawing/2014/main" xmlns="" id="{B91489E4-7D40-4688-A181-76F3BE757CDD}"/>
              </a:ext>
            </a:extLst>
          </p:cNvPr>
          <p:cNvGrpSpPr/>
          <p:nvPr/>
        </p:nvGrpSpPr>
        <p:grpSpPr>
          <a:xfrm>
            <a:off x="8109778" y="1257300"/>
            <a:ext cx="3148772" cy="1496578"/>
            <a:chOff x="989435" y="1774138"/>
            <a:chExt cx="2339379" cy="1145306"/>
          </a:xfrm>
        </p:grpSpPr>
        <p:pic>
          <p:nvPicPr>
            <p:cNvPr id="5" name="Picture 4">
              <a:extLst>
                <a:ext uri="{FF2B5EF4-FFF2-40B4-BE49-F238E27FC236}">
                  <a16:creationId xmlns:a16="http://schemas.microsoft.com/office/drawing/2014/main" xmlns="" id="{3F7626B1-E7D2-4686-A2B4-AE9D6C6FD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6" name="Picture 5">
              <a:extLst>
                <a:ext uri="{FF2B5EF4-FFF2-40B4-BE49-F238E27FC236}">
                  <a16:creationId xmlns:a16="http://schemas.microsoft.com/office/drawing/2014/main" xmlns="" id="{0FC634ED-70B3-4646-887E-213119DCA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grpSp>
        <p:nvGrpSpPr>
          <p:cNvPr id="7" name="Group 6">
            <a:extLst>
              <a:ext uri="{FF2B5EF4-FFF2-40B4-BE49-F238E27FC236}">
                <a16:creationId xmlns:a16="http://schemas.microsoft.com/office/drawing/2014/main" xmlns="" id="{ADE2EEEC-5F49-432A-A5C6-B342EE36EFF1}"/>
              </a:ext>
            </a:extLst>
          </p:cNvPr>
          <p:cNvGrpSpPr/>
          <p:nvPr/>
        </p:nvGrpSpPr>
        <p:grpSpPr>
          <a:xfrm>
            <a:off x="342900" y="342900"/>
            <a:ext cx="5753100" cy="2876550"/>
            <a:chOff x="342900" y="342900"/>
            <a:chExt cx="5753100" cy="2876550"/>
          </a:xfrm>
        </p:grpSpPr>
        <p:pic>
          <p:nvPicPr>
            <p:cNvPr id="25602" name="Picture 2" descr="Berlin, Skyline, Urban, Tv Tower, Brandenburger Tor">
              <a:extLst>
                <a:ext uri="{FF2B5EF4-FFF2-40B4-BE49-F238E27FC236}">
                  <a16:creationId xmlns:a16="http://schemas.microsoft.com/office/drawing/2014/main" xmlns="" id="{DBD3A36C-2751-46D1-9DCC-DED37C20B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42900"/>
              <a:ext cx="5753100" cy="287655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xmlns="" id="{2736EC54-F8FC-41A1-A24B-5C50768565DF}"/>
                </a:ext>
              </a:extLst>
            </p:cNvPr>
            <p:cNvSpPr/>
            <p:nvPr/>
          </p:nvSpPr>
          <p:spPr>
            <a:xfrm>
              <a:off x="2638425" y="494067"/>
              <a:ext cx="933450" cy="1077400"/>
            </a:xfrm>
            <a:prstGeom prst="down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9" name="TextBox 8">
            <a:extLst>
              <a:ext uri="{FF2B5EF4-FFF2-40B4-BE49-F238E27FC236}">
                <a16:creationId xmlns:a16="http://schemas.microsoft.com/office/drawing/2014/main" xmlns="" id="{528A91CE-E972-4EF4-8EB7-F5208E64882D}"/>
              </a:ext>
            </a:extLst>
          </p:cNvPr>
          <p:cNvSpPr txBox="1"/>
          <p:nvPr/>
        </p:nvSpPr>
        <p:spPr>
          <a:xfrm>
            <a:off x="1085850" y="3844380"/>
            <a:ext cx="5010150" cy="769441"/>
          </a:xfrm>
          <a:prstGeom prst="rect">
            <a:avLst/>
          </a:prstGeom>
          <a:noFill/>
        </p:spPr>
        <p:txBody>
          <a:bodyPr wrap="square" rtlCol="0">
            <a:spAutoFit/>
          </a:bodyPr>
          <a:lstStyle/>
          <a:p>
            <a:pPr algn="r"/>
            <a:r>
              <a:rPr lang="en-GB" sz="4400" dirty="0">
                <a:solidFill>
                  <a:srgbClr val="115076"/>
                </a:solidFill>
                <a:latin typeface="Century Gothic" panose="020B0502020202020204" pitchFamily="34" charset="0"/>
              </a:rPr>
              <a:t>in Berlin</a:t>
            </a:r>
          </a:p>
        </p:txBody>
      </p:sp>
      <p:sp>
        <p:nvSpPr>
          <p:cNvPr id="10" name="TextBox 9">
            <a:extLst>
              <a:ext uri="{FF2B5EF4-FFF2-40B4-BE49-F238E27FC236}">
                <a16:creationId xmlns:a16="http://schemas.microsoft.com/office/drawing/2014/main" xmlns="" id="{98D381FE-556F-4868-924D-F32E3FF048B7}"/>
              </a:ext>
            </a:extLst>
          </p:cNvPr>
          <p:cNvSpPr txBox="1"/>
          <p:nvPr/>
        </p:nvSpPr>
        <p:spPr>
          <a:xfrm>
            <a:off x="609600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wohnen</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5217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ADEA09F-0794-4925-AD0D-F44AB5D092FB}"/>
              </a:ext>
            </a:extLst>
          </p:cNvPr>
          <p:cNvGrpSpPr/>
          <p:nvPr/>
        </p:nvGrpSpPr>
        <p:grpSpPr>
          <a:xfrm>
            <a:off x="4102514" y="1463754"/>
            <a:ext cx="3986972" cy="1965246"/>
            <a:chOff x="989435" y="1774138"/>
            <a:chExt cx="2339379" cy="1145306"/>
          </a:xfrm>
        </p:grpSpPr>
        <p:pic>
          <p:nvPicPr>
            <p:cNvPr id="3" name="Picture 2">
              <a:extLst>
                <a:ext uri="{FF2B5EF4-FFF2-40B4-BE49-F238E27FC236}">
                  <a16:creationId xmlns:a16="http://schemas.microsoft.com/office/drawing/2014/main" xmlns="" id="{9798BFC8-F35D-4B35-A07E-AA9D21459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4" name="Picture 3">
              <a:extLst>
                <a:ext uri="{FF2B5EF4-FFF2-40B4-BE49-F238E27FC236}">
                  <a16:creationId xmlns:a16="http://schemas.microsoft.com/office/drawing/2014/main" xmlns="" id="{1075D0E7-2BB5-4135-BA28-67D2C1D6D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sp>
        <p:nvSpPr>
          <p:cNvPr id="5" name="TextBox 4">
            <a:extLst>
              <a:ext uri="{FF2B5EF4-FFF2-40B4-BE49-F238E27FC236}">
                <a16:creationId xmlns:a16="http://schemas.microsoft.com/office/drawing/2014/main" xmlns="" id="{F35EF2F0-1E00-4E88-BE9A-D702FB2D1413}"/>
              </a:ext>
            </a:extLst>
          </p:cNvPr>
          <p:cNvSpPr txBox="1"/>
          <p:nvPr/>
        </p:nvSpPr>
        <p:spPr>
          <a:xfrm>
            <a:off x="3048000" y="3844380"/>
            <a:ext cx="6362700" cy="769441"/>
          </a:xfrm>
          <a:prstGeom prst="rect">
            <a:avLst/>
          </a:prstGeom>
          <a:noFill/>
        </p:spPr>
        <p:txBody>
          <a:bodyPr wrap="square" rtlCol="0">
            <a:spAutoFit/>
          </a:bodyPr>
          <a:lstStyle/>
          <a:p>
            <a:r>
              <a:rPr lang="en-GB" sz="4400" b="1" dirty="0" err="1">
                <a:solidFill>
                  <a:srgbClr val="115076"/>
                </a:solidFill>
                <a:latin typeface="Century Gothic" panose="020B0502020202020204" pitchFamily="34" charset="0"/>
              </a:rPr>
              <a:t>wohnen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spielen</a:t>
            </a:r>
            <a:r>
              <a:rPr lang="en-GB" sz="4400" dirty="0">
                <a:solidFill>
                  <a:srgbClr val="115076"/>
                </a:solidFill>
                <a:latin typeface="Century Gothic" panose="020B0502020202020204" pitchFamily="34" charset="0"/>
              </a:rPr>
              <a:t>?</a:t>
            </a:r>
          </a:p>
        </p:txBody>
      </p:sp>
      <p:sp>
        <p:nvSpPr>
          <p:cNvPr id="7" name="Star: 5 Points 6">
            <a:extLst>
              <a:ext uri="{FF2B5EF4-FFF2-40B4-BE49-F238E27FC236}">
                <a16:creationId xmlns:a16="http://schemas.microsoft.com/office/drawing/2014/main" xmlns="" id="{AA573AB1-2D9D-47E3-94C3-768DDB36648D}"/>
              </a:ext>
            </a:extLst>
          </p:cNvPr>
          <p:cNvSpPr/>
          <p:nvPr/>
        </p:nvSpPr>
        <p:spPr>
          <a:xfrm>
            <a:off x="3482599"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6153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26" presetClass="emph" presetSubtype="0" fill="hold" grpId="2" nodeType="withEffect">
                                  <p:stCondLst>
                                    <p:cond delay="0"/>
                                  </p:st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childTnLst>
                          </p:cTn>
                        </p:par>
                        <p:par>
                          <p:cTn id="15" fill="hold">
                            <p:stCondLst>
                              <p:cond delay="1000"/>
                            </p:stCondLst>
                            <p:childTnLst>
                              <p:par>
                                <p:cTn id="16" presetID="1" presetClass="exit" presetSubtype="0" fill="hold" grpId="1" nodeType="after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German writing clipart">
            <a:extLst>
              <a:ext uri="{FF2B5EF4-FFF2-40B4-BE49-F238E27FC236}">
                <a16:creationId xmlns:a16="http://schemas.microsoft.com/office/drawing/2014/main" xmlns="" id="{B3E6FF37-0E02-40D1-8537-54BA9244C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242" y="1119186"/>
            <a:ext cx="2333625" cy="1952625"/>
          </a:xfrm>
          <a:prstGeom prst="rect">
            <a:avLst/>
          </a:prstGeom>
          <a:noFill/>
          <a:extLst>
            <a:ext uri="{909E8E84-426E-40DD-AFC4-6F175D3DCCD1}">
              <a14:hiddenFill xmlns:a14="http://schemas.microsoft.com/office/drawing/2010/main">
                <a:solidFill>
                  <a:srgbClr val="FFFFFF"/>
                </a:solidFill>
              </a14:hiddenFill>
            </a:ext>
          </a:extLst>
        </p:spPr>
      </p:pic>
      <p:sp>
        <p:nvSpPr>
          <p:cNvPr id="3" name="Cross 2">
            <a:extLst>
              <a:ext uri="{FF2B5EF4-FFF2-40B4-BE49-F238E27FC236}">
                <a16:creationId xmlns:a16="http://schemas.microsoft.com/office/drawing/2014/main" xmlns="" id="{C0280A9A-C12B-4AEB-AB82-DBD364A5A9C1}"/>
              </a:ext>
            </a:extLst>
          </p:cNvPr>
          <p:cNvSpPr/>
          <p:nvPr/>
        </p:nvSpPr>
        <p:spPr>
          <a:xfrm>
            <a:off x="5724525" y="1743075"/>
            <a:ext cx="742950" cy="704850"/>
          </a:xfrm>
          <a:prstGeom prst="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a:extLst>
              <a:ext uri="{FF2B5EF4-FFF2-40B4-BE49-F238E27FC236}">
                <a16:creationId xmlns:a16="http://schemas.microsoft.com/office/drawing/2014/main" xmlns="" id="{B8D54E17-A58C-4C61-B1D8-A0568600DD77}"/>
              </a:ext>
            </a:extLst>
          </p:cNvPr>
          <p:cNvPicPr>
            <a:picLocks noChangeAspect="1"/>
          </p:cNvPicPr>
          <p:nvPr/>
        </p:nvPicPr>
        <p:blipFill>
          <a:blip r:embed="rId3"/>
          <a:stretch>
            <a:fillRect/>
          </a:stretch>
        </p:blipFill>
        <p:spPr>
          <a:xfrm>
            <a:off x="7110577" y="766762"/>
            <a:ext cx="1714500" cy="2657475"/>
          </a:xfrm>
          <a:prstGeom prst="rect">
            <a:avLst/>
          </a:prstGeom>
        </p:spPr>
      </p:pic>
      <p:sp>
        <p:nvSpPr>
          <p:cNvPr id="5" name="TextBox 4">
            <a:extLst>
              <a:ext uri="{FF2B5EF4-FFF2-40B4-BE49-F238E27FC236}">
                <a16:creationId xmlns:a16="http://schemas.microsoft.com/office/drawing/2014/main" xmlns="" id="{9AE7D4EE-2B9A-4F76-977C-4DFC6C4F087A}"/>
              </a:ext>
            </a:extLst>
          </p:cNvPr>
          <p:cNvSpPr txBox="1"/>
          <p:nvPr/>
        </p:nvSpPr>
        <p:spPr>
          <a:xfrm>
            <a:off x="1085850" y="3844380"/>
            <a:ext cx="5010150" cy="769441"/>
          </a:xfrm>
          <a:prstGeom prst="rect">
            <a:avLst/>
          </a:prstGeom>
          <a:noFill/>
        </p:spPr>
        <p:txBody>
          <a:bodyPr wrap="square" rtlCol="0">
            <a:spAutoFit/>
          </a:bodyPr>
          <a:lstStyle/>
          <a:p>
            <a:pPr algn="r"/>
            <a:r>
              <a:rPr lang="en-GB" sz="4400" dirty="0">
                <a:solidFill>
                  <a:srgbClr val="115076"/>
                </a:solidFill>
                <a:latin typeface="Century Gothic" panose="020B0502020202020204" pitchFamily="34" charset="0"/>
              </a:rPr>
              <a:t>auf Deutsch</a:t>
            </a:r>
          </a:p>
        </p:txBody>
      </p:sp>
      <p:sp>
        <p:nvSpPr>
          <p:cNvPr id="6" name="TextBox 5">
            <a:extLst>
              <a:ext uri="{FF2B5EF4-FFF2-40B4-BE49-F238E27FC236}">
                <a16:creationId xmlns:a16="http://schemas.microsoft.com/office/drawing/2014/main" xmlns="" id="{044D1E37-B653-4DCE-98F7-4399A827373D}"/>
              </a:ext>
            </a:extLst>
          </p:cNvPr>
          <p:cNvSpPr txBox="1"/>
          <p:nvPr/>
        </p:nvSpPr>
        <p:spPr>
          <a:xfrm>
            <a:off x="6096000" y="3844380"/>
            <a:ext cx="3733800" cy="769441"/>
          </a:xfrm>
          <a:prstGeom prst="rect">
            <a:avLst/>
          </a:prstGeom>
          <a:noFill/>
        </p:spPr>
        <p:txBody>
          <a:bodyPr wrap="square" rtlCol="0">
            <a:spAutoFit/>
          </a:bodyPr>
          <a:lstStyle/>
          <a:p>
            <a:r>
              <a:rPr lang="en-GB" sz="4400" dirty="0" err="1">
                <a:solidFill>
                  <a:srgbClr val="115076"/>
                </a:solidFill>
                <a:latin typeface="Century Gothic" panose="020B0502020202020204" pitchFamily="34" charset="0"/>
              </a:rPr>
              <a:t>schreiben</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6001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3E2E473-738B-408A-B62C-FA6F1B5F788B}"/>
              </a:ext>
            </a:extLst>
          </p:cNvPr>
          <p:cNvGrpSpPr/>
          <p:nvPr/>
        </p:nvGrpSpPr>
        <p:grpSpPr>
          <a:xfrm>
            <a:off x="4502791" y="1202918"/>
            <a:ext cx="3376918" cy="1964700"/>
            <a:chOff x="3418099" y="-1959382"/>
            <a:chExt cx="3376918" cy="1964700"/>
          </a:xfrm>
        </p:grpSpPr>
        <p:pic>
          <p:nvPicPr>
            <p:cNvPr id="3" name="Google Shape;231;p10" descr="http://www.clker.com/cliparts/H/e/L/H/P/2/school-building-hi.png">
              <a:extLst>
                <a:ext uri="{FF2B5EF4-FFF2-40B4-BE49-F238E27FC236}">
                  <a16:creationId xmlns:a16="http://schemas.microsoft.com/office/drawing/2014/main" xmlns="" id="{A82F50FC-9FEC-439D-8D51-18706D95F72D}"/>
                </a:ext>
              </a:extLst>
            </p:cNvPr>
            <p:cNvPicPr preferRelativeResize="0"/>
            <p:nvPr/>
          </p:nvPicPr>
          <p:blipFill rotWithShape="1">
            <a:blip r:embed="rId2">
              <a:alphaModFix/>
            </a:blip>
            <a:srcRect/>
            <a:stretch/>
          </p:blipFill>
          <p:spPr>
            <a:xfrm>
              <a:off x="3418099" y="-1679496"/>
              <a:ext cx="3376918" cy="1684814"/>
            </a:xfrm>
            <a:prstGeom prst="rect">
              <a:avLst/>
            </a:prstGeom>
            <a:noFill/>
            <a:ln>
              <a:noFill/>
            </a:ln>
          </p:spPr>
        </p:pic>
        <p:sp>
          <p:nvSpPr>
            <p:cNvPr id="4" name="Arrow: Down 3">
              <a:extLst>
                <a:ext uri="{FF2B5EF4-FFF2-40B4-BE49-F238E27FC236}">
                  <a16:creationId xmlns:a16="http://schemas.microsoft.com/office/drawing/2014/main" xmlns="" id="{E98E7EA3-A75F-4572-A066-3F022D062936}"/>
                </a:ext>
              </a:extLst>
            </p:cNvPr>
            <p:cNvSpPr/>
            <p:nvPr/>
          </p:nvSpPr>
          <p:spPr>
            <a:xfrm>
              <a:off x="4772321" y="-1959382"/>
              <a:ext cx="470620" cy="445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TextBox 4">
            <a:extLst>
              <a:ext uri="{FF2B5EF4-FFF2-40B4-BE49-F238E27FC236}">
                <a16:creationId xmlns:a16="http://schemas.microsoft.com/office/drawing/2014/main" xmlns="" id="{2F1D42AD-FC65-4D26-99AC-162E61BFA47F}"/>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im</a:t>
            </a:r>
            <a:r>
              <a:rPr lang="en-GB" sz="4400" b="1"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Unterricht</a:t>
            </a:r>
            <a:r>
              <a:rPr lang="en-GB" sz="4400" b="1"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a:solidFill>
                  <a:srgbClr val="115076"/>
                </a:solidFill>
                <a:latin typeface="Century Gothic" panose="020B0502020202020204" pitchFamily="34" charset="0"/>
              </a:rPr>
              <a:t>in der Schule</a:t>
            </a:r>
            <a:r>
              <a:rPr lang="en-GB" sz="4400" dirty="0">
                <a:solidFill>
                  <a:srgbClr val="115076"/>
                </a:solidFill>
                <a:latin typeface="Century Gothic" panose="020B0502020202020204" pitchFamily="34" charset="0"/>
              </a:rPr>
              <a:t>?</a:t>
            </a:r>
          </a:p>
        </p:txBody>
      </p:sp>
      <p:sp>
        <p:nvSpPr>
          <p:cNvPr id="6" name="Star: 5 Points 5">
            <a:extLst>
              <a:ext uri="{FF2B5EF4-FFF2-40B4-BE49-F238E27FC236}">
                <a16:creationId xmlns:a16="http://schemas.microsoft.com/office/drawing/2014/main" xmlns="" id="{6FA6BDAE-1110-48AB-B7E5-171E61884893}"/>
              </a:ext>
            </a:extLst>
          </p:cNvPr>
          <p:cNvSpPr/>
          <p:nvPr/>
        </p:nvSpPr>
        <p:spPr>
          <a:xfrm>
            <a:off x="7639050"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86060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724DF3-E986-4F9F-A9B7-C7D3107F136D}"/>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im</a:t>
            </a:r>
            <a:r>
              <a:rPr lang="en-GB" sz="4400" b="1"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Klassenzimmer</a:t>
            </a:r>
            <a:r>
              <a:rPr lang="en-GB" sz="4400" b="1"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spielen</a:t>
            </a:r>
            <a:r>
              <a:rPr lang="en-GB" sz="4400" dirty="0">
                <a:solidFill>
                  <a:srgbClr val="115076"/>
                </a:solidFill>
                <a:latin typeface="Century Gothic" panose="020B0502020202020204" pitchFamily="34" charset="0"/>
              </a:rPr>
              <a:t>?</a:t>
            </a:r>
          </a:p>
        </p:txBody>
      </p:sp>
      <p:sp>
        <p:nvSpPr>
          <p:cNvPr id="4" name="Star: 5 Points 3">
            <a:extLst>
              <a:ext uri="{FF2B5EF4-FFF2-40B4-BE49-F238E27FC236}">
                <a16:creationId xmlns:a16="http://schemas.microsoft.com/office/drawing/2014/main" xmlns="" id="{0DE291BA-52FF-40FA-B037-B480BC5E6A8F}"/>
              </a:ext>
            </a:extLst>
          </p:cNvPr>
          <p:cNvSpPr/>
          <p:nvPr/>
        </p:nvSpPr>
        <p:spPr>
          <a:xfrm>
            <a:off x="3162300" y="474717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085" y="195126"/>
            <a:ext cx="4833257" cy="3438661"/>
          </a:xfrm>
          <a:prstGeom prst="rect">
            <a:avLst/>
          </a:prstGeom>
        </p:spPr>
      </p:pic>
    </p:spTree>
    <p:extLst>
      <p:ext uri="{BB962C8B-B14F-4D97-AF65-F5344CB8AC3E}">
        <p14:creationId xmlns:p14="http://schemas.microsoft.com/office/powerpoint/2010/main" val="30381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4"/>
                                        </p:tgtEl>
                                      </p:cBhvr>
                                    </p:animEffect>
                                    <p:animScale>
                                      <p:cBhvr>
                                        <p:cTn id="13" dur="500" autoRev="1" fill="hold"/>
                                        <p:tgtEl>
                                          <p:spTgt spid="4"/>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9D594D9-B809-4116-888F-B6FE69D337BE}"/>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lernen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reden</a:t>
            </a:r>
            <a:r>
              <a:rPr lang="en-GB" sz="4400" dirty="0">
                <a:solidFill>
                  <a:srgbClr val="115076"/>
                </a:solidFill>
                <a:latin typeface="Century Gothic" panose="020B0502020202020204" pitchFamily="34" charset="0"/>
              </a:rPr>
              <a:t>?</a:t>
            </a:r>
          </a:p>
        </p:txBody>
      </p:sp>
      <p:grpSp>
        <p:nvGrpSpPr>
          <p:cNvPr id="3" name="Group 2">
            <a:extLst>
              <a:ext uri="{FF2B5EF4-FFF2-40B4-BE49-F238E27FC236}">
                <a16:creationId xmlns:a16="http://schemas.microsoft.com/office/drawing/2014/main" xmlns="" id="{50CCED4F-C016-405A-8053-0F476C65CBE7}"/>
              </a:ext>
            </a:extLst>
          </p:cNvPr>
          <p:cNvGrpSpPr/>
          <p:nvPr/>
        </p:nvGrpSpPr>
        <p:grpSpPr>
          <a:xfrm>
            <a:off x="3737541" y="952500"/>
            <a:ext cx="4716918" cy="2647950"/>
            <a:chOff x="3234413" y="3429000"/>
            <a:chExt cx="3718837" cy="2109788"/>
          </a:xfrm>
        </p:grpSpPr>
        <p:pic>
          <p:nvPicPr>
            <p:cNvPr id="4" name="Picture 4" descr="Image result for friends clipart">
              <a:extLst>
                <a:ext uri="{FF2B5EF4-FFF2-40B4-BE49-F238E27FC236}">
                  <a16:creationId xmlns:a16="http://schemas.microsoft.com/office/drawing/2014/main" xmlns="" id="{DD83B4D5-1835-49A7-8E0D-75FFEE5D38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6700" y="4095750"/>
              <a:ext cx="2237991" cy="144303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xmlns="" id="{549105A2-220C-4383-B20E-502A5A68D78E}"/>
                </a:ext>
              </a:extLst>
            </p:cNvPr>
            <p:cNvSpPr/>
            <p:nvPr/>
          </p:nvSpPr>
          <p:spPr>
            <a:xfrm>
              <a:off x="5676516" y="3429000"/>
              <a:ext cx="1276734" cy="781050"/>
            </a:xfrm>
            <a:prstGeom prst="wedgeEllipseCallout">
              <a:avLst>
                <a:gd name="adj1" fmla="val -45508"/>
                <a:gd name="adj2" fmla="val 668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Speech Bubble: Oval 5">
              <a:extLst>
                <a:ext uri="{FF2B5EF4-FFF2-40B4-BE49-F238E27FC236}">
                  <a16:creationId xmlns:a16="http://schemas.microsoft.com/office/drawing/2014/main" xmlns="" id="{8CFDFDA4-0F88-4206-9D97-4D014F5D33DF}"/>
                </a:ext>
              </a:extLst>
            </p:cNvPr>
            <p:cNvSpPr/>
            <p:nvPr/>
          </p:nvSpPr>
          <p:spPr>
            <a:xfrm flipH="1">
              <a:off x="3234413" y="3648075"/>
              <a:ext cx="1276734" cy="781050"/>
            </a:xfrm>
            <a:prstGeom prst="wedgeEllipseCallout">
              <a:avLst>
                <a:gd name="adj1" fmla="val -45508"/>
                <a:gd name="adj2" fmla="val 6684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7" name="Star: 5 Points 6">
            <a:extLst>
              <a:ext uri="{FF2B5EF4-FFF2-40B4-BE49-F238E27FC236}">
                <a16:creationId xmlns:a16="http://schemas.microsoft.com/office/drawing/2014/main" xmlns="" id="{15F62351-5FD1-4C58-B7CB-71BA756B8F79}"/>
              </a:ext>
            </a:extLst>
          </p:cNvPr>
          <p:cNvSpPr/>
          <p:nvPr/>
        </p:nvSpPr>
        <p:spPr>
          <a:xfrm>
            <a:off x="6873309"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5124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7"/>
                                        </p:tgtEl>
                                      </p:cBhvr>
                                    </p:animEffect>
                                    <p:animScale>
                                      <p:cBhvr>
                                        <p:cTn id="13" dur="500" autoRev="1" fill="hold"/>
                                        <p:tgtEl>
                                          <p:spTgt spid="7"/>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A8EF5B6-5C17-43BF-993D-EB7BE9A04C8C}"/>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im</a:t>
            </a:r>
            <a:r>
              <a:rPr lang="en-GB" sz="4400" b="1"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Unterricht</a:t>
            </a:r>
            <a:r>
              <a:rPr lang="en-GB" sz="4400" b="1"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spielen</a:t>
            </a:r>
            <a:r>
              <a:rPr lang="en-GB" sz="4400" dirty="0">
                <a:solidFill>
                  <a:srgbClr val="115076"/>
                </a:solidFill>
                <a:latin typeface="Century Gothic" panose="020B0502020202020204" pitchFamily="34" charset="0"/>
              </a:rPr>
              <a:t>?</a:t>
            </a:r>
          </a:p>
        </p:txBody>
      </p:sp>
      <p:pic>
        <p:nvPicPr>
          <p:cNvPr id="3" name="Picture 2">
            <a:extLst>
              <a:ext uri="{FF2B5EF4-FFF2-40B4-BE49-F238E27FC236}">
                <a16:creationId xmlns:a16="http://schemas.microsoft.com/office/drawing/2014/main" xmlns="" id="{2AD6187E-53BB-4F26-B174-772C9A6117B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73622" y="199624"/>
            <a:ext cx="3644756" cy="3644756"/>
          </a:xfrm>
          <a:prstGeom prst="rect">
            <a:avLst/>
          </a:prstGeom>
        </p:spPr>
      </p:pic>
      <p:sp>
        <p:nvSpPr>
          <p:cNvPr id="4" name="Star: 5 Points 3">
            <a:extLst>
              <a:ext uri="{FF2B5EF4-FFF2-40B4-BE49-F238E27FC236}">
                <a16:creationId xmlns:a16="http://schemas.microsoft.com/office/drawing/2014/main" xmlns="" id="{62360BAE-2740-480F-B195-E38D5DAE5A75}"/>
              </a:ext>
            </a:extLst>
          </p:cNvPr>
          <p:cNvSpPr/>
          <p:nvPr/>
        </p:nvSpPr>
        <p:spPr>
          <a:xfrm>
            <a:off x="3483047"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703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4"/>
                                        </p:tgtEl>
                                      </p:cBhvr>
                                    </p:animEffect>
                                    <p:animScale>
                                      <p:cBhvr>
                                        <p:cTn id="13" dur="500" autoRev="1" fill="hold"/>
                                        <p:tgtEl>
                                          <p:spTgt spid="4"/>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E7EF262-0478-4041-991E-6A5E3941D00B}"/>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a:solidFill>
                  <a:srgbClr val="115076"/>
                </a:solidFill>
                <a:latin typeface="Century Gothic" panose="020B0502020202020204" pitchFamily="34" charset="0"/>
              </a:rPr>
              <a:t>Montag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a:solidFill>
                  <a:srgbClr val="115076"/>
                </a:solidFill>
                <a:latin typeface="Century Gothic" panose="020B0502020202020204" pitchFamily="34" charset="0"/>
              </a:rPr>
              <a:t>die Aufgabe</a:t>
            </a:r>
            <a:r>
              <a:rPr lang="en-GB" sz="4400" dirty="0">
                <a:solidFill>
                  <a:srgbClr val="115076"/>
                </a:solidFill>
                <a:latin typeface="Century Gothic" panose="020B0502020202020204" pitchFamily="34" charset="0"/>
              </a:rPr>
              <a:t>?</a:t>
            </a:r>
          </a:p>
        </p:txBody>
      </p:sp>
      <p:pic>
        <p:nvPicPr>
          <p:cNvPr id="3" name="Picture 6" descr="Classroom, Cooperative Learning, Discussion, Group Work">
            <a:extLst>
              <a:ext uri="{FF2B5EF4-FFF2-40B4-BE49-F238E27FC236}">
                <a16:creationId xmlns:a16="http://schemas.microsoft.com/office/drawing/2014/main" xmlns="" id="{E1FBF4DE-92F5-478D-9BD2-D522B98781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00" y="1016079"/>
            <a:ext cx="3505200" cy="2614295"/>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xmlns="" id="{588AB385-3D6F-4E9E-BFA3-A93B06656650}"/>
              </a:ext>
            </a:extLst>
          </p:cNvPr>
          <p:cNvSpPr/>
          <p:nvPr/>
        </p:nvSpPr>
        <p:spPr>
          <a:xfrm>
            <a:off x="7124700"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272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4"/>
                                        </p:tgtEl>
                                      </p:cBhvr>
                                    </p:animEffect>
                                    <p:animScale>
                                      <p:cBhvr>
                                        <p:cTn id="13" dur="500" autoRev="1" fill="hold"/>
                                        <p:tgtEl>
                                          <p:spTgt spid="4"/>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FFBC864-1169-4C6D-8267-B40F1864709D}"/>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machen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spielen</a:t>
            </a:r>
            <a:r>
              <a:rPr lang="en-GB" sz="4400" dirty="0">
                <a:solidFill>
                  <a:srgbClr val="115076"/>
                </a:solidFill>
                <a:latin typeface="Century Gothic" panose="020B0502020202020204" pitchFamily="34" charset="0"/>
              </a:rPr>
              <a:t>?</a:t>
            </a:r>
          </a:p>
        </p:txBody>
      </p:sp>
      <p:pic>
        <p:nvPicPr>
          <p:cNvPr id="4" name="Picture 8" descr="Checklist, Task, To Do, List, Plan, Work, Reminder">
            <a:extLst>
              <a:ext uri="{FF2B5EF4-FFF2-40B4-BE49-F238E27FC236}">
                <a16:creationId xmlns:a16="http://schemas.microsoft.com/office/drawing/2014/main" xmlns="" id="{C82797C5-B74C-4CCD-95D1-B1AE65D0C7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7651" y="819150"/>
            <a:ext cx="2421361" cy="2609850"/>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xmlns="" id="{0DE76A8F-B995-4063-A1BE-E16AD26DF544}"/>
              </a:ext>
            </a:extLst>
          </p:cNvPr>
          <p:cNvSpPr/>
          <p:nvPr/>
        </p:nvSpPr>
        <p:spPr>
          <a:xfrm>
            <a:off x="3562350" y="4686300"/>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9947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6" presetClass="emph" presetSubtype="0" fill="hold" grpId="2" nodeType="withEffect">
                                  <p:stCondLst>
                                    <p:cond delay="0"/>
                                  </p:stCondLst>
                                  <p:childTnLst>
                                    <p:animEffect transition="out" filter="fade">
                                      <p:cBhvr>
                                        <p:cTn id="12" dur="1000" tmFilter="0, 0; .2, .5; .8, .5; 1, 0"/>
                                        <p:tgtEl>
                                          <p:spTgt spid="5"/>
                                        </p:tgtEl>
                                      </p:cBhvr>
                                    </p:animEffect>
                                    <p:animScale>
                                      <p:cBhvr>
                                        <p:cTn id="13" dur="500" autoRev="1" fill="hold"/>
                                        <p:tgtEl>
                                          <p:spTgt spid="5"/>
                                        </p:tgtEl>
                                      </p:cBhvr>
                                      <p:by x="105000" y="105000"/>
                                    </p:animScale>
                                  </p:childTnLst>
                                </p:cTn>
                              </p:par>
                            </p:childTnLst>
                          </p:cTn>
                        </p:par>
                        <p:par>
                          <p:cTn id="14" fill="hold">
                            <p:stCondLst>
                              <p:cond delay="1000"/>
                            </p:stCondLst>
                            <p:childTnLst>
                              <p:par>
                                <p:cTn id="15" presetID="1" presetClass="exit" presetSubtype="0" fill="hold" grpId="1" nodeType="after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Blackboard, Boys, Chalkboard, Children">
            <a:extLst>
              <a:ext uri="{FF2B5EF4-FFF2-40B4-BE49-F238E27FC236}">
                <a16:creationId xmlns:a16="http://schemas.microsoft.com/office/drawing/2014/main" xmlns="" id="{BAF258FE-86CD-48FB-8218-3F5B3B3E2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7" y="609600"/>
            <a:ext cx="4238625"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6C972886-BF5F-48FC-9B59-E193F5E3B249}"/>
              </a:ext>
            </a:extLst>
          </p:cNvPr>
          <p:cNvSpPr txBox="1"/>
          <p:nvPr/>
        </p:nvSpPr>
        <p:spPr>
          <a:xfrm>
            <a:off x="1085850" y="3844380"/>
            <a:ext cx="10058400" cy="769441"/>
          </a:xfrm>
          <a:prstGeom prst="rect">
            <a:avLst/>
          </a:prstGeom>
          <a:noFill/>
        </p:spPr>
        <p:txBody>
          <a:bodyPr wrap="square" rtlCol="0">
            <a:spAutoFit/>
          </a:bodyPr>
          <a:lstStyle/>
          <a:p>
            <a:pPr algn="ctr"/>
            <a:r>
              <a:rPr lang="en-GB" sz="4400" b="1" dirty="0" err="1">
                <a:solidFill>
                  <a:srgbClr val="115076"/>
                </a:solidFill>
                <a:latin typeface="Century Gothic" panose="020B0502020202020204" pitchFamily="34" charset="0"/>
              </a:rPr>
              <a:t>lernen</a:t>
            </a:r>
            <a:r>
              <a:rPr lang="en-GB" sz="4400" dirty="0">
                <a:solidFill>
                  <a:srgbClr val="115076"/>
                </a:solidFill>
                <a:latin typeface="Century Gothic" panose="020B0502020202020204" pitchFamily="34" charset="0"/>
              </a:rPr>
              <a:t> </a:t>
            </a:r>
            <a:r>
              <a:rPr lang="en-GB" sz="4400" dirty="0" err="1">
                <a:solidFill>
                  <a:srgbClr val="115076"/>
                </a:solidFill>
                <a:latin typeface="Century Gothic" panose="020B0502020202020204" pitchFamily="34" charset="0"/>
              </a:rPr>
              <a:t>oder</a:t>
            </a:r>
            <a:r>
              <a:rPr lang="en-GB" sz="4400" dirty="0">
                <a:solidFill>
                  <a:srgbClr val="115076"/>
                </a:solidFill>
                <a:latin typeface="Century Gothic" panose="020B0502020202020204" pitchFamily="34" charset="0"/>
              </a:rPr>
              <a:t> </a:t>
            </a:r>
            <a:r>
              <a:rPr lang="en-GB" sz="4400" b="1" dirty="0" err="1">
                <a:solidFill>
                  <a:srgbClr val="115076"/>
                </a:solidFill>
                <a:latin typeface="Century Gothic" panose="020B0502020202020204" pitchFamily="34" charset="0"/>
              </a:rPr>
              <a:t>schreiben</a:t>
            </a:r>
            <a:r>
              <a:rPr lang="en-GB" sz="4400" dirty="0">
                <a:solidFill>
                  <a:srgbClr val="115076"/>
                </a:solidFill>
                <a:latin typeface="Century Gothic" panose="020B0502020202020204" pitchFamily="34" charset="0"/>
              </a:rPr>
              <a:t>?</a:t>
            </a:r>
          </a:p>
        </p:txBody>
      </p:sp>
      <p:sp>
        <p:nvSpPr>
          <p:cNvPr id="4" name="Star: 5 Points 3">
            <a:extLst>
              <a:ext uri="{FF2B5EF4-FFF2-40B4-BE49-F238E27FC236}">
                <a16:creationId xmlns:a16="http://schemas.microsoft.com/office/drawing/2014/main" xmlns="" id="{FBF24BF0-A64A-4712-88E9-8FEBDECCE9D7}"/>
              </a:ext>
            </a:extLst>
          </p:cNvPr>
          <p:cNvSpPr/>
          <p:nvPr/>
        </p:nvSpPr>
        <p:spPr>
          <a:xfrm>
            <a:off x="3205162" y="4613821"/>
            <a:ext cx="1581150" cy="1352550"/>
          </a:xfrm>
          <a:prstGeom prst="star5">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958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fill="hold" grpId="2" nodeType="withEffect">
                                  <p:stCondLst>
                                    <p:cond delay="0"/>
                                  </p:stCondLst>
                                  <p:childTnLst>
                                    <p:animEffect transition="out" filter="fade">
                                      <p:cBhvr>
                                        <p:cTn id="8" dur="1000" tmFilter="0, 0; .2, .5; .8, .5; 1, 0"/>
                                        <p:tgtEl>
                                          <p:spTgt spid="4"/>
                                        </p:tgtEl>
                                      </p:cBhvr>
                                    </p:animEffect>
                                    <p:animScale>
                                      <p:cBhvr>
                                        <p:cTn id="9" dur="500" autoRev="1" fill="hold"/>
                                        <p:tgtEl>
                                          <p:spTgt spid="4"/>
                                        </p:tgtEl>
                                      </p:cBhvr>
                                      <p:by x="105000" y="105000"/>
                                    </p:animScale>
                                  </p:childTnLst>
                                </p:cTn>
                              </p:par>
                            </p:childTnLst>
                          </p:cTn>
                        </p:par>
                        <p:par>
                          <p:cTn id="10" fill="hold">
                            <p:stCondLst>
                              <p:cond delay="1000"/>
                            </p:stCondLst>
                            <p:childTnLst>
                              <p:par>
                                <p:cTn id="11" presetID="1" presetClass="exit" presetSubtype="0" fill="hold" grpId="1" nodeType="after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Widescreen</PresentationFormat>
  <Paragraphs>83</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SimSun</vt:lpstr>
      <vt:lpstr>Arial</vt:lpstr>
      <vt:lpstr>Calibri</vt:lpstr>
      <vt:lpstr>Century Gothic</vt:lpstr>
      <vt:lpstr>Times New Roman</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2019-10-18T19:58:41Z</dcterms:created>
  <dcterms:modified xsi:type="dcterms:W3CDTF">2019-10-18T19:59:08Z</dcterms:modified>
</cp:coreProperties>
</file>