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9" r:id="rId2"/>
    <p:sldId id="299" r:id="rId3"/>
    <p:sldId id="301" r:id="rId4"/>
    <p:sldId id="302" r:id="rId5"/>
    <p:sldId id="303" r:id="rId6"/>
    <p:sldId id="319" r:id="rId7"/>
    <p:sldId id="318" r:id="rId8"/>
    <p:sldId id="328" r:id="rId9"/>
    <p:sldId id="307" r:id="rId10"/>
    <p:sldId id="3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Finlayson" initials="NF" lastIdx="7" clrIdx="0">
    <p:extLst>
      <p:ext uri="{19B8F6BF-5375-455C-9EA6-DF929625EA0E}">
        <p15:presenceInfo xmlns:p15="http://schemas.microsoft.com/office/powerpoint/2012/main" userId="Natalie Finlay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520"/>
    <a:srgbClr val="115076"/>
    <a:srgbClr val="FBF0D5"/>
    <a:srgbClr val="E3EA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7" autoAdjust="0"/>
    <p:restoredTop sz="66605" autoAdjust="0"/>
  </p:normalViewPr>
  <p:slideViewPr>
    <p:cSldViewPr snapToGrid="0">
      <p:cViewPr varScale="1">
        <p:scale>
          <a:sx n="77" d="100"/>
          <a:sy n="77" d="100"/>
        </p:scale>
        <p:origin x="169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BAE9C-ACF2-4362-814B-1AB50972AD2E}" type="datetimeFigureOut">
              <a:rPr lang="en-GB" smtClean="0"/>
              <a:t>14/01/2020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212F4-EB5A-464B-92EC-DACFCB1CC2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85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41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Answers revealed individually on clicks.</a:t>
            </a: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to elicit answers by asking e.g. ‘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kocht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Wasser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?’ ‘Wolfgang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kocht</a:t>
            </a:r>
            <a:r>
              <a:rPr lang="en-GB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Wasser</a:t>
            </a:r>
            <a:r>
              <a:rPr lang="en-GB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.’ ‘</a:t>
            </a:r>
            <a:r>
              <a:rPr lang="en-GB" sz="120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</a:t>
            </a:r>
            <a:r>
              <a:rPr lang="en-GB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kocht</a:t>
            </a:r>
            <a:r>
              <a:rPr lang="en-GB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Suppen</a:t>
            </a:r>
            <a:r>
              <a:rPr lang="en-GB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?’ ‘</a:t>
            </a:r>
            <a:r>
              <a:rPr lang="en-GB" sz="120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Opa</a:t>
            </a:r>
            <a:r>
              <a:rPr lang="en-GB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kocht</a:t>
            </a:r>
            <a:r>
              <a:rPr lang="en-GB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Suppen</a:t>
            </a:r>
            <a:r>
              <a:rPr lang="en-GB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.’</a:t>
            </a:r>
          </a:p>
          <a:p>
            <a:pPr lvl="0"/>
            <a:endParaRPr lang="en-GB" sz="120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Audio plays on number clicks.</a:t>
            </a:r>
            <a:endParaRPr lang="en-GB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Transcript:</a:t>
            </a:r>
          </a:p>
          <a:p>
            <a:pPr lvl="0"/>
            <a:endParaRPr lang="en-GB" sz="1200" b="1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AutoNum type="arabicParenR"/>
            </a:pP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putze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du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putzt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Zimmer, die Autos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kochst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koche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</a:t>
            </a:r>
            <a:r>
              <a:rPr lang="en-GB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Wasser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</a:t>
            </a:r>
            <a:r>
              <a:rPr lang="en-GB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Suppen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schreibe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du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schreibst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</a:t>
            </a:r>
            <a:r>
              <a:rPr lang="en-GB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Buch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</a:t>
            </a:r>
            <a:r>
              <a:rPr lang="en-GB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putzt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putze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ihn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</a:t>
            </a:r>
            <a:r>
              <a:rPr lang="en-GB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Fenster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den </a:t>
            </a:r>
            <a:r>
              <a:rPr lang="en-GB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Tisch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228600" lvl="0" indent="-228600">
              <a:buAutoNum type="arabicParenR"/>
            </a:pP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lerne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du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lernst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Lied, die </a:t>
            </a:r>
            <a:r>
              <a:rPr lang="en-GB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Fremdsprachen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7104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680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instructions:</a:t>
            </a:r>
            <a:b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only new word here is ‘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’,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students can infer from the familiar context (new student at school is something pupils will be familiar with),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its similarity to the English ‘new’.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on the SOW for introduction later this term in 2.2.4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line of the rubric appears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separately to allow teachers to elicit the meanings. 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In this activity, students connect</a:t>
            </a:r>
            <a:r>
              <a:rPr lang="en-GB" baseline="0" dirty="0"/>
              <a:t> accusative pronouns with the meaning of known nouns. Teacher to remind students that the pronoun reflects the gender of the noun.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aseline="0" dirty="0"/>
              <a:t>Answers (in pairs) revealed on clicks.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aseline="0" dirty="0"/>
              <a:t>Teacher can elicit answers orally and revise use of the accusative definite articles by asking e.g. ‘</a:t>
            </a:r>
            <a:r>
              <a:rPr lang="en-GB" i="1" baseline="0" dirty="0"/>
              <a:t>Mag Wolfgang den Lehrer / die </a:t>
            </a:r>
            <a:r>
              <a:rPr lang="en-GB" i="1" baseline="0" dirty="0" err="1"/>
              <a:t>Lehrerin</a:t>
            </a:r>
            <a:r>
              <a:rPr lang="en-GB" i="1" baseline="0" dirty="0"/>
              <a:t>?’ </a:t>
            </a:r>
            <a:r>
              <a:rPr lang="en-GB" i="0" baseline="0" dirty="0"/>
              <a:t>to elicit the response ‘</a:t>
            </a:r>
            <a:r>
              <a:rPr lang="en-GB" i="1" baseline="0" dirty="0" err="1"/>
              <a:t>Ja</a:t>
            </a:r>
            <a:r>
              <a:rPr lang="en-GB" i="1" baseline="0" dirty="0"/>
              <a:t>/nein’.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i="1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i="0" baseline="0" dirty="0"/>
              <a:t>Optional extension: </a:t>
            </a:r>
            <a:r>
              <a:rPr lang="en-GB" i="0" baseline="0" dirty="0"/>
              <a:t>If time permits, students could write full sentences to practise use of the definite article, e.g. ‘</a:t>
            </a:r>
            <a:r>
              <a:rPr lang="en-GB" i="1" baseline="0" dirty="0"/>
              <a:t>Wolfgang mag den Lehrer, </a:t>
            </a:r>
            <a:r>
              <a:rPr lang="en-GB" i="1" baseline="0" dirty="0" err="1"/>
              <a:t>aber</a:t>
            </a:r>
            <a:r>
              <a:rPr lang="en-GB" i="1" baseline="0" dirty="0"/>
              <a:t> </a:t>
            </a:r>
            <a:r>
              <a:rPr lang="en-GB" i="1" baseline="0" dirty="0" err="1"/>
              <a:t>er</a:t>
            </a:r>
            <a:r>
              <a:rPr lang="en-GB" i="1" baseline="0" dirty="0"/>
              <a:t> mag die </a:t>
            </a:r>
            <a:r>
              <a:rPr lang="en-GB" i="1" baseline="0" dirty="0" err="1"/>
              <a:t>Lehrerin</a:t>
            </a:r>
            <a:r>
              <a:rPr lang="en-GB" i="1" baseline="0" dirty="0"/>
              <a:t> </a:t>
            </a:r>
            <a:r>
              <a:rPr lang="en-GB" i="1" baseline="0" dirty="0" err="1"/>
              <a:t>nicht</a:t>
            </a:r>
            <a:r>
              <a:rPr lang="en-GB" i="0" baseline="0" dirty="0"/>
              <a:t>.’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539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In this activity, students connect</a:t>
            </a:r>
            <a:r>
              <a:rPr lang="en-GB" baseline="0" dirty="0"/>
              <a:t> accusative pronouns with the meaning of known nouns. Teacher to remind students that the pronoun reflects the gender of the noun.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aseline="0" dirty="0"/>
              <a:t>Answers (in pairs) revealed on clicks.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aseline="0" dirty="0"/>
              <a:t>Teacher can elicit answers orally and revise use of the accusative definite articles by asking e.g. ‘</a:t>
            </a:r>
            <a:r>
              <a:rPr lang="en-GB" i="1" baseline="0" dirty="0"/>
              <a:t>Mag Wolfgang den Lehrer / die </a:t>
            </a:r>
            <a:r>
              <a:rPr lang="en-GB" i="1" baseline="0" dirty="0" err="1"/>
              <a:t>Lehrerin</a:t>
            </a:r>
            <a:r>
              <a:rPr lang="en-GB" i="1" baseline="0" dirty="0"/>
              <a:t>?’ </a:t>
            </a:r>
            <a:r>
              <a:rPr lang="en-GB" i="0" baseline="0" dirty="0"/>
              <a:t>to elicit the response ‘</a:t>
            </a:r>
            <a:r>
              <a:rPr lang="en-GB" i="1" baseline="0" dirty="0" err="1"/>
              <a:t>Ja</a:t>
            </a:r>
            <a:r>
              <a:rPr lang="en-GB" i="1" baseline="0" dirty="0"/>
              <a:t>/nein’.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i="1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i="0" baseline="0" dirty="0"/>
              <a:t>Optional extension: </a:t>
            </a:r>
            <a:r>
              <a:rPr lang="en-GB" i="0" baseline="0" dirty="0"/>
              <a:t>If time permits, students could write full sentences to practise use of the definite article, e.g. ‘</a:t>
            </a:r>
            <a:r>
              <a:rPr lang="en-GB" i="1" baseline="0" dirty="0"/>
              <a:t>Wolfgang mag den Lehrer, </a:t>
            </a:r>
            <a:r>
              <a:rPr lang="en-GB" i="1" baseline="0" dirty="0" err="1"/>
              <a:t>aber</a:t>
            </a:r>
            <a:r>
              <a:rPr lang="en-GB" i="1" baseline="0" dirty="0"/>
              <a:t> </a:t>
            </a:r>
            <a:r>
              <a:rPr lang="en-GB" i="1" baseline="0" dirty="0" err="1"/>
              <a:t>er</a:t>
            </a:r>
            <a:r>
              <a:rPr lang="en-GB" i="1" baseline="0" dirty="0"/>
              <a:t> mag die </a:t>
            </a:r>
            <a:r>
              <a:rPr lang="en-GB" i="1" baseline="0" dirty="0" err="1"/>
              <a:t>Lehrerin</a:t>
            </a:r>
            <a:r>
              <a:rPr lang="en-GB" i="1" baseline="0" dirty="0"/>
              <a:t> </a:t>
            </a:r>
            <a:r>
              <a:rPr lang="en-GB" i="1" baseline="0" dirty="0" err="1"/>
              <a:t>nicht</a:t>
            </a:r>
            <a:r>
              <a:rPr lang="en-GB" i="0" baseline="0" dirty="0"/>
              <a:t>.’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321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In this activity, students connect</a:t>
            </a:r>
            <a:r>
              <a:rPr lang="en-GB" baseline="0" dirty="0"/>
              <a:t> accusative pronouns with the meaning of known nouns. Teacher to remind students that the pronoun reflects the gender of the noun.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aseline="0" dirty="0"/>
              <a:t>Answers (in pairs) revealed on clicks.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aseline="0" dirty="0"/>
              <a:t>Teacher can elicit answers orally and revise use of the accusative definite articles by asking e.g. ‘</a:t>
            </a:r>
            <a:r>
              <a:rPr lang="en-GB" i="1" baseline="0" dirty="0"/>
              <a:t>Mag Wolfgang den Lehrer / die </a:t>
            </a:r>
            <a:r>
              <a:rPr lang="en-GB" i="1" baseline="0" dirty="0" err="1"/>
              <a:t>Lehrerin</a:t>
            </a:r>
            <a:r>
              <a:rPr lang="en-GB" i="1" baseline="0" dirty="0"/>
              <a:t>?’ </a:t>
            </a:r>
            <a:r>
              <a:rPr lang="en-GB" i="0" baseline="0" dirty="0"/>
              <a:t>to elicit the response ‘</a:t>
            </a:r>
            <a:r>
              <a:rPr lang="en-GB" i="1" baseline="0" dirty="0" err="1"/>
              <a:t>Ja</a:t>
            </a:r>
            <a:r>
              <a:rPr lang="en-GB" i="1" baseline="0" dirty="0"/>
              <a:t>/nein’.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i="1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i="0" baseline="0" dirty="0"/>
              <a:t>Optional extension: </a:t>
            </a:r>
            <a:r>
              <a:rPr lang="en-GB" i="0" baseline="0" dirty="0"/>
              <a:t>If time permits, students could write full sentences to practise use of the definite article, e.g. ‘</a:t>
            </a:r>
            <a:r>
              <a:rPr lang="en-GB" i="1" baseline="0" dirty="0"/>
              <a:t>Wolfgang mag den Lehrer, </a:t>
            </a:r>
            <a:r>
              <a:rPr lang="en-GB" i="1" baseline="0" dirty="0" err="1"/>
              <a:t>aber</a:t>
            </a:r>
            <a:r>
              <a:rPr lang="en-GB" i="1" baseline="0" dirty="0"/>
              <a:t> </a:t>
            </a:r>
            <a:r>
              <a:rPr lang="en-GB" i="1" baseline="0" dirty="0" err="1"/>
              <a:t>er</a:t>
            </a:r>
            <a:r>
              <a:rPr lang="en-GB" i="1" baseline="0" dirty="0"/>
              <a:t> mag die </a:t>
            </a:r>
            <a:r>
              <a:rPr lang="en-GB" i="1" baseline="0" dirty="0" err="1"/>
              <a:t>Lehrerin</a:t>
            </a:r>
            <a:r>
              <a:rPr lang="en-GB" i="1" baseline="0" dirty="0"/>
              <a:t> </a:t>
            </a:r>
            <a:r>
              <a:rPr lang="en-GB" i="1" baseline="0" dirty="0" err="1"/>
              <a:t>nicht</a:t>
            </a:r>
            <a:r>
              <a:rPr lang="en-GB" i="0" baseline="0" dirty="0"/>
              <a:t>.’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022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This</a:t>
            </a:r>
            <a:r>
              <a:rPr lang="en-GB" baseline="0" dirty="0"/>
              <a:t> example slide draws attention to the use of object pronouns after verbs other than </a:t>
            </a:r>
            <a:r>
              <a:rPr lang="en-GB" i="1" baseline="0" dirty="0" err="1"/>
              <a:t>mögen</a:t>
            </a:r>
            <a:r>
              <a:rPr lang="en-GB" i="0" baseline="0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i="0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i="0" baseline="0" dirty="0"/>
              <a:t>It also provides a model for the spoken production activity that follows, in which students are asked to describe a situation using </a:t>
            </a:r>
            <a:r>
              <a:rPr lang="en-GB" b="1" i="0" baseline="0" dirty="0"/>
              <a:t>pronouns</a:t>
            </a:r>
            <a:r>
              <a:rPr lang="en-GB" b="0" i="0" baseline="0" dirty="0"/>
              <a:t> only.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b="0" i="0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i="0" baseline="0" dirty="0"/>
              <a:t>In this example, students are asked to consider the pronoun </a:t>
            </a:r>
            <a:r>
              <a:rPr lang="en-GB" b="1" i="1" baseline="0" dirty="0" err="1"/>
              <a:t>ihn</a:t>
            </a:r>
            <a:r>
              <a:rPr lang="en-GB" b="1" i="1" baseline="0" dirty="0"/>
              <a:t>, </a:t>
            </a:r>
            <a:r>
              <a:rPr lang="en-GB" b="0" i="0" baseline="0" dirty="0"/>
              <a:t>and decide to which of two known nouns </a:t>
            </a:r>
            <a:r>
              <a:rPr lang="en-GB" b="0" i="1" baseline="0" dirty="0"/>
              <a:t>(der Boden </a:t>
            </a:r>
            <a:r>
              <a:rPr lang="en-GB" b="0" i="0" baseline="0" dirty="0"/>
              <a:t>and </a:t>
            </a:r>
            <a:r>
              <a:rPr lang="en-GB" b="0" i="1" baseline="0" dirty="0"/>
              <a:t>das </a:t>
            </a:r>
            <a:r>
              <a:rPr lang="en-GB" b="0" i="1" baseline="0" dirty="0" err="1"/>
              <a:t>Fahrrad</a:t>
            </a:r>
            <a:r>
              <a:rPr lang="en-GB" b="0" i="0" baseline="0" dirty="0"/>
              <a:t>) it refers. Student should use the </a:t>
            </a:r>
            <a:r>
              <a:rPr lang="en-GB" b="1" i="0" baseline="0" dirty="0"/>
              <a:t>accusative article</a:t>
            </a:r>
            <a:r>
              <a:rPr lang="en-GB" b="0" i="0" baseline="0" dirty="0"/>
              <a:t> in the answer, as the article comes after a verb. Students will likely need reminding of this rule.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973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In</a:t>
            </a:r>
            <a:r>
              <a:rPr lang="en-GB" baseline="0" dirty="0"/>
              <a:t> this spoken activity, students work in pairs to connect pronouns with meaning.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aseline="0" dirty="0"/>
              <a:t>1/ Students are given the prompts below (see the speaking </a:t>
            </a:r>
            <a:r>
              <a:rPr lang="en-GB" baseline="0" dirty="0" err="1"/>
              <a:t>rolecards</a:t>
            </a:r>
            <a:r>
              <a:rPr lang="en-GB" baseline="0" dirty="0"/>
              <a:t> uploaded with this resource).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aseline="0" dirty="0"/>
              <a:t>2/ Students take it in turns to ask and answer questions using the verbs on the slide.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aseline="0" dirty="0"/>
              <a:t>3/ The asking student first forms a question in the </a:t>
            </a:r>
            <a:r>
              <a:rPr lang="en-GB" i="1" baseline="0" dirty="0"/>
              <a:t>du</a:t>
            </a:r>
            <a:r>
              <a:rPr lang="en-GB" i="0" baseline="0" dirty="0"/>
              <a:t> form (</a:t>
            </a:r>
            <a:r>
              <a:rPr lang="en-GB" i="1" baseline="0" dirty="0"/>
              <a:t>Was </a:t>
            </a:r>
            <a:r>
              <a:rPr lang="en-GB" i="1" baseline="0" dirty="0" err="1"/>
              <a:t>machst</a:t>
            </a:r>
            <a:r>
              <a:rPr lang="en-GB" i="1" baseline="0" dirty="0"/>
              <a:t> du?</a:t>
            </a:r>
            <a:r>
              <a:rPr lang="en-GB" i="0" baseline="0" dirty="0"/>
              <a:t>) Students may need a reminder of question formation prior to beginning the task.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i="0" baseline="0" dirty="0"/>
              <a:t>4/ </a:t>
            </a:r>
            <a:r>
              <a:rPr lang="en-GB" baseline="0" dirty="0"/>
              <a:t>The answering student forms a sentence using the given verb in the </a:t>
            </a:r>
            <a:r>
              <a:rPr lang="en-GB" i="1" baseline="0" dirty="0"/>
              <a:t>ich</a:t>
            </a:r>
            <a:r>
              <a:rPr lang="en-GB" i="0" baseline="0" dirty="0"/>
              <a:t> form, replacing</a:t>
            </a:r>
            <a:r>
              <a:rPr lang="en-GB" baseline="0" dirty="0"/>
              <a:t> the noun on their card with the object pronoun, </a:t>
            </a:r>
            <a:r>
              <a:rPr lang="en-GB" i="1" baseline="0" dirty="0" err="1"/>
              <a:t>ihn</a:t>
            </a:r>
            <a:r>
              <a:rPr lang="en-GB" i="1" baseline="0" dirty="0"/>
              <a:t>, </a:t>
            </a:r>
            <a:r>
              <a:rPr lang="en-GB" i="1" baseline="0" dirty="0" err="1"/>
              <a:t>sie</a:t>
            </a:r>
            <a:r>
              <a:rPr lang="en-GB" i="0" baseline="0" dirty="0"/>
              <a:t> or </a:t>
            </a:r>
            <a:r>
              <a:rPr lang="en-GB" i="1" baseline="0" dirty="0"/>
              <a:t>es. </a:t>
            </a:r>
            <a:r>
              <a:rPr lang="en-GB" i="0" baseline="0" dirty="0"/>
              <a:t>(</a:t>
            </a:r>
            <a:r>
              <a:rPr lang="en-GB" i="1" baseline="0" dirty="0"/>
              <a:t>Ich </a:t>
            </a:r>
            <a:r>
              <a:rPr lang="en-GB" i="1" baseline="0" dirty="0" err="1"/>
              <a:t>putze</a:t>
            </a:r>
            <a:r>
              <a:rPr lang="en-GB" i="1" baseline="0" dirty="0"/>
              <a:t> </a:t>
            </a:r>
            <a:r>
              <a:rPr lang="en-GB" i="1" baseline="0" dirty="0" err="1"/>
              <a:t>ihn</a:t>
            </a:r>
            <a:r>
              <a:rPr lang="en-GB" i="0" baseline="0" dirty="0"/>
              <a:t>).</a:t>
            </a:r>
            <a:endParaRPr lang="en-GB" i="1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i="0" baseline="0" dirty="0"/>
              <a:t>5/</a:t>
            </a:r>
            <a:r>
              <a:rPr lang="en-GB" i="1" baseline="0" dirty="0"/>
              <a:t> </a:t>
            </a:r>
            <a:r>
              <a:rPr lang="en-GB" i="0" baseline="0" dirty="0"/>
              <a:t>The asking student must choose between the two items pictured, based on the gender indicated by the pronoun given by their partner. The asking student confirms their understanding by forming a sentence in the </a:t>
            </a:r>
            <a:r>
              <a:rPr lang="en-GB" i="1" baseline="0" dirty="0"/>
              <a:t>du</a:t>
            </a:r>
            <a:r>
              <a:rPr lang="en-GB" i="0" baseline="0" dirty="0"/>
              <a:t> form, with the noun + accusative article (</a:t>
            </a:r>
            <a:r>
              <a:rPr lang="en-GB" i="1" baseline="0" dirty="0"/>
              <a:t>Ah, du </a:t>
            </a:r>
            <a:r>
              <a:rPr lang="en-GB" i="1" baseline="0" dirty="0" err="1"/>
              <a:t>putzt</a:t>
            </a:r>
            <a:r>
              <a:rPr lang="en-GB" i="1" baseline="0" dirty="0"/>
              <a:t> den Tisch</a:t>
            </a:r>
            <a:r>
              <a:rPr lang="en-GB" i="0" baseline="0" dirty="0"/>
              <a:t>!)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i="0" baseline="0" dirty="0"/>
              <a:t>6/ The answering student confirms or corrects by forming a sentence in the </a:t>
            </a:r>
            <a:r>
              <a:rPr lang="en-GB" i="1" baseline="0" dirty="0"/>
              <a:t>ich</a:t>
            </a:r>
            <a:r>
              <a:rPr lang="en-GB" i="0" baseline="0" dirty="0"/>
              <a:t> form (</a:t>
            </a:r>
            <a:r>
              <a:rPr lang="en-GB" i="1" baseline="0" dirty="0" err="1"/>
              <a:t>Ja</a:t>
            </a:r>
            <a:r>
              <a:rPr lang="en-GB" i="1" baseline="0" dirty="0"/>
              <a:t>, ich </a:t>
            </a:r>
            <a:r>
              <a:rPr lang="en-GB" i="1" baseline="0" dirty="0" err="1"/>
              <a:t>putze</a:t>
            </a:r>
            <a:r>
              <a:rPr lang="en-GB" i="1" baseline="0" dirty="0"/>
              <a:t> den Tisch</a:t>
            </a:r>
            <a:r>
              <a:rPr lang="en-GB" i="0" baseline="0" dirty="0"/>
              <a:t>.)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i="0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i="0" baseline="0" dirty="0"/>
              <a:t>Student B: Was </a:t>
            </a:r>
            <a:r>
              <a:rPr lang="en-GB" i="0" baseline="0" dirty="0" err="1"/>
              <a:t>machst</a:t>
            </a:r>
            <a:r>
              <a:rPr lang="en-GB" i="0" baseline="0" dirty="0"/>
              <a:t> du?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i="0" baseline="0" dirty="0"/>
              <a:t>Student A: </a:t>
            </a:r>
            <a:r>
              <a:rPr lang="en-GB" i="0" baseline="0" dirty="0" err="1"/>
              <a:t>Ich</a:t>
            </a:r>
            <a:r>
              <a:rPr lang="en-GB" i="0" baseline="0" dirty="0"/>
              <a:t> </a:t>
            </a:r>
            <a:r>
              <a:rPr lang="en-GB" i="0" baseline="0" dirty="0" err="1"/>
              <a:t>putze</a:t>
            </a:r>
            <a:r>
              <a:rPr lang="en-GB" i="0" baseline="0" dirty="0"/>
              <a:t> </a:t>
            </a:r>
            <a:r>
              <a:rPr lang="en-GB" i="0" baseline="0" dirty="0" err="1"/>
              <a:t>ihn</a:t>
            </a:r>
            <a:r>
              <a:rPr lang="en-GB" i="0" baseline="0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i="0" baseline="0" dirty="0"/>
              <a:t>Student B: Ah, du </a:t>
            </a:r>
            <a:r>
              <a:rPr lang="en-GB" i="0" baseline="0" dirty="0" err="1"/>
              <a:t>putzt</a:t>
            </a:r>
            <a:r>
              <a:rPr lang="en-GB" i="0" baseline="0" dirty="0"/>
              <a:t> den </a:t>
            </a:r>
            <a:r>
              <a:rPr lang="en-GB" i="0" baseline="0" dirty="0" err="1"/>
              <a:t>Tisch</a:t>
            </a:r>
            <a:r>
              <a:rPr lang="en-GB" i="0" baseline="0" dirty="0"/>
              <a:t>!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i="0" baseline="0" dirty="0"/>
              <a:t>Student A: </a:t>
            </a:r>
            <a:r>
              <a:rPr lang="en-GB" i="0" baseline="0" dirty="0" err="1"/>
              <a:t>Ja</a:t>
            </a:r>
            <a:r>
              <a:rPr lang="en-GB" i="0" baseline="0" dirty="0"/>
              <a:t>, ich </a:t>
            </a:r>
            <a:r>
              <a:rPr lang="en-GB" i="0" baseline="0" dirty="0" err="1"/>
              <a:t>putze</a:t>
            </a:r>
            <a:r>
              <a:rPr lang="en-GB" i="0" baseline="0" dirty="0"/>
              <a:t> den Tisch.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baseline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baseline="0" dirty="0"/>
              <a:t>Student A prompts: </a:t>
            </a:r>
            <a:r>
              <a:rPr lang="en-GB" b="0" baseline="0" dirty="0"/>
              <a:t>L) der </a:t>
            </a:r>
            <a:r>
              <a:rPr lang="en-GB" b="0" baseline="0" dirty="0" err="1"/>
              <a:t>Tisch</a:t>
            </a:r>
            <a:r>
              <a:rPr lang="en-GB" b="0" baseline="0" dirty="0"/>
              <a:t>, M) die </a:t>
            </a:r>
            <a:r>
              <a:rPr lang="en-GB" b="0" baseline="0" dirty="0" err="1"/>
              <a:t>Fremdsprache</a:t>
            </a:r>
            <a:r>
              <a:rPr lang="en-GB" b="0" baseline="0" dirty="0"/>
              <a:t>, N) das </a:t>
            </a:r>
            <a:r>
              <a:rPr lang="en-GB" b="0" baseline="0" dirty="0" err="1"/>
              <a:t>Buch</a:t>
            </a:r>
            <a:r>
              <a:rPr lang="en-GB" b="0" baseline="0" dirty="0"/>
              <a:t>, O) die Band, P) das Handy, Q) der </a:t>
            </a:r>
            <a:r>
              <a:rPr lang="en-GB" b="0" baseline="0" dirty="0" err="1"/>
              <a:t>Fußball</a:t>
            </a:r>
            <a:r>
              <a:rPr lang="en-GB" b="0" baseline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r>
              <a:rPr lang="en-GB" b="1" baseline="0" dirty="0"/>
              <a:t>Student B prompts: </a:t>
            </a:r>
            <a:r>
              <a:rPr lang="en-GB" b="0" baseline="0" dirty="0"/>
              <a:t>L) der Tisch, M) das Spiel, N) die </a:t>
            </a:r>
            <a:r>
              <a:rPr lang="en-GB" b="0" baseline="0" dirty="0" err="1"/>
              <a:t>Liste</a:t>
            </a:r>
            <a:r>
              <a:rPr lang="en-GB" b="0" baseline="0" dirty="0"/>
              <a:t>, O) der Film, P) das Handy, Q) das </a:t>
            </a:r>
            <a:r>
              <a:rPr lang="en-GB" b="0" baseline="0" dirty="0" err="1"/>
              <a:t>Geschenk</a:t>
            </a:r>
            <a:r>
              <a:rPr lang="en-GB" b="0" baseline="0" dirty="0"/>
              <a:t>.</a:t>
            </a:r>
            <a:endParaRPr lang="en-GB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944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6" name="Google Shape;14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920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four object pronouns are brought together. Students must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choose between pairs of pronouns to decide who is doing what.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keep responses as simple as possible, students are asked to write ‘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and ‘du’ next to the correct items.  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best to do the first one for practice.</a:t>
            </a:r>
            <a:endParaRPr lang="en-GB" sz="120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GB" sz="120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Transcript:</a:t>
            </a:r>
          </a:p>
          <a:p>
            <a:pPr lvl="0"/>
            <a:endParaRPr lang="en-GB" sz="1200" b="1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AutoNum type="arabicParenR"/>
            </a:pP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putze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du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putzt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Zimmer, die Autos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kochst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koche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</a:t>
            </a:r>
            <a:r>
              <a:rPr lang="en-GB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Wasser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</a:t>
            </a:r>
            <a:r>
              <a:rPr lang="en-GB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Suppen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schreibe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du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schreibst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</a:t>
            </a:r>
            <a:r>
              <a:rPr lang="en-GB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Buch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</a:t>
            </a:r>
            <a:r>
              <a:rPr lang="en-GB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putzt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putze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ihn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</a:t>
            </a:r>
            <a:r>
              <a:rPr lang="en-GB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Fenster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den </a:t>
            </a:r>
            <a:r>
              <a:rPr lang="en-GB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Tisch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228600" lvl="0" indent="-228600">
              <a:buAutoNum type="arabicParenR"/>
            </a:pP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Ich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lerne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du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lernst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</a:t>
            </a:r>
            <a:r>
              <a:rPr lang="en-GB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Lied, die </a:t>
            </a:r>
            <a:r>
              <a:rPr lang="en-GB" sz="1200" b="0" i="1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Fremdsprachen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807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208385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81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000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471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0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708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8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4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6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41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747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40891" y="6494075"/>
            <a:ext cx="1986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</p:spTree>
    <p:extLst>
      <p:ext uri="{BB962C8B-B14F-4D97-AF65-F5344CB8AC3E}">
        <p14:creationId xmlns:p14="http://schemas.microsoft.com/office/powerpoint/2010/main" val="13767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2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12.png"/><Relationship Id="rId1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audio" Target="../media/audio6.wav"/><Relationship Id="rId12" Type="http://schemas.openxmlformats.org/officeDocument/2006/relationships/image" Target="../media/image7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6.png"/><Relationship Id="rId20" Type="http://schemas.openxmlformats.org/officeDocument/2006/relationships/image" Target="../media/image33.tif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35.png"/><Relationship Id="rId5" Type="http://schemas.openxmlformats.org/officeDocument/2006/relationships/audio" Target="../media/audio4.wav"/><Relationship Id="rId15" Type="http://schemas.openxmlformats.org/officeDocument/2006/relationships/image" Target="../media/image28.png"/><Relationship Id="rId10" Type="http://schemas.openxmlformats.org/officeDocument/2006/relationships/image" Target="../media/image34.png"/><Relationship Id="rId19" Type="http://schemas.openxmlformats.org/officeDocument/2006/relationships/image" Target="../media/image38.png"/><Relationship Id="rId4" Type="http://schemas.openxmlformats.org/officeDocument/2006/relationships/audio" Target="../media/audio3.wav"/><Relationship Id="rId9" Type="http://schemas.openxmlformats.org/officeDocument/2006/relationships/image" Target="../media/image32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audio" Target="../media/audio2.wav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21.png"/><Relationship Id="rId1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audio" Target="../media/audio6.wav"/><Relationship Id="rId12" Type="http://schemas.openxmlformats.org/officeDocument/2006/relationships/image" Target="../media/image35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8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34.png"/><Relationship Id="rId5" Type="http://schemas.openxmlformats.org/officeDocument/2006/relationships/audio" Target="../media/audio4.wav"/><Relationship Id="rId15" Type="http://schemas.openxmlformats.org/officeDocument/2006/relationships/image" Target="../media/image16.png"/><Relationship Id="rId10" Type="http://schemas.openxmlformats.org/officeDocument/2006/relationships/image" Target="../media/image33.tiff"/><Relationship Id="rId19" Type="http://schemas.openxmlformats.org/officeDocument/2006/relationships/image" Target="../media/image38.png"/><Relationship Id="rId4" Type="http://schemas.openxmlformats.org/officeDocument/2006/relationships/audio" Target="../media/audio3.wav"/><Relationship Id="rId9" Type="http://schemas.openxmlformats.org/officeDocument/2006/relationships/image" Target="../media/image32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168926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BF0D5"/>
            </a:solidFill>
          </p:grpSpPr>
          <p:sp>
            <p:nvSpPr>
              <p:cNvPr id="9" name="Isosceles Triangle 8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6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GB" sz="16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" name="Isosceles Triangle 3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DAA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600">
                <a:solidFill>
                  <a:prstClr val="white"/>
                </a:solidFill>
              </a:endParaRPr>
            </a:p>
          </p:txBody>
        </p:sp>
        <p:sp>
          <p:nvSpPr>
            <p:cNvPr id="5" name="Rectangle 4">
              <a:extLs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-56445" y="0"/>
              <a:ext cx="4350984" cy="6858000"/>
            </a:xfrm>
            <a:prstGeom prst="rect">
              <a:avLst/>
            </a:prstGeom>
            <a:solidFill>
              <a:srgbClr val="DAA5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GB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58E7B9B-A11A-154E-80B4-563231C87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181" y="2429594"/>
            <a:ext cx="8198716" cy="1485422"/>
          </a:xfrm>
        </p:spPr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prstClr val="white"/>
                </a:solidFill>
              </a:rPr>
              <a:t>Grammar</a:t>
            </a:r>
            <a:r>
              <a:rPr lang="en-GB" b="1" dirty="0">
                <a:solidFill>
                  <a:prstClr val="white"/>
                </a:solidFill>
              </a:rPr>
              <a:t/>
            </a:r>
            <a:br>
              <a:rPr lang="en-GB" b="1" dirty="0">
                <a:solidFill>
                  <a:prstClr val="white"/>
                </a:solidFill>
              </a:rPr>
            </a:b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F2214FE-0DF5-6741-9332-4A2CB0FF9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181" y="3172305"/>
            <a:ext cx="6305827" cy="1120726"/>
          </a:xfrm>
        </p:spPr>
        <p:txBody>
          <a:bodyPr>
            <a:noAutofit/>
          </a:bodyPr>
          <a:lstStyle/>
          <a:p>
            <a:pPr algn="l"/>
            <a:r>
              <a:rPr lang="de-DE" dirty="0">
                <a:solidFill>
                  <a:schemeClr val="bg1"/>
                </a:solidFill>
              </a:rPr>
              <a:t>Object pronouns (singular) ihn, sie, </a:t>
            </a:r>
            <a:r>
              <a:rPr lang="de-DE" dirty="0" smtClean="0">
                <a:solidFill>
                  <a:schemeClr val="bg1"/>
                </a:solidFill>
              </a:rPr>
              <a:t>es and plural (sie)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7B424077-B2D5-46AA-BDA8-6FF15DA500E8}"/>
              </a:ext>
            </a:extLst>
          </p:cNvPr>
          <p:cNvSpPr txBox="1">
            <a:spLocks/>
          </p:cNvSpPr>
          <p:nvPr/>
        </p:nvSpPr>
        <p:spPr>
          <a:xfrm>
            <a:off x="195181" y="5069525"/>
            <a:ext cx="5784972" cy="99889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Y7 German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Term </a:t>
            </a:r>
            <a:r>
              <a:rPr lang="en-GB" sz="1800" dirty="0">
                <a:solidFill>
                  <a:prstClr val="white"/>
                </a:solidFill>
                <a:latin typeface="Century Gothic" panose="020B0502020202020204" pitchFamily="34" charset="0"/>
              </a:rPr>
              <a:t>2.1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- Week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3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638AEC8F-C9FD-A549-80E9-260E66E632C7}"/>
              </a:ext>
            </a:extLst>
          </p:cNvPr>
          <p:cNvSpPr txBox="1">
            <a:spLocks/>
          </p:cNvSpPr>
          <p:nvPr/>
        </p:nvSpPr>
        <p:spPr>
          <a:xfrm>
            <a:off x="195181" y="5922444"/>
            <a:ext cx="5784972" cy="59418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Natalie Finlayson / Rachel Hawkes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/>
                </a:solidFill>
                <a:latin typeface="Century Gothic" panose="020B0502020202020204" pitchFamily="34" charset="0"/>
              </a:rPr>
              <a:t>Date updated:  </a:t>
            </a:r>
            <a:r>
              <a:rPr lang="en-GB" sz="1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14/01/120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5" name="Picture 14" descr="NCELP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9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3"/>
    </mc:Choice>
    <mc:Fallback xmlns="">
      <p:transition spd="slow" advTm="134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886" y="338225"/>
            <a:ext cx="5112790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Wer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macht</a:t>
            </a:r>
            <a:r>
              <a:rPr lang="en-GB" sz="3600" b="1" dirty="0">
                <a:solidFill>
                  <a:schemeClr val="bg1"/>
                </a:solidFill>
              </a:rPr>
              <a:t> was?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A37B2CF-F27A-454D-970F-E6B46CF980F8}"/>
              </a:ext>
            </a:extLst>
          </p:cNvPr>
          <p:cNvSpPr/>
          <p:nvPr/>
        </p:nvSpPr>
        <p:spPr>
          <a:xfrm>
            <a:off x="10722148" y="254800"/>
            <a:ext cx="1169814" cy="400919"/>
          </a:xfrm>
          <a:prstGeom prst="roundRect">
            <a:avLst/>
          </a:prstGeom>
          <a:solidFill>
            <a:srgbClr val="DAA52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hören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A500173-7AE1-4980-9C52-2DFAE38768EA}"/>
              </a:ext>
            </a:extLst>
          </p:cNvPr>
          <p:cNvSpPr txBox="1"/>
          <p:nvPr/>
        </p:nvSpPr>
        <p:spPr>
          <a:xfrm>
            <a:off x="281571" y="1257868"/>
            <a:ext cx="11797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defRPr/>
            </a:pPr>
            <a:r>
              <a:rPr lang="en-US" sz="2000" b="1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Opa</a:t>
            </a:r>
            <a:r>
              <a:rPr lang="en-US" sz="2000" dirty="0">
                <a:solidFill>
                  <a:srgbClr val="115076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redet</a:t>
            </a:r>
            <a:r>
              <a:rPr lang="en-US" sz="2000" dirty="0">
                <a:solidFill>
                  <a:srgbClr val="115076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mit</a:t>
            </a:r>
            <a:r>
              <a:rPr lang="en-US" sz="2000" dirty="0">
                <a:solidFill>
                  <a:srgbClr val="115076"/>
                </a:solidFill>
                <a:latin typeface="Century Gothic" panose="020B0502020202020204" pitchFamily="34" charset="0"/>
              </a:rPr>
              <a:t> Wolfgang. </a:t>
            </a:r>
            <a:r>
              <a:rPr lang="en-US" sz="20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Wer</a:t>
            </a:r>
            <a:r>
              <a:rPr lang="en-US" sz="2000" dirty="0">
                <a:solidFill>
                  <a:srgbClr val="115076"/>
                </a:solidFill>
                <a:latin typeface="Century Gothic" panose="020B0502020202020204" pitchFamily="34" charset="0"/>
              </a:rPr>
              <a:t> </a:t>
            </a:r>
            <a:r>
              <a:rPr lang="en-US" sz="20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macht</a:t>
            </a:r>
            <a:r>
              <a:rPr lang="en-US" sz="2000" dirty="0">
                <a:solidFill>
                  <a:srgbClr val="115076"/>
                </a:solidFill>
                <a:latin typeface="Century Gothic" panose="020B0502020202020204" pitchFamily="34" charset="0"/>
              </a:rPr>
              <a:t> was? </a:t>
            </a:r>
            <a:r>
              <a:rPr lang="en-US" sz="20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Schreib</a:t>
            </a:r>
            <a:r>
              <a:rPr lang="en-US" sz="2000" dirty="0">
                <a:solidFill>
                  <a:srgbClr val="115076"/>
                </a:solidFill>
                <a:latin typeface="Century Gothic" panose="020B0502020202020204" pitchFamily="34" charset="0"/>
              </a:rPr>
              <a:t> ‘</a:t>
            </a:r>
            <a:r>
              <a:rPr lang="en-US" sz="2000" b="1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ich</a:t>
            </a:r>
            <a:r>
              <a:rPr lang="en-US" sz="2000" dirty="0">
                <a:solidFill>
                  <a:srgbClr val="115076"/>
                </a:solidFill>
                <a:latin typeface="Century Gothic" panose="020B0502020202020204" pitchFamily="34" charset="0"/>
              </a:rPr>
              <a:t>’ </a:t>
            </a:r>
            <a:r>
              <a:rPr lang="en-US" sz="20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oder</a:t>
            </a:r>
            <a:r>
              <a:rPr lang="en-US" sz="2000" dirty="0">
                <a:solidFill>
                  <a:srgbClr val="115076"/>
                </a:solidFill>
                <a:latin typeface="Century Gothic" panose="020B0502020202020204" pitchFamily="34" charset="0"/>
              </a:rPr>
              <a:t> ‘</a:t>
            </a:r>
            <a:r>
              <a:rPr lang="en-US" sz="20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du</a:t>
            </a:r>
            <a:r>
              <a:rPr lang="en-US" sz="2000" dirty="0">
                <a:solidFill>
                  <a:srgbClr val="115076"/>
                </a:solidFill>
                <a:latin typeface="Century Gothic" panose="020B0502020202020204" pitchFamily="34" charset="0"/>
              </a:rPr>
              <a:t>’.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76885" y="1780841"/>
          <a:ext cx="11406730" cy="4412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490">
                  <a:extLst>
                    <a:ext uri="{9D8B030D-6E8A-4147-A177-3AD203B41FA5}">
                      <a16:colId xmlns:a16="http://schemas.microsoft.com/office/drawing/2014/main" val="1429788044"/>
                    </a:ext>
                  </a:extLst>
                </a:gridCol>
                <a:gridCol w="4643993">
                  <a:extLst>
                    <a:ext uri="{9D8B030D-6E8A-4147-A177-3AD203B41FA5}">
                      <a16:colId xmlns:a16="http://schemas.microsoft.com/office/drawing/2014/main" val="1542693312"/>
                    </a:ext>
                  </a:extLst>
                </a:gridCol>
                <a:gridCol w="729127">
                  <a:extLst>
                    <a:ext uri="{9D8B030D-6E8A-4147-A177-3AD203B41FA5}">
                      <a16:colId xmlns:a16="http://schemas.microsoft.com/office/drawing/2014/main" val="4228710485"/>
                    </a:ext>
                  </a:extLst>
                </a:gridCol>
                <a:gridCol w="4595040">
                  <a:extLst>
                    <a:ext uri="{9D8B030D-6E8A-4147-A177-3AD203B41FA5}">
                      <a16:colId xmlns:a16="http://schemas.microsoft.com/office/drawing/2014/main" val="478292162"/>
                    </a:ext>
                  </a:extLst>
                </a:gridCol>
                <a:gridCol w="778080">
                  <a:extLst>
                    <a:ext uri="{9D8B030D-6E8A-4147-A177-3AD203B41FA5}">
                      <a16:colId xmlns:a16="http://schemas.microsoft.com/office/drawing/2014/main" val="3949477619"/>
                    </a:ext>
                  </a:extLst>
                </a:gridCol>
              </a:tblGrid>
              <a:tr h="8824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968805"/>
                  </a:ext>
                </a:extLst>
              </a:tr>
              <a:tr h="8824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565890"/>
                  </a:ext>
                </a:extLst>
              </a:tr>
              <a:tr h="8824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226943"/>
                  </a:ext>
                </a:extLst>
              </a:tr>
              <a:tr h="8824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76047"/>
                  </a:ext>
                </a:extLst>
              </a:tr>
              <a:tr h="8824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445096"/>
                  </a:ext>
                </a:extLst>
              </a:tr>
            </a:tbl>
          </a:graphicData>
        </a:graphic>
      </p:graphicFrame>
      <p:sp>
        <p:nvSpPr>
          <p:cNvPr id="48" name="Google Shape;613;p26">
            <a:hlinkClick r:id="" action="ppaction://noaction" highlightClick="1">
              <a:snd r:embed="rId4" name="1.wav"/>
            </a:hlinkClick>
            <a:extLst>
              <a:ext uri="{FF2B5EF4-FFF2-40B4-BE49-F238E27FC236}">
                <a16:creationId xmlns:a16="http://schemas.microsoft.com/office/drawing/2014/main" id="{E81506B0-A3F8-47F6-A818-34153DC67087}"/>
              </a:ext>
            </a:extLst>
          </p:cNvPr>
          <p:cNvSpPr/>
          <p:nvPr/>
        </p:nvSpPr>
        <p:spPr>
          <a:xfrm>
            <a:off x="646657" y="2067009"/>
            <a:ext cx="355003" cy="3202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Google Shape;613;p26">
            <a:hlinkClick r:id="" action="ppaction://noaction" highlightClick="1">
              <a:snd r:embed="rId5" name="2.wav"/>
            </a:hlinkClick>
            <a:extLst>
              <a:ext uri="{FF2B5EF4-FFF2-40B4-BE49-F238E27FC236}">
                <a16:creationId xmlns:a16="http://schemas.microsoft.com/office/drawing/2014/main" id="{E81506B0-A3F8-47F6-A818-34153DC67087}"/>
              </a:ext>
            </a:extLst>
          </p:cNvPr>
          <p:cNvSpPr/>
          <p:nvPr/>
        </p:nvSpPr>
        <p:spPr>
          <a:xfrm>
            <a:off x="646658" y="2945378"/>
            <a:ext cx="355003" cy="3202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1" name="Google Shape;613;p26">
            <a:hlinkClick r:id="" action="ppaction://noaction" highlightClick="1">
              <a:snd r:embed="rId6" name="3.wav"/>
            </a:hlinkClick>
            <a:extLst>
              <a:ext uri="{FF2B5EF4-FFF2-40B4-BE49-F238E27FC236}">
                <a16:creationId xmlns:a16="http://schemas.microsoft.com/office/drawing/2014/main" id="{E81506B0-A3F8-47F6-A818-34153DC67087}"/>
              </a:ext>
            </a:extLst>
          </p:cNvPr>
          <p:cNvSpPr/>
          <p:nvPr/>
        </p:nvSpPr>
        <p:spPr>
          <a:xfrm>
            <a:off x="646659" y="3823747"/>
            <a:ext cx="355003" cy="3202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2" name="Google Shape;613;p26">
            <a:hlinkClick r:id="" action="ppaction://noaction" highlightClick="1">
              <a:snd r:embed="rId7" name="4.wav"/>
            </a:hlinkClick>
            <a:extLst>
              <a:ext uri="{FF2B5EF4-FFF2-40B4-BE49-F238E27FC236}">
                <a16:creationId xmlns:a16="http://schemas.microsoft.com/office/drawing/2014/main" id="{E81506B0-A3F8-47F6-A818-34153DC67087}"/>
              </a:ext>
            </a:extLst>
          </p:cNvPr>
          <p:cNvSpPr/>
          <p:nvPr/>
        </p:nvSpPr>
        <p:spPr>
          <a:xfrm>
            <a:off x="646658" y="4702116"/>
            <a:ext cx="355003" cy="3202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Google Shape;613;p26">
            <a:hlinkClick r:id="" action="ppaction://noaction" highlightClick="1">
              <a:snd r:embed="rId8" name="5.wav"/>
            </a:hlinkClick>
            <a:extLst>
              <a:ext uri="{FF2B5EF4-FFF2-40B4-BE49-F238E27FC236}">
                <a16:creationId xmlns:a16="http://schemas.microsoft.com/office/drawing/2014/main" id="{E81506B0-A3F8-47F6-A818-34153DC67087}"/>
              </a:ext>
            </a:extLst>
          </p:cNvPr>
          <p:cNvSpPr/>
          <p:nvPr/>
        </p:nvSpPr>
        <p:spPr>
          <a:xfrm>
            <a:off x="646657" y="5580485"/>
            <a:ext cx="355003" cy="3202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4" name="Picture 8" descr="http://www.clker.com/cliparts/7/4/7/b/11949851491005163584redcar_marcelo_caiafa_.svg.med.png">
            <a:extLst>
              <a:ext uri="{FF2B5EF4-FFF2-40B4-BE49-F238E27FC236}">
                <a16:creationId xmlns:a16="http://schemas.microsoft.com/office/drawing/2014/main" id="{F818AFC4-86C5-4689-A2B9-D560C6A00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3" y="1956596"/>
            <a:ext cx="982354" cy="5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http://www.clker.com/cliparts/7/4/7/b/11949851491005163584redcar_marcelo_caiafa_.svg.med.png">
            <a:extLst>
              <a:ext uri="{FF2B5EF4-FFF2-40B4-BE49-F238E27FC236}">
                <a16:creationId xmlns:a16="http://schemas.microsoft.com/office/drawing/2014/main" id="{F818AFC4-86C5-4689-A2B9-D560C6A00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518" y="1956596"/>
            <a:ext cx="982354" cy="5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ar, Jug, Water, Container, Kitchen, Pitcher, Servi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200" y="2781833"/>
            <a:ext cx="564476" cy="6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oup Clip 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898" y="2749751"/>
            <a:ext cx="823988" cy="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Soup Clip 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182" y="2760880"/>
            <a:ext cx="823988" cy="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5" descr="book">
            <a:extLst>
              <a:ext uri="{FF2B5EF4-FFF2-40B4-BE49-F238E27FC236}">
                <a16:creationId xmlns:a16="http://schemas.microsoft.com/office/drawing/2014/main" id="{A1929581-FCA3-4751-8464-71FBC1AF9C6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337" y="3647683"/>
            <a:ext cx="760657" cy="70995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9E66796-DA6F-FD4E-AC1C-BDDC500C6AC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28" y="4578082"/>
            <a:ext cx="1126020" cy="68243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61E93C5-7C52-3942-B8FF-352B4590250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732" y="4479262"/>
            <a:ext cx="1055742" cy="790707"/>
          </a:xfrm>
          <a:prstGeom prst="rect">
            <a:avLst/>
          </a:prstGeom>
        </p:spPr>
      </p:pic>
      <p:pic>
        <p:nvPicPr>
          <p:cNvPr id="70" name="Picture 4" descr="United Kingdom Flag Clip Art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24" y="5480817"/>
            <a:ext cx="881961" cy="5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pain Clip Ar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973" y="5475609"/>
            <a:ext cx="765313" cy="5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France Clip Ar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474" y="5475609"/>
            <a:ext cx="767599" cy="51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Check List Clip Ar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532" y="3679856"/>
            <a:ext cx="495810" cy="60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200" y="5433462"/>
            <a:ext cx="641050" cy="66602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55C4ADE-75E0-4472-B88B-E82965B33C4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24597" y="1847848"/>
            <a:ext cx="1070063" cy="71931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5843220" y="1992063"/>
            <a:ext cx="606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  <a:t>du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1182355" y="1992061"/>
            <a:ext cx="609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err="1">
                <a:solidFill>
                  <a:schemeClr val="accent5">
                    <a:lumMod val="50000"/>
                  </a:schemeClr>
                </a:solidFill>
              </a:rPr>
              <a:t>ich</a:t>
            </a:r>
            <a:endParaRPr lang="en-GB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43220" y="2880307"/>
            <a:ext cx="606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  <a:t>du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182355" y="2880305"/>
            <a:ext cx="609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err="1">
                <a:solidFill>
                  <a:schemeClr val="accent5">
                    <a:lumMod val="50000"/>
                  </a:schemeClr>
                </a:solidFill>
              </a:rPr>
              <a:t>ich</a:t>
            </a:r>
            <a:endParaRPr lang="en-GB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43220" y="3768551"/>
            <a:ext cx="606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  <a:t>du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182355" y="3768549"/>
            <a:ext cx="609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err="1">
                <a:solidFill>
                  <a:schemeClr val="accent5">
                    <a:lumMod val="50000"/>
                  </a:schemeClr>
                </a:solidFill>
              </a:rPr>
              <a:t>ich</a:t>
            </a:r>
            <a:endParaRPr lang="en-GB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843220" y="4656795"/>
            <a:ext cx="606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err="1">
                <a:solidFill>
                  <a:schemeClr val="accent5">
                    <a:lumMod val="50000"/>
                  </a:schemeClr>
                </a:solidFill>
              </a:rPr>
              <a:t>ich</a:t>
            </a:r>
            <a:endParaRPr lang="en-GB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1182355" y="4656793"/>
            <a:ext cx="609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  <a:t>du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851688" y="5545040"/>
            <a:ext cx="606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err="1">
                <a:solidFill>
                  <a:schemeClr val="accent5">
                    <a:lumMod val="50000"/>
                  </a:schemeClr>
                </a:solidFill>
              </a:rPr>
              <a:t>ich</a:t>
            </a:r>
            <a:endParaRPr lang="en-GB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90823" y="5545038"/>
            <a:ext cx="609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  <a:t>du</a:t>
            </a:r>
          </a:p>
        </p:txBody>
      </p:sp>
    </p:spTree>
    <p:extLst>
      <p:ext uri="{BB962C8B-B14F-4D97-AF65-F5344CB8AC3E}">
        <p14:creationId xmlns:p14="http://schemas.microsoft.com/office/powerpoint/2010/main" val="426847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9" grpId="0"/>
      <p:bldP spid="55" grpId="0"/>
      <p:bldP spid="56" grpId="0"/>
      <p:bldP spid="57" grpId="0"/>
      <p:bldP spid="5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7916"/>
            <a:ext cx="8294914" cy="8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"/>
          <p:cNvSpPr txBox="1">
            <a:spLocks noGrp="1"/>
          </p:cNvSpPr>
          <p:nvPr>
            <p:ph type="title"/>
          </p:nvPr>
        </p:nvSpPr>
        <p:spPr>
          <a:xfrm>
            <a:off x="0" y="294040"/>
            <a:ext cx="7396843" cy="70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</a:pPr>
            <a:r>
              <a:rPr lang="en-GB" sz="3000" b="1" dirty="0">
                <a:solidFill>
                  <a:schemeClr val="lt1"/>
                </a:solidFill>
              </a:rPr>
              <a:t>Singular object pronouns (him, her, it)</a:t>
            </a:r>
            <a:endParaRPr sz="3000" b="1" dirty="0">
              <a:solidFill>
                <a:schemeClr val="lt1"/>
              </a:solidFill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10321636" y="247046"/>
            <a:ext cx="1635691" cy="400919"/>
          </a:xfrm>
          <a:prstGeom prst="roundRect">
            <a:avLst>
              <a:gd name="adj" fmla="val 16667"/>
            </a:avLst>
          </a:pr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Grammatik</a:t>
            </a:r>
            <a:endParaRPr sz="1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645" y="1163990"/>
            <a:ext cx="11476709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As you know, </a:t>
            </a:r>
            <a:r>
              <a:rPr lang="en-GB" sz="2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subject pronouns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show the gender of nouns.</a:t>
            </a:r>
            <a:endParaRPr lang="en-GB" sz="21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100" b="1" dirty="0">
              <a:solidFill>
                <a:srgbClr val="DAA520"/>
              </a:solidFill>
              <a:latin typeface="Century Gothic" panose="020B0502020202020204" pitchFamily="34" charset="0"/>
            </a:endParaRPr>
          </a:p>
          <a:p>
            <a:endParaRPr lang="en-GB" sz="2100" b="1" dirty="0">
              <a:solidFill>
                <a:srgbClr val="DAA520"/>
              </a:solidFill>
              <a:latin typeface="Century Gothic" panose="020B0502020202020204" pitchFamily="34" charset="0"/>
            </a:endParaRPr>
          </a:p>
          <a:p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				</a:t>
            </a:r>
          </a:p>
          <a:p>
            <a:endParaRPr lang="en-GB" sz="21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After a verb, the </a:t>
            </a:r>
            <a:r>
              <a:rPr lang="en-GB" sz="2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masculine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subject pronoun changes to </a:t>
            </a:r>
            <a:r>
              <a:rPr lang="en-GB" sz="2100" b="1" i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ihn</a:t>
            </a:r>
            <a:r>
              <a:rPr lang="en-GB" sz="2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 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This is the </a:t>
            </a:r>
            <a:r>
              <a:rPr lang="en-GB" sz="2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object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pronoun.</a:t>
            </a:r>
            <a:endParaRPr lang="en-GB" sz="21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1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1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1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1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		</a:t>
            </a:r>
            <a:r>
              <a:rPr lang="en-GB" sz="21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GB" sz="21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 </a:t>
            </a:r>
            <a:r>
              <a:rPr lang="en-GB" sz="2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object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of a sentence is the person or thing to whom a verb is </a:t>
            </a:r>
            <a:r>
              <a:rPr lang="en-GB" sz="2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done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				            </a:t>
            </a:r>
            <a:r>
              <a:rPr lang="en-GB" sz="2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Mia 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mag </a:t>
            </a:r>
            <a:r>
              <a:rPr lang="en-GB" sz="2100" b="1" dirty="0" err="1">
                <a:solidFill>
                  <a:srgbClr val="DAA520"/>
                </a:solidFill>
                <a:latin typeface="Century Gothic" panose="020B0502020202020204" pitchFamily="34" charset="0"/>
              </a:rPr>
              <a:t>sie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	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1350159" y="5182437"/>
            <a:ext cx="3236404" cy="1023145"/>
          </a:xfrm>
          <a:prstGeom prst="wedgeRoundRectCallout">
            <a:avLst>
              <a:gd name="adj1" fmla="val 54887"/>
              <a:gd name="adj2" fmla="val -23775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The </a:t>
            </a:r>
            <a:r>
              <a:rPr lang="en-GB" sz="2000" b="1" dirty="0">
                <a:solidFill>
                  <a:schemeClr val="bg1"/>
                </a:solidFill>
              </a:rPr>
              <a:t>verb </a:t>
            </a:r>
            <a:r>
              <a:rPr lang="en-GB" sz="2000" dirty="0">
                <a:solidFill>
                  <a:schemeClr val="bg1"/>
                </a:solidFill>
              </a:rPr>
              <a:t>is</a:t>
            </a:r>
            <a:r>
              <a:rPr lang="en-GB" sz="2000" b="1" dirty="0">
                <a:solidFill>
                  <a:schemeClr val="bg1"/>
                </a:solidFill>
              </a:rPr>
              <a:t> ‘mag’ </a:t>
            </a:r>
            <a:r>
              <a:rPr lang="en-GB" sz="2000" dirty="0">
                <a:solidFill>
                  <a:schemeClr val="bg1"/>
                </a:solidFill>
              </a:rPr>
              <a:t>(likes). </a:t>
            </a:r>
            <a:r>
              <a:rPr lang="en-GB" sz="2000" b="1" dirty="0">
                <a:solidFill>
                  <a:schemeClr val="bg1"/>
                </a:solidFill>
              </a:rPr>
              <a:t/>
            </a:r>
            <a:br>
              <a:rPr lang="en-GB" sz="2000" b="1" dirty="0">
                <a:solidFill>
                  <a:schemeClr val="bg1"/>
                </a:solidFill>
              </a:rPr>
            </a:br>
            <a:r>
              <a:rPr lang="en-GB" sz="2000" b="1" dirty="0">
                <a:solidFill>
                  <a:schemeClr val="bg1"/>
                </a:solidFill>
              </a:rPr>
              <a:t>Mia</a:t>
            </a:r>
            <a:r>
              <a:rPr lang="en-GB" sz="2000" dirty="0">
                <a:solidFill>
                  <a:schemeClr val="bg1"/>
                </a:solidFill>
              </a:rPr>
              <a:t> is ‘liking’, so 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Mia = sentence </a:t>
            </a:r>
            <a:r>
              <a:rPr lang="en-GB" sz="2000" b="1" dirty="0">
                <a:solidFill>
                  <a:schemeClr val="bg1"/>
                </a:solidFill>
              </a:rPr>
              <a:t>subject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 flipH="1">
            <a:off x="6965887" y="5182436"/>
            <a:ext cx="3236404" cy="1023145"/>
          </a:xfrm>
          <a:prstGeom prst="wedgeRoundRectCallout">
            <a:avLst>
              <a:gd name="adj1" fmla="val 54887"/>
              <a:gd name="adj2" fmla="val -23775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</a:rPr>
              <a:t>sie</a:t>
            </a:r>
            <a:r>
              <a:rPr lang="en-GB" sz="2000" b="1" dirty="0">
                <a:solidFill>
                  <a:schemeClr val="bg1"/>
                </a:solidFill>
              </a:rPr>
              <a:t> </a:t>
            </a:r>
            <a:r>
              <a:rPr lang="en-GB" sz="2000" dirty="0">
                <a:solidFill>
                  <a:schemeClr val="bg1"/>
                </a:solidFill>
              </a:rPr>
              <a:t>(die </a:t>
            </a:r>
            <a:r>
              <a:rPr lang="en-GB" sz="2000" dirty="0" err="1">
                <a:solidFill>
                  <a:schemeClr val="bg1"/>
                </a:solidFill>
              </a:rPr>
              <a:t>Farbe</a:t>
            </a:r>
            <a:r>
              <a:rPr lang="en-GB" sz="2000" dirty="0">
                <a:solidFill>
                  <a:schemeClr val="bg1"/>
                </a:solidFill>
              </a:rPr>
              <a:t>) 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</a:rPr>
              <a:t>is what is liked, so </a:t>
            </a:r>
          </a:p>
          <a:p>
            <a:pPr algn="ctr"/>
            <a:r>
              <a:rPr lang="en-GB" sz="2000" dirty="0" err="1">
                <a:solidFill>
                  <a:schemeClr val="bg1"/>
                </a:solidFill>
              </a:rPr>
              <a:t>sie</a:t>
            </a:r>
            <a:r>
              <a:rPr lang="en-GB" sz="2000" dirty="0">
                <a:solidFill>
                  <a:schemeClr val="bg1"/>
                </a:solidFill>
              </a:rPr>
              <a:t> = sentence </a:t>
            </a:r>
            <a:r>
              <a:rPr lang="en-GB" sz="2000" b="1" dirty="0">
                <a:solidFill>
                  <a:schemeClr val="bg1"/>
                </a:solidFill>
              </a:rPr>
              <a:t>object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2865" y="3446764"/>
            <a:ext cx="582174" cy="310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894371" y="3432609"/>
            <a:ext cx="582174" cy="310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9554567" y="3432609"/>
            <a:ext cx="582174" cy="310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3ADECE-96C2-4938-B9A3-B436EB803217}"/>
              </a:ext>
            </a:extLst>
          </p:cNvPr>
          <p:cNvSpPr txBox="1"/>
          <p:nvPr/>
        </p:nvSpPr>
        <p:spPr>
          <a:xfrm>
            <a:off x="357645" y="1737484"/>
            <a:ext cx="3366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DAA520"/>
                </a:solidFill>
              </a:rPr>
              <a:t>Der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</a:rPr>
              <a:t>Unterricht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</a:rPr>
              <a:t>ist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 super!</a:t>
            </a:r>
          </a:p>
          <a:p>
            <a:r>
              <a:rPr lang="en-GB" sz="2100" b="1" dirty="0" err="1">
                <a:solidFill>
                  <a:srgbClr val="DAA520"/>
                </a:solidFill>
                <a:latin typeface="Century Gothic" panose="020B0502020202020204" pitchFamily="34" charset="0"/>
              </a:rPr>
              <a:t>Er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ist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super.</a:t>
            </a:r>
            <a:endParaRPr lang="en-GB" sz="2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EF3CA3-0736-4C2E-9685-F35F45FE348A}"/>
              </a:ext>
            </a:extLst>
          </p:cNvPr>
          <p:cNvSpPr txBox="1"/>
          <p:nvPr/>
        </p:nvSpPr>
        <p:spPr>
          <a:xfrm>
            <a:off x="4936329" y="1671931"/>
            <a:ext cx="31202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DAA520"/>
                </a:solidFill>
              </a:rPr>
              <a:t>Die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Farbe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ist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schön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! 	</a:t>
            </a:r>
          </a:p>
          <a:p>
            <a:r>
              <a:rPr lang="en-GB" sz="21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Sie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ist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schön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! 	</a:t>
            </a:r>
            <a:endParaRPr lang="en-GB" sz="2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9BCDF8-5983-4334-873F-88DD3781F527}"/>
              </a:ext>
            </a:extLst>
          </p:cNvPr>
          <p:cNvSpPr txBox="1"/>
          <p:nvPr/>
        </p:nvSpPr>
        <p:spPr>
          <a:xfrm>
            <a:off x="9343825" y="1718217"/>
            <a:ext cx="2848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DAA520"/>
                </a:solidFill>
              </a:rPr>
              <a:t>Das 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Lied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ist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toll! </a:t>
            </a:r>
          </a:p>
          <a:p>
            <a:r>
              <a:rPr lang="en-GB" sz="21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Es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ist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toll! 	</a:t>
            </a:r>
            <a:endParaRPr lang="en-GB" sz="2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A5CFAE-64BA-42EA-B97B-C8587615C2B3}"/>
              </a:ext>
            </a:extLst>
          </p:cNvPr>
          <p:cNvSpPr txBox="1"/>
          <p:nvPr/>
        </p:nvSpPr>
        <p:spPr>
          <a:xfrm>
            <a:off x="4983342" y="1718217"/>
            <a:ext cx="47635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___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3E40A8-0B09-4C1F-9717-7E25FA66CEC9}"/>
              </a:ext>
            </a:extLst>
          </p:cNvPr>
          <p:cNvSpPr txBox="1"/>
          <p:nvPr/>
        </p:nvSpPr>
        <p:spPr>
          <a:xfrm>
            <a:off x="9386887" y="1761983"/>
            <a:ext cx="533401" cy="309634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___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622FB9-67DB-4991-8552-686056DF6170}"/>
              </a:ext>
            </a:extLst>
          </p:cNvPr>
          <p:cNvSpPr txBox="1"/>
          <p:nvPr/>
        </p:nvSpPr>
        <p:spPr>
          <a:xfrm>
            <a:off x="398689" y="1761983"/>
            <a:ext cx="52047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___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178163-2FC8-47FD-B800-269EEC6A6768}"/>
              </a:ext>
            </a:extLst>
          </p:cNvPr>
          <p:cNvSpPr txBox="1"/>
          <p:nvPr/>
        </p:nvSpPr>
        <p:spPr>
          <a:xfrm>
            <a:off x="357645" y="3459960"/>
            <a:ext cx="33662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DAA520"/>
                </a:solidFill>
              </a:rPr>
              <a:t>Der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</a:rPr>
              <a:t>Unterricht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</a:rPr>
              <a:t>ist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 super!</a:t>
            </a:r>
          </a:p>
          <a:p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Ich mag </a:t>
            </a:r>
            <a:r>
              <a:rPr lang="en-GB" sz="2100" b="1" dirty="0" err="1">
                <a:solidFill>
                  <a:srgbClr val="DAA520"/>
                </a:solidFill>
                <a:latin typeface="Century Gothic" panose="020B0502020202020204" pitchFamily="34" charset="0"/>
              </a:rPr>
              <a:t>ihn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r>
              <a:rPr lang="en-GB" sz="21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 like </a:t>
            </a:r>
            <a:r>
              <a:rPr lang="en-GB" sz="21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it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GB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D427C8-DF85-4293-8D6C-5AF609A91DB6}"/>
              </a:ext>
            </a:extLst>
          </p:cNvPr>
          <p:cNvSpPr txBox="1"/>
          <p:nvPr/>
        </p:nvSpPr>
        <p:spPr>
          <a:xfrm>
            <a:off x="4894371" y="3446764"/>
            <a:ext cx="33662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DAA520"/>
                </a:solidFill>
              </a:rPr>
              <a:t>Die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</a:rPr>
              <a:t>Farbe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</a:rPr>
              <a:t>ist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schön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Ich mag </a:t>
            </a:r>
            <a:r>
              <a:rPr lang="en-GB" sz="2100" b="1" dirty="0" err="1">
                <a:solidFill>
                  <a:srgbClr val="DAA520"/>
                </a:solidFill>
                <a:latin typeface="Century Gothic" panose="020B0502020202020204" pitchFamily="34" charset="0"/>
              </a:rPr>
              <a:t>sie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r>
              <a:rPr lang="en-GB" sz="21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 like </a:t>
            </a:r>
            <a:r>
              <a:rPr lang="en-GB" sz="21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it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GB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A1B275-5CB4-4ED8-9ACB-ABCE412C3849}"/>
              </a:ext>
            </a:extLst>
          </p:cNvPr>
          <p:cNvSpPr txBox="1"/>
          <p:nvPr/>
        </p:nvSpPr>
        <p:spPr>
          <a:xfrm>
            <a:off x="9235598" y="3459959"/>
            <a:ext cx="33662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DAA520"/>
                </a:solidFill>
              </a:rPr>
              <a:t>Das 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Lied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</a:rPr>
              <a:t>ist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toll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Ich mag </a:t>
            </a:r>
            <a:r>
              <a:rPr lang="en-GB" sz="21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es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r>
              <a:rPr lang="en-GB" sz="21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 like </a:t>
            </a:r>
            <a:r>
              <a:rPr lang="en-GB" sz="21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it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GB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05E72F-C30E-4E1C-94EC-D6F4D3C77945}"/>
              </a:ext>
            </a:extLst>
          </p:cNvPr>
          <p:cNvSpPr txBox="1"/>
          <p:nvPr/>
        </p:nvSpPr>
        <p:spPr>
          <a:xfrm>
            <a:off x="1550115" y="3835391"/>
            <a:ext cx="53586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___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DF3DDC-DCDE-4468-91B4-A44AE32DD665}"/>
              </a:ext>
            </a:extLst>
          </p:cNvPr>
          <p:cNvSpPr txBox="1"/>
          <p:nvPr/>
        </p:nvSpPr>
        <p:spPr>
          <a:xfrm>
            <a:off x="6067832" y="3836983"/>
            <a:ext cx="53586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___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D1784A-A01D-4A04-A2C1-28625BF40FDD}"/>
              </a:ext>
            </a:extLst>
          </p:cNvPr>
          <p:cNvSpPr txBox="1"/>
          <p:nvPr/>
        </p:nvSpPr>
        <p:spPr>
          <a:xfrm>
            <a:off x="10468571" y="3836983"/>
            <a:ext cx="53586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___</a:t>
            </a:r>
          </a:p>
        </p:txBody>
      </p:sp>
      <p:sp>
        <p:nvSpPr>
          <p:cNvPr id="31" name="Rounded Rectangular Callout 6">
            <a:extLst>
              <a:ext uri="{FF2B5EF4-FFF2-40B4-BE49-F238E27FC236}">
                <a16:creationId xmlns:a16="http://schemas.microsoft.com/office/drawing/2014/main" id="{75742550-15D2-49A1-B225-02A60DBE76CE}"/>
              </a:ext>
            </a:extLst>
          </p:cNvPr>
          <p:cNvSpPr/>
          <p:nvPr/>
        </p:nvSpPr>
        <p:spPr>
          <a:xfrm flipH="1">
            <a:off x="7082005" y="2308165"/>
            <a:ext cx="3236404" cy="1023145"/>
          </a:xfrm>
          <a:prstGeom prst="wedgeRoundRectCallout">
            <a:avLst>
              <a:gd name="adj1" fmla="val 13516"/>
              <a:gd name="adj2" fmla="val 91131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The </a:t>
            </a:r>
            <a:r>
              <a:rPr lang="en-GB" sz="2000" b="1" dirty="0">
                <a:solidFill>
                  <a:schemeClr val="bg1"/>
                </a:solidFill>
              </a:rPr>
              <a:t>feminine </a:t>
            </a:r>
            <a:r>
              <a:rPr lang="en-GB" sz="2000" dirty="0">
                <a:solidFill>
                  <a:schemeClr val="bg1"/>
                </a:solidFill>
              </a:rPr>
              <a:t>and </a:t>
            </a:r>
            <a:r>
              <a:rPr lang="en-GB" sz="2000" b="1" dirty="0">
                <a:solidFill>
                  <a:schemeClr val="bg1"/>
                </a:solidFill>
              </a:rPr>
              <a:t>neuter </a:t>
            </a:r>
            <a:r>
              <a:rPr lang="en-GB" sz="2000" dirty="0">
                <a:solidFill>
                  <a:schemeClr val="bg1"/>
                </a:solidFill>
              </a:rPr>
              <a:t>object pronouns stay the same.</a:t>
            </a:r>
          </a:p>
        </p:txBody>
      </p:sp>
    </p:spTree>
    <p:extLst>
      <p:ext uri="{BB962C8B-B14F-4D97-AF65-F5344CB8AC3E}">
        <p14:creationId xmlns:p14="http://schemas.microsoft.com/office/powerpoint/2010/main" val="328043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/>
      <p:bldP spid="17" grpId="0"/>
      <p:bldP spid="18" grpId="0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/>
      <p:bldP spid="26" grpId="0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735782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Was mag Wolfgang?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787513" y="247046"/>
            <a:ext cx="1169814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lesen</a:t>
            </a:r>
            <a:endParaRPr lang="en-GB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3183" y="1185459"/>
            <a:ext cx="11625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Mehmet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ist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neu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7483" y="4573783"/>
            <a:ext cx="1575181" cy="160128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234673" y="2118177"/>
            <a:ext cx="9864437" cy="4056895"/>
          </a:xfrm>
          <a:prstGeom prst="wedgeRoundRectCallout">
            <a:avLst>
              <a:gd name="adj1" fmla="val 53324"/>
              <a:gd name="adj2" fmla="val 25454"/>
              <a:gd name="adj3" fmla="val 16667"/>
            </a:avLst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Google Shape;613;p26">
            <a:hlinkClick r:id="" action="ppaction://noaction" highlightClick="1">
              <a:snd r:embed="rId5" name="Answers A.wav"/>
            </a:hlinkClick>
            <a:extLst>
              <a:ext uri="{FF2B5EF4-FFF2-40B4-BE49-F238E27FC236}">
                <a16:creationId xmlns:a16="http://schemas.microsoft.com/office/drawing/2014/main" id="{E81506B0-A3F8-47F6-A818-34153DC67087}"/>
              </a:ext>
            </a:extLst>
          </p:cNvPr>
          <p:cNvSpPr/>
          <p:nvPr/>
        </p:nvSpPr>
        <p:spPr>
          <a:xfrm>
            <a:off x="663417" y="2489658"/>
            <a:ext cx="355003" cy="3202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F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Google Shape;614;p26">
            <a:hlinkClick r:id="" action="ppaction://noaction" highlightClick="1">
              <a:snd r:embed="rId6" name="B.wav"/>
            </a:hlinkClick>
            <a:extLst>
              <a:ext uri="{FF2B5EF4-FFF2-40B4-BE49-F238E27FC236}">
                <a16:creationId xmlns:a16="http://schemas.microsoft.com/office/drawing/2014/main" id="{2A2E30D2-841A-4ED1-B670-1C83F228DED0}"/>
              </a:ext>
            </a:extLst>
          </p:cNvPr>
          <p:cNvSpPr/>
          <p:nvPr/>
        </p:nvSpPr>
        <p:spPr>
          <a:xfrm>
            <a:off x="663417" y="4683585"/>
            <a:ext cx="355003" cy="3109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white"/>
                </a:solidFill>
                <a:latin typeface="Century Gothic"/>
                <a:sym typeface="Century Gothic"/>
              </a:rPr>
              <a:t>G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3" name="Picture 2" descr="Teacher in front of blackboard">
            <a:extLst>
              <a:ext uri="{FF2B5EF4-FFF2-40B4-BE49-F238E27FC236}">
                <a16:creationId xmlns:a16="http://schemas.microsoft.com/office/drawing/2014/main" id="{FF4472AE-E673-4AC5-AC49-F5841E912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93" y="2286685"/>
            <a:ext cx="1193934" cy="119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75777" y="2452249"/>
            <a:ext cx="4650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Ich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mag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ihn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aber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ich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mag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sie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nicht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8" name="Picture 4" descr="Teacher / Manager Between Chair And Desk Clip 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582" y="2281131"/>
            <a:ext cx="1338755" cy="119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835081" y="3670702"/>
            <a:ext cx="380274" cy="40011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5778" y="4639014"/>
            <a:ext cx="4650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Ich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mag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ihn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nicht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aber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ich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mag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75390" y="3643723"/>
            <a:ext cx="380274" cy="40011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" name="Picture 20" descr="book">
            <a:extLst>
              <a:ext uri="{FF2B5EF4-FFF2-40B4-BE49-F238E27FC236}">
                <a16:creationId xmlns:a16="http://schemas.microsoft.com/office/drawing/2014/main" id="{A1929581-FCA3-4751-8464-71FBC1AF9C6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965" y="4580584"/>
            <a:ext cx="921790" cy="860341"/>
          </a:xfrm>
          <a:prstGeom prst="rect">
            <a:avLst/>
          </a:prstGeom>
        </p:spPr>
      </p:pic>
      <p:pic>
        <p:nvPicPr>
          <p:cNvPr id="24" name="Picture 2" descr="Video Clip 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653" y="4580584"/>
            <a:ext cx="853747" cy="80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835081" y="3670702"/>
            <a:ext cx="380274" cy="40011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✘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75390" y="3643723"/>
            <a:ext cx="380274" cy="40011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chemeClr val="accent5">
                    <a:lumMod val="50000"/>
                  </a:schemeClr>
                </a:solidFill>
              </a:rPr>
              <a:t>✓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19804" y="5631008"/>
            <a:ext cx="380274" cy="40011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60113" y="5604029"/>
            <a:ext cx="380274" cy="40011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19804" y="5631008"/>
            <a:ext cx="380274" cy="40011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✓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60113" y="5604029"/>
            <a:ext cx="380274" cy="40011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✘</a:t>
            </a:r>
          </a:p>
        </p:txBody>
      </p:sp>
      <p:sp>
        <p:nvSpPr>
          <p:cNvPr id="7" name="Rectangle 6"/>
          <p:cNvSpPr/>
          <p:nvPr/>
        </p:nvSpPr>
        <p:spPr>
          <a:xfrm>
            <a:off x="113183" y="158098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Was mag Wolfgang? Was mag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er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nicht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? </a:t>
            </a: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81605" y="1176830"/>
            <a:ext cx="50337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Er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redet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mit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Wolfgang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über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die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Schule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71133" y="1549014"/>
            <a:ext cx="2380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Schreib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b="1" dirty="0">
                <a:solidFill>
                  <a:schemeClr val="accent1">
                    <a:lumMod val="50000"/>
                  </a:schemeClr>
                </a:solidFill>
              </a:rPr>
              <a:t>✓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oder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✘.</a:t>
            </a: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Rounded Rectangular Callout 27"/>
          <p:cNvSpPr/>
          <p:nvPr/>
        </p:nvSpPr>
        <p:spPr>
          <a:xfrm>
            <a:off x="1938642" y="3156526"/>
            <a:ext cx="3236404" cy="1345405"/>
          </a:xfrm>
          <a:prstGeom prst="wedgeRoundRectCallout">
            <a:avLst>
              <a:gd name="adj1" fmla="val -20770"/>
              <a:gd name="adj2" fmla="val -71440"/>
              <a:gd name="adj3" fmla="val 16667"/>
            </a:avLst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A </a:t>
            </a:r>
            <a:r>
              <a:rPr lang="en-GB" sz="2000" b="1" dirty="0">
                <a:solidFill>
                  <a:schemeClr val="bg1"/>
                </a:solidFill>
              </a:rPr>
              <a:t>comma</a:t>
            </a:r>
            <a:r>
              <a:rPr lang="en-GB" sz="2000" dirty="0">
                <a:solidFill>
                  <a:schemeClr val="bg1"/>
                </a:solidFill>
              </a:rPr>
              <a:t> is added before </a:t>
            </a:r>
            <a:r>
              <a:rPr lang="en-GB" sz="2000" i="1" dirty="0" err="1">
                <a:solidFill>
                  <a:schemeClr val="bg1"/>
                </a:solidFill>
              </a:rPr>
              <a:t>aber</a:t>
            </a:r>
            <a:r>
              <a:rPr lang="en-GB" sz="2000" dirty="0">
                <a:solidFill>
                  <a:schemeClr val="bg1"/>
                </a:solidFill>
              </a:rPr>
              <a:t> when two contrasting sentences are connected.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9786" y="2075137"/>
            <a:ext cx="1563294" cy="19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8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" grpId="0" animBg="1"/>
      <p:bldP spid="27" grpId="0" animBg="1"/>
      <p:bldP spid="32" grpId="0" animBg="1"/>
      <p:bldP spid="33" grpId="0" animBg="1"/>
      <p:bldP spid="7" grpId="0"/>
      <p:bldP spid="12" grpId="0"/>
      <p:bldP spid="14" grpId="0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735782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Was mag Wolfgang? [2]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787513" y="247046"/>
            <a:ext cx="1169814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lesen</a:t>
            </a:r>
            <a:endParaRPr lang="en-GB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819" y="4348496"/>
            <a:ext cx="1575181" cy="160128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11405" y="1645066"/>
            <a:ext cx="9864437" cy="4230541"/>
          </a:xfrm>
          <a:prstGeom prst="wedgeRoundRectCallout">
            <a:avLst>
              <a:gd name="adj1" fmla="val 53324"/>
              <a:gd name="adj2" fmla="val 25454"/>
              <a:gd name="adj3" fmla="val 16667"/>
            </a:avLst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Google Shape;613;p26">
            <a:hlinkClick r:id="" action="ppaction://noaction" highlightClick="1">
              <a:snd r:embed="rId5" name="Answers A.wav"/>
            </a:hlinkClick>
            <a:extLst>
              <a:ext uri="{FF2B5EF4-FFF2-40B4-BE49-F238E27FC236}">
                <a16:creationId xmlns:a16="http://schemas.microsoft.com/office/drawing/2014/main" id="{E81506B0-A3F8-47F6-A818-34153DC67087}"/>
              </a:ext>
            </a:extLst>
          </p:cNvPr>
          <p:cNvSpPr/>
          <p:nvPr/>
        </p:nvSpPr>
        <p:spPr>
          <a:xfrm>
            <a:off x="740149" y="2016547"/>
            <a:ext cx="355003" cy="3202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H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Google Shape;614;p26">
            <a:hlinkClick r:id="" action="ppaction://noaction" highlightClick="1">
              <a:snd r:embed="rId6" name="B.wav"/>
            </a:hlinkClick>
            <a:extLst>
              <a:ext uri="{FF2B5EF4-FFF2-40B4-BE49-F238E27FC236}">
                <a16:creationId xmlns:a16="http://schemas.microsoft.com/office/drawing/2014/main" id="{2A2E30D2-841A-4ED1-B670-1C83F228DED0}"/>
              </a:ext>
            </a:extLst>
          </p:cNvPr>
          <p:cNvSpPr/>
          <p:nvPr/>
        </p:nvSpPr>
        <p:spPr>
          <a:xfrm>
            <a:off x="740149" y="4210474"/>
            <a:ext cx="355003" cy="3109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white"/>
                </a:solidFill>
                <a:latin typeface="Century Gothic"/>
                <a:sym typeface="Century Gothic"/>
              </a:rPr>
              <a:t>I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2509" y="1979138"/>
            <a:ext cx="4650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Ich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mag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es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nicht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aber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ich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 mag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</a:rPr>
              <a:t>sie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11813" y="3197591"/>
            <a:ext cx="380274" cy="40011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2510" y="4165903"/>
            <a:ext cx="4650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Ich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mag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sie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aber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ich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mag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ihn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nicht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52122" y="3170612"/>
            <a:ext cx="380274" cy="40011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11813" y="3197591"/>
            <a:ext cx="380274" cy="40011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✓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52122" y="3170612"/>
            <a:ext cx="380274" cy="40011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✘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96536" y="5157897"/>
            <a:ext cx="380274" cy="40011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36845" y="5130918"/>
            <a:ext cx="380274" cy="40011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96536" y="5157897"/>
            <a:ext cx="380274" cy="40011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✓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36845" y="5130918"/>
            <a:ext cx="380274" cy="40011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✘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BDCD0FF-8297-E44D-99AD-1B0913C789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247" y="1922502"/>
            <a:ext cx="1186690" cy="8043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58" y="1883321"/>
            <a:ext cx="659247" cy="8826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9E66796-DA6F-FD4E-AC1C-BDDC500C6A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971" y="4210474"/>
            <a:ext cx="1126020" cy="682436"/>
          </a:xfrm>
          <a:prstGeom prst="rect">
            <a:avLst/>
          </a:prstGeom>
        </p:spPr>
      </p:pic>
      <p:pic>
        <p:nvPicPr>
          <p:cNvPr id="37" name="Picture 8" descr="http://www.clker.com/cliparts/H/e/L/H/P/2/school-building-hi.png">
            <a:extLst>
              <a:ext uri="{FF2B5EF4-FFF2-40B4-BE49-F238E27FC236}">
                <a16:creationId xmlns:a16="http://schemas.microsoft.com/office/drawing/2014/main" id="{67EDDF95-C848-C749-8844-F87CA79D7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498" y="4133368"/>
            <a:ext cx="1516904" cy="7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5299" y="2016547"/>
            <a:ext cx="1563294" cy="19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735782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Was mag Wolfgang? [3]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10787513" y="247046"/>
            <a:ext cx="1169814" cy="400919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lesen</a:t>
            </a:r>
            <a:endParaRPr lang="en-GB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6819" y="4335243"/>
            <a:ext cx="1575181" cy="1601289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11405" y="1631813"/>
            <a:ext cx="9864437" cy="4230541"/>
          </a:xfrm>
          <a:prstGeom prst="wedgeRoundRectCallout">
            <a:avLst>
              <a:gd name="adj1" fmla="val 53324"/>
              <a:gd name="adj2" fmla="val 25454"/>
              <a:gd name="adj3" fmla="val 16667"/>
            </a:avLst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Google Shape;613;p26">
            <a:hlinkClick r:id="" action="ppaction://noaction" highlightClick="1">
              <a:snd r:embed="rId5" name="Answers A.wav"/>
            </a:hlinkClick>
            <a:extLst>
              <a:ext uri="{FF2B5EF4-FFF2-40B4-BE49-F238E27FC236}">
                <a16:creationId xmlns:a16="http://schemas.microsoft.com/office/drawing/2014/main" id="{E81506B0-A3F8-47F6-A818-34153DC67087}"/>
              </a:ext>
            </a:extLst>
          </p:cNvPr>
          <p:cNvSpPr/>
          <p:nvPr/>
        </p:nvSpPr>
        <p:spPr>
          <a:xfrm>
            <a:off x="740149" y="2003294"/>
            <a:ext cx="355003" cy="3202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noProof="0" dirty="0">
                <a:solidFill>
                  <a:prstClr val="white"/>
                </a:solidFill>
                <a:latin typeface="Century Gothic" panose="020B0502020202020204" pitchFamily="34" charset="0"/>
              </a:rPr>
              <a:t>J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Google Shape;614;p26">
            <a:hlinkClick r:id="" action="ppaction://noaction" highlightClick="1">
              <a:snd r:embed="rId6" name="B.wav"/>
            </a:hlinkClick>
            <a:extLst>
              <a:ext uri="{FF2B5EF4-FFF2-40B4-BE49-F238E27FC236}">
                <a16:creationId xmlns:a16="http://schemas.microsoft.com/office/drawing/2014/main" id="{2A2E30D2-841A-4ED1-B670-1C83F228DED0}"/>
              </a:ext>
            </a:extLst>
          </p:cNvPr>
          <p:cNvSpPr/>
          <p:nvPr/>
        </p:nvSpPr>
        <p:spPr>
          <a:xfrm>
            <a:off x="740149" y="4197221"/>
            <a:ext cx="355003" cy="3109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solidFill>
                  <a:prstClr val="white"/>
                </a:solidFill>
                <a:latin typeface="Century Gothic"/>
                <a:sym typeface="Century Gothic"/>
              </a:rPr>
              <a:t>K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2509" y="1965885"/>
            <a:ext cx="4650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Ich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mag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es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nicht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aber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ich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mag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sie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11813" y="3184338"/>
            <a:ext cx="380274" cy="40011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2510" y="4152650"/>
            <a:ext cx="4650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Ich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mag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sie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aber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ich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mag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es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nicht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52122" y="3157359"/>
            <a:ext cx="380274" cy="40011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11813" y="3184338"/>
            <a:ext cx="380274" cy="40011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✓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52122" y="3157359"/>
            <a:ext cx="380274" cy="40011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✘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96536" y="5144644"/>
            <a:ext cx="380274" cy="40011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36845" y="5117665"/>
            <a:ext cx="380274" cy="40011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96536" y="5144644"/>
            <a:ext cx="380274" cy="40011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5">
                    <a:lumMod val="50000"/>
                  </a:schemeClr>
                </a:solidFill>
              </a:rPr>
              <a:t>✓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936845" y="5117665"/>
            <a:ext cx="380274" cy="40011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✘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11A945E-6D04-DC42-997F-D4292DFF80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532" y="1870068"/>
            <a:ext cx="1460836" cy="1054237"/>
          </a:xfrm>
          <a:prstGeom prst="rect">
            <a:avLst/>
          </a:prstGeom>
        </p:spPr>
      </p:pic>
      <p:pic>
        <p:nvPicPr>
          <p:cNvPr id="35" name="Picture 2" descr="Waving German Flag Clip 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845" y="1998544"/>
            <a:ext cx="754273" cy="5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61E93C5-7C52-3942-B8FF-352B4590250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110" y="4024698"/>
            <a:ext cx="1055742" cy="790707"/>
          </a:xfrm>
          <a:prstGeom prst="rect">
            <a:avLst/>
          </a:prstGeom>
        </p:spPr>
      </p:pic>
      <p:pic>
        <p:nvPicPr>
          <p:cNvPr id="39" name="Picture 4" descr="The Door, Open Doors, The Opening Of The, Offic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31" y="4081044"/>
            <a:ext cx="436638" cy="85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5299" y="2094595"/>
            <a:ext cx="1563294" cy="19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8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735782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Was </a:t>
            </a:r>
            <a:r>
              <a:rPr lang="en-GB" sz="3600" b="1" dirty="0" err="1">
                <a:solidFill>
                  <a:schemeClr val="bg1"/>
                </a:solidFill>
              </a:rPr>
              <a:t>machst</a:t>
            </a:r>
            <a:r>
              <a:rPr lang="en-GB" sz="3600" b="1" dirty="0">
                <a:solidFill>
                  <a:schemeClr val="bg1"/>
                </a:solidFill>
              </a:rPr>
              <a:t> du?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9414782" y="247046"/>
            <a:ext cx="2542545" cy="467594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hören</a:t>
            </a:r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 und </a:t>
            </a:r>
            <a:r>
              <a:rPr lang="en-GB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sprechen</a:t>
            </a:r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1" name="Google Shape;614;p26">
            <a:hlinkClick r:id="" action="ppaction://noaction" highlightClick="1">
              <a:snd r:embed="rId4" name="B.wav"/>
            </a:hlinkClick>
            <a:extLst>
              <a:ext uri="{FF2B5EF4-FFF2-40B4-BE49-F238E27FC236}">
                <a16:creationId xmlns:a16="http://schemas.microsoft.com/office/drawing/2014/main" id="{2A2E30D2-841A-4ED1-B670-1C83F228DED0}"/>
              </a:ext>
            </a:extLst>
          </p:cNvPr>
          <p:cNvSpPr/>
          <p:nvPr/>
        </p:nvSpPr>
        <p:spPr>
          <a:xfrm>
            <a:off x="352639" y="1533535"/>
            <a:ext cx="355003" cy="3109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solidFill>
                  <a:prstClr val="white"/>
                </a:solidFill>
                <a:latin typeface="Century Gothic"/>
                <a:sym typeface="Century Gothic"/>
              </a:rPr>
              <a:t>L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543879" y="1559332"/>
            <a:ext cx="2246243" cy="2104187"/>
            <a:chOff x="1411357" y="1533535"/>
            <a:chExt cx="2246243" cy="2104187"/>
          </a:xfrm>
        </p:grpSpPr>
        <p:sp>
          <p:nvSpPr>
            <p:cNvPr id="41" name="Rectangle 40"/>
            <p:cNvSpPr/>
            <p:nvPr/>
          </p:nvSpPr>
          <p:spPr>
            <a:xfrm>
              <a:off x="1411357" y="1533535"/>
              <a:ext cx="2246243" cy="21041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1411357" y="1533535"/>
              <a:ext cx="2246243" cy="2104187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4782" y="2862874"/>
            <a:ext cx="1575181" cy="1601289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8603673" y="1559332"/>
            <a:ext cx="2951018" cy="851359"/>
          </a:xfrm>
          <a:prstGeom prst="wedgeRoundRectCallout">
            <a:avLst>
              <a:gd name="adj1" fmla="val -58861"/>
              <a:gd name="adj2" fmla="val -202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Was </a:t>
            </a:r>
            <a:r>
              <a:rPr lang="en-GB" sz="2200" dirty="0" err="1">
                <a:solidFill>
                  <a:schemeClr val="accent1">
                    <a:lumMod val="50000"/>
                  </a:schemeClr>
                </a:solidFill>
              </a:rPr>
              <a:t>machst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 du?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5735782" y="3368646"/>
            <a:ext cx="2951018" cy="851359"/>
          </a:xfrm>
          <a:prstGeom prst="wedgeRoundRectCallout">
            <a:avLst>
              <a:gd name="adj1" fmla="val 58510"/>
              <a:gd name="adj2" fmla="val -2352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 err="1">
                <a:solidFill>
                  <a:schemeClr val="accent1">
                    <a:lumMod val="50000"/>
                  </a:schemeClr>
                </a:solidFill>
              </a:rPr>
              <a:t>Ich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200" dirty="0" err="1">
                <a:solidFill>
                  <a:schemeClr val="accent1">
                    <a:lumMod val="50000"/>
                  </a:schemeClr>
                </a:solidFill>
              </a:rPr>
              <a:t>putze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200" b="1" dirty="0" err="1">
                <a:solidFill>
                  <a:schemeClr val="accent1">
                    <a:lumMod val="50000"/>
                  </a:schemeClr>
                </a:solidFill>
              </a:rPr>
              <a:t>ihn</a:t>
            </a:r>
            <a:r>
              <a:rPr lang="en-GB" sz="22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GB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ounded Rectangular Callout 32"/>
          <p:cNvSpPr/>
          <p:nvPr/>
        </p:nvSpPr>
        <p:spPr>
          <a:xfrm>
            <a:off x="8603673" y="4996438"/>
            <a:ext cx="2951018" cy="851359"/>
          </a:xfrm>
          <a:prstGeom prst="wedgeRoundRectCallout">
            <a:avLst>
              <a:gd name="adj1" fmla="val -58861"/>
              <a:gd name="adj2" fmla="val -2026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Aha! Du </a:t>
            </a:r>
            <a:r>
              <a:rPr lang="en-GB" sz="2200" dirty="0" err="1">
                <a:solidFill>
                  <a:schemeClr val="accent1">
                    <a:lumMod val="50000"/>
                  </a:schemeClr>
                </a:solidFill>
              </a:rPr>
              <a:t>putzt</a:t>
            </a:r>
            <a:r>
              <a:rPr lang="en-GB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en-GB" sz="2200" b="1" dirty="0">
                <a:solidFill>
                  <a:schemeClr val="accent1">
                    <a:lumMod val="50000"/>
                  </a:schemeClr>
                </a:solidFill>
              </a:rPr>
              <a:t>den Boden!</a:t>
            </a:r>
            <a:endParaRPr lang="en-GB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Isometric Floor Tile Clip 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52" y="1716539"/>
            <a:ext cx="1388304" cy="69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icycle Clip A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12" y="2806032"/>
            <a:ext cx="1015888" cy="7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9198619" y="5422117"/>
            <a:ext cx="1791344" cy="379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_______________</a:t>
            </a:r>
          </a:p>
        </p:txBody>
      </p:sp>
      <p:sp>
        <p:nvSpPr>
          <p:cNvPr id="55" name="Rounded Rectangular Callout 54"/>
          <p:cNvSpPr/>
          <p:nvPr/>
        </p:nvSpPr>
        <p:spPr>
          <a:xfrm>
            <a:off x="8176592" y="1440439"/>
            <a:ext cx="3523874" cy="3023724"/>
          </a:xfrm>
          <a:prstGeom prst="wedgeRoundRectCallout">
            <a:avLst>
              <a:gd name="adj1" fmla="val -21563"/>
              <a:gd name="adj2" fmla="val 62860"/>
              <a:gd name="adj3" fmla="val 1666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Remember! </a:t>
            </a:r>
          </a:p>
          <a:p>
            <a:pPr algn="ctr"/>
            <a:endParaRPr lang="en-GB" sz="22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2200" dirty="0">
                <a:latin typeface="Century Gothic" panose="020B0502020202020204" pitchFamily="34" charset="0"/>
              </a:rPr>
              <a:t>The masculine definite article changes from </a:t>
            </a:r>
            <a:r>
              <a:rPr lang="en-GB" sz="2200" i="1" dirty="0">
                <a:latin typeface="Century Gothic" panose="020B0502020202020204" pitchFamily="34" charset="0"/>
              </a:rPr>
              <a:t>der</a:t>
            </a:r>
            <a:r>
              <a:rPr lang="en-GB" sz="2200" dirty="0">
                <a:latin typeface="Century Gothic" panose="020B0502020202020204" pitchFamily="34" charset="0"/>
              </a:rPr>
              <a:t> to </a:t>
            </a:r>
            <a:r>
              <a:rPr lang="en-GB" sz="2200" b="1" i="1" dirty="0">
                <a:latin typeface="Century Gothic" panose="020B0502020202020204" pitchFamily="34" charset="0"/>
              </a:rPr>
              <a:t>den </a:t>
            </a:r>
            <a:r>
              <a:rPr lang="en-GB" sz="2200" dirty="0">
                <a:latin typeface="Century Gothic" panose="020B0502020202020204" pitchFamily="34" charset="0"/>
              </a:rPr>
              <a:t>after a verb.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6736" y="1095951"/>
            <a:ext cx="1563294" cy="19353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9613" y="4268270"/>
            <a:ext cx="1563294" cy="19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6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9" grpId="0" animBg="1"/>
      <p:bldP spid="39" grpId="1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041"/>
            <a:ext cx="5735782" cy="707849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Was </a:t>
            </a:r>
            <a:r>
              <a:rPr lang="en-GB" sz="3600" b="1" dirty="0" err="1">
                <a:solidFill>
                  <a:schemeClr val="bg1"/>
                </a:solidFill>
              </a:rPr>
              <a:t>machst</a:t>
            </a:r>
            <a:r>
              <a:rPr lang="en-GB" sz="3600" b="1" dirty="0">
                <a:solidFill>
                  <a:schemeClr val="bg1"/>
                </a:solidFill>
              </a:rPr>
              <a:t> du?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483D7EB9-C2AA-4190-98DE-925F861600E9}"/>
              </a:ext>
            </a:extLst>
          </p:cNvPr>
          <p:cNvSpPr/>
          <p:nvPr/>
        </p:nvSpPr>
        <p:spPr>
          <a:xfrm>
            <a:off x="9414782" y="247046"/>
            <a:ext cx="2542545" cy="467594"/>
          </a:xfrm>
          <a:prstGeom prst="roundRect">
            <a:avLst/>
          </a:prstGeom>
          <a:solidFill>
            <a:srgbClr val="DAA520"/>
          </a:solidFill>
          <a:ln>
            <a:solidFill>
              <a:srgbClr val="11507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hören</a:t>
            </a:r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 und </a:t>
            </a:r>
            <a:r>
              <a:rPr lang="en-GB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sprechen</a:t>
            </a:r>
            <a:r>
              <a:rPr lang="en-GB" b="1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1" name="Google Shape;614;p26">
            <a:hlinkClick r:id="" action="ppaction://noaction" highlightClick="1">
              <a:snd r:embed="rId4" name="B.wav"/>
            </a:hlinkClick>
            <a:extLst>
              <a:ext uri="{FF2B5EF4-FFF2-40B4-BE49-F238E27FC236}">
                <a16:creationId xmlns:a16="http://schemas.microsoft.com/office/drawing/2014/main" id="{2A2E30D2-841A-4ED1-B670-1C83F228DED0}"/>
              </a:ext>
            </a:extLst>
          </p:cNvPr>
          <p:cNvSpPr/>
          <p:nvPr/>
        </p:nvSpPr>
        <p:spPr>
          <a:xfrm>
            <a:off x="352639" y="1533535"/>
            <a:ext cx="355003" cy="3109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solidFill>
                  <a:prstClr val="white"/>
                </a:solidFill>
                <a:latin typeface="Century Gothic"/>
                <a:sym typeface="Century Gothic"/>
              </a:rPr>
              <a:t>L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5" name="Google Shape;614;p26">
            <a:hlinkClick r:id="" action="ppaction://noaction" highlightClick="1">
              <a:snd r:embed="rId4" name="B.wav"/>
            </a:hlinkClick>
            <a:extLst>
              <a:ext uri="{FF2B5EF4-FFF2-40B4-BE49-F238E27FC236}">
                <a16:creationId xmlns:a16="http://schemas.microsoft.com/office/drawing/2014/main" id="{2A2E30D2-841A-4ED1-B670-1C83F228DED0}"/>
              </a:ext>
            </a:extLst>
          </p:cNvPr>
          <p:cNvSpPr/>
          <p:nvPr/>
        </p:nvSpPr>
        <p:spPr>
          <a:xfrm>
            <a:off x="4345005" y="1536444"/>
            <a:ext cx="355003" cy="3109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white"/>
                </a:solidFill>
                <a:latin typeface="Century Gothic"/>
                <a:sym typeface="Century Gothic"/>
              </a:rPr>
              <a:t>M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8" name="Google Shape;614;p26">
            <a:hlinkClick r:id="" action="ppaction://noaction" highlightClick="1">
              <a:snd r:embed="rId4" name="B.wav"/>
            </a:hlinkClick>
            <a:extLst>
              <a:ext uri="{FF2B5EF4-FFF2-40B4-BE49-F238E27FC236}">
                <a16:creationId xmlns:a16="http://schemas.microsoft.com/office/drawing/2014/main" id="{2A2E30D2-841A-4ED1-B670-1C83F228DED0}"/>
              </a:ext>
            </a:extLst>
          </p:cNvPr>
          <p:cNvSpPr/>
          <p:nvPr/>
        </p:nvSpPr>
        <p:spPr>
          <a:xfrm>
            <a:off x="8337371" y="1533535"/>
            <a:ext cx="355003" cy="3109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white"/>
                </a:solidFill>
                <a:latin typeface="Century Gothic"/>
                <a:sym typeface="Century Gothic"/>
              </a:rPr>
              <a:t>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9" name="Google Shape;614;p26">
            <a:hlinkClick r:id="" action="ppaction://noaction" highlightClick="1">
              <a:snd r:embed="rId4" name="B.wav"/>
            </a:hlinkClick>
            <a:extLst>
              <a:ext uri="{FF2B5EF4-FFF2-40B4-BE49-F238E27FC236}">
                <a16:creationId xmlns:a16="http://schemas.microsoft.com/office/drawing/2014/main" id="{2A2E30D2-841A-4ED1-B670-1C83F228DED0}"/>
              </a:ext>
            </a:extLst>
          </p:cNvPr>
          <p:cNvSpPr/>
          <p:nvPr/>
        </p:nvSpPr>
        <p:spPr>
          <a:xfrm>
            <a:off x="352639" y="3906707"/>
            <a:ext cx="355003" cy="3109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white"/>
                </a:solidFill>
                <a:latin typeface="Century Gothic"/>
                <a:sym typeface="Century Gothic"/>
              </a:rPr>
              <a:t>O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7" name="Google Shape;614;p26">
            <a:hlinkClick r:id="" action="ppaction://noaction" highlightClick="1">
              <a:snd r:embed="rId4" name="B.wav"/>
            </a:hlinkClick>
            <a:extLst>
              <a:ext uri="{FF2B5EF4-FFF2-40B4-BE49-F238E27FC236}">
                <a16:creationId xmlns:a16="http://schemas.microsoft.com/office/drawing/2014/main" id="{2A2E30D2-841A-4ED1-B670-1C83F228DED0}"/>
              </a:ext>
            </a:extLst>
          </p:cNvPr>
          <p:cNvSpPr/>
          <p:nvPr/>
        </p:nvSpPr>
        <p:spPr>
          <a:xfrm>
            <a:off x="4345005" y="3909616"/>
            <a:ext cx="355003" cy="3109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>
                <a:solidFill>
                  <a:prstClr val="white"/>
                </a:solidFill>
                <a:latin typeface="Century Gothic"/>
                <a:sym typeface="Century Gothic"/>
              </a:rPr>
              <a:t>P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8" name="Google Shape;614;p26">
            <a:hlinkClick r:id="" action="ppaction://noaction" highlightClick="1">
              <a:snd r:embed="rId4" name="B.wav"/>
            </a:hlinkClick>
            <a:extLst>
              <a:ext uri="{FF2B5EF4-FFF2-40B4-BE49-F238E27FC236}">
                <a16:creationId xmlns:a16="http://schemas.microsoft.com/office/drawing/2014/main" id="{2A2E30D2-841A-4ED1-B670-1C83F228DED0}"/>
              </a:ext>
            </a:extLst>
          </p:cNvPr>
          <p:cNvSpPr/>
          <p:nvPr/>
        </p:nvSpPr>
        <p:spPr>
          <a:xfrm>
            <a:off x="8337371" y="3906707"/>
            <a:ext cx="355003" cy="31096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white"/>
                </a:solidFill>
                <a:latin typeface="Century Gothic"/>
                <a:sym typeface="Century Gothic"/>
              </a:rPr>
              <a:t>Q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75690" y="1559331"/>
            <a:ext cx="2246243" cy="2104187"/>
            <a:chOff x="1411357" y="1533535"/>
            <a:chExt cx="2246243" cy="2104187"/>
          </a:xfrm>
        </p:grpSpPr>
        <p:sp>
          <p:nvSpPr>
            <p:cNvPr id="7" name="Rectangle 6"/>
            <p:cNvSpPr/>
            <p:nvPr/>
          </p:nvSpPr>
          <p:spPr>
            <a:xfrm>
              <a:off x="1411357" y="1533535"/>
              <a:ext cx="2246243" cy="21041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411357" y="1533535"/>
              <a:ext cx="2246243" cy="2104187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543879" y="1559332"/>
            <a:ext cx="2246243" cy="2104187"/>
            <a:chOff x="1411357" y="1533535"/>
            <a:chExt cx="2246243" cy="2104187"/>
          </a:xfrm>
        </p:grpSpPr>
        <p:sp>
          <p:nvSpPr>
            <p:cNvPr id="41" name="Rectangle 40"/>
            <p:cNvSpPr/>
            <p:nvPr/>
          </p:nvSpPr>
          <p:spPr>
            <a:xfrm>
              <a:off x="1411357" y="1533535"/>
              <a:ext cx="2246243" cy="21041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1411357" y="1533535"/>
              <a:ext cx="2246243" cy="2104187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9368056" y="1533535"/>
            <a:ext cx="2246243" cy="2104187"/>
            <a:chOff x="1411357" y="1533535"/>
            <a:chExt cx="2246243" cy="2104187"/>
          </a:xfrm>
        </p:grpSpPr>
        <p:sp>
          <p:nvSpPr>
            <p:cNvPr id="44" name="Rectangle 43"/>
            <p:cNvSpPr/>
            <p:nvPr/>
          </p:nvSpPr>
          <p:spPr>
            <a:xfrm>
              <a:off x="1411357" y="1533535"/>
              <a:ext cx="2246243" cy="21041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" name="Straight Connector 44"/>
            <p:cNvCxnSpPr/>
            <p:nvPr/>
          </p:nvCxnSpPr>
          <p:spPr>
            <a:xfrm flipV="1">
              <a:off x="1411357" y="1533535"/>
              <a:ext cx="2246243" cy="2104187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543878" y="3901424"/>
            <a:ext cx="2246243" cy="2104187"/>
            <a:chOff x="1411357" y="1533535"/>
            <a:chExt cx="2246243" cy="2104187"/>
          </a:xfrm>
        </p:grpSpPr>
        <p:sp>
          <p:nvSpPr>
            <p:cNvPr id="47" name="Rectangle 46"/>
            <p:cNvSpPr/>
            <p:nvPr/>
          </p:nvSpPr>
          <p:spPr>
            <a:xfrm>
              <a:off x="1411357" y="1533535"/>
              <a:ext cx="2246243" cy="21041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8" name="Straight Connector 47"/>
            <p:cNvCxnSpPr/>
            <p:nvPr/>
          </p:nvCxnSpPr>
          <p:spPr>
            <a:xfrm flipV="1">
              <a:off x="1411357" y="1533535"/>
              <a:ext cx="2246243" cy="2104187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5375689" y="3901423"/>
            <a:ext cx="2246243" cy="2104187"/>
            <a:chOff x="1411357" y="1533535"/>
            <a:chExt cx="2246243" cy="2104187"/>
          </a:xfrm>
        </p:grpSpPr>
        <p:sp>
          <p:nvSpPr>
            <p:cNvPr id="50" name="Rectangle 49"/>
            <p:cNvSpPr/>
            <p:nvPr/>
          </p:nvSpPr>
          <p:spPr>
            <a:xfrm>
              <a:off x="1411357" y="1533535"/>
              <a:ext cx="2246243" cy="21041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1411357" y="1533535"/>
              <a:ext cx="2246243" cy="2104187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9368056" y="3901422"/>
            <a:ext cx="2246243" cy="2104187"/>
            <a:chOff x="1411357" y="1533535"/>
            <a:chExt cx="2246243" cy="2104187"/>
          </a:xfrm>
        </p:grpSpPr>
        <p:sp>
          <p:nvSpPr>
            <p:cNvPr id="53" name="Rectangle 52"/>
            <p:cNvSpPr/>
            <p:nvPr/>
          </p:nvSpPr>
          <p:spPr>
            <a:xfrm>
              <a:off x="1411357" y="1533535"/>
              <a:ext cx="2246243" cy="21041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1411357" y="1533535"/>
              <a:ext cx="2246243" cy="2104187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707642" y="2813818"/>
            <a:ext cx="1191239" cy="41237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putzen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220" name="Picture 4" descr="Red Car Hatchback Clip 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11" y="2813818"/>
            <a:ext cx="1235793" cy="73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9E66796-DA6F-FD4E-AC1C-BDDC500C6A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200" y="1736041"/>
            <a:ext cx="1126020" cy="68243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320686" y="2826084"/>
            <a:ext cx="131175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lernen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218853" y="2819951"/>
            <a:ext cx="14442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schreiben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3" name="Picture 62" descr="book">
            <a:extLst>
              <a:ext uri="{FF2B5EF4-FFF2-40B4-BE49-F238E27FC236}">
                <a16:creationId xmlns:a16="http://schemas.microsoft.com/office/drawing/2014/main" id="{A1929581-FCA3-4751-8464-71FBC1AF9C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115" y="1709531"/>
            <a:ext cx="760657" cy="709950"/>
          </a:xfrm>
          <a:prstGeom prst="rect">
            <a:avLst/>
          </a:prstGeom>
        </p:spPr>
      </p:pic>
      <p:pic>
        <p:nvPicPr>
          <p:cNvPr id="64" name="Picture 10" descr="Check List Clip 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044" y="2744838"/>
            <a:ext cx="495810" cy="60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707641" y="5107158"/>
            <a:ext cx="1191239" cy="41237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mögen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7" name="Picture 6" descr="Video Clip 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16" y="5107158"/>
            <a:ext cx="810395" cy="76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Band, Silhouette, Drums, Guitar, Electric, Rock">
            <a:extLst>
              <a:ext uri="{FF2B5EF4-FFF2-40B4-BE49-F238E27FC236}">
                <a16:creationId xmlns:a16="http://schemas.microsoft.com/office/drawing/2014/main" id="{CE2DF68C-0D2D-4399-B20E-FF2D160C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87" y="4147350"/>
            <a:ext cx="1047246" cy="60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4345005" y="5107155"/>
            <a:ext cx="1311758" cy="39812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haben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44588" y="5113290"/>
            <a:ext cx="1813233" cy="40624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solidFill>
                  <a:schemeClr val="accent5">
                    <a:lumMod val="50000"/>
                  </a:schemeClr>
                </a:solidFill>
              </a:rPr>
              <a:t>bekommen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226" name="Picture 10" descr="Pacco Regalo Clip 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294" y="4930271"/>
            <a:ext cx="873047" cy="93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Soccer Ball Clip Ar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706" y="4096973"/>
            <a:ext cx="905066" cy="85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045172" y="2744838"/>
            <a:ext cx="1382921" cy="876242"/>
            <a:chOff x="6045172" y="2744838"/>
            <a:chExt cx="1382921" cy="876242"/>
          </a:xfrm>
        </p:grpSpPr>
        <p:pic>
          <p:nvPicPr>
            <p:cNvPr id="60" name="Picture 12" descr="Spain Clip Art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5779" y="2744838"/>
              <a:ext cx="604493" cy="402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14" descr="France Clip Art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794" y="3216881"/>
              <a:ext cx="606299" cy="404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4" descr="United Kingdom Flag Clip Art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172" y="3204589"/>
              <a:ext cx="696630" cy="39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7" name="Picture 2" descr="Joypad Game Controller Clip Ar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12" y="1697060"/>
            <a:ext cx="730200" cy="74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ottle, Vector, Water Bottle, Glass Bottle, Glass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838" y="4752789"/>
            <a:ext cx="601337" cy="120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Iphone, Cell Phone, Phone, Mobile Phone, Electronics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666" y="4072489"/>
            <a:ext cx="462219" cy="92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1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7916"/>
            <a:ext cx="8294914" cy="86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"/>
          <p:cNvSpPr txBox="1">
            <a:spLocks noGrp="1"/>
          </p:cNvSpPr>
          <p:nvPr>
            <p:ph type="title"/>
          </p:nvPr>
        </p:nvSpPr>
        <p:spPr>
          <a:xfrm>
            <a:off x="0" y="294040"/>
            <a:ext cx="7396843" cy="707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spcBef>
                <a:spcPts val="0"/>
              </a:spcBef>
              <a:buClr>
                <a:schemeClr val="lt1"/>
              </a:buClr>
              <a:buSzPts val="3600"/>
            </a:pPr>
            <a:r>
              <a:rPr lang="en-GB" sz="3200" b="1" dirty="0">
                <a:solidFill>
                  <a:schemeClr val="lt1"/>
                </a:solidFill>
              </a:rPr>
              <a:t>Plural object pronouns (them)</a:t>
            </a:r>
            <a:endParaRPr sz="3000" b="1" dirty="0">
              <a:solidFill>
                <a:schemeClr val="lt1"/>
              </a:solidFill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10321636" y="247046"/>
            <a:ext cx="1635691" cy="400919"/>
          </a:xfrm>
          <a:prstGeom prst="roundRect">
            <a:avLst>
              <a:gd name="adj" fmla="val 16667"/>
            </a:avLst>
          </a:pr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Grammatik</a:t>
            </a:r>
            <a:endParaRPr sz="1800" b="1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05" y="1275750"/>
            <a:ext cx="12244169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As you know, </a:t>
            </a:r>
            <a:r>
              <a:rPr lang="en-GB" sz="2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plural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subject pronouns 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do</a:t>
            </a:r>
            <a:r>
              <a:rPr lang="en-GB" sz="2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not 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show the gender of nouns.</a:t>
            </a:r>
            <a:endParaRPr lang="en-GB" sz="21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100" b="1" dirty="0">
              <a:solidFill>
                <a:srgbClr val="DAA520"/>
              </a:solidFill>
              <a:latin typeface="Century Gothic" panose="020B0502020202020204" pitchFamily="34" charset="0"/>
            </a:endParaRPr>
          </a:p>
          <a:p>
            <a:endParaRPr lang="en-GB" sz="2100" b="1" dirty="0">
              <a:solidFill>
                <a:srgbClr val="DAA520"/>
              </a:solidFill>
              <a:latin typeface="Century Gothic" panose="020B0502020202020204" pitchFamily="34" charset="0"/>
            </a:endParaRPr>
          </a:p>
          <a:p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				</a:t>
            </a:r>
          </a:p>
          <a:p>
            <a:endParaRPr lang="en-GB" sz="21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Plural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object pronouns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do</a:t>
            </a:r>
            <a:r>
              <a:rPr lang="en-GB" sz="2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not 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show the gender of nouns either.</a:t>
            </a:r>
            <a:endParaRPr lang="en-GB" sz="21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1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1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1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en-GB" sz="21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		</a:t>
            </a:r>
            <a:r>
              <a:rPr lang="en-GB" sz="21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en-GB" sz="2100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This can make it difficult to tell whether </a:t>
            </a:r>
            <a:r>
              <a:rPr lang="en-GB" sz="2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one feminine thing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or </a:t>
            </a:r>
            <a:r>
              <a:rPr lang="en-GB" sz="2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many things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are talked about!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				</a:t>
            </a:r>
          </a:p>
          <a:p>
            <a:endParaRPr lang="en-GB" sz="20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505" y="3660124"/>
            <a:ext cx="582174" cy="310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616231" y="3544369"/>
            <a:ext cx="582174" cy="310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9276427" y="3544369"/>
            <a:ext cx="582174" cy="3102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3ADECE-96C2-4938-B9A3-B436EB803217}"/>
              </a:ext>
            </a:extLst>
          </p:cNvPr>
          <p:cNvSpPr txBox="1"/>
          <p:nvPr/>
        </p:nvSpPr>
        <p:spPr>
          <a:xfrm>
            <a:off x="79505" y="1849244"/>
            <a:ext cx="3366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DAA520"/>
                </a:solidFill>
              </a:rPr>
              <a:t>Die 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Lehrer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</a:rPr>
              <a:t>sind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 super!</a:t>
            </a:r>
          </a:p>
          <a:p>
            <a:r>
              <a:rPr lang="en-GB" sz="2100" b="1" dirty="0" err="1">
                <a:solidFill>
                  <a:srgbClr val="DAA520"/>
                </a:solidFill>
                <a:latin typeface="Century Gothic" panose="020B0502020202020204" pitchFamily="34" charset="0"/>
              </a:rPr>
              <a:t>Sie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sind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super.</a:t>
            </a:r>
            <a:endParaRPr lang="en-GB" sz="2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BEF3CA3-0736-4C2E-9685-F35F45FE348A}"/>
              </a:ext>
            </a:extLst>
          </p:cNvPr>
          <p:cNvSpPr txBox="1"/>
          <p:nvPr/>
        </p:nvSpPr>
        <p:spPr>
          <a:xfrm>
            <a:off x="4658189" y="1783691"/>
            <a:ext cx="31202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DAA520"/>
                </a:solidFill>
              </a:rPr>
              <a:t>Die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Farbe</a:t>
            </a:r>
            <a:r>
              <a:rPr lang="en-GB" sz="2100" b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n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sind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schön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! </a:t>
            </a:r>
            <a:r>
              <a:rPr lang="en-GB" sz="2100" b="1" dirty="0" err="1">
                <a:solidFill>
                  <a:srgbClr val="DAA520"/>
                </a:solidFill>
                <a:latin typeface="Century Gothic" panose="020B0502020202020204" pitchFamily="34" charset="0"/>
              </a:rPr>
              <a:t>Sie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sind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schön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! 	</a:t>
            </a:r>
            <a:endParaRPr lang="en-GB" sz="2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9BCDF8-5983-4334-873F-88DD3781F527}"/>
              </a:ext>
            </a:extLst>
          </p:cNvPr>
          <p:cNvSpPr txBox="1"/>
          <p:nvPr/>
        </p:nvSpPr>
        <p:spPr>
          <a:xfrm>
            <a:off x="9065685" y="1829977"/>
            <a:ext cx="2848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Die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Lied</a:t>
            </a:r>
            <a:r>
              <a:rPr lang="en-GB" sz="21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er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sind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toll! </a:t>
            </a:r>
          </a:p>
          <a:p>
            <a:r>
              <a:rPr lang="en-GB" sz="2100" b="1" dirty="0" err="1">
                <a:solidFill>
                  <a:srgbClr val="DAA520"/>
                </a:solidFill>
                <a:latin typeface="Century Gothic" panose="020B0502020202020204" pitchFamily="34" charset="0"/>
              </a:rPr>
              <a:t>Sie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sind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toll! 	</a:t>
            </a:r>
            <a:endParaRPr lang="en-GB" sz="2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A5CFAE-64BA-42EA-B97B-C8587615C2B3}"/>
              </a:ext>
            </a:extLst>
          </p:cNvPr>
          <p:cNvSpPr txBox="1"/>
          <p:nvPr/>
        </p:nvSpPr>
        <p:spPr>
          <a:xfrm>
            <a:off x="4705202" y="1829977"/>
            <a:ext cx="47635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___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622FB9-67DB-4991-8552-686056DF6170}"/>
              </a:ext>
            </a:extLst>
          </p:cNvPr>
          <p:cNvSpPr txBox="1"/>
          <p:nvPr/>
        </p:nvSpPr>
        <p:spPr>
          <a:xfrm>
            <a:off x="120549" y="1873743"/>
            <a:ext cx="52047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___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178163-2FC8-47FD-B800-269EEC6A6768}"/>
              </a:ext>
            </a:extLst>
          </p:cNvPr>
          <p:cNvSpPr txBox="1"/>
          <p:nvPr/>
        </p:nvSpPr>
        <p:spPr>
          <a:xfrm>
            <a:off x="79505" y="3571720"/>
            <a:ext cx="33662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DAA520"/>
                </a:solidFill>
              </a:rPr>
              <a:t>Die 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Lehrer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</a:rPr>
              <a:t>sind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 super!</a:t>
            </a:r>
          </a:p>
          <a:p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Ich mag </a:t>
            </a:r>
            <a:r>
              <a:rPr lang="en-GB" sz="2100" b="1" dirty="0" err="1">
                <a:solidFill>
                  <a:srgbClr val="DAA520"/>
                </a:solidFill>
                <a:latin typeface="Century Gothic" panose="020B0502020202020204" pitchFamily="34" charset="0"/>
              </a:rPr>
              <a:t>sie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r>
              <a:rPr lang="en-GB" sz="21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 like </a:t>
            </a:r>
            <a:r>
              <a:rPr lang="en-GB" sz="21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them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GB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D427C8-DF85-4293-8D6C-5AF609A91DB6}"/>
              </a:ext>
            </a:extLst>
          </p:cNvPr>
          <p:cNvSpPr txBox="1"/>
          <p:nvPr/>
        </p:nvSpPr>
        <p:spPr>
          <a:xfrm>
            <a:off x="4616231" y="3558524"/>
            <a:ext cx="33662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DAA520"/>
                </a:solidFill>
              </a:rPr>
              <a:t>Die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</a:rPr>
              <a:t>Farbe</a:t>
            </a:r>
            <a:r>
              <a:rPr lang="en-GB" sz="2100" b="1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</a:rPr>
              <a:t>sind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schön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Ich mag </a:t>
            </a:r>
            <a:r>
              <a:rPr lang="en-GB" sz="2100" b="1" dirty="0" err="1">
                <a:solidFill>
                  <a:srgbClr val="DAA520"/>
                </a:solidFill>
                <a:latin typeface="Century Gothic" panose="020B0502020202020204" pitchFamily="34" charset="0"/>
              </a:rPr>
              <a:t>sie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r>
              <a:rPr lang="en-GB" sz="21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 like </a:t>
            </a:r>
            <a:r>
              <a:rPr lang="en-GB" sz="21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them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GB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DA1B275-5CB4-4ED8-9ACB-ABCE412C3849}"/>
              </a:ext>
            </a:extLst>
          </p:cNvPr>
          <p:cNvSpPr txBox="1"/>
          <p:nvPr/>
        </p:nvSpPr>
        <p:spPr>
          <a:xfrm>
            <a:off x="8957458" y="3571719"/>
            <a:ext cx="33662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DAA520"/>
                </a:solidFill>
              </a:rPr>
              <a:t>Die 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Lied</a:t>
            </a:r>
            <a:r>
              <a:rPr lang="en-GB" sz="2100" b="1" dirty="0">
                <a:solidFill>
                  <a:schemeClr val="accent1">
                    <a:lumMod val="50000"/>
                  </a:schemeClr>
                </a:solidFill>
              </a:rPr>
              <a:t>er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</a:rPr>
              <a:t>sind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toll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Ich mag </a:t>
            </a:r>
            <a:r>
              <a:rPr lang="en-GB" sz="2100" b="1" dirty="0" err="1">
                <a:solidFill>
                  <a:srgbClr val="DAA520"/>
                </a:solidFill>
                <a:latin typeface="Century Gothic" panose="020B0502020202020204" pitchFamily="34" charset="0"/>
              </a:rPr>
              <a:t>sie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r>
              <a:rPr lang="en-GB" sz="21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 like </a:t>
            </a:r>
            <a:r>
              <a:rPr lang="en-GB" sz="21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them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endParaRPr lang="en-GB" sz="2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05E72F-C30E-4E1C-94EC-D6F4D3C77945}"/>
              </a:ext>
            </a:extLst>
          </p:cNvPr>
          <p:cNvSpPr txBox="1"/>
          <p:nvPr/>
        </p:nvSpPr>
        <p:spPr>
          <a:xfrm>
            <a:off x="125819" y="3576639"/>
            <a:ext cx="53586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___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DF3DDC-DCDE-4468-91B4-A44AE32DD665}"/>
              </a:ext>
            </a:extLst>
          </p:cNvPr>
          <p:cNvSpPr txBox="1"/>
          <p:nvPr/>
        </p:nvSpPr>
        <p:spPr>
          <a:xfrm>
            <a:off x="4639388" y="3583302"/>
            <a:ext cx="53586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___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D1784A-A01D-4A04-A2C1-28625BF40FDD}"/>
              </a:ext>
            </a:extLst>
          </p:cNvPr>
          <p:cNvSpPr txBox="1"/>
          <p:nvPr/>
        </p:nvSpPr>
        <p:spPr>
          <a:xfrm>
            <a:off x="9031654" y="3583302"/>
            <a:ext cx="53586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___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178163-2FC8-47FD-B800-269EEC6A6768}"/>
              </a:ext>
            </a:extLst>
          </p:cNvPr>
          <p:cNvSpPr txBox="1"/>
          <p:nvPr/>
        </p:nvSpPr>
        <p:spPr>
          <a:xfrm>
            <a:off x="120549" y="5420425"/>
            <a:ext cx="3366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DAA520"/>
                </a:solidFill>
              </a:rPr>
              <a:t>Die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</a:rPr>
              <a:t>Farbe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</a:rPr>
              <a:t>ist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schön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Ich mag </a:t>
            </a:r>
            <a:r>
              <a:rPr lang="en-GB" sz="2100" b="1" dirty="0" err="1">
                <a:solidFill>
                  <a:srgbClr val="DAA520"/>
                </a:solidFill>
                <a:latin typeface="Century Gothic" panose="020B0502020202020204" pitchFamily="34" charset="0"/>
              </a:rPr>
              <a:t>sie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r>
              <a:rPr lang="en-GB" sz="21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D427C8-DF85-4293-8D6C-5AF609A91DB6}"/>
              </a:ext>
            </a:extLst>
          </p:cNvPr>
          <p:cNvSpPr txBox="1"/>
          <p:nvPr/>
        </p:nvSpPr>
        <p:spPr>
          <a:xfrm>
            <a:off x="4657275" y="5407229"/>
            <a:ext cx="3366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b="1" dirty="0">
                <a:solidFill>
                  <a:srgbClr val="DAA520"/>
                </a:solidFill>
              </a:rPr>
              <a:t>Die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</a:rPr>
              <a:t>Farbe</a:t>
            </a:r>
            <a:r>
              <a:rPr lang="en-GB" sz="2100" b="1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</a:rPr>
              <a:t>sind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1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schön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</a:rPr>
              <a:t>!</a:t>
            </a:r>
          </a:p>
          <a:p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Ich mag </a:t>
            </a:r>
            <a:r>
              <a:rPr lang="en-GB" sz="2100" b="1" dirty="0" err="1">
                <a:solidFill>
                  <a:srgbClr val="DAA520"/>
                </a:solidFill>
                <a:latin typeface="Century Gothic" panose="020B0502020202020204" pitchFamily="34" charset="0"/>
              </a:rPr>
              <a:t>sie</a:t>
            </a:r>
            <a:r>
              <a:rPr lang="en-GB" sz="21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.</a:t>
            </a:r>
            <a:r>
              <a:rPr lang="en-GB" sz="2100" b="1" dirty="0">
                <a:solidFill>
                  <a:srgbClr val="DAA52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05E72F-C30E-4E1C-94EC-D6F4D3C77945}"/>
              </a:ext>
            </a:extLst>
          </p:cNvPr>
          <p:cNvSpPr txBox="1"/>
          <p:nvPr/>
        </p:nvSpPr>
        <p:spPr>
          <a:xfrm>
            <a:off x="1345019" y="5793328"/>
            <a:ext cx="53586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___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05E72F-C30E-4E1C-94EC-D6F4D3C77945}"/>
              </a:ext>
            </a:extLst>
          </p:cNvPr>
          <p:cNvSpPr txBox="1"/>
          <p:nvPr/>
        </p:nvSpPr>
        <p:spPr>
          <a:xfrm>
            <a:off x="5820186" y="5789757"/>
            <a:ext cx="53586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___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A3E40A8-0B09-4C1F-9717-7E25FA66CEC9}"/>
              </a:ext>
            </a:extLst>
          </p:cNvPr>
          <p:cNvSpPr txBox="1"/>
          <p:nvPr/>
        </p:nvSpPr>
        <p:spPr>
          <a:xfrm>
            <a:off x="9108747" y="1873743"/>
            <a:ext cx="533401" cy="309634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0" rIns="0" bIns="0" rtlCol="0">
            <a:spAutoFit/>
          </a:bodyPr>
          <a:lstStyle/>
          <a:p>
            <a:r>
              <a:rPr lang="en-GB" sz="2000" dirty="0">
                <a:solidFill>
                  <a:schemeClr val="accent1">
                    <a:lumMod val="50000"/>
                  </a:schemeClr>
                </a:solidFill>
              </a:rPr>
              <a:t>___</a:t>
            </a:r>
          </a:p>
        </p:txBody>
      </p:sp>
    </p:spTree>
    <p:extLst>
      <p:ext uri="{BB962C8B-B14F-4D97-AF65-F5344CB8AC3E}">
        <p14:creationId xmlns:p14="http://schemas.microsoft.com/office/powerpoint/2010/main" val="22050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18" grpId="0"/>
      <p:bldP spid="21" grpId="0" animBg="1"/>
      <p:bldP spid="21" grpId="1" animBg="1"/>
      <p:bldP spid="24" grpId="0" animBg="1"/>
      <p:bldP spid="24" grpId="1" animBg="1"/>
      <p:bldP spid="25" grpId="0"/>
      <p:bldP spid="26" grpId="0"/>
      <p:bldP spid="27" grpId="0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/>
      <p:bldP spid="32" grpId="0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rectangle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41"/>
            <a:ext cx="6807200" cy="86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886" y="338225"/>
            <a:ext cx="5112790" cy="707849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bg1"/>
                </a:solidFill>
              </a:rPr>
              <a:t>Wer</a:t>
            </a:r>
            <a:r>
              <a:rPr lang="en-GB" sz="3600" b="1" dirty="0">
                <a:solidFill>
                  <a:schemeClr val="bg1"/>
                </a:solidFill>
              </a:rPr>
              <a:t> </a:t>
            </a:r>
            <a:r>
              <a:rPr lang="en-GB" sz="3600" b="1" dirty="0" err="1">
                <a:solidFill>
                  <a:schemeClr val="bg1"/>
                </a:solidFill>
              </a:rPr>
              <a:t>macht</a:t>
            </a:r>
            <a:r>
              <a:rPr lang="en-GB" sz="3600" b="1" dirty="0">
                <a:solidFill>
                  <a:schemeClr val="bg1"/>
                </a:solidFill>
              </a:rPr>
              <a:t> was?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A37B2CF-F27A-454D-970F-E6B46CF980F8}"/>
              </a:ext>
            </a:extLst>
          </p:cNvPr>
          <p:cNvSpPr/>
          <p:nvPr/>
        </p:nvSpPr>
        <p:spPr>
          <a:xfrm>
            <a:off x="10722148" y="254800"/>
            <a:ext cx="1169814" cy="400919"/>
          </a:xfrm>
          <a:prstGeom prst="roundRect">
            <a:avLst/>
          </a:prstGeom>
          <a:solidFill>
            <a:srgbClr val="DAA52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hören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A500173-7AE1-4980-9C52-2DFAE38768EA}"/>
              </a:ext>
            </a:extLst>
          </p:cNvPr>
          <p:cNvSpPr txBox="1"/>
          <p:nvPr/>
        </p:nvSpPr>
        <p:spPr>
          <a:xfrm>
            <a:off x="281571" y="1257868"/>
            <a:ext cx="11797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</a:rPr>
              <a:t>Opa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</a:rPr>
              <a:t>redet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</a:rPr>
              <a:t>mit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</a:rPr>
              <a:t> Wolfgang.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</a:rPr>
              <a:t>Wer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</a:rPr>
              <a:t>macht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</a:rPr>
              <a:t> was?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</a:rPr>
              <a:t>Schreib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B0502020202020204" pitchFamily="34" charset="0"/>
              </a:rPr>
              <a:t> ‘</a:t>
            </a:r>
            <a:r>
              <a:rPr lang="en-US" sz="2000" b="1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ich</a:t>
            </a:r>
            <a:r>
              <a:rPr lang="en-US" sz="2000" dirty="0">
                <a:solidFill>
                  <a:srgbClr val="115076"/>
                </a:solidFill>
                <a:latin typeface="Century Gothic" panose="020B0502020202020204" pitchFamily="34" charset="0"/>
              </a:rPr>
              <a:t>’ </a:t>
            </a:r>
            <a:r>
              <a:rPr lang="en-US" sz="2000" dirty="0" err="1">
                <a:solidFill>
                  <a:srgbClr val="115076"/>
                </a:solidFill>
                <a:latin typeface="Century Gothic" panose="020B0502020202020204" pitchFamily="34" charset="0"/>
              </a:rPr>
              <a:t>oder</a:t>
            </a:r>
            <a:r>
              <a:rPr lang="en-US" sz="2000" dirty="0">
                <a:solidFill>
                  <a:srgbClr val="115076"/>
                </a:solidFill>
                <a:latin typeface="Century Gothic" panose="020B0502020202020204" pitchFamily="34" charset="0"/>
              </a:rPr>
              <a:t> ‘</a:t>
            </a:r>
            <a:r>
              <a:rPr lang="en-US" sz="2000" b="1" dirty="0">
                <a:solidFill>
                  <a:srgbClr val="115076"/>
                </a:solidFill>
                <a:latin typeface="Century Gothic" panose="020B0502020202020204" pitchFamily="34" charset="0"/>
              </a:rPr>
              <a:t>du</a:t>
            </a:r>
            <a:r>
              <a:rPr lang="en-US" sz="2000" dirty="0">
                <a:solidFill>
                  <a:srgbClr val="115076"/>
                </a:solidFill>
                <a:latin typeface="Century Gothic" panose="020B0502020202020204" pitchFamily="34" charset="0"/>
              </a:rPr>
              <a:t>’.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518524"/>
              </p:ext>
            </p:extLst>
          </p:nvPr>
        </p:nvGraphicFramePr>
        <p:xfrm>
          <a:off x="476885" y="1780841"/>
          <a:ext cx="11406730" cy="4412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490">
                  <a:extLst>
                    <a:ext uri="{9D8B030D-6E8A-4147-A177-3AD203B41FA5}">
                      <a16:colId xmlns:a16="http://schemas.microsoft.com/office/drawing/2014/main" val="1429788044"/>
                    </a:ext>
                  </a:extLst>
                </a:gridCol>
                <a:gridCol w="4643993">
                  <a:extLst>
                    <a:ext uri="{9D8B030D-6E8A-4147-A177-3AD203B41FA5}">
                      <a16:colId xmlns:a16="http://schemas.microsoft.com/office/drawing/2014/main" val="1542693312"/>
                    </a:ext>
                  </a:extLst>
                </a:gridCol>
                <a:gridCol w="729127">
                  <a:extLst>
                    <a:ext uri="{9D8B030D-6E8A-4147-A177-3AD203B41FA5}">
                      <a16:colId xmlns:a16="http://schemas.microsoft.com/office/drawing/2014/main" val="4228710485"/>
                    </a:ext>
                  </a:extLst>
                </a:gridCol>
                <a:gridCol w="4595040">
                  <a:extLst>
                    <a:ext uri="{9D8B030D-6E8A-4147-A177-3AD203B41FA5}">
                      <a16:colId xmlns:a16="http://schemas.microsoft.com/office/drawing/2014/main" val="478292162"/>
                    </a:ext>
                  </a:extLst>
                </a:gridCol>
                <a:gridCol w="778080">
                  <a:extLst>
                    <a:ext uri="{9D8B030D-6E8A-4147-A177-3AD203B41FA5}">
                      <a16:colId xmlns:a16="http://schemas.microsoft.com/office/drawing/2014/main" val="3949477619"/>
                    </a:ext>
                  </a:extLst>
                </a:gridCol>
              </a:tblGrid>
              <a:tr h="88242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968805"/>
                  </a:ext>
                </a:extLst>
              </a:tr>
              <a:tr h="8824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565890"/>
                  </a:ext>
                </a:extLst>
              </a:tr>
              <a:tr h="8824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226943"/>
                  </a:ext>
                </a:extLst>
              </a:tr>
              <a:tr h="8824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76047"/>
                  </a:ext>
                </a:extLst>
              </a:tr>
              <a:tr h="8824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445096"/>
                  </a:ext>
                </a:extLst>
              </a:tr>
            </a:tbl>
          </a:graphicData>
        </a:graphic>
      </p:graphicFrame>
      <p:sp>
        <p:nvSpPr>
          <p:cNvPr id="48" name="Google Shape;613;p26">
            <a:hlinkClick r:id="" action="ppaction://noaction" highlightClick="1">
              <a:snd r:embed="rId4" name="1.wav"/>
            </a:hlinkClick>
            <a:extLst>
              <a:ext uri="{FF2B5EF4-FFF2-40B4-BE49-F238E27FC236}">
                <a16:creationId xmlns:a16="http://schemas.microsoft.com/office/drawing/2014/main" id="{E81506B0-A3F8-47F6-A818-34153DC67087}"/>
              </a:ext>
            </a:extLst>
          </p:cNvPr>
          <p:cNvSpPr/>
          <p:nvPr/>
        </p:nvSpPr>
        <p:spPr>
          <a:xfrm>
            <a:off x="646657" y="2067009"/>
            <a:ext cx="355003" cy="3202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Google Shape;613;p26">
            <a:hlinkClick r:id="" action="ppaction://noaction" highlightClick="1">
              <a:snd r:embed="rId5" name="2.wav"/>
            </a:hlinkClick>
            <a:extLst>
              <a:ext uri="{FF2B5EF4-FFF2-40B4-BE49-F238E27FC236}">
                <a16:creationId xmlns:a16="http://schemas.microsoft.com/office/drawing/2014/main" id="{E81506B0-A3F8-47F6-A818-34153DC67087}"/>
              </a:ext>
            </a:extLst>
          </p:cNvPr>
          <p:cNvSpPr/>
          <p:nvPr/>
        </p:nvSpPr>
        <p:spPr>
          <a:xfrm>
            <a:off x="646658" y="2945378"/>
            <a:ext cx="355003" cy="3202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1" name="Google Shape;613;p26">
            <a:hlinkClick r:id="" action="ppaction://noaction" highlightClick="1">
              <a:snd r:embed="rId6" name="3.wav"/>
            </a:hlinkClick>
            <a:extLst>
              <a:ext uri="{FF2B5EF4-FFF2-40B4-BE49-F238E27FC236}">
                <a16:creationId xmlns:a16="http://schemas.microsoft.com/office/drawing/2014/main" id="{E81506B0-A3F8-47F6-A818-34153DC67087}"/>
              </a:ext>
            </a:extLst>
          </p:cNvPr>
          <p:cNvSpPr/>
          <p:nvPr/>
        </p:nvSpPr>
        <p:spPr>
          <a:xfrm>
            <a:off x="646659" y="3823747"/>
            <a:ext cx="355003" cy="3202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2" name="Google Shape;613;p26">
            <a:hlinkClick r:id="" action="ppaction://noaction" highlightClick="1">
              <a:snd r:embed="rId7" name="4.wav"/>
            </a:hlinkClick>
            <a:extLst>
              <a:ext uri="{FF2B5EF4-FFF2-40B4-BE49-F238E27FC236}">
                <a16:creationId xmlns:a16="http://schemas.microsoft.com/office/drawing/2014/main" id="{E81506B0-A3F8-47F6-A818-34153DC67087}"/>
              </a:ext>
            </a:extLst>
          </p:cNvPr>
          <p:cNvSpPr/>
          <p:nvPr/>
        </p:nvSpPr>
        <p:spPr>
          <a:xfrm>
            <a:off x="646658" y="4702116"/>
            <a:ext cx="355003" cy="3202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Google Shape;613;p26">
            <a:hlinkClick r:id="" action="ppaction://noaction" highlightClick="1">
              <a:snd r:embed="rId8" name="5.wav"/>
            </a:hlinkClick>
            <a:extLst>
              <a:ext uri="{FF2B5EF4-FFF2-40B4-BE49-F238E27FC236}">
                <a16:creationId xmlns:a16="http://schemas.microsoft.com/office/drawing/2014/main" id="{E81506B0-A3F8-47F6-A818-34153DC67087}"/>
              </a:ext>
            </a:extLst>
          </p:cNvPr>
          <p:cNvSpPr/>
          <p:nvPr/>
        </p:nvSpPr>
        <p:spPr>
          <a:xfrm>
            <a:off x="646657" y="5580485"/>
            <a:ext cx="355003" cy="32025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DAA520"/>
          </a:solidFill>
          <a:ln w="12700" cap="flat" cmpd="sng">
            <a:solidFill>
              <a:srgbClr val="11507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  <a:endParaRPr kumimoji="0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4" name="Picture 8" descr="http://www.clker.com/cliparts/7/4/7/b/11949851491005163584redcar_marcelo_caiafa_.svg.med.png">
            <a:extLst>
              <a:ext uri="{FF2B5EF4-FFF2-40B4-BE49-F238E27FC236}">
                <a16:creationId xmlns:a16="http://schemas.microsoft.com/office/drawing/2014/main" id="{F818AFC4-86C5-4689-A2B9-D560C6A00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3" y="1956596"/>
            <a:ext cx="982354" cy="5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http://www.clker.com/cliparts/7/4/7/b/11949851491005163584redcar_marcelo_caiafa_.svg.med.png">
            <a:extLst>
              <a:ext uri="{FF2B5EF4-FFF2-40B4-BE49-F238E27FC236}">
                <a16:creationId xmlns:a16="http://schemas.microsoft.com/office/drawing/2014/main" id="{F818AFC4-86C5-4689-A2B9-D560C6A00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518" y="1956596"/>
            <a:ext cx="982354" cy="58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55C4ADE-75E0-4472-B88B-E82965B33C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24597" y="1847848"/>
            <a:ext cx="1070063" cy="719315"/>
          </a:xfrm>
          <a:prstGeom prst="rect">
            <a:avLst/>
          </a:prstGeom>
        </p:spPr>
      </p:pic>
      <p:pic>
        <p:nvPicPr>
          <p:cNvPr id="6148" name="Picture 4" descr="Jar, Jug, Water, Container, Kitchen, Pitcher, Servi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200" y="2781833"/>
            <a:ext cx="564476" cy="6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oup Clip 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898" y="2749751"/>
            <a:ext cx="823988" cy="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Soup Clip Ar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182" y="2760880"/>
            <a:ext cx="823988" cy="68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heck List Clip Ar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532" y="3679856"/>
            <a:ext cx="495810" cy="60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29E66796-DA6F-FD4E-AC1C-BDDC500C6A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28" y="4578082"/>
            <a:ext cx="1126020" cy="68243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61E93C5-7C52-3942-B8FF-352B4590250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732" y="4479262"/>
            <a:ext cx="1055742" cy="790707"/>
          </a:xfrm>
          <a:prstGeom prst="rect">
            <a:avLst/>
          </a:prstGeom>
        </p:spPr>
      </p:pic>
      <p:pic>
        <p:nvPicPr>
          <p:cNvPr id="70" name="Picture 4" descr="United Kingdom Flag Clip Art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24" y="5480817"/>
            <a:ext cx="881961" cy="5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Spain Clip Ar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973" y="5475609"/>
            <a:ext cx="765313" cy="5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France Clip Art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474" y="5475609"/>
            <a:ext cx="767599" cy="51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843220" y="1992063"/>
            <a:ext cx="6066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accent5">
                    <a:lumMod val="50000"/>
                  </a:schemeClr>
                </a:solidFill>
              </a:rPr>
              <a:t>du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182355" y="1992061"/>
            <a:ext cx="609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>
                <a:solidFill>
                  <a:schemeClr val="accent5">
                    <a:lumMod val="50000"/>
                  </a:schemeClr>
                </a:solidFill>
              </a:rPr>
              <a:t>ich</a:t>
            </a:r>
            <a:endParaRPr lang="en-GB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200" y="5397700"/>
            <a:ext cx="641050" cy="666026"/>
          </a:xfrm>
          <a:prstGeom prst="rect">
            <a:avLst/>
          </a:prstGeom>
        </p:spPr>
      </p:pic>
      <p:pic>
        <p:nvPicPr>
          <p:cNvPr id="30" name="Picture 29" descr="book">
            <a:extLst>
              <a:ext uri="{FF2B5EF4-FFF2-40B4-BE49-F238E27FC236}">
                <a16:creationId xmlns:a16="http://schemas.microsoft.com/office/drawing/2014/main" id="{A1929581-FCA3-4751-8464-71FBC1AF9C6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337" y="3647683"/>
            <a:ext cx="760657" cy="7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000" dirty="0">
            <a:solidFill>
              <a:schemeClr val="accent5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DE201B1D-F283-4761-B109-34C1B42736A8}" vid="{4FD433AE-AD99-42F2-91AA-464A1A1B2D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German_template (1)</Template>
  <TotalTime>4390</TotalTime>
  <Words>1328</Words>
  <Application>Microsoft Office PowerPoint</Application>
  <PresentationFormat>Widescreen</PresentationFormat>
  <Paragraphs>255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Tw Cen MT</vt:lpstr>
      <vt:lpstr>1_Office Theme</vt:lpstr>
      <vt:lpstr>Grammar </vt:lpstr>
      <vt:lpstr>Singular object pronouns (him, her, it)</vt:lpstr>
      <vt:lpstr>Was mag Wolfgang?</vt:lpstr>
      <vt:lpstr>Was mag Wolfgang? [2]</vt:lpstr>
      <vt:lpstr>Was mag Wolfgang? [3]</vt:lpstr>
      <vt:lpstr>Was machst du?</vt:lpstr>
      <vt:lpstr>Was machst du?</vt:lpstr>
      <vt:lpstr>Plural object pronouns (them)</vt:lpstr>
      <vt:lpstr>Wer macht was?</vt:lpstr>
      <vt:lpstr>Wer macht was?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 title</dc:title>
  <dc:creator>Natalie Finlayson</dc:creator>
  <cp:lastModifiedBy>Natalie Finlayson</cp:lastModifiedBy>
  <cp:revision>193</cp:revision>
  <dcterms:created xsi:type="dcterms:W3CDTF">2019-12-04T12:16:07Z</dcterms:created>
  <dcterms:modified xsi:type="dcterms:W3CDTF">2020-01-14T18:56:15Z</dcterms:modified>
</cp:coreProperties>
</file>