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400" r:id="rId2"/>
    <p:sldId id="284"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Marsden" initials="EM" lastIdx="17" clrIdx="0">
    <p:extLst>
      <p:ext uri="{19B8F6BF-5375-455C-9EA6-DF929625EA0E}">
        <p15:presenceInfo xmlns:p15="http://schemas.microsoft.com/office/powerpoint/2012/main" userId="Emma Marsden" providerId="None"/>
      </p:ext>
    </p:extLst>
  </p:cmAuthor>
  <p:cmAuthor id="2" name="Stephen Owen" initials="SO" lastIdx="40" clrIdx="1">
    <p:extLst>
      <p:ext uri="{19B8F6BF-5375-455C-9EA6-DF929625EA0E}">
        <p15:presenceInfo xmlns:p15="http://schemas.microsoft.com/office/powerpoint/2012/main" userId="Stephen Owen" providerId="None"/>
      </p:ext>
    </p:extLst>
  </p:cmAuthor>
  <p:cmAuthor id="3" name="Natalie Finlayson" initials="NF" lastIdx="26" clrIdx="2">
    <p:extLst>
      <p:ext uri="{19B8F6BF-5375-455C-9EA6-DF929625EA0E}">
        <p15:presenceInfo xmlns:p15="http://schemas.microsoft.com/office/powerpoint/2012/main" userId="63f56afcdd2336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5B9BD5"/>
    <a:srgbClr val="115076"/>
    <a:srgbClr val="FFFF99"/>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61741" autoAdjust="0"/>
  </p:normalViewPr>
  <p:slideViewPr>
    <p:cSldViewPr snapToGrid="0">
      <p:cViewPr varScale="1">
        <p:scale>
          <a:sx n="54" d="100"/>
          <a:sy n="54" d="100"/>
        </p:scale>
        <p:origin x="1589"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48"/>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61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animated slide reminds</a:t>
            </a:r>
            <a:r>
              <a:rPr lang="en-GB" baseline="0" dirty="0"/>
              <a:t> learners that the </a:t>
            </a:r>
            <a:r>
              <a:rPr lang="en-GB" b="1" baseline="0" dirty="0"/>
              <a:t>present tense</a:t>
            </a:r>
            <a:r>
              <a:rPr lang="en-GB" baseline="0" dirty="0"/>
              <a:t> in French can be translated two ways in English: either the </a:t>
            </a:r>
            <a:r>
              <a:rPr lang="en-GB" b="1" baseline="0" dirty="0"/>
              <a:t>simple present </a:t>
            </a:r>
            <a:r>
              <a:rPr lang="en-GB" baseline="0" dirty="0"/>
              <a:t>(“does”) or the </a:t>
            </a:r>
            <a:r>
              <a:rPr lang="en-GB" b="1" baseline="0" dirty="0"/>
              <a:t>present continuous </a:t>
            </a:r>
            <a:r>
              <a:rPr lang="en-GB" baseline="0" dirty="0"/>
              <a:t>(“is doing”). </a:t>
            </a:r>
          </a:p>
          <a:p>
            <a:endParaRPr lang="en-GB" baseline="0" dirty="0"/>
          </a:p>
          <a:p>
            <a:r>
              <a:rPr lang="en-GB" baseline="0" dirty="0"/>
              <a:t>Learners were formally introduced to the present continuous usage in the previous week’s resources.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30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is meta-linguistic activity to raise students awareness about the ambiguity of the French present tense. This activity should give rise to lots of talk about the two English forms. </a:t>
            </a:r>
          </a:p>
          <a:p>
            <a:endParaRPr lang="en-GB" baseline="0" dirty="0" smtClean="0"/>
          </a:p>
          <a:p>
            <a:r>
              <a:rPr lang="en-GB" dirty="0" smtClean="0"/>
              <a:t>This</a:t>
            </a:r>
            <a:r>
              <a:rPr lang="en-GB" baseline="0" dirty="0" smtClean="0"/>
              <a:t> </a:t>
            </a:r>
            <a:r>
              <a:rPr lang="en-GB" baseline="0" dirty="0"/>
              <a:t>reading task asks learners to consider whether they would translate the French present tense verb in each sentence with the </a:t>
            </a:r>
            <a:r>
              <a:rPr lang="en-GB" b="1" baseline="0" dirty="0"/>
              <a:t>simple present </a:t>
            </a:r>
            <a:r>
              <a:rPr lang="en-GB" baseline="0" dirty="0"/>
              <a:t>or the </a:t>
            </a:r>
            <a:r>
              <a:rPr lang="en-GB" b="1" baseline="0" dirty="0"/>
              <a:t>present continuous </a:t>
            </a:r>
            <a:r>
              <a:rPr lang="en-GB" baseline="0" dirty="0"/>
              <a:t>meaning. </a:t>
            </a:r>
          </a:p>
          <a:p>
            <a:endParaRPr lang="en-GB" baseline="0" dirty="0"/>
          </a:p>
          <a:p>
            <a:r>
              <a:rPr lang="en-GB" baseline="0" dirty="0"/>
              <a:t>Whilst both answers are possible, in some cases more so than in others, there will be a sense of which is the “best fit”. This should be discussed with learners. As long as learners can justify their choice, they cannot really be “wrong”, but the real aim of this exercise is simply to force them to engage with both possible meanings in the English, whilst appreciating the fact that both are rendered by the </a:t>
            </a:r>
            <a:r>
              <a:rPr lang="en-GB" b="1" baseline="0" dirty="0"/>
              <a:t>present tense</a:t>
            </a:r>
            <a:r>
              <a:rPr lang="en-GB" baseline="0" dirty="0"/>
              <a:t> in French. </a:t>
            </a:r>
          </a:p>
          <a:p>
            <a:endParaRPr lang="en-GB" baseline="0" dirty="0"/>
          </a:p>
          <a:p>
            <a:r>
              <a:rPr lang="en-GB" baseline="0" dirty="0"/>
              <a:t>The sentences consist entirely of vocabulary already presented, either this week or in previous weeks. </a:t>
            </a:r>
          </a:p>
          <a:p>
            <a:endParaRPr lang="en-GB" baseline="0" dirty="0"/>
          </a:p>
          <a:p>
            <a:r>
              <a:rPr lang="en-GB" baseline="0" dirty="0"/>
              <a:t>Suggested answers are provided via animated ovals which appear upon clicking the mouse</a:t>
            </a:r>
            <a:r>
              <a:rPr lang="en-GB" baseline="0" dirty="0" smtClean="0"/>
              <a:t>. N.B. Where both answers would be a good fit, given the time expressions ‘</a:t>
            </a:r>
            <a:r>
              <a:rPr lang="en-GB" baseline="0" dirty="0" err="1" smtClean="0"/>
              <a:t>en</a:t>
            </a:r>
            <a:r>
              <a:rPr lang="en-GB" baseline="0" dirty="0" smtClean="0"/>
              <a:t> </a:t>
            </a:r>
            <a:r>
              <a:rPr lang="en-GB" baseline="0" dirty="0" err="1" smtClean="0"/>
              <a:t>ce</a:t>
            </a:r>
            <a:r>
              <a:rPr lang="en-GB" baseline="0" dirty="0" smtClean="0"/>
              <a:t> moment’ and ‘</a:t>
            </a:r>
            <a:r>
              <a:rPr lang="en-GB" baseline="0" dirty="0" err="1" smtClean="0"/>
              <a:t>normalement</a:t>
            </a:r>
            <a:r>
              <a:rPr lang="en-GB" baseline="0" dirty="0" smtClean="0"/>
              <a:t>’, both are indicated with the animated oval.</a:t>
            </a:r>
          </a:p>
          <a:p>
            <a:endParaRPr lang="en-GB" baseline="0" dirty="0" smtClean="0"/>
          </a:p>
          <a:p>
            <a:r>
              <a:rPr lang="en-GB" sz="1200" noProof="0" dirty="0" smtClean="0">
                <a:solidFill>
                  <a:srgbClr val="002060"/>
                </a:solidFill>
                <a:latin typeface="Century Gothic" panose="020B0502020202020204" pitchFamily="34" charset="0"/>
              </a:rPr>
              <a:t>Please explain to students that that the ‘à’ in ‘à faire le ménage’ (sentence 2 on the slide) is used with the infinitive after ‘passer’ to mean ‘doing’ that verb.</a:t>
            </a:r>
            <a:endParaRPr lang="en-GB" noProof="0"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2899099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294094" y="1768677"/>
            <a:ext cx="787964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Grammar</a:t>
            </a:r>
            <a:endPar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 name="Title 3"/>
          <p:cNvSpPr txBox="1">
            <a:spLocks/>
          </p:cNvSpPr>
          <p:nvPr/>
        </p:nvSpPr>
        <p:spPr>
          <a:xfrm>
            <a:off x="281968" y="3259055"/>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r>
              <a:rPr lang="en-GB" sz="3200" b="1" dirty="0" smtClean="0">
                <a:solidFill>
                  <a:schemeClr val="bg1"/>
                </a:solidFill>
              </a:rPr>
              <a:t>Present simple versus present continuous</a:t>
            </a:r>
            <a:endParaRPr lang="en-GB" sz="3200" i="1" baseline="0" dirty="0">
              <a:solidFill>
                <a:prstClr val="white"/>
              </a:solidFill>
              <a:latin typeface="Century Gothic" panose="020B0502020202020204" pitchFamily="34" charset="0"/>
            </a:endParaRPr>
          </a:p>
        </p:txBody>
      </p:sp>
      <p:sp>
        <p:nvSpPr>
          <p:cNvPr id="16"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1.2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4</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7"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smtClean="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07/01/20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1472846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5638"/>
            <a:ext cx="6457246" cy="867128"/>
          </a:xfrm>
          <a:prstGeom prst="rect">
            <a:avLst/>
          </a:prstGeom>
        </p:spPr>
      </p:pic>
      <p:sp>
        <p:nvSpPr>
          <p:cNvPr id="4" name="Title 3"/>
          <p:cNvSpPr>
            <a:spLocks noGrp="1"/>
          </p:cNvSpPr>
          <p:nvPr>
            <p:ph type="title"/>
          </p:nvPr>
        </p:nvSpPr>
        <p:spPr>
          <a:xfrm>
            <a:off x="74592" y="215638"/>
            <a:ext cx="5915046" cy="707849"/>
          </a:xfrm>
        </p:spPr>
        <p:txBody>
          <a:bodyPr>
            <a:normAutofit fontScale="90000"/>
          </a:bodyPr>
          <a:lstStyle/>
          <a:p>
            <a:r>
              <a:rPr lang="en-GB" sz="3600" b="1" dirty="0">
                <a:solidFill>
                  <a:schemeClr val="bg1"/>
                </a:solidFill>
              </a:rPr>
              <a:t>Present simple / continuous</a:t>
            </a:r>
          </a:p>
        </p:txBody>
      </p:sp>
      <p:sp>
        <p:nvSpPr>
          <p:cNvPr id="2" name="TextBox 1"/>
          <p:cNvSpPr txBox="1"/>
          <p:nvPr/>
        </p:nvSpPr>
        <p:spPr>
          <a:xfrm>
            <a:off x="300038" y="1227990"/>
            <a:ext cx="11379200" cy="107721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3200" dirty="0">
                <a:solidFill>
                  <a:schemeClr val="accent1">
                    <a:lumMod val="50000"/>
                  </a:schemeClr>
                </a:solidFill>
                <a:latin typeface="Century Gothic" panose="020B0502020202020204" pitchFamily="34" charset="0"/>
              </a:rPr>
              <a:t>We have already seen that the French </a:t>
            </a:r>
            <a:r>
              <a:rPr lang="en-GB" sz="3200" b="1" dirty="0">
                <a:solidFill>
                  <a:schemeClr val="accent1">
                    <a:lumMod val="50000"/>
                  </a:schemeClr>
                </a:solidFill>
                <a:latin typeface="Century Gothic" panose="020B0502020202020204" pitchFamily="34" charset="0"/>
              </a:rPr>
              <a:t>present</a:t>
            </a:r>
            <a:r>
              <a:rPr lang="en-GB" sz="3200" dirty="0">
                <a:solidFill>
                  <a:schemeClr val="accent1">
                    <a:lumMod val="50000"/>
                  </a:schemeClr>
                </a:solidFill>
                <a:latin typeface="Century Gothic" panose="020B0502020202020204" pitchFamily="34" charset="0"/>
              </a:rPr>
              <a:t> </a:t>
            </a:r>
            <a:r>
              <a:rPr lang="en-GB" sz="3200" b="1" dirty="0">
                <a:solidFill>
                  <a:schemeClr val="accent1">
                    <a:lumMod val="50000"/>
                  </a:schemeClr>
                </a:solidFill>
                <a:latin typeface="Century Gothic" panose="020B0502020202020204" pitchFamily="34" charset="0"/>
              </a:rPr>
              <a:t>tense</a:t>
            </a:r>
            <a:r>
              <a:rPr lang="en-GB" sz="3200" dirty="0">
                <a:solidFill>
                  <a:schemeClr val="accent1">
                    <a:lumMod val="50000"/>
                  </a:schemeClr>
                </a:solidFill>
                <a:latin typeface="Century Gothic" panose="020B0502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GB" sz="3200" dirty="0">
                <a:solidFill>
                  <a:schemeClr val="accent1">
                    <a:lumMod val="50000"/>
                  </a:schemeClr>
                </a:solidFill>
                <a:latin typeface="Century Gothic" panose="020B0502020202020204" pitchFamily="34" charset="0"/>
              </a:rPr>
              <a:t>has two English meanings:</a:t>
            </a:r>
            <a:endParaRPr kumimoji="0" lang="en-GB" sz="32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ndParaRPr>
          </a:p>
        </p:txBody>
      </p:sp>
      <p:sp>
        <p:nvSpPr>
          <p:cNvPr id="10" name="TextBox 9"/>
          <p:cNvSpPr txBox="1"/>
          <p:nvPr/>
        </p:nvSpPr>
        <p:spPr>
          <a:xfrm>
            <a:off x="7540432" y="8726548"/>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38" name="TextBox 37"/>
          <p:cNvSpPr txBox="1"/>
          <p:nvPr/>
        </p:nvSpPr>
        <p:spPr>
          <a:xfrm>
            <a:off x="2084027" y="2789470"/>
            <a:ext cx="8746435" cy="1015663"/>
          </a:xfrm>
          <a:prstGeom prst="rect">
            <a:avLst/>
          </a:prstGeom>
          <a:solidFill>
            <a:schemeClr val="bg1"/>
          </a:solidFill>
        </p:spPr>
        <p:txBody>
          <a:bodyPr wrap="square" rtlCol="0">
            <a:spAutoFit/>
          </a:bodyPr>
          <a:lstStyle/>
          <a:p>
            <a:r>
              <a:rPr lang="en-GB" sz="6000" b="1" dirty="0">
                <a:solidFill>
                  <a:srgbClr val="5B9BD5">
                    <a:lumMod val="50000"/>
                  </a:srgbClr>
                </a:solidFill>
                <a:latin typeface="Century Gothic" panose="020B0502020202020204" pitchFamily="34" charset="0"/>
              </a:rPr>
              <a:t>Elle </a:t>
            </a:r>
            <a:r>
              <a:rPr lang="en-GB" sz="6000" b="1" dirty="0" err="1">
                <a:solidFill>
                  <a:schemeClr val="accent4">
                    <a:lumMod val="75000"/>
                  </a:schemeClr>
                </a:solidFill>
                <a:latin typeface="Century Gothic" panose="020B0502020202020204" pitchFamily="34" charset="0"/>
              </a:rPr>
              <a:t>porte</a:t>
            </a:r>
            <a:r>
              <a:rPr lang="en-GB" sz="6000" b="1" dirty="0">
                <a:solidFill>
                  <a:srgbClr val="5B9BD5">
                    <a:lumMod val="50000"/>
                  </a:srgbClr>
                </a:solidFill>
                <a:latin typeface="Century Gothic" panose="020B0502020202020204" pitchFamily="34" charset="0"/>
              </a:rPr>
              <a:t> un </a:t>
            </a:r>
            <a:r>
              <a:rPr lang="en-GB" sz="6000" b="1" dirty="0" err="1">
                <a:solidFill>
                  <a:srgbClr val="5B9BD5">
                    <a:lumMod val="50000"/>
                  </a:srgbClr>
                </a:solidFill>
                <a:latin typeface="Century Gothic" panose="020B0502020202020204" pitchFamily="34" charset="0"/>
              </a:rPr>
              <a:t>uniforme</a:t>
            </a:r>
            <a:r>
              <a:rPr lang="en-GB" sz="6000" b="1" dirty="0">
                <a:solidFill>
                  <a:srgbClr val="5B9BD5">
                    <a:lumMod val="50000"/>
                  </a:srgbClr>
                </a:solidFill>
                <a:latin typeface="Century Gothic" panose="020B0502020202020204" pitchFamily="34" charset="0"/>
              </a:rPr>
              <a:t> </a:t>
            </a:r>
          </a:p>
        </p:txBody>
      </p:sp>
      <p:sp>
        <p:nvSpPr>
          <p:cNvPr id="40" name="TextBox 39"/>
          <p:cNvSpPr txBox="1"/>
          <p:nvPr/>
        </p:nvSpPr>
        <p:spPr>
          <a:xfrm>
            <a:off x="2271602" y="5066740"/>
            <a:ext cx="8061395" cy="830997"/>
          </a:xfrm>
          <a:prstGeom prst="rect">
            <a:avLst/>
          </a:prstGeom>
          <a:solidFill>
            <a:schemeClr val="bg1"/>
          </a:solidFill>
        </p:spPr>
        <p:txBody>
          <a:bodyPr wrap="square" rtlCol="0">
            <a:spAutoFit/>
          </a:bodyPr>
          <a:lstStyle/>
          <a:p>
            <a:pPr marL="685800" indent="-685800">
              <a:buFont typeface="Arial" panose="020B0604020202020204" pitchFamily="34" charset="0"/>
              <a:buChar char="•"/>
            </a:pPr>
            <a:r>
              <a:rPr lang="en-GB" sz="4800" dirty="0">
                <a:solidFill>
                  <a:srgbClr val="5B9BD5">
                    <a:lumMod val="50000"/>
                  </a:srgbClr>
                </a:solidFill>
                <a:latin typeface="Century Gothic" panose="020B0502020202020204" pitchFamily="34" charset="0"/>
              </a:rPr>
              <a:t>She </a:t>
            </a:r>
            <a:r>
              <a:rPr lang="en-GB" sz="4800" b="1" dirty="0">
                <a:solidFill>
                  <a:schemeClr val="accent4">
                    <a:lumMod val="75000"/>
                  </a:schemeClr>
                </a:solidFill>
                <a:latin typeface="Century Gothic" panose="020B0502020202020204" pitchFamily="34" charset="0"/>
              </a:rPr>
              <a:t>is wearing </a:t>
            </a:r>
            <a:r>
              <a:rPr lang="en-GB" sz="4800" dirty="0">
                <a:solidFill>
                  <a:srgbClr val="5B9BD5">
                    <a:lumMod val="50000"/>
                  </a:srgbClr>
                </a:solidFill>
                <a:latin typeface="Century Gothic" panose="020B0502020202020204" pitchFamily="34" charset="0"/>
              </a:rPr>
              <a:t>a uniform</a:t>
            </a:r>
          </a:p>
        </p:txBody>
      </p:sp>
      <p:sp>
        <p:nvSpPr>
          <p:cNvPr id="41" name="TextBox 40"/>
          <p:cNvSpPr txBox="1"/>
          <p:nvPr/>
        </p:nvSpPr>
        <p:spPr>
          <a:xfrm>
            <a:off x="2271602" y="4155982"/>
            <a:ext cx="7661239" cy="830997"/>
          </a:xfrm>
          <a:prstGeom prst="rect">
            <a:avLst/>
          </a:prstGeom>
          <a:solidFill>
            <a:schemeClr val="bg1"/>
          </a:solidFill>
        </p:spPr>
        <p:txBody>
          <a:bodyPr wrap="square" rtlCol="0">
            <a:spAutoFit/>
          </a:bodyPr>
          <a:lstStyle/>
          <a:p>
            <a:pPr marL="685800" indent="-685800">
              <a:buFont typeface="Arial" panose="020B0604020202020204" pitchFamily="34" charset="0"/>
              <a:buChar char="•"/>
            </a:pPr>
            <a:r>
              <a:rPr lang="en-GB" sz="4800" dirty="0">
                <a:solidFill>
                  <a:srgbClr val="5B9BD5">
                    <a:lumMod val="50000"/>
                  </a:srgbClr>
                </a:solidFill>
                <a:latin typeface="Century Gothic" panose="020B0502020202020204" pitchFamily="34" charset="0"/>
              </a:rPr>
              <a:t>She </a:t>
            </a:r>
            <a:r>
              <a:rPr lang="en-GB" sz="4800" b="1" dirty="0">
                <a:solidFill>
                  <a:schemeClr val="accent4">
                    <a:lumMod val="75000"/>
                  </a:schemeClr>
                </a:solidFill>
                <a:latin typeface="Century Gothic" panose="020B0502020202020204" pitchFamily="34" charset="0"/>
              </a:rPr>
              <a:t>wears</a:t>
            </a:r>
            <a:r>
              <a:rPr lang="en-GB" sz="4800" dirty="0">
                <a:solidFill>
                  <a:srgbClr val="5B9BD5">
                    <a:lumMod val="50000"/>
                  </a:srgbClr>
                </a:solidFill>
                <a:latin typeface="Century Gothic" panose="020B0502020202020204" pitchFamily="34" charset="0"/>
              </a:rPr>
              <a:t> a uniform</a:t>
            </a:r>
          </a:p>
        </p:txBody>
      </p:sp>
    </p:spTree>
    <p:extLst>
      <p:ext uri="{BB962C8B-B14F-4D97-AF65-F5344CB8AC3E}">
        <p14:creationId xmlns:p14="http://schemas.microsoft.com/office/powerpoint/2010/main" val="42677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77979786"/>
              </p:ext>
            </p:extLst>
          </p:nvPr>
        </p:nvGraphicFramePr>
        <p:xfrm>
          <a:off x="442913" y="1786885"/>
          <a:ext cx="11247518" cy="4185611"/>
        </p:xfrm>
        <a:graphic>
          <a:graphicData uri="http://schemas.openxmlformats.org/drawingml/2006/table">
            <a:tbl>
              <a:tblPr firstRow="1" bandRow="1">
                <a:tableStyleId>{5C22544A-7EE6-4342-B048-85BDC9FD1C3A}</a:tableStyleId>
              </a:tblPr>
              <a:tblGrid>
                <a:gridCol w="701271">
                  <a:extLst>
                    <a:ext uri="{9D8B030D-6E8A-4147-A177-3AD203B41FA5}">
                      <a16:colId xmlns:a16="http://schemas.microsoft.com/office/drawing/2014/main" val="833296847"/>
                    </a:ext>
                  </a:extLst>
                </a:gridCol>
                <a:gridCol w="6809638">
                  <a:extLst>
                    <a:ext uri="{9D8B030D-6E8A-4147-A177-3AD203B41FA5}">
                      <a16:colId xmlns:a16="http://schemas.microsoft.com/office/drawing/2014/main" val="3258740986"/>
                    </a:ext>
                  </a:extLst>
                </a:gridCol>
                <a:gridCol w="1932524">
                  <a:extLst>
                    <a:ext uri="{9D8B030D-6E8A-4147-A177-3AD203B41FA5}">
                      <a16:colId xmlns:a16="http://schemas.microsoft.com/office/drawing/2014/main" val="2923172176"/>
                    </a:ext>
                  </a:extLst>
                </a:gridCol>
                <a:gridCol w="1804085">
                  <a:extLst>
                    <a:ext uri="{9D8B030D-6E8A-4147-A177-3AD203B41FA5}">
                      <a16:colId xmlns:a16="http://schemas.microsoft.com/office/drawing/2014/main" val="785371448"/>
                    </a:ext>
                  </a:extLst>
                </a:gridCol>
              </a:tblGrid>
              <a:tr h="376759">
                <a:tc>
                  <a:txBody>
                    <a:bodyPr/>
                    <a:lstStyle/>
                    <a:p>
                      <a:endParaRPr lang="en-GB" sz="1800" dirty="0">
                        <a:latin typeface="Century Gothic" panose="020B0502020202020204" pitchFamily="34" charset="0"/>
                      </a:endParaRPr>
                    </a:p>
                  </a:txBody>
                  <a:tcPr/>
                </a:tc>
                <a:tc>
                  <a:txBody>
                    <a:bodyPr/>
                    <a:lstStyle/>
                    <a:p>
                      <a:endParaRPr lang="en-GB" sz="1800" dirty="0">
                        <a:latin typeface="Century Gothic" panose="020B0502020202020204" pitchFamily="34" charset="0"/>
                      </a:endParaRPr>
                    </a:p>
                  </a:txBody>
                  <a:tcPr/>
                </a:tc>
                <a:tc>
                  <a:txBody>
                    <a:bodyPr/>
                    <a:lstStyle/>
                    <a:p>
                      <a:pPr algn="ctr"/>
                      <a:r>
                        <a:rPr lang="en-GB" sz="1800" dirty="0" err="1" smtClean="0">
                          <a:latin typeface="Century Gothic" panose="020B0502020202020204" pitchFamily="34" charset="0"/>
                        </a:rPr>
                        <a:t>en</a:t>
                      </a:r>
                      <a:r>
                        <a:rPr lang="en-GB" sz="1800" dirty="0" smtClean="0">
                          <a:latin typeface="Century Gothic" panose="020B0502020202020204" pitchFamily="34" charset="0"/>
                        </a:rPr>
                        <a:t> </a:t>
                      </a:r>
                      <a:r>
                        <a:rPr lang="en-GB" sz="1800" dirty="0" err="1" smtClean="0">
                          <a:latin typeface="Century Gothic" panose="020B0502020202020204" pitchFamily="34" charset="0"/>
                        </a:rPr>
                        <a:t>ce</a:t>
                      </a:r>
                      <a:r>
                        <a:rPr lang="en-GB" sz="1800" dirty="0" smtClean="0">
                          <a:latin typeface="Century Gothic" panose="020B0502020202020204" pitchFamily="34" charset="0"/>
                        </a:rPr>
                        <a:t> moment</a:t>
                      </a:r>
                      <a:endParaRPr lang="en-GB" sz="1800" dirty="0">
                        <a:latin typeface="Century Gothic" panose="020B0502020202020204" pitchFamily="34" charset="0"/>
                      </a:endParaRPr>
                    </a:p>
                  </a:txBody>
                  <a:tcPr/>
                </a:tc>
                <a:tc>
                  <a:txBody>
                    <a:bodyPr/>
                    <a:lstStyle/>
                    <a:p>
                      <a:pPr algn="ctr"/>
                      <a:r>
                        <a:rPr lang="en-GB" sz="1800" dirty="0" err="1" smtClean="0">
                          <a:latin typeface="Century Gothic" panose="020B0502020202020204" pitchFamily="34" charset="0"/>
                        </a:rPr>
                        <a:t>normalement</a:t>
                      </a:r>
                      <a:endParaRPr lang="en-GB" sz="1800" dirty="0">
                        <a:latin typeface="Century Gothic" panose="020B0502020202020204" pitchFamily="34" charset="0"/>
                      </a:endParaRPr>
                    </a:p>
                  </a:txBody>
                  <a:tcPr/>
                </a:tc>
                <a:extLst>
                  <a:ext uri="{0D108BD9-81ED-4DB2-BD59-A6C34878D82A}">
                    <a16:rowId xmlns:a16="http://schemas.microsoft.com/office/drawing/2014/main" val="2944628723"/>
                  </a:ext>
                </a:extLst>
              </a:tr>
              <a:tr h="376759">
                <a:tc>
                  <a:txBody>
                    <a:bodyPr/>
                    <a:lstStyle/>
                    <a:p>
                      <a:pPr algn="ctr"/>
                      <a:r>
                        <a:rPr lang="en-GB" sz="1800" b="1" dirty="0">
                          <a:solidFill>
                            <a:srgbClr val="002060"/>
                          </a:solidFill>
                          <a:latin typeface="Century Gothic" panose="020B0502020202020204" pitchFamily="34" charset="0"/>
                        </a:rPr>
                        <a:t>1</a:t>
                      </a:r>
                    </a:p>
                  </a:txBody>
                  <a:tcPr/>
                </a:tc>
                <a:tc>
                  <a:txBody>
                    <a:bodyPr/>
                    <a:lstStyle/>
                    <a:p>
                      <a:pPr algn="l"/>
                      <a:r>
                        <a:rPr lang="fr-FR" sz="1800" noProof="0" dirty="0">
                          <a:solidFill>
                            <a:srgbClr val="002060"/>
                          </a:solidFill>
                          <a:latin typeface="Century Gothic" panose="020B0502020202020204" pitchFamily="34" charset="0"/>
                        </a:rPr>
                        <a:t>Claude</a:t>
                      </a:r>
                      <a:r>
                        <a:rPr lang="fr-FR" sz="1800" baseline="0" noProof="0" dirty="0">
                          <a:solidFill>
                            <a:srgbClr val="002060"/>
                          </a:solidFill>
                          <a:latin typeface="Century Gothic" panose="020B0502020202020204" pitchFamily="34" charset="0"/>
                        </a:rPr>
                        <a:t> </a:t>
                      </a:r>
                      <a:r>
                        <a:rPr lang="fr-FR" sz="1800" b="1" baseline="0" noProof="0" dirty="0">
                          <a:solidFill>
                            <a:schemeClr val="accent4">
                              <a:lumMod val="75000"/>
                            </a:schemeClr>
                          </a:solidFill>
                          <a:latin typeface="Century Gothic" panose="020B0502020202020204" pitchFamily="34" charset="0"/>
                        </a:rPr>
                        <a:t>aime</a:t>
                      </a:r>
                      <a:r>
                        <a:rPr lang="fr-FR" sz="1800" baseline="0" noProof="0" dirty="0">
                          <a:solidFill>
                            <a:srgbClr val="002060"/>
                          </a:solidFill>
                          <a:latin typeface="Century Gothic" panose="020B0502020202020204" pitchFamily="34" charset="0"/>
                        </a:rPr>
                        <a:t> le football.</a:t>
                      </a:r>
                      <a:endParaRPr lang="fr-FR" sz="1800" noProof="0" dirty="0">
                        <a:solidFill>
                          <a:srgbClr val="002060"/>
                        </a:solidFill>
                        <a:latin typeface="Century Gothic" panose="020B0502020202020204" pitchFamily="34" charset="0"/>
                      </a:endParaRPr>
                    </a:p>
                  </a:txBody>
                  <a:tcPr/>
                </a:tc>
                <a:tc>
                  <a:txBody>
                    <a:bodyPr/>
                    <a:lstStyle/>
                    <a:p>
                      <a:pPr algn="ctr"/>
                      <a:r>
                        <a:rPr lang="en-GB" sz="1800" dirty="0">
                          <a:solidFill>
                            <a:srgbClr val="002060"/>
                          </a:solidFill>
                          <a:latin typeface="Century Gothic" panose="020B0502020202020204" pitchFamily="34" charset="0"/>
                        </a:rPr>
                        <a:t>is liking</a:t>
                      </a:r>
                    </a:p>
                  </a:txBody>
                  <a:tcPr/>
                </a:tc>
                <a:tc>
                  <a:txBody>
                    <a:bodyPr/>
                    <a:lstStyle/>
                    <a:p>
                      <a:pPr algn="ctr"/>
                      <a:r>
                        <a:rPr lang="en-GB" sz="1800" dirty="0">
                          <a:solidFill>
                            <a:srgbClr val="002060"/>
                          </a:solidFill>
                          <a:latin typeface="Century Gothic" panose="020B0502020202020204" pitchFamily="34" charset="0"/>
                        </a:rPr>
                        <a:t>likes</a:t>
                      </a:r>
                    </a:p>
                  </a:txBody>
                  <a:tcPr/>
                </a:tc>
                <a:extLst>
                  <a:ext uri="{0D108BD9-81ED-4DB2-BD59-A6C34878D82A}">
                    <a16:rowId xmlns:a16="http://schemas.microsoft.com/office/drawing/2014/main" val="4195476296"/>
                  </a:ext>
                </a:extLst>
              </a:tr>
              <a:tr h="376759">
                <a:tc>
                  <a:txBody>
                    <a:bodyPr/>
                    <a:lstStyle/>
                    <a:p>
                      <a:pPr algn="ctr"/>
                      <a:r>
                        <a:rPr lang="en-GB" sz="1800" b="1" dirty="0">
                          <a:solidFill>
                            <a:srgbClr val="002060"/>
                          </a:solidFill>
                          <a:latin typeface="Century Gothic" panose="020B0502020202020204" pitchFamily="34" charset="0"/>
                        </a:rPr>
                        <a:t>2</a:t>
                      </a:r>
                    </a:p>
                  </a:txBody>
                  <a:tcPr/>
                </a:tc>
                <a:tc>
                  <a:txBody>
                    <a:bodyPr/>
                    <a:lstStyle/>
                    <a:p>
                      <a:pPr algn="l"/>
                      <a:r>
                        <a:rPr lang="fr-FR" sz="1800" noProof="0" dirty="0">
                          <a:solidFill>
                            <a:srgbClr val="002060"/>
                          </a:solidFill>
                          <a:latin typeface="Century Gothic" panose="020B0502020202020204" pitchFamily="34" charset="0"/>
                        </a:rPr>
                        <a:t>Michel </a:t>
                      </a:r>
                      <a:r>
                        <a:rPr lang="fr-FR" sz="1800" b="1" noProof="0" dirty="0">
                          <a:solidFill>
                            <a:schemeClr val="accent4">
                              <a:lumMod val="75000"/>
                            </a:schemeClr>
                          </a:solidFill>
                          <a:latin typeface="Century Gothic" panose="020B0502020202020204" pitchFamily="34" charset="0"/>
                        </a:rPr>
                        <a:t>passe</a:t>
                      </a:r>
                      <a:r>
                        <a:rPr lang="fr-FR" sz="1800" noProof="0" dirty="0">
                          <a:solidFill>
                            <a:srgbClr val="002060"/>
                          </a:solidFill>
                          <a:latin typeface="Century Gothic" panose="020B0502020202020204" pitchFamily="34" charset="0"/>
                        </a:rPr>
                        <a:t> une semaine à faire le ménage.</a:t>
                      </a:r>
                    </a:p>
                  </a:txBody>
                  <a:tcPr/>
                </a:tc>
                <a:tc>
                  <a:txBody>
                    <a:bodyPr/>
                    <a:lstStyle/>
                    <a:p>
                      <a:pPr algn="ctr"/>
                      <a:r>
                        <a:rPr lang="en-GB" sz="1800" dirty="0">
                          <a:solidFill>
                            <a:srgbClr val="002060"/>
                          </a:solidFill>
                          <a:latin typeface="Century Gothic" panose="020B0502020202020204" pitchFamily="34" charset="0"/>
                        </a:rPr>
                        <a:t>is spending</a:t>
                      </a:r>
                    </a:p>
                  </a:txBody>
                  <a:tcPr/>
                </a:tc>
                <a:tc>
                  <a:txBody>
                    <a:bodyPr/>
                    <a:lstStyle/>
                    <a:p>
                      <a:pPr algn="ctr"/>
                      <a:r>
                        <a:rPr lang="en-GB" sz="1800" dirty="0">
                          <a:solidFill>
                            <a:srgbClr val="002060"/>
                          </a:solidFill>
                          <a:latin typeface="Century Gothic" panose="020B0502020202020204" pitchFamily="34" charset="0"/>
                        </a:rPr>
                        <a:t>spends</a:t>
                      </a:r>
                    </a:p>
                  </a:txBody>
                  <a:tcPr/>
                </a:tc>
                <a:extLst>
                  <a:ext uri="{0D108BD9-81ED-4DB2-BD59-A6C34878D82A}">
                    <a16:rowId xmlns:a16="http://schemas.microsoft.com/office/drawing/2014/main" val="696222386"/>
                  </a:ext>
                </a:extLst>
              </a:tr>
              <a:tr h="376759">
                <a:tc>
                  <a:txBody>
                    <a:bodyPr/>
                    <a:lstStyle/>
                    <a:p>
                      <a:pPr algn="ctr"/>
                      <a:r>
                        <a:rPr lang="en-GB" sz="1800" b="1" dirty="0">
                          <a:solidFill>
                            <a:srgbClr val="002060"/>
                          </a:solidFill>
                          <a:latin typeface="Century Gothic" panose="020B0502020202020204" pitchFamily="34" charset="0"/>
                        </a:rPr>
                        <a:t>3</a:t>
                      </a:r>
                    </a:p>
                  </a:txBody>
                  <a:tcPr/>
                </a:tc>
                <a:tc>
                  <a:txBody>
                    <a:bodyPr/>
                    <a:lstStyle/>
                    <a:p>
                      <a:pPr algn="l"/>
                      <a:r>
                        <a:rPr lang="fr-FR" sz="1800" noProof="0" dirty="0">
                          <a:solidFill>
                            <a:srgbClr val="002060"/>
                          </a:solidFill>
                          <a:latin typeface="Century Gothic" panose="020B0502020202020204" pitchFamily="34" charset="0"/>
                        </a:rPr>
                        <a:t>Paul </a:t>
                      </a:r>
                      <a:r>
                        <a:rPr lang="fr-FR" sz="1800" b="1" noProof="0" dirty="0">
                          <a:solidFill>
                            <a:schemeClr val="accent4">
                              <a:lumMod val="75000"/>
                            </a:schemeClr>
                          </a:solidFill>
                          <a:latin typeface="Century Gothic" panose="020B0502020202020204" pitchFamily="34" charset="0"/>
                        </a:rPr>
                        <a:t>fait</a:t>
                      </a:r>
                      <a:r>
                        <a:rPr lang="fr-FR" sz="1800" noProof="0" dirty="0">
                          <a:solidFill>
                            <a:srgbClr val="002060"/>
                          </a:solidFill>
                          <a:latin typeface="Century Gothic" panose="020B0502020202020204" pitchFamily="34" charset="0"/>
                        </a:rPr>
                        <a:t> la cuisine chaque semaine.</a:t>
                      </a:r>
                    </a:p>
                  </a:txBody>
                  <a:tcPr/>
                </a:tc>
                <a:tc>
                  <a:txBody>
                    <a:bodyPr/>
                    <a:lstStyle/>
                    <a:p>
                      <a:pPr algn="ctr"/>
                      <a:r>
                        <a:rPr lang="en-GB" sz="1800" dirty="0">
                          <a:solidFill>
                            <a:srgbClr val="002060"/>
                          </a:solidFill>
                          <a:latin typeface="Century Gothic" panose="020B0502020202020204" pitchFamily="34" charset="0"/>
                        </a:rPr>
                        <a:t>is doing</a:t>
                      </a:r>
                    </a:p>
                  </a:txBody>
                  <a:tcPr/>
                </a:tc>
                <a:tc>
                  <a:txBody>
                    <a:bodyPr/>
                    <a:lstStyle/>
                    <a:p>
                      <a:pPr algn="ctr"/>
                      <a:r>
                        <a:rPr lang="en-GB" sz="1800" dirty="0">
                          <a:solidFill>
                            <a:srgbClr val="002060"/>
                          </a:solidFill>
                          <a:latin typeface="Century Gothic" panose="020B0502020202020204" pitchFamily="34" charset="0"/>
                        </a:rPr>
                        <a:t>does</a:t>
                      </a:r>
                    </a:p>
                  </a:txBody>
                  <a:tcPr/>
                </a:tc>
                <a:extLst>
                  <a:ext uri="{0D108BD9-81ED-4DB2-BD59-A6C34878D82A}">
                    <a16:rowId xmlns:a16="http://schemas.microsoft.com/office/drawing/2014/main" val="1997516272"/>
                  </a:ext>
                </a:extLst>
              </a:tr>
              <a:tr h="376759">
                <a:tc>
                  <a:txBody>
                    <a:bodyPr/>
                    <a:lstStyle/>
                    <a:p>
                      <a:pPr algn="ctr"/>
                      <a:r>
                        <a:rPr lang="en-GB" sz="1800" b="1" dirty="0">
                          <a:solidFill>
                            <a:srgbClr val="002060"/>
                          </a:solidFill>
                          <a:latin typeface="Century Gothic" panose="020B0502020202020204" pitchFamily="34" charset="0"/>
                        </a:rPr>
                        <a:t>4</a:t>
                      </a:r>
                    </a:p>
                  </a:txBody>
                  <a:tcPr/>
                </a:tc>
                <a:tc>
                  <a:txBody>
                    <a:bodyPr/>
                    <a:lstStyle/>
                    <a:p>
                      <a:pPr algn="l"/>
                      <a:r>
                        <a:rPr lang="fr-FR" sz="1800" noProof="0" dirty="0">
                          <a:solidFill>
                            <a:srgbClr val="002060"/>
                          </a:solidFill>
                          <a:latin typeface="Century Gothic" panose="020B0502020202020204" pitchFamily="34" charset="0"/>
                        </a:rPr>
                        <a:t>Natalie </a:t>
                      </a:r>
                      <a:r>
                        <a:rPr lang="fr-FR" sz="1800" b="1" noProof="0" dirty="0">
                          <a:solidFill>
                            <a:schemeClr val="accent4">
                              <a:lumMod val="75000"/>
                            </a:schemeClr>
                          </a:solidFill>
                          <a:latin typeface="Century Gothic" panose="020B0502020202020204" pitchFamily="34" charset="0"/>
                        </a:rPr>
                        <a:t>a</a:t>
                      </a:r>
                      <a:r>
                        <a:rPr lang="fr-FR" sz="1800" noProof="0" dirty="0">
                          <a:solidFill>
                            <a:srgbClr val="002060"/>
                          </a:solidFill>
                          <a:latin typeface="Century Gothic" panose="020B0502020202020204" pitchFamily="34" charset="0"/>
                        </a:rPr>
                        <a:t> une voiture moderne.</a:t>
                      </a:r>
                    </a:p>
                  </a:txBody>
                  <a:tcPr/>
                </a:tc>
                <a:tc>
                  <a:txBody>
                    <a:bodyPr/>
                    <a:lstStyle/>
                    <a:p>
                      <a:pPr algn="ctr"/>
                      <a:r>
                        <a:rPr lang="en-GB" sz="1800" dirty="0">
                          <a:solidFill>
                            <a:srgbClr val="002060"/>
                          </a:solidFill>
                          <a:latin typeface="Century Gothic" panose="020B0502020202020204" pitchFamily="34" charset="0"/>
                        </a:rPr>
                        <a:t>is having</a:t>
                      </a:r>
                    </a:p>
                  </a:txBody>
                  <a:tcPr/>
                </a:tc>
                <a:tc>
                  <a:txBody>
                    <a:bodyPr/>
                    <a:lstStyle/>
                    <a:p>
                      <a:pPr algn="ctr"/>
                      <a:r>
                        <a:rPr lang="en-GB" sz="1800" dirty="0">
                          <a:solidFill>
                            <a:srgbClr val="002060"/>
                          </a:solidFill>
                          <a:latin typeface="Century Gothic" panose="020B0502020202020204" pitchFamily="34" charset="0"/>
                        </a:rPr>
                        <a:t>has</a:t>
                      </a:r>
                    </a:p>
                  </a:txBody>
                  <a:tcPr/>
                </a:tc>
                <a:extLst>
                  <a:ext uri="{0D108BD9-81ED-4DB2-BD59-A6C34878D82A}">
                    <a16:rowId xmlns:a16="http://schemas.microsoft.com/office/drawing/2014/main" val="97709555"/>
                  </a:ext>
                </a:extLst>
              </a:tr>
              <a:tr h="376759">
                <a:tc>
                  <a:txBody>
                    <a:bodyPr/>
                    <a:lstStyle/>
                    <a:p>
                      <a:pPr algn="ctr"/>
                      <a:r>
                        <a:rPr lang="en-GB" sz="1800" b="1" dirty="0">
                          <a:solidFill>
                            <a:srgbClr val="002060"/>
                          </a:solidFill>
                          <a:latin typeface="Century Gothic" panose="020B0502020202020204" pitchFamily="34" charset="0"/>
                        </a:rPr>
                        <a:t>5</a:t>
                      </a:r>
                    </a:p>
                  </a:txBody>
                  <a:tcPr/>
                </a:tc>
                <a:tc>
                  <a:txBody>
                    <a:bodyPr/>
                    <a:lstStyle/>
                    <a:p>
                      <a:pPr algn="l"/>
                      <a:r>
                        <a:rPr lang="fr-FR" sz="1800" noProof="0" dirty="0">
                          <a:solidFill>
                            <a:srgbClr val="002060"/>
                          </a:solidFill>
                          <a:latin typeface="Century Gothic" panose="020B0502020202020204" pitchFamily="34" charset="0"/>
                        </a:rPr>
                        <a:t>Sarah </a:t>
                      </a:r>
                      <a:r>
                        <a:rPr lang="fr-FR" sz="1800" b="1" noProof="0" dirty="0">
                          <a:solidFill>
                            <a:schemeClr val="accent4">
                              <a:lumMod val="75000"/>
                            </a:schemeClr>
                          </a:solidFill>
                          <a:latin typeface="Century Gothic" panose="020B0502020202020204" pitchFamily="34" charset="0"/>
                        </a:rPr>
                        <a:t>est</a:t>
                      </a:r>
                      <a:r>
                        <a:rPr lang="fr-FR" sz="1800" noProof="0" dirty="0">
                          <a:solidFill>
                            <a:srgbClr val="002060"/>
                          </a:solidFill>
                          <a:latin typeface="Century Gothic" panose="020B0502020202020204" pitchFamily="34" charset="0"/>
                        </a:rPr>
                        <a:t> grande et intelligente.</a:t>
                      </a:r>
                    </a:p>
                  </a:txBody>
                  <a:tcPr/>
                </a:tc>
                <a:tc>
                  <a:txBody>
                    <a:bodyPr/>
                    <a:lstStyle/>
                    <a:p>
                      <a:pPr algn="ctr"/>
                      <a:r>
                        <a:rPr lang="en-GB" sz="1800" dirty="0">
                          <a:solidFill>
                            <a:srgbClr val="002060"/>
                          </a:solidFill>
                          <a:latin typeface="Century Gothic" panose="020B0502020202020204" pitchFamily="34" charset="0"/>
                        </a:rPr>
                        <a:t>is being</a:t>
                      </a:r>
                    </a:p>
                  </a:txBody>
                  <a:tcPr/>
                </a:tc>
                <a:tc>
                  <a:txBody>
                    <a:bodyPr/>
                    <a:lstStyle/>
                    <a:p>
                      <a:pPr algn="ctr"/>
                      <a:r>
                        <a:rPr lang="en-GB" sz="1800" dirty="0">
                          <a:solidFill>
                            <a:srgbClr val="002060"/>
                          </a:solidFill>
                          <a:latin typeface="Century Gothic" panose="020B0502020202020204" pitchFamily="34" charset="0"/>
                        </a:rPr>
                        <a:t>is</a:t>
                      </a:r>
                    </a:p>
                  </a:txBody>
                  <a:tcPr/>
                </a:tc>
                <a:extLst>
                  <a:ext uri="{0D108BD9-81ED-4DB2-BD59-A6C34878D82A}">
                    <a16:rowId xmlns:a16="http://schemas.microsoft.com/office/drawing/2014/main" val="149256546"/>
                  </a:ext>
                </a:extLst>
              </a:tr>
              <a:tr h="376759">
                <a:tc>
                  <a:txBody>
                    <a:bodyPr/>
                    <a:lstStyle/>
                    <a:p>
                      <a:pPr algn="ctr"/>
                      <a:r>
                        <a:rPr lang="en-GB" sz="1800" b="1" dirty="0">
                          <a:solidFill>
                            <a:srgbClr val="002060"/>
                          </a:solidFill>
                          <a:latin typeface="Century Gothic" panose="020B0502020202020204" pitchFamily="34" charset="0"/>
                        </a:rPr>
                        <a:t>6</a:t>
                      </a:r>
                    </a:p>
                  </a:txBody>
                  <a:tcPr/>
                </a:tc>
                <a:tc>
                  <a:txBody>
                    <a:bodyPr/>
                    <a:lstStyle/>
                    <a:p>
                      <a:pPr algn="l"/>
                      <a:r>
                        <a:rPr lang="fr-FR" sz="1800" noProof="0" dirty="0">
                          <a:solidFill>
                            <a:srgbClr val="002060"/>
                          </a:solidFill>
                          <a:latin typeface="Century Gothic" panose="020B0502020202020204" pitchFamily="34" charset="0"/>
                        </a:rPr>
                        <a:t>Zoë </a:t>
                      </a:r>
                      <a:r>
                        <a:rPr lang="fr-FR" sz="1800" b="1" noProof="0" dirty="0">
                          <a:solidFill>
                            <a:schemeClr val="accent4">
                              <a:lumMod val="75000"/>
                            </a:schemeClr>
                          </a:solidFill>
                          <a:latin typeface="Century Gothic" panose="020B0502020202020204" pitchFamily="34" charset="0"/>
                        </a:rPr>
                        <a:t>parle</a:t>
                      </a:r>
                      <a:r>
                        <a:rPr lang="fr-FR" sz="1800" noProof="0" dirty="0">
                          <a:solidFill>
                            <a:srgbClr val="002060"/>
                          </a:solidFill>
                          <a:latin typeface="Century Gothic" panose="020B0502020202020204" pitchFamily="34" charset="0"/>
                        </a:rPr>
                        <a:t> à une amie.</a:t>
                      </a:r>
                    </a:p>
                  </a:txBody>
                  <a:tcPr/>
                </a:tc>
                <a:tc>
                  <a:txBody>
                    <a:bodyPr/>
                    <a:lstStyle/>
                    <a:p>
                      <a:pPr algn="ctr"/>
                      <a:r>
                        <a:rPr lang="en-GB" sz="1800" dirty="0">
                          <a:solidFill>
                            <a:srgbClr val="002060"/>
                          </a:solidFill>
                          <a:latin typeface="Century Gothic" panose="020B0502020202020204" pitchFamily="34" charset="0"/>
                        </a:rPr>
                        <a:t>is talking</a:t>
                      </a:r>
                    </a:p>
                  </a:txBody>
                  <a:tcPr/>
                </a:tc>
                <a:tc>
                  <a:txBody>
                    <a:bodyPr/>
                    <a:lstStyle/>
                    <a:p>
                      <a:pPr algn="ctr"/>
                      <a:r>
                        <a:rPr lang="en-GB" sz="1800" dirty="0">
                          <a:solidFill>
                            <a:srgbClr val="002060"/>
                          </a:solidFill>
                          <a:latin typeface="Century Gothic" panose="020B0502020202020204" pitchFamily="34" charset="0"/>
                        </a:rPr>
                        <a:t>talks</a:t>
                      </a:r>
                    </a:p>
                  </a:txBody>
                  <a:tcPr/>
                </a:tc>
                <a:extLst>
                  <a:ext uri="{0D108BD9-81ED-4DB2-BD59-A6C34878D82A}">
                    <a16:rowId xmlns:a16="http://schemas.microsoft.com/office/drawing/2014/main" val="364607006"/>
                  </a:ext>
                </a:extLst>
              </a:tr>
              <a:tr h="418021">
                <a:tc>
                  <a:txBody>
                    <a:bodyPr/>
                    <a:lstStyle/>
                    <a:p>
                      <a:pPr algn="ctr"/>
                      <a:r>
                        <a:rPr lang="en-GB" sz="1800" b="1" dirty="0">
                          <a:solidFill>
                            <a:srgbClr val="002060"/>
                          </a:solidFill>
                          <a:latin typeface="Century Gothic" panose="020B0502020202020204" pitchFamily="34" charset="0"/>
                        </a:rPr>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noProof="0" dirty="0">
                          <a:solidFill>
                            <a:srgbClr val="002060"/>
                          </a:solidFill>
                          <a:latin typeface="Century Gothic" panose="020B0502020202020204" pitchFamily="34" charset="0"/>
                        </a:rPr>
                        <a:t>Jean </a:t>
                      </a:r>
                      <a:r>
                        <a:rPr lang="fr-FR" sz="1800" b="1" noProof="0" dirty="0">
                          <a:solidFill>
                            <a:schemeClr val="accent4">
                              <a:lumMod val="75000"/>
                            </a:schemeClr>
                          </a:solidFill>
                          <a:latin typeface="Century Gothic" panose="020B0502020202020204" pitchFamily="34" charset="0"/>
                        </a:rPr>
                        <a:t>donne</a:t>
                      </a:r>
                      <a:r>
                        <a:rPr lang="fr-FR" sz="1800" noProof="0" dirty="0">
                          <a:solidFill>
                            <a:srgbClr val="002060"/>
                          </a:solidFill>
                          <a:latin typeface="Century Gothic" panose="020B0502020202020204" pitchFamily="34" charset="0"/>
                        </a:rPr>
                        <a:t> un cadeau</a:t>
                      </a:r>
                      <a:r>
                        <a:rPr lang="fr-FR" sz="1800" baseline="0" noProof="0" dirty="0">
                          <a:solidFill>
                            <a:srgbClr val="002060"/>
                          </a:solidFill>
                          <a:latin typeface="Century Gothic" panose="020B0502020202020204" pitchFamily="34" charset="0"/>
                        </a:rPr>
                        <a:t> </a:t>
                      </a:r>
                      <a:r>
                        <a:rPr lang="fr-FR" sz="1800" noProof="0" dirty="0">
                          <a:solidFill>
                            <a:srgbClr val="002060"/>
                          </a:solidFill>
                          <a:latin typeface="Century Gothic" panose="020B0502020202020204" pitchFamily="34" charset="0"/>
                        </a:rPr>
                        <a:t>à un ami.</a:t>
                      </a:r>
                    </a:p>
                  </a:txBody>
                  <a:tcPr/>
                </a:tc>
                <a:tc>
                  <a:txBody>
                    <a:bodyPr/>
                    <a:lstStyle/>
                    <a:p>
                      <a:pPr algn="ctr"/>
                      <a:r>
                        <a:rPr lang="en-GB" sz="1800" dirty="0">
                          <a:solidFill>
                            <a:srgbClr val="002060"/>
                          </a:solidFill>
                          <a:latin typeface="Century Gothic" panose="020B0502020202020204" pitchFamily="34" charset="0"/>
                        </a:rPr>
                        <a:t>is giving</a:t>
                      </a:r>
                    </a:p>
                  </a:txBody>
                  <a:tcPr/>
                </a:tc>
                <a:tc>
                  <a:txBody>
                    <a:bodyPr/>
                    <a:lstStyle/>
                    <a:p>
                      <a:pPr algn="ctr"/>
                      <a:r>
                        <a:rPr lang="en-GB" sz="1800" dirty="0">
                          <a:solidFill>
                            <a:srgbClr val="002060"/>
                          </a:solidFill>
                          <a:latin typeface="Century Gothic" panose="020B0502020202020204" pitchFamily="34" charset="0"/>
                        </a:rPr>
                        <a:t>gives</a:t>
                      </a:r>
                    </a:p>
                  </a:txBody>
                  <a:tcPr/>
                </a:tc>
                <a:extLst>
                  <a:ext uri="{0D108BD9-81ED-4DB2-BD59-A6C34878D82A}">
                    <a16:rowId xmlns:a16="http://schemas.microsoft.com/office/drawing/2014/main" val="3920031475"/>
                  </a:ext>
                </a:extLst>
              </a:tr>
              <a:tr h="376759">
                <a:tc>
                  <a:txBody>
                    <a:bodyPr/>
                    <a:lstStyle/>
                    <a:p>
                      <a:pPr algn="ctr"/>
                      <a:r>
                        <a:rPr lang="en-GB" sz="1800" b="1" dirty="0">
                          <a:solidFill>
                            <a:srgbClr val="002060"/>
                          </a:solidFill>
                          <a:latin typeface="Century Gothic" panose="020B0502020202020204" pitchFamily="34" charset="0"/>
                        </a:rPr>
                        <a:t>8</a:t>
                      </a:r>
                    </a:p>
                  </a:txBody>
                  <a:tcPr/>
                </a:tc>
                <a:tc>
                  <a:txBody>
                    <a:bodyPr/>
                    <a:lstStyle/>
                    <a:p>
                      <a:pPr algn="l"/>
                      <a:r>
                        <a:rPr lang="fr-FR" sz="1800" noProof="0" dirty="0">
                          <a:solidFill>
                            <a:srgbClr val="002060"/>
                          </a:solidFill>
                          <a:latin typeface="Century Gothic" panose="020B0502020202020204" pitchFamily="34" charset="0"/>
                        </a:rPr>
                        <a:t>Gaëlle </a:t>
                      </a:r>
                      <a:r>
                        <a:rPr lang="fr-FR" sz="1800" b="1" noProof="0" dirty="0">
                          <a:solidFill>
                            <a:schemeClr val="accent4">
                              <a:lumMod val="75000"/>
                            </a:schemeClr>
                          </a:solidFill>
                          <a:latin typeface="Century Gothic" panose="020B0502020202020204" pitchFamily="34" charset="0"/>
                        </a:rPr>
                        <a:t>reste</a:t>
                      </a:r>
                      <a:r>
                        <a:rPr lang="fr-FR" sz="1800" noProof="0" dirty="0">
                          <a:solidFill>
                            <a:srgbClr val="002060"/>
                          </a:solidFill>
                          <a:latin typeface="Century Gothic" panose="020B0502020202020204" pitchFamily="34" charset="0"/>
                        </a:rPr>
                        <a:t> à l’école.</a:t>
                      </a:r>
                    </a:p>
                  </a:txBody>
                  <a:tcPr/>
                </a:tc>
                <a:tc>
                  <a:txBody>
                    <a:bodyPr/>
                    <a:lstStyle/>
                    <a:p>
                      <a:pPr algn="ctr"/>
                      <a:r>
                        <a:rPr lang="en-GB" sz="1800" dirty="0">
                          <a:solidFill>
                            <a:srgbClr val="002060"/>
                          </a:solidFill>
                          <a:latin typeface="Century Gothic" panose="020B0502020202020204" pitchFamily="34" charset="0"/>
                        </a:rPr>
                        <a:t>is staying</a:t>
                      </a:r>
                    </a:p>
                  </a:txBody>
                  <a:tcPr/>
                </a:tc>
                <a:tc>
                  <a:txBody>
                    <a:bodyPr/>
                    <a:lstStyle/>
                    <a:p>
                      <a:pPr algn="ctr"/>
                      <a:r>
                        <a:rPr lang="en-GB" sz="1800" dirty="0">
                          <a:solidFill>
                            <a:srgbClr val="002060"/>
                          </a:solidFill>
                          <a:latin typeface="Century Gothic" panose="020B0502020202020204" pitchFamily="34" charset="0"/>
                        </a:rPr>
                        <a:t>stays</a:t>
                      </a:r>
                    </a:p>
                  </a:txBody>
                  <a:tcPr/>
                </a:tc>
                <a:extLst>
                  <a:ext uri="{0D108BD9-81ED-4DB2-BD59-A6C34878D82A}">
                    <a16:rowId xmlns:a16="http://schemas.microsoft.com/office/drawing/2014/main" val="3556277631"/>
                  </a:ext>
                </a:extLst>
              </a:tr>
              <a:tr h="376759">
                <a:tc>
                  <a:txBody>
                    <a:bodyPr/>
                    <a:lstStyle/>
                    <a:p>
                      <a:pPr algn="ctr"/>
                      <a:r>
                        <a:rPr lang="en-GB" sz="1800" b="1" dirty="0">
                          <a:solidFill>
                            <a:srgbClr val="002060"/>
                          </a:solidFill>
                          <a:latin typeface="Century Gothic" panose="020B0502020202020204" pitchFamily="34" charset="0"/>
                        </a:rPr>
                        <a:t>9</a:t>
                      </a:r>
                    </a:p>
                  </a:txBody>
                  <a:tcPr/>
                </a:tc>
                <a:tc>
                  <a:txBody>
                    <a:bodyPr/>
                    <a:lstStyle/>
                    <a:p>
                      <a:pPr algn="l"/>
                      <a:r>
                        <a:rPr lang="fr-FR" sz="1800" noProof="0" dirty="0">
                          <a:solidFill>
                            <a:srgbClr val="002060"/>
                          </a:solidFill>
                          <a:latin typeface="Century Gothic" panose="020B0502020202020204" pitchFamily="34" charset="0"/>
                        </a:rPr>
                        <a:t>Philippe </a:t>
                      </a:r>
                      <a:r>
                        <a:rPr lang="fr-FR" sz="1800" b="1" noProof="0" dirty="0">
                          <a:solidFill>
                            <a:schemeClr val="accent4">
                              <a:lumMod val="75000"/>
                            </a:schemeClr>
                          </a:solidFill>
                          <a:latin typeface="Century Gothic" panose="020B0502020202020204" pitchFamily="34" charset="0"/>
                        </a:rPr>
                        <a:t>fait</a:t>
                      </a:r>
                      <a:r>
                        <a:rPr lang="fr-FR" sz="1800" noProof="0" dirty="0">
                          <a:solidFill>
                            <a:srgbClr val="002060"/>
                          </a:solidFill>
                          <a:latin typeface="Century Gothic" panose="020B0502020202020204" pitchFamily="34" charset="0"/>
                        </a:rPr>
                        <a:t> les devoirs chaque semaine.</a:t>
                      </a:r>
                    </a:p>
                  </a:txBody>
                  <a:tcPr/>
                </a:tc>
                <a:tc>
                  <a:txBody>
                    <a:bodyPr/>
                    <a:lstStyle/>
                    <a:p>
                      <a:pPr algn="ctr"/>
                      <a:r>
                        <a:rPr lang="en-GB" sz="1800" dirty="0">
                          <a:solidFill>
                            <a:srgbClr val="002060"/>
                          </a:solidFill>
                          <a:latin typeface="Century Gothic" panose="020B0502020202020204" pitchFamily="34" charset="0"/>
                        </a:rPr>
                        <a:t>is doing</a:t>
                      </a:r>
                    </a:p>
                  </a:txBody>
                  <a:tcPr/>
                </a:tc>
                <a:tc>
                  <a:txBody>
                    <a:bodyPr/>
                    <a:lstStyle/>
                    <a:p>
                      <a:pPr algn="ctr"/>
                      <a:r>
                        <a:rPr lang="en-GB" sz="1800" dirty="0">
                          <a:solidFill>
                            <a:srgbClr val="002060"/>
                          </a:solidFill>
                          <a:latin typeface="Century Gothic" panose="020B0502020202020204" pitchFamily="34" charset="0"/>
                        </a:rPr>
                        <a:t>does</a:t>
                      </a:r>
                    </a:p>
                  </a:txBody>
                  <a:tcPr/>
                </a:tc>
                <a:extLst>
                  <a:ext uri="{0D108BD9-81ED-4DB2-BD59-A6C34878D82A}">
                    <a16:rowId xmlns:a16="http://schemas.microsoft.com/office/drawing/2014/main" val="724899662"/>
                  </a:ext>
                </a:extLst>
              </a:tr>
              <a:tr h="376759">
                <a:tc>
                  <a:txBody>
                    <a:bodyPr/>
                    <a:lstStyle/>
                    <a:p>
                      <a:pPr algn="ctr"/>
                      <a:r>
                        <a:rPr lang="en-GB" sz="1800" b="1" dirty="0">
                          <a:solidFill>
                            <a:srgbClr val="002060"/>
                          </a:solidFill>
                          <a:latin typeface="Century Gothic" panose="020B0502020202020204" pitchFamily="34" charset="0"/>
                        </a:rPr>
                        <a:t>10</a:t>
                      </a:r>
                    </a:p>
                  </a:txBody>
                  <a:tcPr/>
                </a:tc>
                <a:tc>
                  <a:txBody>
                    <a:bodyPr/>
                    <a:lstStyle/>
                    <a:p>
                      <a:pPr algn="l"/>
                      <a:r>
                        <a:rPr lang="fr-FR" sz="1800" noProof="0" dirty="0">
                          <a:solidFill>
                            <a:srgbClr val="002060"/>
                          </a:solidFill>
                          <a:latin typeface="Century Gothic" panose="020B0502020202020204" pitchFamily="34" charset="0"/>
                        </a:rPr>
                        <a:t>Claire </a:t>
                      </a:r>
                      <a:r>
                        <a:rPr lang="fr-FR" sz="1800" b="1" noProof="0" dirty="0">
                          <a:solidFill>
                            <a:schemeClr val="accent4">
                              <a:lumMod val="75000"/>
                            </a:schemeClr>
                          </a:solidFill>
                          <a:latin typeface="Century Gothic" panose="020B0502020202020204" pitchFamily="34" charset="0"/>
                        </a:rPr>
                        <a:t>fait</a:t>
                      </a:r>
                      <a:r>
                        <a:rPr lang="fr-FR" sz="1800" noProof="0" dirty="0">
                          <a:solidFill>
                            <a:srgbClr val="002060"/>
                          </a:solidFill>
                          <a:latin typeface="Century Gothic" panose="020B0502020202020204" pitchFamily="34" charset="0"/>
                        </a:rPr>
                        <a:t> un voyage.</a:t>
                      </a:r>
                    </a:p>
                  </a:txBody>
                  <a:tcPr/>
                </a:tc>
                <a:tc>
                  <a:txBody>
                    <a:bodyPr/>
                    <a:lstStyle/>
                    <a:p>
                      <a:pPr algn="ctr"/>
                      <a:r>
                        <a:rPr lang="en-GB" sz="1800" dirty="0">
                          <a:solidFill>
                            <a:srgbClr val="002060"/>
                          </a:solidFill>
                          <a:latin typeface="Century Gothic" panose="020B0502020202020204" pitchFamily="34" charset="0"/>
                        </a:rPr>
                        <a:t>is going on</a:t>
                      </a:r>
                    </a:p>
                  </a:txBody>
                  <a:tcPr/>
                </a:tc>
                <a:tc>
                  <a:txBody>
                    <a:bodyPr/>
                    <a:lstStyle/>
                    <a:p>
                      <a:pPr algn="ctr"/>
                      <a:r>
                        <a:rPr lang="en-GB" sz="1800" dirty="0">
                          <a:solidFill>
                            <a:srgbClr val="002060"/>
                          </a:solidFill>
                          <a:latin typeface="Century Gothic" panose="020B0502020202020204" pitchFamily="34" charset="0"/>
                        </a:rPr>
                        <a:t>goes on</a:t>
                      </a:r>
                    </a:p>
                  </a:txBody>
                  <a:tcPr/>
                </a:tc>
                <a:extLst>
                  <a:ext uri="{0D108BD9-81ED-4DB2-BD59-A6C34878D82A}">
                    <a16:rowId xmlns:a16="http://schemas.microsoft.com/office/drawing/2014/main" val="1822822297"/>
                  </a:ext>
                </a:extLst>
              </a:tr>
            </a:tbl>
          </a:graphicData>
        </a:graphic>
      </p:graphicFrame>
      <p:sp>
        <p:nvSpPr>
          <p:cNvPr id="19" name="TextBox 18"/>
          <p:cNvSpPr txBox="1"/>
          <p:nvPr/>
        </p:nvSpPr>
        <p:spPr>
          <a:xfrm>
            <a:off x="10637135" y="104172"/>
            <a:ext cx="1053296" cy="523220"/>
          </a:xfrm>
          <a:prstGeom prst="rect">
            <a:avLst/>
          </a:prstGeom>
          <a:noFill/>
        </p:spPr>
        <p:txBody>
          <a:bodyPr wrap="square" rtlCol="0">
            <a:spAutoFit/>
          </a:bodyPr>
          <a:lstStyle/>
          <a:p>
            <a:r>
              <a:rPr lang="en-GB" sz="2800" b="1" dirty="0">
                <a:solidFill>
                  <a:schemeClr val="accent1">
                    <a:lumMod val="50000"/>
                  </a:schemeClr>
                </a:solidFill>
                <a:latin typeface="Century Gothic" panose="020B0502020202020204" pitchFamily="34" charset="0"/>
              </a:rPr>
              <a:t>Lire</a:t>
            </a:r>
          </a:p>
        </p:txBody>
      </p:sp>
      <p:sp>
        <p:nvSpPr>
          <p:cNvPr id="21" name="Oval 20"/>
          <p:cNvSpPr/>
          <p:nvPr/>
        </p:nvSpPr>
        <p:spPr>
          <a:xfrm>
            <a:off x="10368648" y="2205196"/>
            <a:ext cx="868329" cy="2934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8141231" y="2553540"/>
            <a:ext cx="1608961" cy="3695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10368649" y="2975798"/>
            <a:ext cx="868329" cy="2934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10399262" y="3356189"/>
            <a:ext cx="868329" cy="2934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8141231" y="4078421"/>
            <a:ext cx="1608961" cy="328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8141230" y="4449621"/>
            <a:ext cx="1608961" cy="34059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8067146" y="4852568"/>
            <a:ext cx="1608961" cy="3756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10338035" y="5248626"/>
            <a:ext cx="868329" cy="3705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8067145" y="5619223"/>
            <a:ext cx="1608961" cy="3695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10368650" y="3730070"/>
            <a:ext cx="868329" cy="2934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89788" y="919757"/>
            <a:ext cx="12067309" cy="696615"/>
          </a:xfrm>
        </p:spPr>
        <p:txBody>
          <a:bodyPr>
            <a:noAutofit/>
          </a:bodyPr>
          <a:lstStyle/>
          <a:p>
            <a:r>
              <a:rPr lang="en-GB" sz="2200" dirty="0"/>
              <a:t>Circle the translations of the </a:t>
            </a:r>
            <a:r>
              <a:rPr lang="en-GB" sz="2200" b="1" dirty="0">
                <a:solidFill>
                  <a:schemeClr val="accent4">
                    <a:lumMod val="75000"/>
                  </a:schemeClr>
                </a:solidFill>
              </a:rPr>
              <a:t>verbs</a:t>
            </a:r>
            <a:r>
              <a:rPr lang="en-GB" sz="2200" dirty="0"/>
              <a:t> </a:t>
            </a:r>
            <a:r>
              <a:rPr lang="en-GB" sz="2200" dirty="0" smtClean="0"/>
              <a:t>that </a:t>
            </a:r>
            <a:r>
              <a:rPr lang="en-GB" sz="2200" dirty="0"/>
              <a:t>sound best to </a:t>
            </a:r>
            <a:r>
              <a:rPr lang="en-GB" sz="2200" dirty="0" smtClean="0"/>
              <a:t>you (the most likely meaning).</a:t>
            </a:r>
            <a:endParaRPr lang="en-GB" sz="2200" dirty="0"/>
          </a:p>
        </p:txBody>
      </p:sp>
      <p:pic>
        <p:nvPicPr>
          <p:cNvPr id="16" name="Picture 15">
            <a:extLst>
              <a:ext uri="{FF2B5EF4-FFF2-40B4-BE49-F238E27FC236}">
                <a16:creationId xmlns:a16="http://schemas.microsoft.com/office/drawing/2014/main" id="{E1A273F2-4E45-4EFD-89E0-4605263B14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5638"/>
            <a:ext cx="6457246" cy="867128"/>
          </a:xfrm>
          <a:prstGeom prst="rect">
            <a:avLst/>
          </a:prstGeom>
        </p:spPr>
      </p:pic>
      <p:sp>
        <p:nvSpPr>
          <p:cNvPr id="17" name="Title 3">
            <a:extLst>
              <a:ext uri="{FF2B5EF4-FFF2-40B4-BE49-F238E27FC236}">
                <a16:creationId xmlns:a16="http://schemas.microsoft.com/office/drawing/2014/main" id="{513D45CB-4370-47B1-B10D-987E1AF0B80B}"/>
              </a:ext>
            </a:extLst>
          </p:cNvPr>
          <p:cNvSpPr txBox="1">
            <a:spLocks/>
          </p:cNvSpPr>
          <p:nvPr/>
        </p:nvSpPr>
        <p:spPr>
          <a:xfrm>
            <a:off x="74592" y="215638"/>
            <a:ext cx="5915046" cy="707849"/>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3600" b="1">
                <a:solidFill>
                  <a:schemeClr val="bg1"/>
                </a:solidFill>
              </a:rPr>
              <a:t>Present simple / continuous</a:t>
            </a:r>
            <a:endParaRPr lang="en-GB" sz="3600" b="1" dirty="0">
              <a:solidFill>
                <a:schemeClr val="bg1"/>
              </a:solidFill>
            </a:endParaRPr>
          </a:p>
        </p:txBody>
      </p:sp>
      <p:sp>
        <p:nvSpPr>
          <p:cNvPr id="18" name="Oval 17"/>
          <p:cNvSpPr/>
          <p:nvPr/>
        </p:nvSpPr>
        <p:spPr>
          <a:xfrm>
            <a:off x="10081470" y="4078421"/>
            <a:ext cx="1608961" cy="328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10028945" y="4850156"/>
            <a:ext cx="1608961" cy="3756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ed Rectangle 27"/>
          <p:cNvSpPr/>
          <p:nvPr/>
        </p:nvSpPr>
        <p:spPr>
          <a:xfrm>
            <a:off x="9720469" y="218661"/>
            <a:ext cx="2186609" cy="496957"/>
          </a:xfrm>
          <a:prstGeom prst="roundRect">
            <a:avLst/>
          </a:prstGeom>
          <a:solidFill>
            <a:schemeClr val="accent1">
              <a:lumMod val="50000"/>
            </a:schemeClr>
          </a:solid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latin typeface="Century Gothic" panose="020B0502020202020204" pitchFamily="34" charset="0"/>
              </a:rPr>
              <a:t>lire</a:t>
            </a:r>
            <a:endParaRPr lang="en-GB"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65969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30" grpId="0" animBg="1"/>
      <p:bldP spid="33" grpId="0" animBg="1"/>
      <p:bldP spid="34" grpId="0" animBg="1"/>
      <p:bldP spid="18" grpId="0" animBg="1"/>
      <p:bldP spid="20"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491</Words>
  <Application>Microsoft Office PowerPoint</Application>
  <PresentationFormat>Widescreen</PresentationFormat>
  <Paragraphs>77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Tw Cen MT</vt:lpstr>
      <vt:lpstr>1_Office Theme</vt:lpstr>
      <vt:lpstr>PowerPoint Presentation</vt:lpstr>
      <vt:lpstr>Present simple / continuous</vt:lpstr>
      <vt:lpstr>Circle the translations of the verbs that sound best to you (the most likely meaning).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Stephen Owen</cp:lastModifiedBy>
  <cp:revision>705</cp:revision>
  <dcterms:created xsi:type="dcterms:W3CDTF">2019-03-27T07:30:03Z</dcterms:created>
  <dcterms:modified xsi:type="dcterms:W3CDTF">2020-01-07T15:40:45Z</dcterms:modified>
</cp:coreProperties>
</file>