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 id="2147483722" r:id="rId5"/>
  </p:sldMasterIdLst>
  <p:notesMasterIdLst>
    <p:notesMasterId r:id="rId60"/>
  </p:notesMasterIdLst>
  <p:sldIdLst>
    <p:sldId id="259" r:id="rId6"/>
    <p:sldId id="313" r:id="rId7"/>
    <p:sldId id="314" r:id="rId8"/>
    <p:sldId id="315" r:id="rId9"/>
    <p:sldId id="317" r:id="rId10"/>
    <p:sldId id="318" r:id="rId11"/>
    <p:sldId id="319" r:id="rId12"/>
    <p:sldId id="300" r:id="rId13"/>
    <p:sldId id="604" r:id="rId14"/>
    <p:sldId id="605" r:id="rId15"/>
    <p:sldId id="606" r:id="rId16"/>
    <p:sldId id="322" r:id="rId17"/>
    <p:sldId id="323" r:id="rId18"/>
    <p:sldId id="607" r:id="rId19"/>
    <p:sldId id="325" r:id="rId20"/>
    <p:sldId id="327" r:id="rId21"/>
    <p:sldId id="326" r:id="rId22"/>
    <p:sldId id="328" r:id="rId23"/>
    <p:sldId id="608" r:id="rId24"/>
    <p:sldId id="609" r:id="rId25"/>
    <p:sldId id="610" r:id="rId26"/>
    <p:sldId id="614" r:id="rId27"/>
    <p:sldId id="615" r:id="rId28"/>
    <p:sldId id="616" r:id="rId29"/>
    <p:sldId id="261"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7" r:id="rId49"/>
    <p:sldId id="406" r:id="rId50"/>
    <p:sldId id="408" r:id="rId51"/>
    <p:sldId id="413" r:id="rId52"/>
    <p:sldId id="410" r:id="rId53"/>
    <p:sldId id="304" r:id="rId54"/>
    <p:sldId id="305" r:id="rId55"/>
    <p:sldId id="306" r:id="rId56"/>
    <p:sldId id="411" r:id="rId57"/>
    <p:sldId id="603" r:id="rId58"/>
    <p:sldId id="41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F4E7"/>
    <a:srgbClr val="DAA520"/>
    <a:srgbClr val="FFE8CB"/>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3" autoAdjust="0"/>
    <p:restoredTop sz="65654" autoAdjust="0"/>
  </p:normalViewPr>
  <p:slideViewPr>
    <p:cSldViewPr snapToGrid="0">
      <p:cViewPr varScale="1">
        <p:scale>
          <a:sx n="70" d="100"/>
          <a:sy n="70" d="100"/>
        </p:scale>
        <p:origin x="1840"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long and short </a:t>
            </a:r>
            <a:r>
              <a:rPr lang="en-GB" sz="1200"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de-DE" sz="1200" b="0" baseline="0" dirty="0"/>
              <a:t>d</a:t>
            </a:r>
            <a:r>
              <a:rPr lang="de-DE" baseline="0" dirty="0"/>
              <a:t>efinite articles (singular) der, die, das - Row 1 (nominative); ‚words for ‚the‘ and the concept of grammatical gender</a:t>
            </a:r>
            <a:br>
              <a:rPr lang="de-DE" baseline="0" dirty="0"/>
            </a:br>
            <a:r>
              <a:rPr lang="de-DE" baseline="0" dirty="0"/>
              <a:t>Introduction of the verb SEIN and 3rd person singular ‚ist‘, and the question word ‚wo‘ (where?)</a:t>
            </a:r>
            <a:br>
              <a:rPr lang="de-DE" baseline="0" dirty="0"/>
            </a:br>
            <a:r>
              <a:rPr lang="de-DE" baseline="0" dirty="0"/>
              <a:t>Introduction of the concept of capital letters for </a:t>
            </a:r>
            <a:r>
              <a:rPr lang="de-DE" baseline="0" dirty="0" err="1"/>
              <a:t>nouns</a:t>
            </a:r>
            <a:r>
              <a:rPr lang="de-D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baseline="0" dirty="0"/>
            </a:br>
            <a:r>
              <a:rPr lang="en-GB" b="1" dirty="0"/>
              <a:t>Additional notes for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In </a:t>
            </a:r>
            <a:r>
              <a:rPr lang="de-DE" sz="1200" kern="1200" baseline="0" dirty="0" err="1">
                <a:solidFill>
                  <a:schemeClr val="tx1"/>
                </a:solidFill>
                <a:effectLst/>
                <a:latin typeface="+mn-lt"/>
                <a:ea typeface="+mn-ea"/>
                <a:cs typeface="+mn-cs"/>
              </a:rPr>
              <a:t>this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introductory</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lesson</a:t>
            </a:r>
            <a:r>
              <a:rPr lang="de-DE"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time has deliberately been left to allow for start of the school year ‘setting up’, such as giving out exercise books, implementing a seating plan, etc.</a:t>
            </a:r>
            <a:br>
              <a:rPr lang="en-GB" dirty="0"/>
            </a:br>
            <a:r>
              <a:rPr lang="en-GB" dirty="0"/>
              <a:t>Usually lessons start with </a:t>
            </a:r>
            <a:r>
              <a:rPr lang="en-GB" dirty="0" err="1"/>
              <a:t>Phonetik</a:t>
            </a:r>
            <a:r>
              <a:rPr lang="en-GB" dirty="0"/>
              <a:t>, introducing a new SSC (sound-symbol correspondence) and practising it.  We then focus on practising the new vocabulary.</a:t>
            </a:r>
            <a:br>
              <a:rPr lang="en-GB" dirty="0"/>
            </a:br>
            <a:r>
              <a:rPr lang="en-GB" dirty="0"/>
              <a:t>Grammar is introduced with a brief explanation, and followed with input practice (L &amp; R) that compels students to pay attention to the key form-meaning connection.</a:t>
            </a:r>
            <a:br>
              <a:rPr lang="en-GB" dirty="0"/>
            </a:br>
            <a:r>
              <a:rPr lang="en-GB" dirty="0"/>
              <a:t>Productive practice follows, and is designed to make the target language forms task essential.</a:t>
            </a:r>
            <a:br>
              <a:rPr lang="en-GB" dirty="0"/>
            </a:br>
            <a:r>
              <a:rPr lang="en-GB" dirty="0"/>
              <a:t>This lesson, the first in the year, instead begins with a way for teachers to learn students’ names, using the new language, before moving onto the next slide (please scroll down below these notes).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Teacher has register but doesn’t know the students – Teacher</a:t>
            </a:r>
            <a:r>
              <a:rPr lang="en-GB" baseline="0" dirty="0"/>
              <a:t>s may find it helpful to ‘mime’ gesture of looking as they say ‘</a:t>
            </a:r>
            <a:r>
              <a:rPr lang="en-GB" dirty="0"/>
              <a:t>Wo </a:t>
            </a:r>
            <a:r>
              <a:rPr lang="en-GB" dirty="0" err="1"/>
              <a:t>ist</a:t>
            </a:r>
            <a:r>
              <a:rPr lang="en-GB" dirty="0"/>
              <a:t> David?’ When David puts his hand up, teacher models answer ‘</a:t>
            </a:r>
            <a:r>
              <a:rPr lang="en-GB" dirty="0" err="1"/>
              <a:t>Hier</a:t>
            </a:r>
            <a:r>
              <a:rPr lang="en-GB" dirty="0"/>
              <a:t>’ and writes it on the board. Ensure all students are clear that ‘</a:t>
            </a:r>
            <a:r>
              <a:rPr lang="en-GB" dirty="0" err="1"/>
              <a:t>hier</a:t>
            </a:r>
            <a:r>
              <a:rPr lang="en-GB" dirty="0"/>
              <a:t>’ means ‘here’ (seems obvious but it might not be and it’s important</a:t>
            </a:r>
            <a:r>
              <a:rPr lang="en-GB" baseline="0" dirty="0"/>
              <a:t> that all students understand, so quickly elicit the English, saying ‘’</a:t>
            </a:r>
            <a:r>
              <a:rPr lang="en-GB" baseline="0" dirty="0" err="1"/>
              <a:t>Hier</a:t>
            </a:r>
            <a:r>
              <a:rPr lang="en-GB" baseline="0" dirty="0"/>
              <a:t>. Auf </a:t>
            </a:r>
            <a:r>
              <a:rPr lang="en-GB" baseline="0" dirty="0" err="1"/>
              <a:t>Englisch</a:t>
            </a:r>
            <a:r>
              <a:rPr lang="en-GB" baseline="0" dirty="0"/>
              <a:t>?’ and a students will volunteer ‘Here’.  Teacher continues to find out where all the other students are – they respond ‘</a:t>
            </a:r>
            <a:r>
              <a:rPr lang="en-GB" baseline="0" dirty="0" err="1"/>
              <a:t>Hier</a:t>
            </a:r>
            <a:r>
              <a:rPr lang="en-GB" baseline="0" dirty="0"/>
              <a:t>’.  It is possible to do this very quickly or elaborate the routine further and introduce ‘da’ – e.g., teacher pretends (may not even be pretence!) that it’s hard to remember where different students are and s/he needs the help of the class.  This produces the need for ‘da’ as they will point towards a student in response to the teacher recapping ‘Also, wo </a:t>
            </a:r>
            <a:r>
              <a:rPr lang="en-GB" baseline="0" dirty="0" err="1"/>
              <a:t>ist</a:t>
            </a:r>
            <a:r>
              <a:rPr lang="en-GB" baseline="0" dirty="0"/>
              <a:t> David?’ and as they point they will naturally want to say ‘</a:t>
            </a:r>
            <a:r>
              <a:rPr lang="en-GB" baseline="0" dirty="0" err="1"/>
              <a:t>Hier</a:t>
            </a:r>
            <a:r>
              <a:rPr lang="en-GB" baseline="0" dirty="0"/>
              <a:t>’ but realise it doesn’t quite fit, so the teacher provides ‘da’.  By the time the attendance of all students has been ascertained, the teacher will know all/almost all of the names of the class, and students will have begun to learn each other’s names, too.  This is an important first step is building the classroom ethos that we need for language learning.  In addition, many will now already know the words for ‘where’ and ‘is’ in German – they will often be surprised that they already know this when we go on to present the language more formally in the next slides.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sein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ist</a:t>
            </a:r>
            <a:r>
              <a:rPr lang="en-GB" sz="1200" b="0" i="0" u="none" strike="noStrike" kern="1200" cap="none" dirty="0">
                <a:solidFill>
                  <a:schemeClr val="tx1"/>
                </a:solidFill>
                <a:effectLst/>
                <a:latin typeface="+mn-lt"/>
                <a:ea typeface="Calibri"/>
                <a:cs typeface="Calibri"/>
                <a:sym typeface="Calibri"/>
              </a:rPr>
              <a:t> [4] Fenster [674] </a:t>
            </a:r>
            <a:r>
              <a:rPr lang="en-GB" sz="1200" b="0" i="0" u="none" strike="noStrike" kern="1200" cap="none" dirty="0" err="1">
                <a:solidFill>
                  <a:schemeClr val="tx1"/>
                </a:solidFill>
                <a:effectLst/>
                <a:latin typeface="+mn-lt"/>
                <a:ea typeface="Calibri"/>
                <a:cs typeface="Calibri"/>
                <a:sym typeface="Calibri"/>
              </a:rPr>
              <a:t>Flasche</a:t>
            </a:r>
            <a:r>
              <a:rPr lang="en-GB" sz="1200" b="0" i="0" u="none" strike="noStrike" kern="1200" cap="none" dirty="0">
                <a:solidFill>
                  <a:schemeClr val="tx1"/>
                </a:solidFill>
                <a:effectLst/>
                <a:latin typeface="+mn-lt"/>
                <a:ea typeface="Calibri"/>
                <a:cs typeface="Calibri"/>
                <a:sym typeface="Calibri"/>
              </a:rPr>
              <a:t> [1602] Heft [3862] Tafel [3855] Tisch [529] da [48] </a:t>
            </a:r>
            <a:r>
              <a:rPr lang="en-GB" sz="1200" b="0" i="0" u="none" strike="noStrike" kern="1200" cap="none" dirty="0" err="1">
                <a:solidFill>
                  <a:schemeClr val="tx1"/>
                </a:solidFill>
                <a:effectLst/>
                <a:latin typeface="+mn-lt"/>
                <a:ea typeface="Calibri"/>
                <a:cs typeface="Calibri"/>
                <a:sym typeface="Calibri"/>
              </a:rPr>
              <a:t>hier</a:t>
            </a:r>
            <a:r>
              <a:rPr lang="en-GB" sz="1200" b="0" i="0" u="none" strike="noStrike" kern="1200" cap="none" dirty="0">
                <a:solidFill>
                  <a:schemeClr val="tx1"/>
                </a:solidFill>
                <a:effectLst/>
                <a:latin typeface="+mn-lt"/>
                <a:ea typeface="Calibri"/>
                <a:cs typeface="Calibri"/>
                <a:sym typeface="Calibri"/>
              </a:rPr>
              <a:t> [68] wo? [108] der, die, das [1] Hallo! [1077] </a:t>
            </a:r>
            <a:r>
              <a:rPr lang="en-GB" sz="1200" b="0" i="0" u="none" strike="noStrike" kern="1200" cap="none" dirty="0" err="1">
                <a:solidFill>
                  <a:schemeClr val="tx1"/>
                </a:solidFill>
                <a:effectLst/>
                <a:latin typeface="+mn-lt"/>
                <a:ea typeface="Calibri"/>
                <a:cs typeface="Calibri"/>
                <a:sym typeface="Calibri"/>
              </a:rPr>
              <a:t>Tschüs</a:t>
            </a:r>
            <a:r>
              <a:rPr lang="en-GB" sz="1200" b="0" i="0" u="none" strike="noStrike" kern="1200" cap="none" dirty="0">
                <a:solidFill>
                  <a:schemeClr val="tx1"/>
                </a:solidFill>
                <a:effectLst/>
                <a:latin typeface="+mn-lt"/>
                <a:ea typeface="Calibri"/>
                <a:cs typeface="Calibri"/>
                <a:sym typeface="Calibri"/>
              </a:rPr>
              <a:t>! [3766]</a:t>
            </a:r>
            <a:r>
              <a:rPr lang="en-GB"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kalt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shiver, crossing your arms in front of your body.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kalt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kalt</a:t>
            </a:r>
            <a:r>
              <a:rPr lang="en-GB" baseline="0" dirty="0"/>
              <a:t> [875]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6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5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a:br>
            <a:endParaRPr lang="en-GB" b="1"/>
          </a:p>
          <a:p>
            <a:r>
              <a:rPr lang="en-GB" b="1"/>
              <a:t>Aim</a:t>
            </a:r>
            <a:r>
              <a:rPr lang="en-GB" b="1" dirty="0"/>
              <a:t>: </a:t>
            </a:r>
            <a:r>
              <a:rPr lang="en-GB" b="0" dirty="0"/>
              <a:t>to introduce further vocabulary</a:t>
            </a:r>
            <a:r>
              <a:rPr lang="en-GB" b="0"/>
              <a:t>, giving </a:t>
            </a:r>
            <a:r>
              <a:rPr lang="en-GB" b="0" dirty="0"/>
              <a:t>students the opportunity to practise their new SSC knowledge.</a:t>
            </a:r>
            <a:br>
              <a:rPr lang="en-GB" b="0" dirty="0"/>
            </a:br>
            <a:br>
              <a:rPr lang="en-GB" dirty="0"/>
            </a:br>
            <a:r>
              <a:rPr lang="en-GB" b="1" dirty="0"/>
              <a:t>Procedure:</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Tafel </a:t>
            </a:r>
            <a:r>
              <a:rPr lang="en-GB" dirty="0" err="1"/>
              <a:t>ist</a:t>
            </a:r>
            <a:r>
              <a:rPr lang="en-GB" dirty="0"/>
              <a:t> </a:t>
            </a:r>
            <a:r>
              <a:rPr lang="en-GB" dirty="0" err="1"/>
              <a:t>hier</a:t>
            </a:r>
            <a:r>
              <a:rPr lang="en-GB" dirty="0"/>
              <a:t>’, pointing to the real (or picture) board.</a:t>
            </a:r>
          </a:p>
          <a:p>
            <a:r>
              <a:rPr lang="en-GB" dirty="0"/>
              <a:t>3. </a:t>
            </a:r>
            <a:r>
              <a:rPr lang="en-US" b="0" baseline="0" dirty="0"/>
              <a:t>Elicit a translation for ‘die Tafel’ and stress ‘die’ to prompt them to notice another word for ‘the’.  They have now met the three words for ‘the’ for singular nouns.</a:t>
            </a:r>
            <a:br>
              <a:rPr lang="en-US" b="0" baseline="0" dirty="0"/>
            </a:br>
            <a:r>
              <a:rPr lang="en-US" b="0" baseline="0" dirty="0"/>
              <a:t>We will focus explicitly on this soon.</a:t>
            </a:r>
            <a:br>
              <a:rPr lang="en-GB" dirty="0"/>
            </a:br>
            <a:br>
              <a:rPr lang="en-GB" dirty="0"/>
            </a:br>
            <a:r>
              <a:rPr lang="en-GB" b="1" baseline="0" dirty="0"/>
              <a:t>Word frequency (1 is the most frequent word in German): </a:t>
            </a:r>
            <a:br>
              <a:rPr lang="en-GB" baseline="0" dirty="0"/>
            </a:b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[3] die Tafel [3656] wo? [94]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[71] der, die, das [1]</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89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a:t>
            </a:r>
            <a:r>
              <a:rPr lang="en-GB" b="0" baseline="0"/>
              <a:t> slide.</a:t>
            </a:r>
            <a:endParaRPr lang="en-GB" b="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9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94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introduce further vocabulary</a:t>
            </a:r>
            <a:r>
              <a:rPr lang="en-GB" b="0"/>
              <a:t>, giving </a:t>
            </a:r>
            <a:r>
              <a:rPr lang="en-GB" b="0" dirty="0"/>
              <a:t>students the opportunity to practise their new SSC knowledge.</a:t>
            </a:r>
            <a:br>
              <a:rPr lang="en-GB" b="0" dirty="0"/>
            </a:br>
            <a:br>
              <a:rPr lang="en-GB" dirty="0"/>
            </a:br>
            <a:r>
              <a:rPr lang="en-GB" b="1" dirty="0"/>
              <a:t>Procedure:</a:t>
            </a:r>
            <a:br>
              <a:rPr lang="en-GB" dirty="0"/>
            </a:br>
            <a:r>
              <a:rPr lang="en-GB" dirty="0"/>
              <a:t>1. Present picture and </a:t>
            </a:r>
            <a:r>
              <a:rPr lang="en-US" b="0" dirty="0"/>
              <a:t>word and</a:t>
            </a:r>
            <a:r>
              <a:rPr lang="en-US" b="0" baseline="0" dirty="0"/>
              <a:t> elicit the pronunciation from students (this is an opportunity for them to apply their phonics knowledge and decode the new word)</a:t>
            </a:r>
          </a:p>
          <a:p>
            <a:r>
              <a:rPr lang="en-GB" dirty="0"/>
              <a:t>2. Bring up the question. Wo </a:t>
            </a:r>
            <a:r>
              <a:rPr lang="en-GB" dirty="0" err="1"/>
              <a:t>ist</a:t>
            </a:r>
            <a:r>
              <a:rPr lang="en-GB" dirty="0"/>
              <a:t>...?  and model ‘Die </a:t>
            </a:r>
            <a:r>
              <a:rPr lang="en-GB" dirty="0" err="1"/>
              <a:t>Flasche</a:t>
            </a:r>
            <a:r>
              <a:rPr lang="en-GB" dirty="0"/>
              <a:t> </a:t>
            </a:r>
            <a:r>
              <a:rPr lang="en-GB" dirty="0" err="1"/>
              <a:t>ist</a:t>
            </a:r>
            <a:r>
              <a:rPr lang="en-GB" dirty="0"/>
              <a:t> da’, pointing to the real (or picture) board.</a:t>
            </a:r>
          </a:p>
          <a:p>
            <a:r>
              <a:rPr lang="en-GB" dirty="0"/>
              <a:t>3. </a:t>
            </a:r>
            <a:r>
              <a:rPr lang="en-US" b="0" baseline="0" dirty="0"/>
              <a:t>Elicit a translation for ‘die </a:t>
            </a:r>
            <a:r>
              <a:rPr lang="en-US" b="0" baseline="0" dirty="0" err="1"/>
              <a:t>Flasche</a:t>
            </a:r>
            <a:r>
              <a:rPr lang="en-US" b="0" baseline="0" dirty="0"/>
              <a:t>’ and stress ‘die’ to prompt them to notice another word for ‘the’.  They have now met the three words for ‘the’ for singular nouns.</a:t>
            </a:r>
            <a:br>
              <a:rPr lang="en-US" b="0" baseline="0" dirty="0"/>
            </a:br>
            <a:r>
              <a:rPr lang="en-US" b="0" baseline="0" dirty="0"/>
              <a:t>We will focus explicitly on this soon.</a:t>
            </a:r>
            <a:br>
              <a:rPr lang="en-GB" dirty="0"/>
            </a:br>
            <a:br>
              <a:rPr lang="en-GB" dirty="0"/>
            </a:br>
            <a:r>
              <a:rPr lang="en-GB" b="1" baseline="0" dirty="0"/>
              <a:t>Word frequency (1 is the most frequent word in German): </a:t>
            </a:r>
            <a:br>
              <a:rPr lang="en-GB" baseline="0" dirty="0"/>
            </a:b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[3] die </a:t>
            </a:r>
            <a:r>
              <a:rPr lang="en-GB" sz="1200" b="0" i="0" u="none" strike="noStrike" kern="1200" dirty="0" err="1">
                <a:solidFill>
                  <a:schemeClr val="tx1"/>
                </a:solidFill>
                <a:effectLst/>
                <a:latin typeface="+mn-lt"/>
                <a:ea typeface="+mn-ea"/>
                <a:cs typeface="+mn-cs"/>
              </a:rPr>
              <a:t>Flasche</a:t>
            </a:r>
            <a:r>
              <a:rPr lang="en-GB" sz="1200" b="0" i="0" u="none" strike="noStrike" kern="1200" dirty="0">
                <a:solidFill>
                  <a:schemeClr val="tx1"/>
                </a:solidFill>
                <a:effectLst/>
                <a:latin typeface="+mn-lt"/>
                <a:ea typeface="+mn-ea"/>
                <a:cs typeface="+mn-cs"/>
              </a:rPr>
              <a:t> [1758] wo? [94] </a:t>
            </a:r>
            <a:r>
              <a:rPr lang="en-GB" sz="1200" b="0" i="0" u="none" strike="noStrike" kern="1200" dirty="0" err="1">
                <a:solidFill>
                  <a:schemeClr val="tx1"/>
                </a:solidFill>
                <a:effectLst/>
                <a:latin typeface="+mn-lt"/>
                <a:ea typeface="+mn-ea"/>
                <a:cs typeface="+mn-cs"/>
              </a:rPr>
              <a:t>hier</a:t>
            </a:r>
            <a:r>
              <a:rPr lang="en-GB" sz="1200" b="0" i="0" u="none" strike="noStrike" kern="1200" dirty="0">
                <a:solidFill>
                  <a:schemeClr val="tx1"/>
                </a:solidFill>
                <a:effectLst/>
                <a:latin typeface="+mn-lt"/>
                <a:ea typeface="+mn-ea"/>
                <a:cs typeface="+mn-cs"/>
              </a:rPr>
              <a:t> [71] der, die, das [1]</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8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concept of noun gender and the three singular definite articles (words for ‘the’) in German.</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r>
              <a:rPr lang="en-GB" b="1" dirty="0"/>
              <a:t>Note</a:t>
            </a:r>
            <a:r>
              <a:rPr lang="en-GB" dirty="0"/>
              <a:t>: </a:t>
            </a:r>
            <a:r>
              <a:rPr lang="en-GB" baseline="0" dirty="0"/>
              <a:t>It’s important for teachers to draw out the importance of learning gender.  One point of interest is native speaker prediction based on gender.  Depending on the class, it might be interesting for students to know that native speakers of languages with gender begin to predict what is going to be talked about as soon as the gender word is said – i.e. if there are two objects in view and just the word for ‘the’ is said, it is already clear what is being talked about.  This classification of nouns by gender serves to speed up identification (fractions of a second, but still interesting and important!)  </a:t>
            </a:r>
          </a:p>
          <a:p>
            <a:br>
              <a:rPr lang="en-GB" baseline="0" dirty="0"/>
            </a:br>
            <a:r>
              <a:rPr lang="en-GB" dirty="0"/>
              <a:t>The key point for teachers to emphasise is that students need to learn nouns with their gender from the first encounter and practise recalling them frequently.</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87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1"/>
              <a:t>3 minutes</a:t>
            </a:r>
          </a:p>
          <a:p>
            <a:br>
              <a:rPr lang="en-GB" b="1" dirty="0"/>
            </a:br>
            <a:r>
              <a:rPr lang="en-GB" b="1" dirty="0"/>
              <a:t>Aim</a:t>
            </a:r>
            <a:r>
              <a:rPr lang="en-GB" b="1"/>
              <a:t>: </a:t>
            </a:r>
            <a:r>
              <a:rPr lang="en-GB" b="0" dirty="0"/>
              <a:t>T</a:t>
            </a:r>
            <a:r>
              <a:rPr lang="en-GB" b="0"/>
              <a:t>o </a:t>
            </a:r>
            <a:r>
              <a:rPr lang="en-GB" b="0" dirty="0"/>
              <a:t>practise the new vocabulary further and to establish the knowledge of gender for the five nouns learnt in this lesson.</a:t>
            </a:r>
            <a:br>
              <a:rPr lang="en-GB" b="0" dirty="0"/>
            </a:br>
            <a:br>
              <a:rPr lang="en-GB" dirty="0"/>
            </a:br>
            <a:r>
              <a:rPr lang="en-GB" b="1" dirty="0"/>
              <a:t>Procedure:</a:t>
            </a:r>
            <a:br>
              <a:rPr lang="en-GB" dirty="0"/>
            </a:br>
            <a:r>
              <a:rPr lang="en-GB" dirty="0"/>
              <a:t>1. Bring up gapped version of the word.  Allow students to recall the word and its article.</a:t>
            </a:r>
            <a:br>
              <a:rPr lang="en-GB" dirty="0"/>
            </a:br>
            <a:r>
              <a:rPr lang="en-GB" dirty="0"/>
              <a:t>2. Reveal the full version of the word.  Repeat for other nouns.</a:t>
            </a:r>
            <a:br>
              <a:rPr lang="en-GB" dirty="0"/>
            </a:br>
            <a:r>
              <a:rPr lang="en-GB" dirty="0"/>
              <a:t>3. Bring up the pictures and ask students to say the nouns and their articles.</a:t>
            </a:r>
            <a:endParaRPr lang="en-US" b="0" baseline="0" dirty="0"/>
          </a:p>
          <a:p>
            <a:r>
              <a:rPr lang="en-GB" dirty="0"/>
              <a:t>4. Bring up the two phonics source word pictures, and the text for each.  Invite students to say those words.</a:t>
            </a:r>
            <a:br>
              <a:rPr lang="en-GB" dirty="0"/>
            </a:br>
            <a:r>
              <a:rPr lang="en-GB" dirty="0"/>
              <a:t>5. Ask students which is their favourite German word so far, and to think about why.  Is it the sound, the meaning, the fact it is easy (or difficult) to remember.</a:t>
            </a:r>
            <a:br>
              <a:rPr lang="en-GB" dirty="0"/>
            </a:br>
            <a:br>
              <a:rPr lang="en-GB" dirty="0"/>
            </a:br>
            <a:br>
              <a:rPr lang="en-GB" b="1" dirty="0"/>
            </a:br>
            <a:r>
              <a:rPr lang="en-GB" b="1" dirty="0"/>
              <a:t>Note: </a:t>
            </a:r>
            <a:r>
              <a:rPr lang="en-GB" b="0" dirty="0"/>
              <a:t>This first lesson has been kept deliberately brief to allow for things like giving out exercise books, students finding the right room, etc...</a:t>
            </a:r>
            <a:br>
              <a:rPr lang="en-GB" b="0" dirty="0"/>
            </a:br>
            <a:r>
              <a:rPr lang="en-GB" b="0" dirty="0"/>
              <a:t>Normal lesson length is 50-60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9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and short </a:t>
            </a:r>
            <a:r>
              <a:rPr lang="en-GB" sz="1200"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de-DE" sz="1200" b="0" baseline="0" dirty="0"/>
              <a:t>d</a:t>
            </a:r>
            <a:r>
              <a:rPr lang="de-DE" baseline="0" dirty="0"/>
              <a:t>efinite articles (singular) der, die, das - Row 1 (nominative); ‚words for ‚the‘ and the concept of grammatical gender</a:t>
            </a:r>
            <a:br>
              <a:rPr lang="de-DE" baseline="0" dirty="0"/>
            </a:br>
            <a:r>
              <a:rPr lang="de-DE" baseline="0" dirty="0"/>
              <a:t>Introduction of the verb SEIN and 3rd person singular ‚ist‘, and the question word ‚wo‘ (where?)</a:t>
            </a:r>
            <a:br>
              <a:rPr lang="de-DE" baseline="0" dirty="0"/>
            </a:br>
            <a:r>
              <a:rPr lang="de-DE" baseline="0" dirty="0"/>
              <a:t>Introduction of the concept of capital letters for nouns.</a:t>
            </a:r>
            <a:br>
              <a:rPr lang="de-DE" baseline="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sein</a:t>
            </a:r>
            <a:r>
              <a:rPr lang="en-GB" sz="1200" b="0" i="0" u="none" strike="noStrike" kern="1200" cap="none" baseline="30000" dirty="0">
                <a:solidFill>
                  <a:schemeClr val="tx1"/>
                </a:solidFill>
                <a:effectLst/>
                <a:latin typeface="+mn-lt"/>
                <a:ea typeface="Calibri"/>
                <a:cs typeface="Calibri"/>
                <a:sym typeface="Calibri"/>
              </a:rPr>
              <a:t>1</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ist</a:t>
            </a:r>
            <a:r>
              <a:rPr lang="en-GB" sz="1200" b="0" i="0" u="none" strike="noStrike" kern="1200" cap="none" dirty="0">
                <a:solidFill>
                  <a:schemeClr val="tx1"/>
                </a:solidFill>
                <a:effectLst/>
                <a:latin typeface="+mn-lt"/>
                <a:ea typeface="Calibri"/>
                <a:cs typeface="Calibri"/>
                <a:sym typeface="Calibri"/>
              </a:rPr>
              <a:t> [4] Fenster [674] </a:t>
            </a:r>
            <a:r>
              <a:rPr lang="en-GB" sz="1200" b="0" i="0" u="none" strike="noStrike" kern="1200" cap="none" dirty="0" err="1">
                <a:solidFill>
                  <a:schemeClr val="tx1"/>
                </a:solidFill>
                <a:effectLst/>
                <a:latin typeface="+mn-lt"/>
                <a:ea typeface="Calibri"/>
                <a:cs typeface="Calibri"/>
                <a:sym typeface="Calibri"/>
              </a:rPr>
              <a:t>Flasche</a:t>
            </a:r>
            <a:r>
              <a:rPr lang="en-GB" sz="1200" b="0" i="0" u="none" strike="noStrike" kern="1200" cap="none" dirty="0">
                <a:solidFill>
                  <a:schemeClr val="tx1"/>
                </a:solidFill>
                <a:effectLst/>
                <a:latin typeface="+mn-lt"/>
                <a:ea typeface="Calibri"/>
                <a:cs typeface="Calibri"/>
                <a:sym typeface="Calibri"/>
              </a:rPr>
              <a:t> [1602] Heft [3862] Tafel [3855] Tisch [529] da [48] </a:t>
            </a:r>
            <a:r>
              <a:rPr lang="en-GB" sz="1200" b="0" i="0" u="none" strike="noStrike" kern="1200" cap="none" dirty="0" err="1">
                <a:solidFill>
                  <a:schemeClr val="tx1"/>
                </a:solidFill>
                <a:effectLst/>
                <a:latin typeface="+mn-lt"/>
                <a:ea typeface="Calibri"/>
                <a:cs typeface="Calibri"/>
                <a:sym typeface="Calibri"/>
              </a:rPr>
              <a:t>hier</a:t>
            </a:r>
            <a:r>
              <a:rPr lang="en-GB" sz="1200" b="0" i="0" u="none" strike="noStrike" kern="1200" cap="none" dirty="0">
                <a:solidFill>
                  <a:schemeClr val="tx1"/>
                </a:solidFill>
                <a:effectLst/>
                <a:latin typeface="+mn-lt"/>
                <a:ea typeface="Calibri"/>
                <a:cs typeface="Calibri"/>
                <a:sym typeface="Calibri"/>
              </a:rPr>
              <a:t> [68] wo? [108] der, die, das [1] Hallo! [1077] </a:t>
            </a:r>
            <a:r>
              <a:rPr lang="en-GB" sz="1200" b="0" i="0" u="none" strike="noStrike" kern="1200" cap="none" dirty="0" err="1">
                <a:solidFill>
                  <a:schemeClr val="tx1"/>
                </a:solidFill>
                <a:effectLst/>
                <a:latin typeface="+mn-lt"/>
                <a:ea typeface="Calibri"/>
                <a:cs typeface="Calibri"/>
                <a:sym typeface="Calibri"/>
              </a:rPr>
              <a:t>Tschüs</a:t>
            </a:r>
            <a:r>
              <a:rPr lang="en-GB" sz="1200" b="0" i="0" u="none" strike="noStrike" kern="1200" cap="none" dirty="0">
                <a:solidFill>
                  <a:schemeClr val="tx1"/>
                </a:solidFill>
                <a:effectLst/>
                <a:latin typeface="+mn-lt"/>
                <a:ea typeface="Calibri"/>
                <a:cs typeface="Calibri"/>
                <a:sym typeface="Calibri"/>
              </a:rPr>
              <a:t>! [3766]</a:t>
            </a:r>
            <a:r>
              <a:rPr lang="en-GB"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Jones, R.L. &amp; </a:t>
            </a:r>
            <a:r>
              <a:rPr lang="en-GB" i="1" dirty="0" err="1"/>
              <a:t>Tschirner</a:t>
            </a:r>
            <a:r>
              <a:rPr lang="en-GB" i="1" dirty="0"/>
              <a:t>, E. (2019). A frequency dictionary of German: core vocabulary for learners. Routledge</a:t>
            </a:r>
            <a:endParaRPr lang="en-GB" dirty="0"/>
          </a:p>
          <a:p>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63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sagen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16777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(for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key vocabulary ‘wo’ (where).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and say the word.</a:t>
            </a:r>
            <a:br>
              <a:rPr lang="en-GB" b="0" dirty="0"/>
            </a:br>
            <a:r>
              <a:rPr lang="en-GB" b="0" dirty="0"/>
              <a:t>2. Bring up the question mark, and then straightaway the image and the English translation.</a:t>
            </a:r>
            <a:br>
              <a:rPr lang="en-GB" b="0" dirty="0"/>
            </a:br>
            <a:r>
              <a:rPr lang="en-GB" b="0" dirty="0"/>
              <a:t>3. Do the gesture for ‘where’ (if desired) and say the word several times.  Students say it with the teacher.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1" baseline="0" dirty="0"/>
              <a:t>wo</a:t>
            </a:r>
            <a:r>
              <a:rPr lang="en-GB" baseline="0" dirty="0"/>
              <a:t> [94]</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8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With sound and no pictures to focus all attention on the sound-symbol correspondence.</a:t>
            </a:r>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66784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93882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kalt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818696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230823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358450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focus on differentiating the long and short [a] sounds in German.</a:t>
            </a:r>
            <a:br>
              <a:rPr lang="en-GB" b="0" dirty="0"/>
            </a:br>
            <a:br>
              <a:rPr lang="en-GB" dirty="0"/>
            </a:br>
            <a:r>
              <a:rPr lang="en-GB" b="1" dirty="0"/>
              <a:t>Procedure:</a:t>
            </a:r>
            <a:br>
              <a:rPr lang="en-GB" dirty="0"/>
            </a:br>
            <a:r>
              <a:rPr lang="en-GB" dirty="0"/>
              <a:t>1. Click to hear the word.  Decide if it is long [a] as in ‘</a:t>
            </a:r>
            <a:r>
              <a:rPr lang="en-GB" dirty="0" err="1"/>
              <a:t>sagen</a:t>
            </a:r>
            <a:r>
              <a:rPr lang="en-GB" dirty="0"/>
              <a:t>’ or short [a] as in ‘</a:t>
            </a:r>
            <a:r>
              <a:rPr lang="en-GB" dirty="0" err="1"/>
              <a:t>kalt</a:t>
            </a:r>
            <a:r>
              <a:rPr lang="en-GB" dirty="0"/>
              <a:t>’. Students are NOT expected to transcribe the words – there are several ways to write the sound long [a] and these are not words that have yet been taught, merely seen briefly in phonics practice.</a:t>
            </a:r>
          </a:p>
          <a:p>
            <a:r>
              <a:rPr lang="en-GB" dirty="0"/>
              <a:t>2.  Bring up the answers and the written word for students’ information.  They will be learning these highly frequent words soon.</a:t>
            </a:r>
          </a:p>
          <a:p>
            <a:endParaRPr lang="en-GB" b="1" dirty="0"/>
          </a:p>
          <a:p>
            <a:r>
              <a:rPr lang="en-GB" b="1" dirty="0"/>
              <a:t>Transcript:</a:t>
            </a:r>
            <a:endParaRPr lang="en-GB" dirty="0"/>
          </a:p>
          <a:p>
            <a:pPr marL="228600" indent="-228600">
              <a:buAutoNum type="arabicPeriod"/>
            </a:pPr>
            <a:r>
              <a:rPr lang="en-US" dirty="0"/>
              <a:t>Mann</a:t>
            </a:r>
          </a:p>
          <a:p>
            <a:pPr marL="228600" indent="-228600">
              <a:buAutoNum type="arabicPeriod"/>
            </a:pPr>
            <a:r>
              <a:rPr lang="en-US" dirty="0" err="1"/>
              <a:t>Paar</a:t>
            </a:r>
            <a:endParaRPr lang="en-US" dirty="0"/>
          </a:p>
          <a:p>
            <a:pPr marL="228600" indent="-228600">
              <a:buAutoNum type="arabicPeriod"/>
            </a:pPr>
            <a:r>
              <a:rPr lang="en-US" dirty="0" err="1"/>
              <a:t>fahren</a:t>
            </a:r>
            <a:endParaRPr lang="en-US" dirty="0"/>
          </a:p>
          <a:p>
            <a:pPr marL="228600" indent="-228600">
              <a:buAutoNum type="arabicPeriod"/>
            </a:pPr>
            <a:r>
              <a:rPr lang="en-US" dirty="0" err="1"/>
              <a:t>Klasse</a:t>
            </a:r>
            <a:endParaRPr lang="en-US" dirty="0"/>
          </a:p>
          <a:p>
            <a:pPr marL="228600" indent="-228600">
              <a:buAutoNum type="arabicPeriod"/>
            </a:pPr>
            <a:r>
              <a:rPr lang="en-US" dirty="0" err="1"/>
              <a:t>danke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1" baseline="0" dirty="0"/>
              <a:t>Mann</a:t>
            </a:r>
            <a:r>
              <a:rPr lang="en-GB" baseline="0" dirty="0"/>
              <a:t> [131]; </a:t>
            </a:r>
            <a:r>
              <a:rPr lang="en-GB" b="1" baseline="0" dirty="0" err="1"/>
              <a:t>Paar</a:t>
            </a:r>
            <a:r>
              <a:rPr lang="en-GB" b="0" baseline="0" dirty="0"/>
              <a:t> [284]</a:t>
            </a:r>
            <a:r>
              <a:rPr lang="en-GB" baseline="0" dirty="0"/>
              <a:t> </a:t>
            </a:r>
            <a:r>
              <a:rPr lang="en-GB" b="1" baseline="0" dirty="0" err="1"/>
              <a:t>fahren</a:t>
            </a:r>
            <a:r>
              <a:rPr lang="en-GB" baseline="0" dirty="0"/>
              <a:t> [169]; </a:t>
            </a:r>
            <a:r>
              <a:rPr lang="en-GB" b="1" baseline="0" dirty="0" err="1"/>
              <a:t>Klasse</a:t>
            </a:r>
            <a:r>
              <a:rPr lang="en-GB" baseline="0" dirty="0"/>
              <a:t> [619]; </a:t>
            </a:r>
            <a:r>
              <a:rPr lang="en-GB" b="1" baseline="0" dirty="0" err="1"/>
              <a:t>danke</a:t>
            </a:r>
            <a:r>
              <a:rPr lang="en-GB" b="1" baseline="0" dirty="0"/>
              <a:t> </a:t>
            </a:r>
            <a:r>
              <a:rPr lang="en-GB" b="0" baseline="0" dirty="0"/>
              <a:t>[778]</a:t>
            </a:r>
            <a:br>
              <a:rPr lang="en-GB" b="1"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 3 </a:t>
            </a:r>
            <a:r>
              <a:rPr lang="en-GB" b="1" dirty="0"/>
              <a:t>minutes (two slides)</a:t>
            </a:r>
            <a:br>
              <a:rPr lang="en-GB" dirty="0"/>
            </a:br>
            <a:br>
              <a:rPr lang="en-GB" b="1" dirty="0"/>
            </a:br>
            <a:r>
              <a:rPr lang="en-GB" b="1" dirty="0"/>
              <a:t>Aim: </a:t>
            </a:r>
            <a:r>
              <a:rPr lang="en-GB" dirty="0"/>
              <a:t>Awareness-raising</a:t>
            </a:r>
            <a:endParaRPr lang="en-GB" baseline="0" dirty="0"/>
          </a:p>
          <a:p>
            <a:br>
              <a:rPr lang="en-GB" b="1" dirty="0"/>
            </a:br>
            <a:r>
              <a:rPr lang="en-GB" b="1" dirty="0"/>
              <a:t>Procedure:</a:t>
            </a:r>
            <a:br>
              <a:rPr lang="en-GB" dirty="0"/>
            </a:br>
            <a:r>
              <a:rPr lang="en-GB" dirty="0"/>
              <a:t>1. Ask students to suggest why some of these words have capital letters.  </a:t>
            </a:r>
            <a:br>
              <a:rPr lang="en-GB" dirty="0"/>
            </a:br>
            <a:r>
              <a:rPr lang="en-GB" dirty="0"/>
              <a:t>2. Do they know any other German words like this?</a:t>
            </a:r>
            <a:br>
              <a:rPr lang="en-GB" dirty="0"/>
            </a:br>
            <a:r>
              <a:rPr lang="en-GB" dirty="0"/>
              <a:t>3. Click for the definite articles to appear.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56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Aim</a:t>
            </a:r>
            <a:r>
              <a:rPr lang="en-GB" b="1" dirty="0"/>
              <a:t>: </a:t>
            </a:r>
            <a:r>
              <a:rPr lang="en-GB" b="0" dirty="0"/>
              <a:t>To introduce the concept of capital letters on German nouns.</a:t>
            </a:r>
            <a:br>
              <a:rPr lang="en-GB" b="0" dirty="0"/>
            </a:br>
            <a:br>
              <a:rPr lang="en-GB" b="0" dirty="0"/>
            </a:br>
            <a:r>
              <a:rPr lang="en-GB" b="1" dirty="0"/>
              <a:t>Procedure:</a:t>
            </a:r>
            <a:br>
              <a:rPr lang="en-GB" dirty="0"/>
            </a:br>
            <a:r>
              <a:rPr lang="en-GB" dirty="0"/>
              <a:t>1. Bring up the text and read it carefully, with helpful intonation.</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22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3 </a:t>
            </a:r>
            <a:r>
              <a:rPr lang="en-GB" b="1" dirty="0"/>
              <a:t>minutes</a:t>
            </a:r>
            <a:br>
              <a:rPr lang="en-GB" b="1" dirty="0"/>
            </a:br>
            <a:br>
              <a:rPr lang="en-GB" b="1" dirty="0"/>
            </a:br>
            <a:r>
              <a:rPr lang="en-GB" b="1" dirty="0"/>
              <a:t>Aim: </a:t>
            </a:r>
            <a:r>
              <a:rPr lang="en-GB" b="0" dirty="0"/>
              <a:t>To practise the concept of capital letters on German nouns.</a:t>
            </a:r>
            <a:br>
              <a:rPr lang="en-GB" b="0" dirty="0"/>
            </a:br>
            <a:br>
              <a:rPr lang="en-GB" b="0" dirty="0"/>
            </a:br>
            <a:r>
              <a:rPr lang="en-GB" b="1" dirty="0"/>
              <a:t>Procedure:</a:t>
            </a:r>
            <a:br>
              <a:rPr lang="en-GB" dirty="0"/>
            </a:br>
            <a:r>
              <a:rPr lang="en-GB" dirty="0"/>
              <a:t>1. Bring up each question.  </a:t>
            </a:r>
          </a:p>
          <a:p>
            <a:r>
              <a:rPr lang="en-GB" dirty="0"/>
              <a:t>2. Students identify the words that need capitals. Point out that both German and English always start sentences with a capital letter.</a:t>
            </a:r>
            <a:br>
              <a:rPr lang="en-GB" dirty="0"/>
            </a:br>
            <a:r>
              <a:rPr lang="en-GB" dirty="0"/>
              <a:t>3. Elicit and/or present the German sentence.</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27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2 minutes</a:t>
            </a:r>
            <a:br>
              <a:rPr lang="en-GB" dirty="0"/>
            </a:br>
            <a:br>
              <a:rPr lang="en-GB" b="1" dirty="0"/>
            </a:br>
            <a:r>
              <a:rPr lang="en-GB" b="1" dirty="0"/>
              <a:t>Aim: </a:t>
            </a:r>
            <a:r>
              <a:rPr lang="en-GB" b="0" dirty="0"/>
              <a:t>To recap concept of noun gender and the three singular definite articles (words for ‘the’) in German.</a:t>
            </a:r>
            <a:br>
              <a:rPr lang="en-GB" b="0"/>
            </a:br>
            <a:endParaRPr lang="en-GB" b="0"/>
          </a:p>
          <a:p>
            <a:r>
              <a:rPr lang="en-GB" b="1"/>
              <a:t>Note: </a:t>
            </a:r>
            <a:r>
              <a:rPr lang="en-GB" b="0"/>
              <a:t>This </a:t>
            </a:r>
            <a:r>
              <a:rPr lang="en-GB" b="0" dirty="0"/>
              <a:t>is a repeat of the slide from lesson 1.</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75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Repeat the presentation of ‘wo’</a:t>
            </a:r>
            <a:br>
              <a:rPr lang="en-GB" b="0" dirty="0"/>
            </a:br>
            <a:r>
              <a:rPr lang="en-GB" b="0" dirty="0"/>
              <a:t>2. Bring up the short German sentence.</a:t>
            </a:r>
            <a:br>
              <a:rPr lang="en-GB" b="0" dirty="0"/>
            </a:br>
            <a:r>
              <a:rPr lang="en-GB" b="0" dirty="0"/>
              <a:t>3. Elicit the English meaning.</a:t>
            </a:r>
            <a:br>
              <a:rPr lang="en-GB" b="0" dirty="0"/>
            </a:b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61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2 minutes </a:t>
            </a:r>
            <a:r>
              <a:rPr lang="en-GB" b="1" dirty="0"/>
              <a:t>(3 slides)</a:t>
            </a:r>
            <a:br>
              <a:rPr lang="en-GB" dirty="0"/>
            </a:br>
            <a:br>
              <a:rPr lang="en-GB" b="1" dirty="0"/>
            </a:br>
            <a:r>
              <a:rPr lang="en-GB" b="1" dirty="0"/>
              <a:t>Aim: </a:t>
            </a:r>
            <a:r>
              <a:rPr lang="en-GB" b="0" dirty="0"/>
              <a:t>To practise knowledge of noun gender and the three singular definite articles (words for ‘the’) in </a:t>
            </a:r>
            <a:r>
              <a:rPr lang="en-GB" b="0"/>
              <a:t>German.</a:t>
            </a:r>
            <a:br>
              <a:rPr lang="en-GB" b="0" dirty="0"/>
            </a:br>
            <a:br>
              <a:rPr lang="en-GB" b="0" dirty="0"/>
            </a:br>
            <a:r>
              <a:rPr lang="en-GB" b="1" dirty="0"/>
              <a:t>Procedure:</a:t>
            </a:r>
            <a:br>
              <a:rPr lang="en-GB" dirty="0"/>
            </a:br>
            <a:r>
              <a:rPr lang="en-GB" dirty="0"/>
              <a:t>1.</a:t>
            </a:r>
            <a:r>
              <a:rPr lang="en-GB" baseline="0" dirty="0"/>
              <a:t> Click to bring up both pictures at once.</a:t>
            </a:r>
            <a:br>
              <a:rPr lang="en-GB" baseline="0" dirty="0"/>
            </a:br>
            <a:r>
              <a:rPr lang="en-GB" baseline="0" dirty="0"/>
              <a:t>2. Say the gender of either one and students have to respond by either turning their heads to the left or right or pointing at the correct picture, whichever is clearer.</a:t>
            </a:r>
            <a:br>
              <a:rPr lang="en-GB" baseline="0" dirty="0"/>
            </a:br>
            <a:r>
              <a:rPr lang="en-GB" baseline="0" dirty="0"/>
              <a:t>The teacher can frame this as the partially completed question ‘Wo </a:t>
            </a:r>
            <a:r>
              <a:rPr lang="en-GB" baseline="0" dirty="0" err="1"/>
              <a:t>ist</a:t>
            </a:r>
            <a:r>
              <a:rPr lang="en-GB" baseline="0" dirty="0"/>
              <a:t> die…? OR ‘Wo </a:t>
            </a:r>
            <a:r>
              <a:rPr lang="en-GB" baseline="0" dirty="0" err="1"/>
              <a:t>ist</a:t>
            </a:r>
            <a:r>
              <a:rPr lang="en-GB" baseline="0" dirty="0"/>
              <a:t> das…?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805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a:t>
            </a:r>
            <a:r>
              <a:rPr lang="en-GB" b="0" baseline="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4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a:t>
            </a:r>
            <a:r>
              <a:rPr lang="en-GB" b="0" baseline="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333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(all vocabulary presentation slides)</a:t>
            </a:r>
            <a:br>
              <a:rPr lang="en-GB" dirty="0"/>
            </a:br>
            <a:br>
              <a:rPr lang="en-GB" b="1" dirty="0"/>
            </a:br>
            <a:r>
              <a:rPr lang="en-GB" b="1" dirty="0"/>
              <a:t>Aim: </a:t>
            </a:r>
            <a:r>
              <a:rPr lang="en-GB" b="0" dirty="0"/>
              <a:t>to present and practise the new vocabulary for this week, which includes the nouns from the cluster words.</a:t>
            </a:r>
            <a:br>
              <a:rPr lang="en-GB" b="0" dirty="0"/>
            </a:br>
            <a:br>
              <a:rPr lang="en-GB" b="0" dirty="0"/>
            </a:br>
            <a:r>
              <a:rPr lang="en-GB" b="1" dirty="0"/>
              <a:t>Procedure:</a:t>
            </a:r>
            <a:br>
              <a:rPr lang="en-GB" dirty="0"/>
            </a:br>
            <a:r>
              <a:rPr lang="en-US" dirty="0"/>
              <a:t>1.</a:t>
            </a:r>
            <a:r>
              <a:rPr lang="en-US" baseline="0" dirty="0"/>
              <a:t> Teacher introduces the word and picture and says the word.</a:t>
            </a:r>
            <a:br>
              <a:rPr lang="en-US" baseline="0" dirty="0"/>
            </a:br>
            <a:r>
              <a:rPr lang="en-US" baseline="0" dirty="0"/>
              <a:t>2. Teacher brings up the word for ‘the’ separately to focus attention on it.</a:t>
            </a:r>
          </a:p>
          <a:p>
            <a:r>
              <a:rPr lang="en-US" baseline="0" dirty="0"/>
              <a:t>3. Students say the article and the noun together.</a:t>
            </a:r>
            <a:br>
              <a:rPr lang="en-US" baseline="0" dirty="0"/>
            </a:br>
            <a:r>
              <a:rPr lang="en-US" baseline="0" dirty="0"/>
              <a:t>4. Roll back the mouse to repeat these stages a couple of times.</a:t>
            </a:r>
            <a:br>
              <a:rPr lang="en-US" baseline="0" dirty="0"/>
            </a:br>
            <a:r>
              <a:rPr lang="en-US" baseline="0" dirty="0"/>
              <a:t>5. Repeat with the remaining nouns on the following slides.</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der Mann [131] der Gast</a:t>
            </a:r>
            <a:r>
              <a:rPr lang="en-US" baseline="0" dirty="0"/>
              <a:t> [625]</a:t>
            </a:r>
            <a:r>
              <a:rPr lang="en-US" dirty="0"/>
              <a:t> der Tag</a:t>
            </a:r>
            <a:r>
              <a:rPr lang="en-US" baseline="0" dirty="0"/>
              <a:t> [108] </a:t>
            </a:r>
            <a:r>
              <a:rPr lang="en-US" dirty="0"/>
              <a:t> die </a:t>
            </a:r>
            <a:r>
              <a:rPr lang="en-US" dirty="0" err="1"/>
              <a:t>Klasse</a:t>
            </a:r>
            <a:r>
              <a:rPr lang="en-US" baseline="0" dirty="0"/>
              <a:t> [619] </a:t>
            </a:r>
            <a:r>
              <a:rPr lang="en-US" dirty="0"/>
              <a:t>das </a:t>
            </a:r>
            <a:r>
              <a:rPr lang="en-US" dirty="0" err="1"/>
              <a:t>Paar</a:t>
            </a:r>
            <a:r>
              <a:rPr lang="en-US" dirty="0"/>
              <a:t> [284] das Heft [3594] das Fenster [634] der Tisch [492] die Tafel [3656] die </a:t>
            </a:r>
            <a:r>
              <a:rPr lang="en-US" dirty="0" err="1"/>
              <a:t>Flasche</a:t>
            </a:r>
            <a:r>
              <a:rPr lang="en-US" dirty="0"/>
              <a:t> [1758]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89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 Gast</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87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 Tisch</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889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das </a:t>
            </a:r>
            <a:r>
              <a:rPr lang="en-GB" dirty="0"/>
              <a:t>Fenster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44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a:t>
            </a:r>
            <a:r>
              <a:rPr lang="en-GB" dirty="0" err="1"/>
              <a:t>Paar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2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Heft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73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Tafel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50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Elicit ‘wo’</a:t>
            </a:r>
            <a:br>
              <a:rPr lang="en-GB" b="0" dirty="0"/>
            </a:br>
            <a:r>
              <a:rPr lang="en-GB" b="0" dirty="0"/>
              <a:t>2. Elicit ‘wo’ again in the sentence.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159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a:t>
            </a:r>
            <a:r>
              <a:rPr lang="en-GB" dirty="0" err="1"/>
              <a:t>Flasche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547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 </a:t>
            </a:r>
            <a:r>
              <a:rPr lang="en-GB" dirty="0" err="1"/>
              <a:t>Klasse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55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 Tag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3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3 </a:t>
            </a:r>
            <a:r>
              <a:rPr lang="en-GB" b="1" dirty="0"/>
              <a:t>minutes</a:t>
            </a:r>
            <a:br>
              <a:rPr lang="en-GB" b="1" dirty="0"/>
            </a:br>
            <a:br>
              <a:rPr lang="en-GB" b="1" dirty="0"/>
            </a:br>
            <a:r>
              <a:rPr lang="en-GB" b="1" dirty="0"/>
              <a:t>Aim: </a:t>
            </a:r>
            <a:r>
              <a:rPr lang="en-GB" b="0" dirty="0"/>
              <a:t>to reinforce the new knowledge by classifying all nouns by their gender.</a:t>
            </a:r>
          </a:p>
          <a:p>
            <a:endParaRPr lang="en-GB" b="0" dirty="0"/>
          </a:p>
          <a:p>
            <a:r>
              <a:rPr lang="en-GB" b="1" dirty="0"/>
              <a:t>Procedure:</a:t>
            </a:r>
            <a:br>
              <a:rPr lang="en-GB" dirty="0"/>
            </a:br>
            <a:r>
              <a:rPr lang="en-US" dirty="0"/>
              <a:t>1.</a:t>
            </a:r>
            <a:r>
              <a:rPr lang="en-US" baseline="0" dirty="0"/>
              <a:t> Teacher </a:t>
            </a:r>
            <a:r>
              <a:rPr lang="en-GB" baseline="0" dirty="0"/>
              <a:t>clicks and the word ‘masculine’ appears.</a:t>
            </a:r>
            <a:br>
              <a:rPr lang="en-GB" baseline="0" dirty="0"/>
            </a:br>
            <a:r>
              <a:rPr lang="en-GB" baseline="0" dirty="0"/>
              <a:t>2. Students think and identify (written or orally) the masculine nouns.</a:t>
            </a:r>
            <a:br>
              <a:rPr lang="en-GB" baseline="0" dirty="0"/>
            </a:br>
            <a:r>
              <a:rPr lang="en-GB" baseline="0" dirty="0"/>
              <a:t>3. Click to highlight the masculine nouns.</a:t>
            </a:r>
            <a:br>
              <a:rPr lang="en-GB" baseline="0" dirty="0"/>
            </a:br>
            <a:r>
              <a:rPr lang="en-GB" baseline="0" dirty="0"/>
              <a:t>4. Repeat for ‘feminine’ and ‘neuter’ nouns.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16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1 minute</a:t>
            </a:r>
            <a:br>
              <a:rPr lang="en-GB" b="1" dirty="0"/>
            </a:br>
            <a:br>
              <a:rPr lang="en-GB" b="1" dirty="0"/>
            </a:br>
            <a:r>
              <a:rPr lang="en-GB" b="1" dirty="0"/>
              <a:t>Aim</a:t>
            </a:r>
            <a:r>
              <a:rPr lang="en-GB" b="1"/>
              <a:t>: </a:t>
            </a:r>
            <a:r>
              <a:rPr lang="en-GB" b="0" dirty="0"/>
              <a:t>T</a:t>
            </a:r>
            <a:r>
              <a:rPr lang="en-GB" b="0"/>
              <a:t>o </a:t>
            </a:r>
            <a:r>
              <a:rPr lang="en-GB" b="0" dirty="0"/>
              <a:t>practise pronunciation of the </a:t>
            </a:r>
            <a:r>
              <a:rPr lang="en-GB" b="0"/>
              <a:t>new language.</a:t>
            </a:r>
            <a:endParaRPr lang="en-GB" b="0" dirty="0"/>
          </a:p>
          <a:p>
            <a:endParaRPr lang="en-GB" b="0" dirty="0"/>
          </a:p>
          <a:p>
            <a:r>
              <a:rPr lang="en-GB" b="1" dirty="0"/>
              <a:t>Procedure:</a:t>
            </a:r>
            <a:br>
              <a:rPr lang="en-GB" dirty="0"/>
            </a:br>
            <a:r>
              <a:rPr lang="en-US" dirty="0"/>
              <a:t>1.</a:t>
            </a:r>
            <a:r>
              <a:rPr lang="en-US" baseline="0" dirty="0"/>
              <a:t> </a:t>
            </a:r>
            <a:r>
              <a:rPr lang="en-GB" baseline="0" dirty="0"/>
              <a:t>Start the timer. Pronounce all the words within one minute, either individually or in pairs, taking turns to say one word each (as in ‘verbal tennis’)</a:t>
            </a:r>
            <a:br>
              <a:rPr lang="en-GB" baseline="0" dirty="0"/>
            </a:br>
            <a:r>
              <a:rPr lang="en-GB" baseline="0" dirty="0"/>
              <a:t>2. Remind that every noun begins with a capital letter in German.</a:t>
            </a:r>
            <a:br>
              <a:rPr lang="en-GB" baseline="0"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790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a:br>
            <a:endParaRPr lang="en-GB" b="1"/>
          </a:p>
          <a:p>
            <a:r>
              <a:rPr lang="en-GB" b="1"/>
              <a:t>Aim: </a:t>
            </a:r>
            <a:r>
              <a:rPr lang="en-GB" b="0" dirty="0"/>
              <a:t>T</a:t>
            </a:r>
            <a:r>
              <a:rPr lang="en-GB" b="0"/>
              <a:t>o </a:t>
            </a:r>
            <a:r>
              <a:rPr lang="en-GB" b="0" dirty="0"/>
              <a:t>practise pronunciation of the new language </a:t>
            </a:r>
          </a:p>
          <a:p>
            <a:endParaRPr lang="en-GB" b="0" dirty="0"/>
          </a:p>
          <a:p>
            <a:r>
              <a:rPr lang="en-GB" b="1" dirty="0"/>
              <a:t>Procedure:</a:t>
            </a:r>
            <a:br>
              <a:rPr lang="en-GB" dirty="0"/>
            </a:br>
            <a:r>
              <a:rPr lang="en-US" dirty="0"/>
              <a:t>1.</a:t>
            </a:r>
            <a:r>
              <a:rPr lang="en-US" baseline="0" dirty="0"/>
              <a:t> </a:t>
            </a:r>
            <a:r>
              <a:rPr lang="en-GB" baseline="0" dirty="0"/>
              <a:t>Start the timer. Say all the words, but in alphabetical order this time.  This compels learners to slow down a little and they will focus a little more attention on the written word.</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28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(3 slides)</a:t>
            </a:r>
            <a:br>
              <a:rPr lang="en-GB" b="1"/>
            </a:br>
            <a:endParaRPr lang="en-GB" b="1"/>
          </a:p>
          <a:p>
            <a:r>
              <a:rPr lang="en-GB" b="1"/>
              <a:t>Aim</a:t>
            </a:r>
            <a:r>
              <a:rPr lang="en-GB" b="1" dirty="0"/>
              <a:t>: </a:t>
            </a:r>
            <a:r>
              <a:rPr lang="en-GB" b="0" dirty="0"/>
              <a:t>to practise gender knowledge and written recall of the new vocabulary</a:t>
            </a:r>
          </a:p>
          <a:p>
            <a:endParaRPr lang="en-GB" b="0" dirty="0"/>
          </a:p>
          <a:p>
            <a:r>
              <a:rPr lang="en-GB" b="1" dirty="0"/>
              <a:t>Procedure:</a:t>
            </a:r>
            <a:br>
              <a:rPr lang="en-GB" dirty="0"/>
            </a:br>
            <a:r>
              <a:rPr lang="en-US" dirty="0"/>
              <a:t>1.</a:t>
            </a:r>
            <a:r>
              <a:rPr lang="en-US" baseline="0" dirty="0"/>
              <a:t> </a:t>
            </a:r>
            <a:r>
              <a:rPr lang="en-GB" baseline="0" dirty="0"/>
              <a:t>Students write 1-6 in their books (or on whiteboards).</a:t>
            </a:r>
            <a:br>
              <a:rPr lang="en-GB" baseline="0" dirty="0"/>
            </a:br>
            <a:r>
              <a:rPr lang="en-GB" baseline="0" dirty="0"/>
              <a:t>2. Identify which noun is ‘hidden’ from the definite article.  Write A or B.</a:t>
            </a:r>
            <a:br>
              <a:rPr lang="en-GB" baseline="0" dirty="0"/>
            </a:br>
            <a:r>
              <a:rPr lang="en-GB" baseline="0" dirty="0"/>
              <a:t>3. Write the full missing word in German.</a:t>
            </a:r>
            <a:br>
              <a:rPr lang="en-GB" baseline="0" dirty="0"/>
            </a:br>
            <a:br>
              <a:rPr lang="en-GB" baseline="0"/>
            </a:br>
            <a:r>
              <a:rPr lang="en-GB" b="1" baseline="0"/>
              <a:t>Note: </a:t>
            </a:r>
            <a:r>
              <a:rPr lang="en-GB" baseline="0"/>
              <a:t>Reassure </a:t>
            </a:r>
            <a:r>
              <a:rPr lang="en-GB" baseline="0" dirty="0"/>
              <a:t>students that they are not expected to know these yet, but that trying to write them from memory, trying to remember, is a key part of learning.</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666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59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for previous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120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 (3 slides)</a:t>
            </a:r>
            <a:br>
              <a:rPr lang="en-GB" b="1"/>
            </a:br>
            <a:endParaRPr lang="en-GB" b="1"/>
          </a:p>
          <a:p>
            <a:r>
              <a:rPr lang="en-GB" b="1"/>
              <a:t>Aim: </a:t>
            </a:r>
            <a:r>
              <a:rPr lang="en-GB" b="0" dirty="0"/>
              <a:t>T</a:t>
            </a:r>
            <a:r>
              <a:rPr lang="en-GB" b="0"/>
              <a:t>o </a:t>
            </a:r>
            <a:r>
              <a:rPr lang="en-GB" b="0" dirty="0"/>
              <a:t>review answers to help establish new knowledge.</a:t>
            </a:r>
            <a:br>
              <a:rPr lang="en-GB" b="0" dirty="0"/>
            </a:br>
            <a:endParaRPr lang="en-GB" b="0" dirty="0"/>
          </a:p>
          <a:p>
            <a:r>
              <a:rPr lang="en-GB" b="1" dirty="0"/>
              <a:t>Procedure:</a:t>
            </a:r>
            <a:br>
              <a:rPr lang="en-GB" dirty="0"/>
            </a:br>
            <a:r>
              <a:rPr lang="en-US" dirty="0"/>
              <a:t>1.</a:t>
            </a:r>
            <a:r>
              <a:rPr lang="en-US" baseline="0" dirty="0"/>
              <a:t> </a:t>
            </a:r>
            <a:r>
              <a:rPr lang="en-GB" baseline="0" dirty="0"/>
              <a:t>Click to indicate the correct item A or B.</a:t>
            </a:r>
            <a:br>
              <a:rPr lang="en-GB" baseline="0" dirty="0"/>
            </a:br>
            <a:r>
              <a:rPr lang="en-GB" baseline="0" dirty="0"/>
              <a:t>2. Reveal the full spelling of the German word.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7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(for three slides)</a:t>
            </a:r>
            <a:br>
              <a:rPr lang="en-GB" dirty="0"/>
            </a:br>
            <a:br>
              <a:rPr lang="en-GB" b="1" dirty="0"/>
            </a:br>
            <a:r>
              <a:rPr lang="en-GB" b="1" dirty="0"/>
              <a:t>Aim: </a:t>
            </a:r>
            <a:r>
              <a:rPr lang="en-GB" b="0" dirty="0"/>
              <a:t>to introduce three classroom nouns.</a:t>
            </a:r>
            <a:br>
              <a:rPr lang="en-GB" b="0" dirty="0"/>
            </a:br>
            <a:br>
              <a:rPr lang="en-GB" dirty="0"/>
            </a:br>
            <a:r>
              <a:rPr lang="en-GB" b="1" dirty="0"/>
              <a:t>Procedure:</a:t>
            </a:r>
            <a:br>
              <a:rPr lang="en-GB" dirty="0"/>
            </a:br>
            <a:r>
              <a:rPr lang="en-GB" dirty="0"/>
              <a:t>1. Present picture and say the word.  (If in a classroom, walk also to the window as you repeat the word)</a:t>
            </a:r>
          </a:p>
          <a:p>
            <a:r>
              <a:rPr lang="en-GB" dirty="0"/>
              <a:t>2. Bring up the question. Wo </a:t>
            </a:r>
            <a:r>
              <a:rPr lang="en-GB" dirty="0" err="1"/>
              <a:t>ist</a:t>
            </a:r>
            <a:r>
              <a:rPr lang="en-GB" dirty="0"/>
              <a:t>...?  and model ‘Das Fenster </a:t>
            </a:r>
            <a:r>
              <a:rPr lang="en-GB" dirty="0" err="1"/>
              <a:t>ist</a:t>
            </a:r>
            <a:r>
              <a:rPr lang="en-GB" dirty="0"/>
              <a:t> da’, pointing to the real (or picture) window.</a:t>
            </a:r>
          </a:p>
          <a:p>
            <a:r>
              <a:rPr lang="en-GB" dirty="0"/>
              <a:t>3. Elicit the English meaning of ‘da’. Show the written version.</a:t>
            </a:r>
            <a:br>
              <a:rPr lang="en-GB" dirty="0"/>
            </a:br>
            <a:br>
              <a:rPr lang="en-GB" dirty="0"/>
            </a:br>
            <a:r>
              <a:rPr lang="en-GB" b="1" baseline="0" dirty="0"/>
              <a:t>Word frequency (1 is the most frequent word in German): </a:t>
            </a:r>
            <a:br>
              <a:rPr lang="en-GB" baseline="0" dirty="0"/>
            </a:b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[3] das Fenster [634] wo? [94] da [35] der, die, das [1]</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b="1" dirty="0"/>
            </a:br>
            <a:r>
              <a:rPr lang="en-GB" b="1" dirty="0"/>
              <a:t>Additional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vocabulary in this first lesson is</a:t>
            </a:r>
            <a:r>
              <a:rPr lang="en-US" b="0" baseline="0" dirty="0"/>
              <a:t> a set of concrete high-frequency nouns that all teachers will be able to point to, as well as show pictures of.  Given the importance of grasping that every noun in German has a grammatical gender, that this is not the same as their previous understanding of gender, that it really does apply to every inanimate object around them, and that it’s best to think of it as simply part of the word, it feels useful for students to learn how to name some things that will always be in sight during their lessons, and therefore easily recycled in the few seconds between tasks in future lessons, etc..</a:t>
            </a:r>
            <a:br>
              <a:rPr lang="en-US" b="0" baseline="0" dirty="0"/>
            </a:br>
            <a:br>
              <a:rPr lang="en-US" b="0" baseline="0" dirty="0"/>
            </a:br>
            <a:r>
              <a:rPr lang="en-US" b="0" baseline="0" dirty="0"/>
              <a:t>The teacher can use this recycling to monitor students’ recall of gender at regular moments during the first half-term, and then periodically during the rest of the first year.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3322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16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previous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18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a:br>
            <a:endParaRPr lang="en-GB" b="1"/>
          </a:p>
          <a:p>
            <a:r>
              <a:rPr lang="en-GB" b="1"/>
              <a:t>Aim: </a:t>
            </a:r>
            <a:r>
              <a:rPr lang="en-GB" b="0" dirty="0"/>
              <a:t>T</a:t>
            </a:r>
            <a:r>
              <a:rPr lang="en-GB" b="0"/>
              <a:t>o </a:t>
            </a:r>
            <a:r>
              <a:rPr lang="en-GB" b="0" dirty="0"/>
              <a:t>re-focus on the essential new grammatical knowledge – the definite singular articles der, die, das.</a:t>
            </a:r>
            <a:br>
              <a:rPr lang="en-GB" b="0" dirty="0"/>
            </a:br>
            <a:endParaRPr lang="en-GB" b="0" dirty="0"/>
          </a:p>
          <a:p>
            <a:r>
              <a:rPr lang="en-GB" b="1" dirty="0"/>
              <a:t>Procedure:</a:t>
            </a:r>
            <a:br>
              <a:rPr lang="en-GB" dirty="0"/>
            </a:br>
            <a:r>
              <a:rPr lang="en-US" dirty="0"/>
              <a:t>1.</a:t>
            </a:r>
            <a:r>
              <a:rPr lang="en-US" baseline="0" dirty="0"/>
              <a:t> </a:t>
            </a:r>
            <a:r>
              <a:rPr lang="en-GB" baseline="0" dirty="0"/>
              <a:t>Ask ‘</a:t>
            </a:r>
            <a:r>
              <a:rPr lang="en-GB" baseline="0" dirty="0" err="1"/>
              <a:t>Ist</a:t>
            </a:r>
            <a:r>
              <a:rPr lang="en-GB" baseline="0" dirty="0"/>
              <a:t> </a:t>
            </a:r>
            <a:r>
              <a:rPr lang="en-GB" baseline="0" dirty="0" err="1"/>
              <a:t>est</a:t>
            </a:r>
            <a:r>
              <a:rPr lang="en-GB" baseline="0" dirty="0"/>
              <a:t> der, die, </a:t>
            </a:r>
            <a:r>
              <a:rPr lang="en-GB" baseline="0" dirty="0" err="1"/>
              <a:t>oder</a:t>
            </a:r>
            <a:r>
              <a:rPr lang="en-GB" baseline="0" dirty="0"/>
              <a:t> das?  (</a:t>
            </a:r>
            <a:r>
              <a:rPr lang="en-GB" baseline="0" dirty="0" err="1"/>
              <a:t>oder</a:t>
            </a:r>
            <a:r>
              <a:rPr lang="en-GB" baseline="0" dirty="0"/>
              <a:t> will be explicitly taught in a subsequent lesson)</a:t>
            </a:r>
            <a:br>
              <a:rPr lang="en-GB" baseline="0" dirty="0"/>
            </a:br>
            <a:r>
              <a:rPr lang="en-GB" baseline="0" dirty="0"/>
              <a:t>2. Elicit the English meanings.</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039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Timing</a:t>
            </a:r>
            <a:r>
              <a:rPr lang="en-GB" b="1" dirty="0"/>
              <a:t>: 10 minutes</a:t>
            </a:r>
            <a:br>
              <a:rPr lang="en-GB" b="1" dirty="0"/>
            </a:br>
            <a:endParaRPr lang="en-GB" b="1" dirty="0"/>
          </a:p>
          <a:p>
            <a:pPr marL="0" lvl="0" indent="0" algn="l" rtl="0">
              <a:spcBef>
                <a:spcPts val="0"/>
              </a:spcBef>
              <a:spcAft>
                <a:spcPts val="0"/>
              </a:spcAft>
              <a:buNone/>
            </a:pPr>
            <a:r>
              <a:rPr lang="en-GB" b="1" dirty="0"/>
              <a:t>Aim</a:t>
            </a:r>
            <a:r>
              <a:rPr lang="en-GB" b="1"/>
              <a:t>: </a:t>
            </a:r>
            <a:r>
              <a:rPr lang="en-GB" b="0"/>
              <a:t>To </a:t>
            </a:r>
            <a:r>
              <a:rPr lang="en-GB" b="0" dirty="0"/>
              <a:t>explain the homework concept for Y7.</a:t>
            </a:r>
            <a:br>
              <a:rPr lang="en-GB" b="0" dirty="0"/>
            </a:br>
            <a:br>
              <a:rPr lang="en-GB" b="0" dirty="0"/>
            </a:br>
            <a:r>
              <a:rPr lang="en-GB" b="1" dirty="0"/>
              <a:t>Procedure: </a:t>
            </a:r>
            <a:br>
              <a:rPr lang="en-GB" b="1" dirty="0"/>
            </a:br>
            <a:r>
              <a:rPr lang="en-GB" b="0" dirty="0"/>
              <a:t>1. Explain the to establish the knowledge of new words, practice is extremely important.  Perhaps suggest that students think of the memory as a muscle that needs regular training to keep it in good shape.</a:t>
            </a:r>
            <a:br>
              <a:rPr lang="en-GB" b="0" dirty="0"/>
            </a:br>
            <a:r>
              <a:rPr lang="en-GB" b="0" dirty="0"/>
              <a:t>2. What has happened to day in the lesson has ‘sown the seeds’ of the new words. These words will be re-visited several times more this year.  That is built into the lessons.</a:t>
            </a:r>
            <a:br>
              <a:rPr lang="en-GB" b="0" dirty="0"/>
            </a:br>
            <a:r>
              <a:rPr lang="en-GB" b="0" dirty="0"/>
              <a:t>3. It’s very useful to space the practice of new language, doing little and often.  For this reason, the homework this year will be to pre-learn the words for the next lesson.  </a:t>
            </a:r>
            <a:br>
              <a:rPr lang="en-GB" b="0" dirty="0"/>
            </a:br>
            <a:r>
              <a:rPr lang="en-GB" b="0" dirty="0"/>
              <a:t>This will not mean that they completely know all the words, but that they are part-way there, when they arrive at the lesson.</a:t>
            </a:r>
            <a:br>
              <a:rPr lang="en-GB" b="0" dirty="0"/>
            </a:br>
            <a:r>
              <a:rPr lang="en-GB" b="0" dirty="0"/>
              <a:t>4. There will be a vocabulary learning homework, with audio and a student worksheet for them to complete.  The final stage takes them to </a:t>
            </a:r>
            <a:r>
              <a:rPr lang="en-GB" b="0" dirty="0" err="1"/>
              <a:t>quizlet</a:t>
            </a:r>
            <a:r>
              <a:rPr lang="en-GB" b="0" dirty="0"/>
              <a:t> for some additional practice.</a:t>
            </a:r>
            <a:br>
              <a:rPr lang="en-GB" b="0" dirty="0"/>
            </a:br>
            <a:r>
              <a:rPr lang="en-GB" b="0" dirty="0"/>
              <a:t>5. If students want to revisit language from this week they can also do that on Quizlet.</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212632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a:t>
            </a:r>
            <a:r>
              <a:rPr lang="en-GB" b="0" baseline="0"/>
              <a:t> slide.</a:t>
            </a: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9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a:t>
            </a:r>
            <a:r>
              <a:rPr lang="en-GB" b="0" baseline="0"/>
              <a:t> slide.</a:t>
            </a:r>
            <a:endParaRPr lang="en-GB" b="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0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dirty="0"/>
              <a:t>: 1 minute</a:t>
            </a:r>
            <a:br>
              <a:rPr lang="en-GB" b="1" dirty="0"/>
            </a:br>
            <a:br>
              <a:rPr lang="en-GB" b="1" dirty="0"/>
            </a:br>
            <a:r>
              <a:rPr lang="en-GB" b="1" dirty="0"/>
              <a:t>Aim: </a:t>
            </a:r>
            <a:r>
              <a:rPr lang="en-GB" b="0" dirty="0"/>
              <a:t>to introduce students to key knowledge about German vowels.</a:t>
            </a:r>
            <a:br>
              <a:rPr lang="en-GB" b="0"/>
            </a:b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a:t>It is important to give this explanation, but in the same way as with</a:t>
            </a:r>
            <a:r>
              <a:rPr lang="en-US" baseline="0"/>
              <a:t> explicit grammar explanation, </a:t>
            </a:r>
            <a:r>
              <a:rPr lang="en-US"/>
              <a:t>it</a:t>
            </a:r>
            <a:r>
              <a:rPr lang="en-US" baseline="0"/>
              <a:t> is the practice that counts most.  </a:t>
            </a:r>
            <a:br>
              <a:rPr lang="en-US" baseline="0"/>
            </a:br>
            <a:br>
              <a:rPr lang="en-GB" dirty="0"/>
            </a:br>
            <a:r>
              <a:rPr lang="en-GB" b="1" dirty="0"/>
              <a:t>Procedure:</a:t>
            </a:r>
          </a:p>
          <a:p>
            <a:pPr marL="228600" indent="-228600">
              <a:buAutoNum type="arabicPeriod"/>
            </a:pPr>
            <a:r>
              <a:rPr lang="en-GB" b="0" dirty="0"/>
              <a:t>It may be helpful to ensure that ‘vowel’ is 100% understood,</a:t>
            </a:r>
            <a:r>
              <a:rPr lang="en-GB" b="0" baseline="0" dirty="0"/>
              <a:t> eliciting an example in English from students.</a:t>
            </a:r>
          </a:p>
          <a:p>
            <a:pPr marL="228600" indent="-228600">
              <a:buAutoNum type="arabicPeriod"/>
            </a:pPr>
            <a:r>
              <a:rPr lang="en-GB" b="0" dirty="0"/>
              <a:t>Bring up each line of text and read it clearly with appropriate stress and intonation.</a:t>
            </a:r>
          </a:p>
          <a:p>
            <a:pPr marL="0" indent="0">
              <a:buNone/>
            </a:pPr>
            <a:r>
              <a:rPr lang="en-GB" b="0" dirty="0"/>
              <a:t>3.  Proceed to the practice on the next slides.</a:t>
            </a:r>
          </a:p>
          <a:p>
            <a:endParaRPr lang="en-GB" b="1" dirty="0"/>
          </a:p>
          <a:p>
            <a:br>
              <a:rPr lang="en-GB" baseline="0" dirty="0"/>
            </a:br>
            <a:endParaRPr lang="en-GB" baseline="0" dirty="0"/>
          </a:p>
          <a:p>
            <a:r>
              <a:rPr lang="en-GB" b="1" baseline="0" dirty="0"/>
              <a:t>Note: </a:t>
            </a:r>
            <a:r>
              <a:rPr lang="en-GB" baseline="0" dirty="0"/>
              <a:t>There are, of course, exceptions to these rules – ‘</a:t>
            </a:r>
            <a:r>
              <a:rPr lang="en-GB" b="1" baseline="0" dirty="0" err="1"/>
              <a:t>mit</a:t>
            </a:r>
            <a:r>
              <a:rPr lang="en-GB" baseline="0" dirty="0"/>
              <a:t>’ has a short vowel sound, and so does ‘</a:t>
            </a:r>
            <a:r>
              <a:rPr lang="en-GB" b="1" baseline="0" dirty="0"/>
              <a:t>das</a:t>
            </a:r>
            <a:r>
              <a:rPr lang="en-GB" baseline="0" dirty="0"/>
              <a:t>’ which they have just met. </a:t>
            </a:r>
            <a:br>
              <a:rPr lang="en-GB" baseline="0" dirty="0"/>
            </a:br>
            <a:r>
              <a:rPr lang="en-GB" baseline="0" dirty="0"/>
              <a:t>It may be helpful to draw attention to the trickiness of English vowel/letter strings and show that there are many exceptions here, too – e.g. the pronunciation of ‘o’ in ‘love’ and ‘move’ and ‘cove’ – different in all three.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21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sagen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mime speech coming out of your mouth, opening your mouth and drawing your hand away quickly away from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err="1"/>
              <a:t>sagen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sagen</a:t>
            </a:r>
            <a:r>
              <a:rPr lang="en-GB" baseline="0" dirty="0"/>
              <a:t> [46]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4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4854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81120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166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949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45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8735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658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104505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44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00239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03099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15/12/2021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40001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4125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4670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523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8935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76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09290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1170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5774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0936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4564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8014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97764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1506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89382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18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4103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1362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06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7837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947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538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708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79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19915701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4143882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4762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12.jpeg"/><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7.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9.xml"/><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24.png"/><Relationship Id="rId5" Type="http://schemas.openxmlformats.org/officeDocument/2006/relationships/audio" Target="../media/audio5.wav"/><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audio" Target="../media/audio2.wav"/><Relationship Id="rId9" Type="http://schemas.openxmlformats.org/officeDocument/2006/relationships/audio" Target="../media/audio9.wav"/><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32.jpeg"/><Relationship Id="rId4" Type="http://schemas.openxmlformats.org/officeDocument/2006/relationships/audio" Target="../media/audio2.wav"/><Relationship Id="rId9" Type="http://schemas.openxmlformats.org/officeDocument/2006/relationships/audio" Target="../media/audio9.wav"/></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34.png"/><Relationship Id="rId5" Type="http://schemas.openxmlformats.org/officeDocument/2006/relationships/audio" Target="../media/audio10.wav"/><Relationship Id="rId10"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3.wav"/><Relationship Id="rId7" Type="http://schemas.openxmlformats.org/officeDocument/2006/relationships/audio" Target="../media/audio12.wav"/><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36.jpeg"/><Relationship Id="rId4" Type="http://schemas.openxmlformats.org/officeDocument/2006/relationships/audio" Target="../media/audio4.wav"/><Relationship Id="rId9" Type="http://schemas.openxmlformats.org/officeDocument/2006/relationships/audio" Target="../media/audio14.wav"/></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7.png"/><Relationship Id="rId7" Type="http://schemas.openxmlformats.org/officeDocument/2006/relationships/audio" Target="../media/audio12.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5.wav"/><Relationship Id="rId10" Type="http://schemas.openxmlformats.org/officeDocument/2006/relationships/image" Target="../media/image39.svg"/><Relationship Id="rId4" Type="http://schemas.openxmlformats.org/officeDocument/2006/relationships/audio" Target="../media/audio11.wav"/><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1.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3.jpe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53.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47.xml"/><Relationship Id="rId6" Type="http://schemas.openxmlformats.org/officeDocument/2006/relationships/image" Target="../media/image55.png"/><Relationship Id="rId5" Type="http://schemas.openxmlformats.org/officeDocument/2006/relationships/hyperlink" Target="https://www.gaminggrammar.com/" TargetMode="Externa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hyperlink" Target="https://resources.ncelp.org/concern/resources/qr46r127w?locale=en" TargetMode="External"/><Relationship Id="rId13"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59.png"/><Relationship Id="rId12"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drive.google.com/file/d/1yrIO3lWwpDXD_Qy8yUYlcqiyG_YKWUuU/view?usp=sharing" TargetMode="External"/><Relationship Id="rId11" Type="http://schemas.openxmlformats.org/officeDocument/2006/relationships/hyperlink" Target="https://bit.ly/3jUqrVi" TargetMode="External"/><Relationship Id="rId5" Type="http://schemas.openxmlformats.org/officeDocument/2006/relationships/hyperlink" Target="https://drive.google.com/file/d/1Mx5q9RU5BHBCbvMfHm3o1G7wtK4quP7h/view" TargetMode="External"/><Relationship Id="rId10" Type="http://schemas.openxmlformats.org/officeDocument/2006/relationships/hyperlink" Target="https://bit.ly/3jXCxgp" TargetMode="External"/><Relationship Id="rId4" Type="http://schemas.openxmlformats.org/officeDocument/2006/relationships/image" Target="../media/image58.png"/><Relationship Id="rId9" Type="http://schemas.openxmlformats.org/officeDocument/2006/relationships/hyperlink" Target="https://resources.ncelp.org/concern/resources/4b29b6520?locale=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1.jpe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80344" y="2209101"/>
            <a:ext cx="6604436" cy="1485422"/>
          </a:xfrm>
        </p:spPr>
        <p:txBody>
          <a:bodyPr>
            <a:normAutofit/>
          </a:bodyPr>
          <a:lstStyle/>
          <a:p>
            <a:pPr algn="l"/>
            <a:r>
              <a:rPr lang="en-GB" sz="4000" b="1" dirty="0">
                <a:solidFill>
                  <a:prstClr val="white"/>
                </a:solidFill>
              </a:rPr>
              <a:t>Wo </a:t>
            </a:r>
            <a:r>
              <a:rPr lang="en-GB" sz="4000" b="1" dirty="0" err="1">
                <a:solidFill>
                  <a:prstClr val="white"/>
                </a:solidFill>
              </a:rPr>
              <a:t>ist</a:t>
            </a:r>
            <a:r>
              <a:rPr lang="en-GB" sz="4000" b="1" dirty="0">
                <a:solidFill>
                  <a:prstClr val="white"/>
                </a:solidFill>
              </a:rPr>
              <a:t> der / die / das...?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Definite articles: the words for ‘the’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long and short [a]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1 - Week 1 - Lesson 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pic>
        <p:nvPicPr>
          <p:cNvPr id="6" name="Picture 5" descr="cold pengu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44" y="540590"/>
            <a:ext cx="2453711" cy="3848525"/>
          </a:xfrm>
          <a:prstGeom prst="rect">
            <a:avLst/>
          </a:prstGeom>
        </p:spPr>
      </p:pic>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90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85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299793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Calibri" panose="020F0502020204030204" pitchFamily="34" charset="0"/>
              </a:rPr>
              <a:t>Tafel</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Tafel</a:t>
            </a:r>
            <a:r>
              <a:rPr kumimoji="0" lang="es-ES" sz="5400" b="1" i="0" u="none" strike="noStrike" kern="1200" cap="none" spc="0" normalizeH="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hier</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5A635B93-BF9C-482F-9CB6-4DB204E53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0006" y="2312806"/>
            <a:ext cx="4739963" cy="3212642"/>
          </a:xfrm>
          <a:prstGeom prst="rect">
            <a:avLst/>
          </a:prstGeom>
        </p:spPr>
      </p:pic>
    </p:spTree>
    <p:extLst>
      <p:ext uri="{BB962C8B-B14F-4D97-AF65-F5344CB8AC3E}">
        <p14:creationId xmlns:p14="http://schemas.microsoft.com/office/powerpoint/2010/main" val="24902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CCB865B-0734-4449-9E1A-794B21E89A33}"/>
              </a:ext>
            </a:extLst>
          </p:cNvPr>
          <p:cNvSpPr/>
          <p:nvPr/>
        </p:nvSpPr>
        <p:spPr>
          <a:xfrm>
            <a:off x="5461264" y="1108782"/>
            <a:ext cx="1303562" cy="1107996"/>
          </a:xfrm>
          <a:prstGeom prst="rect">
            <a:avLst/>
          </a:prstGeom>
        </p:spPr>
        <p:txBody>
          <a:bodyPr wrap="none">
            <a:spAutoFit/>
          </a:bodyPr>
          <a:lstStyle/>
          <a:p>
            <a:r>
              <a:rPr lang="es-ES" sz="6600" b="1" dirty="0">
                <a:solidFill>
                  <a:srgbClr val="115076"/>
                </a:solidFill>
                <a:latin typeface="Century Gothic" panose="020B0502020202020204" pitchFamily="34" charset="0"/>
                <a:cs typeface="Calibri" panose="020F0502020204030204" pitchFamily="34" charset="0"/>
              </a:rPr>
              <a:t>d</a:t>
            </a:r>
            <a:r>
              <a:rPr lang="es-ES" sz="6600" b="1" u="sng" dirty="0">
                <a:solidFill>
                  <a:srgbClr val="DAA520"/>
                </a:solidFill>
                <a:latin typeface="Century Gothic" panose="020B0502020202020204" pitchFamily="34" charset="0"/>
                <a:cs typeface="Calibri" panose="020F0502020204030204" pitchFamily="34" charset="0"/>
              </a:rPr>
              <a:t>a</a:t>
            </a:r>
            <a:endParaRPr lang="en-US" sz="2400" b="1" u="sng" dirty="0">
              <a:solidFill>
                <a:srgbClr val="DAA520"/>
              </a:solidFill>
            </a:endParaRPr>
          </a:p>
        </p:txBody>
      </p:sp>
      <p:pic>
        <p:nvPicPr>
          <p:cNvPr id="12" name="Graphic 11" descr="Right pointing backhand index ">
            <a:extLst>
              <a:ext uri="{FF2B5EF4-FFF2-40B4-BE49-F238E27FC236}">
                <a16:creationId xmlns:a16="http://schemas.microsoft.com/office/drawing/2014/main" id="{9946843C-EDAF-4AC1-97C2-557D20C212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5089" y="1845098"/>
            <a:ext cx="5096742" cy="5096742"/>
          </a:xfrm>
          <a:prstGeom prst="rect">
            <a:avLst/>
          </a:prstGeom>
        </p:spPr>
      </p:pic>
    </p:spTree>
    <p:extLst>
      <p:ext uri="{BB962C8B-B14F-4D97-AF65-F5344CB8AC3E}">
        <p14:creationId xmlns:p14="http://schemas.microsoft.com/office/powerpoint/2010/main" val="8026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sp>
        <p:nvSpPr>
          <p:cNvPr id="4" name="Rectangle 3"/>
          <p:cNvSpPr/>
          <p:nvPr/>
        </p:nvSpPr>
        <p:spPr>
          <a:xfrm>
            <a:off x="4677182" y="4202350"/>
            <a:ext cx="283763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27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Wo</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400943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Calibri" panose="020F0502020204030204" pitchFamily="34" charset="0"/>
              </a:rPr>
              <a:t>Flasche</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Flasche</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da.</a:t>
            </a: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E337A189-79F6-4A2D-A988-3FBC703FD5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5173537" y="2396530"/>
            <a:ext cx="2306314" cy="3000435"/>
          </a:xfrm>
          <a:prstGeom prst="rect">
            <a:avLst/>
          </a:prstGeom>
        </p:spPr>
      </p:pic>
    </p:spTree>
    <p:extLst>
      <p:ext uri="{BB962C8B-B14F-4D97-AF65-F5344CB8AC3E}">
        <p14:creationId xmlns:p14="http://schemas.microsoft.com/office/powerpoint/2010/main" val="321148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der, die,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Content Placeholder 2">
            <a:extLst>
              <a:ext uri="{FF2B5EF4-FFF2-40B4-BE49-F238E27FC236}">
                <a16:creationId xmlns:a16="http://schemas.microsoft.com/office/drawing/2014/main" id="{E6989780-2E83-4BC4-BD08-0F3A6BB1E3A3}"/>
              </a:ext>
            </a:extLst>
          </p:cNvPr>
          <p:cNvSpPr>
            <a:spLocks noGrp="1"/>
          </p:cNvSpPr>
          <p:nvPr>
            <p:ph idx="1"/>
          </p:nvPr>
        </p:nvSpPr>
        <p:spPr>
          <a:xfrm>
            <a:off x="703235" y="1502025"/>
            <a:ext cx="10515600" cy="757154"/>
          </a:xfrm>
        </p:spPr>
        <p:txBody>
          <a:bodyPr>
            <a:normAutofit/>
          </a:bodyPr>
          <a:lstStyle/>
          <a:p>
            <a:pPr marL="0" indent="0">
              <a:buNone/>
            </a:pPr>
            <a:r>
              <a:rPr lang="en-GB" dirty="0"/>
              <a:t>German has three words for </a:t>
            </a:r>
            <a:r>
              <a:rPr lang="en-GB" b="1" i="1" dirty="0"/>
              <a:t>the</a:t>
            </a:r>
            <a:r>
              <a:rPr lang="en-GB" dirty="0"/>
              <a:t>:</a:t>
            </a:r>
            <a:endParaRPr lang="en-GB" dirty="0">
              <a:solidFill>
                <a:srgbClr val="DAA520"/>
              </a:solidFill>
            </a:endParaRPr>
          </a:p>
        </p:txBody>
      </p:sp>
      <p:sp>
        <p:nvSpPr>
          <p:cNvPr id="8" name="TextBox 7">
            <a:extLst>
              <a:ext uri="{FF2B5EF4-FFF2-40B4-BE49-F238E27FC236}">
                <a16:creationId xmlns:a16="http://schemas.microsoft.com/office/drawing/2014/main" id="{AA1F1E51-3617-4D6C-A964-004DFD4992E3}"/>
              </a:ext>
            </a:extLst>
          </p:cNvPr>
          <p:cNvSpPr txBox="1"/>
          <p:nvPr/>
        </p:nvSpPr>
        <p:spPr>
          <a:xfrm>
            <a:off x="729795" y="3653190"/>
            <a:ext cx="10102516"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 speakers might find this tricky because English only uses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9" name="Rectangle 8">
            <a:extLst>
              <a:ext uri="{FF2B5EF4-FFF2-40B4-BE49-F238E27FC236}">
                <a16:creationId xmlns:a16="http://schemas.microsoft.com/office/drawing/2014/main" id="{AE7B7332-36C6-4250-9077-8FD16B8F1F41}"/>
              </a:ext>
            </a:extLst>
          </p:cNvPr>
          <p:cNvSpPr/>
          <p:nvPr/>
        </p:nvSpPr>
        <p:spPr>
          <a:xfrm>
            <a:off x="703235" y="4785925"/>
            <a:ext cx="107855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Every noun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has a gender, but grammatical gender is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 same as biological gender, as you have seen.</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EBD5B65A-A4D1-476B-8BBB-3A022AF452FC}"/>
              </a:ext>
            </a:extLst>
          </p:cNvPr>
          <p:cNvSpPr txBox="1"/>
          <p:nvPr/>
        </p:nvSpPr>
        <p:spPr>
          <a:xfrm>
            <a:off x="7277682" y="2764219"/>
            <a:ext cx="907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das</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E5ED8F-C6D4-43B8-AB16-82F7B7D67168}"/>
              </a:ext>
            </a:extLst>
          </p:cNvPr>
          <p:cNvSpPr txBox="1"/>
          <p:nvPr/>
        </p:nvSpPr>
        <p:spPr>
          <a:xfrm>
            <a:off x="4045127" y="2764360"/>
            <a:ext cx="816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228FE31-1B3E-40EA-B769-C172BBDC2D90}"/>
              </a:ext>
            </a:extLst>
          </p:cNvPr>
          <p:cNvSpPr txBox="1"/>
          <p:nvPr/>
        </p:nvSpPr>
        <p:spPr>
          <a:xfrm>
            <a:off x="1120583" y="2764220"/>
            <a:ext cx="84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89CEF28-3695-40E3-A019-7169C60D5AD7}"/>
              </a:ext>
            </a:extLst>
          </p:cNvPr>
          <p:cNvSpPr txBox="1"/>
          <p:nvPr/>
        </p:nvSpPr>
        <p:spPr>
          <a:xfrm>
            <a:off x="7277682" y="202486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neuter</a:t>
            </a:r>
          </a:p>
        </p:txBody>
      </p:sp>
      <p:sp>
        <p:nvSpPr>
          <p:cNvPr id="14" name="TextBox 13">
            <a:extLst>
              <a:ext uri="{FF2B5EF4-FFF2-40B4-BE49-F238E27FC236}">
                <a16:creationId xmlns:a16="http://schemas.microsoft.com/office/drawing/2014/main" id="{B73DCEB9-4A08-4D9E-B038-D8B916713EEB}"/>
              </a:ext>
            </a:extLst>
          </p:cNvPr>
          <p:cNvSpPr txBox="1"/>
          <p:nvPr/>
        </p:nvSpPr>
        <p:spPr>
          <a:xfrm>
            <a:off x="1120583" y="2022595"/>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masculine</a:t>
            </a:r>
          </a:p>
        </p:txBody>
      </p:sp>
      <p:sp>
        <p:nvSpPr>
          <p:cNvPr id="15" name="TextBox 14">
            <a:extLst>
              <a:ext uri="{FF2B5EF4-FFF2-40B4-BE49-F238E27FC236}">
                <a16:creationId xmlns:a16="http://schemas.microsoft.com/office/drawing/2014/main" id="{41AFC179-9E2D-4057-8473-43E55C465F32}"/>
              </a:ext>
            </a:extLst>
          </p:cNvPr>
          <p:cNvSpPr txBox="1"/>
          <p:nvPr/>
        </p:nvSpPr>
        <p:spPr>
          <a:xfrm>
            <a:off x="4045127" y="2020956"/>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feminine</a:t>
            </a:r>
          </a:p>
        </p:txBody>
      </p:sp>
      <p:sp>
        <p:nvSpPr>
          <p:cNvPr id="16" name="TextBox 15">
            <a:extLst>
              <a:ext uri="{FF2B5EF4-FFF2-40B4-BE49-F238E27FC236}">
                <a16:creationId xmlns:a16="http://schemas.microsoft.com/office/drawing/2014/main" id="{A84EB3FE-124D-4833-B965-8F7B6388830A}"/>
              </a:ext>
            </a:extLst>
          </p:cNvPr>
          <p:cNvSpPr txBox="1"/>
          <p:nvPr/>
        </p:nvSpPr>
        <p:spPr>
          <a:xfrm>
            <a:off x="1120583" y="2769679"/>
            <a:ext cx="1899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Tisch</a:t>
            </a:r>
          </a:p>
        </p:txBody>
      </p:sp>
      <p:sp>
        <p:nvSpPr>
          <p:cNvPr id="17" name="TextBox 16">
            <a:extLst>
              <a:ext uri="{FF2B5EF4-FFF2-40B4-BE49-F238E27FC236}">
                <a16:creationId xmlns:a16="http://schemas.microsoft.com/office/drawing/2014/main" id="{D9373509-9BDC-457D-B4FC-F07A210A333D}"/>
              </a:ext>
            </a:extLst>
          </p:cNvPr>
          <p:cNvSpPr txBox="1"/>
          <p:nvPr/>
        </p:nvSpPr>
        <p:spPr>
          <a:xfrm>
            <a:off x="4045127" y="275958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Flasche</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59D710D-4F97-4BEE-BD28-16251BF08D84}"/>
              </a:ext>
            </a:extLst>
          </p:cNvPr>
          <p:cNvSpPr txBox="1"/>
          <p:nvPr/>
        </p:nvSpPr>
        <p:spPr>
          <a:xfrm>
            <a:off x="7277682" y="2759587"/>
            <a:ext cx="2420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das</a:t>
            </a: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Fenster</a:t>
            </a:r>
          </a:p>
        </p:txBody>
      </p:sp>
    </p:spTree>
    <p:extLst>
      <p:ext uri="{BB962C8B-B14F-4D97-AF65-F5344CB8AC3E}">
        <p14:creationId xmlns:p14="http://schemas.microsoft.com/office/powerpoint/2010/main" val="18459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3541"/>
            <a:ext cx="6807200" cy="869950"/>
          </a:xfrm>
          <a:prstGeom prst="rect">
            <a:avLst/>
          </a:prstGeom>
        </p:spPr>
      </p:pic>
      <p:sp>
        <p:nvSpPr>
          <p:cNvPr id="4" name="Title 3"/>
          <p:cNvSpPr>
            <a:spLocks noGrp="1"/>
          </p:cNvSpPr>
          <p:nvPr>
            <p:ph type="title"/>
          </p:nvPr>
        </p:nvSpPr>
        <p:spPr>
          <a:xfrm>
            <a:off x="0" y="1035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1" name="Table 10">
            <a:extLst>
              <a:ext uri="{FF2B5EF4-FFF2-40B4-BE49-F238E27FC236}">
                <a16:creationId xmlns:a16="http://schemas.microsoft.com/office/drawing/2014/main" id="{726922FC-F4EE-4EF1-B75E-40428D6A3589}"/>
              </a:ext>
            </a:extLst>
          </p:cNvPr>
          <p:cNvGraphicFramePr>
            <a:graphicFrameLocks noGrp="1"/>
          </p:cNvGraphicFramePr>
          <p:nvPr>
            <p:extLst>
              <p:ext uri="{D42A27DB-BD31-4B8C-83A1-F6EECF244321}">
                <p14:modId xmlns:p14="http://schemas.microsoft.com/office/powerpoint/2010/main" val="3109631936"/>
              </p:ext>
            </p:extLst>
          </p:nvPr>
        </p:nvGraphicFramePr>
        <p:xfrm>
          <a:off x="379325" y="1024543"/>
          <a:ext cx="4523783" cy="5262680"/>
        </p:xfrm>
        <a:graphic>
          <a:graphicData uri="http://schemas.openxmlformats.org/drawingml/2006/table">
            <a:tbl>
              <a:tblPr firstRow="1" bandRow="1">
                <a:tableStyleId>{5940675A-B579-460E-94D1-54222C63F5DA}</a:tableStyleId>
              </a:tblPr>
              <a:tblGrid>
                <a:gridCol w="4523783">
                  <a:extLst>
                    <a:ext uri="{9D8B030D-6E8A-4147-A177-3AD203B41FA5}">
                      <a16:colId xmlns:a16="http://schemas.microsoft.com/office/drawing/2014/main" val="20000"/>
                    </a:ext>
                  </a:extLst>
                </a:gridCol>
              </a:tblGrid>
              <a:tr h="105253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052536">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052536">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105253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105253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Rectangle 11">
            <a:extLst>
              <a:ext uri="{FF2B5EF4-FFF2-40B4-BE49-F238E27FC236}">
                <a16:creationId xmlns:a16="http://schemas.microsoft.com/office/drawing/2014/main" id="{18972923-7284-49BD-A599-34EDA5C87E24}"/>
              </a:ext>
            </a:extLst>
          </p:cNvPr>
          <p:cNvSpPr/>
          <p:nvPr/>
        </p:nvSpPr>
        <p:spPr>
          <a:xfrm>
            <a:off x="395684" y="1157904"/>
            <a:ext cx="3618298"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d__ </a:t>
            </a:r>
            <a:r>
              <a:rPr lang="es-ES" sz="5400" b="1" dirty="0" err="1">
                <a:solidFill>
                  <a:srgbClr val="DAA520"/>
                </a:solidFill>
                <a:latin typeface="Century Gothic" panose="020B0502020202020204" pitchFamily="34" charset="0"/>
                <a:cs typeface="Calibri" panose="020F0502020204030204" pitchFamily="34" charset="0"/>
              </a:rPr>
              <a:t>T____h</a:t>
            </a:r>
            <a:endParaRPr lang="en-US" dirty="0"/>
          </a:p>
        </p:txBody>
      </p:sp>
      <p:sp>
        <p:nvSpPr>
          <p:cNvPr id="13" name="Rectangle 12">
            <a:extLst>
              <a:ext uri="{FF2B5EF4-FFF2-40B4-BE49-F238E27FC236}">
                <a16:creationId xmlns:a16="http://schemas.microsoft.com/office/drawing/2014/main" id="{AE83C243-48A8-4B83-8D51-96646006B23C}"/>
              </a:ext>
            </a:extLst>
          </p:cNvPr>
          <p:cNvSpPr/>
          <p:nvPr/>
        </p:nvSpPr>
        <p:spPr>
          <a:xfrm>
            <a:off x="504688" y="1102033"/>
            <a:ext cx="3509294"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der </a:t>
            </a:r>
            <a:r>
              <a:rPr lang="es-ES" sz="5400" b="1" dirty="0" err="1">
                <a:solidFill>
                  <a:srgbClr val="DAA520"/>
                </a:solidFill>
                <a:latin typeface="Century Gothic" panose="020B0502020202020204" pitchFamily="34" charset="0"/>
                <a:cs typeface="Calibri" panose="020F0502020204030204" pitchFamily="34" charset="0"/>
              </a:rPr>
              <a:t>Tisch</a:t>
            </a:r>
            <a:r>
              <a:rPr lang="es-ES" sz="5400" b="1" dirty="0">
                <a:solidFill>
                  <a:srgbClr val="DAA520"/>
                </a:solidFill>
                <a:latin typeface="Century Gothic" panose="020B0502020202020204" pitchFamily="34" charset="0"/>
                <a:cs typeface="Calibri" panose="020F0502020204030204" pitchFamily="34" charset="0"/>
              </a:rPr>
              <a:t>  </a:t>
            </a:r>
            <a:endParaRPr lang="en-US" dirty="0"/>
          </a:p>
        </p:txBody>
      </p:sp>
      <p:sp>
        <p:nvSpPr>
          <p:cNvPr id="14" name="Rectangle 13">
            <a:extLst>
              <a:ext uri="{FF2B5EF4-FFF2-40B4-BE49-F238E27FC236}">
                <a16:creationId xmlns:a16="http://schemas.microsoft.com/office/drawing/2014/main" id="{77424C39-506F-41DA-9E36-0AFB5F080C88}"/>
              </a:ext>
            </a:extLst>
          </p:cNvPr>
          <p:cNvSpPr/>
          <p:nvPr/>
        </p:nvSpPr>
        <p:spPr>
          <a:xfrm>
            <a:off x="464613" y="2158724"/>
            <a:ext cx="3411511"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d__ </a:t>
            </a:r>
            <a:r>
              <a:rPr lang="es-ES" sz="5400" b="1" dirty="0" err="1">
                <a:solidFill>
                  <a:srgbClr val="DAA520"/>
                </a:solidFill>
                <a:latin typeface="Century Gothic" panose="020B0502020202020204" pitchFamily="34" charset="0"/>
                <a:cs typeface="Calibri" panose="020F0502020204030204" pitchFamily="34" charset="0"/>
              </a:rPr>
              <a:t>T___l</a:t>
            </a:r>
            <a:r>
              <a:rPr lang="es-ES" sz="5400" b="1" dirty="0">
                <a:solidFill>
                  <a:srgbClr val="DAA520"/>
                </a:solidFill>
                <a:latin typeface="Century Gothic" panose="020B0502020202020204" pitchFamily="34" charset="0"/>
                <a:cs typeface="Calibri" panose="020F0502020204030204" pitchFamily="34" charset="0"/>
              </a:rPr>
              <a:t>  </a:t>
            </a:r>
            <a:endParaRPr lang="en-US" dirty="0"/>
          </a:p>
        </p:txBody>
      </p:sp>
      <p:sp>
        <p:nvSpPr>
          <p:cNvPr id="15" name="Rectangle 14">
            <a:extLst>
              <a:ext uri="{FF2B5EF4-FFF2-40B4-BE49-F238E27FC236}">
                <a16:creationId xmlns:a16="http://schemas.microsoft.com/office/drawing/2014/main" id="{FD4D5493-9830-4A50-BF83-FE7AD214FF78}"/>
              </a:ext>
            </a:extLst>
          </p:cNvPr>
          <p:cNvSpPr/>
          <p:nvPr/>
        </p:nvSpPr>
        <p:spPr>
          <a:xfrm>
            <a:off x="509948" y="2137105"/>
            <a:ext cx="2997937"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die </a:t>
            </a:r>
            <a:r>
              <a:rPr lang="es-ES" sz="5400" b="1" dirty="0" err="1">
                <a:solidFill>
                  <a:srgbClr val="DAA520"/>
                </a:solidFill>
                <a:latin typeface="Century Gothic" panose="020B0502020202020204" pitchFamily="34" charset="0"/>
                <a:cs typeface="Calibri" panose="020F0502020204030204" pitchFamily="34" charset="0"/>
              </a:rPr>
              <a:t>Tafel</a:t>
            </a:r>
            <a:endParaRPr lang="en-US" dirty="0"/>
          </a:p>
        </p:txBody>
      </p:sp>
      <p:sp>
        <p:nvSpPr>
          <p:cNvPr id="16" name="Rectangle 15">
            <a:extLst>
              <a:ext uri="{FF2B5EF4-FFF2-40B4-BE49-F238E27FC236}">
                <a16:creationId xmlns:a16="http://schemas.microsoft.com/office/drawing/2014/main" id="{715FC9EA-318E-4F18-A9A8-80FFFDEBE5AF}"/>
              </a:ext>
            </a:extLst>
          </p:cNvPr>
          <p:cNvSpPr/>
          <p:nvPr/>
        </p:nvSpPr>
        <p:spPr>
          <a:xfrm>
            <a:off x="449115" y="3222153"/>
            <a:ext cx="4035079"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d__ </a:t>
            </a:r>
            <a:r>
              <a:rPr lang="es-ES" sz="5400" b="1" dirty="0" err="1">
                <a:solidFill>
                  <a:srgbClr val="DAA520"/>
                </a:solidFill>
                <a:latin typeface="Century Gothic" panose="020B0502020202020204" pitchFamily="34" charset="0"/>
                <a:cs typeface="Calibri" panose="020F0502020204030204" pitchFamily="34" charset="0"/>
              </a:rPr>
              <a:t>F_____e</a:t>
            </a:r>
            <a:endParaRPr lang="en-US" dirty="0"/>
          </a:p>
        </p:txBody>
      </p:sp>
      <p:sp>
        <p:nvSpPr>
          <p:cNvPr id="17" name="Rectangle 16">
            <a:extLst>
              <a:ext uri="{FF2B5EF4-FFF2-40B4-BE49-F238E27FC236}">
                <a16:creationId xmlns:a16="http://schemas.microsoft.com/office/drawing/2014/main" id="{DA9FF93B-A26D-442D-A519-E9BCD6FC28EB}"/>
              </a:ext>
            </a:extLst>
          </p:cNvPr>
          <p:cNvSpPr/>
          <p:nvPr/>
        </p:nvSpPr>
        <p:spPr>
          <a:xfrm>
            <a:off x="464613" y="3229594"/>
            <a:ext cx="4009431"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die </a:t>
            </a:r>
            <a:r>
              <a:rPr lang="es-ES" sz="5400" b="1" dirty="0" err="1">
                <a:solidFill>
                  <a:srgbClr val="DAA520"/>
                </a:solidFill>
                <a:latin typeface="Century Gothic" panose="020B0502020202020204" pitchFamily="34" charset="0"/>
                <a:cs typeface="Calibri" panose="020F0502020204030204" pitchFamily="34" charset="0"/>
              </a:rPr>
              <a:t>Flasche</a:t>
            </a:r>
            <a:endParaRPr lang="en-US" dirty="0"/>
          </a:p>
        </p:txBody>
      </p:sp>
      <p:sp>
        <p:nvSpPr>
          <p:cNvPr id="18" name="Rectangle 17">
            <a:extLst>
              <a:ext uri="{FF2B5EF4-FFF2-40B4-BE49-F238E27FC236}">
                <a16:creationId xmlns:a16="http://schemas.microsoft.com/office/drawing/2014/main" id="{BE03E853-B00E-4C92-A9B6-47CD54A03312}"/>
              </a:ext>
            </a:extLst>
          </p:cNvPr>
          <p:cNvSpPr/>
          <p:nvPr/>
        </p:nvSpPr>
        <p:spPr>
          <a:xfrm>
            <a:off x="504688" y="4257225"/>
            <a:ext cx="3812262"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d__ </a:t>
            </a:r>
            <a:r>
              <a:rPr lang="es-ES" sz="5400" b="1" dirty="0" err="1">
                <a:solidFill>
                  <a:srgbClr val="DAA520"/>
                </a:solidFill>
                <a:latin typeface="Century Gothic" panose="020B0502020202020204" pitchFamily="34" charset="0"/>
                <a:cs typeface="Calibri" panose="020F0502020204030204" pitchFamily="34" charset="0"/>
              </a:rPr>
              <a:t>F_____r</a:t>
            </a:r>
            <a:endParaRPr lang="en-US" dirty="0"/>
          </a:p>
        </p:txBody>
      </p:sp>
      <p:sp>
        <p:nvSpPr>
          <p:cNvPr id="19" name="Rectangle 18">
            <a:extLst>
              <a:ext uri="{FF2B5EF4-FFF2-40B4-BE49-F238E27FC236}">
                <a16:creationId xmlns:a16="http://schemas.microsoft.com/office/drawing/2014/main" id="{EA587E29-D646-48C6-91C6-2D769A06B46E}"/>
              </a:ext>
            </a:extLst>
          </p:cNvPr>
          <p:cNvSpPr/>
          <p:nvPr/>
        </p:nvSpPr>
        <p:spPr>
          <a:xfrm>
            <a:off x="454003" y="4237152"/>
            <a:ext cx="3966150"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 </a:t>
            </a:r>
            <a:r>
              <a:rPr lang="es-ES" sz="5400" b="1" dirty="0" err="1">
                <a:solidFill>
                  <a:srgbClr val="DAA520"/>
                </a:solidFill>
                <a:latin typeface="Century Gothic" panose="020B0502020202020204" pitchFamily="34" charset="0"/>
                <a:cs typeface="Calibri" panose="020F0502020204030204" pitchFamily="34" charset="0"/>
              </a:rPr>
              <a:t>Fenster</a:t>
            </a:r>
            <a:endParaRPr lang="en-US" dirty="0"/>
          </a:p>
        </p:txBody>
      </p:sp>
      <p:sp>
        <p:nvSpPr>
          <p:cNvPr id="20" name="Rectangle 19">
            <a:extLst>
              <a:ext uri="{FF2B5EF4-FFF2-40B4-BE49-F238E27FC236}">
                <a16:creationId xmlns:a16="http://schemas.microsoft.com/office/drawing/2014/main" id="{7699060F-4881-4146-9DC8-24C69FE3EB8E}"/>
              </a:ext>
            </a:extLst>
          </p:cNvPr>
          <p:cNvSpPr/>
          <p:nvPr/>
        </p:nvSpPr>
        <p:spPr>
          <a:xfrm>
            <a:off x="451954" y="5286402"/>
            <a:ext cx="2900153"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d__ </a:t>
            </a:r>
            <a:r>
              <a:rPr lang="es-ES" sz="5400" b="1" dirty="0" err="1">
                <a:solidFill>
                  <a:srgbClr val="DAA520"/>
                </a:solidFill>
                <a:latin typeface="Century Gothic" panose="020B0502020202020204" pitchFamily="34" charset="0"/>
                <a:cs typeface="Calibri" panose="020F0502020204030204" pitchFamily="34" charset="0"/>
              </a:rPr>
              <a:t>H__t</a:t>
            </a:r>
            <a:endParaRPr lang="en-US" dirty="0"/>
          </a:p>
        </p:txBody>
      </p:sp>
      <p:sp>
        <p:nvSpPr>
          <p:cNvPr id="21" name="Rectangle 20">
            <a:extLst>
              <a:ext uri="{FF2B5EF4-FFF2-40B4-BE49-F238E27FC236}">
                <a16:creationId xmlns:a16="http://schemas.microsoft.com/office/drawing/2014/main" id="{24FA9592-3F57-4657-8219-BB8C709F0ECA}"/>
              </a:ext>
            </a:extLst>
          </p:cNvPr>
          <p:cNvSpPr/>
          <p:nvPr/>
        </p:nvSpPr>
        <p:spPr>
          <a:xfrm>
            <a:off x="449115" y="5306475"/>
            <a:ext cx="2914580" cy="923330"/>
          </a:xfrm>
          <a:prstGeom prst="rect">
            <a:avLst/>
          </a:prstGeom>
          <a:solidFill>
            <a:schemeClr val="bg1"/>
          </a:solidFill>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 </a:t>
            </a:r>
            <a:r>
              <a:rPr lang="es-ES" sz="5400" b="1" dirty="0" err="1">
                <a:solidFill>
                  <a:srgbClr val="DAA520"/>
                </a:solidFill>
                <a:latin typeface="Century Gothic" panose="020B0502020202020204" pitchFamily="34" charset="0"/>
                <a:cs typeface="Calibri" panose="020F0502020204030204" pitchFamily="34" charset="0"/>
              </a:rPr>
              <a:t>Heft</a:t>
            </a:r>
            <a:endParaRPr lang="en-US" dirty="0"/>
          </a:p>
        </p:txBody>
      </p:sp>
      <p:pic>
        <p:nvPicPr>
          <p:cNvPr id="22" name="Picture 21">
            <a:extLst>
              <a:ext uri="{FF2B5EF4-FFF2-40B4-BE49-F238E27FC236}">
                <a16:creationId xmlns:a16="http://schemas.microsoft.com/office/drawing/2014/main" id="{72595753-B0F3-40A5-B8E6-DBE3C7A4C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919" y="1275971"/>
            <a:ext cx="1642061" cy="1229835"/>
          </a:xfrm>
          <a:prstGeom prst="rect">
            <a:avLst/>
          </a:prstGeom>
        </p:spPr>
      </p:pic>
      <p:pic>
        <p:nvPicPr>
          <p:cNvPr id="23" name="Picture 22">
            <a:extLst>
              <a:ext uri="{FF2B5EF4-FFF2-40B4-BE49-F238E27FC236}">
                <a16:creationId xmlns:a16="http://schemas.microsoft.com/office/drawing/2014/main" id="{8BDB401D-F5B0-4090-A9A8-E4ABD74A02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8752"/>
          <a:stretch/>
        </p:blipFill>
        <p:spPr>
          <a:xfrm>
            <a:off x="8081242" y="991867"/>
            <a:ext cx="962263" cy="1251871"/>
          </a:xfrm>
          <a:prstGeom prst="rect">
            <a:avLst/>
          </a:prstGeom>
        </p:spPr>
      </p:pic>
      <p:pic>
        <p:nvPicPr>
          <p:cNvPr id="24" name="Picture 23">
            <a:extLst>
              <a:ext uri="{FF2B5EF4-FFF2-40B4-BE49-F238E27FC236}">
                <a16:creationId xmlns:a16="http://schemas.microsoft.com/office/drawing/2014/main" id="{CB443E59-36BE-4923-9C69-C444447528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506" y="1207956"/>
            <a:ext cx="816746" cy="1093551"/>
          </a:xfrm>
          <a:prstGeom prst="rect">
            <a:avLst/>
          </a:prstGeom>
        </p:spPr>
      </p:pic>
      <p:pic>
        <p:nvPicPr>
          <p:cNvPr id="25" name="Picture 24">
            <a:extLst>
              <a:ext uri="{FF2B5EF4-FFF2-40B4-BE49-F238E27FC236}">
                <a16:creationId xmlns:a16="http://schemas.microsoft.com/office/drawing/2014/main" id="{A7602627-4FFD-47DF-861C-75BCC4455E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9949" y="2898583"/>
            <a:ext cx="1565164" cy="1060833"/>
          </a:xfrm>
          <a:prstGeom prst="rect">
            <a:avLst/>
          </a:prstGeom>
        </p:spPr>
      </p:pic>
      <p:pic>
        <p:nvPicPr>
          <p:cNvPr id="26" name="Picture 25">
            <a:extLst>
              <a:ext uri="{FF2B5EF4-FFF2-40B4-BE49-F238E27FC236}">
                <a16:creationId xmlns:a16="http://schemas.microsoft.com/office/drawing/2014/main" id="{51245918-047C-456C-82FB-E8B9415926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3537" y="2784944"/>
            <a:ext cx="1843999" cy="1117575"/>
          </a:xfrm>
          <a:prstGeom prst="rect">
            <a:avLst/>
          </a:prstGeom>
        </p:spPr>
      </p:pic>
      <p:pic>
        <p:nvPicPr>
          <p:cNvPr id="27" name="Picture 26">
            <a:extLst>
              <a:ext uri="{FF2B5EF4-FFF2-40B4-BE49-F238E27FC236}">
                <a16:creationId xmlns:a16="http://schemas.microsoft.com/office/drawing/2014/main" id="{E89D6334-42DC-4AE9-AAFE-662F9D71F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7029" y="4648994"/>
            <a:ext cx="1666508" cy="980440"/>
          </a:xfrm>
          <a:prstGeom prst="rect">
            <a:avLst/>
          </a:prstGeom>
        </p:spPr>
      </p:pic>
      <p:pic>
        <p:nvPicPr>
          <p:cNvPr id="28" name="Picture 27">
            <a:extLst>
              <a:ext uri="{FF2B5EF4-FFF2-40B4-BE49-F238E27FC236}">
                <a16:creationId xmlns:a16="http://schemas.microsoft.com/office/drawing/2014/main" id="{44B68EA8-4DC5-41CD-BB49-BF7A674B77FD}"/>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1023" y="4237473"/>
            <a:ext cx="864502" cy="1355929"/>
          </a:xfrm>
          <a:prstGeom prst="rect">
            <a:avLst/>
          </a:prstGeom>
        </p:spPr>
      </p:pic>
      <p:sp>
        <p:nvSpPr>
          <p:cNvPr id="2" name="TextBox 1">
            <a:extLst>
              <a:ext uri="{FF2B5EF4-FFF2-40B4-BE49-F238E27FC236}">
                <a16:creationId xmlns:a16="http://schemas.microsoft.com/office/drawing/2014/main" id="{9E7FBE65-E8A8-42C5-A4D1-86BEF88C7ADB}"/>
              </a:ext>
            </a:extLst>
          </p:cNvPr>
          <p:cNvSpPr txBox="1"/>
          <p:nvPr/>
        </p:nvSpPr>
        <p:spPr>
          <a:xfrm>
            <a:off x="6508577" y="5519853"/>
            <a:ext cx="1938337" cy="830997"/>
          </a:xfrm>
          <a:prstGeom prst="rect">
            <a:avLst/>
          </a:prstGeom>
          <a:noFill/>
        </p:spPr>
        <p:txBody>
          <a:bodyPr wrap="square" rtlCol="0">
            <a:spAutoFit/>
          </a:bodyPr>
          <a:lstStyle/>
          <a:p>
            <a:pPr algn="ctr"/>
            <a:r>
              <a:rPr lang="en-GB" sz="2400" dirty="0" err="1">
                <a:solidFill>
                  <a:schemeClr val="accent5">
                    <a:lumMod val="50000"/>
                  </a:schemeClr>
                </a:solidFill>
              </a:rPr>
              <a:t>s</a:t>
            </a:r>
            <a:r>
              <a:rPr lang="en-GB" sz="2400" b="1" u="sng" dirty="0" err="1">
                <a:solidFill>
                  <a:schemeClr val="accent5">
                    <a:lumMod val="50000"/>
                  </a:schemeClr>
                </a:solidFill>
              </a:rPr>
              <a:t>a</a:t>
            </a:r>
            <a:r>
              <a:rPr lang="en-GB" sz="2400" dirty="0" err="1">
                <a:solidFill>
                  <a:schemeClr val="accent5">
                    <a:lumMod val="50000"/>
                  </a:schemeClr>
                </a:solidFill>
              </a:rPr>
              <a:t>gen</a:t>
            </a:r>
            <a:br>
              <a:rPr lang="en-GB" sz="2400" dirty="0">
                <a:solidFill>
                  <a:schemeClr val="accent5">
                    <a:lumMod val="50000"/>
                  </a:schemeClr>
                </a:solidFill>
              </a:rPr>
            </a:br>
            <a:r>
              <a:rPr lang="en-GB" sz="2400" dirty="0">
                <a:solidFill>
                  <a:schemeClr val="accent5">
                    <a:lumMod val="50000"/>
                  </a:schemeClr>
                </a:solidFill>
              </a:rPr>
              <a:t>[to say]</a:t>
            </a:r>
          </a:p>
        </p:txBody>
      </p:sp>
      <p:sp>
        <p:nvSpPr>
          <p:cNvPr id="29" name="TextBox 28">
            <a:extLst>
              <a:ext uri="{FF2B5EF4-FFF2-40B4-BE49-F238E27FC236}">
                <a16:creationId xmlns:a16="http://schemas.microsoft.com/office/drawing/2014/main" id="{DB3F713B-72F7-4051-8E35-6A806543C4E7}"/>
              </a:ext>
            </a:extLst>
          </p:cNvPr>
          <p:cNvSpPr txBox="1"/>
          <p:nvPr/>
        </p:nvSpPr>
        <p:spPr>
          <a:xfrm>
            <a:off x="8174105" y="5517925"/>
            <a:ext cx="1938337" cy="830997"/>
          </a:xfrm>
          <a:prstGeom prst="rect">
            <a:avLst/>
          </a:prstGeom>
          <a:noFill/>
        </p:spPr>
        <p:txBody>
          <a:bodyPr wrap="square" rtlCol="0">
            <a:spAutoFit/>
          </a:bodyPr>
          <a:lstStyle/>
          <a:p>
            <a:pPr algn="ctr"/>
            <a:r>
              <a:rPr lang="en-GB" sz="2400" dirty="0" err="1">
                <a:solidFill>
                  <a:schemeClr val="accent5">
                    <a:lumMod val="50000"/>
                  </a:schemeClr>
                </a:solidFill>
              </a:rPr>
              <a:t>k</a:t>
            </a:r>
            <a:r>
              <a:rPr lang="en-GB" sz="2400" b="1" u="sng" dirty="0" err="1">
                <a:solidFill>
                  <a:schemeClr val="accent5">
                    <a:lumMod val="50000"/>
                  </a:schemeClr>
                </a:solidFill>
              </a:rPr>
              <a:t>a</a:t>
            </a:r>
            <a:r>
              <a:rPr lang="en-GB" sz="2400" dirty="0" err="1">
                <a:solidFill>
                  <a:schemeClr val="accent5">
                    <a:lumMod val="50000"/>
                  </a:schemeClr>
                </a:solidFill>
              </a:rPr>
              <a:t>lt</a:t>
            </a:r>
            <a:br>
              <a:rPr lang="en-GB" sz="2400" dirty="0">
                <a:solidFill>
                  <a:schemeClr val="accent5">
                    <a:lumMod val="50000"/>
                  </a:schemeClr>
                </a:solidFill>
              </a:rPr>
            </a:br>
            <a:r>
              <a:rPr lang="en-GB" sz="2400" dirty="0">
                <a:solidFill>
                  <a:schemeClr val="accent5">
                    <a:lumMod val="50000"/>
                  </a:schemeClr>
                </a:solidFill>
              </a:rPr>
              <a:t>[cold]</a:t>
            </a:r>
          </a:p>
        </p:txBody>
      </p:sp>
    </p:spTree>
    <p:extLst>
      <p:ext uri="{BB962C8B-B14F-4D97-AF65-F5344CB8AC3E}">
        <p14:creationId xmlns:p14="http://schemas.microsoft.com/office/powerpoint/2010/main" val="21995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80344" y="2209101"/>
            <a:ext cx="6604436" cy="1485422"/>
          </a:xfrm>
        </p:spPr>
        <p:txBody>
          <a:bodyPr>
            <a:normAutofit/>
          </a:bodyPr>
          <a:lstStyle/>
          <a:p>
            <a:pPr algn="l"/>
            <a:r>
              <a:rPr lang="en-GB" sz="4000" b="1" dirty="0">
                <a:solidFill>
                  <a:prstClr val="white"/>
                </a:solidFill>
              </a:rPr>
              <a:t>Wo </a:t>
            </a:r>
            <a:r>
              <a:rPr lang="en-GB" sz="4000" b="1" dirty="0" err="1">
                <a:solidFill>
                  <a:prstClr val="white"/>
                </a:solidFill>
              </a:rPr>
              <a:t>ist</a:t>
            </a:r>
            <a:r>
              <a:rPr lang="en-GB" sz="4000" b="1" dirty="0">
                <a:solidFill>
                  <a:prstClr val="white"/>
                </a:solidFill>
              </a:rPr>
              <a:t> der / die / das...?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Definite articles: the words for ‘the’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long and short [a]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1 - Week 1 - Lesson 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noProof="0" dirty="0">
                <a:solidFill>
                  <a:prstClr val="white"/>
                </a:solidFill>
                <a:latin typeface="Century Gothic" panose="020B0502020202020204" pitchFamily="34" charset="0"/>
              </a:rPr>
              <a:t>15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8805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0EF9E3-428F-1849-B4A0-E5B23C20DA6B}"/>
              </a:ext>
            </a:extLst>
          </p:cNvPr>
          <p:cNvSpPr>
            <a:spLocks noGrp="1"/>
          </p:cNvSpPr>
          <p:nvPr>
            <p:ph type="title"/>
          </p:nvPr>
        </p:nvSpPr>
        <p:spPr>
          <a:xfrm>
            <a:off x="5302461" y="-291093"/>
            <a:ext cx="1553047" cy="1932886"/>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grpSp>
        <p:nvGrpSpPr>
          <p:cNvPr id="2" name="Group 1" descr="daytime "/>
          <p:cNvGrpSpPr/>
          <p:nvPr/>
        </p:nvGrpSpPr>
        <p:grpSpPr>
          <a:xfrm>
            <a:off x="9287042" y="4454826"/>
            <a:ext cx="1977338" cy="1631686"/>
            <a:chOff x="8172752" y="3484668"/>
            <a:chExt cx="2347637" cy="193725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pic>
        <p:nvPicPr>
          <p:cNvPr id="14" name="Picture 13" descr="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grpSp>
        <p:nvGrpSpPr>
          <p:cNvPr id="3" name="Group 2" descr="home"/>
          <p:cNvGrpSpPr/>
          <p:nvPr/>
        </p:nvGrpSpPr>
        <p:grpSpPr>
          <a:xfrm>
            <a:off x="9287042" y="1733265"/>
            <a:ext cx="1940256" cy="1536796"/>
            <a:chOff x="9223424" y="1596221"/>
            <a:chExt cx="2233895" cy="176937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pic>
        <p:nvPicPr>
          <p:cNvPr id="18" name="Picture 17" descr="pair of glov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9" name="Picture 18" descr="glass og wate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pic>
        <p:nvPicPr>
          <p:cNvPr id="20" name="Picture 19" descr="man with speech bubble "/>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14176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5FEF7-A53F-4DCB-A323-ACAEFDC8729D}"/>
              </a:ext>
            </a:extLst>
          </p:cNvPr>
          <p:cNvSpPr>
            <a:spLocks noGrp="1"/>
          </p:cNvSpPr>
          <p:nvPr>
            <p:ph type="title"/>
          </p:nvPr>
        </p:nvSpPr>
        <p:spPr>
          <a:xfrm>
            <a:off x="838200" y="443073"/>
            <a:ext cx="10515600" cy="3938427"/>
          </a:xfrm>
        </p:spPr>
        <p:txBody>
          <a:bodyPr>
            <a:normAutofit/>
          </a:bodyPr>
          <a:lstStyle/>
          <a:p>
            <a:pPr algn="ctr"/>
            <a:r>
              <a:rPr lang="en-GB" sz="19900" b="1" dirty="0"/>
              <a:t>wo?</a:t>
            </a:r>
          </a:p>
        </p:txBody>
      </p:sp>
      <p:sp>
        <p:nvSpPr>
          <p:cNvPr id="8" name="Action Button: Help 7">
            <a:hlinkClick r:id="" action="ppaction://noaction" highlightClick="1"/>
            <a:extLst>
              <a:ext uri="{FF2B5EF4-FFF2-40B4-BE49-F238E27FC236}">
                <a16:creationId xmlns:a16="http://schemas.microsoft.com/office/drawing/2014/main" id="{5DD47743-6094-4D89-A4A0-8CF4288E4C1E}"/>
              </a:ext>
            </a:extLst>
          </p:cNvPr>
          <p:cNvSpPr/>
          <p:nvPr/>
        </p:nvSpPr>
        <p:spPr>
          <a:xfrm>
            <a:off x="2137841" y="3143912"/>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a:extLst>
              <a:ext uri="{FF2B5EF4-FFF2-40B4-BE49-F238E27FC236}">
                <a16:creationId xmlns:a16="http://schemas.microsoft.com/office/drawing/2014/main" id="{D6484206-89AC-4E6E-8E96-2A392B97F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pic>
        <p:nvPicPr>
          <p:cNvPr id="10" name="Picture 2" descr="http://www.clker.com/cliparts/w/d/u/B/w/V/stamp1-md.png">
            <a:extLst>
              <a:ext uri="{FF2B5EF4-FFF2-40B4-BE49-F238E27FC236}">
                <a16:creationId xmlns:a16="http://schemas.microsoft.com/office/drawing/2014/main" id="{F70CBDB0-EE21-42DC-AFC3-2E5B276DD1BD}"/>
              </a:ext>
            </a:extLst>
          </p:cNvPr>
          <p:cNvPicPr>
            <a:picLocks noChangeAspect="1" noChangeArrowheads="1"/>
          </p:cNvPicPr>
          <p:nvPr/>
        </p:nvPicPr>
        <p:blipFill>
          <a:blip r:embed="rId4">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29" y="3577497"/>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983BD-92D7-4AAD-8D88-BC4ED464AF77}"/>
              </a:ext>
            </a:extLst>
          </p:cNvPr>
          <p:cNvSpPr txBox="1"/>
          <p:nvPr/>
        </p:nvSpPr>
        <p:spPr>
          <a:xfrm rot="21349562">
            <a:off x="5158962" y="4234098"/>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Tree>
    <p:extLst>
      <p:ext uri="{BB962C8B-B14F-4D97-AF65-F5344CB8AC3E}">
        <p14:creationId xmlns:p14="http://schemas.microsoft.com/office/powerpoint/2010/main" val="12045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012D-C440-9948-A4F0-779DBEC621F6}"/>
              </a:ext>
            </a:extLst>
          </p:cNvPr>
          <p:cNvSpPr>
            <a:spLocks noGrp="1"/>
          </p:cNvSpPr>
          <p:nvPr>
            <p:ph type="title"/>
          </p:nvPr>
        </p:nvSpPr>
        <p:spPr>
          <a:xfrm>
            <a:off x="5215254" y="-105033"/>
            <a:ext cx="1728830" cy="1566297"/>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7637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hab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fahr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kl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20AD-5D16-FC42-B594-F247D6E163A9}"/>
              </a:ext>
            </a:extLst>
          </p:cNvPr>
          <p:cNvSpPr>
            <a:spLocks noGrp="1"/>
          </p:cNvSpPr>
          <p:nvPr>
            <p:ph type="title"/>
          </p:nvPr>
        </p:nvSpPr>
        <p:spPr>
          <a:xfrm>
            <a:off x="4837168" y="-28949"/>
            <a:ext cx="2485001" cy="1596149"/>
          </a:xfrm>
        </p:spPr>
        <p:txBody>
          <a:bodyPr>
            <a:noAutofit/>
          </a:bodyPr>
          <a:lstStyle/>
          <a:p>
            <a:pPr algn="ctr"/>
            <a:r>
              <a:rPr lang="en-GB" sz="12000" b="1" dirty="0">
                <a:solidFill>
                  <a:srgbClr val="002060"/>
                </a:solidFill>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pic>
        <p:nvPicPr>
          <p:cNvPr id="20" name="Picture 19" descr="man with speech bubb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26080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E26DAE-2C46-7243-A133-4E30092B6AEE}"/>
              </a:ext>
            </a:extLst>
          </p:cNvPr>
          <p:cNvSpPr>
            <a:spLocks noGrp="1"/>
          </p:cNvSpPr>
          <p:nvPr>
            <p:ph type="title"/>
          </p:nvPr>
        </p:nvSpPr>
        <p:spPr>
          <a:xfrm>
            <a:off x="5333531" y="171446"/>
            <a:ext cx="1524935" cy="1137048"/>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pic>
        <p:nvPicPr>
          <p:cNvPr id="17" name="Picture 16" descr="emoji with thumbs u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pic>
        <p:nvPicPr>
          <p:cNvPr id="20" name="Picture 19" descr="man"/>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pic>
        <p:nvPicPr>
          <p:cNvPr id="22" name="Picture 21" descr="cold penguin"/>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grpSp>
        <p:nvGrpSpPr>
          <p:cNvPr id="13" name="Group 12" descr="6 metre long snake"/>
          <p:cNvGrpSpPr/>
          <p:nvPr/>
        </p:nvGrpSpPr>
        <p:grpSpPr>
          <a:xfrm rot="5400000">
            <a:off x="1482179" y="962195"/>
            <a:ext cx="1589308" cy="2825165"/>
            <a:chOff x="1566902" y="1470351"/>
            <a:chExt cx="1589308" cy="2825165"/>
          </a:xfrm>
        </p:grpSpPr>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Tree>
    <p:extLst>
      <p:ext uri="{BB962C8B-B14F-4D97-AF65-F5344CB8AC3E}">
        <p14:creationId xmlns:p14="http://schemas.microsoft.com/office/powerpoint/2010/main" val="368673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4CA5-AFB3-6144-A7CF-235E779EA28E}"/>
              </a:ext>
            </a:extLst>
          </p:cNvPr>
          <p:cNvSpPr>
            <a:spLocks noGrp="1"/>
          </p:cNvSpPr>
          <p:nvPr>
            <p:ph type="title"/>
          </p:nvPr>
        </p:nvSpPr>
        <p:spPr>
          <a:xfrm>
            <a:off x="4955815" y="-152227"/>
            <a:ext cx="2280370" cy="1596135"/>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18097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Man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ass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Ga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4685" y="-21371"/>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2" name="Picture 21" descr="cold pengu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Tree>
    <p:extLst>
      <p:ext uri="{BB962C8B-B14F-4D97-AF65-F5344CB8AC3E}">
        <p14:creationId xmlns:p14="http://schemas.microsoft.com/office/powerpoint/2010/main" val="28326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9950" y="247047"/>
            <a:ext cx="927376" cy="3816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523220"/>
          </a:xfrm>
          <a:prstGeom prst="rect">
            <a:avLst/>
          </a:prstGeom>
          <a:noFill/>
        </p:spPr>
        <p:txBody>
          <a:bodyPr wrap="square" rtlCol="0">
            <a:spAutoFit/>
          </a:bodyPr>
          <a:lstStyle/>
          <a:p>
            <a:r>
              <a:rPr lang="en-US" sz="2800" dirty="0" err="1">
                <a:solidFill>
                  <a:schemeClr val="accent5">
                    <a:lumMod val="50000"/>
                  </a:schemeClr>
                </a:solidFill>
              </a:rPr>
              <a:t>Hör</a:t>
            </a:r>
            <a:r>
              <a:rPr lang="en-US" sz="2800" dirty="0">
                <a:solidFill>
                  <a:schemeClr val="accent5">
                    <a:lumMod val="50000"/>
                  </a:schemeClr>
                </a:solidFill>
              </a:rPr>
              <a:t> </a:t>
            </a:r>
            <a:r>
              <a:rPr lang="en-US" sz="2800" dirty="0" err="1">
                <a:solidFill>
                  <a:schemeClr val="accent5">
                    <a:lumMod val="50000"/>
                  </a:schemeClr>
                </a:solidFill>
              </a:rPr>
              <a:t>zu</a:t>
            </a:r>
            <a:r>
              <a:rPr lang="en-US" sz="2800" dirty="0">
                <a:solidFill>
                  <a:schemeClr val="accent5">
                    <a:lumMod val="50000"/>
                  </a:schemeClr>
                </a:solidFill>
              </a:rPr>
              <a:t>. [a:] </a:t>
            </a:r>
            <a:r>
              <a:rPr lang="en-US" sz="2800" dirty="0" err="1">
                <a:solidFill>
                  <a:schemeClr val="accent5">
                    <a:lumMod val="50000"/>
                  </a:schemeClr>
                </a:solidFill>
              </a:rPr>
              <a:t>oder</a:t>
            </a:r>
            <a:r>
              <a:rPr lang="en-US" sz="2800" dirty="0">
                <a:solidFill>
                  <a:schemeClr val="accent5">
                    <a:lumMod val="50000"/>
                  </a:schemeClr>
                </a:solidFill>
              </a:rPr>
              <a:t> [a]?</a:t>
            </a:r>
          </a:p>
        </p:txBody>
      </p:sp>
      <p:graphicFrame>
        <p:nvGraphicFramePr>
          <p:cNvPr id="6" name="Table 5">
            <a:extLst>
              <a:ext uri="{FF2B5EF4-FFF2-40B4-BE49-F238E27FC236}">
                <a16:creationId xmlns:a16="http://schemas.microsoft.com/office/drawing/2014/main" id="{55B10B48-F165-42D4-BB64-FBA1D3BE3B86}"/>
              </a:ext>
            </a:extLst>
          </p:cNvPr>
          <p:cNvGraphicFramePr>
            <a:graphicFrameLocks noGrp="1"/>
          </p:cNvGraphicFramePr>
          <p:nvPr/>
        </p:nvGraphicFramePr>
        <p:xfrm>
          <a:off x="3158368" y="1381758"/>
          <a:ext cx="5921463" cy="4917444"/>
        </p:xfrm>
        <a:graphic>
          <a:graphicData uri="http://schemas.openxmlformats.org/drawingml/2006/table">
            <a:tbl>
              <a:tblPr firstRow="1" bandRow="1">
                <a:tableStyleId>{5940675A-B579-460E-94D1-54222C63F5DA}</a:tableStyleId>
              </a:tblPr>
              <a:tblGrid>
                <a:gridCol w="1973821">
                  <a:extLst>
                    <a:ext uri="{9D8B030D-6E8A-4147-A177-3AD203B41FA5}">
                      <a16:colId xmlns:a16="http://schemas.microsoft.com/office/drawing/2014/main" val="1403062169"/>
                    </a:ext>
                  </a:extLst>
                </a:gridCol>
                <a:gridCol w="1973821">
                  <a:extLst>
                    <a:ext uri="{9D8B030D-6E8A-4147-A177-3AD203B41FA5}">
                      <a16:colId xmlns:a16="http://schemas.microsoft.com/office/drawing/2014/main" val="3235511767"/>
                    </a:ext>
                  </a:extLst>
                </a:gridCol>
                <a:gridCol w="1973821">
                  <a:extLst>
                    <a:ext uri="{9D8B030D-6E8A-4147-A177-3AD203B41FA5}">
                      <a16:colId xmlns:a16="http://schemas.microsoft.com/office/drawing/2014/main" val="887823377"/>
                    </a:ext>
                  </a:extLst>
                </a:gridCol>
              </a:tblGrid>
              <a:tr h="819574">
                <a:tc>
                  <a:txBody>
                    <a:bodyPr/>
                    <a:lstStyle/>
                    <a:p>
                      <a:pPr algn="ctr"/>
                      <a:endParaRPr lang="en-US" sz="3200" b="1"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b="1" dirty="0" err="1">
                          <a:solidFill>
                            <a:srgbClr val="115076"/>
                          </a:solidFill>
                          <a:latin typeface="Century Gothic" panose="020B0502020202020204" pitchFamily="34" charset="0"/>
                        </a:rPr>
                        <a:t>s</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gen</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err="1">
                          <a:solidFill>
                            <a:srgbClr val="115076"/>
                          </a:solidFill>
                          <a:latin typeface="Century Gothic" panose="020B0502020202020204" pitchFamily="34" charset="0"/>
                        </a:rPr>
                        <a:t>k</a:t>
                      </a:r>
                      <a:r>
                        <a:rPr lang="en-US" sz="3200" b="1" dirty="0" err="1">
                          <a:solidFill>
                            <a:srgbClr val="DAA520"/>
                          </a:solidFill>
                          <a:latin typeface="Century Gothic" panose="020B0502020202020204" pitchFamily="34" charset="0"/>
                        </a:rPr>
                        <a:t>a</a:t>
                      </a:r>
                      <a:r>
                        <a:rPr lang="en-US" sz="3200" b="1" dirty="0" err="1">
                          <a:solidFill>
                            <a:srgbClr val="115076"/>
                          </a:solidFill>
                          <a:latin typeface="Century Gothic" panose="020B0502020202020204" pitchFamily="34" charset="0"/>
                        </a:rPr>
                        <a:t>lt</a:t>
                      </a:r>
                      <a:endParaRPr lang="en-US" sz="3200" b="1" dirty="0">
                        <a:solidFill>
                          <a:srgbClr val="11507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4820713"/>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88577422"/>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45753570"/>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456782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25174614"/>
                  </a:ext>
                </a:extLst>
              </a:tr>
              <a:tr h="819574">
                <a:tc>
                  <a:txBody>
                    <a:bodyPr/>
                    <a:lstStyle/>
                    <a:p>
                      <a:pPr algn="ctr"/>
                      <a:endParaRPr lang="en-US" sz="3200" dirty="0">
                        <a:solidFill>
                          <a:srgbClr val="115076"/>
                        </a:solidFill>
                        <a:latin typeface="Century Gothic" panose="020B0502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602057"/>
                  </a:ext>
                </a:extLst>
              </a:tr>
            </a:tbl>
          </a:graphicData>
        </a:graphic>
      </p:graphicFrame>
      <p:sp>
        <p:nvSpPr>
          <p:cNvPr id="7" name="Action Button: Custom 2">
            <a:hlinkClick r:id="" action="ppaction://noaction" highlightClick="1">
              <a:snd r:embed="rId4" name="Mann new.wav"/>
            </a:hlinkClick>
            <a:extLst>
              <a:ext uri="{FF2B5EF4-FFF2-40B4-BE49-F238E27FC236}">
                <a16:creationId xmlns:a16="http://schemas.microsoft.com/office/drawing/2014/main" id="{46D6DE68-C853-41D5-8959-29F82410DDF8}"/>
              </a:ext>
            </a:extLst>
          </p:cNvPr>
          <p:cNvSpPr/>
          <p:nvPr/>
        </p:nvSpPr>
        <p:spPr>
          <a:xfrm>
            <a:off x="4045127" y="2228978"/>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1</a:t>
            </a:r>
          </a:p>
        </p:txBody>
      </p:sp>
      <p:sp>
        <p:nvSpPr>
          <p:cNvPr id="8" name="Action Button: Custom 12">
            <a:hlinkClick r:id="" action="ppaction://noaction" highlightClick="1">
              <a:snd r:embed="rId5" name="Paar new.wav"/>
            </a:hlinkClick>
            <a:extLst>
              <a:ext uri="{FF2B5EF4-FFF2-40B4-BE49-F238E27FC236}">
                <a16:creationId xmlns:a16="http://schemas.microsoft.com/office/drawing/2014/main" id="{6792D5B9-0031-47D8-B1A9-6C83C6D6FC56}"/>
              </a:ext>
            </a:extLst>
          </p:cNvPr>
          <p:cNvSpPr/>
          <p:nvPr/>
        </p:nvSpPr>
        <p:spPr>
          <a:xfrm>
            <a:off x="4023058" y="306751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2</a:t>
            </a:r>
          </a:p>
        </p:txBody>
      </p:sp>
      <p:sp>
        <p:nvSpPr>
          <p:cNvPr id="9" name="Action Button: Custom 13">
            <a:hlinkClick r:id="" action="ppaction://noaction" highlightClick="1">
              <a:snd r:embed="rId6" name="fahren new.wav"/>
            </a:hlinkClick>
            <a:extLst>
              <a:ext uri="{FF2B5EF4-FFF2-40B4-BE49-F238E27FC236}">
                <a16:creationId xmlns:a16="http://schemas.microsoft.com/office/drawing/2014/main" id="{1E3F0291-5A87-4FE3-88A3-B3D8530D3476}"/>
              </a:ext>
            </a:extLst>
          </p:cNvPr>
          <p:cNvSpPr/>
          <p:nvPr/>
        </p:nvSpPr>
        <p:spPr>
          <a:xfrm>
            <a:off x="4023058" y="389506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3</a:t>
            </a:r>
          </a:p>
        </p:txBody>
      </p:sp>
      <p:sp>
        <p:nvSpPr>
          <p:cNvPr id="10" name="Action Button: Custom 14">
            <a:hlinkClick r:id="" action="ppaction://noaction" highlightClick="1">
              <a:snd r:embed="rId7" name="Klasse new.wav"/>
            </a:hlinkClick>
            <a:extLst>
              <a:ext uri="{FF2B5EF4-FFF2-40B4-BE49-F238E27FC236}">
                <a16:creationId xmlns:a16="http://schemas.microsoft.com/office/drawing/2014/main" id="{C17E9662-9555-49DC-A0CD-55F88AF7ACAE}"/>
              </a:ext>
            </a:extLst>
          </p:cNvPr>
          <p:cNvSpPr/>
          <p:nvPr/>
        </p:nvSpPr>
        <p:spPr>
          <a:xfrm>
            <a:off x="4023058" y="4739481"/>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4</a:t>
            </a:r>
          </a:p>
        </p:txBody>
      </p:sp>
      <p:sp>
        <p:nvSpPr>
          <p:cNvPr id="11" name="Action Button: Custom 15">
            <a:hlinkClick r:id="" action="ppaction://noaction" highlightClick="1">
              <a:snd r:embed="rId8" name="danke new.wav"/>
            </a:hlinkClick>
            <a:extLst>
              <a:ext uri="{FF2B5EF4-FFF2-40B4-BE49-F238E27FC236}">
                <a16:creationId xmlns:a16="http://schemas.microsoft.com/office/drawing/2014/main" id="{259248CF-401A-4262-94D3-17397199B0FD}"/>
              </a:ext>
            </a:extLst>
          </p:cNvPr>
          <p:cNvSpPr/>
          <p:nvPr/>
        </p:nvSpPr>
        <p:spPr>
          <a:xfrm>
            <a:off x="4023058" y="5564229"/>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rgbClr val="DAA520"/>
                </a:solidFill>
                <a:latin typeface="Century Gothic" panose="020B0502020202020204" pitchFamily="34" charset="0"/>
              </a:rPr>
              <a:t>5</a:t>
            </a:r>
          </a:p>
        </p:txBody>
      </p:sp>
      <p:pic>
        <p:nvPicPr>
          <p:cNvPr id="12" name="Graphic 11" descr="Checkmark">
            <a:extLst>
              <a:ext uri="{FF2B5EF4-FFF2-40B4-BE49-F238E27FC236}">
                <a16:creationId xmlns:a16="http://schemas.microsoft.com/office/drawing/2014/main" id="{97A7828D-D9B8-4DA3-A850-F02839D107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6724" y="2886039"/>
            <a:ext cx="914400" cy="914400"/>
          </a:xfrm>
          <a:prstGeom prst="rect">
            <a:avLst/>
          </a:prstGeom>
        </p:spPr>
      </p:pic>
      <p:pic>
        <p:nvPicPr>
          <p:cNvPr id="13" name="Graphic 12" descr="Checkmark">
            <a:extLst>
              <a:ext uri="{FF2B5EF4-FFF2-40B4-BE49-F238E27FC236}">
                <a16:creationId xmlns:a16="http://schemas.microsoft.com/office/drawing/2014/main" id="{F6905D50-BC40-4AA9-AE6C-6532317702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56829" y="3741395"/>
            <a:ext cx="914400" cy="914400"/>
          </a:xfrm>
          <a:prstGeom prst="rect">
            <a:avLst/>
          </a:prstGeom>
        </p:spPr>
      </p:pic>
      <p:pic>
        <p:nvPicPr>
          <p:cNvPr id="14" name="Graphic 13" descr="Checkmark">
            <a:extLst>
              <a:ext uri="{FF2B5EF4-FFF2-40B4-BE49-F238E27FC236}">
                <a16:creationId xmlns:a16="http://schemas.microsoft.com/office/drawing/2014/main" id="{513DE90E-4CC2-4409-A444-97F55A3EC17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8996" y="4616293"/>
            <a:ext cx="914400" cy="914400"/>
          </a:xfrm>
          <a:prstGeom prst="rect">
            <a:avLst/>
          </a:prstGeom>
        </p:spPr>
      </p:pic>
      <p:pic>
        <p:nvPicPr>
          <p:cNvPr id="15" name="Graphic 14" descr="Checkmark">
            <a:extLst>
              <a:ext uri="{FF2B5EF4-FFF2-40B4-BE49-F238E27FC236}">
                <a16:creationId xmlns:a16="http://schemas.microsoft.com/office/drawing/2014/main" id="{F60BFBB9-8199-4D44-B24A-F7BD02B786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8891" y="5364482"/>
            <a:ext cx="914400" cy="914400"/>
          </a:xfrm>
          <a:prstGeom prst="rect">
            <a:avLst/>
          </a:prstGeom>
        </p:spPr>
      </p:pic>
      <p:pic>
        <p:nvPicPr>
          <p:cNvPr id="16" name="Graphic 15" descr="Checkmark">
            <a:extLst>
              <a:ext uri="{FF2B5EF4-FFF2-40B4-BE49-F238E27FC236}">
                <a16:creationId xmlns:a16="http://schemas.microsoft.com/office/drawing/2014/main" id="{2FAA5799-732F-4AB8-B41A-36935941B5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8891" y="2129104"/>
            <a:ext cx="914400" cy="914400"/>
          </a:xfrm>
          <a:prstGeom prst="rect">
            <a:avLst/>
          </a:prstGeom>
        </p:spPr>
      </p:pic>
      <p:sp>
        <p:nvSpPr>
          <p:cNvPr id="17" name="TextBox 16">
            <a:extLst>
              <a:ext uri="{FF2B5EF4-FFF2-40B4-BE49-F238E27FC236}">
                <a16:creationId xmlns:a16="http://schemas.microsoft.com/office/drawing/2014/main" id="{E0110F6A-FA97-4410-B9F4-5E5B988EEEF1}"/>
              </a:ext>
            </a:extLst>
          </p:cNvPr>
          <p:cNvSpPr txBox="1"/>
          <p:nvPr/>
        </p:nvSpPr>
        <p:spPr>
          <a:xfrm>
            <a:off x="9391208" y="2557413"/>
            <a:ext cx="1342034" cy="584775"/>
          </a:xfrm>
          <a:prstGeom prst="rect">
            <a:avLst/>
          </a:prstGeom>
          <a:noFill/>
        </p:spPr>
        <p:txBody>
          <a:bodyPr wrap="none" rtlCol="0">
            <a:spAutoFit/>
          </a:bodyPr>
          <a:lstStyle/>
          <a:p>
            <a:r>
              <a:rPr lang="en-US" sz="3200" dirty="0">
                <a:solidFill>
                  <a:srgbClr val="115076"/>
                </a:solidFill>
                <a:latin typeface="Century Gothic" panose="020B0502020202020204" pitchFamily="34" charset="0"/>
              </a:rPr>
              <a:t>M</a:t>
            </a:r>
            <a:r>
              <a:rPr lang="en-US" sz="3200" b="1" dirty="0">
                <a:solidFill>
                  <a:srgbClr val="DAA520"/>
                </a:solidFill>
                <a:latin typeface="Century Gothic" panose="020B0502020202020204" pitchFamily="34" charset="0"/>
              </a:rPr>
              <a:t>a</a:t>
            </a:r>
            <a:r>
              <a:rPr lang="en-US" sz="3200" dirty="0">
                <a:solidFill>
                  <a:srgbClr val="115076"/>
                </a:solidFill>
                <a:latin typeface="Century Gothic" panose="020B0502020202020204" pitchFamily="34" charset="0"/>
              </a:rPr>
              <a:t>nn</a:t>
            </a:r>
          </a:p>
        </p:txBody>
      </p:sp>
      <p:sp>
        <p:nvSpPr>
          <p:cNvPr id="18" name="TextBox 17">
            <a:extLst>
              <a:ext uri="{FF2B5EF4-FFF2-40B4-BE49-F238E27FC236}">
                <a16:creationId xmlns:a16="http://schemas.microsoft.com/office/drawing/2014/main" id="{8784A464-45F3-4BC2-93D0-67CE03AC33C4}"/>
              </a:ext>
            </a:extLst>
          </p:cNvPr>
          <p:cNvSpPr txBox="1"/>
          <p:nvPr/>
        </p:nvSpPr>
        <p:spPr>
          <a:xfrm>
            <a:off x="9391208" y="3257106"/>
            <a:ext cx="1112805"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P</a:t>
            </a:r>
            <a:r>
              <a:rPr lang="en-US" sz="3200" b="1" dirty="0" err="1">
                <a:solidFill>
                  <a:srgbClr val="DAA520"/>
                </a:solidFill>
                <a:latin typeface="Century Gothic" panose="020B0502020202020204" pitchFamily="34" charset="0"/>
              </a:rPr>
              <a:t>aa</a:t>
            </a:r>
            <a:r>
              <a:rPr lang="en-US" sz="3200" dirty="0" err="1">
                <a:solidFill>
                  <a:srgbClr val="115076"/>
                </a:solidFill>
                <a:latin typeface="Century Gothic" panose="020B0502020202020204" pitchFamily="34" charset="0"/>
              </a:rPr>
              <a:t>r</a:t>
            </a:r>
            <a:endParaRPr lang="en-US" sz="3200"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FAD563B0-835A-48A3-9343-256EE924282B}"/>
              </a:ext>
            </a:extLst>
          </p:cNvPr>
          <p:cNvSpPr txBox="1"/>
          <p:nvPr/>
        </p:nvSpPr>
        <p:spPr>
          <a:xfrm>
            <a:off x="9391208" y="4047178"/>
            <a:ext cx="1483098"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f</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hren</a:t>
            </a:r>
            <a:endParaRPr lang="en-US" sz="3200" dirty="0">
              <a:solidFill>
                <a:srgbClr val="115076"/>
              </a:solidFill>
              <a:latin typeface="Century Gothic" panose="020B0502020202020204" pitchFamily="34" charset="0"/>
            </a:endParaRPr>
          </a:p>
        </p:txBody>
      </p:sp>
      <p:sp>
        <p:nvSpPr>
          <p:cNvPr id="20" name="TextBox 19">
            <a:extLst>
              <a:ext uri="{FF2B5EF4-FFF2-40B4-BE49-F238E27FC236}">
                <a16:creationId xmlns:a16="http://schemas.microsoft.com/office/drawing/2014/main" id="{D9E9316C-7F1B-446D-9104-DDBB0BF1DE67}"/>
              </a:ext>
            </a:extLst>
          </p:cNvPr>
          <p:cNvSpPr txBox="1"/>
          <p:nvPr/>
        </p:nvSpPr>
        <p:spPr>
          <a:xfrm>
            <a:off x="9391208" y="4777464"/>
            <a:ext cx="137249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Kl</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sse</a:t>
            </a:r>
            <a:endParaRPr lang="en-US" sz="3200" dirty="0">
              <a:solidFill>
                <a:srgbClr val="115076"/>
              </a:solidFill>
              <a:latin typeface="Century Gothic" panose="020B0502020202020204" pitchFamily="34" charset="0"/>
            </a:endParaRPr>
          </a:p>
        </p:txBody>
      </p:sp>
      <p:sp>
        <p:nvSpPr>
          <p:cNvPr id="21" name="TextBox 20">
            <a:extLst>
              <a:ext uri="{FF2B5EF4-FFF2-40B4-BE49-F238E27FC236}">
                <a16:creationId xmlns:a16="http://schemas.microsoft.com/office/drawing/2014/main" id="{BEDCE832-5B2D-4460-974C-30082E426568}"/>
              </a:ext>
            </a:extLst>
          </p:cNvPr>
          <p:cNvSpPr txBox="1"/>
          <p:nvPr/>
        </p:nvSpPr>
        <p:spPr>
          <a:xfrm>
            <a:off x="9391208" y="5529294"/>
            <a:ext cx="1468672" cy="584775"/>
          </a:xfrm>
          <a:prstGeom prst="rect">
            <a:avLst/>
          </a:prstGeom>
          <a:noFill/>
        </p:spPr>
        <p:txBody>
          <a:bodyPr wrap="none" rtlCol="0">
            <a:spAutoFit/>
          </a:bodyPr>
          <a:lstStyle/>
          <a:p>
            <a:r>
              <a:rPr lang="en-US" sz="3200" dirty="0" err="1">
                <a:solidFill>
                  <a:srgbClr val="115076"/>
                </a:solidFill>
                <a:latin typeface="Century Gothic" panose="020B0502020202020204" pitchFamily="34" charset="0"/>
              </a:rPr>
              <a:t>d</a:t>
            </a:r>
            <a:r>
              <a:rPr lang="en-US" sz="3200" b="1" dirty="0" err="1">
                <a:solidFill>
                  <a:srgbClr val="DAA520"/>
                </a:solidFill>
                <a:latin typeface="Century Gothic" panose="020B0502020202020204" pitchFamily="34" charset="0"/>
              </a:rPr>
              <a:t>a</a:t>
            </a:r>
            <a:r>
              <a:rPr lang="en-US" sz="3200" dirty="0" err="1">
                <a:solidFill>
                  <a:srgbClr val="115076"/>
                </a:solidFill>
                <a:latin typeface="Century Gothic" panose="020B0502020202020204" pitchFamily="34" charset="0"/>
              </a:rPr>
              <a:t>nke</a:t>
            </a:r>
            <a:endParaRPr lang="en-US"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7B5F-FC1D-CB4E-86DF-62146F66934A}"/>
              </a:ext>
            </a:extLst>
          </p:cNvPr>
          <p:cNvSpPr>
            <a:spLocks noGrp="1"/>
          </p:cNvSpPr>
          <p:nvPr>
            <p:ph type="title"/>
          </p:nvPr>
        </p:nvSpPr>
        <p:spPr>
          <a:xfrm>
            <a:off x="5159541" y="-70358"/>
            <a:ext cx="1872916" cy="1497937"/>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238599" y="504249"/>
            <a:ext cx="21371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a:t>
            </a:r>
          </a:p>
        </p:txBody>
      </p:sp>
      <p:sp>
        <p:nvSpPr>
          <p:cNvPr id="6" name="Rectangle 5"/>
          <p:cNvSpPr/>
          <p:nvPr/>
        </p:nvSpPr>
        <p:spPr>
          <a:xfrm>
            <a:off x="5213386" y="4727302"/>
            <a:ext cx="176522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98020" y="3747811"/>
            <a:ext cx="235192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180218" y="3747811"/>
            <a:ext cx="219322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1435096" y="504249"/>
            <a:ext cx="168347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sp>
        <p:nvSpPr>
          <p:cNvPr id="10" name="Rectangle 9">
            <a:extLst>
              <a:ext uri="{FF2B5EF4-FFF2-40B4-BE49-F238E27FC236}">
                <a16:creationId xmlns:a16="http://schemas.microsoft.com/office/drawing/2014/main" id="{7C25713A-BA61-4EF7-8C74-76E7EFE69011}"/>
              </a:ext>
            </a:extLst>
          </p:cNvPr>
          <p:cNvSpPr/>
          <p:nvPr/>
        </p:nvSpPr>
        <p:spPr>
          <a:xfrm>
            <a:off x="7939563" y="504249"/>
            <a:ext cx="1523462" cy="923330"/>
          </a:xfrm>
          <a:prstGeom prst="rect">
            <a:avLst/>
          </a:prstGeom>
        </p:spPr>
        <p:txBody>
          <a:bodyPr wrap="square">
            <a:spAutoFit/>
          </a:bodyPr>
          <a:lstStyle/>
          <a:p>
            <a:pPr lvl="0" algn="ctr"/>
            <a:r>
              <a:rPr lang="en-GB" sz="5400" b="1" dirty="0">
                <a:solidFill>
                  <a:srgbClr val="0066FF"/>
                </a:solidFill>
                <a:latin typeface="Century Gothic" panose="020B0502020202020204" pitchFamily="34" charset="0"/>
              </a:rPr>
              <a:t>der</a:t>
            </a:r>
          </a:p>
        </p:txBody>
      </p:sp>
      <p:sp>
        <p:nvSpPr>
          <p:cNvPr id="11" name="Rectangle 10">
            <a:extLst>
              <a:ext uri="{FF2B5EF4-FFF2-40B4-BE49-F238E27FC236}">
                <a16:creationId xmlns:a16="http://schemas.microsoft.com/office/drawing/2014/main" id="{0412F631-AAF7-4666-8EAF-916DA7426FB1}"/>
              </a:ext>
            </a:extLst>
          </p:cNvPr>
          <p:cNvSpPr/>
          <p:nvPr/>
        </p:nvSpPr>
        <p:spPr>
          <a:xfrm>
            <a:off x="3832881" y="4727302"/>
            <a:ext cx="1523462" cy="923330"/>
          </a:xfrm>
          <a:prstGeom prst="rect">
            <a:avLst/>
          </a:prstGeom>
        </p:spPr>
        <p:txBody>
          <a:bodyPr wrap="square">
            <a:spAutoFit/>
          </a:bodyPr>
          <a:lstStyle/>
          <a:p>
            <a:pPr lvl="0" algn="ctr"/>
            <a:r>
              <a:rPr lang="en-GB" sz="5400" b="1" dirty="0">
                <a:solidFill>
                  <a:srgbClr val="0066FF"/>
                </a:solidFill>
                <a:latin typeface="Century Gothic" panose="020B0502020202020204" pitchFamily="34" charset="0"/>
              </a:rPr>
              <a:t>der</a:t>
            </a:r>
          </a:p>
        </p:txBody>
      </p:sp>
      <p:sp>
        <p:nvSpPr>
          <p:cNvPr id="12" name="Rectangle 11">
            <a:extLst>
              <a:ext uri="{FF2B5EF4-FFF2-40B4-BE49-F238E27FC236}">
                <a16:creationId xmlns:a16="http://schemas.microsoft.com/office/drawing/2014/main" id="{23C66C7D-2629-4C71-BCBA-E6094BE10DE2}"/>
              </a:ext>
            </a:extLst>
          </p:cNvPr>
          <p:cNvSpPr/>
          <p:nvPr/>
        </p:nvSpPr>
        <p:spPr>
          <a:xfrm>
            <a:off x="-88366" y="3746822"/>
            <a:ext cx="1523462" cy="923330"/>
          </a:xfrm>
          <a:prstGeom prst="rect">
            <a:avLst/>
          </a:prstGeom>
        </p:spPr>
        <p:txBody>
          <a:bodyPr wrap="square">
            <a:spAutoFit/>
          </a:bodyPr>
          <a:lstStyle/>
          <a:p>
            <a:pPr lvl="0" algn="ctr"/>
            <a:r>
              <a:rPr lang="en-GB" sz="5400" b="1" dirty="0">
                <a:solidFill>
                  <a:schemeClr val="accent2"/>
                </a:solidFill>
                <a:latin typeface="Century Gothic" panose="020B0502020202020204" pitchFamily="34" charset="0"/>
              </a:rPr>
              <a:t>die</a:t>
            </a:r>
          </a:p>
        </p:txBody>
      </p:sp>
      <p:pic>
        <p:nvPicPr>
          <p:cNvPr id="13" name="Picture 12">
            <a:extLst>
              <a:ext uri="{FF2B5EF4-FFF2-40B4-BE49-F238E27FC236}">
                <a16:creationId xmlns:a16="http://schemas.microsoft.com/office/drawing/2014/main" id="{CE80CBDF-1837-4F9F-96D6-BC482470AF5B}"/>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4006" y="4815876"/>
            <a:ext cx="2079014" cy="1500355"/>
          </a:xfrm>
          <a:prstGeom prst="rect">
            <a:avLst/>
          </a:prstGeom>
        </p:spPr>
      </p:pic>
      <p:pic>
        <p:nvPicPr>
          <p:cNvPr id="14" name="Picture 13">
            <a:extLst>
              <a:ext uri="{FF2B5EF4-FFF2-40B4-BE49-F238E27FC236}">
                <a16:creationId xmlns:a16="http://schemas.microsoft.com/office/drawing/2014/main" id="{B3ECD067-6855-49A5-94F2-EA3C30013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189" y="1572314"/>
            <a:ext cx="860692" cy="2085254"/>
          </a:xfrm>
          <a:prstGeom prst="rect">
            <a:avLst/>
          </a:prstGeom>
        </p:spPr>
      </p:pic>
      <p:pic>
        <p:nvPicPr>
          <p:cNvPr id="15" name="Picture 14">
            <a:extLst>
              <a:ext uri="{FF2B5EF4-FFF2-40B4-BE49-F238E27FC236}">
                <a16:creationId xmlns:a16="http://schemas.microsoft.com/office/drawing/2014/main" id="{79EC212C-6EC1-4551-9A18-BE58204BE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7087" y="4688173"/>
            <a:ext cx="1020147" cy="1032170"/>
          </a:xfrm>
          <a:prstGeom prst="rect">
            <a:avLst/>
          </a:prstGeom>
        </p:spPr>
      </p:pic>
      <p:pic>
        <p:nvPicPr>
          <p:cNvPr id="16" name="Picture 15">
            <a:extLst>
              <a:ext uri="{FF2B5EF4-FFF2-40B4-BE49-F238E27FC236}">
                <a16:creationId xmlns:a16="http://schemas.microsoft.com/office/drawing/2014/main" id="{66C2989B-EF79-4B5B-B14E-6153933275A4}"/>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689216" y="1367786"/>
            <a:ext cx="877855" cy="1864663"/>
          </a:xfrm>
          <a:prstGeom prst="rect">
            <a:avLst/>
          </a:prstGeom>
        </p:spPr>
      </p:pic>
      <p:sp>
        <p:nvSpPr>
          <p:cNvPr id="17" name="TextBox 16">
            <a:extLst>
              <a:ext uri="{FF2B5EF4-FFF2-40B4-BE49-F238E27FC236}">
                <a16:creationId xmlns:a16="http://schemas.microsoft.com/office/drawing/2014/main" id="{0A2A7E0C-4498-406B-9D3C-CBF6DE665CB4}"/>
              </a:ext>
            </a:extLst>
          </p:cNvPr>
          <p:cNvSpPr txBox="1"/>
          <p:nvPr/>
        </p:nvSpPr>
        <p:spPr>
          <a:xfrm>
            <a:off x="4537567" y="5513002"/>
            <a:ext cx="3254188" cy="523220"/>
          </a:xfrm>
          <a:prstGeom prst="rect">
            <a:avLst/>
          </a:prstGeom>
          <a:noFill/>
        </p:spPr>
        <p:txBody>
          <a:bodyPr wrap="square" rtlCol="0">
            <a:spAutoFit/>
          </a:bodyPr>
          <a:lstStyle/>
          <a:p>
            <a:pPr algn="ctr"/>
            <a:r>
              <a:rPr lang="en-GB" sz="2800" dirty="0">
                <a:solidFill>
                  <a:srgbClr val="002060"/>
                </a:solidFill>
              </a:rPr>
              <a:t>[guest]</a:t>
            </a:r>
          </a:p>
        </p:txBody>
      </p:sp>
      <p:sp>
        <p:nvSpPr>
          <p:cNvPr id="18" name="TextBox 17">
            <a:extLst>
              <a:ext uri="{FF2B5EF4-FFF2-40B4-BE49-F238E27FC236}">
                <a16:creationId xmlns:a16="http://schemas.microsoft.com/office/drawing/2014/main" id="{1FE0AFE4-D7E2-40D1-9DFC-EE4069010012}"/>
              </a:ext>
            </a:extLst>
          </p:cNvPr>
          <p:cNvSpPr txBox="1"/>
          <p:nvPr/>
        </p:nvSpPr>
        <p:spPr>
          <a:xfrm rot="16200000">
            <a:off x="1632974" y="2240606"/>
            <a:ext cx="1643077" cy="369332"/>
          </a:xfrm>
          <a:prstGeom prst="rect">
            <a:avLst/>
          </a:prstGeom>
          <a:noFill/>
        </p:spPr>
        <p:txBody>
          <a:bodyPr wrap="square" rtlCol="0">
            <a:spAutoFit/>
          </a:bodyPr>
          <a:lstStyle/>
          <a:p>
            <a:r>
              <a:rPr lang="en-GB" dirty="0">
                <a:solidFill>
                  <a:srgbClr val="002060"/>
                </a:solidFill>
              </a:rPr>
              <a:t>6 Meter</a:t>
            </a:r>
          </a:p>
        </p:txBody>
      </p:sp>
      <p:cxnSp>
        <p:nvCxnSpPr>
          <p:cNvPr id="19" name="Straight Arrow Connector 18">
            <a:extLst>
              <a:ext uri="{FF2B5EF4-FFF2-40B4-BE49-F238E27FC236}">
                <a16:creationId xmlns:a16="http://schemas.microsoft.com/office/drawing/2014/main" id="{FAA3AA78-0DD4-45CF-9E17-574B4ED0CECB}"/>
              </a:ext>
            </a:extLst>
          </p:cNvPr>
          <p:cNvCxnSpPr>
            <a:cxnSpLocks/>
          </p:cNvCxnSpPr>
          <p:nvPr/>
        </p:nvCxnSpPr>
        <p:spPr>
          <a:xfrm>
            <a:off x="2000031" y="1567975"/>
            <a:ext cx="0" cy="2200166"/>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9" name="TextBox 18">
            <a:extLst>
              <a:ext uri="{FF2B5EF4-FFF2-40B4-BE49-F238E27FC236}">
                <a16:creationId xmlns:a16="http://schemas.microsoft.com/office/drawing/2014/main" id="{4E92ABFE-AE0D-4FB2-969D-5927226BE002}"/>
              </a:ext>
            </a:extLst>
          </p:cNvPr>
          <p:cNvSpPr txBox="1"/>
          <p:nvPr/>
        </p:nvSpPr>
        <p:spPr>
          <a:xfrm>
            <a:off x="416520" y="1625454"/>
            <a:ext cx="11016608"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All German nouns start with a capital letter, wherever they are in the sentence.</a:t>
            </a:r>
          </a:p>
        </p:txBody>
      </p:sp>
      <p:sp>
        <p:nvSpPr>
          <p:cNvPr id="20" name="Rectangle 19">
            <a:extLst>
              <a:ext uri="{FF2B5EF4-FFF2-40B4-BE49-F238E27FC236}">
                <a16:creationId xmlns:a16="http://schemas.microsoft.com/office/drawing/2014/main" id="{8B13E6EA-0AF3-47A3-8C1C-E7B4D02E41BC}"/>
              </a:ext>
            </a:extLst>
          </p:cNvPr>
          <p:cNvSpPr/>
          <p:nvPr/>
        </p:nvSpPr>
        <p:spPr>
          <a:xfrm>
            <a:off x="452478" y="2841656"/>
            <a:ext cx="10925562" cy="1077218"/>
          </a:xfrm>
          <a:prstGeom prst="rect">
            <a:avLst/>
          </a:prstGeom>
        </p:spPr>
        <p:txBody>
          <a:bodyPr wrap="square">
            <a:spAutoFit/>
          </a:bodyPr>
          <a:lstStyle/>
          <a:p>
            <a:r>
              <a:rPr lang="en-GB" sz="3200" dirty="0">
                <a:solidFill>
                  <a:srgbClr val="002060"/>
                </a:solidFill>
                <a:latin typeface="Century Gothic" panose="020B0502020202020204" pitchFamily="34" charset="0"/>
              </a:rPr>
              <a:t>For example:</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Der </a:t>
            </a:r>
            <a:r>
              <a:rPr lang="en-GB" sz="3200" b="1" dirty="0">
                <a:solidFill>
                  <a:srgbClr val="DAA520"/>
                </a:solidFill>
                <a:latin typeface="Century Gothic" panose="020B0502020202020204" pitchFamily="34" charset="0"/>
              </a:rPr>
              <a:t>T</a:t>
            </a:r>
            <a:r>
              <a:rPr lang="en-GB" sz="3200" dirty="0">
                <a:solidFill>
                  <a:srgbClr val="002060"/>
                </a:solidFill>
                <a:latin typeface="Century Gothic" panose="020B0502020202020204" pitchFamily="34" charset="0"/>
              </a:rPr>
              <a:t>ag </a:t>
            </a:r>
            <a:r>
              <a:rPr lang="en-GB" sz="3200" dirty="0" err="1">
                <a:solidFill>
                  <a:srgbClr val="002060"/>
                </a:solidFill>
                <a:latin typeface="Century Gothic" panose="020B0502020202020204" pitchFamily="34" charset="0"/>
              </a:rPr>
              <a:t>ist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kalt</a:t>
            </a:r>
            <a:r>
              <a:rPr lang="en-GB" sz="3200" dirty="0">
                <a:solidFill>
                  <a:srgbClr val="002060"/>
                </a:solidFill>
                <a:latin typeface="Century Gothic" panose="020B0502020202020204" pitchFamily="34" charset="0"/>
              </a:rPr>
              <a:t>.  </a:t>
            </a:r>
            <a:r>
              <a:rPr lang="en-GB" sz="3200" i="1" dirty="0">
                <a:solidFill>
                  <a:srgbClr val="002060"/>
                </a:solidFill>
                <a:latin typeface="Century Gothic" panose="020B0502020202020204" pitchFamily="34" charset="0"/>
              </a:rPr>
              <a:t>(The day is cold.)</a:t>
            </a:r>
            <a:endParaRPr lang="en-GB" sz="3200" i="1" dirty="0">
              <a:latin typeface="Century Gothic" panose="020B0502020202020204" pitchFamily="34" charset="0"/>
            </a:endParaRPr>
          </a:p>
        </p:txBody>
      </p:sp>
      <p:sp>
        <p:nvSpPr>
          <p:cNvPr id="21" name="TextBox 20">
            <a:extLst>
              <a:ext uri="{FF2B5EF4-FFF2-40B4-BE49-F238E27FC236}">
                <a16:creationId xmlns:a16="http://schemas.microsoft.com/office/drawing/2014/main" id="{F842FC31-8D0D-4135-BA70-025203D8677C}"/>
              </a:ext>
            </a:extLst>
          </p:cNvPr>
          <p:cNvSpPr txBox="1"/>
          <p:nvPr/>
        </p:nvSpPr>
        <p:spPr>
          <a:xfrm>
            <a:off x="416520" y="4284749"/>
            <a:ext cx="1101660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Which nouns do this in English?</a:t>
            </a:r>
          </a:p>
        </p:txBody>
      </p:sp>
      <p:sp>
        <p:nvSpPr>
          <p:cNvPr id="22" name="Rectangle 21">
            <a:extLst>
              <a:ext uri="{FF2B5EF4-FFF2-40B4-BE49-F238E27FC236}">
                <a16:creationId xmlns:a16="http://schemas.microsoft.com/office/drawing/2014/main" id="{10C0B2A8-BD90-4ED2-B7E9-FE4C99329AF0}"/>
              </a:ext>
            </a:extLst>
          </p:cNvPr>
          <p:cNvSpPr/>
          <p:nvPr/>
        </p:nvSpPr>
        <p:spPr>
          <a:xfrm>
            <a:off x="452478" y="4940158"/>
            <a:ext cx="11287044" cy="584775"/>
          </a:xfrm>
          <a:prstGeom prst="rect">
            <a:avLst/>
          </a:prstGeom>
        </p:spPr>
        <p:txBody>
          <a:bodyPr wrap="square">
            <a:spAutoFit/>
          </a:bodyPr>
          <a:lstStyle/>
          <a:p>
            <a:r>
              <a:rPr lang="en-GB" sz="3200" dirty="0">
                <a:solidFill>
                  <a:srgbClr val="002060"/>
                </a:solidFill>
                <a:latin typeface="Century Gothic" panose="020B0502020202020204" pitchFamily="34" charset="0"/>
              </a:rPr>
              <a:t>Proper nouns, e.g. London, September, Monday, Emily.</a:t>
            </a:r>
            <a:endParaRPr lang="en-GB" sz="3200" dirty="0">
              <a:latin typeface="Century Gothic" panose="020B0502020202020204" pitchFamily="34" charset="0"/>
            </a:endParaRPr>
          </a:p>
        </p:txBody>
      </p:sp>
      <p:sp>
        <p:nvSpPr>
          <p:cNvPr id="23" name="Rectangle 22">
            <a:extLst>
              <a:ext uri="{FF2B5EF4-FFF2-40B4-BE49-F238E27FC236}">
                <a16:creationId xmlns:a16="http://schemas.microsoft.com/office/drawing/2014/main" id="{A9AC63AA-0D8F-4D0E-825C-19619205EBB4}"/>
              </a:ext>
            </a:extLst>
          </p:cNvPr>
          <p:cNvSpPr/>
          <p:nvPr/>
        </p:nvSpPr>
        <p:spPr>
          <a:xfrm>
            <a:off x="452478" y="5642266"/>
            <a:ext cx="11287044" cy="584775"/>
          </a:xfrm>
          <a:prstGeom prst="rect">
            <a:avLst/>
          </a:prstGeom>
        </p:spPr>
        <p:txBody>
          <a:bodyPr wrap="square">
            <a:spAutoFit/>
          </a:bodyPr>
          <a:lstStyle/>
          <a:p>
            <a:r>
              <a:rPr lang="en-GB" sz="3200" dirty="0">
                <a:solidFill>
                  <a:srgbClr val="002060"/>
                </a:solidFill>
                <a:latin typeface="Century Gothic" panose="020B0502020202020204" pitchFamily="34" charset="0"/>
              </a:rPr>
              <a:t>German proper nouns do this as well.</a:t>
            </a:r>
            <a:endParaRPr lang="en-GB" sz="3200" dirty="0">
              <a:latin typeface="Century Gothic" panose="020B0502020202020204" pitchFamily="34" charset="0"/>
            </a:endParaRPr>
          </a:p>
        </p:txBody>
      </p:sp>
    </p:spTree>
    <p:extLst>
      <p:ext uri="{BB962C8B-B14F-4D97-AF65-F5344CB8AC3E}">
        <p14:creationId xmlns:p14="http://schemas.microsoft.com/office/powerpoint/2010/main" val="18749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Nouns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9" name="TextBox 18">
            <a:extLst>
              <a:ext uri="{FF2B5EF4-FFF2-40B4-BE49-F238E27FC236}">
                <a16:creationId xmlns:a16="http://schemas.microsoft.com/office/drawing/2014/main" id="{4E92ABFE-AE0D-4FB2-969D-5927226BE002}"/>
              </a:ext>
            </a:extLst>
          </p:cNvPr>
          <p:cNvSpPr txBox="1"/>
          <p:nvPr/>
        </p:nvSpPr>
        <p:spPr>
          <a:xfrm>
            <a:off x="117152" y="1367313"/>
            <a:ext cx="11016608"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Which words need a capital letter in German?</a:t>
            </a:r>
          </a:p>
        </p:txBody>
      </p:sp>
      <p:sp>
        <p:nvSpPr>
          <p:cNvPr id="9" name="Rectangle 8">
            <a:extLst>
              <a:ext uri="{FF2B5EF4-FFF2-40B4-BE49-F238E27FC236}">
                <a16:creationId xmlns:a16="http://schemas.microsoft.com/office/drawing/2014/main" id="{AD6635CB-8003-4534-9C65-63BD61B82847}"/>
              </a:ext>
            </a:extLst>
          </p:cNvPr>
          <p:cNvSpPr/>
          <p:nvPr/>
        </p:nvSpPr>
        <p:spPr>
          <a:xfrm>
            <a:off x="6875175" y="2022603"/>
            <a:ext cx="4573962" cy="523220"/>
          </a:xfrm>
          <a:prstGeom prst="rect">
            <a:avLst/>
          </a:prstGeom>
        </p:spPr>
        <p:txBody>
          <a:bodyPr wrap="square">
            <a:spAutoFit/>
          </a:bodyPr>
          <a:lstStyle/>
          <a:p>
            <a:r>
              <a:rPr lang="en-GB" sz="2800" dirty="0">
                <a:solidFill>
                  <a:srgbClr val="002060"/>
                </a:solidFill>
                <a:latin typeface="Century Gothic" panose="020B0502020202020204" pitchFamily="34" charset="0"/>
              </a:rPr>
              <a:t>1. </a:t>
            </a:r>
            <a:r>
              <a:rPr lang="en-GB" sz="2800" b="1" dirty="0">
                <a:solidFill>
                  <a:srgbClr val="002060"/>
                </a:solidFill>
                <a:latin typeface="Century Gothic" panose="020B0502020202020204" pitchFamily="34" charset="0"/>
              </a:rPr>
              <a:t>D</a:t>
            </a:r>
            <a:r>
              <a:rPr lang="en-GB" sz="2800" dirty="0">
                <a:solidFill>
                  <a:srgbClr val="002060"/>
                </a:solidFill>
                <a:latin typeface="Century Gothic" panose="020B0502020202020204" pitchFamily="34" charset="0"/>
              </a:rPr>
              <a:t>er </a:t>
            </a:r>
            <a:r>
              <a:rPr lang="en-GB" sz="2800" b="1" dirty="0">
                <a:solidFill>
                  <a:srgbClr val="002060"/>
                </a:solidFill>
                <a:latin typeface="Century Gothic" panose="020B0502020202020204" pitchFamily="34" charset="0"/>
              </a:rPr>
              <a:t>T</a:t>
            </a:r>
            <a:r>
              <a:rPr lang="en-GB" sz="2800" dirty="0">
                <a:solidFill>
                  <a:srgbClr val="002060"/>
                </a:solidFill>
                <a:latin typeface="Century Gothic" panose="020B0502020202020204" pitchFamily="34" charset="0"/>
              </a:rPr>
              <a:t>isch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da.</a:t>
            </a:r>
            <a:endParaRPr lang="en-GB" sz="2800" i="1" dirty="0">
              <a:latin typeface="Century Gothic" panose="020B0502020202020204" pitchFamily="34" charset="0"/>
            </a:endParaRPr>
          </a:p>
        </p:txBody>
      </p:sp>
      <p:sp>
        <p:nvSpPr>
          <p:cNvPr id="2" name="TextBox 1">
            <a:extLst>
              <a:ext uri="{FF2B5EF4-FFF2-40B4-BE49-F238E27FC236}">
                <a16:creationId xmlns:a16="http://schemas.microsoft.com/office/drawing/2014/main" id="{C90ED435-B0FB-4604-ABA2-FD3D716FAC4B}"/>
              </a:ext>
            </a:extLst>
          </p:cNvPr>
          <p:cNvSpPr txBox="1"/>
          <p:nvPr/>
        </p:nvSpPr>
        <p:spPr>
          <a:xfrm>
            <a:off x="775253" y="1999662"/>
            <a:ext cx="874643"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a:t>
            </a:r>
          </a:p>
        </p:txBody>
      </p:sp>
      <p:sp>
        <p:nvSpPr>
          <p:cNvPr id="11" name="TextBox 10">
            <a:extLst>
              <a:ext uri="{FF2B5EF4-FFF2-40B4-BE49-F238E27FC236}">
                <a16:creationId xmlns:a16="http://schemas.microsoft.com/office/drawing/2014/main" id="{E9823D2B-1E90-4502-AD39-CB6489E87A56}"/>
              </a:ext>
            </a:extLst>
          </p:cNvPr>
          <p:cNvSpPr txBox="1"/>
          <p:nvPr/>
        </p:nvSpPr>
        <p:spPr>
          <a:xfrm>
            <a:off x="1773153" y="2015020"/>
            <a:ext cx="1129074"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table</a:t>
            </a:r>
          </a:p>
        </p:txBody>
      </p:sp>
      <p:sp>
        <p:nvSpPr>
          <p:cNvPr id="12" name="TextBox 11">
            <a:extLst>
              <a:ext uri="{FF2B5EF4-FFF2-40B4-BE49-F238E27FC236}">
                <a16:creationId xmlns:a16="http://schemas.microsoft.com/office/drawing/2014/main" id="{383818EE-0935-4CFD-B5B3-F8BAEFC022B6}"/>
              </a:ext>
            </a:extLst>
          </p:cNvPr>
          <p:cNvSpPr txBox="1"/>
          <p:nvPr/>
        </p:nvSpPr>
        <p:spPr>
          <a:xfrm>
            <a:off x="3025485" y="2016686"/>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is</a:t>
            </a:r>
          </a:p>
        </p:txBody>
      </p:sp>
      <p:sp>
        <p:nvSpPr>
          <p:cNvPr id="13" name="TextBox 12">
            <a:extLst>
              <a:ext uri="{FF2B5EF4-FFF2-40B4-BE49-F238E27FC236}">
                <a16:creationId xmlns:a16="http://schemas.microsoft.com/office/drawing/2014/main" id="{D7375F7C-EB56-4AD4-BC95-55A96409A7A9}"/>
              </a:ext>
            </a:extLst>
          </p:cNvPr>
          <p:cNvSpPr txBox="1"/>
          <p:nvPr/>
        </p:nvSpPr>
        <p:spPr>
          <a:xfrm>
            <a:off x="3749079" y="2016685"/>
            <a:ext cx="1129074"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there.</a:t>
            </a:r>
          </a:p>
        </p:txBody>
      </p:sp>
      <p:sp>
        <p:nvSpPr>
          <p:cNvPr id="6" name="TextBox 5">
            <a:extLst>
              <a:ext uri="{FF2B5EF4-FFF2-40B4-BE49-F238E27FC236}">
                <a16:creationId xmlns:a16="http://schemas.microsoft.com/office/drawing/2014/main" id="{EA41CEFA-EE41-481E-BB36-1892A5409C5E}"/>
              </a:ext>
            </a:extLst>
          </p:cNvPr>
          <p:cNvSpPr txBox="1"/>
          <p:nvPr/>
        </p:nvSpPr>
        <p:spPr>
          <a:xfrm>
            <a:off x="198783" y="1999662"/>
            <a:ext cx="453212" cy="461665"/>
          </a:xfrm>
          <a:prstGeom prst="rect">
            <a:avLst/>
          </a:prstGeom>
          <a:noFill/>
          <a:ln>
            <a:solidFill>
              <a:srgbClr val="115076"/>
            </a:solidFill>
          </a:ln>
        </p:spPr>
        <p:txBody>
          <a:bodyPr wrap="square" rtlCol="0">
            <a:spAutoFit/>
          </a:bodyPr>
          <a:lstStyle/>
          <a:p>
            <a:pPr algn="ctr"/>
            <a:r>
              <a:rPr lang="en-GB" sz="2400" b="1" dirty="0">
                <a:solidFill>
                  <a:srgbClr val="115076"/>
                </a:solidFill>
              </a:rPr>
              <a:t>1</a:t>
            </a:r>
          </a:p>
        </p:txBody>
      </p:sp>
      <p:sp>
        <p:nvSpPr>
          <p:cNvPr id="15" name="TextBox 14">
            <a:extLst>
              <a:ext uri="{FF2B5EF4-FFF2-40B4-BE49-F238E27FC236}">
                <a16:creationId xmlns:a16="http://schemas.microsoft.com/office/drawing/2014/main" id="{327D591D-7175-4085-A6E0-F5E5C95B533E}"/>
              </a:ext>
            </a:extLst>
          </p:cNvPr>
          <p:cNvSpPr txBox="1"/>
          <p:nvPr/>
        </p:nvSpPr>
        <p:spPr>
          <a:xfrm>
            <a:off x="775253" y="2848944"/>
            <a:ext cx="1272208"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Where</a:t>
            </a:r>
          </a:p>
        </p:txBody>
      </p:sp>
      <p:sp>
        <p:nvSpPr>
          <p:cNvPr id="16" name="TextBox 15">
            <a:extLst>
              <a:ext uri="{FF2B5EF4-FFF2-40B4-BE49-F238E27FC236}">
                <a16:creationId xmlns:a16="http://schemas.microsoft.com/office/drawing/2014/main" id="{FF93DB54-EFEF-4CDE-8E98-16207ED971BC}"/>
              </a:ext>
            </a:extLst>
          </p:cNvPr>
          <p:cNvSpPr txBox="1"/>
          <p:nvPr/>
        </p:nvSpPr>
        <p:spPr>
          <a:xfrm>
            <a:off x="2878149" y="2866761"/>
            <a:ext cx="830290"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a:t>
            </a:r>
          </a:p>
        </p:txBody>
      </p:sp>
      <p:sp>
        <p:nvSpPr>
          <p:cNvPr id="17" name="TextBox 16">
            <a:extLst>
              <a:ext uri="{FF2B5EF4-FFF2-40B4-BE49-F238E27FC236}">
                <a16:creationId xmlns:a16="http://schemas.microsoft.com/office/drawing/2014/main" id="{BCAD0772-937A-41A7-91B0-F81CC35A5ECA}"/>
              </a:ext>
            </a:extLst>
          </p:cNvPr>
          <p:cNvSpPr txBox="1"/>
          <p:nvPr/>
        </p:nvSpPr>
        <p:spPr>
          <a:xfrm>
            <a:off x="2182654" y="2865967"/>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is</a:t>
            </a:r>
          </a:p>
        </p:txBody>
      </p:sp>
      <p:sp>
        <p:nvSpPr>
          <p:cNvPr id="18" name="TextBox 17">
            <a:extLst>
              <a:ext uri="{FF2B5EF4-FFF2-40B4-BE49-F238E27FC236}">
                <a16:creationId xmlns:a16="http://schemas.microsoft.com/office/drawing/2014/main" id="{719284F6-BE5C-41A8-9A03-BDA12B859105}"/>
              </a:ext>
            </a:extLst>
          </p:cNvPr>
          <p:cNvSpPr txBox="1"/>
          <p:nvPr/>
        </p:nvSpPr>
        <p:spPr>
          <a:xfrm>
            <a:off x="3818730" y="2865967"/>
            <a:ext cx="1498095"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bottle?</a:t>
            </a:r>
          </a:p>
        </p:txBody>
      </p:sp>
      <p:sp>
        <p:nvSpPr>
          <p:cNvPr id="23" name="TextBox 22">
            <a:extLst>
              <a:ext uri="{FF2B5EF4-FFF2-40B4-BE49-F238E27FC236}">
                <a16:creationId xmlns:a16="http://schemas.microsoft.com/office/drawing/2014/main" id="{8FC5AEBD-C0AE-4F20-A1C5-94037DDA548C}"/>
              </a:ext>
            </a:extLst>
          </p:cNvPr>
          <p:cNvSpPr txBox="1"/>
          <p:nvPr/>
        </p:nvSpPr>
        <p:spPr>
          <a:xfrm>
            <a:off x="198783" y="2848944"/>
            <a:ext cx="453212" cy="461665"/>
          </a:xfrm>
          <a:prstGeom prst="rect">
            <a:avLst/>
          </a:prstGeom>
          <a:noFill/>
          <a:ln>
            <a:solidFill>
              <a:srgbClr val="115076"/>
            </a:solidFill>
          </a:ln>
        </p:spPr>
        <p:txBody>
          <a:bodyPr wrap="square" rtlCol="0">
            <a:spAutoFit/>
          </a:bodyPr>
          <a:lstStyle/>
          <a:p>
            <a:pPr algn="ctr"/>
            <a:r>
              <a:rPr lang="en-GB" sz="2400" b="1" dirty="0">
                <a:solidFill>
                  <a:srgbClr val="115076"/>
                </a:solidFill>
              </a:rPr>
              <a:t>2</a:t>
            </a:r>
          </a:p>
        </p:txBody>
      </p:sp>
      <p:sp>
        <p:nvSpPr>
          <p:cNvPr id="24" name="TextBox 23">
            <a:extLst>
              <a:ext uri="{FF2B5EF4-FFF2-40B4-BE49-F238E27FC236}">
                <a16:creationId xmlns:a16="http://schemas.microsoft.com/office/drawing/2014/main" id="{8E6D9D0C-9F8B-4A2F-9445-A9E824D231B8}"/>
              </a:ext>
            </a:extLst>
          </p:cNvPr>
          <p:cNvSpPr txBox="1"/>
          <p:nvPr/>
        </p:nvSpPr>
        <p:spPr>
          <a:xfrm>
            <a:off x="775253" y="3699703"/>
            <a:ext cx="874643"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a:t>
            </a:r>
          </a:p>
        </p:txBody>
      </p:sp>
      <p:sp>
        <p:nvSpPr>
          <p:cNvPr id="25" name="TextBox 24">
            <a:extLst>
              <a:ext uri="{FF2B5EF4-FFF2-40B4-BE49-F238E27FC236}">
                <a16:creationId xmlns:a16="http://schemas.microsoft.com/office/drawing/2014/main" id="{95FBC2EF-4412-437D-BEBF-34EB14556458}"/>
              </a:ext>
            </a:extLst>
          </p:cNvPr>
          <p:cNvSpPr txBox="1"/>
          <p:nvPr/>
        </p:nvSpPr>
        <p:spPr>
          <a:xfrm>
            <a:off x="1773153" y="3715061"/>
            <a:ext cx="2342292"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exercise book</a:t>
            </a:r>
          </a:p>
        </p:txBody>
      </p:sp>
      <p:sp>
        <p:nvSpPr>
          <p:cNvPr id="26" name="TextBox 25">
            <a:extLst>
              <a:ext uri="{FF2B5EF4-FFF2-40B4-BE49-F238E27FC236}">
                <a16:creationId xmlns:a16="http://schemas.microsoft.com/office/drawing/2014/main" id="{E1CA6CC6-2E0C-4C71-8629-79C5DD779F34}"/>
              </a:ext>
            </a:extLst>
          </p:cNvPr>
          <p:cNvSpPr txBox="1"/>
          <p:nvPr/>
        </p:nvSpPr>
        <p:spPr>
          <a:xfrm>
            <a:off x="4241101" y="3715061"/>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is</a:t>
            </a:r>
          </a:p>
        </p:txBody>
      </p:sp>
      <p:sp>
        <p:nvSpPr>
          <p:cNvPr id="27" name="TextBox 26">
            <a:extLst>
              <a:ext uri="{FF2B5EF4-FFF2-40B4-BE49-F238E27FC236}">
                <a16:creationId xmlns:a16="http://schemas.microsoft.com/office/drawing/2014/main" id="{7B6D4BE3-0260-4A0A-96A1-55D51775CAF2}"/>
              </a:ext>
            </a:extLst>
          </p:cNvPr>
          <p:cNvSpPr txBox="1"/>
          <p:nvPr/>
        </p:nvSpPr>
        <p:spPr>
          <a:xfrm>
            <a:off x="5009141" y="3696119"/>
            <a:ext cx="1129074"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here.</a:t>
            </a:r>
          </a:p>
        </p:txBody>
      </p:sp>
      <p:sp>
        <p:nvSpPr>
          <p:cNvPr id="28" name="TextBox 27">
            <a:extLst>
              <a:ext uri="{FF2B5EF4-FFF2-40B4-BE49-F238E27FC236}">
                <a16:creationId xmlns:a16="http://schemas.microsoft.com/office/drawing/2014/main" id="{C2BB3E58-7E4F-47FF-8005-E0393D8B0C4E}"/>
              </a:ext>
            </a:extLst>
          </p:cNvPr>
          <p:cNvSpPr txBox="1"/>
          <p:nvPr/>
        </p:nvSpPr>
        <p:spPr>
          <a:xfrm>
            <a:off x="198783" y="3699703"/>
            <a:ext cx="453212" cy="461665"/>
          </a:xfrm>
          <a:prstGeom prst="rect">
            <a:avLst/>
          </a:prstGeom>
          <a:noFill/>
          <a:ln>
            <a:solidFill>
              <a:srgbClr val="115076"/>
            </a:solidFill>
          </a:ln>
        </p:spPr>
        <p:txBody>
          <a:bodyPr wrap="square" rtlCol="0">
            <a:spAutoFit/>
          </a:bodyPr>
          <a:lstStyle/>
          <a:p>
            <a:pPr algn="ctr"/>
            <a:r>
              <a:rPr lang="en-GB" sz="2400" b="1" dirty="0">
                <a:solidFill>
                  <a:srgbClr val="115076"/>
                </a:solidFill>
              </a:rPr>
              <a:t>3</a:t>
            </a:r>
          </a:p>
        </p:txBody>
      </p:sp>
      <p:sp>
        <p:nvSpPr>
          <p:cNvPr id="29" name="TextBox 28">
            <a:extLst>
              <a:ext uri="{FF2B5EF4-FFF2-40B4-BE49-F238E27FC236}">
                <a16:creationId xmlns:a16="http://schemas.microsoft.com/office/drawing/2014/main" id="{258E3075-28C6-4A38-8DF8-6ABB2B823AAB}"/>
              </a:ext>
            </a:extLst>
          </p:cNvPr>
          <p:cNvSpPr txBox="1"/>
          <p:nvPr/>
        </p:nvSpPr>
        <p:spPr>
          <a:xfrm>
            <a:off x="775253" y="4557041"/>
            <a:ext cx="1272208"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Where</a:t>
            </a:r>
          </a:p>
        </p:txBody>
      </p:sp>
      <p:sp>
        <p:nvSpPr>
          <p:cNvPr id="30" name="TextBox 29">
            <a:extLst>
              <a:ext uri="{FF2B5EF4-FFF2-40B4-BE49-F238E27FC236}">
                <a16:creationId xmlns:a16="http://schemas.microsoft.com/office/drawing/2014/main" id="{86AC4F50-D23C-4AC8-A6EB-7EC62127FDCC}"/>
              </a:ext>
            </a:extLst>
          </p:cNvPr>
          <p:cNvSpPr txBox="1"/>
          <p:nvPr/>
        </p:nvSpPr>
        <p:spPr>
          <a:xfrm>
            <a:off x="3896781" y="4554135"/>
            <a:ext cx="1129074"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man?</a:t>
            </a:r>
          </a:p>
        </p:txBody>
      </p:sp>
      <p:sp>
        <p:nvSpPr>
          <p:cNvPr id="31" name="TextBox 30">
            <a:extLst>
              <a:ext uri="{FF2B5EF4-FFF2-40B4-BE49-F238E27FC236}">
                <a16:creationId xmlns:a16="http://schemas.microsoft.com/office/drawing/2014/main" id="{5845DEA1-C69F-4D62-88EC-A42D0219F19B}"/>
              </a:ext>
            </a:extLst>
          </p:cNvPr>
          <p:cNvSpPr txBox="1"/>
          <p:nvPr/>
        </p:nvSpPr>
        <p:spPr>
          <a:xfrm>
            <a:off x="2182654" y="4552138"/>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is</a:t>
            </a:r>
          </a:p>
        </p:txBody>
      </p:sp>
      <p:sp>
        <p:nvSpPr>
          <p:cNvPr id="32" name="TextBox 31">
            <a:extLst>
              <a:ext uri="{FF2B5EF4-FFF2-40B4-BE49-F238E27FC236}">
                <a16:creationId xmlns:a16="http://schemas.microsoft.com/office/drawing/2014/main" id="{C461D748-A29C-40C6-A3A9-5CF906C7840C}"/>
              </a:ext>
            </a:extLst>
          </p:cNvPr>
          <p:cNvSpPr txBox="1"/>
          <p:nvPr/>
        </p:nvSpPr>
        <p:spPr>
          <a:xfrm>
            <a:off x="2914799" y="4552139"/>
            <a:ext cx="830290"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a:t>
            </a:r>
          </a:p>
        </p:txBody>
      </p:sp>
      <p:sp>
        <p:nvSpPr>
          <p:cNvPr id="33" name="TextBox 32">
            <a:extLst>
              <a:ext uri="{FF2B5EF4-FFF2-40B4-BE49-F238E27FC236}">
                <a16:creationId xmlns:a16="http://schemas.microsoft.com/office/drawing/2014/main" id="{A2922999-7F53-414E-AE77-8DECE8E3515C}"/>
              </a:ext>
            </a:extLst>
          </p:cNvPr>
          <p:cNvSpPr txBox="1"/>
          <p:nvPr/>
        </p:nvSpPr>
        <p:spPr>
          <a:xfrm>
            <a:off x="198783" y="4557041"/>
            <a:ext cx="453212" cy="461665"/>
          </a:xfrm>
          <a:prstGeom prst="rect">
            <a:avLst/>
          </a:prstGeom>
          <a:noFill/>
          <a:ln>
            <a:solidFill>
              <a:srgbClr val="115076"/>
            </a:solidFill>
          </a:ln>
        </p:spPr>
        <p:txBody>
          <a:bodyPr wrap="square" rtlCol="0">
            <a:spAutoFit/>
          </a:bodyPr>
          <a:lstStyle/>
          <a:p>
            <a:pPr algn="ctr"/>
            <a:r>
              <a:rPr lang="en-GB" sz="2400" b="1" dirty="0">
                <a:solidFill>
                  <a:srgbClr val="115076"/>
                </a:solidFill>
              </a:rPr>
              <a:t>4</a:t>
            </a:r>
          </a:p>
        </p:txBody>
      </p:sp>
      <p:sp>
        <p:nvSpPr>
          <p:cNvPr id="34" name="TextBox 33">
            <a:extLst>
              <a:ext uri="{FF2B5EF4-FFF2-40B4-BE49-F238E27FC236}">
                <a16:creationId xmlns:a16="http://schemas.microsoft.com/office/drawing/2014/main" id="{A6901753-DF29-472C-B787-D473C7DE818B}"/>
              </a:ext>
            </a:extLst>
          </p:cNvPr>
          <p:cNvSpPr txBox="1"/>
          <p:nvPr/>
        </p:nvSpPr>
        <p:spPr>
          <a:xfrm>
            <a:off x="779612" y="5442151"/>
            <a:ext cx="874643"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The</a:t>
            </a:r>
          </a:p>
        </p:txBody>
      </p:sp>
      <p:sp>
        <p:nvSpPr>
          <p:cNvPr id="35" name="TextBox 34">
            <a:extLst>
              <a:ext uri="{FF2B5EF4-FFF2-40B4-BE49-F238E27FC236}">
                <a16:creationId xmlns:a16="http://schemas.microsoft.com/office/drawing/2014/main" id="{A8790107-388F-41E5-9971-4AE5FB45D736}"/>
              </a:ext>
            </a:extLst>
          </p:cNvPr>
          <p:cNvSpPr txBox="1"/>
          <p:nvPr/>
        </p:nvSpPr>
        <p:spPr>
          <a:xfrm>
            <a:off x="1777512" y="5457509"/>
            <a:ext cx="1129074"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man</a:t>
            </a:r>
          </a:p>
        </p:txBody>
      </p:sp>
      <p:sp>
        <p:nvSpPr>
          <p:cNvPr id="36" name="TextBox 35">
            <a:extLst>
              <a:ext uri="{FF2B5EF4-FFF2-40B4-BE49-F238E27FC236}">
                <a16:creationId xmlns:a16="http://schemas.microsoft.com/office/drawing/2014/main" id="{FB1E9B43-E37C-4214-8D36-1A33243311EF}"/>
              </a:ext>
            </a:extLst>
          </p:cNvPr>
          <p:cNvSpPr txBox="1"/>
          <p:nvPr/>
        </p:nvSpPr>
        <p:spPr>
          <a:xfrm>
            <a:off x="3029844" y="5459175"/>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is</a:t>
            </a:r>
          </a:p>
        </p:txBody>
      </p:sp>
      <p:sp>
        <p:nvSpPr>
          <p:cNvPr id="37" name="TextBox 36">
            <a:extLst>
              <a:ext uri="{FF2B5EF4-FFF2-40B4-BE49-F238E27FC236}">
                <a16:creationId xmlns:a16="http://schemas.microsoft.com/office/drawing/2014/main" id="{D3A5592C-BCD5-43DF-81C9-EE601CB735FB}"/>
              </a:ext>
            </a:extLst>
          </p:cNvPr>
          <p:cNvSpPr txBox="1"/>
          <p:nvPr/>
        </p:nvSpPr>
        <p:spPr>
          <a:xfrm>
            <a:off x="3753438" y="5459175"/>
            <a:ext cx="600336"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in</a:t>
            </a:r>
          </a:p>
        </p:txBody>
      </p:sp>
      <p:sp>
        <p:nvSpPr>
          <p:cNvPr id="38" name="TextBox 37">
            <a:extLst>
              <a:ext uri="{FF2B5EF4-FFF2-40B4-BE49-F238E27FC236}">
                <a16:creationId xmlns:a16="http://schemas.microsoft.com/office/drawing/2014/main" id="{840A6C76-6AFE-498F-A1EA-D707F50B7EA1}"/>
              </a:ext>
            </a:extLst>
          </p:cNvPr>
          <p:cNvSpPr txBox="1"/>
          <p:nvPr/>
        </p:nvSpPr>
        <p:spPr>
          <a:xfrm>
            <a:off x="203142" y="5442151"/>
            <a:ext cx="453212" cy="461665"/>
          </a:xfrm>
          <a:prstGeom prst="rect">
            <a:avLst/>
          </a:prstGeom>
          <a:noFill/>
          <a:ln>
            <a:solidFill>
              <a:srgbClr val="115076"/>
            </a:solidFill>
          </a:ln>
        </p:spPr>
        <p:txBody>
          <a:bodyPr wrap="square" rtlCol="0">
            <a:spAutoFit/>
          </a:bodyPr>
          <a:lstStyle/>
          <a:p>
            <a:pPr algn="ctr"/>
            <a:r>
              <a:rPr lang="en-GB" sz="2400" b="1" dirty="0">
                <a:solidFill>
                  <a:srgbClr val="115076"/>
                </a:solidFill>
              </a:rPr>
              <a:t>5</a:t>
            </a:r>
          </a:p>
        </p:txBody>
      </p:sp>
      <p:sp>
        <p:nvSpPr>
          <p:cNvPr id="39" name="Rectangle 38">
            <a:extLst>
              <a:ext uri="{FF2B5EF4-FFF2-40B4-BE49-F238E27FC236}">
                <a16:creationId xmlns:a16="http://schemas.microsoft.com/office/drawing/2014/main" id="{11F2876D-512B-41FB-B25A-67E2A8EC3E6B}"/>
              </a:ext>
            </a:extLst>
          </p:cNvPr>
          <p:cNvSpPr/>
          <p:nvPr/>
        </p:nvSpPr>
        <p:spPr>
          <a:xfrm>
            <a:off x="6875175" y="2825750"/>
            <a:ext cx="4573962" cy="523220"/>
          </a:xfrm>
          <a:prstGeom prst="rect">
            <a:avLst/>
          </a:prstGeom>
        </p:spPr>
        <p:txBody>
          <a:bodyPr wrap="square">
            <a:spAutoFit/>
          </a:bodyPr>
          <a:lstStyle/>
          <a:p>
            <a:r>
              <a:rPr lang="en-GB" sz="2800" dirty="0">
                <a:solidFill>
                  <a:srgbClr val="002060"/>
                </a:solidFill>
                <a:latin typeface="Century Gothic" panose="020B0502020202020204" pitchFamily="34" charset="0"/>
              </a:rPr>
              <a:t>2. </a:t>
            </a:r>
            <a:r>
              <a:rPr lang="en-GB" sz="2800" b="1" dirty="0">
                <a:solidFill>
                  <a:srgbClr val="002060"/>
                </a:solidFill>
                <a:latin typeface="Century Gothic" panose="020B0502020202020204" pitchFamily="34" charset="0"/>
              </a:rPr>
              <a:t>W</a:t>
            </a:r>
            <a:r>
              <a:rPr lang="en-GB" sz="2800" dirty="0">
                <a:solidFill>
                  <a:srgbClr val="002060"/>
                </a:solidFill>
                <a:latin typeface="Century Gothic" panose="020B0502020202020204" pitchFamily="34" charset="0"/>
              </a:rPr>
              <a:t>o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die </a:t>
            </a:r>
            <a:r>
              <a:rPr lang="en-GB" sz="2800" b="1" dirty="0" err="1">
                <a:solidFill>
                  <a:srgbClr val="002060"/>
                </a:solidFill>
                <a:latin typeface="Century Gothic" panose="020B0502020202020204" pitchFamily="34" charset="0"/>
              </a:rPr>
              <a:t>F</a:t>
            </a:r>
            <a:r>
              <a:rPr lang="en-GB" sz="2800" dirty="0" err="1">
                <a:solidFill>
                  <a:srgbClr val="002060"/>
                </a:solidFill>
                <a:latin typeface="Century Gothic" panose="020B0502020202020204" pitchFamily="34" charset="0"/>
              </a:rPr>
              <a:t>lasche</a:t>
            </a:r>
            <a:r>
              <a:rPr lang="en-GB" sz="2800" dirty="0">
                <a:solidFill>
                  <a:srgbClr val="002060"/>
                </a:solidFill>
                <a:latin typeface="Century Gothic" panose="020B0502020202020204" pitchFamily="34" charset="0"/>
              </a:rPr>
              <a:t>?</a:t>
            </a:r>
            <a:endParaRPr lang="en-GB" sz="2800" i="1" dirty="0">
              <a:latin typeface="Century Gothic" panose="020B0502020202020204" pitchFamily="34" charset="0"/>
            </a:endParaRPr>
          </a:p>
        </p:txBody>
      </p:sp>
      <p:sp>
        <p:nvSpPr>
          <p:cNvPr id="40" name="Rectangle 39">
            <a:extLst>
              <a:ext uri="{FF2B5EF4-FFF2-40B4-BE49-F238E27FC236}">
                <a16:creationId xmlns:a16="http://schemas.microsoft.com/office/drawing/2014/main" id="{1754B338-5197-4ECD-9D24-DD4957B84582}"/>
              </a:ext>
            </a:extLst>
          </p:cNvPr>
          <p:cNvSpPr/>
          <p:nvPr/>
        </p:nvSpPr>
        <p:spPr>
          <a:xfrm>
            <a:off x="6875175" y="3665342"/>
            <a:ext cx="4573962" cy="523220"/>
          </a:xfrm>
          <a:prstGeom prst="rect">
            <a:avLst/>
          </a:prstGeom>
        </p:spPr>
        <p:txBody>
          <a:bodyPr wrap="square">
            <a:spAutoFit/>
          </a:bodyPr>
          <a:lstStyle/>
          <a:p>
            <a:r>
              <a:rPr lang="en-GB" sz="2800" dirty="0">
                <a:solidFill>
                  <a:srgbClr val="002060"/>
                </a:solidFill>
                <a:latin typeface="Century Gothic" panose="020B0502020202020204" pitchFamily="34" charset="0"/>
              </a:rPr>
              <a:t>3. </a:t>
            </a:r>
            <a:r>
              <a:rPr lang="en-GB" sz="2800" b="1" dirty="0">
                <a:solidFill>
                  <a:srgbClr val="002060"/>
                </a:solidFill>
                <a:latin typeface="Century Gothic" panose="020B0502020202020204" pitchFamily="34" charset="0"/>
              </a:rPr>
              <a:t>D</a:t>
            </a:r>
            <a:r>
              <a:rPr lang="en-GB" sz="2800" dirty="0">
                <a:solidFill>
                  <a:srgbClr val="002060"/>
                </a:solidFill>
                <a:latin typeface="Century Gothic" panose="020B0502020202020204" pitchFamily="34" charset="0"/>
              </a:rPr>
              <a:t>as </a:t>
            </a:r>
            <a:r>
              <a:rPr lang="en-GB" sz="2800" b="1" dirty="0">
                <a:solidFill>
                  <a:srgbClr val="002060"/>
                </a:solidFill>
                <a:latin typeface="Century Gothic" panose="020B0502020202020204" pitchFamily="34" charset="0"/>
              </a:rPr>
              <a:t>H</a:t>
            </a:r>
            <a:r>
              <a:rPr lang="en-GB" sz="2800" dirty="0">
                <a:solidFill>
                  <a:srgbClr val="002060"/>
                </a:solidFill>
                <a:latin typeface="Century Gothic" panose="020B0502020202020204" pitchFamily="34" charset="0"/>
              </a:rPr>
              <a:t>eft is </a:t>
            </a:r>
            <a:r>
              <a:rPr lang="en-GB" sz="2800" dirty="0" err="1">
                <a:solidFill>
                  <a:srgbClr val="002060"/>
                </a:solidFill>
                <a:latin typeface="Century Gothic" panose="020B0502020202020204" pitchFamily="34" charset="0"/>
              </a:rPr>
              <a:t>hier</a:t>
            </a:r>
            <a:r>
              <a:rPr lang="en-GB" sz="2800" dirty="0">
                <a:solidFill>
                  <a:srgbClr val="002060"/>
                </a:solidFill>
                <a:latin typeface="Century Gothic" panose="020B0502020202020204" pitchFamily="34" charset="0"/>
              </a:rPr>
              <a:t>.</a:t>
            </a:r>
            <a:endParaRPr lang="en-GB" sz="2800" i="1" dirty="0">
              <a:latin typeface="Century Gothic" panose="020B0502020202020204" pitchFamily="34" charset="0"/>
            </a:endParaRPr>
          </a:p>
        </p:txBody>
      </p:sp>
      <p:sp>
        <p:nvSpPr>
          <p:cNvPr id="41" name="Rectangle 40">
            <a:extLst>
              <a:ext uri="{FF2B5EF4-FFF2-40B4-BE49-F238E27FC236}">
                <a16:creationId xmlns:a16="http://schemas.microsoft.com/office/drawing/2014/main" id="{F3121EAB-B293-4DA6-ADC5-F69B69D23277}"/>
              </a:ext>
            </a:extLst>
          </p:cNvPr>
          <p:cNvSpPr/>
          <p:nvPr/>
        </p:nvSpPr>
        <p:spPr>
          <a:xfrm>
            <a:off x="6875175" y="4579982"/>
            <a:ext cx="4573962" cy="523220"/>
          </a:xfrm>
          <a:prstGeom prst="rect">
            <a:avLst/>
          </a:prstGeom>
        </p:spPr>
        <p:txBody>
          <a:bodyPr wrap="square">
            <a:spAutoFit/>
          </a:bodyPr>
          <a:lstStyle/>
          <a:p>
            <a:r>
              <a:rPr lang="en-GB" sz="2800" dirty="0">
                <a:solidFill>
                  <a:srgbClr val="002060"/>
                </a:solidFill>
                <a:latin typeface="Century Gothic" panose="020B0502020202020204" pitchFamily="34" charset="0"/>
              </a:rPr>
              <a:t>4. </a:t>
            </a:r>
            <a:r>
              <a:rPr lang="en-GB" sz="2800" b="1" dirty="0">
                <a:solidFill>
                  <a:srgbClr val="002060"/>
                </a:solidFill>
                <a:latin typeface="Century Gothic" panose="020B0502020202020204" pitchFamily="34" charset="0"/>
              </a:rPr>
              <a:t>W</a:t>
            </a:r>
            <a:r>
              <a:rPr lang="en-GB" sz="2800" dirty="0">
                <a:solidFill>
                  <a:srgbClr val="002060"/>
                </a:solidFill>
                <a:latin typeface="Century Gothic" panose="020B0502020202020204" pitchFamily="34" charset="0"/>
              </a:rPr>
              <a:t>o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der </a:t>
            </a:r>
            <a:r>
              <a:rPr lang="en-GB" sz="2800" b="1" dirty="0">
                <a:solidFill>
                  <a:srgbClr val="002060"/>
                </a:solidFill>
                <a:latin typeface="Century Gothic" panose="020B0502020202020204" pitchFamily="34" charset="0"/>
              </a:rPr>
              <a:t>M</a:t>
            </a:r>
            <a:r>
              <a:rPr lang="en-GB" sz="2800" dirty="0">
                <a:solidFill>
                  <a:srgbClr val="002060"/>
                </a:solidFill>
                <a:latin typeface="Century Gothic" panose="020B0502020202020204" pitchFamily="34" charset="0"/>
              </a:rPr>
              <a:t>ann?</a:t>
            </a:r>
            <a:endParaRPr lang="en-GB" sz="2800" i="1" dirty="0">
              <a:latin typeface="Century Gothic" panose="020B0502020202020204" pitchFamily="34" charset="0"/>
            </a:endParaRPr>
          </a:p>
        </p:txBody>
      </p:sp>
      <p:sp>
        <p:nvSpPr>
          <p:cNvPr id="42" name="Rectangle 41">
            <a:extLst>
              <a:ext uri="{FF2B5EF4-FFF2-40B4-BE49-F238E27FC236}">
                <a16:creationId xmlns:a16="http://schemas.microsoft.com/office/drawing/2014/main" id="{78DA12E0-89D1-4534-BF69-40E1C9CE530C}"/>
              </a:ext>
            </a:extLst>
          </p:cNvPr>
          <p:cNvSpPr/>
          <p:nvPr/>
        </p:nvSpPr>
        <p:spPr>
          <a:xfrm>
            <a:off x="6897690" y="5407790"/>
            <a:ext cx="5059638" cy="523220"/>
          </a:xfrm>
          <a:prstGeom prst="rect">
            <a:avLst/>
          </a:prstGeom>
        </p:spPr>
        <p:txBody>
          <a:bodyPr wrap="square">
            <a:spAutoFit/>
          </a:bodyPr>
          <a:lstStyle/>
          <a:p>
            <a:r>
              <a:rPr lang="en-GB" sz="2800" dirty="0">
                <a:solidFill>
                  <a:srgbClr val="002060"/>
                </a:solidFill>
                <a:latin typeface="Century Gothic" panose="020B0502020202020204" pitchFamily="34" charset="0"/>
              </a:rPr>
              <a:t>5. </a:t>
            </a:r>
            <a:r>
              <a:rPr lang="en-GB" sz="2800" b="1" dirty="0">
                <a:solidFill>
                  <a:srgbClr val="002060"/>
                </a:solidFill>
                <a:latin typeface="Century Gothic" panose="020B0502020202020204" pitchFamily="34" charset="0"/>
              </a:rPr>
              <a:t>D</a:t>
            </a:r>
            <a:r>
              <a:rPr lang="en-GB" sz="2800" dirty="0">
                <a:solidFill>
                  <a:srgbClr val="002060"/>
                </a:solidFill>
                <a:latin typeface="Century Gothic" panose="020B0502020202020204" pitchFamily="34" charset="0"/>
              </a:rPr>
              <a:t>er </a:t>
            </a:r>
            <a:r>
              <a:rPr lang="en-GB" sz="2800" b="1" dirty="0">
                <a:solidFill>
                  <a:srgbClr val="002060"/>
                </a:solidFill>
                <a:latin typeface="Century Gothic" panose="020B0502020202020204" pitchFamily="34" charset="0"/>
              </a:rPr>
              <a:t>M</a:t>
            </a:r>
            <a:r>
              <a:rPr lang="en-GB" sz="2800" dirty="0">
                <a:solidFill>
                  <a:srgbClr val="002060"/>
                </a:solidFill>
                <a:latin typeface="Century Gothic" panose="020B0502020202020204" pitchFamily="34" charset="0"/>
              </a:rPr>
              <a:t>ann</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ist</a:t>
            </a:r>
            <a:r>
              <a:rPr lang="en-GB" sz="2800" dirty="0">
                <a:solidFill>
                  <a:srgbClr val="002060"/>
                </a:solidFill>
                <a:latin typeface="Century Gothic" panose="020B0502020202020204" pitchFamily="34" charset="0"/>
              </a:rPr>
              <a:t> in </a:t>
            </a:r>
            <a:r>
              <a:rPr lang="en-GB" sz="2800" b="1" dirty="0">
                <a:solidFill>
                  <a:srgbClr val="002060"/>
                </a:solidFill>
                <a:latin typeface="Century Gothic" panose="020B0502020202020204" pitchFamily="34" charset="0"/>
              </a:rPr>
              <a:t>L</a:t>
            </a:r>
            <a:r>
              <a:rPr lang="en-GB" sz="2800" dirty="0">
                <a:solidFill>
                  <a:srgbClr val="002060"/>
                </a:solidFill>
                <a:latin typeface="Century Gothic" panose="020B0502020202020204" pitchFamily="34" charset="0"/>
              </a:rPr>
              <a:t>ondon</a:t>
            </a:r>
            <a:r>
              <a:rPr lang="en-GB" sz="2800" b="1" dirty="0">
                <a:solidFill>
                  <a:srgbClr val="002060"/>
                </a:solidFill>
                <a:latin typeface="Century Gothic" panose="020B0502020202020204" pitchFamily="34" charset="0"/>
              </a:rPr>
              <a:t>.</a:t>
            </a:r>
            <a:endParaRPr lang="en-GB" sz="2800" i="1" dirty="0">
              <a:latin typeface="Century Gothic" panose="020B0502020202020204" pitchFamily="34" charset="0"/>
            </a:endParaRPr>
          </a:p>
        </p:txBody>
      </p:sp>
      <p:sp>
        <p:nvSpPr>
          <p:cNvPr id="43" name="TextBox 42">
            <a:extLst>
              <a:ext uri="{FF2B5EF4-FFF2-40B4-BE49-F238E27FC236}">
                <a16:creationId xmlns:a16="http://schemas.microsoft.com/office/drawing/2014/main" id="{6F11783C-78E6-4B3B-A962-834B6318F51E}"/>
              </a:ext>
            </a:extLst>
          </p:cNvPr>
          <p:cNvSpPr txBox="1"/>
          <p:nvPr/>
        </p:nvSpPr>
        <p:spPr>
          <a:xfrm>
            <a:off x="4477467" y="5455372"/>
            <a:ext cx="1422322" cy="461665"/>
          </a:xfrm>
          <a:prstGeom prst="rect">
            <a:avLst/>
          </a:prstGeom>
          <a:solidFill>
            <a:srgbClr val="FFF4E7"/>
          </a:solidFill>
          <a:ln>
            <a:solidFill>
              <a:srgbClr val="115076"/>
            </a:solidFill>
          </a:ln>
        </p:spPr>
        <p:txBody>
          <a:bodyPr wrap="square" rtlCol="0">
            <a:spAutoFit/>
          </a:bodyPr>
          <a:lstStyle/>
          <a:p>
            <a:pPr algn="ctr"/>
            <a:r>
              <a:rPr lang="en-GB" sz="2400" dirty="0">
                <a:solidFill>
                  <a:schemeClr val="accent5">
                    <a:lumMod val="50000"/>
                  </a:schemeClr>
                </a:solidFill>
              </a:rPr>
              <a:t>London.</a:t>
            </a:r>
          </a:p>
        </p:txBody>
      </p:sp>
    </p:spTree>
    <p:extLst>
      <p:ext uri="{BB962C8B-B14F-4D97-AF65-F5344CB8AC3E}">
        <p14:creationId xmlns:p14="http://schemas.microsoft.com/office/powerpoint/2010/main" val="190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2"/>
                                        </p:tgtEl>
                                        <p:attrNameLst>
                                          <p:attrName>fillcolor</p:attrName>
                                        </p:attrNameLst>
                                      </p:cBhvr>
                                      <p:to>
                                        <a:schemeClr val="accent2"/>
                                      </p:to>
                                    </p:animClr>
                                    <p:set>
                                      <p:cBhvr>
                                        <p:cTn id="24" dur="2000" fill="hold"/>
                                        <p:tgtEl>
                                          <p:spTgt spid="2"/>
                                        </p:tgtEl>
                                        <p:attrNameLst>
                                          <p:attrName>fill.type</p:attrName>
                                        </p:attrNameLst>
                                      </p:cBhvr>
                                      <p:to>
                                        <p:strVal val="solid"/>
                                      </p:to>
                                    </p:set>
                                    <p:set>
                                      <p:cBhvr>
                                        <p:cTn id="25" dur="2000" fill="hold"/>
                                        <p:tgtEl>
                                          <p:spTgt spid="2"/>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1"/>
                                        </p:tgtEl>
                                        <p:attrNameLst>
                                          <p:attrName>fillcolor</p:attrName>
                                        </p:attrNameLst>
                                      </p:cBhvr>
                                      <p:to>
                                        <a:schemeClr val="accent2"/>
                                      </p:to>
                                    </p:animClr>
                                    <p:set>
                                      <p:cBhvr>
                                        <p:cTn id="30" dur="2000" fill="hold"/>
                                        <p:tgtEl>
                                          <p:spTgt spid="11"/>
                                        </p:tgtEl>
                                        <p:attrNameLst>
                                          <p:attrName>fill.type</p:attrName>
                                        </p:attrNameLst>
                                      </p:cBhvr>
                                      <p:to>
                                        <p:strVal val="solid"/>
                                      </p:to>
                                    </p:set>
                                    <p:set>
                                      <p:cBhvr>
                                        <p:cTn id="31" dur="2000" fill="hold"/>
                                        <p:tgtEl>
                                          <p:spTgt spid="11"/>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5"/>
                                        </p:tgtEl>
                                        <p:attrNameLst>
                                          <p:attrName>fillcolor</p:attrName>
                                        </p:attrNameLst>
                                      </p:cBhvr>
                                      <p:to>
                                        <a:schemeClr val="accent2"/>
                                      </p:to>
                                    </p:animClr>
                                    <p:set>
                                      <p:cBhvr>
                                        <p:cTn id="53" dur="2000" fill="hold"/>
                                        <p:tgtEl>
                                          <p:spTgt spid="15"/>
                                        </p:tgtEl>
                                        <p:attrNameLst>
                                          <p:attrName>fill.type</p:attrName>
                                        </p:attrNameLst>
                                      </p:cBhvr>
                                      <p:to>
                                        <p:strVal val="solid"/>
                                      </p:to>
                                    </p:set>
                                    <p:set>
                                      <p:cBhvr>
                                        <p:cTn id="54" dur="2000" fill="hold"/>
                                        <p:tgtEl>
                                          <p:spTgt spid="15"/>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chemeClr val="accent2"/>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4"/>
                                        </p:tgtEl>
                                        <p:attrNameLst>
                                          <p:attrName>fillcolor</p:attrName>
                                        </p:attrNameLst>
                                      </p:cBhvr>
                                      <p:to>
                                        <a:schemeClr val="accent2"/>
                                      </p:to>
                                    </p:animClr>
                                    <p:set>
                                      <p:cBhvr>
                                        <p:cTn id="82" dur="2000" fill="hold"/>
                                        <p:tgtEl>
                                          <p:spTgt spid="24"/>
                                        </p:tgtEl>
                                        <p:attrNameLst>
                                          <p:attrName>fill.type</p:attrName>
                                        </p:attrNameLst>
                                      </p:cBhvr>
                                      <p:to>
                                        <p:strVal val="solid"/>
                                      </p:to>
                                    </p:set>
                                    <p:set>
                                      <p:cBhvr>
                                        <p:cTn id="83" dur="2000" fill="hold"/>
                                        <p:tgtEl>
                                          <p:spTgt spid="2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2000" fill="hold"/>
                                        <p:tgtEl>
                                          <p:spTgt spid="25"/>
                                        </p:tgtEl>
                                        <p:attrNameLst>
                                          <p:attrName>fillcolor</p:attrName>
                                        </p:attrNameLst>
                                      </p:cBhvr>
                                      <p:to>
                                        <a:schemeClr val="accent2"/>
                                      </p:to>
                                    </p:animClr>
                                    <p:set>
                                      <p:cBhvr>
                                        <p:cTn id="86" dur="2000" fill="hold"/>
                                        <p:tgtEl>
                                          <p:spTgt spid="25"/>
                                        </p:tgtEl>
                                        <p:attrNameLst>
                                          <p:attrName>fill.type</p:attrName>
                                        </p:attrNameLst>
                                      </p:cBhvr>
                                      <p:to>
                                        <p:strVal val="solid"/>
                                      </p:to>
                                    </p:set>
                                    <p:set>
                                      <p:cBhvr>
                                        <p:cTn id="87" dur="2000" fill="hold"/>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29"/>
                                        </p:tgtEl>
                                        <p:attrNameLst>
                                          <p:attrName>fillcolor</p:attrName>
                                        </p:attrNameLst>
                                      </p:cBhvr>
                                      <p:to>
                                        <a:schemeClr val="accent2"/>
                                      </p:to>
                                    </p:animClr>
                                    <p:set>
                                      <p:cBhvr>
                                        <p:cTn id="109" dur="2000" fill="hold"/>
                                        <p:tgtEl>
                                          <p:spTgt spid="29"/>
                                        </p:tgtEl>
                                        <p:attrNameLst>
                                          <p:attrName>fill.type</p:attrName>
                                        </p:attrNameLst>
                                      </p:cBhvr>
                                      <p:to>
                                        <p:strVal val="solid"/>
                                      </p:to>
                                    </p:set>
                                    <p:set>
                                      <p:cBhvr>
                                        <p:cTn id="110" dur="2000" fill="hold"/>
                                        <p:tgtEl>
                                          <p:spTgt spid="29"/>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2000" fill="hold"/>
                                        <p:tgtEl>
                                          <p:spTgt spid="30"/>
                                        </p:tgtEl>
                                        <p:attrNameLst>
                                          <p:attrName>fillcolor</p:attrName>
                                        </p:attrNameLst>
                                      </p:cBhvr>
                                      <p:to>
                                        <a:schemeClr val="accent2"/>
                                      </p:to>
                                    </p:animClr>
                                    <p:set>
                                      <p:cBhvr>
                                        <p:cTn id="113" dur="2000" fill="hold"/>
                                        <p:tgtEl>
                                          <p:spTgt spid="30"/>
                                        </p:tgtEl>
                                        <p:attrNameLst>
                                          <p:attrName>fill.type</p:attrName>
                                        </p:attrNameLst>
                                      </p:cBhvr>
                                      <p:to>
                                        <p:strVal val="solid"/>
                                      </p:to>
                                    </p:set>
                                    <p:set>
                                      <p:cBhvr>
                                        <p:cTn id="114" dur="2000" fill="hold"/>
                                        <p:tgtEl>
                                          <p:spTgt spid="30"/>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7"/>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4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34"/>
                                        </p:tgtEl>
                                        <p:attrNameLst>
                                          <p:attrName>fillcolor</p:attrName>
                                        </p:attrNameLst>
                                      </p:cBhvr>
                                      <p:to>
                                        <a:schemeClr val="accent2"/>
                                      </p:to>
                                    </p:animClr>
                                    <p:set>
                                      <p:cBhvr>
                                        <p:cTn id="138" dur="2000" fill="hold"/>
                                        <p:tgtEl>
                                          <p:spTgt spid="34"/>
                                        </p:tgtEl>
                                        <p:attrNameLst>
                                          <p:attrName>fill.type</p:attrName>
                                        </p:attrNameLst>
                                      </p:cBhvr>
                                      <p:to>
                                        <p:strVal val="solid"/>
                                      </p:to>
                                    </p:set>
                                    <p:set>
                                      <p:cBhvr>
                                        <p:cTn id="139" dur="2000" fill="hold"/>
                                        <p:tgtEl>
                                          <p:spTgt spid="34"/>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2000" fill="hold"/>
                                        <p:tgtEl>
                                          <p:spTgt spid="35"/>
                                        </p:tgtEl>
                                        <p:attrNameLst>
                                          <p:attrName>fillcolor</p:attrName>
                                        </p:attrNameLst>
                                      </p:cBhvr>
                                      <p:to>
                                        <a:schemeClr val="accent2"/>
                                      </p:to>
                                    </p:animClr>
                                    <p:set>
                                      <p:cBhvr>
                                        <p:cTn id="142" dur="2000" fill="hold"/>
                                        <p:tgtEl>
                                          <p:spTgt spid="35"/>
                                        </p:tgtEl>
                                        <p:attrNameLst>
                                          <p:attrName>fill.type</p:attrName>
                                        </p:attrNameLst>
                                      </p:cBhvr>
                                      <p:to>
                                        <p:strVal val="solid"/>
                                      </p:to>
                                    </p:set>
                                    <p:set>
                                      <p:cBhvr>
                                        <p:cTn id="143" dur="2000" fill="hold"/>
                                        <p:tgtEl>
                                          <p:spTgt spid="35"/>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2000" fill="hold"/>
                                        <p:tgtEl>
                                          <p:spTgt spid="43"/>
                                        </p:tgtEl>
                                        <p:attrNameLst>
                                          <p:attrName>fillcolor</p:attrName>
                                        </p:attrNameLst>
                                      </p:cBhvr>
                                      <p:to>
                                        <a:schemeClr val="accent2"/>
                                      </p:to>
                                    </p:animClr>
                                    <p:set>
                                      <p:cBhvr>
                                        <p:cTn id="146" dur="2000" fill="hold"/>
                                        <p:tgtEl>
                                          <p:spTgt spid="43"/>
                                        </p:tgtEl>
                                        <p:attrNameLst>
                                          <p:attrName>fill.type</p:attrName>
                                        </p:attrNameLst>
                                      </p:cBhvr>
                                      <p:to>
                                        <p:strVal val="solid"/>
                                      </p:to>
                                    </p:set>
                                    <p:set>
                                      <p:cBhvr>
                                        <p:cTn id="147" dur="2000" fill="hold"/>
                                        <p:tgtEl>
                                          <p:spTgt spid="43"/>
                                        </p:tgtEl>
                                        <p:attrNameLst>
                                          <p:attrName>fill.on</p:attrName>
                                        </p:attrNameLst>
                                      </p:cBhvr>
                                      <p:to>
                                        <p:strVal val="true"/>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P spid="2" grpId="0" animBg="1"/>
      <p:bldP spid="11" grpId="0" animBg="1"/>
      <p:bldP spid="12" grpId="0" animBg="1"/>
      <p:bldP spid="13" grpId="0" animBg="1"/>
      <p:bldP spid="6" grpId="0" animBg="1"/>
      <p:bldP spid="15" grpId="0" animBg="1"/>
      <p:bldP spid="16" grpId="0" animBg="1"/>
      <p:bldP spid="17" grpId="0"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der, die,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Content Placeholder 2">
            <a:extLst>
              <a:ext uri="{FF2B5EF4-FFF2-40B4-BE49-F238E27FC236}">
                <a16:creationId xmlns:a16="http://schemas.microsoft.com/office/drawing/2014/main" id="{E6989780-2E83-4BC4-BD08-0F3A6BB1E3A3}"/>
              </a:ext>
            </a:extLst>
          </p:cNvPr>
          <p:cNvSpPr>
            <a:spLocks noGrp="1"/>
          </p:cNvSpPr>
          <p:nvPr>
            <p:ph idx="1"/>
          </p:nvPr>
        </p:nvSpPr>
        <p:spPr>
          <a:xfrm>
            <a:off x="703235" y="1502025"/>
            <a:ext cx="10515600" cy="757154"/>
          </a:xfrm>
        </p:spPr>
        <p:txBody>
          <a:bodyPr>
            <a:normAutofit/>
          </a:bodyPr>
          <a:lstStyle/>
          <a:p>
            <a:pPr marL="0" indent="0">
              <a:buNone/>
            </a:pPr>
            <a:r>
              <a:rPr lang="en-GB" dirty="0"/>
              <a:t>Remember!  German has </a:t>
            </a:r>
            <a:r>
              <a:rPr lang="en-GB" u="sng" dirty="0"/>
              <a:t>three</a:t>
            </a:r>
            <a:r>
              <a:rPr lang="en-GB" dirty="0"/>
              <a:t> words for </a:t>
            </a:r>
            <a:r>
              <a:rPr lang="en-GB" b="1" i="1" dirty="0"/>
              <a:t>the</a:t>
            </a:r>
            <a:r>
              <a:rPr lang="en-GB" dirty="0"/>
              <a:t>:</a:t>
            </a:r>
            <a:endParaRPr lang="en-GB" dirty="0">
              <a:solidFill>
                <a:srgbClr val="DAA520"/>
              </a:solidFill>
            </a:endParaRPr>
          </a:p>
        </p:txBody>
      </p:sp>
      <p:sp>
        <p:nvSpPr>
          <p:cNvPr id="8" name="TextBox 7">
            <a:extLst>
              <a:ext uri="{FF2B5EF4-FFF2-40B4-BE49-F238E27FC236}">
                <a16:creationId xmlns:a16="http://schemas.microsoft.com/office/drawing/2014/main" id="{AA1F1E51-3617-4D6C-A964-004DFD4992E3}"/>
              </a:ext>
            </a:extLst>
          </p:cNvPr>
          <p:cNvSpPr txBox="1"/>
          <p:nvPr/>
        </p:nvSpPr>
        <p:spPr>
          <a:xfrm>
            <a:off x="729795" y="3653190"/>
            <a:ext cx="10102516"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 speakers might find this tricky because English only uses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9" name="Rectangle 8">
            <a:extLst>
              <a:ext uri="{FF2B5EF4-FFF2-40B4-BE49-F238E27FC236}">
                <a16:creationId xmlns:a16="http://schemas.microsoft.com/office/drawing/2014/main" id="{AE7B7332-36C6-4250-9077-8FD16B8F1F41}"/>
              </a:ext>
            </a:extLst>
          </p:cNvPr>
          <p:cNvSpPr/>
          <p:nvPr/>
        </p:nvSpPr>
        <p:spPr>
          <a:xfrm>
            <a:off x="703235" y="4785925"/>
            <a:ext cx="107855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Every noun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has a gender, but grammatical gender is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 same as biological gender, as you have seen.</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EBD5B65A-A4D1-476B-8BBB-3A022AF452FC}"/>
              </a:ext>
            </a:extLst>
          </p:cNvPr>
          <p:cNvSpPr txBox="1"/>
          <p:nvPr/>
        </p:nvSpPr>
        <p:spPr>
          <a:xfrm>
            <a:off x="7277682" y="2764219"/>
            <a:ext cx="907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das</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E5ED8F-C6D4-43B8-AB16-82F7B7D67168}"/>
              </a:ext>
            </a:extLst>
          </p:cNvPr>
          <p:cNvSpPr txBox="1"/>
          <p:nvPr/>
        </p:nvSpPr>
        <p:spPr>
          <a:xfrm>
            <a:off x="4045127" y="2764360"/>
            <a:ext cx="816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228FE31-1B3E-40EA-B769-C172BBDC2D90}"/>
              </a:ext>
            </a:extLst>
          </p:cNvPr>
          <p:cNvSpPr txBox="1"/>
          <p:nvPr/>
        </p:nvSpPr>
        <p:spPr>
          <a:xfrm>
            <a:off x="1120583" y="2764220"/>
            <a:ext cx="84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89CEF28-3695-40E3-A019-7169C60D5AD7}"/>
              </a:ext>
            </a:extLst>
          </p:cNvPr>
          <p:cNvSpPr txBox="1"/>
          <p:nvPr/>
        </p:nvSpPr>
        <p:spPr>
          <a:xfrm>
            <a:off x="7277682" y="202486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neuter</a:t>
            </a:r>
          </a:p>
        </p:txBody>
      </p:sp>
      <p:sp>
        <p:nvSpPr>
          <p:cNvPr id="14" name="TextBox 13">
            <a:extLst>
              <a:ext uri="{FF2B5EF4-FFF2-40B4-BE49-F238E27FC236}">
                <a16:creationId xmlns:a16="http://schemas.microsoft.com/office/drawing/2014/main" id="{B73DCEB9-4A08-4D9E-B038-D8B916713EEB}"/>
              </a:ext>
            </a:extLst>
          </p:cNvPr>
          <p:cNvSpPr txBox="1"/>
          <p:nvPr/>
        </p:nvSpPr>
        <p:spPr>
          <a:xfrm>
            <a:off x="1120583" y="2022595"/>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masculine</a:t>
            </a:r>
          </a:p>
        </p:txBody>
      </p:sp>
      <p:sp>
        <p:nvSpPr>
          <p:cNvPr id="15" name="TextBox 14">
            <a:extLst>
              <a:ext uri="{FF2B5EF4-FFF2-40B4-BE49-F238E27FC236}">
                <a16:creationId xmlns:a16="http://schemas.microsoft.com/office/drawing/2014/main" id="{41AFC179-9E2D-4057-8473-43E55C465F32}"/>
              </a:ext>
            </a:extLst>
          </p:cNvPr>
          <p:cNvSpPr txBox="1"/>
          <p:nvPr/>
        </p:nvSpPr>
        <p:spPr>
          <a:xfrm>
            <a:off x="4045127" y="2020956"/>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feminine</a:t>
            </a:r>
          </a:p>
        </p:txBody>
      </p:sp>
      <p:sp>
        <p:nvSpPr>
          <p:cNvPr id="16" name="TextBox 15">
            <a:extLst>
              <a:ext uri="{FF2B5EF4-FFF2-40B4-BE49-F238E27FC236}">
                <a16:creationId xmlns:a16="http://schemas.microsoft.com/office/drawing/2014/main" id="{A84EB3FE-124D-4833-B965-8F7B6388830A}"/>
              </a:ext>
            </a:extLst>
          </p:cNvPr>
          <p:cNvSpPr txBox="1"/>
          <p:nvPr/>
        </p:nvSpPr>
        <p:spPr>
          <a:xfrm>
            <a:off x="1120583" y="2769679"/>
            <a:ext cx="1899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Tisch</a:t>
            </a:r>
          </a:p>
        </p:txBody>
      </p:sp>
      <p:sp>
        <p:nvSpPr>
          <p:cNvPr id="17" name="TextBox 16">
            <a:extLst>
              <a:ext uri="{FF2B5EF4-FFF2-40B4-BE49-F238E27FC236}">
                <a16:creationId xmlns:a16="http://schemas.microsoft.com/office/drawing/2014/main" id="{D9373509-9BDC-457D-B4FC-F07A210A333D}"/>
              </a:ext>
            </a:extLst>
          </p:cNvPr>
          <p:cNvSpPr txBox="1"/>
          <p:nvPr/>
        </p:nvSpPr>
        <p:spPr>
          <a:xfrm>
            <a:off x="4045127" y="275958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Flasche</a:t>
            </a:r>
            <a:endPar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59D710D-4F97-4BEE-BD28-16251BF08D84}"/>
              </a:ext>
            </a:extLst>
          </p:cNvPr>
          <p:cNvSpPr txBox="1"/>
          <p:nvPr/>
        </p:nvSpPr>
        <p:spPr>
          <a:xfrm>
            <a:off x="7277682" y="2759587"/>
            <a:ext cx="2420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das</a:t>
            </a: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Fenster</a:t>
            </a:r>
          </a:p>
        </p:txBody>
      </p:sp>
    </p:spTree>
    <p:extLst>
      <p:ext uri="{BB962C8B-B14F-4D97-AF65-F5344CB8AC3E}">
        <p14:creationId xmlns:p14="http://schemas.microsoft.com/office/powerpoint/2010/main" val="30514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5FEF7-A53F-4DCB-A323-ACAEFDC8729D}"/>
              </a:ext>
            </a:extLst>
          </p:cNvPr>
          <p:cNvSpPr>
            <a:spLocks noGrp="1"/>
          </p:cNvSpPr>
          <p:nvPr>
            <p:ph type="title"/>
          </p:nvPr>
        </p:nvSpPr>
        <p:spPr>
          <a:xfrm>
            <a:off x="838200" y="-100821"/>
            <a:ext cx="10515600" cy="3938427"/>
          </a:xfrm>
        </p:spPr>
        <p:txBody>
          <a:bodyPr>
            <a:normAutofit/>
          </a:bodyPr>
          <a:lstStyle/>
          <a:p>
            <a:pPr algn="ctr"/>
            <a:r>
              <a:rPr lang="en-GB" sz="19900" b="1" dirty="0">
                <a:solidFill>
                  <a:srgbClr val="115076"/>
                </a:solidFill>
              </a:rPr>
              <a:t>wo?</a:t>
            </a:r>
          </a:p>
        </p:txBody>
      </p:sp>
      <p:pic>
        <p:nvPicPr>
          <p:cNvPr id="9" name="Picture 8">
            <a:extLst>
              <a:ext uri="{FF2B5EF4-FFF2-40B4-BE49-F238E27FC236}">
                <a16:creationId xmlns:a16="http://schemas.microsoft.com/office/drawing/2014/main" id="{D6484206-89AC-4E6E-8E96-2A392B97F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pic>
        <p:nvPicPr>
          <p:cNvPr id="10" name="Picture 2" descr="http://www.clker.com/cliparts/w/d/u/B/w/V/stamp1-md.png">
            <a:extLst>
              <a:ext uri="{FF2B5EF4-FFF2-40B4-BE49-F238E27FC236}">
                <a16:creationId xmlns:a16="http://schemas.microsoft.com/office/drawing/2014/main" id="{F70CBDB0-EE21-42DC-AFC3-2E5B276DD1BD}"/>
              </a:ext>
            </a:extLst>
          </p:cNvPr>
          <p:cNvPicPr>
            <a:picLocks noChangeAspect="1" noChangeArrowheads="1"/>
          </p:cNvPicPr>
          <p:nvPr/>
        </p:nvPicPr>
        <p:blipFill>
          <a:blip r:embed="rId4">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4929966" y="273292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983BD-92D7-4AAD-8D88-BC4ED464AF77}"/>
              </a:ext>
            </a:extLst>
          </p:cNvPr>
          <p:cNvSpPr txBox="1"/>
          <p:nvPr/>
        </p:nvSpPr>
        <p:spPr>
          <a:xfrm rot="21349562">
            <a:off x="5063399" y="3389526"/>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
        <p:nvSpPr>
          <p:cNvPr id="11" name="TextBox 10">
            <a:extLst>
              <a:ext uri="{FF2B5EF4-FFF2-40B4-BE49-F238E27FC236}">
                <a16:creationId xmlns:a16="http://schemas.microsoft.com/office/drawing/2014/main" id="{4E66DE45-4F2A-4996-B9EC-4B1256CDA593}"/>
              </a:ext>
            </a:extLst>
          </p:cNvPr>
          <p:cNvSpPr txBox="1"/>
          <p:nvPr/>
        </p:nvSpPr>
        <p:spPr>
          <a:xfrm>
            <a:off x="0" y="4558660"/>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Wo</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Niko</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BCEA7E8-3EA2-48B4-AEBA-5FD0D3FC94BA}"/>
              </a:ext>
            </a:extLst>
          </p:cNvPr>
          <p:cNvSpPr txBox="1"/>
          <p:nvPr/>
        </p:nvSpPr>
        <p:spPr>
          <a:xfrm>
            <a:off x="0" y="555379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Where </a:t>
            </a:r>
            <a:r>
              <a:rPr lang="en-HK" sz="3200" dirty="0">
                <a:solidFill>
                  <a:srgbClr val="5B9BD5">
                    <a:lumMod val="50000"/>
                  </a:srgbClr>
                </a:solidFill>
                <a:latin typeface="Century Gothic" panose="020B0502020202020204" pitchFamily="34" charset="0"/>
              </a:rPr>
              <a:t>is Niko?</a:t>
            </a:r>
            <a:r>
              <a:rPr lang="en-GB" sz="3200" dirty="0">
                <a:solidFill>
                  <a:srgbClr val="5B9BD5">
                    <a:lumMod val="50000"/>
                  </a:srgb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7CEEFB0E-B6E6-42F5-969D-7F7B40F5CD61}"/>
              </a:ext>
            </a:extLst>
          </p:cNvPr>
          <p:cNvSpPr txBox="1"/>
          <p:nvPr/>
        </p:nvSpPr>
        <p:spPr>
          <a:xfrm>
            <a:off x="6029883" y="6946179"/>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260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19" name="Picture 18">
            <a:extLst>
              <a:ext uri="{FF2B5EF4-FFF2-40B4-BE49-F238E27FC236}">
                <a16:creationId xmlns:a16="http://schemas.microsoft.com/office/drawing/2014/main" id="{059236E2-E8BB-4543-A514-03323839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98" y="1461083"/>
            <a:ext cx="2590701" cy="3468721"/>
          </a:xfrm>
          <a:prstGeom prst="rect">
            <a:avLst/>
          </a:prstGeom>
        </p:spPr>
      </p:pic>
      <p:pic>
        <p:nvPicPr>
          <p:cNvPr id="20" name="Picture 19">
            <a:extLst>
              <a:ext uri="{FF2B5EF4-FFF2-40B4-BE49-F238E27FC236}">
                <a16:creationId xmlns:a16="http://schemas.microsoft.com/office/drawing/2014/main" id="{C3784E6E-31CF-43D8-97E6-447CC26D9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06" y="1984995"/>
            <a:ext cx="4344801" cy="2944809"/>
          </a:xfrm>
          <a:prstGeom prst="rect">
            <a:avLst/>
          </a:prstGeom>
        </p:spPr>
      </p:pic>
    </p:spTree>
    <p:extLst>
      <p:ext uri="{BB962C8B-B14F-4D97-AF65-F5344CB8AC3E}">
        <p14:creationId xmlns:p14="http://schemas.microsoft.com/office/powerpoint/2010/main" val="301071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7" name="Picture 6">
            <a:extLst>
              <a:ext uri="{FF2B5EF4-FFF2-40B4-BE49-F238E27FC236}">
                <a16:creationId xmlns:a16="http://schemas.microsoft.com/office/drawing/2014/main" id="{4D85C876-FFC0-44A2-BDD8-C6A2C88434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8369084" y="586833"/>
            <a:ext cx="3642101" cy="4738247"/>
          </a:xfrm>
          <a:prstGeom prst="rect">
            <a:avLst/>
          </a:prstGeom>
        </p:spPr>
      </p:pic>
      <p:pic>
        <p:nvPicPr>
          <p:cNvPr id="8" name="Picture 7">
            <a:extLst>
              <a:ext uri="{FF2B5EF4-FFF2-40B4-BE49-F238E27FC236}">
                <a16:creationId xmlns:a16="http://schemas.microsoft.com/office/drawing/2014/main" id="{A9867F39-BFC2-47A0-BA6E-8C3630A87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65" y="2123583"/>
            <a:ext cx="4781483" cy="2897868"/>
          </a:xfrm>
          <a:prstGeom prst="rect">
            <a:avLst/>
          </a:prstGeom>
        </p:spPr>
      </p:pic>
    </p:spTree>
    <p:extLst>
      <p:ext uri="{BB962C8B-B14F-4D97-AF65-F5344CB8AC3E}">
        <p14:creationId xmlns:p14="http://schemas.microsoft.com/office/powerpoint/2010/main" val="1232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9" name="Picture 8">
            <a:extLst>
              <a:ext uri="{FF2B5EF4-FFF2-40B4-BE49-F238E27FC236}">
                <a16:creationId xmlns:a16="http://schemas.microsoft.com/office/drawing/2014/main" id="{03760AB0-9520-40E4-B1F6-6E950B8940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61587"/>
            <a:ext cx="4122549" cy="3087617"/>
          </a:xfrm>
          <a:prstGeom prst="rect">
            <a:avLst/>
          </a:prstGeom>
        </p:spPr>
      </p:pic>
      <p:pic>
        <p:nvPicPr>
          <p:cNvPr id="10" name="Picture 9">
            <a:extLst>
              <a:ext uri="{FF2B5EF4-FFF2-40B4-BE49-F238E27FC236}">
                <a16:creationId xmlns:a16="http://schemas.microsoft.com/office/drawing/2014/main" id="{AA704B5F-72BE-4315-AB54-280CBB0FE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5809" y="2123269"/>
            <a:ext cx="3684358" cy="2232944"/>
          </a:xfrm>
          <a:prstGeom prst="rect">
            <a:avLst/>
          </a:prstGeom>
        </p:spPr>
      </p:pic>
    </p:spTree>
    <p:extLst>
      <p:ext uri="{BB962C8B-B14F-4D97-AF65-F5344CB8AC3E}">
        <p14:creationId xmlns:p14="http://schemas.microsoft.com/office/powerpoint/2010/main" val="10964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C78406-878B-4563-926F-B95155524DF9}"/>
              </a:ext>
            </a:extLst>
          </p:cNvPr>
          <p:cNvSpPr/>
          <p:nvPr/>
        </p:nvSpPr>
        <p:spPr>
          <a:xfrm>
            <a:off x="4625053" y="1162143"/>
            <a:ext cx="346280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Mann</a:t>
            </a:r>
            <a:endParaRPr lang="en-US" dirty="0">
              <a:solidFill>
                <a:srgbClr val="115076"/>
              </a:solidFill>
            </a:endParaRPr>
          </a:p>
        </p:txBody>
      </p:sp>
      <p:pic>
        <p:nvPicPr>
          <p:cNvPr id="8" name="Picture 7">
            <a:extLst>
              <a:ext uri="{FF2B5EF4-FFF2-40B4-BE49-F238E27FC236}">
                <a16:creationId xmlns:a16="http://schemas.microsoft.com/office/drawing/2014/main" id="{1EAF91AD-408F-43A1-88C8-2532BAE7FFA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10204" y="2538745"/>
            <a:ext cx="1614648" cy="3429694"/>
          </a:xfrm>
          <a:prstGeom prst="rect">
            <a:avLst/>
          </a:prstGeom>
        </p:spPr>
      </p:pic>
      <p:sp>
        <p:nvSpPr>
          <p:cNvPr id="9" name="Rectangle 8">
            <a:extLst>
              <a:ext uri="{FF2B5EF4-FFF2-40B4-BE49-F238E27FC236}">
                <a16:creationId xmlns:a16="http://schemas.microsoft.com/office/drawing/2014/main" id="{054AB3AB-39E0-4357-80ED-6548120EB750}"/>
              </a:ext>
            </a:extLst>
          </p:cNvPr>
          <p:cNvSpPr/>
          <p:nvPr/>
        </p:nvSpPr>
        <p:spPr>
          <a:xfrm>
            <a:off x="4427621" y="1342127"/>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0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383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10" name="Rectangle 9">
            <a:extLst>
              <a:ext uri="{FF2B5EF4-FFF2-40B4-BE49-F238E27FC236}">
                <a16:creationId xmlns:a16="http://schemas.microsoft.com/office/drawing/2014/main" id="{6FDC3C78-4D82-4E5B-A4DC-416D335A72B5}"/>
              </a:ext>
            </a:extLst>
          </p:cNvPr>
          <p:cNvSpPr/>
          <p:nvPr/>
        </p:nvSpPr>
        <p:spPr>
          <a:xfrm>
            <a:off x="4997291" y="1001890"/>
            <a:ext cx="3090911"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der</a:t>
            </a:r>
            <a:r>
              <a:rPr lang="en-GB" sz="5400" dirty="0">
                <a:solidFill>
                  <a:srgbClr val="002060"/>
                </a:solidFill>
                <a:latin typeface="Century Gothic" panose="020B0502020202020204" pitchFamily="34" charset="0"/>
              </a:rPr>
              <a:t> Gast</a:t>
            </a:r>
          </a:p>
        </p:txBody>
      </p:sp>
      <p:sp>
        <p:nvSpPr>
          <p:cNvPr id="11" name="TextBox 10">
            <a:extLst>
              <a:ext uri="{FF2B5EF4-FFF2-40B4-BE49-F238E27FC236}">
                <a16:creationId xmlns:a16="http://schemas.microsoft.com/office/drawing/2014/main" id="{B44DEA2B-1972-4E1D-8C22-991468976363}"/>
              </a:ext>
            </a:extLst>
          </p:cNvPr>
          <p:cNvSpPr txBox="1"/>
          <p:nvPr/>
        </p:nvSpPr>
        <p:spPr>
          <a:xfrm>
            <a:off x="4061012" y="5745346"/>
            <a:ext cx="3254188"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[guest]</a:t>
            </a:r>
          </a:p>
        </p:txBody>
      </p:sp>
      <p:sp>
        <p:nvSpPr>
          <p:cNvPr id="12" name="Rectangle 11">
            <a:extLst>
              <a:ext uri="{FF2B5EF4-FFF2-40B4-BE49-F238E27FC236}">
                <a16:creationId xmlns:a16="http://schemas.microsoft.com/office/drawing/2014/main" id="{CD7A1273-F0E6-4C56-A867-CE222F8144CE}"/>
              </a:ext>
            </a:extLst>
          </p:cNvPr>
          <p:cNvSpPr/>
          <p:nvPr/>
        </p:nvSpPr>
        <p:spPr>
          <a:xfrm>
            <a:off x="4923275" y="1181873"/>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570CA2-7810-4C20-BE5C-C44C119C3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1072" y="1881650"/>
            <a:ext cx="1995407" cy="3990814"/>
          </a:xfrm>
          <a:prstGeom prst="rect">
            <a:avLst/>
          </a:prstGeom>
        </p:spPr>
      </p:pic>
    </p:spTree>
    <p:extLst>
      <p:ext uri="{BB962C8B-B14F-4D97-AF65-F5344CB8AC3E}">
        <p14:creationId xmlns:p14="http://schemas.microsoft.com/office/powerpoint/2010/main" val="37531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pic>
        <p:nvPicPr>
          <p:cNvPr id="8" name="Picture 7">
            <a:extLst>
              <a:ext uri="{FF2B5EF4-FFF2-40B4-BE49-F238E27FC236}">
                <a16:creationId xmlns:a16="http://schemas.microsoft.com/office/drawing/2014/main" id="{7B501F9E-7016-4BB3-B705-4A966D491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522" y="3090545"/>
            <a:ext cx="4080711" cy="2473158"/>
          </a:xfrm>
          <a:prstGeom prst="rect">
            <a:avLst/>
          </a:prstGeom>
        </p:spPr>
      </p:pic>
      <p:sp>
        <p:nvSpPr>
          <p:cNvPr id="9" name="Rectangle 8">
            <a:extLst>
              <a:ext uri="{FF2B5EF4-FFF2-40B4-BE49-F238E27FC236}">
                <a16:creationId xmlns:a16="http://schemas.microsoft.com/office/drawing/2014/main" id="{0082D06E-FA8F-498F-B755-859C063BD4E3}"/>
              </a:ext>
            </a:extLst>
          </p:cNvPr>
          <p:cNvSpPr/>
          <p:nvPr/>
        </p:nvSpPr>
        <p:spPr>
          <a:xfrm>
            <a:off x="5479120" y="1461362"/>
            <a:ext cx="312136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Tisch</a:t>
            </a:r>
            <a:endParaRPr lang="en-US" dirty="0">
              <a:solidFill>
                <a:srgbClr val="115076"/>
              </a:solidFill>
            </a:endParaRPr>
          </a:p>
        </p:txBody>
      </p:sp>
      <p:sp>
        <p:nvSpPr>
          <p:cNvPr id="14" name="Rectangle 13">
            <a:extLst>
              <a:ext uri="{FF2B5EF4-FFF2-40B4-BE49-F238E27FC236}">
                <a16:creationId xmlns:a16="http://schemas.microsoft.com/office/drawing/2014/main" id="{73D120A3-925C-4308-9F47-298B2B153CD0}"/>
              </a:ext>
            </a:extLst>
          </p:cNvPr>
          <p:cNvSpPr/>
          <p:nvPr/>
        </p:nvSpPr>
        <p:spPr>
          <a:xfrm>
            <a:off x="5370923" y="1641345"/>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7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360E33F2-E3EC-4262-A28E-7CED7177DFD9}"/>
              </a:ext>
            </a:extLst>
          </p:cNvPr>
          <p:cNvSpPr/>
          <p:nvPr/>
        </p:nvSpPr>
        <p:spPr>
          <a:xfrm>
            <a:off x="4824125" y="1271359"/>
            <a:ext cx="3966150"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Fenster</a:t>
            </a:r>
            <a:endParaRPr lang="en-US" dirty="0">
              <a:solidFill>
                <a:srgbClr val="115076"/>
              </a:solidFill>
            </a:endParaRPr>
          </a:p>
        </p:txBody>
      </p:sp>
      <p:sp>
        <p:nvSpPr>
          <p:cNvPr id="10" name="Rectangle 9">
            <a:extLst>
              <a:ext uri="{FF2B5EF4-FFF2-40B4-BE49-F238E27FC236}">
                <a16:creationId xmlns:a16="http://schemas.microsoft.com/office/drawing/2014/main" id="{0F9B10BB-375A-4DC9-9BF4-BE10EA6F27CA}"/>
              </a:ext>
            </a:extLst>
          </p:cNvPr>
          <p:cNvSpPr/>
          <p:nvPr/>
        </p:nvSpPr>
        <p:spPr>
          <a:xfrm>
            <a:off x="4674820" y="1447822"/>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0D57F7-D2DE-4C87-B545-D722479D7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9967" y="2729012"/>
            <a:ext cx="4495411" cy="3366875"/>
          </a:xfrm>
          <a:prstGeom prst="rect">
            <a:avLst/>
          </a:prstGeom>
        </p:spPr>
      </p:pic>
    </p:spTree>
    <p:extLst>
      <p:ext uri="{BB962C8B-B14F-4D97-AF65-F5344CB8AC3E}">
        <p14:creationId xmlns:p14="http://schemas.microsoft.com/office/powerpoint/2010/main" val="29506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3589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8" name="Rectangle 7">
            <a:extLst>
              <a:ext uri="{FF2B5EF4-FFF2-40B4-BE49-F238E27FC236}">
                <a16:creationId xmlns:a16="http://schemas.microsoft.com/office/drawing/2014/main" id="{534A15E2-60DA-4900-A695-493229DE9206}"/>
              </a:ext>
            </a:extLst>
          </p:cNvPr>
          <p:cNvSpPr/>
          <p:nvPr/>
        </p:nvSpPr>
        <p:spPr>
          <a:xfrm>
            <a:off x="5558489" y="1312102"/>
            <a:ext cx="3158237"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das</a:t>
            </a:r>
            <a:r>
              <a:rPr lang="en-GB" sz="5400" dirty="0">
                <a:solidFill>
                  <a:srgbClr val="115076"/>
                </a:solidFill>
                <a:latin typeface="Century Gothic" panose="020B0502020202020204" pitchFamily="34" charset="0"/>
              </a:rPr>
              <a:t> </a:t>
            </a:r>
            <a:r>
              <a:rPr lang="en-GB" sz="5400" dirty="0" err="1">
                <a:solidFill>
                  <a:srgbClr val="115076"/>
                </a:solidFill>
                <a:latin typeface="Century Gothic" panose="020B0502020202020204" pitchFamily="34" charset="0"/>
              </a:rPr>
              <a:t>Paar</a:t>
            </a:r>
            <a:endParaRPr lang="en-GB" sz="54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3EADCE90-06F1-47A9-98CE-F0F2AC602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6141" y="2789369"/>
            <a:ext cx="3257483" cy="3273936"/>
          </a:xfrm>
          <a:prstGeom prst="rect">
            <a:avLst/>
          </a:prstGeom>
        </p:spPr>
      </p:pic>
      <p:sp>
        <p:nvSpPr>
          <p:cNvPr id="12" name="Rectangle 11">
            <a:extLst>
              <a:ext uri="{FF2B5EF4-FFF2-40B4-BE49-F238E27FC236}">
                <a16:creationId xmlns:a16="http://schemas.microsoft.com/office/drawing/2014/main" id="{25D3B284-D891-4B4A-8952-1C9E4F52445F}"/>
              </a:ext>
            </a:extLst>
          </p:cNvPr>
          <p:cNvSpPr/>
          <p:nvPr/>
        </p:nvSpPr>
        <p:spPr>
          <a:xfrm>
            <a:off x="5412150" y="1492085"/>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7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985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CF9EF5C6-065A-423F-A0B7-8ECFBED28986}"/>
              </a:ext>
            </a:extLst>
          </p:cNvPr>
          <p:cNvSpPr/>
          <p:nvPr/>
        </p:nvSpPr>
        <p:spPr>
          <a:xfrm>
            <a:off x="5322658" y="1163991"/>
            <a:ext cx="2969083"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Heft</a:t>
            </a:r>
            <a:endParaRPr lang="en-US" dirty="0">
              <a:solidFill>
                <a:srgbClr val="115076"/>
              </a:solidFill>
            </a:endParaRPr>
          </a:p>
        </p:txBody>
      </p:sp>
      <p:sp>
        <p:nvSpPr>
          <p:cNvPr id="10" name="Rectangle 9">
            <a:extLst>
              <a:ext uri="{FF2B5EF4-FFF2-40B4-BE49-F238E27FC236}">
                <a16:creationId xmlns:a16="http://schemas.microsoft.com/office/drawing/2014/main" id="{ABE19F0C-7975-43D3-8075-49280B54C81F}"/>
              </a:ext>
            </a:extLst>
          </p:cNvPr>
          <p:cNvSpPr/>
          <p:nvPr/>
        </p:nvSpPr>
        <p:spPr>
          <a:xfrm>
            <a:off x="5317292" y="1343974"/>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B53799-021A-4223-85DC-E56EF5BBA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894" y="2671406"/>
            <a:ext cx="2590701" cy="3468721"/>
          </a:xfrm>
          <a:prstGeom prst="rect">
            <a:avLst/>
          </a:prstGeom>
        </p:spPr>
      </p:pic>
    </p:spTree>
    <p:extLst>
      <p:ext uri="{BB962C8B-B14F-4D97-AF65-F5344CB8AC3E}">
        <p14:creationId xmlns:p14="http://schemas.microsoft.com/office/powerpoint/2010/main" val="29558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557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8" name="Rectangle 7">
            <a:extLst>
              <a:ext uri="{FF2B5EF4-FFF2-40B4-BE49-F238E27FC236}">
                <a16:creationId xmlns:a16="http://schemas.microsoft.com/office/drawing/2014/main" id="{A6707C6A-B78F-43E8-A0CD-083CDF68C385}"/>
              </a:ext>
            </a:extLst>
          </p:cNvPr>
          <p:cNvSpPr/>
          <p:nvPr/>
        </p:nvSpPr>
        <p:spPr>
          <a:xfrm>
            <a:off x="4994021" y="1064601"/>
            <a:ext cx="299793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Tafel</a:t>
            </a:r>
            <a:endParaRPr lang="en-US" dirty="0">
              <a:solidFill>
                <a:srgbClr val="115076"/>
              </a:solidFill>
            </a:endParaRPr>
          </a:p>
        </p:txBody>
      </p:sp>
      <p:pic>
        <p:nvPicPr>
          <p:cNvPr id="9" name="Picture 8">
            <a:extLst>
              <a:ext uri="{FF2B5EF4-FFF2-40B4-BE49-F238E27FC236}">
                <a16:creationId xmlns:a16="http://schemas.microsoft.com/office/drawing/2014/main" id="{62E77F23-5A7F-4E47-838E-97CD9F4CC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2469194"/>
            <a:ext cx="5715000" cy="3873500"/>
          </a:xfrm>
          <a:prstGeom prst="rect">
            <a:avLst/>
          </a:prstGeom>
        </p:spPr>
      </p:pic>
      <p:sp>
        <p:nvSpPr>
          <p:cNvPr id="12" name="Rectangle 11">
            <a:extLst>
              <a:ext uri="{FF2B5EF4-FFF2-40B4-BE49-F238E27FC236}">
                <a16:creationId xmlns:a16="http://schemas.microsoft.com/office/drawing/2014/main" id="{4AEC4BB0-A7B2-476C-A145-78D216E3BAAD}"/>
              </a:ext>
            </a:extLst>
          </p:cNvPr>
          <p:cNvSpPr/>
          <p:nvPr/>
        </p:nvSpPr>
        <p:spPr>
          <a:xfrm>
            <a:off x="4828700" y="1225654"/>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20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CEEFB0E-B6E6-42F5-969D-7F7B40F5CD61}"/>
              </a:ext>
            </a:extLst>
          </p:cNvPr>
          <p:cNvSpPr txBox="1"/>
          <p:nvPr/>
        </p:nvSpPr>
        <p:spPr>
          <a:xfrm>
            <a:off x="6029883" y="6946179"/>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2" name="Title 1">
            <a:extLst>
              <a:ext uri="{FF2B5EF4-FFF2-40B4-BE49-F238E27FC236}">
                <a16:creationId xmlns:a16="http://schemas.microsoft.com/office/drawing/2014/main" id="{0532F42D-280B-40A2-989E-19BDD84F1256}"/>
              </a:ext>
            </a:extLst>
          </p:cNvPr>
          <p:cNvSpPr>
            <a:spLocks noGrp="1"/>
          </p:cNvSpPr>
          <p:nvPr>
            <p:ph type="title"/>
          </p:nvPr>
        </p:nvSpPr>
        <p:spPr>
          <a:xfrm>
            <a:off x="3870986" y="-45916"/>
            <a:ext cx="10515600" cy="3388607"/>
          </a:xfrm>
        </p:spPr>
        <p:txBody>
          <a:bodyPr>
            <a:normAutofit/>
          </a:bodyPr>
          <a:lstStyle/>
          <a:p>
            <a:r>
              <a:rPr lang="en-GB" sz="16600" b="1" dirty="0">
                <a:solidFill>
                  <a:srgbClr val="5B9BD5">
                    <a:lumMod val="50000"/>
                  </a:srgbClr>
                </a:solidFill>
              </a:rPr>
              <a:t>wo?</a:t>
            </a:r>
            <a:endParaRPr lang="en-GB" sz="6000" dirty="0"/>
          </a:p>
        </p:txBody>
      </p:sp>
      <p:pic>
        <p:nvPicPr>
          <p:cNvPr id="14" name="Picture 2" descr="http://www.clker.com/cliparts/w/d/u/B/w/V/stamp1-md.png">
            <a:extLst>
              <a:ext uri="{FF2B5EF4-FFF2-40B4-BE49-F238E27FC236}">
                <a16:creationId xmlns:a16="http://schemas.microsoft.com/office/drawing/2014/main" id="{6ED773A8-248E-474A-B0ED-7A793F24FECE}"/>
              </a:ext>
            </a:extLst>
          </p:cNvPr>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750F3F-1544-46A9-880B-56DE0D5072C1}"/>
              </a:ext>
            </a:extLst>
          </p:cNvPr>
          <p:cNvSpPr txBox="1"/>
          <p:nvPr/>
        </p:nvSpPr>
        <p:spPr>
          <a:xfrm rot="21349562">
            <a:off x="5158962" y="2988748"/>
            <a:ext cx="2065204" cy="707886"/>
          </a:xfrm>
          <a:prstGeom prst="rect">
            <a:avLst/>
          </a:prstGeom>
          <a:noFill/>
        </p:spPr>
        <p:txBody>
          <a:bodyPr wrap="square" rtlCol="0">
            <a:spAutoFit/>
          </a:bodyPr>
          <a:lstStyle/>
          <a:p>
            <a:pPr algn="ctr"/>
            <a:r>
              <a:rPr lang="en-GB" sz="4000" b="1" dirty="0">
                <a:solidFill>
                  <a:srgbClr val="4472C4">
                    <a:lumMod val="50000"/>
                  </a:srgbClr>
                </a:solidFill>
                <a:latin typeface="Century Gothic" panose="020B0502020202020204" pitchFamily="34" charset="0"/>
                <a:cs typeface="Calibri" panose="020F0502020204030204" pitchFamily="34" charset="0"/>
              </a:rPr>
              <a:t>where?</a:t>
            </a:r>
          </a:p>
        </p:txBody>
      </p:sp>
      <p:sp>
        <p:nvSpPr>
          <p:cNvPr id="17" name="TextBox 16">
            <a:extLst>
              <a:ext uri="{FF2B5EF4-FFF2-40B4-BE49-F238E27FC236}">
                <a16:creationId xmlns:a16="http://schemas.microsoft.com/office/drawing/2014/main" id="{B767E1A3-7D5D-47F6-B04A-CB94ABE1F6A4}"/>
              </a:ext>
            </a:extLst>
          </p:cNvPr>
          <p:cNvSpPr txBox="1"/>
          <p:nvPr/>
        </p:nvSpPr>
        <p:spPr>
          <a:xfrm>
            <a:off x="0" y="4101107"/>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____ </a:t>
            </a:r>
            <a:r>
              <a:rPr lang="es-ES" sz="5400" dirty="0" err="1">
                <a:solidFill>
                  <a:srgbClr val="5B9BD5">
                    <a:lumMod val="50000"/>
                  </a:srgbClr>
                </a:solidFill>
                <a:latin typeface="Century Gothic" panose="020B0502020202020204" pitchFamily="34" charset="0"/>
                <a:cs typeface="Calibri" panose="020F0502020204030204" pitchFamily="34" charset="0"/>
              </a:rPr>
              <a:t>ist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Niko</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D0503A0-A52D-455C-A954-E130DEEC6E9E}"/>
              </a:ext>
            </a:extLst>
          </p:cNvPr>
          <p:cNvSpPr txBox="1"/>
          <p:nvPr/>
        </p:nvSpPr>
        <p:spPr>
          <a:xfrm>
            <a:off x="0" y="5096241"/>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Where </a:t>
            </a:r>
            <a:r>
              <a:rPr lang="en-HK" sz="3200" dirty="0">
                <a:solidFill>
                  <a:srgbClr val="5B9BD5">
                    <a:lumMod val="50000"/>
                  </a:srgbClr>
                </a:solidFill>
                <a:latin typeface="Century Gothic" panose="020B0502020202020204" pitchFamily="34" charset="0"/>
              </a:rPr>
              <a:t>is Niko?</a:t>
            </a:r>
            <a:r>
              <a:rPr lang="en-GB" sz="3200" dirty="0">
                <a:solidFill>
                  <a:srgbClr val="5B9BD5">
                    <a:lumMod val="50000"/>
                  </a:srgbClr>
                </a:solidFill>
                <a:latin typeface="Century Gothic" panose="020B0502020202020204" pitchFamily="34" charset="0"/>
              </a:rPr>
              <a:t>]</a:t>
            </a:r>
          </a:p>
        </p:txBody>
      </p:sp>
      <p:sp>
        <p:nvSpPr>
          <p:cNvPr id="19" name="Rectangle 18">
            <a:extLst>
              <a:ext uri="{FF2B5EF4-FFF2-40B4-BE49-F238E27FC236}">
                <a16:creationId xmlns:a16="http://schemas.microsoft.com/office/drawing/2014/main" id="{20FF4FA0-BE27-4E3C-8832-7ECF89AECC32}"/>
              </a:ext>
            </a:extLst>
          </p:cNvPr>
          <p:cNvSpPr/>
          <p:nvPr/>
        </p:nvSpPr>
        <p:spPr>
          <a:xfrm>
            <a:off x="4099586" y="4101107"/>
            <a:ext cx="1446230"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Wo</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pic>
        <p:nvPicPr>
          <p:cNvPr id="20" name="Picture 19">
            <a:extLst>
              <a:ext uri="{FF2B5EF4-FFF2-40B4-BE49-F238E27FC236}">
                <a16:creationId xmlns:a16="http://schemas.microsoft.com/office/drawing/2014/main" id="{2F0C3EE6-830B-4BFA-8D73-2E6876DC6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21" name="Action Button: Help 20">
            <a:hlinkClick r:id="" action="ppaction://noaction" highlightClick="1"/>
            <a:extLst>
              <a:ext uri="{FF2B5EF4-FFF2-40B4-BE49-F238E27FC236}">
                <a16:creationId xmlns:a16="http://schemas.microsoft.com/office/drawing/2014/main" id="{AF72AEC5-AAB6-4A70-95B8-488AB05AFD3F}"/>
              </a:ext>
            </a:extLst>
          </p:cNvPr>
          <p:cNvSpPr/>
          <p:nvPr/>
        </p:nvSpPr>
        <p:spPr>
          <a:xfrm>
            <a:off x="2137841" y="3143912"/>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Action Button: Help 21">
            <a:hlinkClick r:id="" action="ppaction://noaction" highlightClick="1"/>
            <a:extLst>
              <a:ext uri="{FF2B5EF4-FFF2-40B4-BE49-F238E27FC236}">
                <a16:creationId xmlns:a16="http://schemas.microsoft.com/office/drawing/2014/main" id="{004C14A3-8E6B-44C6-AFD0-09ED1B05CFCC}"/>
              </a:ext>
            </a:extLst>
          </p:cNvPr>
          <p:cNvSpPr/>
          <p:nvPr/>
        </p:nvSpPr>
        <p:spPr>
          <a:xfrm>
            <a:off x="2137841" y="4961016"/>
            <a:ext cx="720000" cy="720000"/>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5651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17" grpId="0"/>
      <p:bldP spid="18" grpId="0" animBg="1"/>
      <p:bldP spid="19" grpId="0"/>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383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81644F31-2980-4AD3-B2AE-C17ED47B3623}"/>
              </a:ext>
            </a:extLst>
          </p:cNvPr>
          <p:cNvSpPr/>
          <p:nvPr/>
        </p:nvSpPr>
        <p:spPr>
          <a:xfrm>
            <a:off x="4437482" y="1001890"/>
            <a:ext cx="4009431" cy="923330"/>
          </a:xfrm>
          <a:prstGeom prst="rect">
            <a:avLst/>
          </a:prstGeom>
        </p:spPr>
        <p:txBody>
          <a:bodyPr wrap="square">
            <a:spAutoFit/>
          </a:bodyPr>
          <a:lstStyle/>
          <a:p>
            <a:r>
              <a:rPr lang="es-ES" sz="5400" b="1" dirty="0">
                <a:solidFill>
                  <a:srgbClr val="DAA52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Flasche</a:t>
            </a:r>
            <a:endParaRPr lang="en-US" dirty="0">
              <a:solidFill>
                <a:srgbClr val="115076"/>
              </a:solidFill>
            </a:endParaRPr>
          </a:p>
        </p:txBody>
      </p:sp>
      <p:pic>
        <p:nvPicPr>
          <p:cNvPr id="10" name="Picture 9">
            <a:extLst>
              <a:ext uri="{FF2B5EF4-FFF2-40B4-BE49-F238E27FC236}">
                <a16:creationId xmlns:a16="http://schemas.microsoft.com/office/drawing/2014/main" id="{4400A41D-9F0E-4B82-9DF9-7EB0FF12E9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4726241" y="2459857"/>
            <a:ext cx="2998064" cy="3900377"/>
          </a:xfrm>
          <a:prstGeom prst="rect">
            <a:avLst/>
          </a:prstGeom>
        </p:spPr>
      </p:pic>
      <p:sp>
        <p:nvSpPr>
          <p:cNvPr id="11" name="Rectangle 10">
            <a:extLst>
              <a:ext uri="{FF2B5EF4-FFF2-40B4-BE49-F238E27FC236}">
                <a16:creationId xmlns:a16="http://schemas.microsoft.com/office/drawing/2014/main" id="{F8199450-5AE4-47E5-8427-355AD432D002}"/>
              </a:ext>
            </a:extLst>
          </p:cNvPr>
          <p:cNvSpPr/>
          <p:nvPr/>
        </p:nvSpPr>
        <p:spPr>
          <a:xfrm>
            <a:off x="4275487" y="1181873"/>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4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8" name="Rectangle 7">
            <a:extLst>
              <a:ext uri="{FF2B5EF4-FFF2-40B4-BE49-F238E27FC236}">
                <a16:creationId xmlns:a16="http://schemas.microsoft.com/office/drawing/2014/main" id="{D6D2279E-0504-4C21-A626-94B328F37030}"/>
              </a:ext>
            </a:extLst>
          </p:cNvPr>
          <p:cNvSpPr/>
          <p:nvPr/>
        </p:nvSpPr>
        <p:spPr>
          <a:xfrm>
            <a:off x="5356130" y="1049623"/>
            <a:ext cx="3448380"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die</a:t>
            </a:r>
            <a:r>
              <a:rPr lang="en-GB" sz="5400" dirty="0">
                <a:solidFill>
                  <a:srgbClr val="115076"/>
                </a:solidFill>
                <a:latin typeface="Century Gothic" panose="020B0502020202020204" pitchFamily="34" charset="0"/>
              </a:rPr>
              <a:t> </a:t>
            </a:r>
            <a:r>
              <a:rPr lang="en-GB" sz="5400" dirty="0" err="1">
                <a:solidFill>
                  <a:srgbClr val="115076"/>
                </a:solidFill>
                <a:latin typeface="Century Gothic" panose="020B0502020202020204" pitchFamily="34" charset="0"/>
              </a:rPr>
              <a:t>Klasse</a:t>
            </a:r>
            <a:endParaRPr lang="en-GB" sz="5400"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id="{2792E8A9-720C-4084-836B-740DBC8D63AE}"/>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25125" y="2555733"/>
            <a:ext cx="4957093" cy="3577368"/>
          </a:xfrm>
          <a:prstGeom prst="rect">
            <a:avLst/>
          </a:prstGeom>
        </p:spPr>
      </p:pic>
      <p:sp>
        <p:nvSpPr>
          <p:cNvPr id="12" name="Rectangle 11">
            <a:extLst>
              <a:ext uri="{FF2B5EF4-FFF2-40B4-BE49-F238E27FC236}">
                <a16:creationId xmlns:a16="http://schemas.microsoft.com/office/drawing/2014/main" id="{361258F3-6CF8-4987-AD71-8E8E28000E8D}"/>
              </a:ext>
            </a:extLst>
          </p:cNvPr>
          <p:cNvSpPr/>
          <p:nvPr/>
        </p:nvSpPr>
        <p:spPr>
          <a:xfrm>
            <a:off x="5165557" y="1229606"/>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1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00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ectangle 6">
            <a:extLst>
              <a:ext uri="{FF2B5EF4-FFF2-40B4-BE49-F238E27FC236}">
                <a16:creationId xmlns:a16="http://schemas.microsoft.com/office/drawing/2014/main" id="{DCFC5EFB-15A2-4AF0-AE7C-1142D3194CD4}"/>
              </a:ext>
            </a:extLst>
          </p:cNvPr>
          <p:cNvSpPr/>
          <p:nvPr/>
        </p:nvSpPr>
        <p:spPr>
          <a:xfrm>
            <a:off x="5434869" y="1348134"/>
            <a:ext cx="2744662"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der</a:t>
            </a:r>
            <a:r>
              <a:rPr lang="en-GB" sz="5400" dirty="0">
                <a:solidFill>
                  <a:srgbClr val="002060"/>
                </a:solidFill>
                <a:latin typeface="Century Gothic" panose="020B0502020202020204" pitchFamily="34" charset="0"/>
              </a:rPr>
              <a:t> Tag</a:t>
            </a:r>
          </a:p>
        </p:txBody>
      </p:sp>
      <p:pic>
        <p:nvPicPr>
          <p:cNvPr id="10" name="Picture 9">
            <a:extLst>
              <a:ext uri="{FF2B5EF4-FFF2-40B4-BE49-F238E27FC236}">
                <a16:creationId xmlns:a16="http://schemas.microsoft.com/office/drawing/2014/main" id="{B74C408E-7867-4294-A4FD-9C14339E1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0292" y="3911277"/>
            <a:ext cx="1975170" cy="1955419"/>
          </a:xfrm>
          <a:prstGeom prst="rect">
            <a:avLst/>
          </a:prstGeom>
        </p:spPr>
      </p:pic>
      <p:pic>
        <p:nvPicPr>
          <p:cNvPr id="11" name="Picture 10">
            <a:extLst>
              <a:ext uri="{FF2B5EF4-FFF2-40B4-BE49-F238E27FC236}">
                <a16:creationId xmlns:a16="http://schemas.microsoft.com/office/drawing/2014/main" id="{1D840E60-D861-4037-8051-D1190AA614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5462" y="3911277"/>
            <a:ext cx="2184827" cy="1955419"/>
          </a:xfrm>
          <a:prstGeom prst="rect">
            <a:avLst/>
          </a:prstGeom>
        </p:spPr>
      </p:pic>
      <p:pic>
        <p:nvPicPr>
          <p:cNvPr id="13" name="Picture 12">
            <a:extLst>
              <a:ext uri="{FF2B5EF4-FFF2-40B4-BE49-F238E27FC236}">
                <a16:creationId xmlns:a16="http://schemas.microsoft.com/office/drawing/2014/main" id="{7BDD5472-2300-4E9B-885E-9B4A49096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5312" y="2451447"/>
            <a:ext cx="1349719" cy="1405956"/>
          </a:xfrm>
          <a:prstGeom prst="rect">
            <a:avLst/>
          </a:prstGeom>
        </p:spPr>
      </p:pic>
      <p:pic>
        <p:nvPicPr>
          <p:cNvPr id="14" name="Picture 13">
            <a:extLst>
              <a:ext uri="{FF2B5EF4-FFF2-40B4-BE49-F238E27FC236}">
                <a16:creationId xmlns:a16="http://schemas.microsoft.com/office/drawing/2014/main" id="{1FE482FB-2D7D-428D-8FAB-0887A30742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9400" y="2733687"/>
            <a:ext cx="1035599" cy="1181048"/>
          </a:xfrm>
          <a:prstGeom prst="rect">
            <a:avLst/>
          </a:prstGeom>
        </p:spPr>
      </p:pic>
      <p:sp>
        <p:nvSpPr>
          <p:cNvPr id="15" name="Rectangle 14">
            <a:extLst>
              <a:ext uri="{FF2B5EF4-FFF2-40B4-BE49-F238E27FC236}">
                <a16:creationId xmlns:a16="http://schemas.microsoft.com/office/drawing/2014/main" id="{7B6053FC-7E61-41B4-B209-DC1895643A6C}"/>
              </a:ext>
            </a:extLst>
          </p:cNvPr>
          <p:cNvSpPr/>
          <p:nvPr/>
        </p:nvSpPr>
        <p:spPr>
          <a:xfrm>
            <a:off x="5317293" y="1528117"/>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66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1906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12" name="Rectangle 11">
            <a:extLst>
              <a:ext uri="{FF2B5EF4-FFF2-40B4-BE49-F238E27FC236}">
                <a16:creationId xmlns:a16="http://schemas.microsoft.com/office/drawing/2014/main" id="{3D021774-6E4B-4B95-A57D-67D9424B8869}"/>
              </a:ext>
            </a:extLst>
          </p:cNvPr>
          <p:cNvSpPr/>
          <p:nvPr/>
        </p:nvSpPr>
        <p:spPr>
          <a:xfrm>
            <a:off x="292886" y="1624693"/>
            <a:ext cx="4009431" cy="923330"/>
          </a:xfrm>
          <a:prstGeom prst="rect">
            <a:avLst/>
          </a:prstGeom>
        </p:spPr>
        <p:txBody>
          <a:bodyPr wrap="square">
            <a:spAutoFit/>
          </a:bodyPr>
          <a:lstStyle/>
          <a:p>
            <a:r>
              <a:rPr lang="es-ES" sz="5400" dirty="0" err="1">
                <a:solidFill>
                  <a:srgbClr val="115076"/>
                </a:solidFill>
                <a:latin typeface="Century Gothic" panose="020B0502020202020204" pitchFamily="34" charset="0"/>
                <a:cs typeface="Calibri" panose="020F0502020204030204" pitchFamily="34" charset="0"/>
              </a:rPr>
              <a:t>Flasche</a:t>
            </a:r>
            <a:endParaRPr lang="en-US" dirty="0">
              <a:solidFill>
                <a:srgbClr val="115076"/>
              </a:solidFill>
            </a:endParaRPr>
          </a:p>
        </p:txBody>
      </p:sp>
      <p:sp>
        <p:nvSpPr>
          <p:cNvPr id="16" name="Rectangle 15">
            <a:extLst>
              <a:ext uri="{FF2B5EF4-FFF2-40B4-BE49-F238E27FC236}">
                <a16:creationId xmlns:a16="http://schemas.microsoft.com/office/drawing/2014/main" id="{2861AC87-63BC-4902-AB97-95F516984D61}"/>
              </a:ext>
            </a:extLst>
          </p:cNvPr>
          <p:cNvSpPr/>
          <p:nvPr/>
        </p:nvSpPr>
        <p:spPr>
          <a:xfrm>
            <a:off x="4701791" y="3412640"/>
            <a:ext cx="1758815" cy="923330"/>
          </a:xfrm>
          <a:prstGeom prst="rect">
            <a:avLst/>
          </a:prstGeom>
        </p:spPr>
        <p:txBody>
          <a:bodyPr wrap="none">
            <a:spAutoFit/>
          </a:bodyPr>
          <a:lstStyle/>
          <a:p>
            <a:r>
              <a:rPr lang="es-ES" sz="5400" dirty="0" err="1">
                <a:solidFill>
                  <a:srgbClr val="115076"/>
                </a:solidFill>
                <a:latin typeface="Century Gothic" panose="020B0502020202020204" pitchFamily="34" charset="0"/>
                <a:cs typeface="Calibri" panose="020F0502020204030204" pitchFamily="34" charset="0"/>
              </a:rPr>
              <a:t>Tafel</a:t>
            </a:r>
            <a:endParaRPr lang="en-US" dirty="0">
              <a:solidFill>
                <a:srgbClr val="115076"/>
              </a:solidFill>
            </a:endParaRPr>
          </a:p>
        </p:txBody>
      </p:sp>
      <p:sp>
        <p:nvSpPr>
          <p:cNvPr id="17" name="Rectangle 16">
            <a:extLst>
              <a:ext uri="{FF2B5EF4-FFF2-40B4-BE49-F238E27FC236}">
                <a16:creationId xmlns:a16="http://schemas.microsoft.com/office/drawing/2014/main" id="{DA480969-D5D3-4607-BD62-7E98750B3619}"/>
              </a:ext>
            </a:extLst>
          </p:cNvPr>
          <p:cNvSpPr/>
          <p:nvPr/>
        </p:nvSpPr>
        <p:spPr>
          <a:xfrm>
            <a:off x="2116943" y="2880384"/>
            <a:ext cx="1755609" cy="923330"/>
          </a:xfrm>
          <a:prstGeom prst="rect">
            <a:avLst/>
          </a:prstGeom>
        </p:spPr>
        <p:txBody>
          <a:bodyPr wrap="none">
            <a:spAutoFit/>
          </a:bodyPr>
          <a:lstStyle/>
          <a:p>
            <a:r>
              <a:rPr lang="es-ES" sz="5400" dirty="0" err="1">
                <a:solidFill>
                  <a:srgbClr val="115076"/>
                </a:solidFill>
                <a:latin typeface="Century Gothic" panose="020B0502020202020204" pitchFamily="34" charset="0"/>
                <a:cs typeface="Calibri" panose="020F0502020204030204" pitchFamily="34" charset="0"/>
              </a:rPr>
              <a:t>Tisch</a:t>
            </a:r>
            <a:endParaRPr lang="en-US" dirty="0">
              <a:solidFill>
                <a:srgbClr val="115076"/>
              </a:solidFill>
            </a:endParaRPr>
          </a:p>
        </p:txBody>
      </p:sp>
      <p:sp>
        <p:nvSpPr>
          <p:cNvPr id="18" name="Rectangle 17">
            <a:extLst>
              <a:ext uri="{FF2B5EF4-FFF2-40B4-BE49-F238E27FC236}">
                <a16:creationId xmlns:a16="http://schemas.microsoft.com/office/drawing/2014/main" id="{FBEC6FB0-F9E8-4367-B8B0-BCC1FA5B26B7}"/>
              </a:ext>
            </a:extLst>
          </p:cNvPr>
          <p:cNvSpPr/>
          <p:nvPr/>
        </p:nvSpPr>
        <p:spPr>
          <a:xfrm>
            <a:off x="2882607" y="5129446"/>
            <a:ext cx="1560042" cy="923330"/>
          </a:xfrm>
          <a:prstGeom prst="rect">
            <a:avLst/>
          </a:prstGeom>
        </p:spPr>
        <p:txBody>
          <a:bodyPr wrap="none">
            <a:spAutoFit/>
          </a:bodyPr>
          <a:lstStyle/>
          <a:p>
            <a:r>
              <a:rPr lang="es-ES" sz="5400" dirty="0" err="1">
                <a:solidFill>
                  <a:srgbClr val="115076"/>
                </a:solidFill>
                <a:latin typeface="Century Gothic" panose="020B0502020202020204" pitchFamily="34" charset="0"/>
                <a:cs typeface="Calibri" panose="020F0502020204030204" pitchFamily="34" charset="0"/>
              </a:rPr>
              <a:t>Heft</a:t>
            </a:r>
            <a:endParaRPr lang="en-US" dirty="0">
              <a:solidFill>
                <a:srgbClr val="115076"/>
              </a:solidFill>
            </a:endParaRPr>
          </a:p>
        </p:txBody>
      </p:sp>
      <p:sp>
        <p:nvSpPr>
          <p:cNvPr id="19" name="Rectangle 18">
            <a:extLst>
              <a:ext uri="{FF2B5EF4-FFF2-40B4-BE49-F238E27FC236}">
                <a16:creationId xmlns:a16="http://schemas.microsoft.com/office/drawing/2014/main" id="{EA9C4EC4-9BB3-4296-90B5-063A0D1F3568}"/>
              </a:ext>
            </a:extLst>
          </p:cNvPr>
          <p:cNvSpPr/>
          <p:nvPr/>
        </p:nvSpPr>
        <p:spPr>
          <a:xfrm>
            <a:off x="9101003" y="590907"/>
            <a:ext cx="2553904" cy="923330"/>
          </a:xfrm>
          <a:prstGeom prst="rect">
            <a:avLst/>
          </a:prstGeom>
        </p:spPr>
        <p:txBody>
          <a:bodyPr wrap="none">
            <a:spAutoFit/>
          </a:bodyPr>
          <a:lstStyle/>
          <a:p>
            <a:r>
              <a:rPr lang="es-ES" sz="5400" dirty="0" err="1">
                <a:solidFill>
                  <a:srgbClr val="115076"/>
                </a:solidFill>
                <a:latin typeface="Century Gothic" panose="020B0502020202020204" pitchFamily="34" charset="0"/>
                <a:cs typeface="Calibri" panose="020F0502020204030204" pitchFamily="34" charset="0"/>
              </a:rPr>
              <a:t>Fenster</a:t>
            </a:r>
            <a:endParaRPr lang="en-US" dirty="0">
              <a:solidFill>
                <a:srgbClr val="115076"/>
              </a:solidFill>
            </a:endParaRPr>
          </a:p>
        </p:txBody>
      </p:sp>
      <p:sp>
        <p:nvSpPr>
          <p:cNvPr id="20" name="Rectangle 19">
            <a:extLst>
              <a:ext uri="{FF2B5EF4-FFF2-40B4-BE49-F238E27FC236}">
                <a16:creationId xmlns:a16="http://schemas.microsoft.com/office/drawing/2014/main" id="{6CF46792-3AAD-4BCA-869F-9582FB2BE1E1}"/>
              </a:ext>
            </a:extLst>
          </p:cNvPr>
          <p:cNvSpPr/>
          <p:nvPr/>
        </p:nvSpPr>
        <p:spPr>
          <a:xfrm>
            <a:off x="5221401" y="4882105"/>
            <a:ext cx="1749197" cy="923330"/>
          </a:xfrm>
          <a:prstGeom prst="rect">
            <a:avLst/>
          </a:prstGeom>
        </p:spPr>
        <p:txBody>
          <a:bodyPr wrap="none">
            <a:spAutoFit/>
          </a:bodyPr>
          <a:lstStyle/>
          <a:p>
            <a:pPr lvl="0" algn="ctr"/>
            <a:r>
              <a:rPr lang="en-GB" sz="5400" dirty="0" err="1">
                <a:solidFill>
                  <a:srgbClr val="115076"/>
                </a:solidFill>
                <a:latin typeface="Century Gothic" panose="020B0502020202020204" pitchFamily="34" charset="0"/>
              </a:rPr>
              <a:t>Paar</a:t>
            </a:r>
            <a:endParaRPr lang="en-GB" sz="5400" dirty="0">
              <a:solidFill>
                <a:srgbClr val="115076"/>
              </a:solidFill>
              <a:latin typeface="Century Gothic" panose="020B0502020202020204" pitchFamily="34" charset="0"/>
            </a:endParaRPr>
          </a:p>
        </p:txBody>
      </p:sp>
      <p:sp>
        <p:nvSpPr>
          <p:cNvPr id="21" name="Rectangle 20">
            <a:extLst>
              <a:ext uri="{FF2B5EF4-FFF2-40B4-BE49-F238E27FC236}">
                <a16:creationId xmlns:a16="http://schemas.microsoft.com/office/drawing/2014/main" id="{68109BE5-D21D-46F1-BD47-24382C720D42}"/>
              </a:ext>
            </a:extLst>
          </p:cNvPr>
          <p:cNvSpPr/>
          <p:nvPr/>
        </p:nvSpPr>
        <p:spPr>
          <a:xfrm>
            <a:off x="439198" y="3958775"/>
            <a:ext cx="2193229" cy="923330"/>
          </a:xfrm>
          <a:prstGeom prst="rect">
            <a:avLst/>
          </a:prstGeom>
        </p:spPr>
        <p:txBody>
          <a:bodyPr wrap="none">
            <a:spAutoFit/>
          </a:bodyPr>
          <a:lstStyle/>
          <a:p>
            <a:pPr lvl="0" algn="ctr"/>
            <a:r>
              <a:rPr lang="en-GB" sz="5400" dirty="0" err="1">
                <a:solidFill>
                  <a:srgbClr val="115076"/>
                </a:solidFill>
                <a:latin typeface="Century Gothic" panose="020B0502020202020204" pitchFamily="34" charset="0"/>
              </a:rPr>
              <a:t>Klasse</a:t>
            </a:r>
            <a:endParaRPr lang="en-GB" sz="5400" dirty="0">
              <a:solidFill>
                <a:srgbClr val="115076"/>
              </a:solidFill>
              <a:latin typeface="Century Gothic" panose="020B0502020202020204" pitchFamily="34" charset="0"/>
            </a:endParaRPr>
          </a:p>
        </p:txBody>
      </p:sp>
      <p:sp>
        <p:nvSpPr>
          <p:cNvPr id="22" name="Rectangle 21">
            <a:extLst>
              <a:ext uri="{FF2B5EF4-FFF2-40B4-BE49-F238E27FC236}">
                <a16:creationId xmlns:a16="http://schemas.microsoft.com/office/drawing/2014/main" id="{94F1C6FA-3186-4983-9E3B-0780065370EF}"/>
              </a:ext>
            </a:extLst>
          </p:cNvPr>
          <p:cNvSpPr/>
          <p:nvPr/>
        </p:nvSpPr>
        <p:spPr>
          <a:xfrm>
            <a:off x="7636094" y="5502133"/>
            <a:ext cx="1418978" cy="923330"/>
          </a:xfrm>
          <a:prstGeom prst="rect">
            <a:avLst/>
          </a:prstGeom>
        </p:spPr>
        <p:txBody>
          <a:bodyPr wrap="none">
            <a:spAutoFit/>
          </a:bodyPr>
          <a:lstStyle/>
          <a:p>
            <a:pPr lvl="0" algn="ctr"/>
            <a:r>
              <a:rPr lang="en-GB" sz="5400" dirty="0">
                <a:solidFill>
                  <a:srgbClr val="115076"/>
                </a:solidFill>
                <a:latin typeface="Century Gothic" panose="020B0502020202020204" pitchFamily="34" charset="0"/>
              </a:rPr>
              <a:t>Tag</a:t>
            </a:r>
          </a:p>
        </p:txBody>
      </p:sp>
      <p:sp>
        <p:nvSpPr>
          <p:cNvPr id="23" name="Rectangle 22">
            <a:extLst>
              <a:ext uri="{FF2B5EF4-FFF2-40B4-BE49-F238E27FC236}">
                <a16:creationId xmlns:a16="http://schemas.microsoft.com/office/drawing/2014/main" id="{DBC079F8-3E4C-4342-B052-D371E528017D}"/>
              </a:ext>
            </a:extLst>
          </p:cNvPr>
          <p:cNvSpPr/>
          <p:nvPr/>
        </p:nvSpPr>
        <p:spPr>
          <a:xfrm>
            <a:off x="9309393" y="4206116"/>
            <a:ext cx="2137124" cy="923330"/>
          </a:xfrm>
          <a:prstGeom prst="rect">
            <a:avLst/>
          </a:prstGeom>
        </p:spPr>
        <p:txBody>
          <a:bodyPr wrap="none">
            <a:spAutoFit/>
          </a:bodyPr>
          <a:lstStyle/>
          <a:p>
            <a:r>
              <a:rPr lang="es-ES" sz="5400" dirty="0">
                <a:solidFill>
                  <a:srgbClr val="115076"/>
                </a:solidFill>
                <a:latin typeface="Century Gothic" panose="020B0502020202020204" pitchFamily="34" charset="0"/>
                <a:cs typeface="Calibri" panose="020F0502020204030204" pitchFamily="34" charset="0"/>
              </a:rPr>
              <a:t>Mann</a:t>
            </a:r>
            <a:endParaRPr lang="en-US" dirty="0">
              <a:solidFill>
                <a:srgbClr val="115076"/>
              </a:solidFill>
            </a:endParaRPr>
          </a:p>
        </p:txBody>
      </p:sp>
      <p:sp>
        <p:nvSpPr>
          <p:cNvPr id="24" name="Rectangle 23">
            <a:extLst>
              <a:ext uri="{FF2B5EF4-FFF2-40B4-BE49-F238E27FC236}">
                <a16:creationId xmlns:a16="http://schemas.microsoft.com/office/drawing/2014/main" id="{FC31F323-D7FB-457D-B838-E9B979E9DB35}"/>
              </a:ext>
            </a:extLst>
          </p:cNvPr>
          <p:cNvSpPr/>
          <p:nvPr/>
        </p:nvSpPr>
        <p:spPr>
          <a:xfrm>
            <a:off x="7289845" y="2086358"/>
            <a:ext cx="1765227" cy="923330"/>
          </a:xfrm>
          <a:prstGeom prst="rect">
            <a:avLst/>
          </a:prstGeom>
        </p:spPr>
        <p:txBody>
          <a:bodyPr wrap="none">
            <a:spAutoFit/>
          </a:bodyPr>
          <a:lstStyle/>
          <a:p>
            <a:pPr lvl="0" algn="ctr"/>
            <a:r>
              <a:rPr lang="en-GB" sz="5400" dirty="0">
                <a:solidFill>
                  <a:srgbClr val="115076"/>
                </a:solidFill>
                <a:latin typeface="Century Gothic" panose="020B0502020202020204" pitchFamily="34" charset="0"/>
              </a:rPr>
              <a:t>Gast</a:t>
            </a:r>
          </a:p>
        </p:txBody>
      </p:sp>
      <p:sp>
        <p:nvSpPr>
          <p:cNvPr id="25" name="Rectangle 24">
            <a:extLst>
              <a:ext uri="{FF2B5EF4-FFF2-40B4-BE49-F238E27FC236}">
                <a16:creationId xmlns:a16="http://schemas.microsoft.com/office/drawing/2014/main" id="{8BC025B9-7F8E-4D69-8E62-090FAED64E4F}"/>
              </a:ext>
            </a:extLst>
          </p:cNvPr>
          <p:cNvSpPr/>
          <p:nvPr/>
        </p:nvSpPr>
        <p:spPr>
          <a:xfrm>
            <a:off x="3847986" y="1281305"/>
            <a:ext cx="4009431" cy="923330"/>
          </a:xfrm>
          <a:prstGeom prst="rect">
            <a:avLst/>
          </a:prstGeom>
        </p:spPr>
        <p:txBody>
          <a:bodyPr wrap="square">
            <a:spAutoFit/>
          </a:bodyPr>
          <a:lstStyle/>
          <a:p>
            <a:r>
              <a:rPr lang="es-ES" sz="5400" b="1" dirty="0" err="1">
                <a:solidFill>
                  <a:srgbClr val="0066FF"/>
                </a:solidFill>
                <a:latin typeface="Century Gothic" panose="020B0502020202020204" pitchFamily="34" charset="0"/>
                <a:cs typeface="Calibri" panose="020F0502020204030204" pitchFamily="34" charset="0"/>
              </a:rPr>
              <a:t>masculine</a:t>
            </a:r>
            <a:endParaRPr lang="en-US" b="1" dirty="0">
              <a:solidFill>
                <a:srgbClr val="0066FF"/>
              </a:solidFill>
            </a:endParaRPr>
          </a:p>
        </p:txBody>
      </p:sp>
      <p:sp>
        <p:nvSpPr>
          <p:cNvPr id="26" name="Rectangle 25">
            <a:extLst>
              <a:ext uri="{FF2B5EF4-FFF2-40B4-BE49-F238E27FC236}">
                <a16:creationId xmlns:a16="http://schemas.microsoft.com/office/drawing/2014/main" id="{BB8E1843-32B4-4DB9-96E5-31C734ABC818}"/>
              </a:ext>
            </a:extLst>
          </p:cNvPr>
          <p:cNvSpPr/>
          <p:nvPr/>
        </p:nvSpPr>
        <p:spPr>
          <a:xfrm>
            <a:off x="3847985" y="1318947"/>
            <a:ext cx="4009431" cy="923330"/>
          </a:xfrm>
          <a:prstGeom prst="rect">
            <a:avLst/>
          </a:prstGeom>
          <a:solidFill>
            <a:schemeClr val="bg1"/>
          </a:solidFill>
        </p:spPr>
        <p:txBody>
          <a:bodyPr wrap="square">
            <a:spAutoFit/>
          </a:bodyPr>
          <a:lstStyle/>
          <a:p>
            <a:r>
              <a:rPr lang="es-ES" sz="5400" b="1" dirty="0" err="1">
                <a:solidFill>
                  <a:srgbClr val="FF6600"/>
                </a:solidFill>
                <a:latin typeface="Century Gothic" panose="020B0502020202020204" pitchFamily="34" charset="0"/>
                <a:cs typeface="Calibri" panose="020F0502020204030204" pitchFamily="34" charset="0"/>
              </a:rPr>
              <a:t>feminine</a:t>
            </a:r>
            <a:endParaRPr lang="en-US" b="1" dirty="0">
              <a:solidFill>
                <a:srgbClr val="FF6600"/>
              </a:solidFill>
            </a:endParaRPr>
          </a:p>
        </p:txBody>
      </p:sp>
      <p:sp>
        <p:nvSpPr>
          <p:cNvPr id="27" name="Rectangle 26">
            <a:extLst>
              <a:ext uri="{FF2B5EF4-FFF2-40B4-BE49-F238E27FC236}">
                <a16:creationId xmlns:a16="http://schemas.microsoft.com/office/drawing/2014/main" id="{00D1B9F1-3FE1-4815-A656-98866EE7306F}"/>
              </a:ext>
            </a:extLst>
          </p:cNvPr>
          <p:cNvSpPr/>
          <p:nvPr/>
        </p:nvSpPr>
        <p:spPr>
          <a:xfrm>
            <a:off x="3912442" y="1362622"/>
            <a:ext cx="4009431" cy="923330"/>
          </a:xfrm>
          <a:prstGeom prst="rect">
            <a:avLst/>
          </a:prstGeom>
          <a:solidFill>
            <a:schemeClr val="bg1"/>
          </a:solidFill>
        </p:spPr>
        <p:txBody>
          <a:bodyPr wrap="square">
            <a:spAutoFit/>
          </a:bodyPr>
          <a:lstStyle/>
          <a:p>
            <a:r>
              <a:rPr lang="es-ES" sz="5400" b="1" dirty="0" err="1">
                <a:solidFill>
                  <a:srgbClr val="00B050"/>
                </a:solidFill>
                <a:latin typeface="Century Gothic" panose="020B0502020202020204" pitchFamily="34" charset="0"/>
                <a:cs typeface="Calibri" panose="020F0502020204030204" pitchFamily="34" charset="0"/>
              </a:rPr>
              <a:t>neuter</a:t>
            </a:r>
            <a:endParaRPr lang="en-US" b="1" dirty="0">
              <a:solidFill>
                <a:srgbClr val="00B050"/>
              </a:solidFill>
            </a:endParaRPr>
          </a:p>
        </p:txBody>
      </p:sp>
    </p:spTree>
    <p:extLst>
      <p:ext uri="{BB962C8B-B14F-4D97-AF65-F5344CB8AC3E}">
        <p14:creationId xmlns:p14="http://schemas.microsoft.com/office/powerpoint/2010/main" val="35008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1000" fill="hold"/>
                                        <p:tgtEl>
                                          <p:spTgt spid="23"/>
                                        </p:tgtEl>
                                        <p:attrNameLst>
                                          <p:attrName>style.color</p:attrName>
                                        </p:attrNameLst>
                                      </p:cBhvr>
                                      <p:to>
                                        <p:clrVal>
                                          <a:srgbClr val="0066FF"/>
                                        </p:clrVal>
                                      </p:to>
                                    </p:set>
                                    <p:set>
                                      <p:cBhvr>
                                        <p:cTn id="11" dur="1000" fill="hold"/>
                                        <p:tgtEl>
                                          <p:spTgt spid="23"/>
                                        </p:tgtEl>
                                        <p:attrNameLst>
                                          <p:attrName>fillcolor</p:attrName>
                                        </p:attrNameLst>
                                      </p:cBhvr>
                                      <p:to>
                                        <p:clrVal>
                                          <a:srgbClr val="0066FF"/>
                                        </p:clrVal>
                                      </p:to>
                                    </p:set>
                                    <p:set>
                                      <p:cBhvr>
                                        <p:cTn id="12" dur="1000" fill="hold"/>
                                        <p:tgtEl>
                                          <p:spTgt spid="23"/>
                                        </p:tgtEl>
                                        <p:attrNameLst>
                                          <p:attrName>fill.type</p:attrName>
                                        </p:attrNameLst>
                                      </p:cBhvr>
                                      <p:to>
                                        <p:strVal val="solid"/>
                                      </p:to>
                                    </p:set>
                                  </p:childTnLst>
                                </p:cTn>
                              </p:par>
                              <p:par>
                                <p:cTn id="13" presetID="16" presetClass="emph" presetSubtype="0" fill="hold" grpId="0" nodeType="withEffect">
                                  <p:stCondLst>
                                    <p:cond delay="0"/>
                                  </p:stCondLst>
                                  <p:iterate type="lt">
                                    <p:tmPct val="4000"/>
                                  </p:iterate>
                                  <p:childTnLst>
                                    <p:set>
                                      <p:cBhvr override="childStyle">
                                        <p:cTn id="14" dur="1000" fill="hold"/>
                                        <p:tgtEl>
                                          <p:spTgt spid="17"/>
                                        </p:tgtEl>
                                        <p:attrNameLst>
                                          <p:attrName>style.color</p:attrName>
                                        </p:attrNameLst>
                                      </p:cBhvr>
                                      <p:to>
                                        <p:clrVal>
                                          <a:srgbClr val="0066FF"/>
                                        </p:clrVal>
                                      </p:to>
                                    </p:set>
                                    <p:set>
                                      <p:cBhvr>
                                        <p:cTn id="15" dur="1000" fill="hold"/>
                                        <p:tgtEl>
                                          <p:spTgt spid="17"/>
                                        </p:tgtEl>
                                        <p:attrNameLst>
                                          <p:attrName>fillcolor</p:attrName>
                                        </p:attrNameLst>
                                      </p:cBhvr>
                                      <p:to>
                                        <p:clrVal>
                                          <a:srgbClr val="0066FF"/>
                                        </p:clrVal>
                                      </p:to>
                                    </p:set>
                                    <p:set>
                                      <p:cBhvr>
                                        <p:cTn id="16" dur="1000" fill="hold"/>
                                        <p:tgtEl>
                                          <p:spTgt spid="17"/>
                                        </p:tgtEl>
                                        <p:attrNameLst>
                                          <p:attrName>fill.type</p:attrName>
                                        </p:attrNameLst>
                                      </p:cBhvr>
                                      <p:to>
                                        <p:strVal val="solid"/>
                                      </p:to>
                                    </p:set>
                                  </p:childTnLst>
                                </p:cTn>
                              </p:par>
                              <p:par>
                                <p:cTn id="17" presetID="16" presetClass="emph" presetSubtype="0" fill="hold" grpId="0" nodeType="withEffect">
                                  <p:stCondLst>
                                    <p:cond delay="0"/>
                                  </p:stCondLst>
                                  <p:iterate type="lt">
                                    <p:tmPct val="4000"/>
                                  </p:iterate>
                                  <p:childTnLst>
                                    <p:set>
                                      <p:cBhvr override="childStyle">
                                        <p:cTn id="18" dur="1000" fill="hold"/>
                                        <p:tgtEl>
                                          <p:spTgt spid="24"/>
                                        </p:tgtEl>
                                        <p:attrNameLst>
                                          <p:attrName>style.color</p:attrName>
                                        </p:attrNameLst>
                                      </p:cBhvr>
                                      <p:to>
                                        <p:clrVal>
                                          <a:srgbClr val="0066FF"/>
                                        </p:clrVal>
                                      </p:to>
                                    </p:set>
                                    <p:set>
                                      <p:cBhvr>
                                        <p:cTn id="19" dur="1000" fill="hold"/>
                                        <p:tgtEl>
                                          <p:spTgt spid="24"/>
                                        </p:tgtEl>
                                        <p:attrNameLst>
                                          <p:attrName>fillcolor</p:attrName>
                                        </p:attrNameLst>
                                      </p:cBhvr>
                                      <p:to>
                                        <p:clrVal>
                                          <a:srgbClr val="0066FF"/>
                                        </p:clrVal>
                                      </p:to>
                                    </p:set>
                                    <p:set>
                                      <p:cBhvr>
                                        <p:cTn id="20" dur="1000" fill="hold"/>
                                        <p:tgtEl>
                                          <p:spTgt spid="24"/>
                                        </p:tgtEl>
                                        <p:attrNameLst>
                                          <p:attrName>fill.type</p:attrName>
                                        </p:attrNameLst>
                                      </p:cBhvr>
                                      <p:to>
                                        <p:strVal val="solid"/>
                                      </p:to>
                                    </p:set>
                                  </p:childTnLst>
                                </p:cTn>
                              </p:par>
                              <p:par>
                                <p:cTn id="21" presetID="16" presetClass="emph" presetSubtype="0" fill="hold" grpId="0" nodeType="withEffect">
                                  <p:stCondLst>
                                    <p:cond delay="0"/>
                                  </p:stCondLst>
                                  <p:iterate type="lt">
                                    <p:tmPct val="4000"/>
                                  </p:iterate>
                                  <p:childTnLst>
                                    <p:set>
                                      <p:cBhvr override="childStyle">
                                        <p:cTn id="22" dur="1000" fill="hold"/>
                                        <p:tgtEl>
                                          <p:spTgt spid="22"/>
                                        </p:tgtEl>
                                        <p:attrNameLst>
                                          <p:attrName>style.color</p:attrName>
                                        </p:attrNameLst>
                                      </p:cBhvr>
                                      <p:to>
                                        <p:clrVal>
                                          <a:srgbClr val="0066FF"/>
                                        </p:clrVal>
                                      </p:to>
                                    </p:set>
                                    <p:set>
                                      <p:cBhvr>
                                        <p:cTn id="23" dur="1000" fill="hold"/>
                                        <p:tgtEl>
                                          <p:spTgt spid="22"/>
                                        </p:tgtEl>
                                        <p:attrNameLst>
                                          <p:attrName>fillcolor</p:attrName>
                                        </p:attrNameLst>
                                      </p:cBhvr>
                                      <p:to>
                                        <p:clrVal>
                                          <a:srgbClr val="0066FF"/>
                                        </p:clrVal>
                                      </p:to>
                                    </p:set>
                                    <p:set>
                                      <p:cBhvr>
                                        <p:cTn id="24" dur="1000" fill="hold"/>
                                        <p:tgtEl>
                                          <p:spTgt spid="2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grpId="0" nodeType="clickEffect">
                                  <p:stCondLst>
                                    <p:cond delay="0"/>
                                  </p:stCondLst>
                                  <p:iterate type="lt">
                                    <p:tmPct val="4000"/>
                                  </p:iterate>
                                  <p:childTnLst>
                                    <p:set>
                                      <p:cBhvr override="childStyle">
                                        <p:cTn id="32" dur="500" fill="hold"/>
                                        <p:tgtEl>
                                          <p:spTgt spid="16"/>
                                        </p:tgtEl>
                                        <p:attrNameLst>
                                          <p:attrName>style.color</p:attrName>
                                        </p:attrNameLst>
                                      </p:cBhvr>
                                      <p:to>
                                        <p:clrVal>
                                          <a:srgbClr val="FF6600"/>
                                        </p:clrVal>
                                      </p:to>
                                    </p:set>
                                    <p:set>
                                      <p:cBhvr>
                                        <p:cTn id="33" dur="500" fill="hold"/>
                                        <p:tgtEl>
                                          <p:spTgt spid="16"/>
                                        </p:tgtEl>
                                        <p:attrNameLst>
                                          <p:attrName>fillcolor</p:attrName>
                                        </p:attrNameLst>
                                      </p:cBhvr>
                                      <p:to>
                                        <p:clrVal>
                                          <a:srgbClr val="FF6600"/>
                                        </p:clrVal>
                                      </p:to>
                                    </p:set>
                                    <p:set>
                                      <p:cBhvr>
                                        <p:cTn id="34" dur="500" fill="hold"/>
                                        <p:tgtEl>
                                          <p:spTgt spid="16"/>
                                        </p:tgtEl>
                                        <p:attrNameLst>
                                          <p:attrName>fill.type</p:attrName>
                                        </p:attrNameLst>
                                      </p:cBhvr>
                                      <p:to>
                                        <p:strVal val="solid"/>
                                      </p:to>
                                    </p:set>
                                  </p:childTnLst>
                                </p:cTn>
                              </p:par>
                              <p:par>
                                <p:cTn id="35" presetID="16" presetClass="emph" presetSubtype="0" fill="hold" grpId="0" nodeType="withEffect">
                                  <p:stCondLst>
                                    <p:cond delay="0"/>
                                  </p:stCondLst>
                                  <p:iterate type="lt">
                                    <p:tmPct val="4000"/>
                                  </p:iterate>
                                  <p:childTnLst>
                                    <p:set>
                                      <p:cBhvr override="childStyle">
                                        <p:cTn id="36" dur="500" fill="hold"/>
                                        <p:tgtEl>
                                          <p:spTgt spid="21"/>
                                        </p:tgtEl>
                                        <p:attrNameLst>
                                          <p:attrName>style.color</p:attrName>
                                        </p:attrNameLst>
                                      </p:cBhvr>
                                      <p:to>
                                        <p:clrVal>
                                          <a:srgbClr val="FF6600"/>
                                        </p:clrVal>
                                      </p:to>
                                    </p:set>
                                    <p:set>
                                      <p:cBhvr>
                                        <p:cTn id="37" dur="500" fill="hold"/>
                                        <p:tgtEl>
                                          <p:spTgt spid="21"/>
                                        </p:tgtEl>
                                        <p:attrNameLst>
                                          <p:attrName>fillcolor</p:attrName>
                                        </p:attrNameLst>
                                      </p:cBhvr>
                                      <p:to>
                                        <p:clrVal>
                                          <a:srgbClr val="FF6600"/>
                                        </p:clrVal>
                                      </p:to>
                                    </p:set>
                                    <p:set>
                                      <p:cBhvr>
                                        <p:cTn id="38" dur="500" fill="hold"/>
                                        <p:tgtEl>
                                          <p:spTgt spid="21"/>
                                        </p:tgtEl>
                                        <p:attrNameLst>
                                          <p:attrName>fill.type</p:attrName>
                                        </p:attrNameLst>
                                      </p:cBhvr>
                                      <p:to>
                                        <p:strVal val="solid"/>
                                      </p:to>
                                    </p:set>
                                  </p:childTnLst>
                                </p:cTn>
                              </p:par>
                              <p:par>
                                <p:cTn id="39" presetID="16" presetClass="emph" presetSubtype="0" fill="hold" grpId="0" nodeType="withEffect">
                                  <p:stCondLst>
                                    <p:cond delay="0"/>
                                  </p:stCondLst>
                                  <p:iterate type="lt">
                                    <p:tmPct val="4000"/>
                                  </p:iterate>
                                  <p:childTnLst>
                                    <p:set>
                                      <p:cBhvr override="childStyle">
                                        <p:cTn id="40" dur="500" fill="hold"/>
                                        <p:tgtEl>
                                          <p:spTgt spid="12"/>
                                        </p:tgtEl>
                                        <p:attrNameLst>
                                          <p:attrName>style.color</p:attrName>
                                        </p:attrNameLst>
                                      </p:cBhvr>
                                      <p:to>
                                        <p:clrVal>
                                          <a:srgbClr val="FF6600"/>
                                        </p:clrVal>
                                      </p:to>
                                    </p:set>
                                    <p:set>
                                      <p:cBhvr>
                                        <p:cTn id="41" dur="500" fill="hold"/>
                                        <p:tgtEl>
                                          <p:spTgt spid="12"/>
                                        </p:tgtEl>
                                        <p:attrNameLst>
                                          <p:attrName>fillcolor</p:attrName>
                                        </p:attrNameLst>
                                      </p:cBhvr>
                                      <p:to>
                                        <p:clrVal>
                                          <a:srgbClr val="FF6600"/>
                                        </p:clrVal>
                                      </p:to>
                                    </p:set>
                                    <p:set>
                                      <p:cBhvr>
                                        <p:cTn id="42" dur="500" fill="hold"/>
                                        <p:tgtEl>
                                          <p:spTgt spid="12"/>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grpId="0" nodeType="clickEffect">
                                  <p:stCondLst>
                                    <p:cond delay="0"/>
                                  </p:stCondLst>
                                  <p:iterate type="lt">
                                    <p:tmPct val="4000"/>
                                  </p:iterate>
                                  <p:childTnLst>
                                    <p:set>
                                      <p:cBhvr override="childStyle">
                                        <p:cTn id="50" dur="500" fill="hold"/>
                                        <p:tgtEl>
                                          <p:spTgt spid="20"/>
                                        </p:tgtEl>
                                        <p:attrNameLst>
                                          <p:attrName>style.color</p:attrName>
                                        </p:attrNameLst>
                                      </p:cBhvr>
                                      <p:to>
                                        <p:clrVal>
                                          <a:srgbClr val="008F00"/>
                                        </p:clrVal>
                                      </p:to>
                                    </p:set>
                                    <p:set>
                                      <p:cBhvr>
                                        <p:cTn id="51" dur="500" fill="hold"/>
                                        <p:tgtEl>
                                          <p:spTgt spid="20"/>
                                        </p:tgtEl>
                                        <p:attrNameLst>
                                          <p:attrName>fillcolor</p:attrName>
                                        </p:attrNameLst>
                                      </p:cBhvr>
                                      <p:to>
                                        <p:clrVal>
                                          <a:srgbClr val="008F00"/>
                                        </p:clrVal>
                                      </p:to>
                                    </p:set>
                                    <p:set>
                                      <p:cBhvr>
                                        <p:cTn id="52" dur="500" fill="hold"/>
                                        <p:tgtEl>
                                          <p:spTgt spid="20"/>
                                        </p:tgtEl>
                                        <p:attrNameLst>
                                          <p:attrName>fill.type</p:attrName>
                                        </p:attrNameLst>
                                      </p:cBhvr>
                                      <p:to>
                                        <p:strVal val="solid"/>
                                      </p:to>
                                    </p:set>
                                  </p:childTnLst>
                                </p:cTn>
                              </p:par>
                              <p:par>
                                <p:cTn id="53" presetID="16" presetClass="emph" presetSubtype="0" fill="hold" grpId="0" nodeType="withEffect">
                                  <p:stCondLst>
                                    <p:cond delay="0"/>
                                  </p:stCondLst>
                                  <p:iterate type="lt">
                                    <p:tmPct val="4000"/>
                                  </p:iterate>
                                  <p:childTnLst>
                                    <p:set>
                                      <p:cBhvr override="childStyle">
                                        <p:cTn id="54" dur="500" fill="hold"/>
                                        <p:tgtEl>
                                          <p:spTgt spid="19"/>
                                        </p:tgtEl>
                                        <p:attrNameLst>
                                          <p:attrName>style.color</p:attrName>
                                        </p:attrNameLst>
                                      </p:cBhvr>
                                      <p:to>
                                        <p:clrVal>
                                          <a:srgbClr val="008F00"/>
                                        </p:clrVal>
                                      </p:to>
                                    </p:set>
                                    <p:set>
                                      <p:cBhvr>
                                        <p:cTn id="55" dur="500" fill="hold"/>
                                        <p:tgtEl>
                                          <p:spTgt spid="19"/>
                                        </p:tgtEl>
                                        <p:attrNameLst>
                                          <p:attrName>fillcolor</p:attrName>
                                        </p:attrNameLst>
                                      </p:cBhvr>
                                      <p:to>
                                        <p:clrVal>
                                          <a:srgbClr val="008F00"/>
                                        </p:clrVal>
                                      </p:to>
                                    </p:set>
                                    <p:set>
                                      <p:cBhvr>
                                        <p:cTn id="56" dur="500" fill="hold"/>
                                        <p:tgtEl>
                                          <p:spTgt spid="19"/>
                                        </p:tgtEl>
                                        <p:attrNameLst>
                                          <p:attrName>fill.type</p:attrName>
                                        </p:attrNameLst>
                                      </p:cBhvr>
                                      <p:to>
                                        <p:strVal val="solid"/>
                                      </p:to>
                                    </p:set>
                                  </p:childTnLst>
                                </p:cTn>
                              </p:par>
                              <p:par>
                                <p:cTn id="57" presetID="16" presetClass="emph" presetSubtype="0" fill="hold" grpId="0" nodeType="withEffect">
                                  <p:stCondLst>
                                    <p:cond delay="0"/>
                                  </p:stCondLst>
                                  <p:iterate type="lt">
                                    <p:tmPct val="4000"/>
                                  </p:iterate>
                                  <p:childTnLst>
                                    <p:set>
                                      <p:cBhvr override="childStyle">
                                        <p:cTn id="58" dur="500" fill="hold"/>
                                        <p:tgtEl>
                                          <p:spTgt spid="18"/>
                                        </p:tgtEl>
                                        <p:attrNameLst>
                                          <p:attrName>style.color</p:attrName>
                                        </p:attrNameLst>
                                      </p:cBhvr>
                                      <p:to>
                                        <p:clrVal>
                                          <a:srgbClr val="008F00"/>
                                        </p:clrVal>
                                      </p:to>
                                    </p:set>
                                    <p:set>
                                      <p:cBhvr>
                                        <p:cTn id="59" dur="500" fill="hold"/>
                                        <p:tgtEl>
                                          <p:spTgt spid="18"/>
                                        </p:tgtEl>
                                        <p:attrNameLst>
                                          <p:attrName>fillcolor</p:attrName>
                                        </p:attrNameLst>
                                      </p:cBhvr>
                                      <p:to>
                                        <p:clrVal>
                                          <a:srgbClr val="008F00"/>
                                        </p:clrVal>
                                      </p:to>
                                    </p:set>
                                    <p:set>
                                      <p:cBhvr>
                                        <p:cTn id="60"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1" grpId="0"/>
      <p:bldP spid="22" grpId="0"/>
      <p:bldP spid="23" grpId="0"/>
      <p:bldP spid="24" grpId="0"/>
      <p:bldP spid="25" grpId="0"/>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73"/>
            <a:ext cx="3578087" cy="869950"/>
          </a:xfrm>
          <a:prstGeom prst="rect">
            <a:avLst/>
          </a:prstGeom>
        </p:spPr>
      </p:pic>
      <p:sp>
        <p:nvSpPr>
          <p:cNvPr id="4" name="Title 3"/>
          <p:cNvSpPr>
            <a:spLocks noGrp="1"/>
          </p:cNvSpPr>
          <p:nvPr>
            <p:ph type="title"/>
          </p:nvPr>
        </p:nvSpPr>
        <p:spPr>
          <a:xfrm>
            <a:off x="0" y="17477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8" name="Rectangle 27">
            <a:extLst>
              <a:ext uri="{FF2B5EF4-FFF2-40B4-BE49-F238E27FC236}">
                <a16:creationId xmlns:a16="http://schemas.microsoft.com/office/drawing/2014/main" id="{76340AC5-9A9E-4B55-A230-2EE034B4C86C}"/>
              </a:ext>
            </a:extLst>
          </p:cNvPr>
          <p:cNvSpPr/>
          <p:nvPr/>
        </p:nvSpPr>
        <p:spPr>
          <a:xfrm>
            <a:off x="2996377" y="2208799"/>
            <a:ext cx="4009431" cy="830997"/>
          </a:xfrm>
          <a:prstGeom prst="rect">
            <a:avLst/>
          </a:prstGeom>
        </p:spPr>
        <p:txBody>
          <a:bodyPr wrap="square">
            <a:spAutoFit/>
          </a:bodyPr>
          <a:lstStyle/>
          <a:p>
            <a:r>
              <a:rPr lang="es-ES" sz="4800" dirty="0">
                <a:solidFill>
                  <a:srgbClr val="FF6600"/>
                </a:solidFill>
                <a:latin typeface="Century Gothic" panose="020B0502020202020204" pitchFamily="34" charset="0"/>
                <a:cs typeface="Calibri" panose="020F0502020204030204" pitchFamily="34" charset="0"/>
              </a:rPr>
              <a:t>die </a:t>
            </a:r>
            <a:r>
              <a:rPr lang="es-ES" sz="4800" dirty="0" err="1">
                <a:solidFill>
                  <a:srgbClr val="FF6600"/>
                </a:solidFill>
                <a:latin typeface="Century Gothic" panose="020B0502020202020204" pitchFamily="34" charset="0"/>
                <a:cs typeface="Calibri" panose="020F0502020204030204" pitchFamily="34" charset="0"/>
              </a:rPr>
              <a:t>Flasche</a:t>
            </a:r>
            <a:endParaRPr lang="en-US" sz="4800" dirty="0">
              <a:solidFill>
                <a:srgbClr val="FF6600"/>
              </a:solidFill>
            </a:endParaRPr>
          </a:p>
        </p:txBody>
      </p:sp>
      <p:sp>
        <p:nvSpPr>
          <p:cNvPr id="29" name="Rectangle 28">
            <a:extLst>
              <a:ext uri="{FF2B5EF4-FFF2-40B4-BE49-F238E27FC236}">
                <a16:creationId xmlns:a16="http://schemas.microsoft.com/office/drawing/2014/main" id="{68622D32-F0AB-48BD-9016-51D2BC7326B5}"/>
              </a:ext>
            </a:extLst>
          </p:cNvPr>
          <p:cNvSpPr/>
          <p:nvPr/>
        </p:nvSpPr>
        <p:spPr>
          <a:xfrm>
            <a:off x="2996377" y="4510753"/>
            <a:ext cx="2701381" cy="830997"/>
          </a:xfrm>
          <a:prstGeom prst="rect">
            <a:avLst/>
          </a:prstGeom>
        </p:spPr>
        <p:txBody>
          <a:bodyPr wrap="none">
            <a:spAutoFit/>
          </a:bodyPr>
          <a:lstStyle/>
          <a:p>
            <a:r>
              <a:rPr lang="es-ES" sz="4800" dirty="0">
                <a:solidFill>
                  <a:srgbClr val="FF6600"/>
                </a:solidFill>
                <a:latin typeface="Century Gothic" panose="020B0502020202020204" pitchFamily="34" charset="0"/>
                <a:cs typeface="Calibri" panose="020F0502020204030204" pitchFamily="34" charset="0"/>
              </a:rPr>
              <a:t>die </a:t>
            </a:r>
            <a:r>
              <a:rPr lang="es-ES" sz="4800" dirty="0" err="1">
                <a:solidFill>
                  <a:srgbClr val="FF6600"/>
                </a:solidFill>
                <a:latin typeface="Century Gothic" panose="020B0502020202020204" pitchFamily="34" charset="0"/>
                <a:cs typeface="Calibri" panose="020F0502020204030204" pitchFamily="34" charset="0"/>
              </a:rPr>
              <a:t>Tafel</a:t>
            </a:r>
            <a:endParaRPr lang="en-US" sz="4800" dirty="0">
              <a:solidFill>
                <a:srgbClr val="FF6600"/>
              </a:solidFill>
            </a:endParaRPr>
          </a:p>
        </p:txBody>
      </p:sp>
      <p:sp>
        <p:nvSpPr>
          <p:cNvPr id="30" name="Rectangle 29">
            <a:extLst>
              <a:ext uri="{FF2B5EF4-FFF2-40B4-BE49-F238E27FC236}">
                <a16:creationId xmlns:a16="http://schemas.microsoft.com/office/drawing/2014/main" id="{7F8908CD-D1D1-4AB1-80AB-2B4615DF3356}"/>
              </a:ext>
            </a:extLst>
          </p:cNvPr>
          <p:cNvSpPr/>
          <p:nvPr/>
        </p:nvSpPr>
        <p:spPr>
          <a:xfrm>
            <a:off x="1341" y="3256629"/>
            <a:ext cx="2760692" cy="830997"/>
          </a:xfrm>
          <a:prstGeom prst="rect">
            <a:avLst/>
          </a:prstGeom>
        </p:spPr>
        <p:txBody>
          <a:bodyPr wrap="none">
            <a:spAutoFit/>
          </a:bodyPr>
          <a:lstStyle/>
          <a:p>
            <a:r>
              <a:rPr lang="es-ES" sz="4800" dirty="0">
                <a:solidFill>
                  <a:srgbClr val="0066FF"/>
                </a:solidFill>
                <a:latin typeface="Century Gothic" panose="020B0502020202020204" pitchFamily="34" charset="0"/>
                <a:cs typeface="Calibri" panose="020F0502020204030204" pitchFamily="34" charset="0"/>
              </a:rPr>
              <a:t>der </a:t>
            </a:r>
            <a:r>
              <a:rPr lang="es-ES" sz="4800" dirty="0" err="1">
                <a:solidFill>
                  <a:srgbClr val="0066FF"/>
                </a:solidFill>
                <a:latin typeface="Century Gothic" panose="020B0502020202020204" pitchFamily="34" charset="0"/>
                <a:cs typeface="Calibri" panose="020F0502020204030204" pitchFamily="34" charset="0"/>
              </a:rPr>
              <a:t>Tisch</a:t>
            </a:r>
            <a:endParaRPr lang="en-US" sz="4800" dirty="0">
              <a:solidFill>
                <a:srgbClr val="0066FF"/>
              </a:solidFill>
            </a:endParaRPr>
          </a:p>
        </p:txBody>
      </p:sp>
      <p:sp>
        <p:nvSpPr>
          <p:cNvPr id="31" name="Rectangle 30">
            <a:extLst>
              <a:ext uri="{FF2B5EF4-FFF2-40B4-BE49-F238E27FC236}">
                <a16:creationId xmlns:a16="http://schemas.microsoft.com/office/drawing/2014/main" id="{AC68B662-A25E-4607-AA3A-31538325D439}"/>
              </a:ext>
            </a:extLst>
          </p:cNvPr>
          <p:cNvSpPr/>
          <p:nvPr/>
        </p:nvSpPr>
        <p:spPr>
          <a:xfrm>
            <a:off x="6563546" y="3412722"/>
            <a:ext cx="2658100" cy="830997"/>
          </a:xfrm>
          <a:prstGeom prst="rect">
            <a:avLst/>
          </a:prstGeom>
        </p:spPr>
        <p:txBody>
          <a:bodyPr wrap="none">
            <a:spAutoFit/>
          </a:bodyPr>
          <a:lstStyle/>
          <a:p>
            <a:r>
              <a:rPr lang="es-ES" sz="4800" dirty="0">
                <a:solidFill>
                  <a:srgbClr val="00B050"/>
                </a:solidFill>
                <a:latin typeface="Century Gothic" panose="020B0502020202020204" pitchFamily="34" charset="0"/>
                <a:cs typeface="Calibri" panose="020F0502020204030204" pitchFamily="34" charset="0"/>
              </a:rPr>
              <a:t>das </a:t>
            </a:r>
            <a:r>
              <a:rPr lang="es-ES" sz="4800" dirty="0" err="1">
                <a:solidFill>
                  <a:srgbClr val="00B050"/>
                </a:solidFill>
                <a:latin typeface="Century Gothic" panose="020B0502020202020204" pitchFamily="34" charset="0"/>
                <a:cs typeface="Calibri" panose="020F0502020204030204" pitchFamily="34" charset="0"/>
              </a:rPr>
              <a:t>Heft</a:t>
            </a:r>
            <a:endParaRPr lang="en-US" sz="4800" dirty="0">
              <a:solidFill>
                <a:srgbClr val="00B050"/>
              </a:solidFill>
            </a:endParaRPr>
          </a:p>
        </p:txBody>
      </p:sp>
      <p:sp>
        <p:nvSpPr>
          <p:cNvPr id="32" name="Rectangle 31">
            <a:extLst>
              <a:ext uri="{FF2B5EF4-FFF2-40B4-BE49-F238E27FC236}">
                <a16:creationId xmlns:a16="http://schemas.microsoft.com/office/drawing/2014/main" id="{C20E8E83-BCC7-4453-9573-C101A5B0A503}"/>
              </a:ext>
            </a:extLst>
          </p:cNvPr>
          <p:cNvSpPr/>
          <p:nvPr/>
        </p:nvSpPr>
        <p:spPr>
          <a:xfrm>
            <a:off x="6626205" y="4510753"/>
            <a:ext cx="3542958" cy="830997"/>
          </a:xfrm>
          <a:prstGeom prst="rect">
            <a:avLst/>
          </a:prstGeom>
        </p:spPr>
        <p:txBody>
          <a:bodyPr wrap="none">
            <a:spAutoFit/>
          </a:bodyPr>
          <a:lstStyle/>
          <a:p>
            <a:r>
              <a:rPr lang="es-ES" sz="4800" dirty="0">
                <a:solidFill>
                  <a:srgbClr val="00B050"/>
                </a:solidFill>
                <a:latin typeface="Century Gothic" panose="020B0502020202020204" pitchFamily="34" charset="0"/>
                <a:cs typeface="Calibri" panose="020F0502020204030204" pitchFamily="34" charset="0"/>
              </a:rPr>
              <a:t>das </a:t>
            </a:r>
            <a:r>
              <a:rPr lang="es-ES" sz="4800" dirty="0" err="1">
                <a:solidFill>
                  <a:srgbClr val="00B050"/>
                </a:solidFill>
                <a:latin typeface="Century Gothic" panose="020B0502020202020204" pitchFamily="34" charset="0"/>
                <a:cs typeface="Calibri" panose="020F0502020204030204" pitchFamily="34" charset="0"/>
              </a:rPr>
              <a:t>Fenster</a:t>
            </a:r>
            <a:endParaRPr lang="en-US" sz="4800" dirty="0">
              <a:solidFill>
                <a:srgbClr val="00B050"/>
              </a:solidFill>
            </a:endParaRPr>
          </a:p>
        </p:txBody>
      </p:sp>
      <p:sp>
        <p:nvSpPr>
          <p:cNvPr id="33" name="Rectangle 32">
            <a:extLst>
              <a:ext uri="{FF2B5EF4-FFF2-40B4-BE49-F238E27FC236}">
                <a16:creationId xmlns:a16="http://schemas.microsoft.com/office/drawing/2014/main" id="{83A47E03-BFA7-485A-BCDA-23A76D9F231C}"/>
              </a:ext>
            </a:extLst>
          </p:cNvPr>
          <p:cNvSpPr/>
          <p:nvPr/>
        </p:nvSpPr>
        <p:spPr>
          <a:xfrm>
            <a:off x="6563546" y="2200619"/>
            <a:ext cx="2824811" cy="830997"/>
          </a:xfrm>
          <a:prstGeom prst="rect">
            <a:avLst/>
          </a:prstGeom>
        </p:spPr>
        <p:txBody>
          <a:bodyPr wrap="none">
            <a:spAutoFit/>
          </a:bodyPr>
          <a:lstStyle/>
          <a:p>
            <a:pPr lvl="0" algn="ctr"/>
            <a:r>
              <a:rPr lang="en-GB" sz="4800" dirty="0">
                <a:solidFill>
                  <a:srgbClr val="00B050"/>
                </a:solidFill>
                <a:latin typeface="Century Gothic" panose="020B0502020202020204" pitchFamily="34" charset="0"/>
              </a:rPr>
              <a:t>das </a:t>
            </a:r>
            <a:r>
              <a:rPr lang="en-GB" sz="4800" dirty="0" err="1">
                <a:solidFill>
                  <a:srgbClr val="00B050"/>
                </a:solidFill>
                <a:latin typeface="Century Gothic" panose="020B0502020202020204" pitchFamily="34" charset="0"/>
              </a:rPr>
              <a:t>Paar</a:t>
            </a:r>
            <a:endParaRPr lang="en-GB" sz="4800" dirty="0">
              <a:solidFill>
                <a:srgbClr val="00B050"/>
              </a:solidFill>
              <a:latin typeface="Century Gothic" panose="020B0502020202020204" pitchFamily="34" charset="0"/>
            </a:endParaRPr>
          </a:p>
        </p:txBody>
      </p:sp>
      <p:sp>
        <p:nvSpPr>
          <p:cNvPr id="34" name="Rectangle 33">
            <a:extLst>
              <a:ext uri="{FF2B5EF4-FFF2-40B4-BE49-F238E27FC236}">
                <a16:creationId xmlns:a16="http://schemas.microsoft.com/office/drawing/2014/main" id="{4668E6CA-80D7-4632-B6E3-6AB999C4F112}"/>
              </a:ext>
            </a:extLst>
          </p:cNvPr>
          <p:cNvSpPr/>
          <p:nvPr/>
        </p:nvSpPr>
        <p:spPr>
          <a:xfrm>
            <a:off x="2987812" y="3372081"/>
            <a:ext cx="3086101" cy="830997"/>
          </a:xfrm>
          <a:prstGeom prst="rect">
            <a:avLst/>
          </a:prstGeom>
        </p:spPr>
        <p:txBody>
          <a:bodyPr wrap="none">
            <a:spAutoFit/>
          </a:bodyPr>
          <a:lstStyle/>
          <a:p>
            <a:pPr lvl="0" algn="ctr"/>
            <a:r>
              <a:rPr lang="en-GB" sz="4800" dirty="0">
                <a:solidFill>
                  <a:srgbClr val="FF6600"/>
                </a:solidFill>
                <a:latin typeface="Century Gothic" panose="020B0502020202020204" pitchFamily="34" charset="0"/>
              </a:rPr>
              <a:t>die </a:t>
            </a:r>
            <a:r>
              <a:rPr lang="en-GB" sz="4800" dirty="0" err="1">
                <a:solidFill>
                  <a:srgbClr val="FF6600"/>
                </a:solidFill>
                <a:latin typeface="Century Gothic" panose="020B0502020202020204" pitchFamily="34" charset="0"/>
              </a:rPr>
              <a:t>Klasse</a:t>
            </a:r>
            <a:endParaRPr lang="en-GB" sz="4800" dirty="0">
              <a:solidFill>
                <a:srgbClr val="FF66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9E38F816-B94F-4257-838D-5ABA1FD9488C}"/>
              </a:ext>
            </a:extLst>
          </p:cNvPr>
          <p:cNvSpPr/>
          <p:nvPr/>
        </p:nvSpPr>
        <p:spPr>
          <a:xfrm>
            <a:off x="0" y="4485240"/>
            <a:ext cx="2459327" cy="830997"/>
          </a:xfrm>
          <a:prstGeom prst="rect">
            <a:avLst/>
          </a:prstGeom>
        </p:spPr>
        <p:txBody>
          <a:bodyPr wrap="none">
            <a:spAutoFit/>
          </a:bodyPr>
          <a:lstStyle/>
          <a:p>
            <a:pPr lvl="0" algn="ctr"/>
            <a:r>
              <a:rPr lang="en-GB" sz="4800" dirty="0">
                <a:solidFill>
                  <a:srgbClr val="0066FF"/>
                </a:solidFill>
                <a:latin typeface="Century Gothic" panose="020B0502020202020204" pitchFamily="34" charset="0"/>
              </a:rPr>
              <a:t>der Tag</a:t>
            </a:r>
          </a:p>
        </p:txBody>
      </p:sp>
      <p:sp>
        <p:nvSpPr>
          <p:cNvPr id="36" name="Rectangle 35">
            <a:extLst>
              <a:ext uri="{FF2B5EF4-FFF2-40B4-BE49-F238E27FC236}">
                <a16:creationId xmlns:a16="http://schemas.microsoft.com/office/drawing/2014/main" id="{EA54157A-2FF3-472F-A23E-AD63DE016AEE}"/>
              </a:ext>
            </a:extLst>
          </p:cNvPr>
          <p:cNvSpPr/>
          <p:nvPr/>
        </p:nvSpPr>
        <p:spPr>
          <a:xfrm>
            <a:off x="0" y="5566114"/>
            <a:ext cx="3098925" cy="830997"/>
          </a:xfrm>
          <a:prstGeom prst="rect">
            <a:avLst/>
          </a:prstGeom>
        </p:spPr>
        <p:txBody>
          <a:bodyPr wrap="none">
            <a:spAutoFit/>
          </a:bodyPr>
          <a:lstStyle/>
          <a:p>
            <a:r>
              <a:rPr lang="es-ES" sz="4800" dirty="0">
                <a:solidFill>
                  <a:srgbClr val="0066FF"/>
                </a:solidFill>
                <a:latin typeface="Century Gothic" panose="020B0502020202020204" pitchFamily="34" charset="0"/>
                <a:cs typeface="Calibri" panose="020F0502020204030204" pitchFamily="34" charset="0"/>
              </a:rPr>
              <a:t>der Mann</a:t>
            </a:r>
            <a:endParaRPr lang="en-US" sz="4800" dirty="0">
              <a:solidFill>
                <a:srgbClr val="0066FF"/>
              </a:solidFill>
            </a:endParaRPr>
          </a:p>
        </p:txBody>
      </p:sp>
      <p:sp>
        <p:nvSpPr>
          <p:cNvPr id="37" name="Rectangle 36">
            <a:extLst>
              <a:ext uri="{FF2B5EF4-FFF2-40B4-BE49-F238E27FC236}">
                <a16:creationId xmlns:a16="http://schemas.microsoft.com/office/drawing/2014/main" id="{4F93D4C0-E5C4-4625-ABEC-7E4AC3036CD4}"/>
              </a:ext>
            </a:extLst>
          </p:cNvPr>
          <p:cNvSpPr/>
          <p:nvPr/>
        </p:nvSpPr>
        <p:spPr>
          <a:xfrm>
            <a:off x="1341" y="2125597"/>
            <a:ext cx="2767104" cy="830997"/>
          </a:xfrm>
          <a:prstGeom prst="rect">
            <a:avLst/>
          </a:prstGeom>
        </p:spPr>
        <p:txBody>
          <a:bodyPr wrap="none">
            <a:spAutoFit/>
          </a:bodyPr>
          <a:lstStyle/>
          <a:p>
            <a:pPr lvl="0" algn="ctr"/>
            <a:r>
              <a:rPr lang="en-GB" sz="4800" dirty="0">
                <a:solidFill>
                  <a:srgbClr val="0066FF"/>
                </a:solidFill>
                <a:latin typeface="Century Gothic" panose="020B0502020202020204" pitchFamily="34" charset="0"/>
              </a:rPr>
              <a:t>der Gast</a:t>
            </a:r>
          </a:p>
        </p:txBody>
      </p:sp>
      <p:sp>
        <p:nvSpPr>
          <p:cNvPr id="38" name="Rectangle 37">
            <a:extLst>
              <a:ext uri="{FF2B5EF4-FFF2-40B4-BE49-F238E27FC236}">
                <a16:creationId xmlns:a16="http://schemas.microsoft.com/office/drawing/2014/main" id="{8D241699-FF35-4F9C-8972-F2D17D5D3F8A}"/>
              </a:ext>
            </a:extLst>
          </p:cNvPr>
          <p:cNvSpPr/>
          <p:nvPr/>
        </p:nvSpPr>
        <p:spPr>
          <a:xfrm>
            <a:off x="1341" y="966763"/>
            <a:ext cx="4009431" cy="830997"/>
          </a:xfrm>
          <a:prstGeom prst="rect">
            <a:avLst/>
          </a:prstGeom>
        </p:spPr>
        <p:txBody>
          <a:bodyPr wrap="square">
            <a:spAutoFit/>
          </a:bodyPr>
          <a:lstStyle/>
          <a:p>
            <a:r>
              <a:rPr lang="es-ES" sz="4800" b="1" dirty="0" err="1">
                <a:solidFill>
                  <a:srgbClr val="0066FF"/>
                </a:solidFill>
                <a:latin typeface="Century Gothic" panose="020B0502020202020204" pitchFamily="34" charset="0"/>
                <a:cs typeface="Calibri" panose="020F0502020204030204" pitchFamily="34" charset="0"/>
              </a:rPr>
              <a:t>masculine</a:t>
            </a:r>
            <a:endParaRPr lang="en-US" sz="4800" b="1" dirty="0">
              <a:solidFill>
                <a:srgbClr val="0066FF"/>
              </a:solidFill>
            </a:endParaRPr>
          </a:p>
        </p:txBody>
      </p:sp>
      <p:sp>
        <p:nvSpPr>
          <p:cNvPr id="39" name="Rectangle 38">
            <a:extLst>
              <a:ext uri="{FF2B5EF4-FFF2-40B4-BE49-F238E27FC236}">
                <a16:creationId xmlns:a16="http://schemas.microsoft.com/office/drawing/2014/main" id="{C549F96F-8D6F-48B1-B8CE-F565F1934F88}"/>
              </a:ext>
            </a:extLst>
          </p:cNvPr>
          <p:cNvSpPr/>
          <p:nvPr/>
        </p:nvSpPr>
        <p:spPr>
          <a:xfrm>
            <a:off x="2880267" y="982012"/>
            <a:ext cx="4009431" cy="830997"/>
          </a:xfrm>
          <a:prstGeom prst="rect">
            <a:avLst/>
          </a:prstGeom>
          <a:noFill/>
        </p:spPr>
        <p:txBody>
          <a:bodyPr wrap="square">
            <a:spAutoFit/>
          </a:bodyPr>
          <a:lstStyle/>
          <a:p>
            <a:pPr algn="ctr"/>
            <a:r>
              <a:rPr lang="es-ES" sz="4800" b="1" dirty="0" err="1">
                <a:solidFill>
                  <a:srgbClr val="FF6600"/>
                </a:solidFill>
                <a:latin typeface="Century Gothic" panose="020B0502020202020204" pitchFamily="34" charset="0"/>
                <a:cs typeface="Calibri" panose="020F0502020204030204" pitchFamily="34" charset="0"/>
              </a:rPr>
              <a:t>feminine</a:t>
            </a:r>
            <a:endParaRPr lang="en-US" sz="4800" b="1" dirty="0">
              <a:solidFill>
                <a:srgbClr val="FF6600"/>
              </a:solidFill>
            </a:endParaRPr>
          </a:p>
        </p:txBody>
      </p:sp>
      <p:sp>
        <p:nvSpPr>
          <p:cNvPr id="40" name="Rectangle 39">
            <a:extLst>
              <a:ext uri="{FF2B5EF4-FFF2-40B4-BE49-F238E27FC236}">
                <a16:creationId xmlns:a16="http://schemas.microsoft.com/office/drawing/2014/main" id="{1D7F2989-913D-41FC-8091-11FF5B8FAEA2}"/>
              </a:ext>
            </a:extLst>
          </p:cNvPr>
          <p:cNvSpPr/>
          <p:nvPr/>
        </p:nvSpPr>
        <p:spPr>
          <a:xfrm>
            <a:off x="6889698" y="1004876"/>
            <a:ext cx="2553905" cy="830997"/>
          </a:xfrm>
          <a:prstGeom prst="rect">
            <a:avLst/>
          </a:prstGeom>
          <a:solidFill>
            <a:schemeClr val="bg1"/>
          </a:solidFill>
        </p:spPr>
        <p:txBody>
          <a:bodyPr wrap="square">
            <a:spAutoFit/>
          </a:bodyPr>
          <a:lstStyle/>
          <a:p>
            <a:pPr algn="ctr"/>
            <a:r>
              <a:rPr lang="es-ES" sz="4800" b="1" dirty="0" err="1">
                <a:solidFill>
                  <a:srgbClr val="00B050"/>
                </a:solidFill>
                <a:latin typeface="Century Gothic" panose="020B0502020202020204" pitchFamily="34" charset="0"/>
                <a:cs typeface="Calibri" panose="020F0502020204030204" pitchFamily="34" charset="0"/>
              </a:rPr>
              <a:t>neuter</a:t>
            </a:r>
            <a:endParaRPr lang="en-US" sz="4800" b="1" dirty="0">
              <a:solidFill>
                <a:srgbClr val="00B050"/>
              </a:solidFill>
            </a:endParaRPr>
          </a:p>
        </p:txBody>
      </p:sp>
      <p:sp>
        <p:nvSpPr>
          <p:cNvPr id="41" name="Rectangle 2" descr="rectangle that moves down the slide to show the 60 second timer">
            <a:extLst>
              <a:ext uri="{FF2B5EF4-FFF2-40B4-BE49-F238E27FC236}">
                <a16:creationId xmlns:a16="http://schemas.microsoft.com/office/drawing/2014/main" id="{FB3F1D35-9FCF-429E-BE89-31B855F04272}"/>
              </a:ext>
            </a:extLst>
          </p:cNvPr>
          <p:cNvSpPr>
            <a:spLocks noChangeArrowheads="1"/>
          </p:cNvSpPr>
          <p:nvPr/>
        </p:nvSpPr>
        <p:spPr bwMode="auto">
          <a:xfrm>
            <a:off x="1021134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2" name="Rectangle 3" descr="rectangle for timer">
            <a:extLst>
              <a:ext uri="{FF2B5EF4-FFF2-40B4-BE49-F238E27FC236}">
                <a16:creationId xmlns:a16="http://schemas.microsoft.com/office/drawing/2014/main" id="{0437D1F8-B5CD-49C4-B6AA-55F25161AC0D}"/>
              </a:ext>
            </a:extLst>
          </p:cNvPr>
          <p:cNvSpPr>
            <a:spLocks noChangeArrowheads="1"/>
          </p:cNvSpPr>
          <p:nvPr/>
        </p:nvSpPr>
        <p:spPr bwMode="auto">
          <a:xfrm>
            <a:off x="1020898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Line 7" descr="top line for timer, 60 seconds">
            <a:extLst>
              <a:ext uri="{FF2B5EF4-FFF2-40B4-BE49-F238E27FC236}">
                <a16:creationId xmlns:a16="http://schemas.microsoft.com/office/drawing/2014/main" id="{0677C033-D133-420B-8ABC-1BA12434D60F}"/>
              </a:ext>
            </a:extLst>
          </p:cNvPr>
          <p:cNvSpPr>
            <a:spLocks noChangeShapeType="1"/>
          </p:cNvSpPr>
          <p:nvPr/>
        </p:nvSpPr>
        <p:spPr bwMode="auto">
          <a:xfrm>
            <a:off x="1091941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4" name="Text Box 12">
            <a:extLst>
              <a:ext uri="{FF2B5EF4-FFF2-40B4-BE49-F238E27FC236}">
                <a16:creationId xmlns:a16="http://schemas.microsoft.com/office/drawing/2014/main" id="{A7C0830C-5B99-4564-AD42-64830FC41C44}"/>
              </a:ext>
            </a:extLst>
          </p:cNvPr>
          <p:cNvSpPr txBox="1">
            <a:spLocks noChangeArrowheads="1"/>
          </p:cNvSpPr>
          <p:nvPr/>
        </p:nvSpPr>
        <p:spPr bwMode="auto">
          <a:xfrm>
            <a:off x="1113620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5" name="Line 4" descr="line to show the length of 60 seconds">
            <a:extLst>
              <a:ext uri="{FF2B5EF4-FFF2-40B4-BE49-F238E27FC236}">
                <a16:creationId xmlns:a16="http://schemas.microsoft.com/office/drawing/2014/main" id="{029F1720-A331-43BE-A920-291BA7D1DF5E}"/>
              </a:ext>
            </a:extLst>
          </p:cNvPr>
          <p:cNvSpPr>
            <a:spLocks noChangeShapeType="1"/>
          </p:cNvSpPr>
          <p:nvPr/>
        </p:nvSpPr>
        <p:spPr bwMode="auto">
          <a:xfrm>
            <a:off x="1089472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6" name="Text Box 10">
            <a:extLst>
              <a:ext uri="{FF2B5EF4-FFF2-40B4-BE49-F238E27FC236}">
                <a16:creationId xmlns:a16="http://schemas.microsoft.com/office/drawing/2014/main" id="{999B8253-A530-444B-92FB-3F8A550DEC98}"/>
              </a:ext>
            </a:extLst>
          </p:cNvPr>
          <p:cNvSpPr txBox="1">
            <a:spLocks noChangeArrowheads="1"/>
          </p:cNvSpPr>
          <p:nvPr/>
        </p:nvSpPr>
        <p:spPr bwMode="auto">
          <a:xfrm>
            <a:off x="1089472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7" name="Line 9" descr="bottom line for timer, 0 seconds">
            <a:extLst>
              <a:ext uri="{FF2B5EF4-FFF2-40B4-BE49-F238E27FC236}">
                <a16:creationId xmlns:a16="http://schemas.microsoft.com/office/drawing/2014/main" id="{4DE43E54-42F3-4B50-AE46-51ADB9E24EF3}"/>
              </a:ext>
            </a:extLst>
          </p:cNvPr>
          <p:cNvSpPr>
            <a:spLocks noChangeShapeType="1"/>
          </p:cNvSpPr>
          <p:nvPr/>
        </p:nvSpPr>
        <p:spPr bwMode="auto">
          <a:xfrm>
            <a:off x="1089472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8" name="Text Box 14">
            <a:extLst>
              <a:ext uri="{FF2B5EF4-FFF2-40B4-BE49-F238E27FC236}">
                <a16:creationId xmlns:a16="http://schemas.microsoft.com/office/drawing/2014/main" id="{DAA27648-782A-46F9-BCBA-A9212E0FE416}"/>
              </a:ext>
            </a:extLst>
          </p:cNvPr>
          <p:cNvSpPr txBox="1">
            <a:spLocks noChangeArrowheads="1"/>
          </p:cNvSpPr>
          <p:nvPr/>
        </p:nvSpPr>
        <p:spPr bwMode="auto">
          <a:xfrm>
            <a:off x="1111151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9" name="AutoShape 11">
            <a:hlinkClick r:id="" action="ppaction://noaction" highlightClick="1"/>
            <a:extLst>
              <a:ext uri="{FF2B5EF4-FFF2-40B4-BE49-F238E27FC236}">
                <a16:creationId xmlns:a16="http://schemas.microsoft.com/office/drawing/2014/main" id="{78A075C9-317A-4F76-871E-450AF0B8CDD8}"/>
              </a:ext>
            </a:extLst>
          </p:cNvPr>
          <p:cNvSpPr>
            <a:spLocks noChangeArrowheads="1"/>
          </p:cNvSpPr>
          <p:nvPr/>
        </p:nvSpPr>
        <p:spPr bwMode="auto">
          <a:xfrm>
            <a:off x="994808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26" name="Picture 7">
            <a:extLst>
              <a:ext uri="{FF2B5EF4-FFF2-40B4-BE49-F238E27FC236}">
                <a16:creationId xmlns:a16="http://schemas.microsoft.com/office/drawing/2014/main" id="{AAEC2F78-355A-459F-999F-1F179617C52A}"/>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409820" y="11867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a:extLst>
              <a:ext uri="{FF2B5EF4-FFF2-40B4-BE49-F238E27FC236}">
                <a16:creationId xmlns:a16="http://schemas.microsoft.com/office/drawing/2014/main" id="{1D378F63-DCDE-4DC7-9599-B093248BCF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5482" y="187159"/>
            <a:ext cx="551646" cy="535097"/>
          </a:xfrm>
          <a:prstGeom prst="rect">
            <a:avLst/>
          </a:prstGeom>
        </p:spPr>
      </p:pic>
    </p:spTree>
    <p:extLst>
      <p:ext uri="{BB962C8B-B14F-4D97-AF65-F5344CB8AC3E}">
        <p14:creationId xmlns:p14="http://schemas.microsoft.com/office/powerpoint/2010/main" val="1545078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2"/>
                                        </p:tgtEl>
                                      </p:cBhvr>
                                    </p:animEffect>
                                    <p:set>
                                      <p:cBhvr>
                                        <p:cTn id="7"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73"/>
            <a:ext cx="3578087" cy="869950"/>
          </a:xfrm>
          <a:prstGeom prst="rect">
            <a:avLst/>
          </a:prstGeom>
        </p:spPr>
      </p:pic>
      <p:sp>
        <p:nvSpPr>
          <p:cNvPr id="4" name="Title 3"/>
          <p:cNvSpPr>
            <a:spLocks noGrp="1"/>
          </p:cNvSpPr>
          <p:nvPr>
            <p:ph type="title"/>
          </p:nvPr>
        </p:nvSpPr>
        <p:spPr>
          <a:xfrm>
            <a:off x="0" y="17477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8" name="Rectangle 27">
            <a:extLst>
              <a:ext uri="{FF2B5EF4-FFF2-40B4-BE49-F238E27FC236}">
                <a16:creationId xmlns:a16="http://schemas.microsoft.com/office/drawing/2014/main" id="{76340AC5-9A9E-4B55-A230-2EE034B4C86C}"/>
              </a:ext>
            </a:extLst>
          </p:cNvPr>
          <p:cNvSpPr/>
          <p:nvPr/>
        </p:nvSpPr>
        <p:spPr>
          <a:xfrm>
            <a:off x="2996377" y="2208799"/>
            <a:ext cx="4009431" cy="830997"/>
          </a:xfrm>
          <a:prstGeom prst="rect">
            <a:avLst/>
          </a:prstGeom>
        </p:spPr>
        <p:txBody>
          <a:bodyPr wrap="square">
            <a:spAutoFit/>
          </a:bodyPr>
          <a:lstStyle/>
          <a:p>
            <a:r>
              <a:rPr lang="es-ES" sz="4800" dirty="0">
                <a:solidFill>
                  <a:srgbClr val="FF6600"/>
                </a:solidFill>
                <a:latin typeface="Century Gothic" panose="020B0502020202020204" pitchFamily="34" charset="0"/>
                <a:cs typeface="Calibri" panose="020F0502020204030204" pitchFamily="34" charset="0"/>
              </a:rPr>
              <a:t>die </a:t>
            </a:r>
            <a:r>
              <a:rPr lang="es-ES" sz="4800" dirty="0" err="1">
                <a:solidFill>
                  <a:srgbClr val="FF6600"/>
                </a:solidFill>
                <a:latin typeface="Century Gothic" panose="020B0502020202020204" pitchFamily="34" charset="0"/>
                <a:cs typeface="Calibri" panose="020F0502020204030204" pitchFamily="34" charset="0"/>
              </a:rPr>
              <a:t>Flasche</a:t>
            </a:r>
            <a:endParaRPr lang="en-US" sz="4800" dirty="0">
              <a:solidFill>
                <a:srgbClr val="FF6600"/>
              </a:solidFill>
            </a:endParaRPr>
          </a:p>
        </p:txBody>
      </p:sp>
      <p:sp>
        <p:nvSpPr>
          <p:cNvPr id="29" name="Rectangle 28">
            <a:extLst>
              <a:ext uri="{FF2B5EF4-FFF2-40B4-BE49-F238E27FC236}">
                <a16:creationId xmlns:a16="http://schemas.microsoft.com/office/drawing/2014/main" id="{68622D32-F0AB-48BD-9016-51D2BC7326B5}"/>
              </a:ext>
            </a:extLst>
          </p:cNvPr>
          <p:cNvSpPr/>
          <p:nvPr/>
        </p:nvSpPr>
        <p:spPr>
          <a:xfrm>
            <a:off x="2996377" y="4510753"/>
            <a:ext cx="2701381" cy="830997"/>
          </a:xfrm>
          <a:prstGeom prst="rect">
            <a:avLst/>
          </a:prstGeom>
        </p:spPr>
        <p:txBody>
          <a:bodyPr wrap="none">
            <a:spAutoFit/>
          </a:bodyPr>
          <a:lstStyle/>
          <a:p>
            <a:r>
              <a:rPr lang="es-ES" sz="4800" dirty="0">
                <a:solidFill>
                  <a:srgbClr val="FF6600"/>
                </a:solidFill>
                <a:latin typeface="Century Gothic" panose="020B0502020202020204" pitchFamily="34" charset="0"/>
                <a:cs typeface="Calibri" panose="020F0502020204030204" pitchFamily="34" charset="0"/>
              </a:rPr>
              <a:t>die </a:t>
            </a:r>
            <a:r>
              <a:rPr lang="es-ES" sz="4800" dirty="0" err="1">
                <a:solidFill>
                  <a:srgbClr val="FF6600"/>
                </a:solidFill>
                <a:latin typeface="Century Gothic" panose="020B0502020202020204" pitchFamily="34" charset="0"/>
                <a:cs typeface="Calibri" panose="020F0502020204030204" pitchFamily="34" charset="0"/>
              </a:rPr>
              <a:t>Tafel</a:t>
            </a:r>
            <a:endParaRPr lang="en-US" sz="4800" dirty="0">
              <a:solidFill>
                <a:srgbClr val="FF6600"/>
              </a:solidFill>
            </a:endParaRPr>
          </a:p>
        </p:txBody>
      </p:sp>
      <p:sp>
        <p:nvSpPr>
          <p:cNvPr id="30" name="Rectangle 29">
            <a:extLst>
              <a:ext uri="{FF2B5EF4-FFF2-40B4-BE49-F238E27FC236}">
                <a16:creationId xmlns:a16="http://schemas.microsoft.com/office/drawing/2014/main" id="{7F8908CD-D1D1-4AB1-80AB-2B4615DF3356}"/>
              </a:ext>
            </a:extLst>
          </p:cNvPr>
          <p:cNvSpPr/>
          <p:nvPr/>
        </p:nvSpPr>
        <p:spPr>
          <a:xfrm>
            <a:off x="1341" y="3256629"/>
            <a:ext cx="2760692" cy="830997"/>
          </a:xfrm>
          <a:prstGeom prst="rect">
            <a:avLst/>
          </a:prstGeom>
        </p:spPr>
        <p:txBody>
          <a:bodyPr wrap="none">
            <a:spAutoFit/>
          </a:bodyPr>
          <a:lstStyle/>
          <a:p>
            <a:r>
              <a:rPr lang="es-ES" sz="4800" dirty="0">
                <a:solidFill>
                  <a:srgbClr val="0066FF"/>
                </a:solidFill>
                <a:latin typeface="Century Gothic" panose="020B0502020202020204" pitchFamily="34" charset="0"/>
                <a:cs typeface="Calibri" panose="020F0502020204030204" pitchFamily="34" charset="0"/>
              </a:rPr>
              <a:t>der </a:t>
            </a:r>
            <a:r>
              <a:rPr lang="es-ES" sz="4800" dirty="0" err="1">
                <a:solidFill>
                  <a:srgbClr val="0066FF"/>
                </a:solidFill>
                <a:latin typeface="Century Gothic" panose="020B0502020202020204" pitchFamily="34" charset="0"/>
                <a:cs typeface="Calibri" panose="020F0502020204030204" pitchFamily="34" charset="0"/>
              </a:rPr>
              <a:t>Tisch</a:t>
            </a:r>
            <a:endParaRPr lang="en-US" sz="4800" dirty="0">
              <a:solidFill>
                <a:srgbClr val="0066FF"/>
              </a:solidFill>
            </a:endParaRPr>
          </a:p>
        </p:txBody>
      </p:sp>
      <p:sp>
        <p:nvSpPr>
          <p:cNvPr id="31" name="Rectangle 30">
            <a:extLst>
              <a:ext uri="{FF2B5EF4-FFF2-40B4-BE49-F238E27FC236}">
                <a16:creationId xmlns:a16="http://schemas.microsoft.com/office/drawing/2014/main" id="{AC68B662-A25E-4607-AA3A-31538325D439}"/>
              </a:ext>
            </a:extLst>
          </p:cNvPr>
          <p:cNvSpPr/>
          <p:nvPr/>
        </p:nvSpPr>
        <p:spPr>
          <a:xfrm>
            <a:off x="6563546" y="3412722"/>
            <a:ext cx="2658100" cy="830997"/>
          </a:xfrm>
          <a:prstGeom prst="rect">
            <a:avLst/>
          </a:prstGeom>
        </p:spPr>
        <p:txBody>
          <a:bodyPr wrap="none">
            <a:spAutoFit/>
          </a:bodyPr>
          <a:lstStyle/>
          <a:p>
            <a:r>
              <a:rPr lang="es-ES" sz="4800" dirty="0">
                <a:solidFill>
                  <a:srgbClr val="00B050"/>
                </a:solidFill>
                <a:latin typeface="Century Gothic" panose="020B0502020202020204" pitchFamily="34" charset="0"/>
                <a:cs typeface="Calibri" panose="020F0502020204030204" pitchFamily="34" charset="0"/>
              </a:rPr>
              <a:t>das </a:t>
            </a:r>
            <a:r>
              <a:rPr lang="es-ES" sz="4800" dirty="0" err="1">
                <a:solidFill>
                  <a:srgbClr val="00B050"/>
                </a:solidFill>
                <a:latin typeface="Century Gothic" panose="020B0502020202020204" pitchFamily="34" charset="0"/>
                <a:cs typeface="Calibri" panose="020F0502020204030204" pitchFamily="34" charset="0"/>
              </a:rPr>
              <a:t>Heft</a:t>
            </a:r>
            <a:endParaRPr lang="en-US" sz="4800" dirty="0">
              <a:solidFill>
                <a:srgbClr val="00B050"/>
              </a:solidFill>
            </a:endParaRPr>
          </a:p>
        </p:txBody>
      </p:sp>
      <p:sp>
        <p:nvSpPr>
          <p:cNvPr id="32" name="Rectangle 31">
            <a:extLst>
              <a:ext uri="{FF2B5EF4-FFF2-40B4-BE49-F238E27FC236}">
                <a16:creationId xmlns:a16="http://schemas.microsoft.com/office/drawing/2014/main" id="{C20E8E83-BCC7-4453-9573-C101A5B0A503}"/>
              </a:ext>
            </a:extLst>
          </p:cNvPr>
          <p:cNvSpPr/>
          <p:nvPr/>
        </p:nvSpPr>
        <p:spPr>
          <a:xfrm>
            <a:off x="6626205" y="4510753"/>
            <a:ext cx="3542958" cy="830997"/>
          </a:xfrm>
          <a:prstGeom prst="rect">
            <a:avLst/>
          </a:prstGeom>
        </p:spPr>
        <p:txBody>
          <a:bodyPr wrap="none">
            <a:spAutoFit/>
          </a:bodyPr>
          <a:lstStyle/>
          <a:p>
            <a:r>
              <a:rPr lang="es-ES" sz="4800" dirty="0">
                <a:solidFill>
                  <a:srgbClr val="00B050"/>
                </a:solidFill>
                <a:latin typeface="Century Gothic" panose="020B0502020202020204" pitchFamily="34" charset="0"/>
                <a:cs typeface="Calibri" panose="020F0502020204030204" pitchFamily="34" charset="0"/>
              </a:rPr>
              <a:t>das </a:t>
            </a:r>
            <a:r>
              <a:rPr lang="es-ES" sz="4800" dirty="0" err="1">
                <a:solidFill>
                  <a:srgbClr val="00B050"/>
                </a:solidFill>
                <a:latin typeface="Century Gothic" panose="020B0502020202020204" pitchFamily="34" charset="0"/>
                <a:cs typeface="Calibri" panose="020F0502020204030204" pitchFamily="34" charset="0"/>
              </a:rPr>
              <a:t>Fenster</a:t>
            </a:r>
            <a:endParaRPr lang="en-US" sz="4800" dirty="0">
              <a:solidFill>
                <a:srgbClr val="00B050"/>
              </a:solidFill>
            </a:endParaRPr>
          </a:p>
        </p:txBody>
      </p:sp>
      <p:sp>
        <p:nvSpPr>
          <p:cNvPr id="33" name="Rectangle 32">
            <a:extLst>
              <a:ext uri="{FF2B5EF4-FFF2-40B4-BE49-F238E27FC236}">
                <a16:creationId xmlns:a16="http://schemas.microsoft.com/office/drawing/2014/main" id="{83A47E03-BFA7-485A-BCDA-23A76D9F231C}"/>
              </a:ext>
            </a:extLst>
          </p:cNvPr>
          <p:cNvSpPr/>
          <p:nvPr/>
        </p:nvSpPr>
        <p:spPr>
          <a:xfrm>
            <a:off x="6563546" y="2200619"/>
            <a:ext cx="2824811" cy="830997"/>
          </a:xfrm>
          <a:prstGeom prst="rect">
            <a:avLst/>
          </a:prstGeom>
        </p:spPr>
        <p:txBody>
          <a:bodyPr wrap="none">
            <a:spAutoFit/>
          </a:bodyPr>
          <a:lstStyle/>
          <a:p>
            <a:pPr lvl="0" algn="ctr"/>
            <a:r>
              <a:rPr lang="en-GB" sz="4800" dirty="0">
                <a:solidFill>
                  <a:srgbClr val="00B050"/>
                </a:solidFill>
                <a:latin typeface="Century Gothic" panose="020B0502020202020204" pitchFamily="34" charset="0"/>
              </a:rPr>
              <a:t>das </a:t>
            </a:r>
            <a:r>
              <a:rPr lang="en-GB" sz="4800" dirty="0" err="1">
                <a:solidFill>
                  <a:srgbClr val="00B050"/>
                </a:solidFill>
                <a:latin typeface="Century Gothic" panose="020B0502020202020204" pitchFamily="34" charset="0"/>
              </a:rPr>
              <a:t>Paar</a:t>
            </a:r>
            <a:endParaRPr lang="en-GB" sz="4800" dirty="0">
              <a:solidFill>
                <a:srgbClr val="00B050"/>
              </a:solidFill>
              <a:latin typeface="Century Gothic" panose="020B0502020202020204" pitchFamily="34" charset="0"/>
            </a:endParaRPr>
          </a:p>
        </p:txBody>
      </p:sp>
      <p:sp>
        <p:nvSpPr>
          <p:cNvPr id="34" name="Rectangle 33">
            <a:extLst>
              <a:ext uri="{FF2B5EF4-FFF2-40B4-BE49-F238E27FC236}">
                <a16:creationId xmlns:a16="http://schemas.microsoft.com/office/drawing/2014/main" id="{4668E6CA-80D7-4632-B6E3-6AB999C4F112}"/>
              </a:ext>
            </a:extLst>
          </p:cNvPr>
          <p:cNvSpPr/>
          <p:nvPr/>
        </p:nvSpPr>
        <p:spPr>
          <a:xfrm>
            <a:off x="2987812" y="3372081"/>
            <a:ext cx="3086101" cy="830997"/>
          </a:xfrm>
          <a:prstGeom prst="rect">
            <a:avLst/>
          </a:prstGeom>
        </p:spPr>
        <p:txBody>
          <a:bodyPr wrap="none">
            <a:spAutoFit/>
          </a:bodyPr>
          <a:lstStyle/>
          <a:p>
            <a:pPr lvl="0" algn="ctr"/>
            <a:r>
              <a:rPr lang="en-GB" sz="4800" dirty="0">
                <a:solidFill>
                  <a:srgbClr val="FF6600"/>
                </a:solidFill>
                <a:latin typeface="Century Gothic" panose="020B0502020202020204" pitchFamily="34" charset="0"/>
              </a:rPr>
              <a:t>die </a:t>
            </a:r>
            <a:r>
              <a:rPr lang="en-GB" sz="4800" dirty="0" err="1">
                <a:solidFill>
                  <a:srgbClr val="FF6600"/>
                </a:solidFill>
                <a:latin typeface="Century Gothic" panose="020B0502020202020204" pitchFamily="34" charset="0"/>
              </a:rPr>
              <a:t>Klasse</a:t>
            </a:r>
            <a:endParaRPr lang="en-GB" sz="4800" dirty="0">
              <a:solidFill>
                <a:srgbClr val="FF6600"/>
              </a:solidFill>
              <a:latin typeface="Century Gothic" panose="020B0502020202020204" pitchFamily="34" charset="0"/>
            </a:endParaRPr>
          </a:p>
        </p:txBody>
      </p:sp>
      <p:sp>
        <p:nvSpPr>
          <p:cNvPr id="35" name="Rectangle 34">
            <a:extLst>
              <a:ext uri="{FF2B5EF4-FFF2-40B4-BE49-F238E27FC236}">
                <a16:creationId xmlns:a16="http://schemas.microsoft.com/office/drawing/2014/main" id="{9E38F816-B94F-4257-838D-5ABA1FD9488C}"/>
              </a:ext>
            </a:extLst>
          </p:cNvPr>
          <p:cNvSpPr/>
          <p:nvPr/>
        </p:nvSpPr>
        <p:spPr>
          <a:xfrm>
            <a:off x="0" y="4485240"/>
            <a:ext cx="2459327" cy="830997"/>
          </a:xfrm>
          <a:prstGeom prst="rect">
            <a:avLst/>
          </a:prstGeom>
        </p:spPr>
        <p:txBody>
          <a:bodyPr wrap="none">
            <a:spAutoFit/>
          </a:bodyPr>
          <a:lstStyle/>
          <a:p>
            <a:pPr lvl="0" algn="ctr"/>
            <a:r>
              <a:rPr lang="en-GB" sz="4800" dirty="0">
                <a:solidFill>
                  <a:srgbClr val="0066FF"/>
                </a:solidFill>
                <a:latin typeface="Century Gothic" panose="020B0502020202020204" pitchFamily="34" charset="0"/>
              </a:rPr>
              <a:t>der Tag</a:t>
            </a:r>
          </a:p>
        </p:txBody>
      </p:sp>
      <p:sp>
        <p:nvSpPr>
          <p:cNvPr id="36" name="Rectangle 35">
            <a:extLst>
              <a:ext uri="{FF2B5EF4-FFF2-40B4-BE49-F238E27FC236}">
                <a16:creationId xmlns:a16="http://schemas.microsoft.com/office/drawing/2014/main" id="{EA54157A-2FF3-472F-A23E-AD63DE016AEE}"/>
              </a:ext>
            </a:extLst>
          </p:cNvPr>
          <p:cNvSpPr/>
          <p:nvPr/>
        </p:nvSpPr>
        <p:spPr>
          <a:xfrm>
            <a:off x="0" y="5566114"/>
            <a:ext cx="3098925" cy="830997"/>
          </a:xfrm>
          <a:prstGeom prst="rect">
            <a:avLst/>
          </a:prstGeom>
        </p:spPr>
        <p:txBody>
          <a:bodyPr wrap="none">
            <a:spAutoFit/>
          </a:bodyPr>
          <a:lstStyle/>
          <a:p>
            <a:r>
              <a:rPr lang="es-ES" sz="4800" dirty="0">
                <a:solidFill>
                  <a:srgbClr val="0066FF"/>
                </a:solidFill>
                <a:latin typeface="Century Gothic" panose="020B0502020202020204" pitchFamily="34" charset="0"/>
                <a:cs typeface="Calibri" panose="020F0502020204030204" pitchFamily="34" charset="0"/>
              </a:rPr>
              <a:t>der Mann</a:t>
            </a:r>
            <a:endParaRPr lang="en-US" sz="4800" dirty="0">
              <a:solidFill>
                <a:srgbClr val="0066FF"/>
              </a:solidFill>
            </a:endParaRPr>
          </a:p>
        </p:txBody>
      </p:sp>
      <p:sp>
        <p:nvSpPr>
          <p:cNvPr id="37" name="Rectangle 36">
            <a:extLst>
              <a:ext uri="{FF2B5EF4-FFF2-40B4-BE49-F238E27FC236}">
                <a16:creationId xmlns:a16="http://schemas.microsoft.com/office/drawing/2014/main" id="{4F93D4C0-E5C4-4625-ABEC-7E4AC3036CD4}"/>
              </a:ext>
            </a:extLst>
          </p:cNvPr>
          <p:cNvSpPr/>
          <p:nvPr/>
        </p:nvSpPr>
        <p:spPr>
          <a:xfrm>
            <a:off x="1341" y="2125597"/>
            <a:ext cx="2767104" cy="830997"/>
          </a:xfrm>
          <a:prstGeom prst="rect">
            <a:avLst/>
          </a:prstGeom>
        </p:spPr>
        <p:txBody>
          <a:bodyPr wrap="none">
            <a:spAutoFit/>
          </a:bodyPr>
          <a:lstStyle/>
          <a:p>
            <a:pPr lvl="0" algn="ctr"/>
            <a:r>
              <a:rPr lang="en-GB" sz="4800" dirty="0">
                <a:solidFill>
                  <a:srgbClr val="0066FF"/>
                </a:solidFill>
                <a:latin typeface="Century Gothic" panose="020B0502020202020204" pitchFamily="34" charset="0"/>
              </a:rPr>
              <a:t>der Gast</a:t>
            </a:r>
          </a:p>
        </p:txBody>
      </p:sp>
      <p:sp>
        <p:nvSpPr>
          <p:cNvPr id="38" name="Rectangle 37">
            <a:extLst>
              <a:ext uri="{FF2B5EF4-FFF2-40B4-BE49-F238E27FC236}">
                <a16:creationId xmlns:a16="http://schemas.microsoft.com/office/drawing/2014/main" id="{8D241699-FF35-4F9C-8972-F2D17D5D3F8A}"/>
              </a:ext>
            </a:extLst>
          </p:cNvPr>
          <p:cNvSpPr/>
          <p:nvPr/>
        </p:nvSpPr>
        <p:spPr>
          <a:xfrm>
            <a:off x="1341" y="966763"/>
            <a:ext cx="4009431" cy="830997"/>
          </a:xfrm>
          <a:prstGeom prst="rect">
            <a:avLst/>
          </a:prstGeom>
        </p:spPr>
        <p:txBody>
          <a:bodyPr wrap="square">
            <a:spAutoFit/>
          </a:bodyPr>
          <a:lstStyle/>
          <a:p>
            <a:r>
              <a:rPr lang="es-ES" sz="4800" b="1" dirty="0" err="1">
                <a:solidFill>
                  <a:srgbClr val="0066FF"/>
                </a:solidFill>
                <a:latin typeface="Century Gothic" panose="020B0502020202020204" pitchFamily="34" charset="0"/>
                <a:cs typeface="Calibri" panose="020F0502020204030204" pitchFamily="34" charset="0"/>
              </a:rPr>
              <a:t>masculine</a:t>
            </a:r>
            <a:endParaRPr lang="en-US" sz="4800" b="1" dirty="0">
              <a:solidFill>
                <a:srgbClr val="0066FF"/>
              </a:solidFill>
            </a:endParaRPr>
          </a:p>
        </p:txBody>
      </p:sp>
      <p:sp>
        <p:nvSpPr>
          <p:cNvPr id="39" name="Rectangle 38">
            <a:extLst>
              <a:ext uri="{FF2B5EF4-FFF2-40B4-BE49-F238E27FC236}">
                <a16:creationId xmlns:a16="http://schemas.microsoft.com/office/drawing/2014/main" id="{C549F96F-8D6F-48B1-B8CE-F565F1934F88}"/>
              </a:ext>
            </a:extLst>
          </p:cNvPr>
          <p:cNvSpPr/>
          <p:nvPr/>
        </p:nvSpPr>
        <p:spPr>
          <a:xfrm>
            <a:off x="2880267" y="982012"/>
            <a:ext cx="4009431" cy="830997"/>
          </a:xfrm>
          <a:prstGeom prst="rect">
            <a:avLst/>
          </a:prstGeom>
          <a:noFill/>
        </p:spPr>
        <p:txBody>
          <a:bodyPr wrap="square">
            <a:spAutoFit/>
          </a:bodyPr>
          <a:lstStyle/>
          <a:p>
            <a:pPr algn="ctr"/>
            <a:r>
              <a:rPr lang="es-ES" sz="4800" b="1" dirty="0" err="1">
                <a:solidFill>
                  <a:srgbClr val="FF6600"/>
                </a:solidFill>
                <a:latin typeface="Century Gothic" panose="020B0502020202020204" pitchFamily="34" charset="0"/>
                <a:cs typeface="Calibri" panose="020F0502020204030204" pitchFamily="34" charset="0"/>
              </a:rPr>
              <a:t>feminine</a:t>
            </a:r>
            <a:endParaRPr lang="en-US" sz="4800" b="1" dirty="0">
              <a:solidFill>
                <a:srgbClr val="FF6600"/>
              </a:solidFill>
            </a:endParaRPr>
          </a:p>
        </p:txBody>
      </p:sp>
      <p:sp>
        <p:nvSpPr>
          <p:cNvPr id="40" name="Rectangle 39">
            <a:extLst>
              <a:ext uri="{FF2B5EF4-FFF2-40B4-BE49-F238E27FC236}">
                <a16:creationId xmlns:a16="http://schemas.microsoft.com/office/drawing/2014/main" id="{1D7F2989-913D-41FC-8091-11FF5B8FAEA2}"/>
              </a:ext>
            </a:extLst>
          </p:cNvPr>
          <p:cNvSpPr/>
          <p:nvPr/>
        </p:nvSpPr>
        <p:spPr>
          <a:xfrm>
            <a:off x="6889698" y="1004876"/>
            <a:ext cx="2553905" cy="830997"/>
          </a:xfrm>
          <a:prstGeom prst="rect">
            <a:avLst/>
          </a:prstGeom>
          <a:solidFill>
            <a:schemeClr val="bg1"/>
          </a:solidFill>
        </p:spPr>
        <p:txBody>
          <a:bodyPr wrap="square">
            <a:spAutoFit/>
          </a:bodyPr>
          <a:lstStyle/>
          <a:p>
            <a:pPr algn="ctr"/>
            <a:r>
              <a:rPr lang="es-ES" sz="4800" b="1" dirty="0" err="1">
                <a:solidFill>
                  <a:srgbClr val="00B050"/>
                </a:solidFill>
                <a:latin typeface="Century Gothic" panose="020B0502020202020204" pitchFamily="34" charset="0"/>
                <a:cs typeface="Calibri" panose="020F0502020204030204" pitchFamily="34" charset="0"/>
              </a:rPr>
              <a:t>neuter</a:t>
            </a:r>
            <a:endParaRPr lang="en-US" sz="4800" b="1" dirty="0">
              <a:solidFill>
                <a:srgbClr val="00B050"/>
              </a:solidFill>
            </a:endParaRPr>
          </a:p>
        </p:txBody>
      </p:sp>
      <p:sp>
        <p:nvSpPr>
          <p:cNvPr id="41" name="Rectangle 2" descr="rectangle that moves down the slide to show the 60 second timer">
            <a:extLst>
              <a:ext uri="{FF2B5EF4-FFF2-40B4-BE49-F238E27FC236}">
                <a16:creationId xmlns:a16="http://schemas.microsoft.com/office/drawing/2014/main" id="{FB3F1D35-9FCF-429E-BE89-31B855F04272}"/>
              </a:ext>
            </a:extLst>
          </p:cNvPr>
          <p:cNvSpPr>
            <a:spLocks noChangeArrowheads="1"/>
          </p:cNvSpPr>
          <p:nvPr/>
        </p:nvSpPr>
        <p:spPr bwMode="auto">
          <a:xfrm>
            <a:off x="1021134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2" name="Rectangle 3" descr="rectangle for timer">
            <a:extLst>
              <a:ext uri="{FF2B5EF4-FFF2-40B4-BE49-F238E27FC236}">
                <a16:creationId xmlns:a16="http://schemas.microsoft.com/office/drawing/2014/main" id="{0437D1F8-B5CD-49C4-B6AA-55F25161AC0D}"/>
              </a:ext>
            </a:extLst>
          </p:cNvPr>
          <p:cNvSpPr>
            <a:spLocks noChangeArrowheads="1"/>
          </p:cNvSpPr>
          <p:nvPr/>
        </p:nvSpPr>
        <p:spPr bwMode="auto">
          <a:xfrm>
            <a:off x="1020898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3" name="Line 7" descr="top line for timer, 60 seconds">
            <a:extLst>
              <a:ext uri="{FF2B5EF4-FFF2-40B4-BE49-F238E27FC236}">
                <a16:creationId xmlns:a16="http://schemas.microsoft.com/office/drawing/2014/main" id="{0677C033-D133-420B-8ABC-1BA12434D60F}"/>
              </a:ext>
            </a:extLst>
          </p:cNvPr>
          <p:cNvSpPr>
            <a:spLocks noChangeShapeType="1"/>
          </p:cNvSpPr>
          <p:nvPr/>
        </p:nvSpPr>
        <p:spPr bwMode="auto">
          <a:xfrm>
            <a:off x="1091941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4" name="Text Box 12">
            <a:extLst>
              <a:ext uri="{FF2B5EF4-FFF2-40B4-BE49-F238E27FC236}">
                <a16:creationId xmlns:a16="http://schemas.microsoft.com/office/drawing/2014/main" id="{A7C0830C-5B99-4564-AD42-64830FC41C44}"/>
              </a:ext>
            </a:extLst>
          </p:cNvPr>
          <p:cNvSpPr txBox="1">
            <a:spLocks noChangeArrowheads="1"/>
          </p:cNvSpPr>
          <p:nvPr/>
        </p:nvSpPr>
        <p:spPr bwMode="auto">
          <a:xfrm>
            <a:off x="1113620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5" name="Line 4" descr="line to show the length of 60 seconds">
            <a:extLst>
              <a:ext uri="{FF2B5EF4-FFF2-40B4-BE49-F238E27FC236}">
                <a16:creationId xmlns:a16="http://schemas.microsoft.com/office/drawing/2014/main" id="{029F1720-A331-43BE-A920-291BA7D1DF5E}"/>
              </a:ext>
            </a:extLst>
          </p:cNvPr>
          <p:cNvSpPr>
            <a:spLocks noChangeShapeType="1"/>
          </p:cNvSpPr>
          <p:nvPr/>
        </p:nvSpPr>
        <p:spPr bwMode="auto">
          <a:xfrm>
            <a:off x="1089472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6" name="Text Box 10">
            <a:extLst>
              <a:ext uri="{FF2B5EF4-FFF2-40B4-BE49-F238E27FC236}">
                <a16:creationId xmlns:a16="http://schemas.microsoft.com/office/drawing/2014/main" id="{999B8253-A530-444B-92FB-3F8A550DEC98}"/>
              </a:ext>
            </a:extLst>
          </p:cNvPr>
          <p:cNvSpPr txBox="1">
            <a:spLocks noChangeArrowheads="1"/>
          </p:cNvSpPr>
          <p:nvPr/>
        </p:nvSpPr>
        <p:spPr bwMode="auto">
          <a:xfrm>
            <a:off x="1089472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7" name="Line 9" descr="bottom line for timer, 0 seconds">
            <a:extLst>
              <a:ext uri="{FF2B5EF4-FFF2-40B4-BE49-F238E27FC236}">
                <a16:creationId xmlns:a16="http://schemas.microsoft.com/office/drawing/2014/main" id="{4DE43E54-42F3-4B50-AE46-51ADB9E24EF3}"/>
              </a:ext>
            </a:extLst>
          </p:cNvPr>
          <p:cNvSpPr>
            <a:spLocks noChangeShapeType="1"/>
          </p:cNvSpPr>
          <p:nvPr/>
        </p:nvSpPr>
        <p:spPr bwMode="auto">
          <a:xfrm>
            <a:off x="1089472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8" name="Text Box 14">
            <a:extLst>
              <a:ext uri="{FF2B5EF4-FFF2-40B4-BE49-F238E27FC236}">
                <a16:creationId xmlns:a16="http://schemas.microsoft.com/office/drawing/2014/main" id="{DAA27648-782A-46F9-BCBA-A9212E0FE416}"/>
              </a:ext>
            </a:extLst>
          </p:cNvPr>
          <p:cNvSpPr txBox="1">
            <a:spLocks noChangeArrowheads="1"/>
          </p:cNvSpPr>
          <p:nvPr/>
        </p:nvSpPr>
        <p:spPr bwMode="auto">
          <a:xfrm>
            <a:off x="1111151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9" name="AutoShape 11">
            <a:hlinkClick r:id="" action="ppaction://noaction" highlightClick="1"/>
            <a:extLst>
              <a:ext uri="{FF2B5EF4-FFF2-40B4-BE49-F238E27FC236}">
                <a16:creationId xmlns:a16="http://schemas.microsoft.com/office/drawing/2014/main" id="{78A075C9-317A-4F76-871E-450AF0B8CDD8}"/>
              </a:ext>
            </a:extLst>
          </p:cNvPr>
          <p:cNvSpPr>
            <a:spLocks noChangeArrowheads="1"/>
          </p:cNvSpPr>
          <p:nvPr/>
        </p:nvSpPr>
        <p:spPr bwMode="auto">
          <a:xfrm>
            <a:off x="994808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50" name="Picture 7">
            <a:extLst>
              <a:ext uri="{FF2B5EF4-FFF2-40B4-BE49-F238E27FC236}">
                <a16:creationId xmlns:a16="http://schemas.microsoft.com/office/drawing/2014/main" id="{BFCBAFC1-D71D-46C0-AEFD-43146B67B2D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2390" y="117936"/>
            <a:ext cx="804751" cy="889697"/>
          </a:xfrm>
          <a:prstGeom prst="rect">
            <a:avLst/>
          </a:prstGeom>
        </p:spPr>
      </p:pic>
    </p:spTree>
    <p:extLst>
      <p:ext uri="{BB962C8B-B14F-4D97-AF65-F5344CB8AC3E}">
        <p14:creationId xmlns:p14="http://schemas.microsoft.com/office/powerpoint/2010/main" val="2355222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42"/>
                                        </p:tgtEl>
                                      </p:cBhvr>
                                    </p:animEffect>
                                    <p:set>
                                      <p:cBhvr>
                                        <p:cTn id="7"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73"/>
            <a:ext cx="3578087" cy="869950"/>
          </a:xfrm>
          <a:prstGeom prst="rect">
            <a:avLst/>
          </a:prstGeom>
        </p:spPr>
      </p:pic>
      <p:sp>
        <p:nvSpPr>
          <p:cNvPr id="4" name="Title 3"/>
          <p:cNvSpPr>
            <a:spLocks noGrp="1"/>
          </p:cNvSpPr>
          <p:nvPr>
            <p:ph type="title"/>
          </p:nvPr>
        </p:nvSpPr>
        <p:spPr>
          <a:xfrm>
            <a:off x="0" y="17477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7" name="Title 3">
            <a:extLst>
              <a:ext uri="{FF2B5EF4-FFF2-40B4-BE49-F238E27FC236}">
                <a16:creationId xmlns:a16="http://schemas.microsoft.com/office/drawing/2014/main" id="{3AA5991C-2DF7-488F-A6CA-CA25C52206EE}"/>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1" name="TextBox 50">
            <a:extLst>
              <a:ext uri="{FF2B5EF4-FFF2-40B4-BE49-F238E27FC236}">
                <a16:creationId xmlns:a16="http://schemas.microsoft.com/office/drawing/2014/main" id="{4AD1CC40-848B-458C-B3D3-65141EB0E990}"/>
              </a:ext>
            </a:extLst>
          </p:cNvPr>
          <p:cNvSpPr txBox="1"/>
          <p:nvPr/>
        </p:nvSpPr>
        <p:spPr>
          <a:xfrm>
            <a:off x="3921071" y="2309247"/>
            <a:ext cx="184731" cy="369332"/>
          </a:xfrm>
          <a:prstGeom prst="rect">
            <a:avLst/>
          </a:prstGeom>
          <a:noFill/>
        </p:spPr>
        <p:txBody>
          <a:bodyPr wrap="none" rtlCol="0">
            <a:spAutoFit/>
          </a:bodyPr>
          <a:lstStyle/>
          <a:p>
            <a:endParaRPr lang="en-US" dirty="0"/>
          </a:p>
        </p:txBody>
      </p:sp>
      <p:sp>
        <p:nvSpPr>
          <p:cNvPr id="52" name="Rectangle 51">
            <a:extLst>
              <a:ext uri="{FF2B5EF4-FFF2-40B4-BE49-F238E27FC236}">
                <a16:creationId xmlns:a16="http://schemas.microsoft.com/office/drawing/2014/main" id="{A9C65D2B-8F37-4B9C-8303-1B809FBB9D7E}"/>
              </a:ext>
            </a:extLst>
          </p:cNvPr>
          <p:cNvSpPr/>
          <p:nvPr/>
        </p:nvSpPr>
        <p:spPr>
          <a:xfrm>
            <a:off x="300038" y="1656481"/>
            <a:ext cx="8214129" cy="646331"/>
          </a:xfrm>
          <a:prstGeom prst="rect">
            <a:avLst/>
          </a:prstGeom>
        </p:spPr>
        <p:txBody>
          <a:bodyPr wrap="square">
            <a:spAutoFit/>
          </a:bodyPr>
          <a:lstStyle/>
          <a:p>
            <a:r>
              <a:rPr lang="es-ES" sz="3600" dirty="0">
                <a:solidFill>
                  <a:srgbClr val="115076"/>
                </a:solidFill>
                <a:latin typeface="Century Gothic" panose="020B0502020202020204" pitchFamily="34" charset="0"/>
                <a:cs typeface="Calibri" panose="020F0502020204030204" pitchFamily="34" charset="0"/>
              </a:rPr>
              <a:t>1. </a:t>
            </a:r>
            <a:r>
              <a:rPr lang="es-ES" sz="3600" dirty="0" err="1">
                <a:solidFill>
                  <a:srgbClr val="115076"/>
                </a:solidFill>
                <a:latin typeface="Century Gothic" panose="020B0502020202020204" pitchFamily="34" charset="0"/>
                <a:cs typeface="Calibri" panose="020F0502020204030204" pitchFamily="34" charset="0"/>
              </a:rPr>
              <a:t>Wo</a:t>
            </a:r>
            <a:r>
              <a:rPr lang="es-ES" sz="3600" dirty="0">
                <a:solidFill>
                  <a:srgbClr val="115076"/>
                </a:solidFill>
                <a:latin typeface="Century Gothic" panose="020B0502020202020204" pitchFamily="34" charset="0"/>
                <a:cs typeface="Calibri" panose="020F0502020204030204" pitchFamily="34" charset="0"/>
              </a:rPr>
              <a:t> </a:t>
            </a:r>
            <a:r>
              <a:rPr lang="es-ES" sz="3600" dirty="0" err="1">
                <a:solidFill>
                  <a:srgbClr val="115076"/>
                </a:solidFill>
                <a:latin typeface="Century Gothic" panose="020B0502020202020204" pitchFamily="34" charset="0"/>
                <a:cs typeface="Calibri" panose="020F0502020204030204" pitchFamily="34" charset="0"/>
              </a:rPr>
              <a:t>ist</a:t>
            </a:r>
            <a:r>
              <a:rPr lang="es-ES" sz="3600" dirty="0">
                <a:solidFill>
                  <a:srgbClr val="115076"/>
                </a:solidFill>
                <a:latin typeface="Century Gothic" panose="020B0502020202020204" pitchFamily="34" charset="0"/>
                <a:cs typeface="Calibri" panose="020F0502020204030204" pitchFamily="34" charset="0"/>
              </a:rPr>
              <a:t> </a:t>
            </a:r>
            <a:r>
              <a:rPr lang="es-ES" sz="3600" b="1" dirty="0">
                <a:solidFill>
                  <a:srgbClr val="115076"/>
                </a:solidFill>
                <a:latin typeface="Century Gothic" panose="020B0502020202020204" pitchFamily="34" charset="0"/>
                <a:cs typeface="Calibri" panose="020F0502020204030204" pitchFamily="34" charset="0"/>
              </a:rPr>
              <a:t>die			       ?</a:t>
            </a:r>
            <a:endParaRPr lang="en-US" sz="3600" dirty="0">
              <a:solidFill>
                <a:srgbClr val="115076"/>
              </a:solidFill>
            </a:endParaRPr>
          </a:p>
        </p:txBody>
      </p:sp>
      <p:sp>
        <p:nvSpPr>
          <p:cNvPr id="53" name="Explosion 2 23">
            <a:extLst>
              <a:ext uri="{FF2B5EF4-FFF2-40B4-BE49-F238E27FC236}">
                <a16:creationId xmlns:a16="http://schemas.microsoft.com/office/drawing/2014/main" id="{1CE59ABD-2188-4D12-9E4E-A1ABF7FAB0A7}"/>
              </a:ext>
            </a:extLst>
          </p:cNvPr>
          <p:cNvSpPr/>
          <p:nvPr/>
        </p:nvSpPr>
        <p:spPr>
          <a:xfrm rot="1125366">
            <a:off x="2962172" y="885628"/>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6CDFE292-3BB4-4106-A23B-558C6FFDE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6778256" y="931443"/>
            <a:ext cx="1611422" cy="2096404"/>
          </a:xfrm>
          <a:prstGeom prst="rect">
            <a:avLst/>
          </a:prstGeom>
        </p:spPr>
      </p:pic>
      <p:pic>
        <p:nvPicPr>
          <p:cNvPr id="55" name="Picture 54">
            <a:extLst>
              <a:ext uri="{FF2B5EF4-FFF2-40B4-BE49-F238E27FC236}">
                <a16:creationId xmlns:a16="http://schemas.microsoft.com/office/drawing/2014/main" id="{2979D268-5C7A-4F88-B5CA-61CA72B9F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6272" y="1180027"/>
            <a:ext cx="1611421" cy="1619560"/>
          </a:xfrm>
          <a:prstGeom prst="rect">
            <a:avLst/>
          </a:prstGeom>
        </p:spPr>
      </p:pic>
      <p:sp>
        <p:nvSpPr>
          <p:cNvPr id="56" name="Rectangle 55">
            <a:extLst>
              <a:ext uri="{FF2B5EF4-FFF2-40B4-BE49-F238E27FC236}">
                <a16:creationId xmlns:a16="http://schemas.microsoft.com/office/drawing/2014/main" id="{6F071AC6-8586-4D03-A9D9-E43D666B9D17}"/>
              </a:ext>
            </a:extLst>
          </p:cNvPr>
          <p:cNvSpPr/>
          <p:nvPr/>
        </p:nvSpPr>
        <p:spPr>
          <a:xfrm>
            <a:off x="300038" y="4555188"/>
            <a:ext cx="8214129" cy="646331"/>
          </a:xfrm>
          <a:prstGeom prst="rect">
            <a:avLst/>
          </a:prstGeom>
        </p:spPr>
        <p:txBody>
          <a:bodyPr wrap="square">
            <a:spAutoFit/>
          </a:bodyPr>
          <a:lstStyle/>
          <a:p>
            <a:r>
              <a:rPr lang="es-ES" sz="3600" dirty="0">
                <a:solidFill>
                  <a:srgbClr val="115076"/>
                </a:solidFill>
                <a:latin typeface="Century Gothic" panose="020B0502020202020204" pitchFamily="34" charset="0"/>
                <a:cs typeface="Calibri" panose="020F0502020204030204" pitchFamily="34" charset="0"/>
              </a:rPr>
              <a:t>2. </a:t>
            </a:r>
            <a:r>
              <a:rPr lang="es-ES" sz="3600" dirty="0" err="1">
                <a:solidFill>
                  <a:srgbClr val="115076"/>
                </a:solidFill>
                <a:latin typeface="Century Gothic" panose="020B0502020202020204" pitchFamily="34" charset="0"/>
                <a:cs typeface="Calibri" panose="020F0502020204030204" pitchFamily="34" charset="0"/>
              </a:rPr>
              <a:t>Wo</a:t>
            </a:r>
            <a:r>
              <a:rPr lang="es-ES" sz="3600" dirty="0">
                <a:solidFill>
                  <a:srgbClr val="115076"/>
                </a:solidFill>
                <a:latin typeface="Century Gothic" panose="020B0502020202020204" pitchFamily="34" charset="0"/>
                <a:cs typeface="Calibri" panose="020F0502020204030204" pitchFamily="34" charset="0"/>
              </a:rPr>
              <a:t> </a:t>
            </a:r>
            <a:r>
              <a:rPr lang="es-ES" sz="3600" dirty="0" err="1">
                <a:solidFill>
                  <a:srgbClr val="115076"/>
                </a:solidFill>
                <a:latin typeface="Century Gothic" panose="020B0502020202020204" pitchFamily="34" charset="0"/>
                <a:cs typeface="Calibri" panose="020F0502020204030204" pitchFamily="34" charset="0"/>
              </a:rPr>
              <a:t>ist</a:t>
            </a:r>
            <a:r>
              <a:rPr lang="es-ES" sz="3600" dirty="0">
                <a:solidFill>
                  <a:srgbClr val="115076"/>
                </a:solidFill>
                <a:latin typeface="Century Gothic" panose="020B0502020202020204" pitchFamily="34" charset="0"/>
                <a:cs typeface="Calibri" panose="020F0502020204030204" pitchFamily="34" charset="0"/>
              </a:rPr>
              <a:t> </a:t>
            </a:r>
            <a:r>
              <a:rPr lang="es-ES" sz="3600" b="1" dirty="0">
                <a:solidFill>
                  <a:srgbClr val="115076"/>
                </a:solidFill>
                <a:latin typeface="Century Gothic" panose="020B0502020202020204" pitchFamily="34" charset="0"/>
                <a:cs typeface="Calibri" panose="020F0502020204030204" pitchFamily="34" charset="0"/>
              </a:rPr>
              <a:t>das			       ?</a:t>
            </a:r>
            <a:endParaRPr lang="en-US" sz="3600" dirty="0">
              <a:solidFill>
                <a:srgbClr val="115076"/>
              </a:solidFill>
            </a:endParaRPr>
          </a:p>
        </p:txBody>
      </p:sp>
      <p:sp>
        <p:nvSpPr>
          <p:cNvPr id="57" name="Explosion 2 27">
            <a:extLst>
              <a:ext uri="{FF2B5EF4-FFF2-40B4-BE49-F238E27FC236}">
                <a16:creationId xmlns:a16="http://schemas.microsoft.com/office/drawing/2014/main" id="{FBD8B433-80F0-4E4B-9CC3-04D00C3A472B}"/>
              </a:ext>
            </a:extLst>
          </p:cNvPr>
          <p:cNvSpPr/>
          <p:nvPr/>
        </p:nvSpPr>
        <p:spPr>
          <a:xfrm rot="1125366">
            <a:off x="2979810" y="3760346"/>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B9C993ED-1191-4133-B70F-D73BFC4DE7BE}"/>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53407" y="3825810"/>
            <a:ext cx="877855" cy="1864663"/>
          </a:xfrm>
          <a:prstGeom prst="rect">
            <a:avLst/>
          </a:prstGeom>
        </p:spPr>
      </p:pic>
      <p:pic>
        <p:nvPicPr>
          <p:cNvPr id="59" name="Picture 58">
            <a:extLst>
              <a:ext uri="{FF2B5EF4-FFF2-40B4-BE49-F238E27FC236}">
                <a16:creationId xmlns:a16="http://schemas.microsoft.com/office/drawing/2014/main" id="{D0A1C678-EE0F-41B8-9D90-49C30C24D0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sp>
        <p:nvSpPr>
          <p:cNvPr id="60" name="TextBox 59">
            <a:extLst>
              <a:ext uri="{FF2B5EF4-FFF2-40B4-BE49-F238E27FC236}">
                <a16:creationId xmlns:a16="http://schemas.microsoft.com/office/drawing/2014/main" id="{CBC0D402-6330-49EF-8185-3972A60F73A1}"/>
              </a:ext>
            </a:extLst>
          </p:cNvPr>
          <p:cNvSpPr txBox="1"/>
          <p:nvPr/>
        </p:nvSpPr>
        <p:spPr>
          <a:xfrm>
            <a:off x="6742978" y="-28497"/>
            <a:ext cx="1735911" cy="1107996"/>
          </a:xfrm>
          <a:prstGeom prst="rect">
            <a:avLst/>
          </a:prstGeom>
          <a:noFill/>
        </p:spPr>
        <p:txBody>
          <a:bodyPr wrap="square" rtlCol="0">
            <a:spAutoFit/>
          </a:bodyPr>
          <a:lstStyle/>
          <a:p>
            <a:pPr algn="ctr"/>
            <a:r>
              <a:rPr lang="en-GB" sz="6600" b="1" dirty="0">
                <a:solidFill>
                  <a:schemeClr val="accent5">
                    <a:lumMod val="50000"/>
                  </a:schemeClr>
                </a:solidFill>
                <a:latin typeface="Century Gothic" panose="020B0502020202020204" pitchFamily="34" charset="0"/>
              </a:rPr>
              <a:t>A</a:t>
            </a:r>
          </a:p>
        </p:txBody>
      </p:sp>
      <p:sp>
        <p:nvSpPr>
          <p:cNvPr id="61" name="TextBox 60">
            <a:extLst>
              <a:ext uri="{FF2B5EF4-FFF2-40B4-BE49-F238E27FC236}">
                <a16:creationId xmlns:a16="http://schemas.microsoft.com/office/drawing/2014/main" id="{41F5D336-4F0A-420B-8565-5BB449A5E8B1}"/>
              </a:ext>
            </a:extLst>
          </p:cNvPr>
          <p:cNvSpPr txBox="1"/>
          <p:nvPr/>
        </p:nvSpPr>
        <p:spPr>
          <a:xfrm>
            <a:off x="9440829" y="-28497"/>
            <a:ext cx="1735911" cy="1107996"/>
          </a:xfrm>
          <a:prstGeom prst="rect">
            <a:avLst/>
          </a:prstGeom>
          <a:noFill/>
        </p:spPr>
        <p:txBody>
          <a:bodyPr wrap="square" rtlCol="0">
            <a:spAutoFit/>
          </a:bodyPr>
          <a:lstStyle/>
          <a:p>
            <a:pPr algn="ctr"/>
            <a:r>
              <a:rPr lang="en-GB" sz="6600" b="1" dirty="0">
                <a:solidFill>
                  <a:schemeClr val="accent5">
                    <a:lumMod val="50000"/>
                  </a:schemeClr>
                </a:solidFill>
                <a:latin typeface="Century Gothic" panose="020B0502020202020204" pitchFamily="34" charset="0"/>
              </a:rPr>
              <a:t>B</a:t>
            </a:r>
          </a:p>
        </p:txBody>
      </p:sp>
    </p:spTree>
    <p:extLst>
      <p:ext uri="{BB962C8B-B14F-4D97-AF65-F5344CB8AC3E}">
        <p14:creationId xmlns:p14="http://schemas.microsoft.com/office/powerpoint/2010/main" val="22263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6" grpId="0"/>
      <p:bldP spid="5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74"/>
            <a:ext cx="3302000" cy="869950"/>
          </a:xfrm>
          <a:prstGeom prst="rect">
            <a:avLst/>
          </a:prstGeom>
        </p:spPr>
      </p:pic>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3.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der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Tisch</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ES" sz="3600" b="1"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895834" y="903591"/>
            <a:ext cx="3090058" cy="2192204"/>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4.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Tafel</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a:ln>
                  <a:noFill/>
                </a:ln>
                <a:solidFill>
                  <a:srgbClr val="115076"/>
                </a:solidFill>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31381" y="3760345"/>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6AF15DD1-DDA4-9643-8E57-C6E8985FE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762" y="1428925"/>
            <a:ext cx="2061929" cy="1249654"/>
          </a:xfrm>
          <a:prstGeom prst="rect">
            <a:avLst/>
          </a:prstGeom>
        </p:spPr>
      </p:pic>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3555" y="1046074"/>
            <a:ext cx="1384915" cy="1854279"/>
          </a:xfrm>
          <a:prstGeom prst="rect">
            <a:avLst/>
          </a:prstGeom>
        </p:spPr>
      </p:pic>
      <p:sp>
        <p:nvSpPr>
          <p:cNvPr id="16" name="TextBox 15"/>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3" name="TextBox 22"/>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47B1D0BA-1715-482A-AEA5-092B2299F7D5}"/>
              </a:ext>
            </a:extLst>
          </p:cNvPr>
          <p:cNvSpPr>
            <a:spLocks noGrp="1"/>
          </p:cNvSpPr>
          <p:nvPr>
            <p:ph type="title"/>
          </p:nvPr>
        </p:nvSpPr>
        <p:spPr>
          <a:xfrm>
            <a:off x="82453" y="-156843"/>
            <a:ext cx="10515600" cy="1325563"/>
          </a:xfrm>
        </p:spPr>
        <p:txBody>
          <a:bodyPr>
            <a:normAutofit/>
          </a:bodyPr>
          <a:lstStyle/>
          <a:p>
            <a:r>
              <a:rPr lang="en-GB" sz="3600" b="1">
                <a:solidFill>
                  <a:schemeClr val="bg1"/>
                </a:solidFill>
              </a:rPr>
              <a:t>Vokabeln</a:t>
            </a:r>
            <a:endParaRPr lang="en-GB" sz="3600" b="1" dirty="0">
              <a:solidFill>
                <a:schemeClr val="bg1"/>
              </a:solidFill>
            </a:endParaRPr>
          </a:p>
        </p:txBody>
      </p:sp>
    </p:spTree>
    <p:extLst>
      <p:ext uri="{BB962C8B-B14F-4D97-AF65-F5344CB8AC3E}">
        <p14:creationId xmlns:p14="http://schemas.microsoft.com/office/powerpoint/2010/main" val="38794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7" grpId="0"/>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73"/>
            <a:ext cx="3578087" cy="869950"/>
          </a:xfrm>
          <a:prstGeom prst="rect">
            <a:avLst/>
          </a:prstGeom>
        </p:spPr>
      </p:pic>
      <p:sp>
        <p:nvSpPr>
          <p:cNvPr id="4" name="Title 3"/>
          <p:cNvSpPr>
            <a:spLocks noGrp="1"/>
          </p:cNvSpPr>
          <p:nvPr>
            <p:ph type="title"/>
          </p:nvPr>
        </p:nvSpPr>
        <p:spPr>
          <a:xfrm>
            <a:off x="0" y="17477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27" name="Title 3">
            <a:extLst>
              <a:ext uri="{FF2B5EF4-FFF2-40B4-BE49-F238E27FC236}">
                <a16:creationId xmlns:a16="http://schemas.microsoft.com/office/drawing/2014/main" id="{3AA5991C-2DF7-488F-A6CA-CA25C52206EE}"/>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6" name="Title 3">
            <a:extLst>
              <a:ext uri="{FF2B5EF4-FFF2-40B4-BE49-F238E27FC236}">
                <a16:creationId xmlns:a16="http://schemas.microsoft.com/office/drawing/2014/main" id="{1102EC2D-E3EB-4945-A979-D1AE9AE6456C}"/>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8" name="Title 3">
            <a:extLst>
              <a:ext uri="{FF2B5EF4-FFF2-40B4-BE49-F238E27FC236}">
                <a16:creationId xmlns:a16="http://schemas.microsoft.com/office/drawing/2014/main" id="{B11B9810-4B04-4577-9F99-53DC5A04EF8B}"/>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9" name="TextBox 28">
            <a:extLst>
              <a:ext uri="{FF2B5EF4-FFF2-40B4-BE49-F238E27FC236}">
                <a16:creationId xmlns:a16="http://schemas.microsoft.com/office/drawing/2014/main" id="{7A27D791-FE50-4235-AD8A-A472A803FA59}"/>
              </a:ext>
            </a:extLst>
          </p:cNvPr>
          <p:cNvSpPr txBox="1"/>
          <p:nvPr/>
        </p:nvSpPr>
        <p:spPr>
          <a:xfrm>
            <a:off x="3921071" y="2309247"/>
            <a:ext cx="184731" cy="369332"/>
          </a:xfrm>
          <a:prstGeom prst="rect">
            <a:avLst/>
          </a:prstGeom>
          <a:noFill/>
        </p:spPr>
        <p:txBody>
          <a:bodyPr wrap="none" rtlCol="0">
            <a:spAutoFit/>
          </a:bodyPr>
          <a:lstStyle/>
          <a:p>
            <a:endParaRPr lang="en-US" dirty="0"/>
          </a:p>
        </p:txBody>
      </p:sp>
      <p:sp>
        <p:nvSpPr>
          <p:cNvPr id="30" name="Rectangle 29">
            <a:extLst>
              <a:ext uri="{FF2B5EF4-FFF2-40B4-BE49-F238E27FC236}">
                <a16:creationId xmlns:a16="http://schemas.microsoft.com/office/drawing/2014/main" id="{CC1D0CC0-D2E5-486F-A3F5-20A5BEE4DDCC}"/>
              </a:ext>
            </a:extLst>
          </p:cNvPr>
          <p:cNvSpPr/>
          <p:nvPr/>
        </p:nvSpPr>
        <p:spPr>
          <a:xfrm>
            <a:off x="300038" y="1656481"/>
            <a:ext cx="8214129" cy="646331"/>
          </a:xfrm>
          <a:prstGeom prst="rect">
            <a:avLst/>
          </a:prstGeom>
        </p:spPr>
        <p:txBody>
          <a:bodyPr wrap="square">
            <a:spAutoFit/>
          </a:bodyPr>
          <a:lstStyle/>
          <a:p>
            <a:r>
              <a:rPr lang="es-ES" sz="3600" dirty="0">
                <a:solidFill>
                  <a:srgbClr val="115076"/>
                </a:solidFill>
                <a:latin typeface="Century Gothic" panose="020B0502020202020204" pitchFamily="34" charset="0"/>
                <a:cs typeface="Calibri" panose="020F0502020204030204" pitchFamily="34" charset="0"/>
              </a:rPr>
              <a:t>5. </a:t>
            </a:r>
            <a:r>
              <a:rPr lang="es-ES" sz="3600" dirty="0" err="1">
                <a:solidFill>
                  <a:srgbClr val="115076"/>
                </a:solidFill>
                <a:latin typeface="Century Gothic" panose="020B0502020202020204" pitchFamily="34" charset="0"/>
                <a:cs typeface="Calibri" panose="020F0502020204030204" pitchFamily="34" charset="0"/>
              </a:rPr>
              <a:t>Wo</a:t>
            </a:r>
            <a:r>
              <a:rPr lang="es-ES" sz="3600" dirty="0">
                <a:solidFill>
                  <a:srgbClr val="115076"/>
                </a:solidFill>
                <a:latin typeface="Century Gothic" panose="020B0502020202020204" pitchFamily="34" charset="0"/>
                <a:cs typeface="Calibri" panose="020F0502020204030204" pitchFamily="34" charset="0"/>
              </a:rPr>
              <a:t> </a:t>
            </a:r>
            <a:r>
              <a:rPr lang="es-ES" sz="3600" dirty="0" err="1">
                <a:solidFill>
                  <a:srgbClr val="115076"/>
                </a:solidFill>
                <a:latin typeface="Century Gothic" panose="020B0502020202020204" pitchFamily="34" charset="0"/>
                <a:cs typeface="Calibri" panose="020F0502020204030204" pitchFamily="34" charset="0"/>
              </a:rPr>
              <a:t>ist</a:t>
            </a:r>
            <a:r>
              <a:rPr lang="es-ES" sz="3600" dirty="0">
                <a:solidFill>
                  <a:srgbClr val="115076"/>
                </a:solidFill>
                <a:latin typeface="Century Gothic" panose="020B0502020202020204" pitchFamily="34" charset="0"/>
                <a:cs typeface="Calibri" panose="020F0502020204030204" pitchFamily="34" charset="0"/>
              </a:rPr>
              <a:t> </a:t>
            </a:r>
            <a:r>
              <a:rPr lang="es-ES" sz="3600" b="1" dirty="0">
                <a:solidFill>
                  <a:srgbClr val="115076"/>
                </a:solidFill>
                <a:latin typeface="Century Gothic" panose="020B0502020202020204" pitchFamily="34" charset="0"/>
                <a:cs typeface="Calibri" panose="020F0502020204030204" pitchFamily="34" charset="0"/>
              </a:rPr>
              <a:t>das			       ?</a:t>
            </a:r>
            <a:endParaRPr lang="en-US" sz="3600" dirty="0">
              <a:solidFill>
                <a:srgbClr val="115076"/>
              </a:solidFill>
            </a:endParaRPr>
          </a:p>
        </p:txBody>
      </p:sp>
      <p:sp>
        <p:nvSpPr>
          <p:cNvPr id="31" name="Explosion 2 23">
            <a:extLst>
              <a:ext uri="{FF2B5EF4-FFF2-40B4-BE49-F238E27FC236}">
                <a16:creationId xmlns:a16="http://schemas.microsoft.com/office/drawing/2014/main" id="{4AB33253-D58D-4FEA-86E8-D78984FAEC5C}"/>
              </a:ext>
            </a:extLst>
          </p:cNvPr>
          <p:cNvSpPr/>
          <p:nvPr/>
        </p:nvSpPr>
        <p:spPr>
          <a:xfrm rot="1125366">
            <a:off x="3018898" y="889295"/>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E883266-E57E-4E49-839E-DDB9E64B4EC3}"/>
              </a:ext>
            </a:extLst>
          </p:cNvPr>
          <p:cNvSpPr/>
          <p:nvPr/>
        </p:nvSpPr>
        <p:spPr>
          <a:xfrm>
            <a:off x="300038" y="4555188"/>
            <a:ext cx="8214129" cy="646331"/>
          </a:xfrm>
          <a:prstGeom prst="rect">
            <a:avLst/>
          </a:prstGeom>
        </p:spPr>
        <p:txBody>
          <a:bodyPr wrap="square">
            <a:spAutoFit/>
          </a:bodyPr>
          <a:lstStyle/>
          <a:p>
            <a:r>
              <a:rPr lang="es-ES" sz="3600" dirty="0">
                <a:solidFill>
                  <a:srgbClr val="115076"/>
                </a:solidFill>
                <a:latin typeface="Century Gothic" panose="020B0502020202020204" pitchFamily="34" charset="0"/>
                <a:cs typeface="Calibri" panose="020F0502020204030204" pitchFamily="34" charset="0"/>
              </a:rPr>
              <a:t>6. </a:t>
            </a:r>
            <a:r>
              <a:rPr lang="es-ES" sz="3600" dirty="0" err="1">
                <a:solidFill>
                  <a:srgbClr val="115076"/>
                </a:solidFill>
                <a:latin typeface="Century Gothic" panose="020B0502020202020204" pitchFamily="34" charset="0"/>
                <a:cs typeface="Calibri" panose="020F0502020204030204" pitchFamily="34" charset="0"/>
              </a:rPr>
              <a:t>Wo</a:t>
            </a:r>
            <a:r>
              <a:rPr lang="es-ES" sz="3600" dirty="0">
                <a:solidFill>
                  <a:srgbClr val="115076"/>
                </a:solidFill>
                <a:latin typeface="Century Gothic" panose="020B0502020202020204" pitchFamily="34" charset="0"/>
                <a:cs typeface="Calibri" panose="020F0502020204030204" pitchFamily="34" charset="0"/>
              </a:rPr>
              <a:t> </a:t>
            </a:r>
            <a:r>
              <a:rPr lang="es-ES" sz="3600" dirty="0" err="1">
                <a:solidFill>
                  <a:srgbClr val="115076"/>
                </a:solidFill>
                <a:latin typeface="Century Gothic" panose="020B0502020202020204" pitchFamily="34" charset="0"/>
                <a:cs typeface="Calibri" panose="020F0502020204030204" pitchFamily="34" charset="0"/>
              </a:rPr>
              <a:t>ist</a:t>
            </a:r>
            <a:r>
              <a:rPr lang="es-ES" sz="3600" dirty="0">
                <a:solidFill>
                  <a:srgbClr val="115076"/>
                </a:solidFill>
                <a:latin typeface="Century Gothic" panose="020B0502020202020204" pitchFamily="34" charset="0"/>
                <a:cs typeface="Calibri" panose="020F0502020204030204" pitchFamily="34" charset="0"/>
              </a:rPr>
              <a:t> </a:t>
            </a:r>
            <a:r>
              <a:rPr lang="es-ES" sz="3600" b="1" dirty="0">
                <a:solidFill>
                  <a:srgbClr val="115076"/>
                </a:solidFill>
                <a:latin typeface="Century Gothic" panose="020B0502020202020204" pitchFamily="34" charset="0"/>
                <a:cs typeface="Calibri" panose="020F0502020204030204" pitchFamily="34" charset="0"/>
              </a:rPr>
              <a:t>der  		</a:t>
            </a:r>
            <a:r>
              <a:rPr lang="es-ES" sz="3600" b="1">
                <a:solidFill>
                  <a:srgbClr val="115076"/>
                </a:solidFill>
                <a:latin typeface="Century Gothic" panose="020B0502020202020204" pitchFamily="34" charset="0"/>
                <a:cs typeface="Calibri" panose="020F0502020204030204" pitchFamily="34" charset="0"/>
              </a:rPr>
              <a:t>       ?</a:t>
            </a:r>
            <a:endParaRPr lang="en-US" sz="3600" dirty="0">
              <a:solidFill>
                <a:srgbClr val="115076"/>
              </a:solidFill>
            </a:endParaRPr>
          </a:p>
        </p:txBody>
      </p:sp>
      <p:sp>
        <p:nvSpPr>
          <p:cNvPr id="33" name="Explosion 2 27">
            <a:extLst>
              <a:ext uri="{FF2B5EF4-FFF2-40B4-BE49-F238E27FC236}">
                <a16:creationId xmlns:a16="http://schemas.microsoft.com/office/drawing/2014/main" id="{98ED3BCA-AB3F-43CD-83F9-B12ECFFD4BBB}"/>
              </a:ext>
            </a:extLst>
          </p:cNvPr>
          <p:cNvSpPr/>
          <p:nvPr/>
        </p:nvSpPr>
        <p:spPr>
          <a:xfrm rot="1125366">
            <a:off x="2979810" y="3760346"/>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84F5218-8784-46CB-B55D-BC56146B6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35" name="Picture 34">
            <a:extLst>
              <a:ext uri="{FF2B5EF4-FFF2-40B4-BE49-F238E27FC236}">
                <a16:creationId xmlns:a16="http://schemas.microsoft.com/office/drawing/2014/main" id="{5A46FB35-6C9F-45DA-9D89-DC2334E73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728" y="1373849"/>
            <a:ext cx="1197230" cy="1203277"/>
          </a:xfrm>
          <a:prstGeom prst="rect">
            <a:avLst/>
          </a:prstGeom>
        </p:spPr>
      </p:pic>
      <p:pic>
        <p:nvPicPr>
          <p:cNvPr id="36" name="Picture 35">
            <a:extLst>
              <a:ext uri="{FF2B5EF4-FFF2-40B4-BE49-F238E27FC236}">
                <a16:creationId xmlns:a16="http://schemas.microsoft.com/office/drawing/2014/main" id="{D590A009-E880-40F5-BEAC-DEE8D5E55700}"/>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175963" y="1046074"/>
            <a:ext cx="2595385" cy="1873003"/>
          </a:xfrm>
          <a:prstGeom prst="rect">
            <a:avLst/>
          </a:prstGeom>
        </p:spPr>
      </p:pic>
      <p:pic>
        <p:nvPicPr>
          <p:cNvPr id="37" name="Picture 36">
            <a:extLst>
              <a:ext uri="{FF2B5EF4-FFF2-40B4-BE49-F238E27FC236}">
                <a16:creationId xmlns:a16="http://schemas.microsoft.com/office/drawing/2014/main" id="{ABD937DC-0E06-495D-99B8-CFCED92251DC}"/>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25415" y="3740877"/>
            <a:ext cx="877855" cy="1864663"/>
          </a:xfrm>
          <a:prstGeom prst="rect">
            <a:avLst/>
          </a:prstGeom>
        </p:spPr>
      </p:pic>
      <p:sp>
        <p:nvSpPr>
          <p:cNvPr id="38" name="TextBox 37">
            <a:extLst>
              <a:ext uri="{FF2B5EF4-FFF2-40B4-BE49-F238E27FC236}">
                <a16:creationId xmlns:a16="http://schemas.microsoft.com/office/drawing/2014/main" id="{F522A743-8DC2-4B6A-9281-C07217D3326D}"/>
              </a:ext>
            </a:extLst>
          </p:cNvPr>
          <p:cNvSpPr txBox="1"/>
          <p:nvPr/>
        </p:nvSpPr>
        <p:spPr>
          <a:xfrm>
            <a:off x="6742978" y="-28497"/>
            <a:ext cx="1735911" cy="1107996"/>
          </a:xfrm>
          <a:prstGeom prst="rect">
            <a:avLst/>
          </a:prstGeom>
          <a:noFill/>
        </p:spPr>
        <p:txBody>
          <a:bodyPr wrap="square" rtlCol="0">
            <a:spAutoFit/>
          </a:bodyPr>
          <a:lstStyle/>
          <a:p>
            <a:pPr algn="ctr"/>
            <a:r>
              <a:rPr lang="en-GB" sz="6600" b="1" dirty="0">
                <a:solidFill>
                  <a:schemeClr val="accent5">
                    <a:lumMod val="50000"/>
                  </a:schemeClr>
                </a:solidFill>
                <a:latin typeface="Century Gothic" panose="020B0502020202020204" pitchFamily="34" charset="0"/>
              </a:rPr>
              <a:t>A</a:t>
            </a:r>
          </a:p>
        </p:txBody>
      </p:sp>
      <p:sp>
        <p:nvSpPr>
          <p:cNvPr id="39" name="TextBox 38">
            <a:extLst>
              <a:ext uri="{FF2B5EF4-FFF2-40B4-BE49-F238E27FC236}">
                <a16:creationId xmlns:a16="http://schemas.microsoft.com/office/drawing/2014/main" id="{E5E0A25B-E594-46A6-820F-A79A648C45A6}"/>
              </a:ext>
            </a:extLst>
          </p:cNvPr>
          <p:cNvSpPr txBox="1"/>
          <p:nvPr/>
        </p:nvSpPr>
        <p:spPr>
          <a:xfrm>
            <a:off x="9911770" y="-28497"/>
            <a:ext cx="1735911" cy="1107996"/>
          </a:xfrm>
          <a:prstGeom prst="rect">
            <a:avLst/>
          </a:prstGeom>
          <a:noFill/>
        </p:spPr>
        <p:txBody>
          <a:bodyPr wrap="square" rtlCol="0">
            <a:spAutoFit/>
          </a:bodyPr>
          <a:lstStyle/>
          <a:p>
            <a:pPr algn="ctr"/>
            <a:r>
              <a:rPr lang="en-GB" sz="6600" b="1" dirty="0">
                <a:solidFill>
                  <a:schemeClr val="accent5">
                    <a:lumMod val="50000"/>
                  </a:schemeClr>
                </a:solidFill>
                <a:latin typeface="Century Gothic" panose="020B0502020202020204" pitchFamily="34" charset="0"/>
              </a:rPr>
              <a:t>B</a:t>
            </a:r>
          </a:p>
        </p:txBody>
      </p:sp>
    </p:spTree>
    <p:extLst>
      <p:ext uri="{BB962C8B-B14F-4D97-AF65-F5344CB8AC3E}">
        <p14:creationId xmlns:p14="http://schemas.microsoft.com/office/powerpoint/2010/main" val="16600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5565"/>
            <a:ext cx="6807200" cy="869950"/>
          </a:xfrm>
          <a:prstGeom prst="rect">
            <a:avLst/>
          </a:prstGeom>
        </p:spPr>
      </p:pic>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1.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Flasche</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855320" y="875465"/>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5" name="Picture 24">
            <a:extLst>
              <a:ext uri="{FF2B5EF4-FFF2-40B4-BE49-F238E27FC236}">
                <a16:creationId xmlns:a16="http://schemas.microsoft.com/office/drawing/2014/main" id="{E00E1510-6284-2F49-A361-ED15B55B6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6778256" y="931443"/>
            <a:ext cx="1611422" cy="2096404"/>
          </a:xfrm>
          <a:prstGeom prst="rect">
            <a:avLst/>
          </a:prstGeom>
        </p:spPr>
      </p:pic>
      <p:pic>
        <p:nvPicPr>
          <p:cNvPr id="26" name="Picture 25">
            <a:extLst>
              <a:ext uri="{FF2B5EF4-FFF2-40B4-BE49-F238E27FC236}">
                <a16:creationId xmlns:a16="http://schemas.microsoft.com/office/drawing/2014/main" id="{2858B43D-222E-154F-B973-9F42A515B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6272" y="1180027"/>
            <a:ext cx="1611421" cy="1619560"/>
          </a:xfrm>
          <a:prstGeom prst="rect">
            <a:avLst/>
          </a:prstGeom>
        </p:spPr>
      </p:pic>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2.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das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Fenster</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979810" y="3760346"/>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0" name="Picture 29">
            <a:extLst>
              <a:ext uri="{FF2B5EF4-FFF2-40B4-BE49-F238E27FC236}">
                <a16:creationId xmlns:a16="http://schemas.microsoft.com/office/drawing/2014/main" id="{CE6A944C-42FC-E542-8061-89E3D5CD557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53407" y="3825810"/>
            <a:ext cx="877855" cy="1864663"/>
          </a:xfrm>
          <a:prstGeom prst="rect">
            <a:avLst/>
          </a:prstGeom>
        </p:spPr>
      </p:pic>
      <p:sp>
        <p:nvSpPr>
          <p:cNvPr id="3" name="Oval 2">
            <a:extLst>
              <a:ext uri="{FF2B5EF4-FFF2-40B4-BE49-F238E27FC236}">
                <a16:creationId xmlns:a16="http://schemas.microsoft.com/office/drawing/2014/main" id="{31B0424E-A951-5F4B-9BA6-397494A077F1}"/>
              </a:ext>
            </a:extLst>
          </p:cNvPr>
          <p:cNvSpPr/>
          <p:nvPr/>
        </p:nvSpPr>
        <p:spPr>
          <a:xfrm>
            <a:off x="6113636" y="1046074"/>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Oval 14">
            <a:extLst>
              <a:ext uri="{FF2B5EF4-FFF2-40B4-BE49-F238E27FC236}">
                <a16:creationId xmlns:a16="http://schemas.microsoft.com/office/drawing/2014/main" id="{4CCF233A-5072-9343-B414-42B8E1D67DF1}"/>
              </a:ext>
            </a:extLst>
          </p:cNvPr>
          <p:cNvSpPr/>
          <p:nvPr/>
        </p:nvSpPr>
        <p:spPr>
          <a:xfrm>
            <a:off x="6203593" y="3789888"/>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18" name="TextBox 17"/>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4" name="Title 3">
            <a:extLst>
              <a:ext uri="{FF2B5EF4-FFF2-40B4-BE49-F238E27FC236}">
                <a16:creationId xmlns:a16="http://schemas.microsoft.com/office/drawing/2014/main" id="{EC263DE4-09BE-4DA1-AF36-F72BAB517B91}"/>
              </a:ext>
            </a:extLst>
          </p:cNvPr>
          <p:cNvSpPr>
            <a:spLocks noGrp="1"/>
          </p:cNvSpPr>
          <p:nvPr>
            <p:ph type="title"/>
          </p:nvPr>
        </p:nvSpPr>
        <p:spPr>
          <a:xfrm>
            <a:off x="0" y="-152242"/>
            <a:ext cx="10515600" cy="1325563"/>
          </a:xfrm>
        </p:spPr>
        <p:txBody>
          <a:bodyPr/>
          <a:lstStyle/>
          <a:p>
            <a:r>
              <a:rPr lang="en-GB" b="1" dirty="0" err="1">
                <a:solidFill>
                  <a:schemeClr val="bg1"/>
                </a:solidFill>
              </a:rPr>
              <a:t>Antworten</a:t>
            </a:r>
            <a:endParaRPr lang="en-GB" b="1" dirty="0">
              <a:solidFill>
                <a:schemeClr val="bg1"/>
              </a:solidFill>
            </a:endParaRPr>
          </a:p>
        </p:txBody>
      </p:sp>
    </p:spTree>
    <p:extLst>
      <p:ext uri="{BB962C8B-B14F-4D97-AF65-F5344CB8AC3E}">
        <p14:creationId xmlns:p14="http://schemas.microsoft.com/office/powerpoint/2010/main" val="27948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solidFill>
                  <a:srgbClr val="5B9BD5">
                    <a:lumMod val="50000"/>
                  </a:srgbClr>
                </a:solidFill>
                <a:latin typeface="Century Gothic" panose="020B0502020202020204" pitchFamily="34" charset="0"/>
                <a:cs typeface="Calibri" panose="020F0502020204030204" pitchFamily="34" charset="0"/>
              </a:rPr>
              <a:t>Wo</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err="1">
                <a:solidFill>
                  <a:srgbClr val="5B9BD5">
                    <a:lumMod val="50000"/>
                  </a:srgbClr>
                </a:solidFill>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3966150"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 </a:t>
            </a:r>
            <a:r>
              <a:rPr lang="es-ES" sz="5400" b="1" dirty="0" err="1">
                <a:solidFill>
                  <a:srgbClr val="DAA520"/>
                </a:solidFill>
                <a:latin typeface="Century Gothic" panose="020B0502020202020204" pitchFamily="34" charset="0"/>
                <a:cs typeface="Calibri" panose="020F0502020204030204" pitchFamily="34" charset="0"/>
              </a:rPr>
              <a:t>Fenster</a:t>
            </a:r>
            <a:endParaRPr lang="en-US" dirty="0"/>
          </a:p>
        </p:txBody>
      </p:sp>
      <p:pic>
        <p:nvPicPr>
          <p:cNvPr id="9" name="Picture 8">
            <a:extLst>
              <a:ext uri="{FF2B5EF4-FFF2-40B4-BE49-F238E27FC236}">
                <a16:creationId xmlns:a16="http://schemas.microsoft.com/office/drawing/2014/main" id="{CAC393DA-E4B0-48DE-80F0-050CD2C86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499" y="2225080"/>
            <a:ext cx="4251305" cy="3184050"/>
          </a:xfrm>
          <a:prstGeom prst="rect">
            <a:avLst/>
          </a:prstGeom>
        </p:spPr>
      </p:pic>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solidFill>
                  <a:srgbClr val="115076"/>
                </a:solidFill>
                <a:latin typeface="Century Gothic" panose="020B0502020202020204" pitchFamily="34" charset="0"/>
                <a:cs typeface="Calibri" panose="020F0502020204030204" pitchFamily="34" charset="0"/>
              </a:rPr>
              <a:t>Das </a:t>
            </a:r>
            <a:r>
              <a:rPr lang="es-ES" sz="5400" b="1" dirty="0" err="1">
                <a:solidFill>
                  <a:srgbClr val="115076"/>
                </a:solidFill>
                <a:latin typeface="Century Gothic" panose="020B0502020202020204" pitchFamily="34" charset="0"/>
                <a:cs typeface="Calibri" panose="020F0502020204030204" pitchFamily="34" charset="0"/>
              </a:rPr>
              <a:t>Fenster</a:t>
            </a:r>
            <a:r>
              <a:rPr lang="es-ES" sz="5400" b="1" dirty="0">
                <a:solidFill>
                  <a:srgbClr val="115076"/>
                </a:solidFill>
                <a:latin typeface="Century Gothic" panose="020B0502020202020204" pitchFamily="34" charset="0"/>
                <a:cs typeface="Calibri" panose="020F0502020204030204" pitchFamily="34" charset="0"/>
              </a:rPr>
              <a:t> </a:t>
            </a:r>
            <a:r>
              <a:rPr lang="es-ES" sz="5400" b="1" dirty="0" err="1">
                <a:solidFill>
                  <a:srgbClr val="5B9BD5">
                    <a:lumMod val="50000"/>
                  </a:srgbClr>
                </a:solidFill>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da.</a:t>
            </a:r>
            <a:endParaRPr lang="en-US" b="1" dirty="0"/>
          </a:p>
        </p:txBody>
      </p:sp>
    </p:spTree>
    <p:extLst>
      <p:ext uri="{BB962C8B-B14F-4D97-AF65-F5344CB8AC3E}">
        <p14:creationId xmlns:p14="http://schemas.microsoft.com/office/powerpoint/2010/main" val="171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74"/>
            <a:ext cx="6807200" cy="869950"/>
          </a:xfrm>
          <a:prstGeom prst="rect">
            <a:avLst/>
          </a:prstGeom>
        </p:spPr>
      </p:pic>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3.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der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Tisch</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895834" y="903591"/>
            <a:ext cx="3090058" cy="2192204"/>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4.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Tafel</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31381" y="3760345"/>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6AF15DD1-DDA4-9643-8E57-C6E8985FE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762" y="1428925"/>
            <a:ext cx="2061929" cy="1249654"/>
          </a:xfrm>
          <a:prstGeom prst="rect">
            <a:avLst/>
          </a:prstGeom>
        </p:spPr>
      </p:pic>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sp>
        <p:nvSpPr>
          <p:cNvPr id="18" name="Oval 17">
            <a:extLst>
              <a:ext uri="{FF2B5EF4-FFF2-40B4-BE49-F238E27FC236}">
                <a16:creationId xmlns:a16="http://schemas.microsoft.com/office/drawing/2014/main" id="{2FA71665-C95C-174C-B563-DA2DEF0853AC}"/>
              </a:ext>
            </a:extLst>
          </p:cNvPr>
          <p:cNvSpPr/>
          <p:nvPr/>
        </p:nvSpPr>
        <p:spPr>
          <a:xfrm>
            <a:off x="9087196" y="861486"/>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D82366EF-10AF-1840-9045-6931E5E36BE9}"/>
              </a:ext>
            </a:extLst>
          </p:cNvPr>
          <p:cNvSpPr/>
          <p:nvPr/>
        </p:nvSpPr>
        <p:spPr>
          <a:xfrm>
            <a:off x="9170285" y="3713009"/>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9384" y="3765854"/>
            <a:ext cx="2649779" cy="198457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3555" y="1046074"/>
            <a:ext cx="1384915" cy="1854279"/>
          </a:xfrm>
          <a:prstGeom prst="rect">
            <a:avLst/>
          </a:prstGeom>
        </p:spPr>
      </p:pic>
      <p:sp>
        <p:nvSpPr>
          <p:cNvPr id="16" name="TextBox 15"/>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3" name="TextBox 22"/>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47B1D0BA-1715-482A-AEA5-092B2299F7D5}"/>
              </a:ext>
            </a:extLst>
          </p:cNvPr>
          <p:cNvSpPr>
            <a:spLocks noGrp="1"/>
          </p:cNvSpPr>
          <p:nvPr>
            <p:ph type="title"/>
          </p:nvPr>
        </p:nvSpPr>
        <p:spPr>
          <a:xfrm>
            <a:off x="82453" y="-156843"/>
            <a:ext cx="10515600" cy="1325563"/>
          </a:xfrm>
        </p:spPr>
        <p:txBody>
          <a:bodyPr/>
          <a:lstStyle/>
          <a:p>
            <a:r>
              <a:rPr lang="en-GB" b="1" dirty="0" err="1">
                <a:solidFill>
                  <a:schemeClr val="bg1"/>
                </a:solidFill>
              </a:rPr>
              <a:t>Antworten</a:t>
            </a:r>
            <a:endParaRPr lang="en-GB" b="1" dirty="0">
              <a:solidFill>
                <a:schemeClr val="bg1"/>
              </a:solidFill>
            </a:endParaRPr>
          </a:p>
        </p:txBody>
      </p:sp>
    </p:spTree>
    <p:extLst>
      <p:ext uri="{BB962C8B-B14F-4D97-AF65-F5344CB8AC3E}">
        <p14:creationId xmlns:p14="http://schemas.microsoft.com/office/powerpoint/2010/main" val="8097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886"/>
            <a:ext cx="6807200" cy="869950"/>
          </a:xfrm>
          <a:prstGeom prst="rect">
            <a:avLst/>
          </a:prstGeom>
        </p:spPr>
      </p:pic>
      <p:sp>
        <p:nvSpPr>
          <p:cNvPr id="6" name="Title 3">
            <a:extLst>
              <a:ext uri="{FF2B5EF4-FFF2-40B4-BE49-F238E27FC236}">
                <a16:creationId xmlns:a16="http://schemas.microsoft.com/office/drawing/2014/main" id="{8F4DC969-FFBA-4940-A9E1-D37BCEE15F70}"/>
              </a:ext>
            </a:extLst>
          </p:cNvPr>
          <p:cNvSpPr txBox="1">
            <a:spLocks/>
          </p:cNvSpPr>
          <p:nvPr/>
        </p:nvSpPr>
        <p:spPr>
          <a:xfrm>
            <a:off x="300038" y="338225"/>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5A9896AE-9956-094C-BA22-E10CE3B3926A}"/>
              </a:ext>
            </a:extLst>
          </p:cNvPr>
          <p:cNvSpPr txBox="1"/>
          <p:nvPr/>
        </p:nvSpPr>
        <p:spPr>
          <a:xfrm>
            <a:off x="3921071" y="230924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9A78F330-EB29-EC4B-BA0B-8290A1B03A97}"/>
              </a:ext>
            </a:extLst>
          </p:cNvPr>
          <p:cNvSpPr/>
          <p:nvPr/>
        </p:nvSpPr>
        <p:spPr>
          <a:xfrm>
            <a:off x="300038" y="1656481"/>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5.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das </a:t>
            </a:r>
            <a:r>
              <a:rPr kumimoji="0" lang="es-ES"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Paar</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4" name="Explosion 2 23">
            <a:extLst>
              <a:ext uri="{FF2B5EF4-FFF2-40B4-BE49-F238E27FC236}">
                <a16:creationId xmlns:a16="http://schemas.microsoft.com/office/drawing/2014/main" id="{25481E3F-4CE1-504B-91A6-52D153CD7F31}"/>
              </a:ext>
            </a:extLst>
          </p:cNvPr>
          <p:cNvSpPr/>
          <p:nvPr/>
        </p:nvSpPr>
        <p:spPr>
          <a:xfrm rot="1125366">
            <a:off x="2939198" y="882803"/>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226002D9-110B-F943-B101-A4C21D4430F0}"/>
              </a:ext>
            </a:extLst>
          </p:cNvPr>
          <p:cNvSpPr/>
          <p:nvPr/>
        </p:nvSpPr>
        <p:spPr>
          <a:xfrm>
            <a:off x="300038" y="4555188"/>
            <a:ext cx="821412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6.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Wo</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ist</a:t>
            </a:r>
            <a:r>
              <a:rPr kumimoji="0" lang="es-ES"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der Mann  	?</a:t>
            </a:r>
            <a:endParaRPr kumimoji="0" lang="en-US" sz="3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8" name="Explosion 2 27">
            <a:extLst>
              <a:ext uri="{FF2B5EF4-FFF2-40B4-BE49-F238E27FC236}">
                <a16:creationId xmlns:a16="http://schemas.microsoft.com/office/drawing/2014/main" id="{225103C1-7D46-7741-AEC4-8C0FE3C475A6}"/>
              </a:ext>
            </a:extLst>
          </p:cNvPr>
          <p:cNvSpPr/>
          <p:nvPr/>
        </p:nvSpPr>
        <p:spPr>
          <a:xfrm rot="1125366">
            <a:off x="2898586" y="3760346"/>
            <a:ext cx="2854583" cy="2208358"/>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a:extLst>
              <a:ext uri="{FF2B5EF4-FFF2-40B4-BE49-F238E27FC236}">
                <a16:creationId xmlns:a16="http://schemas.microsoft.com/office/drawing/2014/main" id="{C4DFE398-1CBD-1341-873B-7E78A928C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1433" y="4029206"/>
            <a:ext cx="2464876" cy="1670638"/>
          </a:xfrm>
          <a:prstGeom prst="rect">
            <a:avLst/>
          </a:prstGeom>
        </p:spPr>
      </p:pic>
      <p:pic>
        <p:nvPicPr>
          <p:cNvPr id="17" name="Picture 16">
            <a:extLst>
              <a:ext uri="{FF2B5EF4-FFF2-40B4-BE49-F238E27FC236}">
                <a16:creationId xmlns:a16="http://schemas.microsoft.com/office/drawing/2014/main" id="{4880A70D-60AD-C842-ADB3-091CA445F5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728" y="1373849"/>
            <a:ext cx="1197230" cy="1203277"/>
          </a:xfrm>
          <a:prstGeom prst="rect">
            <a:avLst/>
          </a:prstGeom>
        </p:spPr>
      </p:pic>
      <p:pic>
        <p:nvPicPr>
          <p:cNvPr id="18" name="Picture 17">
            <a:extLst>
              <a:ext uri="{FF2B5EF4-FFF2-40B4-BE49-F238E27FC236}">
                <a16:creationId xmlns:a16="http://schemas.microsoft.com/office/drawing/2014/main" id="{E11A945E-6D04-DC42-997F-D4292DFF80A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175963" y="1046074"/>
            <a:ext cx="2595385" cy="1873003"/>
          </a:xfrm>
          <a:prstGeom prst="rect">
            <a:avLst/>
          </a:prstGeom>
        </p:spPr>
      </p:pic>
      <p:pic>
        <p:nvPicPr>
          <p:cNvPr id="19" name="Picture 18">
            <a:extLst>
              <a:ext uri="{FF2B5EF4-FFF2-40B4-BE49-F238E27FC236}">
                <a16:creationId xmlns:a16="http://schemas.microsoft.com/office/drawing/2014/main" id="{22F5A5FE-BF50-AE49-9608-89681C52AE26}"/>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25415" y="3740877"/>
            <a:ext cx="877855" cy="1864663"/>
          </a:xfrm>
          <a:prstGeom prst="rect">
            <a:avLst/>
          </a:prstGeom>
        </p:spPr>
      </p:pic>
      <p:sp>
        <p:nvSpPr>
          <p:cNvPr id="14" name="Oval 13">
            <a:extLst>
              <a:ext uri="{FF2B5EF4-FFF2-40B4-BE49-F238E27FC236}">
                <a16:creationId xmlns:a16="http://schemas.microsoft.com/office/drawing/2014/main" id="{104845A8-4B1D-764F-87D8-0E819F88197D}"/>
              </a:ext>
            </a:extLst>
          </p:cNvPr>
          <p:cNvSpPr/>
          <p:nvPr/>
        </p:nvSpPr>
        <p:spPr>
          <a:xfrm>
            <a:off x="6113636" y="1046074"/>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25213F03-B65A-1048-8184-ABAD4BC3434A}"/>
              </a:ext>
            </a:extLst>
          </p:cNvPr>
          <p:cNvSpPr/>
          <p:nvPr/>
        </p:nvSpPr>
        <p:spPr>
          <a:xfrm>
            <a:off x="6291677" y="3564543"/>
            <a:ext cx="3021715" cy="217692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TextBox 19"/>
          <p:cNvSpPr txBox="1"/>
          <p:nvPr/>
        </p:nvSpPr>
        <p:spPr>
          <a:xfrm>
            <a:off x="6742978"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2" name="TextBox 21"/>
          <p:cNvSpPr txBox="1"/>
          <p:nvPr/>
        </p:nvSpPr>
        <p:spPr>
          <a:xfrm>
            <a:off x="9911770" y="-28497"/>
            <a:ext cx="173591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 name="Title 1">
            <a:extLst>
              <a:ext uri="{FF2B5EF4-FFF2-40B4-BE49-F238E27FC236}">
                <a16:creationId xmlns:a16="http://schemas.microsoft.com/office/drawing/2014/main" id="{7C084589-C97C-47CC-B37B-11BE45D5005B}"/>
              </a:ext>
            </a:extLst>
          </p:cNvPr>
          <p:cNvSpPr>
            <a:spLocks noGrp="1"/>
          </p:cNvSpPr>
          <p:nvPr>
            <p:ph type="title"/>
          </p:nvPr>
        </p:nvSpPr>
        <p:spPr>
          <a:xfrm>
            <a:off x="0" y="-153993"/>
            <a:ext cx="10515600" cy="1325563"/>
          </a:xfrm>
        </p:spPr>
        <p:txBody>
          <a:bodyPr/>
          <a:lstStyle/>
          <a:p>
            <a:r>
              <a:rPr lang="en-GB" b="1" dirty="0" err="1">
                <a:solidFill>
                  <a:schemeClr val="bg1"/>
                </a:solidFill>
              </a:rPr>
              <a:t>Antworten</a:t>
            </a:r>
            <a:endParaRPr lang="en-GB" b="1" dirty="0">
              <a:solidFill>
                <a:schemeClr val="bg1"/>
              </a:solidFill>
            </a:endParaRPr>
          </a:p>
        </p:txBody>
      </p:sp>
    </p:spTree>
    <p:extLst>
      <p:ext uri="{BB962C8B-B14F-4D97-AF65-F5344CB8AC3E}">
        <p14:creationId xmlns:p14="http://schemas.microsoft.com/office/powerpoint/2010/main" val="36145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14"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4773"/>
            <a:ext cx="6096000" cy="869950"/>
          </a:xfrm>
          <a:prstGeom prst="rect">
            <a:avLst/>
          </a:prstGeom>
        </p:spPr>
      </p:pic>
      <p:sp>
        <p:nvSpPr>
          <p:cNvPr id="4" name="Title 3"/>
          <p:cNvSpPr>
            <a:spLocks noGrp="1"/>
          </p:cNvSpPr>
          <p:nvPr>
            <p:ph type="title"/>
          </p:nvPr>
        </p:nvSpPr>
        <p:spPr>
          <a:xfrm>
            <a:off x="0" y="174773"/>
            <a:ext cx="4810539" cy="707849"/>
          </a:xfrm>
        </p:spPr>
        <p:txBody>
          <a:bodyPr>
            <a:normAutofit/>
          </a:bodyPr>
          <a:lstStyle/>
          <a:p>
            <a:r>
              <a:rPr lang="en-GB" sz="3600" b="1" dirty="0">
                <a:solidFill>
                  <a:schemeClr val="bg1"/>
                </a:solidFill>
              </a:rPr>
              <a:t>der, die </a:t>
            </a:r>
            <a:r>
              <a:rPr lang="en-GB" sz="3600" b="1" dirty="0" err="1">
                <a:solidFill>
                  <a:schemeClr val="bg1"/>
                </a:solidFill>
              </a:rPr>
              <a:t>oder</a:t>
            </a:r>
            <a:r>
              <a:rPr lang="en-GB" sz="3600" b="1" dirty="0">
                <a:solidFill>
                  <a:schemeClr val="bg1"/>
                </a:solidFill>
              </a:rPr>
              <a:t> das?</a:t>
            </a:r>
          </a:p>
        </p:txBody>
      </p:sp>
      <p:sp>
        <p:nvSpPr>
          <p:cNvPr id="27" name="Title 3">
            <a:extLst>
              <a:ext uri="{FF2B5EF4-FFF2-40B4-BE49-F238E27FC236}">
                <a16:creationId xmlns:a16="http://schemas.microsoft.com/office/drawing/2014/main" id="{3AA5991C-2DF7-488F-A6CA-CA25C52206EE}"/>
              </a:ext>
            </a:extLst>
          </p:cNvPr>
          <p:cNvSpPr txBox="1">
            <a:spLocks/>
          </p:cNvSpPr>
          <p:nvPr/>
        </p:nvSpPr>
        <p:spPr>
          <a:xfrm>
            <a:off x="260281" y="1044723"/>
            <a:ext cx="481053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Rounded Rectangle 11">
            <a:extLst>
              <a:ext uri="{FF2B5EF4-FFF2-40B4-BE49-F238E27FC236}">
                <a16:creationId xmlns:a16="http://schemas.microsoft.com/office/drawing/2014/main" id="{6AD67F4D-2F25-4280-897F-53D037E99F9E}"/>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Rectangle 16">
            <a:extLst>
              <a:ext uri="{FF2B5EF4-FFF2-40B4-BE49-F238E27FC236}">
                <a16:creationId xmlns:a16="http://schemas.microsoft.com/office/drawing/2014/main" id="{B5E69E66-5382-4FB7-8221-78B6933964A7}"/>
              </a:ext>
            </a:extLst>
          </p:cNvPr>
          <p:cNvSpPr/>
          <p:nvPr/>
        </p:nvSpPr>
        <p:spPr>
          <a:xfrm>
            <a:off x="292886" y="1445791"/>
            <a:ext cx="4009431" cy="923330"/>
          </a:xfrm>
          <a:prstGeom prst="rect">
            <a:avLst/>
          </a:prstGeom>
        </p:spPr>
        <p:txBody>
          <a:bodyPr wrap="square">
            <a:spAutoFit/>
          </a:bodyPr>
          <a:lstStyle/>
          <a:p>
            <a:r>
              <a:rPr lang="es-ES" sz="5400" b="1" dirty="0">
                <a:solidFill>
                  <a:srgbClr val="DAA52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Flasche</a:t>
            </a:r>
            <a:endParaRPr lang="en-US" dirty="0">
              <a:solidFill>
                <a:srgbClr val="115076"/>
              </a:solidFill>
            </a:endParaRPr>
          </a:p>
        </p:txBody>
      </p:sp>
      <p:sp>
        <p:nvSpPr>
          <p:cNvPr id="18" name="Rectangle 17">
            <a:extLst>
              <a:ext uri="{FF2B5EF4-FFF2-40B4-BE49-F238E27FC236}">
                <a16:creationId xmlns:a16="http://schemas.microsoft.com/office/drawing/2014/main" id="{65BA5D20-8005-4816-ADD4-9F0614F27737}"/>
              </a:ext>
            </a:extLst>
          </p:cNvPr>
          <p:cNvSpPr/>
          <p:nvPr/>
        </p:nvSpPr>
        <p:spPr>
          <a:xfrm>
            <a:off x="130891" y="1625774"/>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5D5C33-8590-4F64-9996-6390F277349A}"/>
              </a:ext>
            </a:extLst>
          </p:cNvPr>
          <p:cNvSpPr/>
          <p:nvPr/>
        </p:nvSpPr>
        <p:spPr>
          <a:xfrm>
            <a:off x="292886" y="2650646"/>
            <a:ext cx="299793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die</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Tafel</a:t>
            </a:r>
            <a:endParaRPr lang="en-US" dirty="0">
              <a:solidFill>
                <a:srgbClr val="115076"/>
              </a:solidFill>
            </a:endParaRPr>
          </a:p>
        </p:txBody>
      </p:sp>
      <p:sp>
        <p:nvSpPr>
          <p:cNvPr id="20" name="Rectangle 19">
            <a:extLst>
              <a:ext uri="{FF2B5EF4-FFF2-40B4-BE49-F238E27FC236}">
                <a16:creationId xmlns:a16="http://schemas.microsoft.com/office/drawing/2014/main" id="{9602FB75-2ED5-42F9-AE35-F7F0E448C498}"/>
              </a:ext>
            </a:extLst>
          </p:cNvPr>
          <p:cNvSpPr/>
          <p:nvPr/>
        </p:nvSpPr>
        <p:spPr>
          <a:xfrm>
            <a:off x="127565" y="2811699"/>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2C70BF-91F9-4698-AD30-C6084BDE4331}"/>
              </a:ext>
            </a:extLst>
          </p:cNvPr>
          <p:cNvSpPr/>
          <p:nvPr/>
        </p:nvSpPr>
        <p:spPr>
          <a:xfrm>
            <a:off x="6850310" y="2295336"/>
            <a:ext cx="312136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Tisch</a:t>
            </a:r>
            <a:endParaRPr lang="en-US" dirty="0">
              <a:solidFill>
                <a:srgbClr val="115076"/>
              </a:solidFill>
            </a:endParaRPr>
          </a:p>
        </p:txBody>
      </p:sp>
      <p:sp>
        <p:nvSpPr>
          <p:cNvPr id="22" name="Rectangle 21">
            <a:extLst>
              <a:ext uri="{FF2B5EF4-FFF2-40B4-BE49-F238E27FC236}">
                <a16:creationId xmlns:a16="http://schemas.microsoft.com/office/drawing/2014/main" id="{6BDF7F2F-1FE2-43F8-A122-90E80D1FD995}"/>
              </a:ext>
            </a:extLst>
          </p:cNvPr>
          <p:cNvSpPr/>
          <p:nvPr/>
        </p:nvSpPr>
        <p:spPr>
          <a:xfrm>
            <a:off x="6742113" y="2475319"/>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897D46-88DD-4DB0-9C3A-34D76EFAEBFD}"/>
              </a:ext>
            </a:extLst>
          </p:cNvPr>
          <p:cNvSpPr/>
          <p:nvPr/>
        </p:nvSpPr>
        <p:spPr>
          <a:xfrm>
            <a:off x="6807200" y="3324612"/>
            <a:ext cx="2969083"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Heft</a:t>
            </a:r>
            <a:endParaRPr lang="en-US" dirty="0">
              <a:solidFill>
                <a:srgbClr val="115076"/>
              </a:solidFill>
            </a:endParaRPr>
          </a:p>
        </p:txBody>
      </p:sp>
      <p:sp>
        <p:nvSpPr>
          <p:cNvPr id="24" name="Rectangle 23">
            <a:extLst>
              <a:ext uri="{FF2B5EF4-FFF2-40B4-BE49-F238E27FC236}">
                <a16:creationId xmlns:a16="http://schemas.microsoft.com/office/drawing/2014/main" id="{834F82C1-C978-4489-8E77-5125AD0D78AC}"/>
              </a:ext>
            </a:extLst>
          </p:cNvPr>
          <p:cNvSpPr/>
          <p:nvPr/>
        </p:nvSpPr>
        <p:spPr>
          <a:xfrm>
            <a:off x="6850310" y="3488640"/>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B1FB694-BCF9-4A83-94AF-AA9DD769D6DB}"/>
              </a:ext>
            </a:extLst>
          </p:cNvPr>
          <p:cNvSpPr/>
          <p:nvPr/>
        </p:nvSpPr>
        <p:spPr>
          <a:xfrm>
            <a:off x="127565" y="3803430"/>
            <a:ext cx="3966150"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a:t>
            </a:r>
            <a:r>
              <a:rPr lang="es-ES" sz="5400" dirty="0">
                <a:solidFill>
                  <a:srgbClr val="115076"/>
                </a:solidFill>
                <a:latin typeface="Century Gothic" panose="020B0502020202020204" pitchFamily="34" charset="0"/>
                <a:cs typeface="Calibri" panose="020F0502020204030204" pitchFamily="34" charset="0"/>
              </a:rPr>
              <a:t> </a:t>
            </a:r>
            <a:r>
              <a:rPr lang="es-ES" sz="5400" dirty="0" err="1">
                <a:solidFill>
                  <a:srgbClr val="115076"/>
                </a:solidFill>
                <a:latin typeface="Century Gothic" panose="020B0502020202020204" pitchFamily="34" charset="0"/>
                <a:cs typeface="Calibri" panose="020F0502020204030204" pitchFamily="34" charset="0"/>
              </a:rPr>
              <a:t>Fenster</a:t>
            </a:r>
            <a:endParaRPr lang="en-US" dirty="0">
              <a:solidFill>
                <a:srgbClr val="115076"/>
              </a:solidFill>
            </a:endParaRPr>
          </a:p>
        </p:txBody>
      </p:sp>
      <p:sp>
        <p:nvSpPr>
          <p:cNvPr id="26" name="Rectangle 25">
            <a:extLst>
              <a:ext uri="{FF2B5EF4-FFF2-40B4-BE49-F238E27FC236}">
                <a16:creationId xmlns:a16="http://schemas.microsoft.com/office/drawing/2014/main" id="{0A9DAEF1-29F7-42F6-8016-048DEA10C26D}"/>
              </a:ext>
            </a:extLst>
          </p:cNvPr>
          <p:cNvSpPr/>
          <p:nvPr/>
        </p:nvSpPr>
        <p:spPr>
          <a:xfrm>
            <a:off x="-21740" y="3979893"/>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01BF5F-8696-473B-8894-69831C417CCA}"/>
              </a:ext>
            </a:extLst>
          </p:cNvPr>
          <p:cNvSpPr/>
          <p:nvPr/>
        </p:nvSpPr>
        <p:spPr>
          <a:xfrm>
            <a:off x="6761098" y="4291831"/>
            <a:ext cx="3158237"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das</a:t>
            </a:r>
            <a:r>
              <a:rPr lang="en-GB" sz="5400" dirty="0">
                <a:solidFill>
                  <a:srgbClr val="115076"/>
                </a:solidFill>
                <a:latin typeface="Century Gothic" panose="020B0502020202020204" pitchFamily="34" charset="0"/>
              </a:rPr>
              <a:t> </a:t>
            </a:r>
            <a:r>
              <a:rPr lang="en-GB" sz="5400" dirty="0" err="1">
                <a:solidFill>
                  <a:srgbClr val="115076"/>
                </a:solidFill>
                <a:latin typeface="Century Gothic" panose="020B0502020202020204" pitchFamily="34" charset="0"/>
              </a:rPr>
              <a:t>Paar</a:t>
            </a:r>
            <a:endParaRPr lang="en-GB" sz="5400" dirty="0">
              <a:solidFill>
                <a:srgbClr val="115076"/>
              </a:solidFill>
              <a:latin typeface="Century Gothic" panose="020B0502020202020204" pitchFamily="34" charset="0"/>
            </a:endParaRPr>
          </a:p>
        </p:txBody>
      </p:sp>
      <p:sp>
        <p:nvSpPr>
          <p:cNvPr id="29" name="Rectangle 28">
            <a:extLst>
              <a:ext uri="{FF2B5EF4-FFF2-40B4-BE49-F238E27FC236}">
                <a16:creationId xmlns:a16="http://schemas.microsoft.com/office/drawing/2014/main" id="{0E1AF288-FD22-4C8D-AE1B-11208A799DF1}"/>
              </a:ext>
            </a:extLst>
          </p:cNvPr>
          <p:cNvSpPr/>
          <p:nvPr/>
        </p:nvSpPr>
        <p:spPr>
          <a:xfrm>
            <a:off x="6709335" y="4463338"/>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D1C65B1-24BB-40D9-92C9-3B685542FC2B}"/>
              </a:ext>
            </a:extLst>
          </p:cNvPr>
          <p:cNvSpPr/>
          <p:nvPr/>
        </p:nvSpPr>
        <p:spPr>
          <a:xfrm>
            <a:off x="292886" y="4977646"/>
            <a:ext cx="3448380"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die</a:t>
            </a:r>
            <a:r>
              <a:rPr lang="en-GB" sz="5400" dirty="0">
                <a:solidFill>
                  <a:srgbClr val="115076"/>
                </a:solidFill>
                <a:latin typeface="Century Gothic" panose="020B0502020202020204" pitchFamily="34" charset="0"/>
              </a:rPr>
              <a:t> </a:t>
            </a:r>
            <a:r>
              <a:rPr lang="en-GB" sz="5400" dirty="0" err="1">
                <a:solidFill>
                  <a:srgbClr val="115076"/>
                </a:solidFill>
                <a:latin typeface="Century Gothic" panose="020B0502020202020204" pitchFamily="34" charset="0"/>
              </a:rPr>
              <a:t>Klasse</a:t>
            </a:r>
            <a:endParaRPr lang="en-GB" sz="5400" dirty="0">
              <a:solidFill>
                <a:srgbClr val="115076"/>
              </a:solidFill>
              <a:latin typeface="Century Gothic" panose="020B0502020202020204" pitchFamily="34" charset="0"/>
            </a:endParaRPr>
          </a:p>
        </p:txBody>
      </p:sp>
      <p:sp>
        <p:nvSpPr>
          <p:cNvPr id="31" name="Rectangle 30">
            <a:extLst>
              <a:ext uri="{FF2B5EF4-FFF2-40B4-BE49-F238E27FC236}">
                <a16:creationId xmlns:a16="http://schemas.microsoft.com/office/drawing/2014/main" id="{15B9338D-5FB6-4B19-A37F-29C033FF1B41}"/>
              </a:ext>
            </a:extLst>
          </p:cNvPr>
          <p:cNvSpPr/>
          <p:nvPr/>
        </p:nvSpPr>
        <p:spPr>
          <a:xfrm>
            <a:off x="102313" y="5157629"/>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4A854D6-C8C7-4BDE-88A5-108B894AA59E}"/>
              </a:ext>
            </a:extLst>
          </p:cNvPr>
          <p:cNvSpPr/>
          <p:nvPr/>
        </p:nvSpPr>
        <p:spPr>
          <a:xfrm>
            <a:off x="6850310" y="5340470"/>
            <a:ext cx="2744662" cy="923330"/>
          </a:xfrm>
          <a:prstGeom prst="rect">
            <a:avLst/>
          </a:prstGeom>
        </p:spPr>
        <p:txBody>
          <a:bodyPr wrap="none">
            <a:spAutoFit/>
          </a:bodyPr>
          <a:lstStyle/>
          <a:p>
            <a:pPr lvl="0" algn="ctr"/>
            <a:r>
              <a:rPr lang="en-GB" sz="5400" b="1" dirty="0">
                <a:solidFill>
                  <a:srgbClr val="DAA520"/>
                </a:solidFill>
                <a:latin typeface="Century Gothic" panose="020B0502020202020204" pitchFamily="34" charset="0"/>
              </a:rPr>
              <a:t>der</a:t>
            </a:r>
            <a:r>
              <a:rPr lang="en-GB" sz="5400" dirty="0">
                <a:solidFill>
                  <a:srgbClr val="002060"/>
                </a:solidFill>
                <a:latin typeface="Century Gothic" panose="020B0502020202020204" pitchFamily="34" charset="0"/>
              </a:rPr>
              <a:t> </a:t>
            </a:r>
            <a:r>
              <a:rPr lang="en-GB" sz="5400" dirty="0">
                <a:solidFill>
                  <a:srgbClr val="115076"/>
                </a:solidFill>
                <a:latin typeface="Century Gothic" panose="020B0502020202020204" pitchFamily="34" charset="0"/>
              </a:rPr>
              <a:t>Tag</a:t>
            </a:r>
          </a:p>
        </p:txBody>
      </p:sp>
      <p:sp>
        <p:nvSpPr>
          <p:cNvPr id="33" name="Rectangle 32">
            <a:extLst>
              <a:ext uri="{FF2B5EF4-FFF2-40B4-BE49-F238E27FC236}">
                <a16:creationId xmlns:a16="http://schemas.microsoft.com/office/drawing/2014/main" id="{4870781B-5F1D-4B36-8A25-836828F3BAAE}"/>
              </a:ext>
            </a:extLst>
          </p:cNvPr>
          <p:cNvSpPr/>
          <p:nvPr/>
        </p:nvSpPr>
        <p:spPr>
          <a:xfrm>
            <a:off x="6709334" y="5537857"/>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385C6F7-0603-4819-AD87-EE735BA801FE}"/>
              </a:ext>
            </a:extLst>
          </p:cNvPr>
          <p:cNvSpPr/>
          <p:nvPr/>
        </p:nvSpPr>
        <p:spPr>
          <a:xfrm>
            <a:off x="6850310" y="1338898"/>
            <a:ext cx="3462807"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der</a:t>
            </a:r>
            <a:r>
              <a:rPr lang="es-ES" sz="5400" dirty="0">
                <a:solidFill>
                  <a:srgbClr val="115076"/>
                </a:solidFill>
                <a:latin typeface="Century Gothic" panose="020B0502020202020204" pitchFamily="34" charset="0"/>
                <a:cs typeface="Calibri" panose="020F0502020204030204" pitchFamily="34" charset="0"/>
              </a:rPr>
              <a:t> Mann</a:t>
            </a:r>
            <a:endParaRPr lang="en-US" dirty="0">
              <a:solidFill>
                <a:srgbClr val="115076"/>
              </a:solidFill>
            </a:endParaRPr>
          </a:p>
        </p:txBody>
      </p:sp>
      <p:sp>
        <p:nvSpPr>
          <p:cNvPr id="35" name="Rectangle 34">
            <a:extLst>
              <a:ext uri="{FF2B5EF4-FFF2-40B4-BE49-F238E27FC236}">
                <a16:creationId xmlns:a16="http://schemas.microsoft.com/office/drawing/2014/main" id="{42AAD2A0-4F7B-4144-97B0-2BE146D43774}"/>
              </a:ext>
            </a:extLst>
          </p:cNvPr>
          <p:cNvSpPr/>
          <p:nvPr/>
        </p:nvSpPr>
        <p:spPr>
          <a:xfrm>
            <a:off x="6550047" y="1525764"/>
            <a:ext cx="1489907" cy="56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P spid="24" grpId="0" animBg="1"/>
      <p:bldP spid="25" grpId="0"/>
      <p:bldP spid="26" grpId="0" animBg="1"/>
      <p:bldP spid="28" grpId="0"/>
      <p:bldP spid="29" grpId="0" animBg="1"/>
      <p:bldP spid="30" grpId="0"/>
      <p:bldP spid="31" grpId="0" animBg="1"/>
      <p:bldP spid="32" grpId="0"/>
      <p:bldP spid="33" grpId="0" animBg="1"/>
      <p:bldP spid="34" grpId="0"/>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57EA8A1E-12AF-4211-99DA-6418888A86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0" y="2292610"/>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809B0AD5-B9E1-45E9-9562-8F3EE49611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spTree>
    <p:extLst>
      <p:ext uri="{BB962C8B-B14F-4D97-AF65-F5344CB8AC3E}">
        <p14:creationId xmlns:p14="http://schemas.microsoft.com/office/powerpoint/2010/main" val="214855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2596" y="1221062"/>
            <a:ext cx="1044874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Weeks 1 &amp;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Box 24"/>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files: </a:t>
            </a:r>
            <a:r>
              <a:rPr lang="en-GB" sz="2400" dirty="0">
                <a:solidFill>
                  <a:srgbClr val="115076"/>
                </a:solidFill>
                <a:latin typeface="Century Gothic" panose="020B0502020202020204" pitchFamily="34" charset="0"/>
                <a:hlinkClick r:id="rId5"/>
              </a:rPr>
              <a:t>1</a:t>
            </a:r>
            <a:r>
              <a:rPr lang="en-GB" sz="2400" dirty="0">
                <a:solidFill>
                  <a:srgbClr val="115076"/>
                </a:solidFill>
                <a:latin typeface="Century Gothic" panose="020B0502020202020204" pitchFamily="34" charset="0"/>
              </a:rPr>
              <a:t> &amp; </a:t>
            </a:r>
            <a:r>
              <a:rPr lang="en-GB" sz="2400" dirty="0">
                <a:solidFill>
                  <a:srgbClr val="115076"/>
                </a:solidFill>
                <a:latin typeface="Century Gothic" panose="020B0502020202020204" pitchFamily="34" charset="0"/>
                <a:hlinkClick r:id="rId6"/>
              </a:rPr>
              <a:t>2</a:t>
            </a:r>
            <a:endParaRPr lang="en-GB" sz="2400" dirty="0">
              <a:solidFill>
                <a:srgbClr val="115076"/>
              </a:solidFill>
              <a:latin typeface="Century Gothic" panose="020B0502020202020204" pitchFamily="34" charset="0"/>
            </a:endParaRPr>
          </a:p>
        </p:txBody>
      </p:sp>
      <p:sp>
        <p:nvSpPr>
          <p:cNvPr id="26" name="TextBox 25"/>
          <p:cNvSpPr txBox="1"/>
          <p:nvPr/>
        </p:nvSpPr>
        <p:spPr>
          <a:xfrm>
            <a:off x="175149" y="2869678"/>
            <a:ext cx="3456693"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codes:</a:t>
            </a:r>
          </a:p>
        </p:txBody>
      </p:sp>
      <p:pic>
        <p:nvPicPr>
          <p:cNvPr id="27" name="Picture 26"/>
          <p:cNvPicPr/>
          <p:nvPr/>
        </p:nvPicPr>
        <p:blipFill>
          <a:blip r:embed="rId7">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8" name="TextBox 27"/>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worksheets: </a:t>
            </a:r>
            <a:r>
              <a:rPr lang="en-GB" sz="2400" dirty="0">
                <a:solidFill>
                  <a:srgbClr val="115076"/>
                </a:solidFill>
                <a:latin typeface="Century Gothic" panose="020B0502020202020204" pitchFamily="34" charset="0"/>
                <a:hlinkClick r:id="rId8"/>
              </a:rPr>
              <a:t>1</a:t>
            </a:r>
            <a:r>
              <a:rPr lang="en-GB" sz="2400" dirty="0">
                <a:solidFill>
                  <a:srgbClr val="115076"/>
                </a:solidFill>
                <a:latin typeface="Century Gothic" panose="020B0502020202020204" pitchFamily="34" charset="0"/>
              </a:rPr>
              <a:t> &amp; </a:t>
            </a:r>
            <a:r>
              <a:rPr lang="en-GB" sz="2400" dirty="0">
                <a:solidFill>
                  <a:srgbClr val="115076"/>
                </a:solidFill>
                <a:latin typeface="Century Gothic" panose="020B0502020202020204" pitchFamily="34" charset="0"/>
                <a:hlinkClick r:id="rId9"/>
              </a:rPr>
              <a:t>2</a:t>
            </a:r>
            <a:endParaRPr lang="en-GB" sz="2400" dirty="0">
              <a:solidFill>
                <a:srgbClr val="115076"/>
              </a:solidFill>
              <a:latin typeface="Century Gothic" panose="020B0502020202020204" pitchFamily="34" charset="0"/>
            </a:endParaRPr>
          </a:p>
        </p:txBody>
      </p:sp>
      <p:sp>
        <p:nvSpPr>
          <p:cNvPr id="29" name="TextBox 28">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links: </a:t>
            </a:r>
            <a:r>
              <a:rPr lang="en-GB" sz="2400" dirty="0">
                <a:solidFill>
                  <a:srgbClr val="115076"/>
                </a:solidFill>
                <a:latin typeface="Century Gothic" panose="020B0502020202020204" pitchFamily="34" charset="0"/>
                <a:hlinkClick r:id="rId10"/>
              </a:rPr>
              <a:t>1</a:t>
            </a:r>
            <a:r>
              <a:rPr lang="en-GB" sz="2400" dirty="0">
                <a:solidFill>
                  <a:srgbClr val="115076"/>
                </a:solidFill>
                <a:latin typeface="Century Gothic" panose="020B0502020202020204" pitchFamily="34" charset="0"/>
              </a:rPr>
              <a:t> &amp; </a:t>
            </a:r>
            <a:r>
              <a:rPr lang="en-GB" sz="2400" dirty="0">
                <a:solidFill>
                  <a:srgbClr val="115076"/>
                </a:solidFill>
                <a:latin typeface="Century Gothic" panose="020B0502020202020204" pitchFamily="34" charset="0"/>
                <a:hlinkClick r:id="rId11"/>
              </a:rPr>
              <a:t>2</a:t>
            </a:r>
            <a:br>
              <a:rPr lang="en-GB" sz="2400" dirty="0"/>
            </a:br>
            <a:endParaRPr lang="en-GB" sz="2400" dirty="0">
              <a:solidFill>
                <a:srgbClr val="115076"/>
              </a:solidFill>
              <a:latin typeface="Century Gothic" panose="020B0502020202020204" pitchFamily="34" charset="0"/>
            </a:endParaRPr>
          </a:p>
        </p:txBody>
      </p:sp>
      <p:pic>
        <p:nvPicPr>
          <p:cNvPr id="31" name="Picture 30" descr="the letter Q">
            <a:extLst>
              <a:ext uri="{FF2B5EF4-FFF2-40B4-BE49-F238E27FC236}">
                <a16:creationId xmlns:a16="http://schemas.microsoft.com/office/drawing/2014/main" id="{4F604CAE-A433-4E80-B877-FC4297A94B96}"/>
              </a:ext>
            </a:extLst>
          </p:cNvPr>
          <p:cNvPicPr>
            <a:picLocks noChangeAspect="1"/>
          </p:cNvPicPr>
          <p:nvPr/>
        </p:nvPicPr>
        <p:blipFill>
          <a:blip r:embed="rId12"/>
          <a:stretch>
            <a:fillRect/>
          </a:stretch>
        </p:blipFill>
        <p:spPr>
          <a:xfrm>
            <a:off x="10641925" y="4800601"/>
            <a:ext cx="1300638" cy="1300638"/>
          </a:xfrm>
          <a:prstGeom prst="rect">
            <a:avLst/>
          </a:prstGeom>
        </p:spPr>
      </p:pic>
      <p:pic>
        <p:nvPicPr>
          <p:cNvPr id="32" name="Picture 31"/>
          <p:cNvPicPr/>
          <p:nvPr/>
        </p:nvPicPr>
        <p:blipFill>
          <a:blip r:embed="rId13">
            <a:extLst>
              <a:ext uri="{28A0092B-C50C-407E-A947-70E740481C1C}">
                <a14:useLocalDpi xmlns:a14="http://schemas.microsoft.com/office/drawing/2010/main" val="0"/>
              </a:ext>
            </a:extLst>
          </a:blip>
          <a:stretch>
            <a:fillRect/>
          </a:stretch>
        </p:blipFill>
        <p:spPr>
          <a:xfrm>
            <a:off x="4980325" y="2452439"/>
            <a:ext cx="1275434" cy="1275434"/>
          </a:xfrm>
          <a:prstGeom prst="rect">
            <a:avLst/>
          </a:prstGeom>
        </p:spPr>
      </p:pic>
    </p:spTree>
    <p:extLst>
      <p:ext uri="{BB962C8B-B14F-4D97-AF65-F5344CB8AC3E}">
        <p14:creationId xmlns:p14="http://schemas.microsoft.com/office/powerpoint/2010/main" val="378363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solidFill>
                  <a:srgbClr val="5B9BD5">
                    <a:lumMod val="50000"/>
                  </a:srgbClr>
                </a:solidFill>
                <a:latin typeface="Century Gothic" panose="020B0502020202020204" pitchFamily="34" charset="0"/>
                <a:cs typeface="Calibri" panose="020F0502020204030204" pitchFamily="34" charset="0"/>
              </a:rPr>
              <a:t>Wo</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err="1">
                <a:solidFill>
                  <a:srgbClr val="5B9BD5">
                    <a:lumMod val="50000"/>
                  </a:srgbClr>
                </a:solidFill>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3121367" cy="923330"/>
          </a:xfrm>
          <a:prstGeom prst="rect">
            <a:avLst/>
          </a:prstGeom>
        </p:spPr>
        <p:txBody>
          <a:bodyPr wrap="none">
            <a:spAutoFit/>
          </a:bodyPr>
          <a:lstStyle/>
          <a:p>
            <a:r>
              <a:rPr lang="es-ES" sz="5400" b="1" dirty="0" err="1">
                <a:solidFill>
                  <a:srgbClr val="DAA520"/>
                </a:solidFill>
                <a:latin typeface="Century Gothic" panose="020B0502020202020204" pitchFamily="34" charset="0"/>
                <a:cs typeface="Calibri" panose="020F0502020204030204" pitchFamily="34" charset="0"/>
              </a:rPr>
              <a:t>der</a:t>
            </a:r>
            <a:r>
              <a:rPr lang="es-ES" sz="5400" b="1" dirty="0">
                <a:solidFill>
                  <a:srgbClr val="DAA520"/>
                </a:solidFill>
                <a:latin typeface="Century Gothic" panose="020B0502020202020204" pitchFamily="34" charset="0"/>
                <a:cs typeface="Calibri" panose="020F0502020204030204" pitchFamily="34" charset="0"/>
              </a:rPr>
              <a:t> </a:t>
            </a:r>
            <a:r>
              <a:rPr lang="es-ES" sz="5400" b="1" dirty="0" err="1">
                <a:solidFill>
                  <a:srgbClr val="DAA520"/>
                </a:solidFill>
                <a:latin typeface="Century Gothic" panose="020B0502020202020204" pitchFamily="34" charset="0"/>
                <a:cs typeface="Calibri" panose="020F0502020204030204" pitchFamily="34" charset="0"/>
              </a:rPr>
              <a:t>Tisch</a:t>
            </a:r>
            <a:endParaRPr lang="en-US" dirty="0"/>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solidFill>
                  <a:srgbClr val="115076"/>
                </a:solidFill>
                <a:latin typeface="Century Gothic" panose="020B0502020202020204" pitchFamily="34" charset="0"/>
                <a:cs typeface="Calibri" panose="020F0502020204030204" pitchFamily="34" charset="0"/>
              </a:rPr>
              <a:t>Der </a:t>
            </a:r>
            <a:r>
              <a:rPr lang="es-ES" sz="5400" b="1" dirty="0" err="1">
                <a:solidFill>
                  <a:srgbClr val="115076"/>
                </a:solidFill>
                <a:latin typeface="Century Gothic" panose="020B0502020202020204" pitchFamily="34" charset="0"/>
                <a:cs typeface="Calibri" panose="020F0502020204030204" pitchFamily="34" charset="0"/>
              </a:rPr>
              <a:t>Tisch</a:t>
            </a:r>
            <a:r>
              <a:rPr lang="es-ES" sz="5400" b="1" dirty="0">
                <a:solidFill>
                  <a:srgbClr val="115076"/>
                </a:solidFill>
                <a:latin typeface="Century Gothic" panose="020B0502020202020204" pitchFamily="34" charset="0"/>
                <a:cs typeface="Calibri" panose="020F0502020204030204" pitchFamily="34" charset="0"/>
              </a:rPr>
              <a:t> </a:t>
            </a:r>
            <a:r>
              <a:rPr lang="es-ES" sz="5400" b="1" dirty="0" err="1">
                <a:solidFill>
                  <a:srgbClr val="115076"/>
                </a:solidFill>
                <a:latin typeface="Century Gothic" panose="020B0502020202020204" pitchFamily="34" charset="0"/>
                <a:cs typeface="Calibri" panose="020F0502020204030204" pitchFamily="34" charset="0"/>
              </a:rPr>
              <a:t>ist</a:t>
            </a:r>
            <a:r>
              <a:rPr lang="es-ES" sz="5400" b="1" dirty="0">
                <a:solidFill>
                  <a:srgbClr val="115076"/>
                </a:solidFill>
                <a:latin typeface="Century Gothic" panose="020B0502020202020204" pitchFamily="34" charset="0"/>
                <a:cs typeface="Calibri" panose="020F0502020204030204" pitchFamily="34" charset="0"/>
              </a:rPr>
              <a:t> </a:t>
            </a:r>
            <a:r>
              <a:rPr lang="es-ES" sz="5400" b="1" dirty="0" err="1">
                <a:solidFill>
                  <a:srgbClr val="115076"/>
                </a:solidFill>
                <a:latin typeface="Century Gothic" panose="020B0502020202020204" pitchFamily="34" charset="0"/>
                <a:cs typeface="Calibri" panose="020F0502020204030204" pitchFamily="34" charset="0"/>
              </a:rPr>
              <a:t>hier</a:t>
            </a:r>
            <a:r>
              <a:rPr lang="es-ES" sz="5400" b="1" dirty="0">
                <a:solidFill>
                  <a:srgbClr val="115076"/>
                </a:solidFill>
                <a:latin typeface="Century Gothic" panose="020B0502020202020204" pitchFamily="34" charset="0"/>
                <a:cs typeface="Calibri" panose="020F0502020204030204" pitchFamily="34" charset="0"/>
              </a:rPr>
              <a:t>.</a:t>
            </a:r>
            <a:endParaRPr lang="en-US" b="1" dirty="0"/>
          </a:p>
        </p:txBody>
      </p:sp>
      <p:pic>
        <p:nvPicPr>
          <p:cNvPr id="11" name="Picture 10">
            <a:extLst>
              <a:ext uri="{FF2B5EF4-FFF2-40B4-BE49-F238E27FC236}">
                <a16:creationId xmlns:a16="http://schemas.microsoft.com/office/drawing/2014/main" id="{32B761EF-B71B-499C-AE5B-A248CA70A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644" y="2652296"/>
            <a:ext cx="4080711" cy="2473158"/>
          </a:xfrm>
          <a:prstGeom prst="rect">
            <a:avLst/>
          </a:prstGeom>
        </p:spPr>
      </p:pic>
    </p:spTree>
    <p:extLst>
      <p:ext uri="{BB962C8B-B14F-4D97-AF65-F5344CB8AC3E}">
        <p14:creationId xmlns:p14="http://schemas.microsoft.com/office/powerpoint/2010/main" val="34104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6"/>
            <a:ext cx="3510414"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B1AB1122-3E88-4602-A33F-F05DA0C841BD}"/>
              </a:ext>
            </a:extLst>
          </p:cNvPr>
          <p:cNvSpPr/>
          <p:nvPr/>
        </p:nvSpPr>
        <p:spPr>
          <a:xfrm>
            <a:off x="2171701" y="1448870"/>
            <a:ext cx="7376574" cy="923330"/>
          </a:xfrm>
          <a:prstGeom prst="rect">
            <a:avLst/>
          </a:prstGeom>
        </p:spPr>
        <p:txBody>
          <a:bodyPr wrap="square">
            <a:spAutoFit/>
          </a:bodyPr>
          <a:lstStyle/>
          <a:p>
            <a:r>
              <a:rPr lang="es-ES" sz="5400" b="1" dirty="0" err="1">
                <a:solidFill>
                  <a:srgbClr val="5B9BD5">
                    <a:lumMod val="50000"/>
                  </a:srgbClr>
                </a:solidFill>
                <a:latin typeface="Century Gothic" panose="020B0502020202020204" pitchFamily="34" charset="0"/>
                <a:cs typeface="Calibri" panose="020F0502020204030204" pitchFamily="34" charset="0"/>
              </a:rPr>
              <a:t>Wo</a:t>
            </a:r>
            <a:r>
              <a:rPr lang="es-ES" sz="5400" b="1" dirty="0">
                <a:solidFill>
                  <a:srgbClr val="5B9BD5">
                    <a:lumMod val="50000"/>
                  </a:srgbClr>
                </a:solidFill>
                <a:latin typeface="Century Gothic" panose="020B0502020202020204" pitchFamily="34" charset="0"/>
                <a:cs typeface="Calibri" panose="020F0502020204030204" pitchFamily="34" charset="0"/>
              </a:rPr>
              <a:t> </a:t>
            </a:r>
            <a:r>
              <a:rPr lang="es-ES" sz="5400" b="1" dirty="0" err="1">
                <a:solidFill>
                  <a:srgbClr val="5B9BD5">
                    <a:lumMod val="50000"/>
                  </a:srgbClr>
                </a:solidFill>
                <a:latin typeface="Century Gothic" panose="020B0502020202020204" pitchFamily="34" charset="0"/>
                <a:cs typeface="Calibri" panose="020F0502020204030204" pitchFamily="34" charset="0"/>
              </a:rPr>
              <a:t>ist</a:t>
            </a:r>
            <a:r>
              <a:rPr lang="es-ES" sz="5400" b="1" dirty="0">
                <a:solidFill>
                  <a:srgbClr val="5B9BD5">
                    <a:lumMod val="50000"/>
                  </a:srgbClr>
                </a:solidFill>
                <a:latin typeface="Century Gothic" panose="020B0502020202020204" pitchFamily="34" charset="0"/>
                <a:cs typeface="Calibri" panose="020F0502020204030204" pitchFamily="34" charset="0"/>
              </a:rPr>
              <a:t>                ?</a:t>
            </a:r>
            <a:endParaRPr lang="en-US" b="1" dirty="0"/>
          </a:p>
        </p:txBody>
      </p:sp>
      <p:sp>
        <p:nvSpPr>
          <p:cNvPr id="8" name="Rectangle 7">
            <a:extLst>
              <a:ext uri="{FF2B5EF4-FFF2-40B4-BE49-F238E27FC236}">
                <a16:creationId xmlns:a16="http://schemas.microsoft.com/office/drawing/2014/main" id="{DA7718F9-4567-4556-A34F-3D2AB9D46D0E}"/>
              </a:ext>
            </a:extLst>
          </p:cNvPr>
          <p:cNvSpPr/>
          <p:nvPr/>
        </p:nvSpPr>
        <p:spPr>
          <a:xfrm>
            <a:off x="4326654" y="1461035"/>
            <a:ext cx="2914580" cy="923330"/>
          </a:xfrm>
          <a:prstGeom prst="rect">
            <a:avLst/>
          </a:prstGeom>
        </p:spPr>
        <p:txBody>
          <a:bodyPr wrap="none">
            <a:spAutoFit/>
          </a:bodyPr>
          <a:lstStyle/>
          <a:p>
            <a:r>
              <a:rPr lang="es-ES" sz="5400" b="1" dirty="0">
                <a:solidFill>
                  <a:srgbClr val="DAA520"/>
                </a:solidFill>
                <a:latin typeface="Century Gothic" panose="020B0502020202020204" pitchFamily="34" charset="0"/>
                <a:cs typeface="Calibri" panose="020F0502020204030204" pitchFamily="34" charset="0"/>
              </a:rPr>
              <a:t>das </a:t>
            </a:r>
            <a:r>
              <a:rPr lang="es-ES" sz="5400" b="1" dirty="0" err="1">
                <a:solidFill>
                  <a:srgbClr val="DAA520"/>
                </a:solidFill>
                <a:latin typeface="Century Gothic" panose="020B0502020202020204" pitchFamily="34" charset="0"/>
                <a:cs typeface="Calibri" panose="020F0502020204030204" pitchFamily="34" charset="0"/>
              </a:rPr>
              <a:t>Heft</a:t>
            </a:r>
            <a:endParaRPr lang="en-US" dirty="0"/>
          </a:p>
        </p:txBody>
      </p:sp>
      <p:sp>
        <p:nvSpPr>
          <p:cNvPr id="10" name="Rectangle 9">
            <a:extLst>
              <a:ext uri="{FF2B5EF4-FFF2-40B4-BE49-F238E27FC236}">
                <a16:creationId xmlns:a16="http://schemas.microsoft.com/office/drawing/2014/main" id="{43CF17E2-0DD0-4A28-82D3-3B6F2AE38BBD}"/>
              </a:ext>
            </a:extLst>
          </p:cNvPr>
          <p:cNvSpPr/>
          <p:nvPr/>
        </p:nvSpPr>
        <p:spPr>
          <a:xfrm>
            <a:off x="2825547" y="5396965"/>
            <a:ext cx="7376574" cy="923330"/>
          </a:xfrm>
          <a:prstGeom prst="rect">
            <a:avLst/>
          </a:prstGeom>
        </p:spPr>
        <p:txBody>
          <a:bodyPr wrap="square">
            <a:spAutoFit/>
          </a:bodyPr>
          <a:lstStyle/>
          <a:p>
            <a:r>
              <a:rPr lang="es-ES" sz="5400" b="1" dirty="0">
                <a:solidFill>
                  <a:srgbClr val="115076"/>
                </a:solidFill>
                <a:latin typeface="Century Gothic" panose="020B0502020202020204" pitchFamily="34" charset="0"/>
                <a:cs typeface="Calibri" panose="020F0502020204030204" pitchFamily="34" charset="0"/>
              </a:rPr>
              <a:t>Das </a:t>
            </a:r>
            <a:r>
              <a:rPr lang="es-ES" sz="5400" b="1" dirty="0" err="1">
                <a:solidFill>
                  <a:srgbClr val="115076"/>
                </a:solidFill>
                <a:latin typeface="Century Gothic" panose="020B0502020202020204" pitchFamily="34" charset="0"/>
                <a:cs typeface="Calibri" panose="020F0502020204030204" pitchFamily="34" charset="0"/>
              </a:rPr>
              <a:t>Heft</a:t>
            </a:r>
            <a:r>
              <a:rPr lang="es-ES" sz="5400" b="1" dirty="0">
                <a:solidFill>
                  <a:srgbClr val="115076"/>
                </a:solidFill>
                <a:latin typeface="Century Gothic" panose="020B0502020202020204" pitchFamily="34" charset="0"/>
                <a:cs typeface="Calibri" panose="020F0502020204030204" pitchFamily="34" charset="0"/>
              </a:rPr>
              <a:t> </a:t>
            </a:r>
            <a:r>
              <a:rPr lang="es-ES" sz="5400" b="1" dirty="0" err="1">
                <a:solidFill>
                  <a:srgbClr val="115076"/>
                </a:solidFill>
                <a:latin typeface="Century Gothic" panose="020B0502020202020204" pitchFamily="34" charset="0"/>
                <a:cs typeface="Calibri" panose="020F0502020204030204" pitchFamily="34" charset="0"/>
              </a:rPr>
              <a:t>ist</a:t>
            </a:r>
            <a:r>
              <a:rPr lang="es-ES" sz="5400" b="1" dirty="0">
                <a:solidFill>
                  <a:srgbClr val="115076"/>
                </a:solidFill>
                <a:latin typeface="Century Gothic" panose="020B0502020202020204" pitchFamily="34" charset="0"/>
                <a:cs typeface="Calibri" panose="020F0502020204030204" pitchFamily="34" charset="0"/>
              </a:rPr>
              <a:t> </a:t>
            </a:r>
            <a:r>
              <a:rPr lang="es-ES" sz="5400" b="1" dirty="0" err="1">
                <a:solidFill>
                  <a:srgbClr val="115076"/>
                </a:solidFill>
                <a:latin typeface="Century Gothic" panose="020B0502020202020204" pitchFamily="34" charset="0"/>
                <a:cs typeface="Calibri" panose="020F0502020204030204" pitchFamily="34" charset="0"/>
              </a:rPr>
              <a:t>hier</a:t>
            </a:r>
            <a:r>
              <a:rPr lang="es-ES" sz="5400" b="1" dirty="0">
                <a:solidFill>
                  <a:srgbClr val="115076"/>
                </a:solidFill>
                <a:latin typeface="Century Gothic" panose="020B0502020202020204" pitchFamily="34" charset="0"/>
                <a:cs typeface="Calibri" panose="020F0502020204030204" pitchFamily="34" charset="0"/>
              </a:rPr>
              <a:t>.</a:t>
            </a:r>
            <a:endParaRPr lang="en-US" b="1" dirty="0"/>
          </a:p>
        </p:txBody>
      </p:sp>
      <p:pic>
        <p:nvPicPr>
          <p:cNvPr id="9" name="Picture 8">
            <a:extLst>
              <a:ext uri="{FF2B5EF4-FFF2-40B4-BE49-F238E27FC236}">
                <a16:creationId xmlns:a16="http://schemas.microsoft.com/office/drawing/2014/main" id="{026A5602-021B-436D-A5F9-9E1A47DEF9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3930" y="2396530"/>
            <a:ext cx="2244288" cy="3004905"/>
          </a:xfrm>
          <a:prstGeom prst="rect">
            <a:avLst/>
          </a:prstGeom>
        </p:spPr>
      </p:pic>
    </p:spTree>
    <p:extLst>
      <p:ext uri="{BB962C8B-B14F-4D97-AF65-F5344CB8AC3E}">
        <p14:creationId xmlns:p14="http://schemas.microsoft.com/office/powerpoint/2010/main" val="2093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p:cNvSpPr>
            <a:spLocks noGrp="1"/>
          </p:cNvSpPr>
          <p:nvPr>
            <p:ph type="title"/>
          </p:nvPr>
        </p:nvSpPr>
        <p:spPr>
          <a:xfrm>
            <a:off x="90236" y="272374"/>
            <a:ext cx="10515600" cy="1325563"/>
          </a:xfrm>
        </p:spPr>
        <p:txBody>
          <a:bodyPr/>
          <a:lstStyle/>
          <a:p>
            <a:r>
              <a:rPr lang="en-GB" sz="3600" b="1" dirty="0" err="1">
                <a:solidFill>
                  <a:prstClr val="white"/>
                </a:solidFill>
              </a:rPr>
              <a:t>Phonetik</a:t>
            </a:r>
            <a:r>
              <a:rPr lang="en-GB" sz="3600" b="1" dirty="0">
                <a:solidFill>
                  <a:prstClr val="white"/>
                </a:solidFill>
              </a:rPr>
              <a:t>: Vowels</a:t>
            </a:r>
            <a:br>
              <a:rPr lang="en-GB" b="1" dirty="0">
                <a:solidFill>
                  <a:prstClr val="white"/>
                </a:solidFill>
              </a:rPr>
            </a:br>
            <a:endParaRPr lang="en-GB" dirty="0"/>
          </a:p>
        </p:txBody>
      </p:sp>
      <p:sp>
        <p:nvSpPr>
          <p:cNvPr id="2" name="TextBox 1"/>
          <p:cNvSpPr txBox="1"/>
          <p:nvPr/>
        </p:nvSpPr>
        <p:spPr>
          <a:xfrm>
            <a:off x="300038" y="1356517"/>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vowels can be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 name="Rectangle 2"/>
          <p:cNvSpPr/>
          <p:nvPr/>
        </p:nvSpPr>
        <p:spPr>
          <a:xfrm>
            <a:off x="300038" y="1991708"/>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followed by more than one consonant, e.g., M</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32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Oval 5"/>
          <p:cNvSpPr/>
          <p:nvPr/>
        </p:nvSpPr>
        <p:spPr>
          <a:xfrm>
            <a:off x="5687878" y="2530317"/>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Oval 8"/>
          <p:cNvSpPr/>
          <p:nvPr/>
        </p:nvSpPr>
        <p:spPr>
          <a:xfrm>
            <a:off x="6987153" y="2489112"/>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p:cNvSpPr/>
          <p:nvPr/>
        </p:nvSpPr>
        <p:spPr>
          <a:xfrm>
            <a:off x="300038" y="3142415"/>
            <a:ext cx="10432130" cy="206210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Vowels are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 double vowel,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when followed by the letter ‘h’,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by a single consonant,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Oval 9"/>
          <p:cNvSpPr/>
          <p:nvPr/>
        </p:nvSpPr>
        <p:spPr>
          <a:xfrm>
            <a:off x="7222211" y="3681613"/>
            <a:ext cx="607016"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Oval 12"/>
          <p:cNvSpPr/>
          <p:nvPr/>
        </p:nvSpPr>
        <p:spPr>
          <a:xfrm>
            <a:off x="9174997" y="417346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Oval 13"/>
          <p:cNvSpPr/>
          <p:nvPr/>
        </p:nvSpPr>
        <p:spPr>
          <a:xfrm>
            <a:off x="7459852"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300038" y="5319212"/>
            <a:ext cx="10432130"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NB: German final ‘</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 but very short, e.g.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dank</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Klass</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27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man with speech bubb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Tree>
    <p:extLst>
      <p:ext uri="{BB962C8B-B14F-4D97-AF65-F5344CB8AC3E}">
        <p14:creationId xmlns:p14="http://schemas.microsoft.com/office/powerpoint/2010/main" val="2276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agen-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1046</TotalTime>
  <Words>5928</Words>
  <Application>Microsoft Macintosh PowerPoint</Application>
  <PresentationFormat>Widescreen</PresentationFormat>
  <Paragraphs>591</Paragraphs>
  <Slides>54</Slides>
  <Notes>54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54</vt:i4>
      </vt:variant>
    </vt:vector>
  </HeadingPairs>
  <TitlesOfParts>
    <vt:vector size="63" baseType="lpstr">
      <vt:lpstr>arial</vt:lpstr>
      <vt:lpstr>Calibri</vt:lpstr>
      <vt:lpstr>Century Gothic</vt:lpstr>
      <vt:lpstr>Tw Cen MT</vt:lpstr>
      <vt:lpstr>1_Office Theme</vt:lpstr>
      <vt:lpstr>Office Theme</vt:lpstr>
      <vt:lpstr>2_Office Theme</vt:lpstr>
      <vt:lpstr>4_Office Theme</vt:lpstr>
      <vt:lpstr>3_Office Theme</vt:lpstr>
      <vt:lpstr>Wo ist der / die / das...? </vt:lpstr>
      <vt:lpstr>wo?</vt:lpstr>
      <vt:lpstr>wo?</vt:lpstr>
      <vt:lpstr>wo?</vt:lpstr>
      <vt:lpstr>Vokabeln</vt:lpstr>
      <vt:lpstr>Vokabeln</vt:lpstr>
      <vt:lpstr>Vokabeln</vt:lpstr>
      <vt:lpstr>Phonetik: Vowels </vt:lpstr>
      <vt:lpstr>a</vt:lpstr>
      <vt:lpstr>a</vt:lpstr>
      <vt:lpstr>a</vt:lpstr>
      <vt:lpstr>Vokabeln</vt:lpstr>
      <vt:lpstr>Vokabeln</vt:lpstr>
      <vt:lpstr>a</vt:lpstr>
      <vt:lpstr>Vokabeln</vt:lpstr>
      <vt:lpstr>der, die, das</vt:lpstr>
      <vt:lpstr>Vokabeln</vt:lpstr>
      <vt:lpstr>Wo ist der / die / das...? </vt:lpstr>
      <vt:lpstr>a</vt:lpstr>
      <vt:lpstr>a</vt:lpstr>
      <vt:lpstr>a</vt:lpstr>
      <vt:lpstr>a</vt:lpstr>
      <vt:lpstr>a</vt:lpstr>
      <vt:lpstr>a</vt:lpstr>
      <vt:lpstr>Phonetik</vt:lpstr>
      <vt:lpstr>a</vt:lpstr>
      <vt:lpstr>Nouns</vt:lpstr>
      <vt:lpstr>Nouns</vt:lpstr>
      <vt:lpstr>der, die, das</vt:lpstr>
      <vt:lpstr>Wo ist...?</vt:lpstr>
      <vt:lpstr>Wo ist...?</vt:lpstr>
      <vt:lpstr>Wo ist...?</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Antworten</vt:lpstr>
      <vt:lpstr>Antworten</vt:lpstr>
      <vt:lpstr>Antworten</vt:lpstr>
      <vt:lpstr>der, die oder das?</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113</cp:revision>
  <dcterms:created xsi:type="dcterms:W3CDTF">2020-06-03T16:44:05Z</dcterms:created>
  <dcterms:modified xsi:type="dcterms:W3CDTF">2021-12-15T12:17:37Z</dcterms:modified>
</cp:coreProperties>
</file>